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9" r:id="rId14"/>
    <p:sldId id="360" r:id="rId15"/>
    <p:sldId id="361" r:id="rId16"/>
    <p:sldId id="362" r:id="rId17"/>
    <p:sldId id="363" r:id="rId18"/>
    <p:sldId id="364" r:id="rId19"/>
    <p:sldId id="36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64395"/>
    <a:srgbClr val="263B94"/>
    <a:srgbClr val="C2C9E6"/>
    <a:srgbClr val="131442"/>
    <a:srgbClr val="D99A29"/>
    <a:srgbClr val="214C90"/>
    <a:srgbClr val="B2D233"/>
    <a:srgbClr val="119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0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76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D62F6D75-9986-4596-8E51-A05AC7E524B6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8CA7BE-4229-424E-82A1-4551F9BB9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63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54894A75-9A16-4FD2-9F01-8A12BF949661}" type="datetime1">
              <a:rPr lang="en-US"/>
              <a:pPr>
                <a:defRPr/>
              </a:pPr>
              <a:t>4/2/2015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98E38-D416-4461-93A0-1AA04C031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249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250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2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50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597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89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369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336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43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793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594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732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075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74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54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425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242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98E38-D416-4461-93A0-1AA04C0312A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1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3" name="Picture 8" descr="Pearson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136" y="6393041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10325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176" y="0"/>
            <a:ext cx="9140825" cy="1600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Foundations of Addictions Counseling, 3/E</a:t>
            </a:r>
          </a:p>
          <a:p>
            <a:pPr algn="ctr">
              <a:lnSpc>
                <a:spcPct val="90000"/>
              </a:lnSpc>
              <a:spcAft>
                <a:spcPts val="125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David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</a:t>
            </a:r>
            <a:r>
              <a:rPr lang="en-US" sz="2800" baseline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Capuzzi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&amp;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Mark D. Stauffer</a:t>
            </a:r>
            <a:endParaRPr lang="en-US" sz="105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-84" charset="0"/>
              <a:ea typeface="ＭＳ Ｐゴシック" pitchFamily="-84" charset="-128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 userDrawn="1"/>
        </p:nvSpPr>
        <p:spPr bwMode="auto">
          <a:xfrm>
            <a:off x="2019300" y="6434138"/>
            <a:ext cx="502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by Pearson Education, Inc. All Rights Reserved</a:t>
            </a:r>
          </a:p>
        </p:txBody>
      </p:sp>
      <p:sp>
        <p:nvSpPr>
          <p:cNvPr id="8" name="Rectangle 17"/>
          <p:cNvSpPr>
            <a:spLocks noChangeArrowheads="1"/>
          </p:cNvSpPr>
          <p:nvPr userDrawn="1"/>
        </p:nvSpPr>
        <p:spPr bwMode="auto">
          <a:xfrm>
            <a:off x="2819400" y="1295400"/>
            <a:ext cx="3429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endParaRPr lang="en-US" altLang="en-US" sz="1200" smtClean="0">
              <a:solidFill>
                <a:srgbClr val="FFFFFF"/>
              </a:solidFill>
            </a:endParaRPr>
          </a:p>
        </p:txBody>
      </p:sp>
      <p:pic>
        <p:nvPicPr>
          <p:cNvPr id="10" name="Content Placeholder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81000" y="1765067"/>
            <a:ext cx="3581400" cy="44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419600" y="2083814"/>
            <a:ext cx="4648200" cy="185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charset="-128"/>
              </a:rPr>
              <a:t>Chapter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History and Etiological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Models of Addiction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 Updated by Melinda 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ＭＳ Ｐゴシック" panose="020B0600070205080204" pitchFamily="34" charset="-128"/>
              </a:rPr>
              <a:t>Haley, Walden University </a:t>
            </a: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59740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085255"/>
      </p:ext>
    </p:extLst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195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045504"/>
      </p:ext>
    </p:extLst>
  </p:cSld>
  <p:clrMapOvr>
    <a:masterClrMapping/>
  </p:clrMapOvr>
  <p:transition spd="slow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57671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9588" y="0"/>
            <a:ext cx="2284412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" y="0"/>
            <a:ext cx="6704013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791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214C90"/>
          </a:solidFill>
          <a:ln>
            <a:solidFill>
              <a:srgbClr val="214C90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2362200"/>
            <a:ext cx="8229600" cy="3840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3010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7496C3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61037"/>
            <a:ext cx="8229600" cy="563563"/>
          </a:xfrm>
          <a:prstGeom prst="rect">
            <a:avLst/>
          </a:prstGeom>
        </p:spPr>
        <p:txBody>
          <a:bodyPr anchor="ctr"/>
          <a:lstStyle>
            <a:lvl1pPr marL="342900" indent="-4763" algn="ctr">
              <a:buNone/>
              <a:tabLst>
                <a:tab pos="7773988" algn="l"/>
              </a:tabLst>
              <a:defRPr sz="1400"/>
            </a:lvl1pPr>
            <a:lvl2pPr algn="ctr">
              <a:buNone/>
              <a:tabLst>
                <a:tab pos="7773988" algn="l"/>
              </a:tabLst>
              <a:defRPr sz="1400"/>
            </a:lvl2pPr>
            <a:lvl3pPr algn="ctr">
              <a:buNone/>
              <a:tabLst>
                <a:tab pos="7773988" algn="l"/>
              </a:tabLst>
              <a:defRPr sz="1400"/>
            </a:lvl3pPr>
            <a:lvl4pPr algn="ctr">
              <a:buNone/>
              <a:tabLst>
                <a:tab pos="7773988" algn="l"/>
              </a:tabLst>
              <a:defRPr sz="1400"/>
            </a:lvl4pPr>
            <a:lvl5pPr algn="ctr">
              <a:buNone/>
              <a:tabLst>
                <a:tab pos="7773988" algn="l"/>
              </a:tabLs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498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30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6925"/>
            <a:ext cx="7772400" cy="1362075"/>
          </a:xfrm>
          <a:noFill/>
          <a:ln>
            <a:noFill/>
          </a:ln>
        </p:spPr>
        <p:txBody>
          <a:bodyPr anchorCtr="1"/>
          <a:lstStyle>
            <a:lvl1pPr algn="ctr">
              <a:defRPr sz="3600" b="0" cap="none">
                <a:solidFill>
                  <a:srgbClr val="1191D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528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8972473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1044"/>
      </p:ext>
    </p:extLst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46344"/>
      </p:ext>
    </p:extLst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noFill/>
          <a:ln>
            <a:noFill/>
          </a:ln>
        </p:spPr>
        <p:txBody>
          <a:bodyPr/>
          <a:lstStyle>
            <a:lvl1pPr algn="l">
              <a:defRPr sz="11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21765"/>
      </p:ext>
    </p:extLst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685800"/>
          </a:xfrm>
          <a:noFill/>
          <a:ln>
            <a:noFill/>
          </a:ln>
        </p:spPr>
        <p:txBody>
          <a:bodyPr anchor="b" anchorCtr="1"/>
          <a:lstStyle>
            <a:lvl1pPr algn="ctr">
              <a:defRPr sz="14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0179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-19050" y="0"/>
            <a:ext cx="9163050" cy="13716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125"/>
              </a:spcAft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Foundations of Addictions Counseling, 3/E</a:t>
            </a:r>
            <a:b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</a:b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David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</a:t>
            </a:r>
            <a:r>
              <a:rPr lang="en-US" sz="2800" baseline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Capuzzi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&amp;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> Mark D. Stauffer</a:t>
            </a:r>
            <a:b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</a:b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  <a:t/>
            </a:r>
            <a:b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84" charset="0"/>
                <a:ea typeface="ＭＳ Ｐゴシック" pitchFamily="-84" charset="-128"/>
              </a:rPr>
            </a:br>
            <a:endParaRPr lang="en-US" dirty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gray">
          <a:xfrm>
            <a:off x="-9525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1029" name="Picture 8" descr="Pearson_Bound_Whit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Pearson_Strap_Bound_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7"/>
          <p:cNvSpPr txBox="1">
            <a:spLocks noChangeArrowheads="1"/>
          </p:cNvSpPr>
          <p:nvPr userDrawn="1"/>
        </p:nvSpPr>
        <p:spPr bwMode="auto">
          <a:xfrm>
            <a:off x="1600200" y="6400800"/>
            <a:ext cx="562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032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Content Placeholder 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auto">
          <a:xfrm>
            <a:off x="2667000" y="1653148"/>
            <a:ext cx="3657600" cy="44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32" r:id="rId2"/>
    <p:sldLayoutId id="2147484835" r:id="rId3"/>
    <p:sldLayoutId id="2147484836" r:id="rId4"/>
    <p:sldLayoutId id="2147484837" r:id="rId5"/>
    <p:sldLayoutId id="2147484838" r:id="rId6"/>
    <p:sldLayoutId id="2147484839" r:id="rId7"/>
    <p:sldLayoutId id="2147484840" r:id="rId8"/>
    <p:sldLayoutId id="2147484841" r:id="rId9"/>
    <p:sldLayoutId id="2147484842" r:id="rId10"/>
    <p:sldLayoutId id="2147484845" r:id="rId11"/>
    <p:sldLayoutId id="2147484843" r:id="rId12"/>
    <p:sldLayoutId id="2147484844" r:id="rId13"/>
    <p:sldLayoutId id="2147484846" r:id="rId14"/>
  </p:sldLayoutIdLst>
  <p:transition spd="slow" advTm="0"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1600" baseline="0">
          <a:solidFill>
            <a:srgbClr val="FFFFFF"/>
          </a:solidFill>
          <a:effectLst>
            <a:outerShdw blurRad="38100" dist="38100" dir="2700000">
              <a:srgbClr val="000000">
                <a:alpha val="75000"/>
              </a:srgbClr>
            </a:outerShdw>
          </a:effectLst>
          <a:latin typeface="Verdana"/>
          <a:ea typeface="+mj-ea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Verdana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rgbClr val="214C90"/>
        </a:buClr>
        <a:buFont typeface="Times" pitchFamily="-84" charset="0"/>
        <a:buNone/>
        <a:defRPr sz="3000">
          <a:solidFill>
            <a:schemeClr val="tx1"/>
          </a:solidFill>
          <a:latin typeface="Verdana"/>
          <a:ea typeface="+mn-ea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191D0"/>
        </a:buClr>
        <a:buFont typeface="Wingdings" pitchFamily="2" charset="2"/>
        <a:buChar char="§"/>
        <a:defRPr sz="2800">
          <a:solidFill>
            <a:schemeClr val="tx1"/>
          </a:solidFill>
          <a:latin typeface="Verdana"/>
          <a:ea typeface="+mn-ea"/>
          <a:cs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rgbClr val="B2D233"/>
        </a:buClr>
        <a:buFont typeface="Arial" charset="0"/>
        <a:buChar char="•"/>
        <a:defRPr sz="2600">
          <a:solidFill>
            <a:schemeClr val="tx1"/>
          </a:solidFill>
          <a:latin typeface="Verdana"/>
          <a:ea typeface="+mn-ea"/>
          <a:cs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rgbClr val="1191D0"/>
        </a:buClr>
        <a:buFont typeface="Arial" charset="0"/>
        <a:buChar char="•"/>
        <a:defRPr sz="2400">
          <a:solidFill>
            <a:schemeClr val="tx1"/>
          </a:solidFill>
          <a:latin typeface="Verdana"/>
          <a:ea typeface="+mn-ea"/>
          <a:cs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rgbClr val="B2D233"/>
        </a:buClr>
        <a:buFont typeface="Lucida Grande" pitchFamily="-84" charset="0"/>
        <a:buChar char="-"/>
        <a:defRPr sz="2200">
          <a:solidFill>
            <a:schemeClr val="tx1"/>
          </a:solidFill>
          <a:latin typeface="Verdana"/>
          <a:ea typeface="+mn-ea"/>
          <a:cs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rgbClr val="2D5E2F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undations.org/grantmakers.html" TargetMode="External"/><Relationship Id="rId5" Type="http://schemas.openxmlformats.org/officeDocument/2006/relationships/hyperlink" Target="http://www.jointogether.org/sa/news/funding/reader/0,1854,575039,00.html" TargetMode="Externa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Psychological Models, </a:t>
            </a:r>
            <a:r>
              <a:rPr lang="en-US" altLang="en-US" sz="2000" dirty="0">
                <a:ea typeface="ＭＳ Ｐゴシック" panose="020B0600070205080204" pitchFamily="34" charset="-128"/>
              </a:rPr>
              <a:t>(continued)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924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3.</a:t>
            </a:r>
            <a:r>
              <a:rPr lang="en-US" altLang="en-US" kern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kern="0" smtClean="0">
                <a:ea typeface="ＭＳ Ｐゴシック" panose="020B0600070205080204" pitchFamily="34" charset="-128"/>
              </a:rPr>
              <a:t>Psychodynamic models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Underlying psychopathology (ego deficiencies, inadequate parenting, etc.)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Problem with regulation of affect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Disturbed object relations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4.</a:t>
            </a:r>
            <a:r>
              <a:rPr lang="en-US" altLang="en-US" kern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kern="0" smtClean="0">
                <a:ea typeface="ＭＳ Ｐゴシック" panose="020B0600070205080204" pitchFamily="34" charset="-128"/>
              </a:rPr>
              <a:t>Personality Theory Models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“Alcoholic personality”</a:t>
            </a:r>
          </a:p>
          <a:p>
            <a:pPr lvl="2"/>
            <a:r>
              <a:rPr lang="en-US" altLang="en-US" sz="2200" kern="0" smtClean="0">
                <a:ea typeface="ＭＳ Ｐゴシック" panose="020B0600070205080204" pitchFamily="34" charset="-128"/>
              </a:rPr>
              <a:t>Dependent, immature, impulsive, emotional, unable to express anger, etc.</a:t>
            </a:r>
            <a:endParaRPr lang="en-US" altLang="en-US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971277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Family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1. Behavioral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Behavior is reinforced by family member(s)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2. Family Systems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Roles in families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Changes are threatening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Identified patient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3. Family Disease</a:t>
            </a:r>
            <a:endParaRPr lang="en-US" altLang="en-US" sz="2800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06013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Disease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Addiction as primary disease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No moral stigma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Benjamin Rush (late 1700s)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E.M. Jellinek (1930s &amp; 1940s)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Progressive stages</a:t>
            </a:r>
            <a:r>
              <a:rPr lang="en-US" altLang="en-US" kern="0" smtClean="0">
                <a:ea typeface="ＭＳ Ｐゴシック" panose="020B0600070205080204" pitchFamily="34" charset="-128"/>
              </a:rPr>
              <a:t> </a:t>
            </a:r>
            <a:endParaRPr lang="en-US" altLang="en-US" sz="3200" kern="0" smtClean="0">
              <a:ea typeface="ＭＳ Ｐゴシック" panose="020B0600070205080204" pitchFamily="34" charset="-128"/>
            </a:endParaRPr>
          </a:p>
          <a:p>
            <a:pPr lvl="2"/>
            <a:r>
              <a:rPr lang="en-US" altLang="en-US" sz="2200" kern="0" smtClean="0">
                <a:ea typeface="ＭＳ Ｐゴシック" panose="020B0600070205080204" pitchFamily="34" charset="-128"/>
              </a:rPr>
              <a:t>Prodromal, Middle or Crucial, Chronic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Chronic and incurable; abstinence required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Original research questioned</a:t>
            </a:r>
            <a:r>
              <a:rPr lang="en-US" altLang="en-US" kern="0" smtClean="0">
                <a:ea typeface="ＭＳ Ｐゴシック" panose="020B0600070205080204" pitchFamily="34" charset="-128"/>
              </a:rPr>
              <a:t> </a:t>
            </a:r>
          </a:p>
          <a:p>
            <a:pPr lvl="1"/>
            <a:endParaRPr lang="en-US" altLang="en-US" sz="2400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63175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Public Health Model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kern="0" smtClean="0">
                <a:ea typeface="ＭＳ Ｐゴシック" pitchFamily="8" charset="-128"/>
              </a:rPr>
              <a:t>Paul Lemkau</a:t>
            </a:r>
          </a:p>
          <a:p>
            <a:pPr lvl="1">
              <a:defRPr/>
            </a:pPr>
            <a:r>
              <a:rPr lang="en-US" altLang="en-US" sz="2400" kern="0" smtClean="0">
                <a:ea typeface="ＭＳ Ｐゴシック" pitchFamily="8" charset="-128"/>
              </a:rPr>
              <a:t>Establishment of community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altLang="en-US" sz="2400" kern="0" smtClean="0">
              <a:ea typeface="ＭＳ Ｐゴシック" pitchFamily="8" charset="-128"/>
            </a:endParaRPr>
          </a:p>
          <a:p>
            <a:pPr>
              <a:defRPr/>
            </a:pPr>
            <a:r>
              <a:rPr lang="en-US" altLang="en-US" sz="2800" kern="0" smtClean="0">
                <a:ea typeface="ＭＳ Ｐゴシック" pitchFamily="8" charset="-128"/>
              </a:rPr>
              <a:t>Social issues play a role</a:t>
            </a:r>
          </a:p>
          <a:p>
            <a:pPr lvl="1">
              <a:defRPr/>
            </a:pPr>
            <a:r>
              <a:rPr lang="en-US" altLang="en-US" sz="2400" kern="0" smtClean="0">
                <a:ea typeface="ＭＳ Ｐゴシック" pitchFamily="8" charset="-128"/>
              </a:rPr>
              <a:t>Addiction is a societal disease</a:t>
            </a:r>
            <a:endParaRPr lang="en-US" altLang="en-US" sz="2400" kern="0" dirty="0" smtClean="0">
              <a:ea typeface="ＭＳ Ｐゴシック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946944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Developmental Model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sz="2800" kern="0" smtClean="0">
                <a:ea typeface="ＭＳ Ｐゴシック" pitchFamily="8" charset="-128"/>
              </a:rPr>
              <a:t>Vulnerability to addiction is never static and varies across the life span.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sz="800" kern="0" smtClean="0">
              <a:ea typeface="ＭＳ Ｐゴシック" pitchFamily="8" charset="-128"/>
            </a:endParaRPr>
          </a:p>
          <a:p>
            <a:pPr lvl="1">
              <a:defRPr/>
            </a:pPr>
            <a:r>
              <a:rPr lang="en-US" altLang="en-US" sz="2400" kern="0" smtClean="0">
                <a:ea typeface="ＭＳ Ｐゴシック" pitchFamily="8" charset="-128"/>
              </a:rPr>
              <a:t>Developmental competencies decrease the possibility of engaging in risky behavior. </a:t>
            </a:r>
            <a:endParaRPr lang="en-US" altLang="en-US" sz="2400" kern="0" dirty="0" smtClean="0">
              <a:ea typeface="ＭＳ Ｐゴシック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98604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Biological Models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777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smtClean="0">
                <a:ea typeface="ＭＳ Ｐゴシック" panose="020B0600070205080204" pitchFamily="34" charset="-128"/>
              </a:rPr>
              <a:t>1. </a:t>
            </a:r>
            <a:r>
              <a:rPr lang="en-US" altLang="en-US" sz="2800" kern="0" smtClean="0">
                <a:ea typeface="ＭＳ Ｐゴシック" panose="020B0600070205080204" pitchFamily="34" charset="-128"/>
              </a:rPr>
              <a:t>Genetic Models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Strong statistical associations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Human Genome Project</a:t>
            </a:r>
          </a:p>
          <a:p>
            <a:r>
              <a:rPr lang="en-US" altLang="en-US" kern="0" smtClean="0">
                <a:ea typeface="ＭＳ Ｐゴシック" panose="020B0600070205080204" pitchFamily="34" charset="-128"/>
              </a:rPr>
              <a:t>2. </a:t>
            </a:r>
            <a:r>
              <a:rPr lang="en-US" altLang="en-US" sz="2800" kern="0" smtClean="0">
                <a:ea typeface="ＭＳ Ｐゴシック" panose="020B0600070205080204" pitchFamily="34" charset="-128"/>
              </a:rPr>
              <a:t>Neurobiological Models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Limbic system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Brain chemistry changes with use</a:t>
            </a:r>
          </a:p>
          <a:p>
            <a:pPr lvl="1"/>
            <a:endParaRPr lang="en-US" altLang="en-US" sz="2400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52111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Sociocultural Models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828800"/>
            <a:ext cx="8305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Context influences drug definitions, use, and effects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1. Supracultural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Culture’s collective attitudes impact addictions</a:t>
            </a:r>
          </a:p>
          <a:p>
            <a:pPr lvl="2"/>
            <a:r>
              <a:rPr lang="en-US" altLang="en-US" sz="2200" kern="0" smtClean="0">
                <a:ea typeface="ＭＳ Ｐゴシック" panose="020B0600070205080204" pitchFamily="34" charset="-128"/>
              </a:rPr>
              <a:t>Views of alcohol </a:t>
            </a:r>
          </a:p>
          <a:p>
            <a:pPr lvl="2"/>
            <a:r>
              <a:rPr lang="en-US" altLang="en-US" sz="2200" kern="0" smtClean="0">
                <a:ea typeface="ＭＳ Ｐゴシック" panose="020B0600070205080204" pitchFamily="34" charset="-128"/>
              </a:rPr>
              <a:t>other social expectations</a:t>
            </a:r>
          </a:p>
          <a:p>
            <a:pPr lvl="2"/>
            <a:r>
              <a:rPr lang="en-US" altLang="en-US" sz="2200" kern="0" smtClean="0">
                <a:ea typeface="ＭＳ Ｐゴシック" panose="020B0600070205080204" pitchFamily="34" charset="-128"/>
              </a:rPr>
              <a:t>Bales (1946) and Bacon (1974)</a:t>
            </a:r>
            <a:endParaRPr lang="en-US" altLang="en-US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0245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Sociocultural models, (continued)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676400"/>
            <a:ext cx="7696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2. Culture-specific Models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cultural Stereotyping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Address diversity issues in counseling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3. Subcultural Models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Sociological and environmental causes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Patterns within specific groups</a:t>
            </a:r>
          </a:p>
          <a:p>
            <a:pPr lvl="2"/>
            <a:r>
              <a:rPr lang="en-US" altLang="en-US" sz="2200" kern="0" smtClean="0">
                <a:ea typeface="ＭＳ Ｐゴシック" panose="020B0600070205080204" pitchFamily="34" charset="-128"/>
              </a:rPr>
              <a:t>Age, gender, ethnicity</a:t>
            </a:r>
          </a:p>
          <a:p>
            <a:pPr lvl="2"/>
            <a:r>
              <a:rPr lang="en-US" altLang="en-US" sz="2200" kern="0" smtClean="0">
                <a:ea typeface="ＭＳ Ｐゴシック" panose="020B0600070205080204" pitchFamily="34" charset="-128"/>
              </a:rPr>
              <a:t>Danger of stereotyping</a:t>
            </a:r>
            <a:endParaRPr lang="en-US" altLang="en-US" sz="2200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294805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Multi-causal Models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1524000"/>
            <a:ext cx="807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No single model explains addiction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1. Syndrome model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Multiple and interacting antecedents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2. Integral Model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Concepts from integrative medicine and transpersonal psychology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Similar to public health model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Agent, Host, Environment</a:t>
            </a:r>
            <a:endParaRPr lang="en-US" altLang="en-US" sz="2400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496310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" y="0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Useful Web Sites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09600" y="1828800"/>
            <a:ext cx="7772400" cy="3733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14C90"/>
              </a:buClr>
              <a:buFont typeface="Times" pitchFamily="-84" charset="0"/>
              <a:buNone/>
              <a:defRPr sz="30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1D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D233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91D0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D233"/>
              </a:buClr>
              <a:buFont typeface="Lucida Grande" pitchFamily="-84" charset="0"/>
              <a:buChar char="-"/>
              <a:defRPr sz="2200">
                <a:solidFill>
                  <a:schemeClr val="tx1"/>
                </a:solidFill>
                <a:latin typeface="Verdana"/>
                <a:ea typeface="+mn-ea"/>
                <a:cs typeface="ＭＳ Ｐゴシック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5E2F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5E2F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5E2F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2D5E2F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000" kern="0" dirty="0" smtClean="0"/>
              <a:t>NIH Grants for Mental Health, Addiction Research</a:t>
            </a:r>
            <a:br>
              <a:rPr lang="en-US" sz="2000" kern="0" dirty="0" smtClean="0"/>
            </a:br>
            <a:endParaRPr lang="en-US" sz="2000" kern="0" dirty="0" smtClean="0"/>
          </a:p>
          <a:p>
            <a:pPr lvl="1">
              <a:defRPr/>
            </a:pPr>
            <a:r>
              <a:rPr lang="en-US" sz="2000" u="sng" kern="0" dirty="0" smtClean="0">
                <a:hlinkClick r:id="rId5"/>
              </a:rPr>
              <a:t>http://www.jointogether.org/sa/news/funding/reader/0%2C1854%2C575039%2C00.html</a:t>
            </a:r>
            <a:endParaRPr lang="en-US" sz="2000" u="sng" kern="0" dirty="0" smtClean="0"/>
          </a:p>
          <a:p>
            <a:pPr marL="457200" lvl="1" indent="0">
              <a:buFont typeface="Wingdings" pitchFamily="2" charset="2"/>
              <a:buNone/>
              <a:defRPr/>
            </a:pPr>
            <a:endParaRPr lang="en-US" sz="2000" kern="0" dirty="0" smtClean="0"/>
          </a:p>
          <a:p>
            <a:pPr>
              <a:defRPr/>
            </a:pPr>
            <a:r>
              <a:rPr lang="en-US" sz="2000" kern="0" dirty="0" smtClean="0"/>
              <a:t>Foundations &amp; </a:t>
            </a:r>
            <a:r>
              <a:rPr lang="en-US" sz="2000" kern="0" dirty="0" err="1" smtClean="0"/>
              <a:t>Grantmakers</a:t>
            </a:r>
            <a:r>
              <a:rPr lang="en-US" sz="2000" kern="0" dirty="0" smtClean="0"/>
              <a:t> Directory</a:t>
            </a:r>
            <a:br>
              <a:rPr lang="en-US" sz="2000" kern="0" dirty="0" smtClean="0"/>
            </a:br>
            <a:endParaRPr lang="en-US" sz="2000" kern="0" dirty="0" smtClean="0"/>
          </a:p>
          <a:p>
            <a:pPr lvl="1">
              <a:defRPr/>
            </a:pPr>
            <a:r>
              <a:rPr lang="en-US" sz="2000" u="sng" kern="0" dirty="0" smtClean="0">
                <a:hlinkClick r:id="rId6"/>
              </a:rPr>
              <a:t>http://www.foundations.org/grantmakers.html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endParaRPr lang="en-US" altLang="en-US" sz="2000" kern="0" dirty="0" smtClean="0">
              <a:ea typeface="ＭＳ Ｐゴシック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885633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effectLst/>
                <a:latin typeface="Tahoma"/>
                <a:ea typeface="ＭＳ Ｐゴシック" panose="020B0600070205080204" pitchFamily="34" charset="-128"/>
              </a:rPr>
              <a:t>History of Addiction Counseling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6860" y="2057400"/>
            <a:ext cx="7626501" cy="38100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9496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effectLst/>
                <a:latin typeface="Tahoma"/>
                <a:ea typeface="ＭＳ Ｐゴシック" panose="020B0600070205080204" pitchFamily="34" charset="-128"/>
              </a:rPr>
              <a:t>History of </a:t>
            </a:r>
            <a:r>
              <a:rPr lang="en-US" altLang="en-US" sz="3600" dirty="0" smtClean="0">
                <a:solidFill>
                  <a:schemeClr val="bg1"/>
                </a:solidFill>
                <a:effectLst/>
                <a:latin typeface="Tahoma"/>
                <a:ea typeface="ＭＳ Ｐゴシック" panose="020B0600070205080204" pitchFamily="34" charset="-128"/>
              </a:rPr>
              <a:t>Prevention </a:t>
            </a:r>
            <a:r>
              <a:rPr lang="en-US" altLang="en-US" sz="3600" dirty="0">
                <a:solidFill>
                  <a:schemeClr val="bg1"/>
                </a:solidFill>
                <a:effectLst/>
                <a:latin typeface="Tahoma"/>
                <a:ea typeface="ＭＳ Ｐゴシック" panose="020B0600070205080204" pitchFamily="34" charset="-128"/>
              </a:rPr>
              <a:t>in the United States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83160" y="2133600"/>
            <a:ext cx="7577680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6302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>
                <a:effectLst/>
                <a:latin typeface="Tahoma"/>
                <a:ea typeface="ＭＳ Ｐゴシック" panose="020B0600070205080204" pitchFamily="34" charset="-128"/>
              </a:rPr>
              <a:t>U.S. Drug Laws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02459" y="2057400"/>
            <a:ext cx="7939081" cy="38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2149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>
                <a:effectLst/>
                <a:latin typeface="Tahoma"/>
                <a:ea typeface="ＭＳ Ｐゴシック" panose="020B0600070205080204" pitchFamily="34" charset="-128"/>
              </a:rPr>
              <a:t>Agencies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21906" y="1748009"/>
            <a:ext cx="834778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3360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1"/>
                </a:solidFill>
                <a:effectLst/>
                <a:latin typeface="Tahoma"/>
                <a:ea typeface="ＭＳ Ｐゴシック" panose="020B0600070205080204" pitchFamily="34" charset="-128"/>
              </a:rPr>
              <a:t>Policies to Prevent Addiction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1905000"/>
            <a:ext cx="815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Limits on age 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Taxation and control of distribution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More government focus on preventing use than treating addiction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SAMHSA reauthorized in 2000</a:t>
            </a:r>
          </a:p>
          <a:p>
            <a:pPr lvl="1"/>
            <a:r>
              <a:rPr lang="en-US" altLang="en-US" sz="2400" kern="0" smtClean="0">
                <a:ea typeface="ＭＳ Ｐゴシック" panose="020B0600070205080204" pitchFamily="34" charset="-128"/>
              </a:rPr>
              <a:t>funding for co-occurring disorders</a:t>
            </a:r>
            <a:r>
              <a:rPr lang="en-US" altLang="en-US" kern="0" smtClean="0">
                <a:ea typeface="ＭＳ Ｐゴシック" panose="020B0600070205080204" pitchFamily="34" charset="-128"/>
              </a:rPr>
              <a:t> </a:t>
            </a:r>
            <a:endParaRPr lang="en-US" altLang="en-US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242523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Models for Explaining the Etiology of Addiction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2286000"/>
            <a:ext cx="3657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The Moral Model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Psychological Models</a:t>
            </a:r>
          </a:p>
          <a:p>
            <a:r>
              <a:rPr lang="en-US" altLang="en-US" sz="2800" kern="0" smtClean="0">
                <a:ea typeface="ＭＳ Ｐゴシック" panose="020B0600070205080204" pitchFamily="34" charset="-128"/>
              </a:rPr>
              <a:t>Family Models</a:t>
            </a:r>
            <a:endParaRPr lang="en-US" altLang="en-US" kern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343400" y="2133600"/>
            <a:ext cx="43434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dirty="0"/>
              <a:t> </a:t>
            </a:r>
            <a:r>
              <a:rPr lang="en-US" altLang="en-US" sz="2800" dirty="0">
                <a:cs typeface="Tahoma" panose="020B0604030504040204" pitchFamily="34" charset="0"/>
              </a:rPr>
              <a:t>The Disease Model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Tahoma" panose="020B0604030504040204" pitchFamily="34" charset="0"/>
              </a:rPr>
              <a:t>  Public Health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Tahoma" panose="020B0604030504040204" pitchFamily="34" charset="0"/>
              </a:rPr>
              <a:t>  Developmental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Tahoma" panose="020B0604030504040204" pitchFamily="34" charset="0"/>
              </a:rPr>
              <a:t> Biological Models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Tahoma" panose="020B0604030504040204" pitchFamily="34" charset="0"/>
              </a:rPr>
              <a:t> Sociocultural Models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>
                <a:srgbClr val="0070C0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800" dirty="0">
                <a:cs typeface="Tahoma" panose="020B0604030504040204" pitchFamily="34" charset="0"/>
              </a:rPr>
              <a:t> </a:t>
            </a:r>
            <a:r>
              <a:rPr lang="en-US" altLang="en-US" sz="2800" dirty="0" err="1">
                <a:cs typeface="Tahoma" panose="020B0604030504040204" pitchFamily="34" charset="0"/>
              </a:rPr>
              <a:t>Multicausal</a:t>
            </a:r>
            <a:r>
              <a:rPr lang="en-US" altLang="en-US" sz="2800" dirty="0">
                <a:cs typeface="Tahoma" panose="020B0604030504040204" pitchFamily="34" charset="0"/>
              </a:rPr>
              <a:t> Models</a:t>
            </a:r>
          </a:p>
        </p:txBody>
      </p:sp>
    </p:spTree>
    <p:extLst>
      <p:ext uri="{BB962C8B-B14F-4D97-AF65-F5344CB8AC3E}">
        <p14:creationId xmlns:p14="http://schemas.microsoft.com/office/powerpoint/2010/main" val="423090141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The Moral Model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0" y="1905000"/>
            <a:ext cx="716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smtClean="0">
                <a:ea typeface="ＭＳ Ｐゴシック" panose="020B0600070205080204" pitchFamily="34" charset="-128"/>
              </a:rPr>
              <a:t>Personal choice; no biological basis </a:t>
            </a:r>
          </a:p>
          <a:p>
            <a:r>
              <a:rPr lang="en-US" altLang="en-US" kern="0" smtClean="0">
                <a:ea typeface="ＭＳ Ｐゴシック" panose="020B0600070205080204" pitchFamily="34" charset="-128"/>
              </a:rPr>
              <a:t>Religious beliefs of sinfulness</a:t>
            </a:r>
          </a:p>
          <a:p>
            <a:r>
              <a:rPr lang="en-US" altLang="en-US" kern="0" smtClean="0">
                <a:ea typeface="ＭＳ Ｐゴシック" panose="020B0600070205080204" pitchFamily="34" charset="-128"/>
              </a:rPr>
              <a:t>Punishment in legal system</a:t>
            </a:r>
          </a:p>
          <a:p>
            <a:r>
              <a:rPr lang="en-US" altLang="en-US" kern="0" smtClean="0">
                <a:ea typeface="ＭＳ Ｐゴシック" panose="020B0600070205080204" pitchFamily="34" charset="-128"/>
              </a:rPr>
              <a:t>Social stigma</a:t>
            </a:r>
            <a:endParaRPr lang="en-US" altLang="en-US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032439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-9181"/>
            <a:ext cx="9163050" cy="13716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Psychological Models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gray">
          <a:xfrm>
            <a:off x="0" y="6400800"/>
            <a:ext cx="9153525" cy="457200"/>
          </a:xfrm>
          <a:prstGeom prst="rect">
            <a:avLst/>
          </a:prstGeom>
          <a:solidFill>
            <a:srgbClr val="214C90"/>
          </a:solidFill>
          <a:ln w="9525">
            <a:solidFill>
              <a:srgbClr val="214C9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6" name="Picture 9" descr="Pearson_Strap_Bound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400800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7"/>
          <p:cNvSpPr txBox="1">
            <a:spLocks noChangeArrowheads="1"/>
          </p:cNvSpPr>
          <p:nvPr/>
        </p:nvSpPr>
        <p:spPr bwMode="auto">
          <a:xfrm>
            <a:off x="1828800" y="6400800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Foundations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of Addictions Counseling</a:t>
            </a:r>
            <a:r>
              <a:rPr lang="en-US" altLang="en-US" sz="900" i="1" dirty="0" smtClean="0">
                <a:solidFill>
                  <a:srgbClr val="FFFFFF"/>
                </a:solidFill>
                <a:latin typeface="Verdana" panose="020B0604030504040204" pitchFamily="34" charset="0"/>
              </a:rPr>
              <a:t>,</a:t>
            </a:r>
            <a:r>
              <a:rPr lang="en-US" altLang="en-US" sz="900" i="1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3e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  <a:p>
            <a:pPr>
              <a:defRPr/>
            </a:pPr>
            <a:r>
              <a:rPr lang="en-US" altLang="en-US" sz="900" dirty="0" smtClean="0">
                <a:solidFill>
                  <a:srgbClr val="FFFFFF"/>
                </a:solidFill>
                <a:latin typeface="Verdana" panose="020B0604030504040204" pitchFamily="34" charset="0"/>
              </a:rPr>
              <a:t>Capuzzi</a:t>
            </a:r>
            <a:r>
              <a:rPr lang="en-US" altLang="en-US" sz="900" baseline="0" dirty="0" smtClean="0">
                <a:solidFill>
                  <a:srgbClr val="FFFFFF"/>
                </a:solidFill>
                <a:latin typeface="Verdana" panose="020B0604030504040204" pitchFamily="34" charset="0"/>
              </a:rPr>
              <a:t> &amp; Stauffer</a:t>
            </a:r>
            <a:endParaRPr lang="en-US" altLang="en-US" sz="900" dirty="0" smtClean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8" name="Text Box 47"/>
          <p:cNvSpPr txBox="1">
            <a:spLocks noChangeArrowheads="1"/>
          </p:cNvSpPr>
          <p:nvPr/>
        </p:nvSpPr>
        <p:spPr bwMode="auto">
          <a:xfrm>
            <a:off x="4495800" y="6400800"/>
            <a:ext cx="312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Copyright © 2016, 2012, 2008 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by Pearson Education, Inc.</a:t>
            </a:r>
          </a:p>
          <a:p>
            <a:pPr algn="r">
              <a:defRPr/>
            </a:pPr>
            <a:r>
              <a:rPr lang="en-US" altLang="en-US" sz="900" dirty="0" smtClean="0">
                <a:solidFill>
                  <a:schemeClr val="bg1"/>
                </a:solidFill>
                <a:latin typeface="Verdana" panose="020B0604030504040204" pitchFamily="34" charset="0"/>
              </a:rPr>
              <a:t>All Rights Reserved</a:t>
            </a:r>
          </a:p>
        </p:txBody>
      </p:sp>
      <p:pic>
        <p:nvPicPr>
          <p:cNvPr id="9" name="Picture 8" descr="Pearson_Bound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6400800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1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>
                <a:ea typeface="ＭＳ Ｐゴシック" panose="020B0600070205080204" pitchFamily="34" charset="-128"/>
              </a:rPr>
              <a:t>1. </a:t>
            </a:r>
            <a:r>
              <a:rPr lang="en-US" altLang="en-US" sz="2800" kern="0" dirty="0" smtClean="0">
                <a:ea typeface="ＭＳ Ｐゴシック" panose="020B0600070205080204" pitchFamily="34" charset="-128"/>
              </a:rPr>
              <a:t>Cognitive-behavioral models</a:t>
            </a:r>
          </a:p>
          <a:p>
            <a:pPr lvl="1"/>
            <a:r>
              <a:rPr lang="en-US" altLang="en-US" sz="2400" kern="0" dirty="0" smtClean="0">
                <a:ea typeface="ＭＳ Ｐゴシック" panose="020B0600070205080204" pitchFamily="34" charset="-128"/>
              </a:rPr>
              <a:t>Motivation, seeking pleasure</a:t>
            </a:r>
          </a:p>
          <a:p>
            <a:pPr lvl="1"/>
            <a:r>
              <a:rPr lang="en-US" altLang="en-US" sz="2400" kern="0" dirty="0" smtClean="0">
                <a:ea typeface="ＭＳ Ｐゴシック" panose="020B0600070205080204" pitchFamily="34" charset="-128"/>
              </a:rPr>
              <a:t>Reinforcement (positive &amp; negative)</a:t>
            </a:r>
            <a:r>
              <a:rPr lang="en-US" altLang="en-US" kern="0" dirty="0" smtClean="0">
                <a:ea typeface="ＭＳ Ｐゴシック" panose="020B0600070205080204" pitchFamily="34" charset="-128"/>
              </a:rPr>
              <a:t>  </a:t>
            </a:r>
          </a:p>
          <a:p>
            <a:r>
              <a:rPr lang="en-US" altLang="en-US" kern="0" dirty="0" smtClean="0">
                <a:ea typeface="ＭＳ Ｐゴシック" panose="020B0600070205080204" pitchFamily="34" charset="-128"/>
              </a:rPr>
              <a:t>2. </a:t>
            </a:r>
            <a:r>
              <a:rPr lang="en-US" altLang="en-US" sz="2800" kern="0" dirty="0" smtClean="0">
                <a:ea typeface="ＭＳ Ｐゴシック" panose="020B0600070205080204" pitchFamily="34" charset="-128"/>
              </a:rPr>
              <a:t>Learning models</a:t>
            </a:r>
          </a:p>
          <a:p>
            <a:pPr lvl="1"/>
            <a:r>
              <a:rPr lang="en-US" altLang="en-US" sz="2400" kern="0" dirty="0" smtClean="0">
                <a:ea typeface="ＭＳ Ｐゴシック" panose="020B0600070205080204" pitchFamily="34" charset="-128"/>
              </a:rPr>
              <a:t>Learned response</a:t>
            </a:r>
          </a:p>
          <a:p>
            <a:pPr lvl="1"/>
            <a:r>
              <a:rPr lang="en-US" altLang="en-US" sz="2400" kern="0" dirty="0" smtClean="0">
                <a:ea typeface="ＭＳ Ｐゴシック" panose="020B0600070205080204" pitchFamily="34" charset="-128"/>
              </a:rPr>
              <a:t>Aversion to withdrawal leads to prolonged use</a:t>
            </a:r>
            <a:endParaRPr lang="en-US" altLang="en-US" kern="0" dirty="0" smtClean="0">
              <a:ea typeface="ＭＳ Ｐゴシック" panose="020B0600070205080204" pitchFamily="34" charset="-128"/>
            </a:endParaRPr>
          </a:p>
          <a:p>
            <a:endParaRPr lang="en-US" altLang="en-US" kern="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5550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D accessibility template">
  <a:themeElements>
    <a:clrScheme name="Custom 8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232C8"/>
      </a:hlink>
      <a:folHlink>
        <a:srgbClr val="9632C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903</Words>
  <Application>Microsoft Office PowerPoint</Application>
  <PresentationFormat>On-screen Show (4:3)</PresentationFormat>
  <Paragraphs>212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Lucida Grande</vt:lpstr>
      <vt:lpstr>Tahoma</vt:lpstr>
      <vt:lpstr>Times</vt:lpstr>
      <vt:lpstr>Verdana</vt:lpstr>
      <vt:lpstr>Wingdings</vt:lpstr>
      <vt:lpstr>TED accessibility template</vt:lpstr>
      <vt:lpstr>PowerPoint Presentation</vt:lpstr>
      <vt:lpstr>History of Addiction Counseling</vt:lpstr>
      <vt:lpstr>History of Prevention in the United States</vt:lpstr>
      <vt:lpstr>U.S. Drug Laws</vt:lpstr>
      <vt:lpstr>Agencies</vt:lpstr>
      <vt:lpstr>Policies to Prevent Addiction</vt:lpstr>
      <vt:lpstr>Models for Explaining the Etiology of Addiction</vt:lpstr>
      <vt:lpstr>The Moral Model</vt:lpstr>
      <vt:lpstr>Psychological Models</vt:lpstr>
      <vt:lpstr>Psychological Models, (continued)</vt:lpstr>
      <vt:lpstr>Family Models</vt:lpstr>
      <vt:lpstr>The Disease Model</vt:lpstr>
      <vt:lpstr>The Public Health Model</vt:lpstr>
      <vt:lpstr>The Developmental Model</vt:lpstr>
      <vt:lpstr>Biological Models</vt:lpstr>
      <vt:lpstr>Sociocultural Models</vt:lpstr>
      <vt:lpstr>Sociocultural models, (continued)</vt:lpstr>
      <vt:lpstr>Multi-causal Models</vt:lpstr>
      <vt:lpstr>Useful Web Sites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Styles, Marisia</cp:lastModifiedBy>
  <cp:revision>55</cp:revision>
  <dcterms:created xsi:type="dcterms:W3CDTF">2014-09-07T20:58:46Z</dcterms:created>
  <dcterms:modified xsi:type="dcterms:W3CDTF">2015-04-02T12:27:01Z</dcterms:modified>
</cp:coreProperties>
</file>