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9" r:id="rId14"/>
    <p:sldId id="360" r:id="rId15"/>
    <p:sldId id="361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64395"/>
    <a:srgbClr val="263B94"/>
    <a:srgbClr val="C2C9E6"/>
    <a:srgbClr val="131442"/>
    <a:srgbClr val="D99A29"/>
    <a:srgbClr val="214C90"/>
    <a:srgbClr val="B2D233"/>
    <a:srgbClr val="119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0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276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D62F6D75-9986-4596-8E51-A05AC7E524B6}" type="datetime1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18CA7BE-4229-424E-82A1-4551F9BB94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63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54894A75-9A16-4FD2-9F01-8A12BF949661}" type="datetime1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398E38-D416-4461-93A0-1AA04C0312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249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250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828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509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5974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689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369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945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732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075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745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548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425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242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10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3" name="Picture 8" descr="Pearson_Bound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136" y="6393041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10325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3176" y="0"/>
            <a:ext cx="9140825" cy="1600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</a:p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endParaRPr lang="en-US" sz="105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6" name="Text Box 47"/>
          <p:cNvSpPr txBox="1">
            <a:spLocks noChangeArrowheads="1"/>
          </p:cNvSpPr>
          <p:nvPr userDrawn="1"/>
        </p:nvSpPr>
        <p:spPr bwMode="auto">
          <a:xfrm>
            <a:off x="2019300" y="6434138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by Pearson Education, Inc. All Rights Reserved</a:t>
            </a:r>
          </a:p>
        </p:txBody>
      </p:sp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2819400" y="1295400"/>
            <a:ext cx="3429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200" smtClean="0">
              <a:solidFill>
                <a:srgbClr val="FFFFFF"/>
              </a:solidFill>
            </a:endParaRPr>
          </a:p>
        </p:txBody>
      </p:sp>
      <p:pic>
        <p:nvPicPr>
          <p:cNvPr id="10" name="Content Placeholder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381000" y="1765067"/>
            <a:ext cx="35814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4419600" y="2517016"/>
            <a:ext cx="4648200" cy="148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Chapter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4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Important Professional Issues in Addictions Counseling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 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Updated by Melinda Haley, Walden University 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597402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6085255"/>
      </p:ext>
    </p:extLst>
  </p:cSld>
  <p:clrMapOvr>
    <a:masterClrMapping/>
  </p:clrMapOvr>
  <p:transition spd="slow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1958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1045504"/>
      </p:ext>
    </p:extLst>
  </p:cSld>
  <p:clrMapOvr>
    <a:masterClrMapping/>
  </p:clrMapOvr>
  <p:transition spd="slow" advTm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576714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9588" y="0"/>
            <a:ext cx="2284412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" y="0"/>
            <a:ext cx="6704013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791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14C90"/>
          </a:solidFill>
          <a:ln>
            <a:solidFill>
              <a:srgbClr val="214C90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2362200"/>
            <a:ext cx="82296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30109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7496C3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61037"/>
            <a:ext cx="8229600" cy="563563"/>
          </a:xfrm>
          <a:prstGeom prst="rect">
            <a:avLst/>
          </a:prstGeom>
        </p:spPr>
        <p:txBody>
          <a:bodyPr anchor="ctr"/>
          <a:lstStyle>
            <a:lvl1pPr marL="342900" indent="-4763" algn="ctr">
              <a:buNone/>
              <a:tabLst>
                <a:tab pos="7773988" algn="l"/>
              </a:tabLst>
              <a:defRPr sz="1400"/>
            </a:lvl1pPr>
            <a:lvl2pPr algn="ctr">
              <a:buNone/>
              <a:tabLst>
                <a:tab pos="7773988" algn="l"/>
              </a:tabLst>
              <a:defRPr sz="1400"/>
            </a:lvl2pPr>
            <a:lvl3pPr algn="ctr">
              <a:buNone/>
              <a:tabLst>
                <a:tab pos="7773988" algn="l"/>
              </a:tabLst>
              <a:defRPr sz="1400"/>
            </a:lvl3pPr>
            <a:lvl4pPr algn="ctr">
              <a:buNone/>
              <a:tabLst>
                <a:tab pos="7773988" algn="l"/>
              </a:tabLst>
              <a:defRPr sz="1400"/>
            </a:lvl4pPr>
            <a:lvl5pPr algn="ctr">
              <a:buNone/>
              <a:tabLst>
                <a:tab pos="7773988" algn="l"/>
              </a:tabLst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498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4306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66925"/>
            <a:ext cx="7772400" cy="1362075"/>
          </a:xfrm>
          <a:noFill/>
          <a:ln>
            <a:noFill/>
          </a:ln>
        </p:spPr>
        <p:txBody>
          <a:bodyPr anchorCtr="1"/>
          <a:lstStyle>
            <a:lvl1pPr algn="ctr">
              <a:defRPr sz="3600" b="0" cap="none">
                <a:solidFill>
                  <a:srgbClr val="1191D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528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8972473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21044"/>
      </p:ext>
    </p:extLst>
  </p:cSld>
  <p:clrMapOvr>
    <a:masterClrMapping/>
  </p:clrMapOvr>
  <p:transition spd="slow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46344"/>
      </p:ext>
    </p:extLst>
  </p:cSld>
  <p:clrMapOvr>
    <a:masterClrMapping/>
  </p:clrMapOvr>
  <p:transition spd="slow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  <a:noFill/>
          <a:ln>
            <a:noFill/>
          </a:ln>
        </p:spPr>
        <p:txBody>
          <a:bodyPr/>
          <a:lstStyle>
            <a:lvl1pPr algn="l">
              <a:defRPr sz="11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21765"/>
      </p:ext>
    </p:extLst>
  </p:cSld>
  <p:clrMapOvr>
    <a:masterClrMapping/>
  </p:clrMapOvr>
  <p:transition spd="slow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685800"/>
          </a:xfrm>
          <a:noFill/>
          <a:ln>
            <a:noFill/>
          </a:ln>
        </p:spPr>
        <p:txBody>
          <a:bodyPr anchor="b" anchorCtr="1"/>
          <a:lstStyle>
            <a:lvl1pPr algn="ctr">
              <a:defRPr sz="14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0179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-19050" y="0"/>
            <a:ext cx="9163050" cy="13716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  <a:b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/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endParaRPr lang="en-US" dirty="0"/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1029" name="Picture 8" descr="Pearson_Bound_White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Pearson_Strap_Bound_White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4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32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Content Placeholder 4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 bwMode="auto">
          <a:xfrm>
            <a:off x="2667000" y="1653148"/>
            <a:ext cx="36576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47" r:id="rId1"/>
    <p:sldLayoutId id="2147484832" r:id="rId2"/>
    <p:sldLayoutId id="2147484835" r:id="rId3"/>
    <p:sldLayoutId id="2147484836" r:id="rId4"/>
    <p:sldLayoutId id="2147484837" r:id="rId5"/>
    <p:sldLayoutId id="2147484838" r:id="rId6"/>
    <p:sldLayoutId id="2147484839" r:id="rId7"/>
    <p:sldLayoutId id="2147484840" r:id="rId8"/>
    <p:sldLayoutId id="2147484841" r:id="rId9"/>
    <p:sldLayoutId id="2147484842" r:id="rId10"/>
    <p:sldLayoutId id="2147484845" r:id="rId11"/>
    <p:sldLayoutId id="2147484843" r:id="rId12"/>
    <p:sldLayoutId id="2147484844" r:id="rId13"/>
    <p:sldLayoutId id="2147484846" r:id="rId14"/>
  </p:sldLayoutIdLst>
  <p:transition spd="slow" advTm="0"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1600" baseline="0">
          <a:solidFill>
            <a:srgbClr val="FFFFFF"/>
          </a:solidFill>
          <a:effectLst>
            <a:outerShdw blurRad="38100" dist="38100" dir="2700000">
              <a:srgbClr val="000000">
                <a:alpha val="75000"/>
              </a:srgbClr>
            </a:outerShdw>
          </a:effectLst>
          <a:latin typeface="Verdana"/>
          <a:ea typeface="+mj-ea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rgbClr val="214C90"/>
        </a:buClr>
        <a:buFont typeface="Times" pitchFamily="-84" charset="0"/>
        <a:buNone/>
        <a:defRPr sz="3000">
          <a:solidFill>
            <a:schemeClr val="tx1"/>
          </a:solidFill>
          <a:latin typeface="Verdana"/>
          <a:ea typeface="+mn-ea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Wingdings" pitchFamily="2" charset="2"/>
        <a:buChar char="§"/>
        <a:defRPr sz="2800">
          <a:solidFill>
            <a:schemeClr val="tx1"/>
          </a:solidFill>
          <a:latin typeface="Verdana"/>
          <a:ea typeface="+mn-ea"/>
          <a:cs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Arial" charset="0"/>
        <a:buChar char="•"/>
        <a:defRPr sz="2600">
          <a:solidFill>
            <a:schemeClr val="tx1"/>
          </a:solidFill>
          <a:latin typeface="Verdana"/>
          <a:ea typeface="+mn-ea"/>
          <a:cs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Arial" charset="0"/>
        <a:buChar char="•"/>
        <a:defRPr sz="2400">
          <a:solidFill>
            <a:schemeClr val="tx1"/>
          </a:solidFill>
          <a:latin typeface="Verdana"/>
          <a:ea typeface="+mn-ea"/>
          <a:cs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Lucida Grande" pitchFamily="-84" charset="0"/>
        <a:buChar char="-"/>
        <a:defRPr sz="2200">
          <a:solidFill>
            <a:schemeClr val="tx1"/>
          </a:solidFill>
          <a:latin typeface="Verdana"/>
          <a:ea typeface="+mn-ea"/>
          <a:cs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spope.com/dual/gottlieb.php" TargetMode="External"/><Relationship Id="rId5" Type="http://schemas.openxmlformats.org/officeDocument/2006/relationships/hyperlink" Target="http://kspope.com/dual/younggren.php" TargetMode="Externa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Accreditation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33400" y="1752600"/>
            <a:ext cx="82296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Applies to education programs within colleges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Intended to insure quality and standardization of education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Professional organizations specify standards and criteria such as: 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Student to faculty ratio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Critical content and experiential components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971277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Treatment Issues in Managed care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93713" y="1600200"/>
            <a:ext cx="8497887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Lower short term costs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Long term consequences?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Ethical Concerns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DSM Diagnosis Required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Session Limits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Restricting Provider Availability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Confidentiality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Client Abandonment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Federal Patient Protection and Affordable Care Act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Recovery-Oriented System of Care (ROSC)</a:t>
            </a:r>
          </a:p>
        </p:txBody>
      </p:sp>
    </p:spTree>
    <p:extLst>
      <p:ext uri="{BB962C8B-B14F-4D97-AF65-F5344CB8AC3E}">
        <p14:creationId xmlns:p14="http://schemas.microsoft.com/office/powerpoint/2010/main" val="61506013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Research Issues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09600" y="1905000"/>
            <a:ext cx="82296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Push for empirical support and evidenced based treatments.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Guidelines and algorithms.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Concern about the implementation of evidenced based practices.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Disconnect between research and practice.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National Drug Abuse Treatment Clinical Trials Network (CTN).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1631757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Recent Research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2017713"/>
            <a:ext cx="8229600" cy="278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Problems with multisite collaborative studies.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More research needed.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9469449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Future Trends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2017713"/>
            <a:ext cx="8229600" cy="278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Positive psychology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Unity among self-help groups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Dissolution of NIAA and NIDA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8986041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Useful Web Sites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85800" y="1643808"/>
            <a:ext cx="795655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Ethical Decision-Making and Dual Relationships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5"/>
              </a:rPr>
              <a:t>http://kspope.com/dual/younggren.php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Avoiding Exploitive Dual Relationships: A Decision-Making Model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6"/>
              </a:rPr>
              <a:t>http://kspope.com/dual/gottlieb.php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052111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Professional Issues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5800" y="1828800"/>
            <a:ext cx="8001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Ethical, legal, competent treatment of substance abuse clients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Differences in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Professional Affiliation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Ethical Codes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Laws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State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Federal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359496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Counselor Competence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33400" y="14478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Comorbidity of psychiatric issues and substance abuse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Special populations (i.e. minors)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Polysubstance abuse and dependence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Knowledge of theory, treatment, and recovery models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Transtheoretical Theory of Change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Therapeutic Relationship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Boundary violation issues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Multiculturalism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936302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Counselor Competence, </a:t>
            </a:r>
            <a:r>
              <a:rPr lang="en-US" altLang="en-US" sz="2000" dirty="0"/>
              <a:t>(continued)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33400" y="1676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Education</a:t>
            </a:r>
          </a:p>
          <a:p>
            <a:pPr marL="742950" marR="0" lvl="1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What is enough? When to refer?</a:t>
            </a:r>
          </a:p>
          <a:p>
            <a:pPr marL="3429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Counselors in recovery</a:t>
            </a:r>
          </a:p>
          <a:p>
            <a:pPr marL="742950" marR="0" lvl="1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Dual relationships</a:t>
            </a:r>
          </a:p>
          <a:p>
            <a:pPr marL="3429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Counselors who have never been users</a:t>
            </a:r>
          </a:p>
          <a:p>
            <a:pPr marL="742950" marR="0" lvl="1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Assumptions about clients</a:t>
            </a:r>
          </a:p>
          <a:p>
            <a:pPr marL="3429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Self-care</a:t>
            </a:r>
          </a:p>
          <a:p>
            <a:pPr marL="3429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Research-based practice</a:t>
            </a:r>
          </a:p>
          <a:p>
            <a:pPr marL="342900" marR="0" lvl="0" indent="-2286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5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Continuing education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5521498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Credentialing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09600" y="1676400"/>
            <a:ext cx="77724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Required for practice in many states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Licensure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Certification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Accreditation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No national standard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Many agencies – perhaps merging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993360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Goals of Credentialing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09600" y="2017713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Three common goals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Define core tasks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Define core skills and knowledge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Assess competency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Widely differing interpretations, requirements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242523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Varying Minimum Requirements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09600" y="1905000"/>
            <a:ext cx="77724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States surveyed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 general, to be licensed as an addiction counselor a person must pass an exam of competency and then engage in a certain number of hours of postgraduate supervised practice.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None/>
              <a:tabLst/>
              <a:defRPr/>
            </a:pPr>
            <a:endParaRPr kumimoji="0" 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Different states have different requirements for licensure.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0901413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Core Tasks and Skills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762000" y="1752600"/>
            <a:ext cx="7772400" cy="42672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Clr>
                <a:schemeClr val="folHlink"/>
              </a:buClr>
              <a:buSzPct val="60000"/>
              <a:buFont typeface="Wingdings" charset="2"/>
              <a:buChar char="n"/>
              <a:defRPr/>
            </a:pPr>
            <a:r>
              <a:rPr lang="en-US" sz="2800" kern="0" smtClean="0">
                <a:ea typeface="ＭＳ Ｐゴシック" charset="-128"/>
              </a:rPr>
              <a:t>Assessment</a:t>
            </a:r>
          </a:p>
          <a:p>
            <a:pPr marL="342900" lvl="1" indent="-342900">
              <a:buClr>
                <a:schemeClr val="folHlink"/>
              </a:buClr>
              <a:buSzPct val="60000"/>
              <a:buFont typeface="Wingdings" charset="2"/>
              <a:buChar char="n"/>
              <a:defRPr/>
            </a:pPr>
            <a:r>
              <a:rPr lang="en-US" sz="2800" kern="0" smtClean="0">
                <a:ea typeface="ＭＳ Ｐゴシック" charset="-128"/>
              </a:rPr>
              <a:t>Treatment planning</a:t>
            </a:r>
          </a:p>
          <a:p>
            <a:pPr marL="342900" lvl="1" indent="-342900">
              <a:buClr>
                <a:schemeClr val="folHlink"/>
              </a:buClr>
              <a:buSzPct val="60000"/>
              <a:buFont typeface="Wingdings" charset="2"/>
              <a:buChar char="n"/>
              <a:defRPr/>
            </a:pPr>
            <a:r>
              <a:rPr lang="en-US" sz="2800" kern="0" smtClean="0">
                <a:ea typeface="ＭＳ Ｐゴシック" charset="-128"/>
              </a:rPr>
              <a:t>Client orientation</a:t>
            </a:r>
          </a:p>
          <a:p>
            <a:pPr marL="342900" lvl="1" indent="-342900">
              <a:buClr>
                <a:schemeClr val="folHlink"/>
              </a:buClr>
              <a:buSzPct val="60000"/>
              <a:buFont typeface="Wingdings" charset="2"/>
              <a:buChar char="n"/>
              <a:defRPr/>
            </a:pPr>
            <a:r>
              <a:rPr lang="en-US" sz="2800" kern="0" smtClean="0">
                <a:ea typeface="ＭＳ Ｐゴシック" charset="-128"/>
              </a:rPr>
              <a:t>Case consultation</a:t>
            </a:r>
          </a:p>
          <a:p>
            <a:pPr marL="342900" lvl="1" indent="-342900">
              <a:buClr>
                <a:schemeClr val="folHlink"/>
              </a:buClr>
              <a:buSzPct val="60000"/>
              <a:buFont typeface="Wingdings" charset="2"/>
              <a:buChar char="n"/>
              <a:defRPr/>
            </a:pPr>
            <a:r>
              <a:rPr lang="en-US" sz="2800" kern="0" smtClean="0">
                <a:ea typeface="ＭＳ Ｐゴシック" charset="-128"/>
              </a:rPr>
              <a:t>Confidentiality</a:t>
            </a:r>
          </a:p>
          <a:p>
            <a:pPr marL="342900" lvl="1" indent="-342900">
              <a:buClr>
                <a:schemeClr val="folHlink"/>
              </a:buClr>
              <a:buSzPct val="60000"/>
              <a:buFont typeface="Wingdings" charset="2"/>
              <a:buChar char="n"/>
              <a:defRPr/>
            </a:pPr>
            <a:r>
              <a:rPr lang="en-US" sz="2800" kern="0" smtClean="0">
                <a:ea typeface="ＭＳ Ｐゴシック" charset="-128"/>
              </a:rPr>
              <a:t>Counseling (individual, family, group)</a:t>
            </a:r>
          </a:p>
          <a:p>
            <a:pPr marL="342900" lvl="1" indent="-342900">
              <a:buClr>
                <a:schemeClr val="folHlink"/>
              </a:buClr>
              <a:buSzPct val="60000"/>
              <a:buFont typeface="Wingdings" charset="2"/>
              <a:buChar char="n"/>
              <a:defRPr/>
            </a:pPr>
            <a:r>
              <a:rPr lang="en-US" sz="2800" kern="0" smtClean="0">
                <a:ea typeface="ＭＳ Ｐゴシック" charset="-128"/>
              </a:rPr>
              <a:t>Crisis intervention</a:t>
            </a:r>
          </a:p>
          <a:p>
            <a:pPr marL="342900" lvl="1" indent="-342900">
              <a:buClr>
                <a:schemeClr val="folHlink"/>
              </a:buClr>
              <a:buSzPct val="60000"/>
              <a:buFont typeface="Wingdings" charset="2"/>
              <a:buChar char="n"/>
              <a:defRPr/>
            </a:pPr>
            <a:r>
              <a:rPr lang="en-US" sz="2800" kern="0" smtClean="0">
                <a:ea typeface="ＭＳ Ｐゴシック" charset="-128"/>
              </a:rPr>
              <a:t>Discharge planning</a:t>
            </a:r>
          </a:p>
          <a:p>
            <a:pPr marL="342900" lvl="1" indent="-342900">
              <a:buClr>
                <a:schemeClr val="folHlink"/>
              </a:buClr>
              <a:buSzPct val="60000"/>
              <a:buFont typeface="Wingdings" charset="2"/>
              <a:buChar char="n"/>
              <a:defRPr/>
            </a:pPr>
            <a:r>
              <a:rPr lang="en-US" sz="2800" kern="0" smtClean="0">
                <a:ea typeface="ＭＳ Ｐゴシック" charset="-128"/>
              </a:rPr>
              <a:t>Follow-up activities</a:t>
            </a:r>
          </a:p>
          <a:p>
            <a:pPr marL="342900" lvl="1" indent="-342900">
              <a:buClr>
                <a:schemeClr val="folHlink"/>
              </a:buClr>
              <a:buSzPct val="60000"/>
              <a:buFont typeface="Wingdings" charset="2"/>
              <a:buChar char="n"/>
              <a:defRPr/>
            </a:pPr>
            <a:r>
              <a:rPr lang="en-US" sz="2800" kern="0" smtClean="0">
                <a:ea typeface="ＭＳ Ｐゴシック" charset="-128"/>
              </a:rPr>
              <a:t>Referral</a:t>
            </a:r>
          </a:p>
          <a:p>
            <a:pPr marL="342900" lvl="1" indent="-342900">
              <a:buClr>
                <a:schemeClr val="folHlink"/>
              </a:buClr>
              <a:buSzPct val="60000"/>
              <a:buFont typeface="Wingdings" charset="2"/>
              <a:buChar char="n"/>
              <a:defRPr/>
            </a:pPr>
            <a:r>
              <a:rPr lang="en-US" sz="2800" kern="0" smtClean="0">
                <a:ea typeface="ＭＳ Ｐゴシック" charset="-128"/>
              </a:rPr>
              <a:t>Client advocacy</a:t>
            </a:r>
          </a:p>
          <a:p>
            <a:pPr marL="342900" lvl="1" indent="-342900">
              <a:buClr>
                <a:schemeClr val="folHlink"/>
              </a:buClr>
              <a:buSzPct val="60000"/>
              <a:buFont typeface="Wingdings" charset="2"/>
              <a:buChar char="n"/>
              <a:defRPr/>
            </a:pPr>
            <a:r>
              <a:rPr lang="en-US" sz="2800" kern="0" smtClean="0">
                <a:ea typeface="ＭＳ Ｐゴシック" charset="-128"/>
              </a:rPr>
              <a:t>Personal and professional growth</a:t>
            </a:r>
          </a:p>
          <a:p>
            <a:pPr>
              <a:buFont typeface="Wingdings" charset="2"/>
              <a:buChar char="n"/>
              <a:defRPr/>
            </a:pPr>
            <a:endParaRPr lang="en-US" kern="0" dirty="0"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032439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Licensure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2017713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State law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States determine requirements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Exam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Postgraduate supervised practice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65550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theme/theme1.xml><?xml version="1.0" encoding="utf-8"?>
<a:theme xmlns:a="http://schemas.openxmlformats.org/drawingml/2006/main" name="TED accessibility template">
  <a:themeElements>
    <a:clrScheme name="Custom 8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232C8"/>
      </a:hlink>
      <a:folHlink>
        <a:srgbClr val="9632C8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</TotalTime>
  <Words>745</Words>
  <Application>Microsoft Office PowerPoint</Application>
  <PresentationFormat>On-screen Show (4:3)</PresentationFormat>
  <Paragraphs>185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ＭＳ Ｐゴシック</vt:lpstr>
      <vt:lpstr>Arial</vt:lpstr>
      <vt:lpstr>Calibri</vt:lpstr>
      <vt:lpstr>Lucida Grande</vt:lpstr>
      <vt:lpstr>Tahoma</vt:lpstr>
      <vt:lpstr>Times</vt:lpstr>
      <vt:lpstr>Verdana</vt:lpstr>
      <vt:lpstr>Wingdings</vt:lpstr>
      <vt:lpstr>TED accessibility template</vt:lpstr>
      <vt:lpstr>PowerPoint Presentation</vt:lpstr>
      <vt:lpstr>Professional Issues</vt:lpstr>
      <vt:lpstr>Counselor Competence</vt:lpstr>
      <vt:lpstr>Counselor Competence, (continued)</vt:lpstr>
      <vt:lpstr>Credentialing</vt:lpstr>
      <vt:lpstr>Goals of Credentialing</vt:lpstr>
      <vt:lpstr>Varying Minimum Requirements</vt:lpstr>
      <vt:lpstr>Core Tasks and Skills</vt:lpstr>
      <vt:lpstr>Licensure</vt:lpstr>
      <vt:lpstr>Accreditation</vt:lpstr>
      <vt:lpstr>Treatment Issues in Managed care</vt:lpstr>
      <vt:lpstr>Research Issues</vt:lpstr>
      <vt:lpstr>Recent Research</vt:lpstr>
      <vt:lpstr>Future Trends</vt:lpstr>
      <vt:lpstr>Useful Web Sites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</dc:creator>
  <cp:lastModifiedBy>Styles, Marisia</cp:lastModifiedBy>
  <cp:revision>59</cp:revision>
  <dcterms:created xsi:type="dcterms:W3CDTF">2014-09-07T20:58:46Z</dcterms:created>
  <dcterms:modified xsi:type="dcterms:W3CDTF">2015-04-02T13:53:30Z</dcterms:modified>
</cp:coreProperties>
</file>