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47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9" r:id="rId14"/>
    <p:sldId id="360" r:id="rId15"/>
    <p:sldId id="361" r:id="rId16"/>
    <p:sldId id="362" r:id="rId17"/>
    <p:sldId id="363" r:id="rId18"/>
    <p:sldId id="364" r:id="rId19"/>
    <p:sldId id="367" r:id="rId20"/>
    <p:sldId id="368" r:id="rId21"/>
    <p:sldId id="366" r:id="rId22"/>
    <p:sldId id="365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64395"/>
    <a:srgbClr val="263B94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73" autoAdjust="0"/>
    <p:restoredTop sz="94660"/>
  </p:normalViewPr>
  <p:slideViewPr>
    <p:cSldViewPr>
      <p:cViewPr varScale="1">
        <p:scale>
          <a:sx n="87" d="100"/>
          <a:sy n="87" d="100"/>
        </p:scale>
        <p:origin x="1008" y="90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62F6D75-9986-4596-8E51-A05AC7E524B6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18CA7BE-4229-424E-82A1-4551F9BB94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16328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54894A75-9A16-4FD2-9F01-8A12BF949661}" type="datetime1">
              <a:rPr lang="en-US"/>
              <a:pPr>
                <a:defRPr/>
              </a:pPr>
              <a:t>4/2/2015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8398E38-D416-4461-93A0-1AA04C031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2249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8250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78284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75090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5974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6898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63692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63369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64377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7938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093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091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9455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4243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875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732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007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0745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3548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425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24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398E38-D416-4461-93A0-1AA04C0312A3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910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136" y="6393041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3176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endParaRPr lang="en-US" sz="105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-84" charset="0"/>
              <a:ea typeface="ＭＳ Ｐゴシック" pitchFamily="-84" charset="-128"/>
            </a:endParaRP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by Pearson Education, Inc. All Rights Reserved</a:t>
            </a:r>
          </a:p>
        </p:txBody>
      </p: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  <p:pic>
        <p:nvPicPr>
          <p:cNvPr id="10" name="Content Placeholder 4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auto">
          <a:xfrm>
            <a:off x="381000" y="1765067"/>
            <a:ext cx="35814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343400" y="2590800"/>
            <a:ext cx="464820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Chapter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charset="-128"/>
              </a:rPr>
              <a:t>5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Introduction to Assessment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ＭＳ Ｐゴシック" panose="020B0600070205080204" pitchFamily="34" charset="-128"/>
              </a:rPr>
              <a:t>Updated by Melinda Haley, Walden University </a:t>
            </a:r>
            <a:endParaRPr kumimoji="0" lang="en-US" alt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5459740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6085255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1958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1045504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576714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791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675" y="2362200"/>
            <a:ext cx="8229600" cy="384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330109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  <a:prstGeom prst="rect">
            <a:avLst/>
          </a:prstGeo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4984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94306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8972473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21044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46344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1765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101791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Foundations of Addictions Counseling, 3/E</a:t>
            </a:r>
            <a:b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David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baseline="0" dirty="0" err="1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Capuzzi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</a:t>
            </a:r>
            <a:r>
              <a:rPr lang="en-US" sz="28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&amp;</a:t>
            </a: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Mark D. Stauffer</a:t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/>
            </a:r>
            <a:br>
              <a:rPr lang="en-US" sz="2800" baseline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</a:br>
            <a:endParaRPr lang="en-US" dirty="0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 userDrawn="1"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1032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Content Placeholder 4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 bwMode="auto">
          <a:xfrm>
            <a:off x="2667000" y="1653148"/>
            <a:ext cx="3657600" cy="446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847" r:id="rId1"/>
    <p:sldLayoutId id="2147484832" r:id="rId2"/>
    <p:sldLayoutId id="2147484835" r:id="rId3"/>
    <p:sldLayoutId id="2147484836" r:id="rId4"/>
    <p:sldLayoutId id="2147484837" r:id="rId5"/>
    <p:sldLayoutId id="2147484838" r:id="rId6"/>
    <p:sldLayoutId id="2147484839" r:id="rId7"/>
    <p:sldLayoutId id="2147484840" r:id="rId8"/>
    <p:sldLayoutId id="2147484841" r:id="rId9"/>
    <p:sldLayoutId id="2147484842" r:id="rId10"/>
    <p:sldLayoutId id="2147484845" r:id="rId11"/>
    <p:sldLayoutId id="2147484843" r:id="rId12"/>
    <p:sldLayoutId id="2147484844" r:id="rId13"/>
    <p:sldLayoutId id="2147484846" r:id="rId14"/>
  </p:sldLayoutIdLst>
  <p:transition spd="slow" advTm="0"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1600" baseline="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Clr>
          <a:srgbClr val="214C90"/>
        </a:buClr>
        <a:buFont typeface="Times" pitchFamily="-84" charset="0"/>
        <a:buNone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Wingdings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Arial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1191D0"/>
        </a:buClr>
        <a:buFont typeface="Arial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b.adai.washington.edu/instruments/glossary.htm" TargetMode="External"/><Relationship Id="rId5" Type="http://schemas.openxmlformats.org/officeDocument/2006/relationships/hyperlink" Target="http://pubs.niaaa.nih.gov/publications/Assesing%20Alcohol/measures.htm" TargetMode="Externa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Advocacy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Whether in an addictions, mental health, school, or vocational rehabilitation context, an assessment may lead to client advocacy.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None/>
              <a:tabLst/>
              <a:defRPr/>
            </a:pPr>
            <a:endParaRPr kumimoji="0" lang="en-US" sz="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 client may need to be advocated for (direct advocacy) or on behalf of (indirect advocacy).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7971277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Role of an Addictions Assessor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18288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Type of problem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Appropriate treatment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Appropriate interventions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Involve family as needed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Evaluate effectiveness of interventions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Continuity of care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506013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Points to Remember About</a:t>
            </a:r>
            <a:br>
              <a:rPr lang="en-US" altLang="en-US" sz="3600" dirty="0"/>
            </a:br>
            <a:r>
              <a:rPr lang="en-US" altLang="en-US" sz="3600" dirty="0"/>
              <a:t>Human Assessment Measures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9913" y="1981200"/>
            <a:ext cx="8269287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Protect client welfare and information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Informed consent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 competent to use assessment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Recognize uniqueness and diversity issues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 watchful of stereotypes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Own ideas of “addicts”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Unidentified addictions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Results are not the person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1631757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Human Assessment Measures,</a:t>
            </a:r>
            <a:r>
              <a:rPr lang="en-US" altLang="en-US" sz="3400" dirty="0"/>
              <a:t> </a:t>
            </a:r>
            <a:r>
              <a:rPr lang="en-US" altLang="en-US" sz="2000" dirty="0"/>
              <a:t>(continued)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7772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Use proper instruments appropriately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Maintain empathetic connection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Use multiple methods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Detailed interview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Multidisciplinary approach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Consult other professionals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Continue to reassess over time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946944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Communicating about Human Assessment Measures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5800" y="2057400"/>
            <a:ext cx="81534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Involve client at all stages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Continue to assess over time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Use easy to understand language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Explain results and limits of assessment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Share accepted results first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Self-verification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Connect information to client’s goals and values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9898604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Flow of Addictions Assessment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5983288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0521112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Structures of Assessment Interviews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33400" y="1676400"/>
            <a:ext cx="83058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Unstructured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Builds rapport, addresses resistance, wholistic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Time intensive, unable to generalize, may over-assess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Semi-structured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Structured interviews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Reliable and valid, efficient, aids research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Rigid, may need training, can compromise rapport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79024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1700" dirty="0"/>
              <a:t> </a:t>
            </a:r>
            <a:r>
              <a:rPr lang="en-US" altLang="en-US" sz="3600" dirty="0"/>
              <a:t>Components of an Interview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09600" y="1524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1. Review referral information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2. Review previous evaluations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3. Interview the client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4. Gather corroborating material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5. Formulate a hypothesis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6. Make recommendations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7. Create a report, other documents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8. Meet with the client about results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9. Meet with client’s support system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10. Follow up on recommendations and referrals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294805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Assessment for Level of Care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685800" y="1676400"/>
            <a:ext cx="8153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Intoxication and withdrawal potential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Biomedical conditions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Emotional, behavioral, and cognitive conditions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Readiness for change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Likelihood of relapse or continued use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Recovery environment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496310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Useful Information to Gather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486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Demographics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Client presentation and functioning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Addictive behavior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First and subsequent exposure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Context of use, triggers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Positive and negative results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Beliefs about use/non-use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98961171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/>
              <a:t>Screen and Assessment Critical for Addictions Treatment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981200"/>
            <a:ext cx="830580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More than testing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Includes clinical interviewing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Incompetence can lead to unnoticed, marginalized, untreated addiction issues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1359496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Useful Information, </a:t>
            </a:r>
            <a:r>
              <a:rPr lang="en-US" altLang="en-US" sz="2000" dirty="0"/>
              <a:t>(continued)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1905000"/>
            <a:ext cx="80772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Treatment specific information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Past treatment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Goals and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Internal and external triggers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Motivation</a:t>
            </a: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and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readiness for change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9637310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/>
              <a:t>Useful Information, </a:t>
            </a:r>
            <a:r>
              <a:rPr lang="en-US" altLang="en-US" sz="2000" dirty="0"/>
              <a:t>(continued)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1905000"/>
            <a:ext cx="80772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Information about the whole person </a:t>
            </a:r>
            <a:endParaRPr kumimoji="0" lang="en-US" altLang="en-US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Relationships, context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Adverse childhood events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High risk behaviors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Coping skills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Work</a:t>
            </a:r>
            <a:endParaRPr kumimoji="0" lang="en-US" altLang="en-US" sz="20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Spirituality 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0730119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" y="0"/>
            <a:ext cx="9163050" cy="1371600"/>
          </a:xfrm>
        </p:spPr>
        <p:txBody>
          <a:bodyPr/>
          <a:lstStyle/>
          <a:p>
            <a:r>
              <a:rPr lang="en-US" altLang="en-US" sz="3600" dirty="0">
                <a:ea typeface="ＭＳ Ｐゴシック" panose="020B0600070205080204" pitchFamily="34" charset="-128"/>
              </a:rPr>
              <a:t>Useful Web Sites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1828800"/>
            <a:ext cx="81534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National Institute on Alcohol Abuse and Alcoholism: Alcohol Consumption Measures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5"/>
              </a:rPr>
              <a:t>http://pubs.niaaa.nih.gov/publications/Assesing%20Alcohol/measures.htm</a:t>
            </a: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University of Washington: Substance Use Screening &amp; Assessment Instruments Database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  <a:hlinkClick r:id="rId6"/>
              </a:rPr>
              <a:t>http://lib.adai.washington.edu/instruments/glossary.htm</a:t>
            </a: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</a:t>
            </a:r>
            <a:endParaRPr kumimoji="0" lang="en-US" alt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58856330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Philosophical Foundations of Addictions Counseling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9913" y="1981200"/>
            <a:ext cx="8116887" cy="377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Hope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Strength-based approaches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whole-person approach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Motivation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Collaboration in addictions counseling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Multidisciplinary approach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Advocacy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6302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Hope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533400" y="1524000"/>
            <a:ext cx="77724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Definitions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Spiritual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Mundane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Adaptive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Proper</a:t>
            </a:r>
            <a:r>
              <a:rPr kumimoji="0" lang="en-US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coping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Healthy transitions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Resiliency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Acceptance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Maladaptive</a:t>
            </a: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hope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Fantasies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35521498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Strength-Based Approaches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69913" y="1828800"/>
            <a:ext cx="8269287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Assessment identifies </a:t>
            </a: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strengths </a:t>
            </a: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and</a:t>
            </a:r>
            <a:r>
              <a:rPr kumimoji="0" lang="en-US" altLang="en-US" sz="2800" b="0" i="1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 accomplishments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Do not avoid challenges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“The strengths perspective assumes that all consumers have positive capabilities and the capacity for success.”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993360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The Whole-Person Approach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Recovery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Draws upon internal and external resources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Involves lifestyle and identity changes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Takes into account client’s strengths and context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2425232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Motivation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609600" y="1752600"/>
            <a:ext cx="83058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External (coercion)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Legal social controls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Formal controls (i.e. employer mandate)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Informal social controls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Internal or “intrinsic” motivation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Is emphasized for greater change and what is needed for long term recovery.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30901413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Collaboration in Addictions Counseling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09600" y="2057400"/>
            <a:ext cx="82296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The therapeutic process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Client and counselor together work in sessions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Clients do all the work in between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Share and explore assessment results with client</a:t>
            </a:r>
            <a:endParaRPr kumimoji="0" lang="en-US" alt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0324394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525" y="-9181"/>
            <a:ext cx="9163050" cy="1371600"/>
          </a:xfrm>
        </p:spPr>
        <p:txBody>
          <a:bodyPr/>
          <a:lstStyle/>
          <a:p>
            <a:r>
              <a:rPr lang="en-US" altLang="en-US" sz="3600" dirty="0"/>
              <a:t>Multidisciplinary Approach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gray">
          <a:xfrm>
            <a:off x="0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6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47"/>
          <p:cNvSpPr txBox="1">
            <a:spLocks noChangeArrowheads="1"/>
          </p:cNvSpPr>
          <p:nvPr/>
        </p:nvSpPr>
        <p:spPr bwMode="auto">
          <a:xfrm>
            <a:off x="1828800" y="6400800"/>
            <a:ext cx="5400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Foundations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of Addictions Counseling</a:t>
            </a: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,</a:t>
            </a:r>
            <a:r>
              <a:rPr lang="en-US" altLang="en-US" sz="900" i="1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3e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Capuzzi</a:t>
            </a:r>
            <a:r>
              <a:rPr lang="en-US" altLang="en-US" sz="900" baseline="0" dirty="0" smtClean="0">
                <a:solidFill>
                  <a:srgbClr val="FFFFFF"/>
                </a:solidFill>
                <a:latin typeface="Verdana" panose="020B0604030504040204" pitchFamily="34" charset="0"/>
              </a:rPr>
              <a:t> &amp; Stauffer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</p:txBody>
      </p:sp>
      <p:sp>
        <p:nvSpPr>
          <p:cNvPr id="8" name="Text Box 47"/>
          <p:cNvSpPr txBox="1">
            <a:spLocks noChangeArrowheads="1"/>
          </p:cNvSpPr>
          <p:nvPr/>
        </p:nvSpPr>
        <p:spPr bwMode="auto">
          <a:xfrm>
            <a:off x="4495800" y="6400800"/>
            <a:ext cx="3125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2016, 2012, 2008 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  <p:pic>
        <p:nvPicPr>
          <p:cNvPr id="9" name="Picture 8" descr="Pearson_Bound_Whi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333CC"/>
              </a:buClr>
              <a:buSzPct val="60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Collaboration with others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Helping professionals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Health care providers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55000"/>
              <a:buFont typeface="Wingdings" panose="05000000000000000000" pitchFamily="2" charset="2"/>
              <a:buChar char="n"/>
              <a:tabLst/>
              <a:defRPr/>
            </a:pPr>
            <a:r>
              <a:rPr kumimoji="0" lang="en-US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/>
                <a:ea typeface="+mn-ea"/>
                <a:cs typeface="Arial"/>
              </a:rPr>
              <a:t>Support groups</a:t>
            </a:r>
            <a:endParaRPr kumimoji="0" lang="en-US" alt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655506"/>
      </p:ext>
    </p:extLst>
  </p:cSld>
  <p:clrMapOvr>
    <a:masterClrMapping/>
  </p:clrMapOvr>
  <p:transition spd="slow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utoUpdateAnimBg="0"/>
    </p:bldLst>
  </p:timing>
</p:sld>
</file>

<file path=ppt/theme/theme1.xml><?xml version="1.0" encoding="utf-8"?>
<a:theme xmlns:a="http://schemas.openxmlformats.org/drawingml/2006/main" name="TED accessibility template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</TotalTime>
  <Words>1147</Words>
  <Application>Microsoft Office PowerPoint</Application>
  <PresentationFormat>On-screen Show (4:3)</PresentationFormat>
  <Paragraphs>265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ＭＳ Ｐゴシック</vt:lpstr>
      <vt:lpstr>Arial</vt:lpstr>
      <vt:lpstr>Calibri</vt:lpstr>
      <vt:lpstr>Lucida Grande</vt:lpstr>
      <vt:lpstr>Tahoma</vt:lpstr>
      <vt:lpstr>Times</vt:lpstr>
      <vt:lpstr>Verdana</vt:lpstr>
      <vt:lpstr>Wingdings</vt:lpstr>
      <vt:lpstr>TED accessibility template</vt:lpstr>
      <vt:lpstr>PowerPoint Presentation</vt:lpstr>
      <vt:lpstr>Screen and Assessment Critical for Addictions Treatment</vt:lpstr>
      <vt:lpstr>Philosophical Foundations of Addictions Counseling</vt:lpstr>
      <vt:lpstr>Hope</vt:lpstr>
      <vt:lpstr>Strength-Based Approaches</vt:lpstr>
      <vt:lpstr>The Whole-Person Approach</vt:lpstr>
      <vt:lpstr>Motivation</vt:lpstr>
      <vt:lpstr>Collaboration in Addictions Counseling</vt:lpstr>
      <vt:lpstr>Multidisciplinary Approach</vt:lpstr>
      <vt:lpstr>Advocacy</vt:lpstr>
      <vt:lpstr>Role of an Addictions Assessor</vt:lpstr>
      <vt:lpstr>Points to Remember About Human Assessment Measures</vt:lpstr>
      <vt:lpstr>Human Assessment Measures, (continued)</vt:lpstr>
      <vt:lpstr>Communicating about Human Assessment Measures</vt:lpstr>
      <vt:lpstr>Flow of Addictions Assessment</vt:lpstr>
      <vt:lpstr>Structures of Assessment Interviews</vt:lpstr>
      <vt:lpstr> Components of an Interview</vt:lpstr>
      <vt:lpstr>Assessment for Level of Care</vt:lpstr>
      <vt:lpstr>Useful Information to Gather</vt:lpstr>
      <vt:lpstr>Useful Information, (continued)</vt:lpstr>
      <vt:lpstr>Useful Information, (continued)</vt:lpstr>
      <vt:lpstr>Useful Web Sites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Gail</dc:creator>
  <cp:lastModifiedBy>Styles, Marisia</cp:lastModifiedBy>
  <cp:revision>60</cp:revision>
  <dcterms:created xsi:type="dcterms:W3CDTF">2014-09-07T20:58:46Z</dcterms:created>
  <dcterms:modified xsi:type="dcterms:W3CDTF">2015-04-02T14:48:37Z</dcterms:modified>
</cp:coreProperties>
</file>