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4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9" r:id="rId14"/>
    <p:sldId id="360" r:id="rId15"/>
    <p:sldId id="361" r:id="rId16"/>
    <p:sldId id="362" r:id="rId17"/>
    <p:sldId id="363" r:id="rId18"/>
    <p:sldId id="364" r:id="rId19"/>
    <p:sldId id="367" r:id="rId20"/>
    <p:sldId id="366" r:id="rId21"/>
    <p:sldId id="365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1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64395"/>
    <a:srgbClr val="263B94"/>
    <a:srgbClr val="C2C9E6"/>
    <a:srgbClr val="131442"/>
    <a:srgbClr val="D99A29"/>
    <a:srgbClr val="214C90"/>
    <a:srgbClr val="B2D233"/>
    <a:srgbClr val="1191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01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276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D62F6D75-9986-4596-8E51-A05AC7E524B6}" type="datetime1">
              <a:rPr lang="en-US"/>
              <a:pPr>
                <a:defRPr/>
              </a:pPr>
              <a:t>4/2/2015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18CA7BE-4229-424E-82A1-4551F9BB94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1632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54894A75-9A16-4FD2-9F01-8A12BF949661}" type="datetime1">
              <a:rPr lang="en-US"/>
              <a:pPr>
                <a:defRPr/>
              </a:pPr>
              <a:t>4/2/2015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398E38-D416-4461-93A0-1AA04C0312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2249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2502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78284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5090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15974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6898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63692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63369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64377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47938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90190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5353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9455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4875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732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075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0745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3548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4253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8242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910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gray">
          <a:xfrm>
            <a:off x="-9525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3" name="Picture 8" descr="Pearson_Bound_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136" y="6393041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10325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3176" y="0"/>
            <a:ext cx="9140825" cy="1600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Foundations of Addictions Counseling, 3/E</a:t>
            </a:r>
          </a:p>
          <a:p>
            <a:pPr algn="ctr"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David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baseline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Capuzzi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&amp;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Mark D. Stauffer</a:t>
            </a:r>
            <a:endParaRPr lang="en-US" sz="105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6" name="Text Box 47"/>
          <p:cNvSpPr txBox="1">
            <a:spLocks noChangeArrowheads="1"/>
          </p:cNvSpPr>
          <p:nvPr userDrawn="1"/>
        </p:nvSpPr>
        <p:spPr bwMode="auto">
          <a:xfrm>
            <a:off x="2019300" y="6434138"/>
            <a:ext cx="502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by Pearson Education, Inc. All Rights Reserved</a:t>
            </a:r>
          </a:p>
        </p:txBody>
      </p:sp>
      <p:sp>
        <p:nvSpPr>
          <p:cNvPr id="8" name="Rectangle 17"/>
          <p:cNvSpPr>
            <a:spLocks noChangeArrowheads="1"/>
          </p:cNvSpPr>
          <p:nvPr userDrawn="1"/>
        </p:nvSpPr>
        <p:spPr bwMode="auto">
          <a:xfrm>
            <a:off x="2819400" y="1295400"/>
            <a:ext cx="3429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200" smtClean="0">
              <a:solidFill>
                <a:srgbClr val="FFFFFF"/>
              </a:solidFill>
            </a:endParaRPr>
          </a:p>
        </p:txBody>
      </p:sp>
      <p:pic>
        <p:nvPicPr>
          <p:cNvPr id="10" name="Content Placeholder 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 bwMode="auto">
          <a:xfrm>
            <a:off x="381000" y="1765067"/>
            <a:ext cx="3581400" cy="446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4267200" y="2590800"/>
            <a:ext cx="4648200" cy="1557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</a:rPr>
              <a:t>Chapter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</a:rPr>
              <a:t>6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Assessment and Diagnosis of Addictions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panose="020B0600070205080204" pitchFamily="34" charset="-128"/>
              </a:rPr>
              <a:t> </a:t>
            </a: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panose="020B0600070205080204" pitchFamily="34" charset="-128"/>
              </a:rPr>
              <a:t>Updated by Melinda Haley, Walden University 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4597402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6085255"/>
      </p:ext>
    </p:extLst>
  </p:cSld>
  <p:clrMapOvr>
    <a:masterClrMapping/>
  </p:clrMapOvr>
  <p:transition spd="slow"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1958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1045504"/>
      </p:ext>
    </p:extLst>
  </p:cSld>
  <p:clrMapOvr>
    <a:masterClrMapping/>
  </p:clrMapOvr>
  <p:transition spd="slow" advTm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8576714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9588" y="0"/>
            <a:ext cx="2284412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75" y="0"/>
            <a:ext cx="6704013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7914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214C90"/>
          </a:solidFill>
          <a:ln>
            <a:solidFill>
              <a:srgbClr val="214C90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675" y="2362200"/>
            <a:ext cx="8229600" cy="384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330109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7496C3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61037"/>
            <a:ext cx="8229600" cy="563563"/>
          </a:xfrm>
          <a:prstGeom prst="rect">
            <a:avLst/>
          </a:prstGeom>
        </p:spPr>
        <p:txBody>
          <a:bodyPr anchor="ctr"/>
          <a:lstStyle>
            <a:lvl1pPr marL="342900" indent="-4763" algn="ctr">
              <a:buNone/>
              <a:tabLst>
                <a:tab pos="7773988" algn="l"/>
              </a:tabLst>
              <a:defRPr sz="1400"/>
            </a:lvl1pPr>
            <a:lvl2pPr algn="ctr">
              <a:buNone/>
              <a:tabLst>
                <a:tab pos="7773988" algn="l"/>
              </a:tabLst>
              <a:defRPr sz="1400"/>
            </a:lvl2pPr>
            <a:lvl3pPr algn="ctr">
              <a:buNone/>
              <a:tabLst>
                <a:tab pos="7773988" algn="l"/>
              </a:tabLst>
              <a:defRPr sz="1400"/>
            </a:lvl3pPr>
            <a:lvl4pPr algn="ctr">
              <a:buNone/>
              <a:tabLst>
                <a:tab pos="7773988" algn="l"/>
              </a:tabLst>
              <a:defRPr sz="1400"/>
            </a:lvl4pPr>
            <a:lvl5pPr algn="ctr">
              <a:buNone/>
              <a:tabLst>
                <a:tab pos="7773988" algn="l"/>
              </a:tabLst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64984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4306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066925"/>
            <a:ext cx="7772400" cy="1362075"/>
          </a:xfrm>
          <a:noFill/>
          <a:ln>
            <a:noFill/>
          </a:ln>
        </p:spPr>
        <p:txBody>
          <a:bodyPr anchorCtr="1"/>
          <a:lstStyle>
            <a:lvl1pPr algn="ctr">
              <a:defRPr sz="3600" b="0" cap="none">
                <a:solidFill>
                  <a:srgbClr val="1191D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528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8972473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21044"/>
      </p:ext>
    </p:extLst>
  </p:cSld>
  <p:clrMapOvr>
    <a:masterClrMapping/>
  </p:clrMapOvr>
  <p:transition spd="slow"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46344"/>
      </p:ext>
    </p:extLst>
  </p:cSld>
  <p:clrMapOvr>
    <a:masterClrMapping/>
  </p:clrMapOvr>
  <p:transition spd="slow"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  <a:noFill/>
          <a:ln>
            <a:noFill/>
          </a:ln>
        </p:spPr>
        <p:txBody>
          <a:bodyPr/>
          <a:lstStyle>
            <a:lvl1pPr algn="l">
              <a:defRPr sz="110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21765"/>
      </p:ext>
    </p:extLst>
  </p:cSld>
  <p:clrMapOvr>
    <a:masterClrMapping/>
  </p:clrMapOvr>
  <p:transition spd="slow"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229600" cy="685800"/>
          </a:xfrm>
          <a:noFill/>
          <a:ln>
            <a:noFill/>
          </a:ln>
        </p:spPr>
        <p:txBody>
          <a:bodyPr anchor="b" anchorCtr="1"/>
          <a:lstStyle>
            <a:lvl1pPr algn="ctr">
              <a:defRPr sz="140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10179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-19050" y="0"/>
            <a:ext cx="9163050" cy="13716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Foundations of Addictions Counseling, 3/E</a:t>
            </a:r>
            <a:b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David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baseline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Capuzzi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&amp;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Mark D. Stauffer</a:t>
            </a:r>
            <a:b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/>
            </a:r>
            <a:b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endParaRPr lang="en-US" dirty="0"/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gray">
          <a:xfrm>
            <a:off x="-9525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1029" name="Picture 8" descr="Pearson_Bound_White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9" descr="Pearson_Strap_Bound_White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47"/>
          <p:cNvSpPr txBox="1">
            <a:spLocks noChangeArrowheads="1"/>
          </p:cNvSpPr>
          <p:nvPr userDrawn="1"/>
        </p:nvSpPr>
        <p:spPr bwMode="auto">
          <a:xfrm>
            <a:off x="1600200" y="6400800"/>
            <a:ext cx="5629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32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Content Placeholder 4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 bwMode="auto">
          <a:xfrm>
            <a:off x="2667000" y="1653148"/>
            <a:ext cx="3657600" cy="446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47" r:id="rId1"/>
    <p:sldLayoutId id="2147484832" r:id="rId2"/>
    <p:sldLayoutId id="2147484835" r:id="rId3"/>
    <p:sldLayoutId id="2147484836" r:id="rId4"/>
    <p:sldLayoutId id="2147484837" r:id="rId5"/>
    <p:sldLayoutId id="2147484838" r:id="rId6"/>
    <p:sldLayoutId id="2147484839" r:id="rId7"/>
    <p:sldLayoutId id="2147484840" r:id="rId8"/>
    <p:sldLayoutId id="2147484841" r:id="rId9"/>
    <p:sldLayoutId id="2147484842" r:id="rId10"/>
    <p:sldLayoutId id="2147484845" r:id="rId11"/>
    <p:sldLayoutId id="2147484843" r:id="rId12"/>
    <p:sldLayoutId id="2147484844" r:id="rId13"/>
    <p:sldLayoutId id="2147484846" r:id="rId14"/>
  </p:sldLayoutIdLst>
  <p:transition spd="slow" advTm="0"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1600" baseline="0">
          <a:solidFill>
            <a:srgbClr val="FFFFFF"/>
          </a:solidFill>
          <a:effectLst>
            <a:outerShdw blurRad="38100" dist="38100" dir="2700000">
              <a:srgbClr val="000000">
                <a:alpha val="75000"/>
              </a:srgbClr>
            </a:outerShdw>
          </a:effectLst>
          <a:latin typeface="Verdana"/>
          <a:ea typeface="+mj-ea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Clr>
          <a:srgbClr val="214C90"/>
        </a:buClr>
        <a:buFont typeface="Times" pitchFamily="-84" charset="0"/>
        <a:buNone/>
        <a:defRPr sz="3000">
          <a:solidFill>
            <a:schemeClr val="tx1"/>
          </a:solidFill>
          <a:latin typeface="Verdana"/>
          <a:ea typeface="+mn-ea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1191D0"/>
        </a:buClr>
        <a:buFont typeface="Wingdings" pitchFamily="2" charset="2"/>
        <a:buChar char="§"/>
        <a:defRPr sz="2800">
          <a:solidFill>
            <a:schemeClr val="tx1"/>
          </a:solidFill>
          <a:latin typeface="Verdana"/>
          <a:ea typeface="+mn-ea"/>
          <a:cs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rgbClr val="B2D233"/>
        </a:buClr>
        <a:buFont typeface="Arial" charset="0"/>
        <a:buChar char="•"/>
        <a:defRPr sz="2600">
          <a:solidFill>
            <a:schemeClr val="tx1"/>
          </a:solidFill>
          <a:latin typeface="Verdana"/>
          <a:ea typeface="+mn-ea"/>
          <a:cs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rgbClr val="1191D0"/>
        </a:buClr>
        <a:buFont typeface="Arial" charset="0"/>
        <a:buChar char="•"/>
        <a:defRPr sz="2400">
          <a:solidFill>
            <a:schemeClr val="tx1"/>
          </a:solidFill>
          <a:latin typeface="Verdana"/>
          <a:ea typeface="+mn-ea"/>
          <a:cs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rgbClr val="B2D233"/>
        </a:buClr>
        <a:buFont typeface="Lucida Grande" pitchFamily="-84" charset="0"/>
        <a:buChar char="-"/>
        <a:defRPr sz="2200">
          <a:solidFill>
            <a:schemeClr val="tx1"/>
          </a:solidFill>
          <a:latin typeface="Verdana"/>
          <a:ea typeface="+mn-ea"/>
          <a:cs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dass.stir.ac.uk/DRUGS/pdf/audit.pdf" TargetMode="External"/><Relationship Id="rId4" Type="http://schemas.openxmlformats.org/officeDocument/2006/relationships/image" Target="../media/image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texas.edu/research/cswr/nida/instrumentListing.html" TargetMode="External"/><Relationship Id="rId5" Type="http://schemas.openxmlformats.org/officeDocument/2006/relationships/hyperlink" Target="http://www.niaaa.nih.gov/" TargetMode="Externa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Diagnosis of Abuse by DSM-5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33400" y="1905000"/>
            <a:ext cx="80010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These symptoms are categorized as a pathological pattern: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(Criteria 1-4), Pathological pattern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(Criteria 5-7), social impairment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(Criteria 8-9), risky use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(Criteria 10-11) pharmacological  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971277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Diagnosis of Abuse by DSM-5</a:t>
            </a:r>
            <a:r>
              <a:rPr lang="en-US" altLang="en-US" sz="3600" dirty="0" smtClean="0">
                <a:ea typeface="ＭＳ Ｐゴシック" panose="020B0600070205080204" pitchFamily="34" charset="-128"/>
              </a:rPr>
              <a:t>Models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33400" y="1905000"/>
            <a:ext cx="80010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Substance use disorders can be diagnosed from mild to severe dependent on the number of criteria endorsed.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 addition, clinicians must determine if the person meets criteria for tolerance or withdrawal.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506013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Self-Administered, Stand-Alone</a:t>
            </a:r>
            <a:br>
              <a:rPr lang="en-US" altLang="en-US" sz="3600" dirty="0"/>
            </a:br>
            <a:r>
              <a:rPr lang="en-US" altLang="en-US" sz="3600" dirty="0"/>
              <a:t>Screening Instruments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905000"/>
            <a:ext cx="82296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Substance Abuse Subtle Screening Inventory (SASSI)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Current version is SASSI-3</a:t>
            </a:r>
          </a:p>
          <a:p>
            <a:pPr marL="1143000" marR="0" lvl="2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17 Minutes to complete, score and interpret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The Michigan Alcoholism Screening Test (MAST)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Alcohol use</a:t>
            </a:r>
          </a:p>
          <a:p>
            <a:pPr marL="1143000" marR="0" lvl="2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True/False questions</a:t>
            </a:r>
          </a:p>
          <a:p>
            <a:pPr marL="1143000" marR="0" lvl="2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10 to 15 minutes to complete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1631757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The CAGE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524000"/>
            <a:ext cx="8305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Designed for primary care physicians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Alcohol abuse only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Best for advanced stages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CAGE: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Ever felt the need to </a:t>
            </a:r>
            <a:r>
              <a:rPr kumimoji="0" lang="en-US" altLang="en-US" sz="2400" b="1" i="0" u="sng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ut down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1" i="0" u="sng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nnoyed by criticism?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Felt </a:t>
            </a:r>
            <a:r>
              <a:rPr kumimoji="0" lang="en-US" altLang="en-US" sz="2400" b="1" i="0" u="sng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uilty?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Morning drink or </a:t>
            </a:r>
            <a:r>
              <a:rPr kumimoji="0" lang="en-US" altLang="en-US" sz="2400" b="1" i="0" u="sng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ye opener?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9469449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Alcohol Use Disorders Identification Test (AUDIT)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2133600"/>
            <a:ext cx="8116888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5"/>
              </a:rPr>
              <a:t>www.dass.stir.ac.uk/DRUGS/pdf/audit.pdf</a:t>
            </a: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Administration and scoring takes 3 Minutes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Substance abuse screens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Fast alcohol screening test (FAST)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AUDIT-C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AUDIT-3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8986041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Alcohol Use Inventory (AUI)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228 Items, 35-60 minutes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Assessments include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Perceived benefits measurements</a:t>
            </a:r>
          </a:p>
          <a:p>
            <a:pPr marL="1143000" marR="0" lvl="2" indent="-228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Socialim</a:t>
            </a:r>
          </a:p>
          <a:p>
            <a:pPr marL="1143000" marR="0" lvl="2" indent="-228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Mentalim</a:t>
            </a:r>
          </a:p>
          <a:p>
            <a:pPr marL="1143000" marR="0" lvl="2" indent="-228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Mangmood</a:t>
            </a:r>
          </a:p>
          <a:p>
            <a:pPr marL="1143000" marR="0" lvl="2" indent="-228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Maricope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Styles of drinking</a:t>
            </a:r>
          </a:p>
          <a:p>
            <a:pPr marL="1143000" marR="0" lvl="2" indent="-228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Gregarus</a:t>
            </a:r>
          </a:p>
          <a:p>
            <a:pPr marL="1143000" marR="0" lvl="2" indent="-228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Compulsv</a:t>
            </a:r>
          </a:p>
          <a:p>
            <a:pPr marL="1143000" marR="0" lvl="2" indent="-228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Sustained</a:t>
            </a:r>
            <a:endParaRPr kumimoji="0" lang="en-US" altLang="en-US" sz="15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052111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Personality Assessment Instruments with Substance Abuse Scales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33400" y="1981200"/>
            <a:ext cx="8421688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Minnesota Multiphasic Personality Inventory-2 (MMPI)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567 True/False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3 Scales</a:t>
            </a:r>
            <a:endParaRPr kumimoji="0" lang="en-US" altLang="en-US" sz="20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McAndrew Alcoholism Scale-Revised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Addiction Potential Scale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Addiction Acknowledgment Scale</a:t>
            </a:r>
            <a:endParaRPr kumimoji="0" lang="en-US" altLang="en-US" sz="2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90245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Personality Assessment Inventory (PAI)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85800" y="2057400"/>
            <a:ext cx="77724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Adult personality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Psychopathology assessment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344 Items, 22 scales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Alcohol Problems Scale (ALC)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Drug Problems Scale (DRG)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294805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Millon Clinical </a:t>
            </a:r>
            <a:r>
              <a:rPr lang="en-US" altLang="en-US" sz="3600" dirty="0" err="1"/>
              <a:t>Multiaxial</a:t>
            </a:r>
            <a:r>
              <a:rPr lang="en-US" altLang="en-US" sz="3600" dirty="0"/>
              <a:t> Inventory-III (MCMI-III)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762000" y="2017713"/>
            <a:ext cx="8193088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For adults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Personality disorders, clinical syndromes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24 Scales, complete in 25 Minutes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MCMI-III Drug Dependence (T)</a:t>
            </a:r>
          </a:p>
          <a:p>
            <a:pPr marL="1143000" marR="0" lvl="2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14 Items</a:t>
            </a:r>
            <a:endParaRPr kumimoji="0" lang="en-US" altLang="en-US" sz="15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Exercise caution when interpreting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MCMI-III: Alcohol Dependence (B)</a:t>
            </a:r>
          </a:p>
          <a:p>
            <a:pPr marL="1143000" marR="0" lvl="2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15 Items, many indirect</a:t>
            </a:r>
            <a:endParaRPr kumimoji="0" lang="en-US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4963100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Counselor Initiated Comprehensive Substance Abuse Assessment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57200" y="1828800"/>
            <a:ext cx="8458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Diagnostic Interviews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The Addiction Severity Index (ASI)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Public domain – Free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17 Languages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Standard Assessment Tool</a:t>
            </a:r>
          </a:p>
          <a:p>
            <a:pPr marL="1143000" marR="0" lvl="2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Alcohol and other addictions</a:t>
            </a:r>
          </a:p>
          <a:p>
            <a:pPr marL="1143000" marR="0" lvl="2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Oral, computerized, internet, and automated phone</a:t>
            </a:r>
          </a:p>
          <a:p>
            <a:pPr marL="1143000" marR="0" lvl="2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60 Minutes</a:t>
            </a:r>
          </a:p>
        </p:txBody>
      </p:sp>
    </p:spTree>
    <p:extLst>
      <p:ext uri="{BB962C8B-B14F-4D97-AF65-F5344CB8AC3E}">
        <p14:creationId xmlns:p14="http://schemas.microsoft.com/office/powerpoint/2010/main" val="491360399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Mental Health and</a:t>
            </a:r>
            <a:br>
              <a:rPr lang="en-US" altLang="en-US" sz="3600" dirty="0"/>
            </a:br>
            <a:r>
              <a:rPr lang="en-US" altLang="en-US" sz="3600" dirty="0"/>
              <a:t>Substance Abuse Disorders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85800" y="2057400"/>
            <a:ext cx="80772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7.98 million Americans meet criteria for both mental health and substance abuse disorder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High comorbidity means all counselors encounter addictions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Vital to detect and diagnose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359496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Instruments Designed to Assess</a:t>
            </a:r>
            <a:br>
              <a:rPr lang="en-US" altLang="en-US" sz="3600" dirty="0"/>
            </a:br>
            <a:r>
              <a:rPr lang="en-US" altLang="en-US" sz="3600" dirty="0"/>
              <a:t>Alcohol Misuse During Pregnancy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9050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T-Ace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Specifically designed for pregnant women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4 questions, 1 minute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Tweak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5 Items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Counselor or self-administered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Best used in emergency and primary care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1829766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>
                <a:ea typeface="ＭＳ Ｐゴシック" panose="020B0600070205080204" pitchFamily="34" charset="-128"/>
              </a:rPr>
              <a:t>Useful Web Sites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8040688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National Institute on Alcohol Abuse and Alcoholism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5"/>
              </a:rPr>
              <a:t>http://www.niaaa.nih.gov</a:t>
            </a: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The Addiction Research Institute of the Center for Social Work Research at the University of Texas at Austin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6"/>
              </a:rPr>
              <a:t>http://www.utexas.edu/research/cswr/nida/instrumentListing.html</a:t>
            </a: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8856330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Standardized Assessments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09600" y="1828800"/>
            <a:ext cx="81534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Assist clinical judgment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Provide data relative to a “normative” population (vs. client’s family or friends)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Normative data are objective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Questions prevent denying or minimizing by the client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Provides a method of screening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Aids in treatment planning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936302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Philosophical Underpinning of Instrument Construction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69913" y="1944688"/>
            <a:ext cx="8345487" cy="4075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Two methods or a combination used to construct instruments	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Logical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Direct inquiry about amount, frequency, duration, consequences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Criterion-keyed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No direct relationship with substance abuse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Statistically discriminates the target traits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Circumvents defensiveness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5521498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Screening, Assessment, and Diagnosis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81534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Screen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Indicates whether a problem </a:t>
            </a: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may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 exist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Assessment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Confirm or rule out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Diagnosis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Standardized and prescribed criteria (DSM)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993360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Evaluating Substance Abuse Screens and Assessments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85800" y="2133600"/>
            <a:ext cx="7964488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Sensitivity and specificity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Reliability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Consistency of measurement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Validity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Accuracy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Measures what we want it to measure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242523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Cost Efficiency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09600" y="1905000"/>
            <a:ext cx="82296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Screens range in cost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Public domain to several hundred dollars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Labor costs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Administering, scoring interpreting results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Are the results sensitive and specific?</a:t>
            </a:r>
          </a:p>
        </p:txBody>
      </p:sp>
    </p:spTree>
    <p:extLst>
      <p:ext uri="{BB962C8B-B14F-4D97-AF65-F5344CB8AC3E}">
        <p14:creationId xmlns:p14="http://schemas.microsoft.com/office/powerpoint/2010/main" val="4230901413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Classes of Substance Use Disorders in the DSM-5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6"/>
          <p:cNvSpPr txBox="1">
            <a:spLocks/>
          </p:cNvSpPr>
          <p:nvPr/>
        </p:nvSpPr>
        <p:spPr bwMode="auto">
          <a:xfrm>
            <a:off x="685800" y="1981200"/>
            <a:ext cx="8153400" cy="426720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Alcohol</a:t>
            </a: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Caffeine</a:t>
            </a: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Cannabis</a:t>
            </a: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Hallucinogens</a:t>
            </a: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Inhalants</a:t>
            </a: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Opioids</a:t>
            </a: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Sedatives, hypnotics, or anxiolytics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Stimulants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Tobacco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Polysubstance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Other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032439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Diagnosis of Dependence by DSM-5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828800"/>
            <a:ext cx="80772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With or without physiological dependence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Three or more of the following: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Using over a longer period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Desire and/or attempts to cut down or quit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The exertion of significant time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Craving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Continued use despite negative consequences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Continued use despite hazardous situations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Tolerance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Withdrawal</a:t>
            </a:r>
          </a:p>
        </p:txBody>
      </p:sp>
    </p:spTree>
    <p:extLst>
      <p:ext uri="{BB962C8B-B14F-4D97-AF65-F5344CB8AC3E}">
        <p14:creationId xmlns:p14="http://schemas.microsoft.com/office/powerpoint/2010/main" val="12765550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theme/theme1.xml><?xml version="1.0" encoding="utf-8"?>
<a:theme xmlns:a="http://schemas.openxmlformats.org/drawingml/2006/main" name="TED accessibility template">
  <a:themeElements>
    <a:clrScheme name="Custom 8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232C8"/>
      </a:hlink>
      <a:folHlink>
        <a:srgbClr val="9632C8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596</TotalTime>
  <Words>1157</Words>
  <Application>Microsoft Office PowerPoint</Application>
  <PresentationFormat>On-screen Show (4:3)</PresentationFormat>
  <Paragraphs>275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ＭＳ Ｐゴシック</vt:lpstr>
      <vt:lpstr>Arial</vt:lpstr>
      <vt:lpstr>Calibri</vt:lpstr>
      <vt:lpstr>Lucida Grande</vt:lpstr>
      <vt:lpstr>Tahoma</vt:lpstr>
      <vt:lpstr>Times</vt:lpstr>
      <vt:lpstr>Verdana</vt:lpstr>
      <vt:lpstr>Wingdings</vt:lpstr>
      <vt:lpstr>TED accessibility template</vt:lpstr>
      <vt:lpstr>PowerPoint Presentation</vt:lpstr>
      <vt:lpstr>Mental Health and Substance Abuse Disorders</vt:lpstr>
      <vt:lpstr>Standardized Assessments</vt:lpstr>
      <vt:lpstr>Philosophical Underpinning of Instrument Construction</vt:lpstr>
      <vt:lpstr>Screening, Assessment, and Diagnosis</vt:lpstr>
      <vt:lpstr>Evaluating Substance Abuse Screens and Assessments</vt:lpstr>
      <vt:lpstr>Cost Efficiency</vt:lpstr>
      <vt:lpstr>Classes of Substance Use Disorders in the DSM-5</vt:lpstr>
      <vt:lpstr>Diagnosis of Dependence by DSM-5</vt:lpstr>
      <vt:lpstr>Diagnosis of Abuse by DSM-5</vt:lpstr>
      <vt:lpstr>Diagnosis of Abuse by DSM-5Models</vt:lpstr>
      <vt:lpstr>Self-Administered, Stand-Alone Screening Instruments</vt:lpstr>
      <vt:lpstr>The CAGE</vt:lpstr>
      <vt:lpstr>Alcohol Use Disorders Identification Test (AUDIT)</vt:lpstr>
      <vt:lpstr>Alcohol Use Inventory (AUI)</vt:lpstr>
      <vt:lpstr>Personality Assessment Instruments with Substance Abuse Scales</vt:lpstr>
      <vt:lpstr>Personality Assessment Inventory (PAI)</vt:lpstr>
      <vt:lpstr>Millon Clinical Multiaxial Inventory-III (MCMI-III)</vt:lpstr>
      <vt:lpstr>Counselor Initiated Comprehensive Substance Abuse Assessment</vt:lpstr>
      <vt:lpstr>Instruments Designed to Assess Alcohol Misuse During Pregnancy</vt:lpstr>
      <vt:lpstr>Useful Web Sites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Gail</dc:creator>
  <cp:lastModifiedBy>Styles, Marisia</cp:lastModifiedBy>
  <cp:revision>62</cp:revision>
  <dcterms:created xsi:type="dcterms:W3CDTF">2014-09-07T20:58:46Z</dcterms:created>
  <dcterms:modified xsi:type="dcterms:W3CDTF">2015-04-02T17:00:20Z</dcterms:modified>
</cp:coreProperties>
</file>