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6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4395"/>
    <a:srgbClr val="263B94"/>
    <a:srgbClr val="C2C9E6"/>
    <a:srgbClr val="131442"/>
    <a:srgbClr val="D99A29"/>
    <a:srgbClr val="214C90"/>
    <a:srgbClr val="B2D233"/>
    <a:srgbClr val="11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60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76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D62F6D75-9986-4596-8E51-A05AC7E524B6}" type="datetime1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18CA7BE-4229-424E-82A1-4551F9BB9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63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54894A75-9A16-4FD2-9F01-8A12BF949661}" type="datetime1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98E38-D416-4461-93A0-1AA04C031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4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250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828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509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87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945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32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07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74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548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25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242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1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3" name="Picture 8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36" y="6393041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176" y="0"/>
            <a:ext cx="9140825" cy="1600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endParaRPr lang="en-US" sz="105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 userDrawn="1"/>
        </p:nvSpPr>
        <p:spPr bwMode="auto">
          <a:xfrm>
            <a:off x="2019300" y="64341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by Pearson Education, Inc. All Rights Reserved</a:t>
            </a:r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  <p:pic>
        <p:nvPicPr>
          <p:cNvPr id="10" name="Content Placeholder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81000" y="1765067"/>
            <a:ext cx="35814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343400" y="2895600"/>
            <a:ext cx="4648200" cy="120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Chapter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7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Motivational Interviewing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Updated by Melinda Haley, Walden University 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597402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085255"/>
      </p:ext>
    </p:extLst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1958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045504"/>
      </p:ext>
    </p:extLst>
  </p:cSld>
  <p:clrMapOvr>
    <a:masterClrMapping/>
  </p:clrMapOvr>
  <p:transition spd="slow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57671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" y="0"/>
            <a:ext cx="6704013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791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2362200"/>
            <a:ext cx="82296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30109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496C3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037"/>
            <a:ext cx="8229600" cy="563563"/>
          </a:xfrm>
          <a:prstGeom prst="rect">
            <a:avLst/>
          </a:prstGeom>
        </p:spPr>
        <p:txBody>
          <a:bodyPr anchor="ctr"/>
          <a:lstStyle>
            <a:lvl1pPr marL="342900" indent="-4763" algn="ctr">
              <a:buNone/>
              <a:tabLst>
                <a:tab pos="7773988" algn="l"/>
              </a:tabLst>
              <a:defRPr sz="1400"/>
            </a:lvl1pPr>
            <a:lvl2pPr algn="ctr">
              <a:buNone/>
              <a:tabLst>
                <a:tab pos="7773988" algn="l"/>
              </a:tabLst>
              <a:defRPr sz="1400"/>
            </a:lvl2pPr>
            <a:lvl3pPr algn="ctr">
              <a:buNone/>
              <a:tabLst>
                <a:tab pos="7773988" algn="l"/>
              </a:tabLst>
              <a:defRPr sz="1400"/>
            </a:lvl3pPr>
            <a:lvl4pPr algn="ctr">
              <a:buNone/>
              <a:tabLst>
                <a:tab pos="7773988" algn="l"/>
              </a:tabLst>
              <a:defRPr sz="1400"/>
            </a:lvl4pPr>
            <a:lvl5pPr algn="ctr">
              <a:buNone/>
              <a:tabLst>
                <a:tab pos="7773988" algn="l"/>
              </a:tabLs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498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4306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6925"/>
            <a:ext cx="7772400" cy="1362075"/>
          </a:xfrm>
          <a:noFill/>
          <a:ln>
            <a:noFill/>
          </a:ln>
        </p:spPr>
        <p:txBody>
          <a:bodyPr anchorCtr="1"/>
          <a:lstStyle>
            <a:lvl1pPr algn="ctr">
              <a:defRPr sz="3600" b="0" cap="none">
                <a:solidFill>
                  <a:srgbClr val="1191D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972473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1044"/>
      </p:ext>
    </p:extLst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46344"/>
      </p:ext>
    </p:extLst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>
            <a:noFill/>
          </a:ln>
        </p:spPr>
        <p:txBody>
          <a:bodyPr/>
          <a:lstStyle>
            <a:lvl1pPr algn="l">
              <a:defRPr sz="11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21765"/>
      </p:ext>
    </p:extLst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 anchor="b" anchorCtr="1"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0179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-19050" y="0"/>
            <a:ext cx="9163050" cy="13716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  <a:b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/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endParaRPr lang="en-US" dirty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Pearson_Strap_Bound_White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2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Content Placeholder 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 bwMode="auto">
          <a:xfrm>
            <a:off x="2667000" y="1653148"/>
            <a:ext cx="36576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32" r:id="rId2"/>
    <p:sldLayoutId id="2147484835" r:id="rId3"/>
    <p:sldLayoutId id="2147484836" r:id="rId4"/>
    <p:sldLayoutId id="2147484837" r:id="rId5"/>
    <p:sldLayoutId id="2147484838" r:id="rId6"/>
    <p:sldLayoutId id="2147484839" r:id="rId7"/>
    <p:sldLayoutId id="2147484840" r:id="rId8"/>
    <p:sldLayoutId id="2147484841" r:id="rId9"/>
    <p:sldLayoutId id="2147484842" r:id="rId10"/>
    <p:sldLayoutId id="2147484845" r:id="rId11"/>
    <p:sldLayoutId id="2147484843" r:id="rId12"/>
    <p:sldLayoutId id="2147484844" r:id="rId13"/>
    <p:sldLayoutId id="2147484846" r:id="rId14"/>
  </p:sldLayoutIdLst>
  <p:transition spd="slow" advTm="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600" baseline="0">
          <a:solidFill>
            <a:srgbClr val="FFFFFF"/>
          </a:solidFill>
          <a:effectLst>
            <a:outerShdw blurRad="38100" dist="38100" dir="2700000">
              <a:srgbClr val="000000">
                <a:alpha val="75000"/>
              </a:srgbClr>
            </a:outerShdw>
          </a:effectLst>
          <a:latin typeface="Verdana"/>
          <a:ea typeface="+mj-ea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214C90"/>
        </a:buClr>
        <a:buFont typeface="Times" pitchFamily="-84" charset="0"/>
        <a:buNone/>
        <a:defRPr sz="3000">
          <a:solidFill>
            <a:schemeClr val="tx1"/>
          </a:solidFill>
          <a:latin typeface="Verdana"/>
          <a:ea typeface="+mn-ea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Wingdings" pitchFamily="2" charset="2"/>
        <a:buChar char="§"/>
        <a:defRPr sz="2800">
          <a:solidFill>
            <a:schemeClr val="tx1"/>
          </a:solidFill>
          <a:latin typeface="Verdana"/>
          <a:ea typeface="+mn-ea"/>
          <a:cs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Arial" charset="0"/>
        <a:buChar char="•"/>
        <a:defRPr sz="2600">
          <a:solidFill>
            <a:schemeClr val="tx1"/>
          </a:solidFill>
          <a:latin typeface="Verdana"/>
          <a:ea typeface="+mn-ea"/>
          <a:cs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Arial" charset="0"/>
        <a:buChar char="•"/>
        <a:defRPr sz="2400">
          <a:solidFill>
            <a:schemeClr val="tx1"/>
          </a:solidFill>
          <a:latin typeface="Verdana"/>
          <a:ea typeface="+mn-ea"/>
          <a:cs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Lucida Grande" pitchFamily="-84" charset="0"/>
        <a:buChar char="-"/>
        <a:defRPr sz="2200">
          <a:solidFill>
            <a:schemeClr val="tx1"/>
          </a:solidFill>
          <a:latin typeface="Verdana"/>
          <a:ea typeface="+mn-ea"/>
          <a:cs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hyperlink" Target="http://www.bhrm.org/guidelines/motiveint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icic.org/Library/019791" TargetMode="External"/><Relationship Id="rId5" Type="http://schemas.openxmlformats.org/officeDocument/2006/relationships/hyperlink" Target="http://www.motivationalinterview.org/" TargetMode="Externa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Guiding the Change Process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1820996"/>
            <a:ext cx="8077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Enhancing Confidence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Confidence-boosting strategies may include reviewing past successes, examining personal strengths and supports, and/or creating hypothetical change.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Strengthening Commitment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Strengthening commitment involves the counselor actively reiterating and highlighting what a client has accomplished since beginning the change process. 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971277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Advantages of MI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1798963"/>
            <a:ext cx="8077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Clients discover their own reasons for change.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Impetus to change comes from the client.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Empirically validated.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506013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Disadvantages of MI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1787946"/>
            <a:ext cx="8077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May not have the same effectiveness with severely mentally ill clients.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Motivational interviewing may not be sufficient in reaching all of a client’s goals.  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1631757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Useful Web Sites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8040688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Motivational Interviewing Founder’s Site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5"/>
              </a:rPr>
              <a:t>http://www.motivationalinterview.org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Motivational Interviewing with a Corrections Population/ Lesson Plans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6"/>
              </a:rPr>
              <a:t>http://www.nicic.org/Library/019791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Motivational Interviewing Guidelines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7"/>
              </a:rPr>
              <a:t>http://www.bhrm.org/guidelines/motiveint.pdf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8856330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Basic Tenets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2133600"/>
            <a:ext cx="8077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Change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is the central feature of any therapeutic interaction.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Motivational interviewing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is a relationship-centered, client-centered system of change.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Motivational interviewing is a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transtheoretical approach to the change process.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59496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Stages of Change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8077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Precontimplation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Contemplation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Preparation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Action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Maintenance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936302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Change and Resistance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8077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Change: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T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he act, process, or result of altering or modifying.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Resistance: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A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 interpersonal exchange whereby a client appears to be working against change while a counselor may seem to be arguing for change.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Motivational interviewing encourages counselors to approach resistance with welcoming arms.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521498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Helping Clients Achieve Change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8077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Motivational interviewing is primarily used as a communication style that helps to facilitate change when clients are ambivalent about changing their behaviors.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Clients whose counselors use MI are more likely to engage in change talk and commitment talk throughout the therapeutic process, which is predictive of better treatment outcomes.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993360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Primary Principles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8077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Express Empathy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Develop Discrepancy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Roll with Resistance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Support Self-Efficacy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242523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Techniques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8077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Ask open ended questions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Use reflective listening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Provide affirmation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Summarize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Elicit change talk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0901413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Role of Resistance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8077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Dissonance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Consonance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Resistance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Arguing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Interrupting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Negating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Ignoring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032439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Reducing Resistance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8077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Maximize change talk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Examine the disadvantages and advantages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Reduce resistance talk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Decrease client’s comfort with the status quo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Refrain from advocacy talk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Use reflection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Shift focus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Reframe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65550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theme/theme1.xml><?xml version="1.0" encoding="utf-8"?>
<a:theme xmlns:a="http://schemas.openxmlformats.org/drawingml/2006/main" name="TED accessibility template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653</Words>
  <Application>Microsoft Office PowerPoint</Application>
  <PresentationFormat>On-screen Show (4:3)</PresentationFormat>
  <Paragraphs>148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Calibri</vt:lpstr>
      <vt:lpstr>Lucida Grande</vt:lpstr>
      <vt:lpstr>Tahoma</vt:lpstr>
      <vt:lpstr>Times</vt:lpstr>
      <vt:lpstr>Verdana</vt:lpstr>
      <vt:lpstr>Wingdings</vt:lpstr>
      <vt:lpstr>TED accessibility template</vt:lpstr>
      <vt:lpstr>PowerPoint Presentation</vt:lpstr>
      <vt:lpstr>Basic Tenets</vt:lpstr>
      <vt:lpstr>Stages of Change</vt:lpstr>
      <vt:lpstr>Change and Resistance</vt:lpstr>
      <vt:lpstr>Helping Clients Achieve Change</vt:lpstr>
      <vt:lpstr>Primary Principles</vt:lpstr>
      <vt:lpstr>Techniques</vt:lpstr>
      <vt:lpstr>Role of Resistance</vt:lpstr>
      <vt:lpstr>Reducing Resistance</vt:lpstr>
      <vt:lpstr>Guiding the Change Process</vt:lpstr>
      <vt:lpstr>Advantages of MI</vt:lpstr>
      <vt:lpstr>Disadvantages of MI</vt:lpstr>
      <vt:lpstr>Useful Web Sites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Styles, Marisia</cp:lastModifiedBy>
  <cp:revision>58</cp:revision>
  <dcterms:created xsi:type="dcterms:W3CDTF">2014-09-07T20:58:46Z</dcterms:created>
  <dcterms:modified xsi:type="dcterms:W3CDTF">2015-04-02T17:16:36Z</dcterms:modified>
</cp:coreProperties>
</file>