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34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9" r:id="rId14"/>
    <p:sldId id="360" r:id="rId15"/>
    <p:sldId id="361" r:id="rId16"/>
    <p:sldId id="362" r:id="rId17"/>
    <p:sldId id="363" r:id="rId18"/>
    <p:sldId id="364" r:id="rId19"/>
    <p:sldId id="365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1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64395"/>
    <a:srgbClr val="263B94"/>
    <a:srgbClr val="C2C9E6"/>
    <a:srgbClr val="131442"/>
    <a:srgbClr val="D99A29"/>
    <a:srgbClr val="214C90"/>
    <a:srgbClr val="B2D233"/>
    <a:srgbClr val="1191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3" autoAdjust="0"/>
    <p:restoredTop sz="94660"/>
  </p:normalViewPr>
  <p:slideViewPr>
    <p:cSldViewPr>
      <p:cViewPr varScale="1">
        <p:scale>
          <a:sx n="87" d="100"/>
          <a:sy n="87" d="100"/>
        </p:scale>
        <p:origin x="1002" y="90"/>
      </p:cViewPr>
      <p:guideLst>
        <p:guide orient="horz" pos="201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276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D62F6D75-9986-4596-8E51-A05AC7E524B6}" type="datetime1">
              <a:rPr lang="en-US"/>
              <a:pPr>
                <a:defRPr/>
              </a:pPr>
              <a:t>4/2/2015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18CA7BE-4229-424E-82A1-4551F9BB94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1632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54894A75-9A16-4FD2-9F01-8A12BF949661}" type="datetime1">
              <a:rPr lang="en-US"/>
              <a:pPr>
                <a:defRPr/>
              </a:pPr>
              <a:t>4/2/2015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398E38-D416-4461-93A0-1AA04C0312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2249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2502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78284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5090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15974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6898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63692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3369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64377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47938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4875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945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732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075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0745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3548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4253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8242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910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gray">
          <a:xfrm>
            <a:off x="-9525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3" name="Picture 8" descr="Pearson_Bound_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136" y="6393041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10325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3176" y="0"/>
            <a:ext cx="9140825" cy="1600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Foundations of Addictions Counseling, 3/E</a:t>
            </a:r>
          </a:p>
          <a:p>
            <a:pPr algn="ctr"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David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Capuzzi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&amp;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Mark D. Stauffer</a:t>
            </a:r>
            <a:endParaRPr lang="en-US" sz="105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6" name="Text Box 47"/>
          <p:cNvSpPr txBox="1">
            <a:spLocks noChangeArrowheads="1"/>
          </p:cNvSpPr>
          <p:nvPr userDrawn="1"/>
        </p:nvSpPr>
        <p:spPr bwMode="auto">
          <a:xfrm>
            <a:off x="2019300" y="6434138"/>
            <a:ext cx="502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by Pearson Education, Inc. All Rights Reserved</a:t>
            </a:r>
          </a:p>
        </p:txBody>
      </p:sp>
      <p:sp>
        <p:nvSpPr>
          <p:cNvPr id="8" name="Rectangle 17"/>
          <p:cNvSpPr>
            <a:spLocks noChangeArrowheads="1"/>
          </p:cNvSpPr>
          <p:nvPr userDrawn="1"/>
        </p:nvSpPr>
        <p:spPr bwMode="auto">
          <a:xfrm>
            <a:off x="2819400" y="1295400"/>
            <a:ext cx="3429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200" smtClean="0">
              <a:solidFill>
                <a:srgbClr val="FFFFFF"/>
              </a:solidFill>
            </a:endParaRPr>
          </a:p>
        </p:txBody>
      </p:sp>
      <p:pic>
        <p:nvPicPr>
          <p:cNvPr id="10" name="Content Placeholder 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 bwMode="auto">
          <a:xfrm>
            <a:off x="381000" y="1765067"/>
            <a:ext cx="3581400" cy="446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4343400" y="2895600"/>
            <a:ext cx="4648200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</a:rPr>
              <a:t>Chapter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</a:rPr>
              <a:t>10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lang="en-US" altLang="en-US" sz="2800" dirty="0" smtClean="0"/>
              <a:t>Group Therapy for Treatment of Addictions</a:t>
            </a: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 </a:t>
            </a: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Updated by Melinda Haley, Walden University 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4597402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6085255"/>
      </p:ext>
    </p:extLst>
  </p:cSld>
  <p:clrMapOvr>
    <a:masterClrMapping/>
  </p:clrMapOvr>
  <p:transition spd="slow"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1958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1045504"/>
      </p:ext>
    </p:extLst>
  </p:cSld>
  <p:clrMapOvr>
    <a:masterClrMapping/>
  </p:clrMapOvr>
  <p:transition spd="slow" advTm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8576714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9588" y="0"/>
            <a:ext cx="2284412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75" y="0"/>
            <a:ext cx="6704013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791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214C90"/>
          </a:solidFill>
          <a:ln>
            <a:solidFill>
              <a:srgbClr val="214C90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675" y="2362200"/>
            <a:ext cx="8229600" cy="384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330109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7496C3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61037"/>
            <a:ext cx="8229600" cy="563563"/>
          </a:xfrm>
          <a:prstGeom prst="rect">
            <a:avLst/>
          </a:prstGeom>
        </p:spPr>
        <p:txBody>
          <a:bodyPr anchor="ctr"/>
          <a:lstStyle>
            <a:lvl1pPr marL="342900" indent="-4763" algn="ctr">
              <a:buNone/>
              <a:tabLst>
                <a:tab pos="7773988" algn="l"/>
              </a:tabLst>
              <a:defRPr sz="1400"/>
            </a:lvl1pPr>
            <a:lvl2pPr algn="ctr">
              <a:buNone/>
              <a:tabLst>
                <a:tab pos="7773988" algn="l"/>
              </a:tabLst>
              <a:defRPr sz="1400"/>
            </a:lvl2pPr>
            <a:lvl3pPr algn="ctr">
              <a:buNone/>
              <a:tabLst>
                <a:tab pos="7773988" algn="l"/>
              </a:tabLst>
              <a:defRPr sz="1400"/>
            </a:lvl3pPr>
            <a:lvl4pPr algn="ctr">
              <a:buNone/>
              <a:tabLst>
                <a:tab pos="7773988" algn="l"/>
              </a:tabLst>
              <a:defRPr sz="1400"/>
            </a:lvl4pPr>
            <a:lvl5pPr algn="ctr">
              <a:buNone/>
              <a:tabLst>
                <a:tab pos="7773988" algn="l"/>
              </a:tabLst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6498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4306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066925"/>
            <a:ext cx="7772400" cy="1362075"/>
          </a:xfrm>
          <a:noFill/>
          <a:ln>
            <a:noFill/>
          </a:ln>
        </p:spPr>
        <p:txBody>
          <a:bodyPr anchorCtr="1"/>
          <a:lstStyle>
            <a:lvl1pPr algn="ctr">
              <a:defRPr sz="3600" b="0" cap="none">
                <a:solidFill>
                  <a:srgbClr val="1191D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528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8972473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21044"/>
      </p:ext>
    </p:extLst>
  </p:cSld>
  <p:clrMapOvr>
    <a:masterClrMapping/>
  </p:clrMapOvr>
  <p:transition spd="slow"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46344"/>
      </p:ext>
    </p:extLst>
  </p:cSld>
  <p:clrMapOvr>
    <a:masterClrMapping/>
  </p:clrMapOvr>
  <p:transition spd="slow"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  <a:noFill/>
          <a:ln>
            <a:noFill/>
          </a:ln>
        </p:spPr>
        <p:txBody>
          <a:bodyPr/>
          <a:lstStyle>
            <a:lvl1pPr algn="l">
              <a:defRPr sz="110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21765"/>
      </p:ext>
    </p:extLst>
  </p:cSld>
  <p:clrMapOvr>
    <a:masterClrMapping/>
  </p:clrMapOvr>
  <p:transition spd="slow"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229600" cy="685800"/>
          </a:xfrm>
          <a:noFill/>
          <a:ln>
            <a:noFill/>
          </a:ln>
        </p:spPr>
        <p:txBody>
          <a:bodyPr anchor="b" anchorCtr="1"/>
          <a:lstStyle>
            <a:lvl1pPr algn="ctr">
              <a:defRPr sz="140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0179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-19050" y="0"/>
            <a:ext cx="9163050" cy="13716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Foundations of Addictions Counseling, 3/E</a:t>
            </a:r>
            <a:b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David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Capuzzi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&amp;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Mark D. Stauffer</a:t>
            </a:r>
            <a:b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/>
            </a:r>
            <a:b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endParaRPr lang="en-US" dirty="0"/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gray">
          <a:xfrm>
            <a:off x="-9525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1029" name="Picture 8" descr="Pearson_Bound_White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9" descr="Pearson_Strap_Bound_White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47"/>
          <p:cNvSpPr txBox="1">
            <a:spLocks noChangeArrowheads="1"/>
          </p:cNvSpPr>
          <p:nvPr userDrawn="1"/>
        </p:nvSpPr>
        <p:spPr bwMode="auto">
          <a:xfrm>
            <a:off x="1600200" y="6400800"/>
            <a:ext cx="5629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32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Content Placeholder 4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 bwMode="auto">
          <a:xfrm>
            <a:off x="2667000" y="1653148"/>
            <a:ext cx="3657600" cy="446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47" r:id="rId1"/>
    <p:sldLayoutId id="2147484832" r:id="rId2"/>
    <p:sldLayoutId id="2147484835" r:id="rId3"/>
    <p:sldLayoutId id="2147484836" r:id="rId4"/>
    <p:sldLayoutId id="2147484837" r:id="rId5"/>
    <p:sldLayoutId id="2147484838" r:id="rId6"/>
    <p:sldLayoutId id="2147484839" r:id="rId7"/>
    <p:sldLayoutId id="2147484840" r:id="rId8"/>
    <p:sldLayoutId id="2147484841" r:id="rId9"/>
    <p:sldLayoutId id="2147484842" r:id="rId10"/>
    <p:sldLayoutId id="2147484845" r:id="rId11"/>
    <p:sldLayoutId id="2147484843" r:id="rId12"/>
    <p:sldLayoutId id="2147484844" r:id="rId13"/>
    <p:sldLayoutId id="2147484846" r:id="rId14"/>
  </p:sldLayoutIdLst>
  <p:transition spd="slow" advTm="0"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1600" baseline="0">
          <a:solidFill>
            <a:srgbClr val="FFFFFF"/>
          </a:solidFill>
          <a:effectLst>
            <a:outerShdw blurRad="38100" dist="38100" dir="2700000">
              <a:srgbClr val="000000">
                <a:alpha val="75000"/>
              </a:srgbClr>
            </a:outerShdw>
          </a:effectLst>
          <a:latin typeface="Verdana"/>
          <a:ea typeface="+mj-ea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Clr>
          <a:srgbClr val="214C90"/>
        </a:buClr>
        <a:buFont typeface="Times" pitchFamily="-84" charset="0"/>
        <a:buNone/>
        <a:defRPr sz="3000">
          <a:solidFill>
            <a:schemeClr val="tx1"/>
          </a:solidFill>
          <a:latin typeface="Verdana"/>
          <a:ea typeface="+mn-ea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1191D0"/>
        </a:buClr>
        <a:buFont typeface="Wingdings" pitchFamily="2" charset="2"/>
        <a:buChar char="§"/>
        <a:defRPr sz="2800">
          <a:solidFill>
            <a:schemeClr val="tx1"/>
          </a:solidFill>
          <a:latin typeface="Verdana"/>
          <a:ea typeface="+mn-ea"/>
          <a:cs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rgbClr val="B2D233"/>
        </a:buClr>
        <a:buFont typeface="Arial" charset="0"/>
        <a:buChar char="•"/>
        <a:defRPr sz="2600">
          <a:solidFill>
            <a:schemeClr val="tx1"/>
          </a:solidFill>
          <a:latin typeface="Verdana"/>
          <a:ea typeface="+mn-ea"/>
          <a:cs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rgbClr val="1191D0"/>
        </a:buClr>
        <a:buFont typeface="Arial" charset="0"/>
        <a:buChar char="•"/>
        <a:defRPr sz="2400">
          <a:solidFill>
            <a:schemeClr val="tx1"/>
          </a:solidFill>
          <a:latin typeface="Verdana"/>
          <a:ea typeface="+mn-ea"/>
          <a:cs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rgbClr val="B2D233"/>
        </a:buClr>
        <a:buFont typeface="Lucida Grande" pitchFamily="-84" charset="0"/>
        <a:buChar char="-"/>
        <a:defRPr sz="2200">
          <a:solidFill>
            <a:schemeClr val="tx1"/>
          </a:solidFill>
          <a:latin typeface="Verdana"/>
          <a:ea typeface="+mn-ea"/>
          <a:cs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hyperlink" Target="http://smartrecovery.org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sgw.org/" TargetMode="External"/><Relationship Id="rId5" Type="http://schemas.openxmlformats.org/officeDocument/2006/relationships/hyperlink" Target="http://www.addictionrecoveryguide.org/treatment/online.html" TargetMode="Externa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Ethical and Legal Issues With Groups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33400" y="1828800"/>
            <a:ext cx="8269288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Thoroughly understand the code of ethics and standards of practice as well as: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State and Federal Laws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Competence of counselor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Screening of Participants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Informed Consent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Confidentiality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Voluntary vs. involuntary participation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Group conflict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971277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Managing Diversity in Groups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2133600"/>
            <a:ext cx="81534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Consider three dimensions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Age, culture, ethnicity, gender, sexual orientation, and social class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Education, geographic region, spiritual beliefs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Historical era and current social context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506013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Managing Diversity in Groups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2133600"/>
            <a:ext cx="81534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Ethnicity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8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All group counseling is cross cultural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Group leaders facilitate balance of power and status among group members.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Develop awareness of personal values and the worldview of the group members.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Provide culturally appropriate interventions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1631757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Managing Diversity in Groups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2133600"/>
            <a:ext cx="81534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Gender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8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Residential treatment groups are usually composed of all one gender. This limits members’ ability to work through family of origin or cross gender relationship issues.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Not all men appreciate groups, because they have not be socialized to talk about their problems with others. 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9469449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Managing Diversity in Groups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2133600"/>
            <a:ext cx="81534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Sexuality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8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Sexual identity stereotypes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Requires sensitivity and planning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Group leader can teach and model repsect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8986041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Type of Addiction in Groups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69913" y="1716088"/>
            <a:ext cx="8193087" cy="270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Alcoholics may prefer being with other alcoholics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Clients who abuse drugs more open to groups that address multiple substances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Difficult for facilitators to navigate</a:t>
            </a:r>
            <a:endParaRPr kumimoji="0" lang="en-US" altLang="en-US" sz="2800" b="0" i="1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052111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Group Counseling for Family Members Of Addicts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905000"/>
            <a:ext cx="81534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Changing family system will likely assist addicts in sustaining change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Learn new ways of coping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Acceptance of the addiction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Knowledge that individual is ill and needs treatment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Become educated about addiction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Share experiences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Al-Anon, Alateen, Nar-Anon, ACOA</a:t>
            </a:r>
          </a:p>
          <a:p>
            <a:pPr marL="1143000" marR="0" lvl="2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2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90245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Strategies for Effective Group Treatment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533400" y="1676400"/>
            <a:ext cx="8382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Maintain safety – address outbursts directly and quickly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Encourage normal tones of voice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Contract with members to practice new skills in group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Make resentments overt to address anger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Ask members to repeat what another said if tension arises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294805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Strategies for Effective Group Treatment, </a:t>
            </a:r>
            <a:r>
              <a:rPr lang="en-US" altLang="en-US" sz="2000" dirty="0"/>
              <a:t>(continued)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096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Ask those in conflict to identify their similarities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Dismantle subgroups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Directly deal with members who monopolize group time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Allow for shifts between emotions and thoughts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4963100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>
                <a:ea typeface="ＭＳ Ｐゴシック" panose="020B0600070205080204" pitchFamily="34" charset="-128"/>
              </a:rPr>
              <a:t>Useful Web Sites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Placeholder 6"/>
          <p:cNvSpPr txBox="1">
            <a:spLocks/>
          </p:cNvSpPr>
          <p:nvPr/>
        </p:nvSpPr>
        <p:spPr bwMode="auto">
          <a:xfrm>
            <a:off x="609600" y="1676400"/>
            <a:ext cx="8153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The Addiction Recovery Guide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5"/>
              </a:rPr>
              <a:t>www.addictionrecoveryguide.org/treatment/online.html</a:t>
            </a: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Association for Specialists in Group Work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6"/>
              </a:rPr>
              <a:t>www.asgw.org/</a:t>
            </a: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SMART Recovery</a:t>
            </a:r>
            <a:r>
              <a:rPr kumimoji="0" lang="en-US" altLang="en-US" sz="2800" b="0" i="0" u="none" strike="noStrike" kern="120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®</a:t>
            </a: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7"/>
              </a:rPr>
              <a:t>www.smartrecovery.org</a:t>
            </a: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pt-BR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Sober Recovery</a:t>
            </a: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None/>
              <a:tabLst/>
              <a:defRPr/>
            </a:pPr>
            <a:r>
              <a:rPr kumimoji="0" lang="pt-BR" altLang="en-US" sz="2400" b="0" i="0" u="sng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www.soberrecovery.com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8856330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Group Therapy for Multiple Addictions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828800"/>
            <a:ext cx="80772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Introduction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Group counseling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Most common treatment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94% of treatment facilities use group therapy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Low cost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Common functions of group: education, therapy, support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2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359496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Theory Behind Group Work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85800" y="1828800"/>
            <a:ext cx="8193088" cy="430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Sense of universality (I’m not alone)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Empathy and support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Interpersonal learning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Group cohesiveness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Preventative and remedial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936302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Benefits of Group Treatment of Addiction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905000"/>
            <a:ext cx="81534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Breaks down denial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Opportunity to interact with others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Promote social skills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Promote self-disclosure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Assist one another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Confronting defenses, blind spots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Peer influence enhances commitment to recovery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5521498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Purpose of Groups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41350" y="1828800"/>
            <a:ext cx="81216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Remedial or preventative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Increase knowledge of self and others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Help clarify changes desired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Provide Tools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Experiment with new behaviors in safe setting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Receive feedback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993360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Psychoeducational Groups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69913" y="1600200"/>
            <a:ext cx="8269287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Educating members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Foster self-understanding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Provides experiential learning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Provides discussion of the learned material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Information about addiction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Communication skills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Assertiveness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Social skills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242523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/>
              <a:t>Psychotherapeutic Groups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69913" y="1600200"/>
            <a:ext cx="8269287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Helps with insight for dually diagnosed patients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Explore pertinent life issues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Family-of-origin issues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Painful emotions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Shame-based issues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Grief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0901413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Effectiveness of Groups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09600" y="16764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Structured psychoeducational groups show better outcomes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Little empirical evidence that preventative psychoeducational groups (i.e. DARE) are effective</a:t>
            </a: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Limited evidence group psychotherapy effective with addiction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Treatment success more likely with greater proportion group to individual counseling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Addiction clients in group counseling improve depression, trauma symptoms, suicide risk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032439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Self-Help Groups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828800"/>
            <a:ext cx="8153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Great variety of programs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No charge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Most prominent are based on 12-step model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AA, NA, CA, GA, ACOA, Al-Anon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SMART Recovery is cognitive-behavioral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Share experiences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Social support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Give and receive help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65550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theme/theme1.xml><?xml version="1.0" encoding="utf-8"?>
<a:theme xmlns:a="http://schemas.openxmlformats.org/drawingml/2006/main" name="TED accessibility template">
  <a:themeElements>
    <a:clrScheme name="Custom 8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232C8"/>
      </a:hlink>
      <a:folHlink>
        <a:srgbClr val="9632C8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</TotalTime>
  <Words>1078</Words>
  <Application>Microsoft Office PowerPoint</Application>
  <PresentationFormat>On-screen Show (4:3)</PresentationFormat>
  <Paragraphs>231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ＭＳ Ｐゴシック</vt:lpstr>
      <vt:lpstr>Arial</vt:lpstr>
      <vt:lpstr>Calibri</vt:lpstr>
      <vt:lpstr>Lucida Grande</vt:lpstr>
      <vt:lpstr>Tahoma</vt:lpstr>
      <vt:lpstr>Times</vt:lpstr>
      <vt:lpstr>Verdana</vt:lpstr>
      <vt:lpstr>Wingdings</vt:lpstr>
      <vt:lpstr>TED accessibility template</vt:lpstr>
      <vt:lpstr>PowerPoint Presentation</vt:lpstr>
      <vt:lpstr>Group Therapy for Multiple Addictions</vt:lpstr>
      <vt:lpstr>Theory Behind Group Work</vt:lpstr>
      <vt:lpstr>Benefits of Group Treatment of Addiction</vt:lpstr>
      <vt:lpstr>Purpose of Groups</vt:lpstr>
      <vt:lpstr>Psychoeducational Groups</vt:lpstr>
      <vt:lpstr>Psychotherapeutic Groups</vt:lpstr>
      <vt:lpstr>Effectiveness of Groups</vt:lpstr>
      <vt:lpstr>Self-Help Groups</vt:lpstr>
      <vt:lpstr>Ethical and Legal Issues With Groups</vt:lpstr>
      <vt:lpstr>Managing Diversity in Groups</vt:lpstr>
      <vt:lpstr>Managing Diversity in Groups</vt:lpstr>
      <vt:lpstr>Managing Diversity in Groups</vt:lpstr>
      <vt:lpstr>Managing Diversity in Groups</vt:lpstr>
      <vt:lpstr>Type of Addiction in Groups</vt:lpstr>
      <vt:lpstr>Group Counseling for Family Members Of Addicts</vt:lpstr>
      <vt:lpstr>Strategies for Effective Group Treatment</vt:lpstr>
      <vt:lpstr>Strategies for Effective Group Treatment, (continued)</vt:lpstr>
      <vt:lpstr>Useful Web Sites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Gail</dc:creator>
  <cp:lastModifiedBy>Styles, Marisia</cp:lastModifiedBy>
  <cp:revision>59</cp:revision>
  <dcterms:created xsi:type="dcterms:W3CDTF">2014-09-07T20:58:46Z</dcterms:created>
  <dcterms:modified xsi:type="dcterms:W3CDTF">2015-04-02T18:04:46Z</dcterms:modified>
</cp:coreProperties>
</file>