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66" r:id="rId20"/>
    <p:sldId id="365" r:id="rId21"/>
    <p:sldId id="367" r:id="rId22"/>
    <p:sldId id="368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93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4436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40741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262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343400" y="2811694"/>
            <a:ext cx="4648200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11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Addiction Pharmacotherapy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atod.org/" TargetMode="External"/><Relationship Id="rId5" Type="http://schemas.openxmlformats.org/officeDocument/2006/relationships/hyperlink" Target="http://www.acnp.org/" TargetMode="Externa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ighered.mcgraw-hill.com/sites/0072437316/student_view0/chapter45/animations.html" TargetMode="Externa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Life cycle of neurotransmitters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69913" y="1828800"/>
            <a:ext cx="81930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Synthesis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Packaging and storing in synaptic vesicles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Transport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Release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Binding to post-synaptic receptor proteins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Diffusion, destruction, or reuptake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Key Concepts of Pharmacokinetics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8229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How the body deals with the drug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Four processes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Absorption, Distribution, Biotransformation, Elimination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Half-life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Time required for the concentration or amount of drug in the body to be reduced by one-half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Key Concepts of Pharmacodynamics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33400" y="1631950"/>
            <a:ext cx="8116888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How drugs act on the body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Drugs bind to and interact with a receptor in one of two ways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Agonists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Activate or enhance cellular activity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Antagonist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Blocks the binding of agonists but does not activate the receptor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 Biological Theory of Craving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Craving affects dependence, relapse, and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Multiple types of craving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Three types of craving for alcohol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Reward-sensitivity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Stress reduction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Disinhibition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Hormones play a role in craving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Anti-craving drugs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Professional Counselor’s Role in Addiction Pharmacotherapy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81025" y="1981200"/>
            <a:ext cx="811688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contact with clients than prescribing physicians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Strong working alliance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Client education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Promote medication compliance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Listen to client’s beliefs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Ground discussion in client’s point of view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Pharmacotherapy of Alcohol Addiction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93713" y="1792288"/>
            <a:ext cx="8421687" cy="392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Many systems play role in alcohol dependence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than 150 medications have been used to treat alcohol addiction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Three types of treatment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Aversion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 withdrawal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Anticraving 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Aversion Treatment for Alcohol - First 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2133600"/>
            <a:ext cx="79248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Disulfiram/Antabuse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First pharmacotherapy available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Goal: Develop an aversion</a:t>
            </a: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Alcohol Withdrawal Treatment – First 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897063"/>
            <a:ext cx="8153400" cy="320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10% of those in withdrawal experience severe symptoms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Diazepam/Valium, Lorazepam/Ativan, other Benzodiazepines (anxiolytic class)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Increase sedation, memory problems, addiction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Alcohol Withdrawal Treatment – Second 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173288"/>
            <a:ext cx="8193088" cy="308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Baclofen/Lioresal (anticonvulsant)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Lowered alcohol intake and craving, anxiety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Carbamazepine/Tegretol (anticonvulsant)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Fewer side effects than benzodiazepine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Also anticraving properties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96310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Alcohol </a:t>
            </a:r>
            <a:r>
              <a:rPr lang="en-US" altLang="en-US" sz="3600" dirty="0" err="1"/>
              <a:t>Anticraving</a:t>
            </a:r>
            <a:r>
              <a:rPr lang="en-US" altLang="en-US" sz="3600" dirty="0"/>
              <a:t> Treatment – First 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09600" y="2017713"/>
            <a:ext cx="8229600" cy="301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Acamprosate/Campral (anti-craving class)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Eases excitotoxicity caused by withdrawal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Naltrexone/ReVia/Depade (anti-craving class)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Mixed studies</a:t>
            </a:r>
            <a:endParaRPr kumimoji="0" lang="en-US" altLang="en-US" sz="16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Most helpful in handling relapses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11023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Rationale For This Chapter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2296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Pharmacotherapy approaches are increasing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Sometimes controversial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Called a “crutch”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Antimedication bias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We have an ethical mandate to offer evidence-based treatment to clients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Alcohol </a:t>
            </a:r>
            <a:r>
              <a:rPr lang="en-US" altLang="en-US" sz="3600" dirty="0" err="1"/>
              <a:t>Anticraving</a:t>
            </a:r>
            <a:r>
              <a:rPr lang="en-US" altLang="en-US" sz="3600" dirty="0"/>
              <a:t> Treatment – Second Line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2133600"/>
            <a:ext cx="81534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Lamotrigene/Lamictol (anticonvulsant)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Efficacious with bipolar and unipolar depression, schizophrenia</a:t>
            </a: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Alternative Medicine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762000" y="16002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Kudzu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Ayahuasca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Classic hallucinogens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Ibogaine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255808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16088"/>
            <a:ext cx="8116888" cy="377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American College of Neuropsychopharmacology </a:t>
            </a:r>
            <a:b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</a:b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www.acnp.org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Society for Neuroscience</a:t>
            </a:r>
            <a:b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</a:b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www.sfn.org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  <a:hlinkClick r:id="rId6"/>
            </a:endParaRPr>
          </a:p>
        </p:txBody>
      </p:sp>
    </p:spTree>
    <p:extLst>
      <p:ext uri="{BB962C8B-B14F-4D97-AF65-F5344CB8AC3E}">
        <p14:creationId xmlns:p14="http://schemas.microsoft.com/office/powerpoint/2010/main" val="241812929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 Terms and Concepts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30238" y="1676400"/>
            <a:ext cx="79644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38 Key Pharmacotherapy Terms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Addiction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Agonist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Antagonist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Neurotransmitter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Receptor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Reuptake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Three Parts of the Synapse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33400" y="2057400"/>
            <a:ext cx="8116888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Pre-synaptic membrane of one neuron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Controls neurotransmitter release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Post-synaptic membrane of receiving neuron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Facilitates intracellular response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Minute space between the two called the synaptic cleft. 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Neurology of the Synapse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synaps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1200"/>
            <a:ext cx="3559842" cy="377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Presynaptic Neurology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300px-Synapse_Illustration2_tweaked_svg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04999"/>
            <a:ext cx="6013029" cy="386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Postsynaptic Neurology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09600" y="2017713"/>
            <a:ext cx="8229600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Figure 9.3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http://highered.mcgraw-hill.com/sites/0072437316/student_view0/chapter45/animations.html#</a:t>
            </a: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Diversity and Pharmacotherapy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80772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Race and gender can significantly impact  the outcomes of psychopharmacotherapy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Cross-ethnic variations in drug effects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Ethnic variations in presence of enzyme CYP 2D6 impacts drug metabolism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Key Neurotransmitters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38175" y="1676400"/>
            <a:ext cx="77724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Serotonin (5HT)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Dopamine (DA)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Norepinephrine (ADR)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</TotalTime>
  <Words>1016</Words>
  <Application>Microsoft Office PowerPoint</Application>
  <PresentationFormat>On-screen Show (4:3)</PresentationFormat>
  <Paragraphs>233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Rationale For This Chapter</vt:lpstr>
      <vt:lpstr> Terms and Concepts</vt:lpstr>
      <vt:lpstr>The Three Parts of the Synapse</vt:lpstr>
      <vt:lpstr>The Neurology of the Synapse</vt:lpstr>
      <vt:lpstr>Presynaptic Neurology</vt:lpstr>
      <vt:lpstr>Postsynaptic Neurology</vt:lpstr>
      <vt:lpstr>Diversity and Pharmacotherapy</vt:lpstr>
      <vt:lpstr>Key Neurotransmitters</vt:lpstr>
      <vt:lpstr>Life cycle of neurotransmitters</vt:lpstr>
      <vt:lpstr>Key Concepts of Pharmacokinetics </vt:lpstr>
      <vt:lpstr>Key Concepts of Pharmacodynamics</vt:lpstr>
      <vt:lpstr>A Biological Theory of Craving</vt:lpstr>
      <vt:lpstr>The Professional Counselor’s Role in Addiction Pharmacotherapy</vt:lpstr>
      <vt:lpstr>Pharmacotherapy of Alcohol Addiction</vt:lpstr>
      <vt:lpstr>Aversion Treatment for Alcohol - First Line</vt:lpstr>
      <vt:lpstr>Alcohol Withdrawal Treatment – First Line</vt:lpstr>
      <vt:lpstr>Alcohol Withdrawal Treatment – Second Line</vt:lpstr>
      <vt:lpstr>Alcohol Anticraving Treatment – First Line</vt:lpstr>
      <vt:lpstr>Alcohol Anticraving Treatment – Second Line</vt:lpstr>
      <vt:lpstr>Alternative Medicine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58</cp:revision>
  <dcterms:created xsi:type="dcterms:W3CDTF">2014-09-07T20:58:46Z</dcterms:created>
  <dcterms:modified xsi:type="dcterms:W3CDTF">2015-04-02T18:59:00Z</dcterms:modified>
</cp:coreProperties>
</file>