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  <p:sldId id="361" r:id="rId16"/>
    <p:sldId id="362" r:id="rId17"/>
    <p:sldId id="363" r:id="rId18"/>
    <p:sldId id="364" r:id="rId19"/>
    <p:sldId id="368" r:id="rId20"/>
    <p:sldId id="367" r:id="rId21"/>
    <p:sldId id="366" r:id="rId22"/>
    <p:sldId id="365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4395"/>
    <a:srgbClr val="263B94"/>
    <a:srgbClr val="C2C9E6"/>
    <a:srgbClr val="131442"/>
    <a:srgbClr val="D99A29"/>
    <a:srgbClr val="214C90"/>
    <a:srgbClr val="B2D233"/>
    <a:srgbClr val="119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52" autoAdjust="0"/>
    <p:restoredTop sz="94660"/>
  </p:normalViewPr>
  <p:slideViewPr>
    <p:cSldViewPr>
      <p:cViewPr varScale="1">
        <p:scale>
          <a:sx n="87" d="100"/>
          <a:sy n="87" d="100"/>
        </p:scale>
        <p:origin x="996" y="90"/>
      </p:cViewPr>
      <p:guideLst>
        <p:guide orient="horz" pos="201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276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D62F6D75-9986-4596-8E51-A05AC7E524B6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-84" charset="0"/>
                <a:ea typeface="ＭＳ Ｐゴシック" pitchFamily="-84" charset="-128"/>
                <a:cs typeface="ＭＳ Ｐゴシック" pitchFamily="-8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18CA7BE-4229-424E-82A1-4551F9BB94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632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-84" charset="-128"/>
              </a:defRPr>
            </a:lvl1pPr>
          </a:lstStyle>
          <a:p>
            <a:pPr>
              <a:defRPr/>
            </a:pPr>
            <a:fld id="{54894A75-9A16-4FD2-9F01-8A12BF949661}" type="datetime1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" charset="0"/>
                <a:ea typeface="ＭＳ Ｐゴシック" pitchFamily="-1" charset="-128"/>
                <a:cs typeface="ＭＳ Ｐゴシック" pitchFamily="-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8398E38-D416-4461-93A0-1AA04C031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249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250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8284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75090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597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6898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63692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63369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437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47938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2891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115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945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75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875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732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0755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745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54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425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242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98E38-D416-4461-93A0-1AA04C0312A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10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3" name="Picture 8" descr="Pearson_Bound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136" y="6393041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10325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3176" y="0"/>
            <a:ext cx="9140825" cy="1600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</a:p>
          <a:p>
            <a:pPr algn="ctr"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endParaRPr lang="en-US" sz="105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-84" charset="0"/>
              <a:ea typeface="ＭＳ Ｐゴシック" pitchFamily="-84" charset="-128"/>
            </a:endParaRPr>
          </a:p>
        </p:txBody>
      </p:sp>
      <p:sp>
        <p:nvSpPr>
          <p:cNvPr id="6" name="Text Box 47"/>
          <p:cNvSpPr txBox="1">
            <a:spLocks noChangeArrowheads="1"/>
          </p:cNvSpPr>
          <p:nvPr userDrawn="1"/>
        </p:nvSpPr>
        <p:spPr bwMode="auto">
          <a:xfrm>
            <a:off x="2019300" y="6434138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by Pearson Education, Inc. All Rights Reserved</a:t>
            </a:r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2819400" y="1295400"/>
            <a:ext cx="3429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defRPr/>
            </a:pPr>
            <a:endParaRPr lang="en-US" altLang="en-US" sz="1200" smtClean="0">
              <a:solidFill>
                <a:srgbClr val="FFFFFF"/>
              </a:solidFill>
            </a:endParaRPr>
          </a:p>
        </p:txBody>
      </p:sp>
      <p:pic>
        <p:nvPicPr>
          <p:cNvPr id="10" name="Content Placeholder 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 bwMode="auto">
          <a:xfrm>
            <a:off x="381000" y="1765067"/>
            <a:ext cx="35814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4267200" y="2590800"/>
            <a:ext cx="46482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Chapter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charset="-128"/>
              </a:rPr>
              <a:t>12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12-Step Facilitation of Treatment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 </a:t>
            </a:r>
            <a:r>
              <a:rPr kumimoji="0" lang="en-US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ＭＳ Ｐゴシック" panose="020B0600070205080204" pitchFamily="34" charset="-128"/>
              </a:rPr>
              <a:t>Updated by Melinda Haley, Walden University </a:t>
            </a: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597402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085255"/>
      </p:ext>
    </p:extLst>
  </p:cSld>
  <p:clrMapOvr>
    <a:masterClrMapping/>
  </p:clrMapOvr>
  <p:transition spd="slow" advT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1958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1045504"/>
      </p:ext>
    </p:extLst>
  </p:cSld>
  <p:clrMapOvr>
    <a:masterClrMapping/>
  </p:clrMapOvr>
  <p:transition spd="slow" advTm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576714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9588" y="0"/>
            <a:ext cx="2284412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" y="0"/>
            <a:ext cx="6704013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791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14C90"/>
          </a:solidFill>
          <a:ln>
            <a:solidFill>
              <a:srgbClr val="214C90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75" y="2362200"/>
            <a:ext cx="8229600" cy="384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30109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7496C3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61037"/>
            <a:ext cx="8229600" cy="563563"/>
          </a:xfrm>
          <a:prstGeom prst="rect">
            <a:avLst/>
          </a:prstGeom>
        </p:spPr>
        <p:txBody>
          <a:bodyPr anchor="ctr"/>
          <a:lstStyle>
            <a:lvl1pPr marL="342900" indent="-4763" algn="ctr">
              <a:buNone/>
              <a:tabLst>
                <a:tab pos="7773988" algn="l"/>
              </a:tabLst>
              <a:defRPr sz="1400"/>
            </a:lvl1pPr>
            <a:lvl2pPr algn="ctr">
              <a:buNone/>
              <a:tabLst>
                <a:tab pos="7773988" algn="l"/>
              </a:tabLst>
              <a:defRPr sz="1400"/>
            </a:lvl2pPr>
            <a:lvl3pPr algn="ctr">
              <a:buNone/>
              <a:tabLst>
                <a:tab pos="7773988" algn="l"/>
              </a:tabLst>
              <a:defRPr sz="1400"/>
            </a:lvl3pPr>
            <a:lvl4pPr algn="ctr">
              <a:buNone/>
              <a:tabLst>
                <a:tab pos="7773988" algn="l"/>
              </a:tabLst>
              <a:defRPr sz="1400"/>
            </a:lvl4pPr>
            <a:lvl5pPr algn="ctr">
              <a:buNone/>
              <a:tabLst>
                <a:tab pos="7773988" algn="l"/>
              </a:tabLs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64984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4306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066925"/>
            <a:ext cx="7772400" cy="1362075"/>
          </a:xfrm>
          <a:noFill/>
          <a:ln>
            <a:noFill/>
          </a:ln>
        </p:spPr>
        <p:txBody>
          <a:bodyPr anchorCtr="1"/>
          <a:lstStyle>
            <a:lvl1pPr algn="ctr">
              <a:defRPr sz="3600" b="0" cap="none">
                <a:solidFill>
                  <a:srgbClr val="1191D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528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8972473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1044"/>
      </p:ext>
    </p:extLst>
  </p:cSld>
  <p:clrMapOvr>
    <a:masterClrMapping/>
  </p:clrMapOvr>
  <p:transition spd="slow" advT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46344"/>
      </p:ext>
    </p:extLst>
  </p:cSld>
  <p:clrMapOvr>
    <a:masterClrMapping/>
  </p:clrMapOvr>
  <p:transition spd="slow" advT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  <a:noFill/>
          <a:ln>
            <a:noFill/>
          </a:ln>
        </p:spPr>
        <p:txBody>
          <a:bodyPr/>
          <a:lstStyle>
            <a:lvl1pPr algn="l">
              <a:defRPr sz="11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221765"/>
      </p:ext>
    </p:extLst>
  </p:cSld>
  <p:clrMapOvr>
    <a:masterClrMapping/>
  </p:clrMapOvr>
  <p:transition spd="slow" advT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229600" cy="685800"/>
          </a:xfrm>
          <a:noFill/>
          <a:ln>
            <a:noFill/>
          </a:ln>
        </p:spPr>
        <p:txBody>
          <a:bodyPr anchor="b" anchorCtr="1"/>
          <a:lstStyle>
            <a:lvl1pPr algn="ctr">
              <a:defRPr sz="1400">
                <a:solidFill>
                  <a:srgbClr val="000000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01791"/>
      </p:ext>
    </p:extLst>
  </p:cSld>
  <p:clrMapOvr>
    <a:masterClrMapping/>
  </p:clrMapOvr>
  <p:transition spd="slow" advTm="0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-19050" y="0"/>
            <a:ext cx="9163050" cy="13716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Aft>
                <a:spcPts val="125"/>
              </a:spcAft>
              <a:defRPr/>
            </a:pP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Foundations of Addictions Counseling, 3/E</a:t>
            </a:r>
            <a:b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David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baseline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Capuzzi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&amp;</a:t>
            </a: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> Mark D. Stauffer</a:t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  <a:t/>
            </a:r>
            <a:br>
              <a:rPr lang="en-US" sz="28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84" charset="0"/>
                <a:ea typeface="ＭＳ Ｐゴシック" pitchFamily="-84" charset="-128"/>
              </a:rPr>
            </a:br>
            <a:endParaRPr lang="en-US" dirty="0"/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gray">
          <a:xfrm>
            <a:off x="-9525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1029" name="Picture 8" descr="Pearson_Bound_White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9" descr="Pearson_Strap_Bound_White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47"/>
          <p:cNvSpPr txBox="1">
            <a:spLocks noChangeArrowheads="1"/>
          </p:cNvSpPr>
          <p:nvPr userDrawn="1"/>
        </p:nvSpPr>
        <p:spPr bwMode="auto">
          <a:xfrm>
            <a:off x="1600200" y="6400800"/>
            <a:ext cx="562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1032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Content Placeholder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 bwMode="auto">
          <a:xfrm>
            <a:off x="2667000" y="1653148"/>
            <a:ext cx="3657600" cy="4466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47" r:id="rId1"/>
    <p:sldLayoutId id="2147484832" r:id="rId2"/>
    <p:sldLayoutId id="2147484835" r:id="rId3"/>
    <p:sldLayoutId id="2147484836" r:id="rId4"/>
    <p:sldLayoutId id="2147484837" r:id="rId5"/>
    <p:sldLayoutId id="2147484838" r:id="rId6"/>
    <p:sldLayoutId id="2147484839" r:id="rId7"/>
    <p:sldLayoutId id="2147484840" r:id="rId8"/>
    <p:sldLayoutId id="2147484841" r:id="rId9"/>
    <p:sldLayoutId id="2147484842" r:id="rId10"/>
    <p:sldLayoutId id="2147484845" r:id="rId11"/>
    <p:sldLayoutId id="2147484843" r:id="rId12"/>
    <p:sldLayoutId id="2147484844" r:id="rId13"/>
    <p:sldLayoutId id="2147484846" r:id="rId14"/>
  </p:sldLayoutIdLst>
  <p:transition spd="slow" advTm="0"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600" baseline="0">
          <a:solidFill>
            <a:srgbClr val="FFFFFF"/>
          </a:solidFill>
          <a:effectLst>
            <a:outerShdw blurRad="38100" dist="38100" dir="2700000">
              <a:srgbClr val="000000">
                <a:alpha val="75000"/>
              </a:srgbClr>
            </a:outerShdw>
          </a:effectLst>
          <a:latin typeface="Verdana"/>
          <a:ea typeface="+mj-ea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Verdana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214C90"/>
        </a:buClr>
        <a:buFont typeface="Times" pitchFamily="-84" charset="0"/>
        <a:buNone/>
        <a:defRPr sz="3000">
          <a:solidFill>
            <a:schemeClr val="tx1"/>
          </a:solidFill>
          <a:latin typeface="Verdana"/>
          <a:ea typeface="+mn-ea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Wingdings" pitchFamily="2" charset="2"/>
        <a:buChar char="§"/>
        <a:defRPr sz="2800">
          <a:solidFill>
            <a:schemeClr val="tx1"/>
          </a:solidFill>
          <a:latin typeface="Verdana"/>
          <a:ea typeface="+mn-ea"/>
          <a:cs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Arial" charset="0"/>
        <a:buChar char="•"/>
        <a:defRPr sz="2600">
          <a:solidFill>
            <a:schemeClr val="tx1"/>
          </a:solidFill>
          <a:latin typeface="Verdana"/>
          <a:ea typeface="+mn-ea"/>
          <a:cs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rgbClr val="1191D0"/>
        </a:buClr>
        <a:buFont typeface="Arial" charset="0"/>
        <a:buChar char="•"/>
        <a:defRPr sz="2400">
          <a:solidFill>
            <a:schemeClr val="tx1"/>
          </a:solidFill>
          <a:latin typeface="Verdana"/>
          <a:ea typeface="+mn-ea"/>
          <a:cs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rgbClr val="B2D233"/>
        </a:buClr>
        <a:buFont typeface="Lucida Grande" pitchFamily="-84" charset="0"/>
        <a:buChar char="-"/>
        <a:defRPr sz="2200">
          <a:solidFill>
            <a:schemeClr val="tx1"/>
          </a:solidFill>
          <a:latin typeface="Verdana"/>
          <a:ea typeface="+mn-ea"/>
          <a:cs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rgbClr val="2D5E2F"/>
        </a:buClr>
        <a:buFont typeface="Times" charset="0"/>
        <a:buChar char="•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ational.org/" TargetMode="External"/><Relationship Id="rId3" Type="http://schemas.openxmlformats.org/officeDocument/2006/relationships/image" Target="../media/image2.wmf"/><Relationship Id="rId7" Type="http://schemas.openxmlformats.org/officeDocument/2006/relationships/hyperlink" Target="http://www.al-anon.org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.org/" TargetMode="External"/><Relationship Id="rId5" Type="http://schemas.openxmlformats.org/officeDocument/2006/relationships/hyperlink" Target="http://www.aa.org/" TargetMode="External"/><Relationship Id="rId10" Type="http://schemas.openxmlformats.org/officeDocument/2006/relationships/hyperlink" Target="http://www.womenforsobriety.org/" TargetMode="External"/><Relationship Id="rId4" Type="http://schemas.openxmlformats.org/officeDocument/2006/relationships/image" Target="../media/image1.wmf"/><Relationship Id="rId9" Type="http://schemas.openxmlformats.org/officeDocument/2006/relationships/hyperlink" Target="http://www.sossobriety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More Self-Help Groups,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1755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Moderation Management (MM) – 1994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Goals chosen by the individual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Controlled drinking programs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Association for Children of Alcoholics (NACoA) - 1983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by professionals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 and information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Confidential phone, website, correspondence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71277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More Self-Help Groups,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1755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Moderation Management (MM) – 1994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Goals chosen by the individual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Controlled drinking programs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National Association for Children of Alcoholics (NACoA) - 1983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by professionals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 and information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Confidential phone, website, correspondence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506013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Group Process:  How 12-Step Groups Work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609600" y="2057400"/>
            <a:ext cx="7772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Alcoholics Anonymous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The Twelve Steps and Twelve Traditions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Open and closed meetings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Discussion/Participation meetings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Speaker meetings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Step meetings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“Big Book” meetings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1631757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Group Dynamics as Applied to 12-Step Groups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0010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8 successful group characteristics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Members have shared experience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Education is the primary goal of AA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Self-help groups are self-governing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Accepting responsibility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Single purpose for the group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Voluntary membership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Commitment to personal change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Anonymity and confidentiality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9469449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Role of Sponsors in Recovery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05000"/>
            <a:ext cx="81534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Two levels of sponsorship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Sponsor helps the sponsee to become or stay sober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Counsels the sponsee through the 12 steps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Guide and facilitator through recovery process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Provide consistent guidance and support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Supports sponsor’s own sobriety as well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8986041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Do 12-Step Programs Really Work?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981200"/>
            <a:ext cx="80772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Participation associated with positive outcomes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Self-selection may account for high rate of success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Very little research has been done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052111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Advantages of 12-Step Groups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Predictability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Consistency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Universality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Building social skills without chemicals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Coping skills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Accessibility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Economical (free)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Multiple locations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Multiple days and times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024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Disadvantages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Inconsistent empirical support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become overly dependent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May get bad advice from other members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Risks of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Boundary violations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Structure may be lacking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Lack of appropriate modeling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Christian foundation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Lack of cultural sensitivity (maybe)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294805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Using the 12-Step Program as Part of Treatment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Combining with other treatment modalities maximizes success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Supports counseling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Help clients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Develop self-regulation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Reduce isolation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Process and reflect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Generalize new skills and values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96310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Role of the Counselor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752600"/>
            <a:ext cx="8153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Key to treatment outcome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Encouraging outside support of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Educating clients about self-help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Addressing misconceptions and concerns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Making appropriate referrals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Understand potential barriers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2976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Twelve-Step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676400"/>
            <a:ext cx="780891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Also called self-help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Not all groups have 12 steps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In-person and on internet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Members gain knowledge, obtain and provide support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Affiliation with 12-step groups is consistently linked with achievement of abstinence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Counselors should be familiar with them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359496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The Role of the Counselor: Referrals to Groups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65163" y="1905000"/>
            <a:ext cx="8001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Stay current on 12-step programs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Substance and process addiction groups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Keep a list of meetings in the area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Information to have: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Type of addiction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Transportation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Desire for anonymity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Background: gender, culture, religion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Personal characteristics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902346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How Can I Learn More About Groups?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Consult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Colleagues are a valuable source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Research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Stay current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Get involved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Contact organizations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Request literature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Attend various groups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3520575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4" y="0"/>
            <a:ext cx="9163050" cy="1371600"/>
          </a:xfrm>
        </p:spPr>
        <p:txBody>
          <a:bodyPr/>
          <a:lstStyle/>
          <a:p>
            <a:r>
              <a:rPr lang="en-US" altLang="en-US" sz="3600" dirty="0">
                <a:ea typeface="ＭＳ Ｐゴシック" panose="020B0600070205080204" pitchFamily="34" charset="-128"/>
              </a:rPr>
              <a:t>Useful Web Sites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487488"/>
            <a:ext cx="7391400" cy="44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Alcoholics Anonymous (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5"/>
              </a:rPr>
              <a:t>www.aa.org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Narcotics Anonymous (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6"/>
              </a:rPr>
              <a:t>www.na.org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Al-Anon (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7"/>
              </a:rPr>
              <a:t>www.al-anon.org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Rational Recovery (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8"/>
              </a:rPr>
              <a:t>www.rational.org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Secular Organization for Sobriety (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9"/>
              </a:rPr>
              <a:t>www.sossobriety.org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for Sobriety, Inc. 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(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  <a:hlinkClick r:id="rId10"/>
              </a:rPr>
              <a:t>www.womenforsobriety.org</a:t>
            </a: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) 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856330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History of 12-Step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8305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Alcoholics Anonymous (1935)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Most widely used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 in 10 adults in the US has attended an AA meeting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More than 2 million membership worldwide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Alcoholics Anonymous </a:t>
            </a: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first published in 1939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12 steps and 12 traditions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Purpose is to achieve and maintain sobriety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936302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History of 12-Step Groups,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828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Al-Anon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Borrowed and modified AA’s twelve steps and twelve traditions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Applicable to the needs of families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Co-Dependents Anonymous (CoDA)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1986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Strives for healthy relationships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Autonomous groups in the US and 40 other countries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21498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History of 12-Step Groups,</a:t>
            </a:r>
            <a:r>
              <a:rPr lang="en-US" altLang="en-US" sz="3200" dirty="0"/>
              <a:t>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7924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Narcotics Anonymous (1953)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Patterned after AA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All inclusive—the disease called “addiction”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Any mood-changing, mind altering substances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Alateen (1957)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Modified Al-Anon for teenagers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Goals: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Share experiences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Learn to cope effectively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Encouragement each other</a:t>
            </a:r>
            <a:endParaRPr kumimoji="0" lang="en-US" altLang="en-US" sz="2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993360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Other Support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0772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Rational Recovery (1986)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Alternative to AA and other 12-step programs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Cognitive-behavioral basis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Does not regard alcoholism as a disease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Negative, self-defeating thought patterns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Discourages the ever “recovering” drunk persona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RR groups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Emphasis on self-efficacy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No steps and no religious overtones</a:t>
            </a:r>
            <a:endParaRPr kumimoji="0" lang="en-US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0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425232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More Self-Help Groups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65163" y="17526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Secular Organizations of Sobriety (SOS)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1986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Personal responsibility and critical thinking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For Sobriety  (WFS) – 1975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13 Statements, Not 12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AA for Atheists and Agnostics (Quad 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Downplays emphasis on religion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0901413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More Self-Help Groups,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71755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Rational Recovery (RR) – 1986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by social worker, Jack Trimpey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Designed as an alternative to AA groups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Is cognitive-behaviorally based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Secular Organizations of Sobriety (SOS)-1986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1,200 groups meet each week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Emerged as a reaction to the heavy emphasis on spirituality in AA and NA.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Stresses personal responsibility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324394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525" y="-9181"/>
            <a:ext cx="9163050" cy="1371600"/>
          </a:xfrm>
        </p:spPr>
        <p:txBody>
          <a:bodyPr/>
          <a:lstStyle/>
          <a:p>
            <a:r>
              <a:rPr lang="en-US" altLang="en-US" sz="3600" dirty="0"/>
              <a:t>More Self-Help Groups, </a:t>
            </a:r>
            <a:r>
              <a:rPr lang="en-US" altLang="en-US" sz="2000" dirty="0"/>
              <a:t>(continued)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gray">
          <a:xfrm>
            <a:off x="0" y="6400800"/>
            <a:ext cx="9153525" cy="457200"/>
          </a:xfrm>
          <a:prstGeom prst="rect">
            <a:avLst/>
          </a:prstGeom>
          <a:solidFill>
            <a:srgbClr val="214C90"/>
          </a:solidFill>
          <a:ln w="9525">
            <a:solidFill>
              <a:srgbClr val="214C90"/>
            </a:solidFill>
            <a:miter lim="800000"/>
            <a:headEnd/>
            <a:tailEnd/>
          </a:ln>
        </p:spPr>
        <p:txBody>
          <a:bodyPr wrap="none" lIns="0" tIns="0" rIns="0" bIns="0" anchor="ctr"/>
          <a:lstStyle>
            <a:lvl1pPr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6" name="Picture 9" descr="Pearson_Strap_Bound_Whi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6400800"/>
            <a:ext cx="1766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7"/>
          <p:cNvSpPr txBox="1">
            <a:spLocks noChangeArrowheads="1"/>
          </p:cNvSpPr>
          <p:nvPr/>
        </p:nvSpPr>
        <p:spPr bwMode="auto">
          <a:xfrm>
            <a:off x="1828800" y="6400800"/>
            <a:ext cx="5400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Foundations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of Addictions Counseling</a:t>
            </a:r>
            <a:r>
              <a:rPr lang="en-US" altLang="en-US" sz="900" i="1" dirty="0" smtClean="0">
                <a:solidFill>
                  <a:srgbClr val="FFFFFF"/>
                </a:solidFill>
                <a:latin typeface="Verdana" panose="020B0604030504040204" pitchFamily="34" charset="0"/>
              </a:rPr>
              <a:t>,</a:t>
            </a:r>
            <a:r>
              <a:rPr lang="en-US" altLang="en-US" sz="900" i="1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3e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>
              <a:defRPr/>
            </a:pPr>
            <a:r>
              <a:rPr lang="en-US" altLang="en-US" sz="900" dirty="0" smtClean="0">
                <a:solidFill>
                  <a:srgbClr val="FFFFFF"/>
                </a:solidFill>
                <a:latin typeface="Verdana" panose="020B0604030504040204" pitchFamily="34" charset="0"/>
              </a:rPr>
              <a:t>Capuzzi</a:t>
            </a:r>
            <a:r>
              <a:rPr lang="en-US" altLang="en-US" sz="900" baseline="0" dirty="0" smtClean="0">
                <a:solidFill>
                  <a:srgbClr val="FFFFFF"/>
                </a:solidFill>
                <a:latin typeface="Verdana" panose="020B0604030504040204" pitchFamily="34" charset="0"/>
              </a:rPr>
              <a:t> &amp; Stauffer</a:t>
            </a:r>
            <a:endParaRPr lang="en-US" altLang="en-US" sz="900" dirty="0" smtClean="0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8" name="Text Box 47"/>
          <p:cNvSpPr txBox="1">
            <a:spLocks noChangeArrowheads="1"/>
          </p:cNvSpPr>
          <p:nvPr/>
        </p:nvSpPr>
        <p:spPr bwMode="auto">
          <a:xfrm>
            <a:off x="4495800" y="6400800"/>
            <a:ext cx="3125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Copyright © 2016, 2012, 2008 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by Pearson Education, Inc.</a:t>
            </a:r>
          </a:p>
          <a:p>
            <a:pPr algn="r">
              <a:defRPr/>
            </a:pPr>
            <a:r>
              <a:rPr lang="en-US" altLang="en-US" sz="900" dirty="0" smtClean="0">
                <a:solidFill>
                  <a:schemeClr val="bg1"/>
                </a:solidFill>
                <a:latin typeface="Verdana" panose="020B0604030504040204" pitchFamily="34" charset="0"/>
              </a:rPr>
              <a:t>All Rights Reserved</a:t>
            </a:r>
          </a:p>
        </p:txBody>
      </p:sp>
      <p:pic>
        <p:nvPicPr>
          <p:cNvPr id="9" name="Picture 8" descr="Pearson_Bound_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8" y="6400800"/>
            <a:ext cx="1533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71755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Women for Sobriety (WFS) – 1975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by women, for women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Founded on the theory that AA programs fail women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Alcoholics Anonymous for Atheists and Agnostics  (Quad A)-1994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Downplays the role of religion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55000"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/>
                <a:ea typeface="+mn-ea"/>
                <a:cs typeface="Arial"/>
              </a:rPr>
              <a:t>Members have the power themselves</a:t>
            </a:r>
            <a:endParaRPr kumimoji="0" lang="en-US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655506"/>
      </p:ext>
    </p:extLst>
  </p:cSld>
  <p:clrMapOvr>
    <a:masterClrMapping/>
  </p:clrMapOvr>
  <p:transition spd="slow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utoUpdateAnimBg="0"/>
    </p:bldLst>
  </p:timing>
</p:sld>
</file>

<file path=ppt/theme/theme1.xml><?xml version="1.0" encoding="utf-8"?>
<a:theme xmlns:a="http://schemas.openxmlformats.org/drawingml/2006/main" name="TED accessibility template">
  <a:themeElements>
    <a:clrScheme name="Custom 8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232C8"/>
      </a:hlink>
      <a:folHlink>
        <a:srgbClr val="9632C8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1395</Words>
  <Application>Microsoft Office PowerPoint</Application>
  <PresentationFormat>On-screen Show (4:3)</PresentationFormat>
  <Paragraphs>300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ＭＳ Ｐゴシック</vt:lpstr>
      <vt:lpstr>Arial</vt:lpstr>
      <vt:lpstr>Calibri</vt:lpstr>
      <vt:lpstr>Lucida Grande</vt:lpstr>
      <vt:lpstr>Tahoma</vt:lpstr>
      <vt:lpstr>Times</vt:lpstr>
      <vt:lpstr>Verdana</vt:lpstr>
      <vt:lpstr>Wingdings</vt:lpstr>
      <vt:lpstr>TED accessibility template</vt:lpstr>
      <vt:lpstr>PowerPoint Presentation</vt:lpstr>
      <vt:lpstr>Twelve-Step Groups</vt:lpstr>
      <vt:lpstr>History of 12-Step Groups</vt:lpstr>
      <vt:lpstr>History of 12-Step Groups, (continued)</vt:lpstr>
      <vt:lpstr>History of 12-Step Groups, (continued)</vt:lpstr>
      <vt:lpstr>Other Support Groups</vt:lpstr>
      <vt:lpstr>More Self-Help Groups</vt:lpstr>
      <vt:lpstr>More Self-Help Groups, (continued)</vt:lpstr>
      <vt:lpstr>More Self-Help Groups, (continued)</vt:lpstr>
      <vt:lpstr>More Self-Help Groups, (continued)</vt:lpstr>
      <vt:lpstr>More Self-Help Groups, (continued)</vt:lpstr>
      <vt:lpstr>The Group Process:  How 12-Step Groups Work</vt:lpstr>
      <vt:lpstr>Group Dynamics as Applied to 12-Step Groups</vt:lpstr>
      <vt:lpstr>The Role of Sponsors in Recovery</vt:lpstr>
      <vt:lpstr>Do 12-Step Programs Really Work?</vt:lpstr>
      <vt:lpstr>Advantages of 12-Step Groups</vt:lpstr>
      <vt:lpstr>Disadvantages</vt:lpstr>
      <vt:lpstr>Using the 12-Step Program as Part of Treatment</vt:lpstr>
      <vt:lpstr>The Role of the Counselor</vt:lpstr>
      <vt:lpstr>The Role of the Counselor: Referrals to Groups</vt:lpstr>
      <vt:lpstr>How Can I Learn More About Groups?</vt:lpstr>
      <vt:lpstr>Useful Web Sites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</dc:creator>
  <cp:lastModifiedBy>Styles, Marisia</cp:lastModifiedBy>
  <cp:revision>57</cp:revision>
  <dcterms:created xsi:type="dcterms:W3CDTF">2014-09-07T20:58:46Z</dcterms:created>
  <dcterms:modified xsi:type="dcterms:W3CDTF">2015-04-03T12:54:52Z</dcterms:modified>
</cp:coreProperties>
</file>