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67200" y="2898169"/>
            <a:ext cx="4648200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13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Maintenance and Relapse Prevention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hrm.org/guidelines/RPT%20guideline.pdf" TargetMode="External"/><Relationship Id="rId5" Type="http://schemas.openxmlformats.org/officeDocument/2006/relationships/hyperlink" Target="http://www.alcoholism.about.com/od/relapse/Relapse_Prevention.htm" TargetMode="Externa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Lifestyle Change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41350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Restoring balance to life – work/leisure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Balancing “shoulds” and “wants”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Developing a Management Plan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41350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Stabilization plan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Assessment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Relapse education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Identify warming signs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Identify problem solving strategies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Recovery planning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Inventory training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Family involvement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Follow up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Case Study of Relapse Prevention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609600" y="1752600"/>
            <a:ext cx="7848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Thomas, 27-year old male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Married, father of 2-year old daughter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Employed as salesman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Cannot keep a job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Frequent angry outbursts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Anxiety attacks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Considering suicide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Long time drinker/case of beer daily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Case </a:t>
            </a:r>
            <a:r>
              <a:rPr lang="en-US" altLang="en-US" sz="3600" dirty="0" err="1" smtClean="0"/>
              <a:t>Study:Recovery</a:t>
            </a:r>
            <a:r>
              <a:rPr lang="en-US" altLang="en-US" sz="3600" dirty="0" smtClean="0"/>
              <a:t> </a:t>
            </a:r>
            <a:r>
              <a:rPr lang="en-US" altLang="en-US" sz="3600" dirty="0"/>
              <a:t>Phase Begins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73088" y="1752600"/>
            <a:ext cx="8037512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Anti-depressant and anti-anxiety medications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Withdrawal and stabilization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Identify HRS’s and self-monitor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 coping strategies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1C1C1C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Education about lapse and relapses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Therapeutic contract/time out for relapse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Reminder cards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Case </a:t>
            </a:r>
            <a:r>
              <a:rPr lang="en-US" altLang="en-US" sz="3600" dirty="0" smtClean="0"/>
              <a:t>Study: Support </a:t>
            </a:r>
            <a:r>
              <a:rPr lang="en-US" altLang="en-US" sz="3600" dirty="0"/>
              <a:t>Systems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Involvement of family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Marital relationship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System of non-using friends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modeling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Disengaging from using friends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Case </a:t>
            </a:r>
            <a:r>
              <a:rPr lang="en-US" altLang="en-US" sz="3600" dirty="0" smtClean="0"/>
              <a:t>Study: Other </a:t>
            </a:r>
            <a:r>
              <a:rPr lang="en-US" altLang="en-US" sz="3600" dirty="0"/>
              <a:t>Lifestyle Changes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30238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Change unhealthy environments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Body awareness techniques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Confront relapse possibilities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Job/major stressor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Financial Strains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Final Points to Remember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828800"/>
            <a:ext cx="8229600" cy="354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Pacing is important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Don’t overwhelm client with too many interventions at once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Set realistic goals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Go slow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Balance “shoulds” with pleasure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41350" y="19050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About.com: Alcoholism &amp; Substance Abuse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www.alcoholism.about.com/od/relapse/Relapse_Prevention.htm</a:t>
            </a: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Information for Individuals and Families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www.addictionsandrecovery.com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Relapse Prevention for Addictive Behaviors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0772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Relapse:  Return of disease after full or partial recovery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Rates of relapse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Difficult to determine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90% of alcoholics return to drinking within 4-year period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 40-60% relapse for drug addiction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Relapse defined differently by different treatment approaches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Relapse vs. Lapse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Lapse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Modest breach of agreed goals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Can be a learning experience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Relapse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 more serious violation of treatment goals, learning is not evident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Relapse Prevention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 range of therapeutic methods applied to a range of behaviors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Relapse Prevention (RP) Model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>
            <a:spLocks noGrp="1"/>
          </p:cNvSpPr>
          <p:nvPr>
            <p:ph idx="4294967295"/>
          </p:nvPr>
        </p:nvSpPr>
        <p:spPr>
          <a:xfrm>
            <a:off x="609600" y="1524000"/>
            <a:ext cx="8077200" cy="1600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dirty="0" smtClean="0"/>
              <a:t>Relapse is complex and multidimensional</a:t>
            </a:r>
          </a:p>
          <a:p>
            <a:pPr eaLnBrk="1" hangingPunct="1"/>
            <a:r>
              <a:rPr lang="en-US" altLang="en-US" dirty="0" smtClean="0"/>
              <a:t>Counselor must understand factors leading to abstinence or relapse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16775" y="3126895"/>
            <a:ext cx="7238226" cy="3004161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 lvl="1" eaLnBrk="1" hangingPunct="1"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Intrapersonal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Self-efficacy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Outcome expectancies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Craving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Level of motivation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Coping ability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Emotional states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endParaRPr lang="en-US" sz="2800" dirty="0">
              <a:solidFill>
                <a:srgbClr val="000000"/>
              </a:solidFill>
              <a:latin typeface="Tahoma" charset="0"/>
              <a:ea typeface="+mn-ea"/>
              <a:cs typeface="Arial"/>
            </a:endParaRPr>
          </a:p>
          <a:p>
            <a:pPr lvl="1" eaLnBrk="1" hangingPunct="1">
              <a:buClr>
                <a:srgbClr val="FF00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Interpersonal</a:t>
            </a:r>
          </a:p>
          <a:p>
            <a:pPr lvl="2" eaLnBrk="1" hangingPunct="1">
              <a:buClr>
                <a:srgbClr val="FFFF00"/>
              </a:buClr>
              <a:buFont typeface="Wingdings" charset="2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ahoma" charset="0"/>
                <a:ea typeface="+mn-ea"/>
                <a:cs typeface="Arial"/>
              </a:rPr>
              <a:t>Social support</a:t>
            </a: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Preventing Lapses or Relapses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Lapses or relapses more likely immediately after treatment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Plan for common issues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1. High risk situations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2. Seemingly irrelevant decisions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3. Abstinence violation effect</a:t>
            </a: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High Risk Situations (HRS)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002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Identify client’s particular HRS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Frequent HRSs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Frustration and anger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Emotional “highs”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Interpersonal conflict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Easily used to blame others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Social pressures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Subtle and pervasive in Western society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Once identified they can be easily managed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Specific Coping Strategies for High Risk Situations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Plan ahead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Must be considered, planned, and implemented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Begins with brainstorming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Which strategies to use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Multiple methods of stress relief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Rehearse alternative responses to drinking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Identify strengths and resources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Seemingly Irrelevant Decisions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447800"/>
            <a:ext cx="7772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Also known as “Setups”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Decisions that may seem irrelevant at the time but often lead to relapse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Thought processes/thinking errors and psychological traps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Multimodal treatment and 12-step attendance offers the best chance for long term recovery and abstinence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 to catch thinking errors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Others experience same “traps”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Abstinence Violation Effect (AVE)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88963" y="1600200"/>
            <a:ext cx="8174037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Psychological Trap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Temptation to break rules once set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Minor violations seem to justify major ones (already failed)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Coping strategies can prevent the progression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Does AA’s message of powerlessness make relapse after a single drink an inevitability? Self-fulfilling prophecy?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</TotalTime>
  <Words>939</Words>
  <Application>Microsoft Office PowerPoint</Application>
  <PresentationFormat>On-screen Show (4:3)</PresentationFormat>
  <Paragraphs>214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Relapse Prevention for Addictive Behaviors</vt:lpstr>
      <vt:lpstr>Relapse vs. Lapse</vt:lpstr>
      <vt:lpstr>Relapse Prevention (RP) Model </vt:lpstr>
      <vt:lpstr>Preventing Lapses or Relapses</vt:lpstr>
      <vt:lpstr>High Risk Situations (HRS)</vt:lpstr>
      <vt:lpstr>Specific Coping Strategies for High Risk Situations</vt:lpstr>
      <vt:lpstr>Seemingly Irrelevant Decisions</vt:lpstr>
      <vt:lpstr>The Abstinence Violation Effect (AVE)</vt:lpstr>
      <vt:lpstr>Lifestyle Change</vt:lpstr>
      <vt:lpstr>Developing a Management Plan</vt:lpstr>
      <vt:lpstr>Case Study of Relapse Prevention</vt:lpstr>
      <vt:lpstr>Case Study:Recovery Phase Begins</vt:lpstr>
      <vt:lpstr>Case Study: Support Systems</vt:lpstr>
      <vt:lpstr>Case Study: Other Lifestyle Changes</vt:lpstr>
      <vt:lpstr>Final Points to Remember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56</cp:revision>
  <dcterms:created xsi:type="dcterms:W3CDTF">2014-09-07T20:58:46Z</dcterms:created>
  <dcterms:modified xsi:type="dcterms:W3CDTF">2015-04-03T13:04:20Z</dcterms:modified>
</cp:coreProperties>
</file>