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9" r:id="rId14"/>
    <p:sldId id="360" r:id="rId15"/>
    <p:sldId id="361" r:id="rId16"/>
    <p:sldId id="362" r:id="rId17"/>
    <p:sldId id="363" r:id="rId18"/>
    <p:sldId id="364" r:id="rId19"/>
    <p:sldId id="366" r:id="rId20"/>
    <p:sldId id="367" r:id="rId21"/>
    <p:sldId id="368" r:id="rId22"/>
    <p:sldId id="369" r:id="rId23"/>
    <p:sldId id="370" r:id="rId24"/>
    <p:sldId id="371" r:id="rId25"/>
    <p:sldId id="365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4395"/>
    <a:srgbClr val="263B94"/>
    <a:srgbClr val="C2C9E6"/>
    <a:srgbClr val="131442"/>
    <a:srgbClr val="D99A29"/>
    <a:srgbClr val="214C90"/>
    <a:srgbClr val="B2D233"/>
    <a:srgbClr val="11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76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D62F6D75-9986-4596-8E51-A05AC7E524B6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18CA7BE-4229-424E-82A1-4551F9BB94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63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54894A75-9A16-4FD2-9F01-8A12BF949661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98E38-D416-4461-93A0-1AA04C031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24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250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828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509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597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689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369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336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437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793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3709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294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9455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9293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26181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9803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84336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875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32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07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745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548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425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242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1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3" name="Picture 8" descr="Pearson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136" y="6393041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10325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3176" y="0"/>
            <a:ext cx="9140825" cy="1600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endParaRPr lang="en-US" sz="105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 userDrawn="1"/>
        </p:nvSpPr>
        <p:spPr bwMode="auto">
          <a:xfrm>
            <a:off x="2019300" y="643413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by Pearson Education, Inc. All Rights Reserved</a:t>
            </a:r>
          </a:p>
        </p:txBody>
      </p: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2819400" y="1295400"/>
            <a:ext cx="342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 smtClean="0">
              <a:solidFill>
                <a:srgbClr val="FFFFFF"/>
              </a:solidFill>
            </a:endParaRPr>
          </a:p>
        </p:txBody>
      </p:sp>
      <p:pic>
        <p:nvPicPr>
          <p:cNvPr id="10" name="Content Placeholder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81000" y="1765067"/>
            <a:ext cx="35814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267200" y="2667000"/>
            <a:ext cx="4648200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Chapter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14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Alcohol Addiction and Families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Updated by Melinda Haley, Walden University 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597402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085255"/>
      </p:ext>
    </p:extLst>
  </p:cSld>
  <p:clrMapOvr>
    <a:masterClrMapping/>
  </p:clrMapOvr>
  <p:transition spd="slow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1958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045504"/>
      </p:ext>
    </p:extLst>
  </p:cSld>
  <p:clrMapOvr>
    <a:masterClrMapping/>
  </p:clrMapOvr>
  <p:transition spd="slow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576714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9588" y="0"/>
            <a:ext cx="2284412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" y="0"/>
            <a:ext cx="6704013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791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2362200"/>
            <a:ext cx="82296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30109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7496C3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037"/>
            <a:ext cx="8229600" cy="563563"/>
          </a:xfrm>
          <a:prstGeom prst="rect">
            <a:avLst/>
          </a:prstGeom>
        </p:spPr>
        <p:txBody>
          <a:bodyPr anchor="ctr"/>
          <a:lstStyle>
            <a:lvl1pPr marL="342900" indent="-4763" algn="ctr">
              <a:buNone/>
              <a:tabLst>
                <a:tab pos="7773988" algn="l"/>
              </a:tabLst>
              <a:defRPr sz="1400"/>
            </a:lvl1pPr>
            <a:lvl2pPr algn="ctr">
              <a:buNone/>
              <a:tabLst>
                <a:tab pos="7773988" algn="l"/>
              </a:tabLst>
              <a:defRPr sz="1400"/>
            </a:lvl2pPr>
            <a:lvl3pPr algn="ctr">
              <a:buNone/>
              <a:tabLst>
                <a:tab pos="7773988" algn="l"/>
              </a:tabLst>
              <a:defRPr sz="1400"/>
            </a:lvl3pPr>
            <a:lvl4pPr algn="ctr">
              <a:buNone/>
              <a:tabLst>
                <a:tab pos="7773988" algn="l"/>
              </a:tabLst>
              <a:defRPr sz="1400"/>
            </a:lvl4pPr>
            <a:lvl5pPr algn="ctr">
              <a:buNone/>
              <a:tabLst>
                <a:tab pos="7773988" algn="l"/>
              </a:tabLst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498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4306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66925"/>
            <a:ext cx="7772400" cy="1362075"/>
          </a:xfrm>
          <a:noFill/>
          <a:ln>
            <a:noFill/>
          </a:ln>
        </p:spPr>
        <p:txBody>
          <a:bodyPr anchorCtr="1"/>
          <a:lstStyle>
            <a:lvl1pPr algn="ctr">
              <a:defRPr sz="3600" b="0" cap="none">
                <a:solidFill>
                  <a:srgbClr val="1191D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528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972473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21044"/>
      </p:ext>
    </p:extLst>
  </p:cSld>
  <p:clrMapOvr>
    <a:masterClrMapping/>
  </p:clrMapOvr>
  <p:transition spd="slow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46344"/>
      </p:ext>
    </p:extLst>
  </p:cSld>
  <p:clrMapOvr>
    <a:masterClrMapping/>
  </p:clrMapOvr>
  <p:transition spd="slow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>
            <a:noFill/>
          </a:ln>
        </p:spPr>
        <p:txBody>
          <a:bodyPr/>
          <a:lstStyle>
            <a:lvl1pPr algn="l">
              <a:defRPr sz="11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21765"/>
      </p:ext>
    </p:extLst>
  </p:cSld>
  <p:clrMapOvr>
    <a:masterClrMapping/>
  </p:clrMapOvr>
  <p:transition spd="slow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 anchor="b" anchorCtr="1"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0179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-19050" y="0"/>
            <a:ext cx="9163050" cy="13716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  <a:b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/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endParaRPr lang="en-US" dirty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9" name="Picture 8" descr="Pearson_Bound_Whit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Pearson_Strap_Bound_White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32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Content Placeholder 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 bwMode="auto">
          <a:xfrm>
            <a:off x="2667000" y="1653148"/>
            <a:ext cx="36576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47" r:id="rId1"/>
    <p:sldLayoutId id="2147484832" r:id="rId2"/>
    <p:sldLayoutId id="2147484835" r:id="rId3"/>
    <p:sldLayoutId id="2147484836" r:id="rId4"/>
    <p:sldLayoutId id="2147484837" r:id="rId5"/>
    <p:sldLayoutId id="2147484838" r:id="rId6"/>
    <p:sldLayoutId id="2147484839" r:id="rId7"/>
    <p:sldLayoutId id="2147484840" r:id="rId8"/>
    <p:sldLayoutId id="2147484841" r:id="rId9"/>
    <p:sldLayoutId id="2147484842" r:id="rId10"/>
    <p:sldLayoutId id="2147484845" r:id="rId11"/>
    <p:sldLayoutId id="2147484843" r:id="rId12"/>
    <p:sldLayoutId id="2147484844" r:id="rId13"/>
    <p:sldLayoutId id="2147484846" r:id="rId14"/>
  </p:sldLayoutIdLst>
  <p:transition spd="slow" advTm="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600" baseline="0">
          <a:solidFill>
            <a:srgbClr val="FFFFFF"/>
          </a:solidFill>
          <a:effectLst>
            <a:outerShdw blurRad="38100" dist="38100" dir="2700000">
              <a:srgbClr val="000000">
                <a:alpha val="75000"/>
              </a:srgbClr>
            </a:outerShdw>
          </a:effectLst>
          <a:latin typeface="Verdana"/>
          <a:ea typeface="+mj-ea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214C90"/>
        </a:buClr>
        <a:buFont typeface="Times" pitchFamily="-84" charset="0"/>
        <a:buNone/>
        <a:defRPr sz="3000">
          <a:solidFill>
            <a:schemeClr val="tx1"/>
          </a:solidFill>
          <a:latin typeface="Verdana"/>
          <a:ea typeface="+mn-ea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Wingdings" pitchFamily="2" charset="2"/>
        <a:buChar char="§"/>
        <a:defRPr sz="2800">
          <a:solidFill>
            <a:schemeClr val="tx1"/>
          </a:solidFill>
          <a:latin typeface="Verdana"/>
          <a:ea typeface="+mn-ea"/>
          <a:cs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Arial" charset="0"/>
        <a:buChar char="•"/>
        <a:defRPr sz="2600">
          <a:solidFill>
            <a:schemeClr val="tx1"/>
          </a:solidFill>
          <a:latin typeface="Verdana"/>
          <a:ea typeface="+mn-ea"/>
          <a:cs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Arial" charset="0"/>
        <a:buChar char="•"/>
        <a:defRPr sz="2400">
          <a:solidFill>
            <a:schemeClr val="tx1"/>
          </a:solidFill>
          <a:latin typeface="Verdana"/>
          <a:ea typeface="+mn-ea"/>
          <a:cs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Lucida Grande" pitchFamily="-84" charset="0"/>
        <a:buChar char="-"/>
        <a:defRPr sz="2200">
          <a:solidFill>
            <a:schemeClr val="tx1"/>
          </a:solidFill>
          <a:latin typeface="Verdana"/>
          <a:ea typeface="+mn-ea"/>
          <a:cs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amfc.com/" TargetMode="External"/><Relationship Id="rId5" Type="http://schemas.openxmlformats.org/officeDocument/2006/relationships/hyperlink" Target="http://www.apa.org/divisions/div43" TargetMode="Externa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Addiction and the Couple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30238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Couple Relationship/Partner Subsystem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Has been overlooked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Limited research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971277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The Impact of Alcohol on Couples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93713" y="1411288"/>
            <a:ext cx="8345487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Detrimental to romantic relationships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Improvement with abstinence and recovery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Sexual inadequacy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Violence and aggression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60% of male alcoholics violent to partner in previous year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Prevalence of domestic violence by members of addiction treatment groups double that of general population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Relationship dissolution/divorce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506013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The Impact of Couples on Alcohol Abuse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2322513"/>
            <a:ext cx="8153400" cy="316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Which came first: The chicken or the egg?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Alcohol use to enhance sex life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Superficial relationships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Blame each other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1631757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Addiction and the Couple: Codependency and Enabling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1868488"/>
            <a:ext cx="8040688" cy="430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Codependency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Lost identity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Self sacrificing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Low self esteem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Enabling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Maintains the drug or alcohol use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Control both behavior and environment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Appear in control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9469449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Recovery and the Couple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30238" y="1563688"/>
            <a:ext cx="8153400" cy="430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Partners as resources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Important motivators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Assistance in counseling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Improving partner relationships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Motivation to stop drinking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Challenges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Increased tension after “honeymoon period”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Need for forgiveness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8986041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Effects of Addiction on Children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1639888"/>
            <a:ext cx="8193088" cy="415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Adult Children of Alcoholics (ACOA)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Shifted attention to include effects on children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Prenatal exposure to drugs and alcohol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Addiction tends to run in families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Family chaos and ever changing reality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Lack of structure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Rigid or non-existent boundaries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Abuse: physical, sexual</a:t>
            </a: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052111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Addiction’s Impact on Children’s Behavioral Outcomes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33400" y="1716088"/>
            <a:ext cx="8040688" cy="430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Many children do fine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Severe physiological consequences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Lower cognitive performance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Attention deficits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Impulsivity, conduct disorders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Depression/Anxiety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Lower academic achievement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External locus of control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Elevated risk for alcoholism</a:t>
            </a: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90245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Addiction’s Impact on Children’s Psychosocial Outcomes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2209800"/>
            <a:ext cx="8077200" cy="293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Life in addicted family system is distorted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Children have no control in home environment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Children believe they are the cause of the problem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If they could just “fix” themselves, family could be healed</a:t>
            </a: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294805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The COA Self/Defensive Self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4135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Adapting coping mechanism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Denial, cognitive distortions, fear of losing control, and negation of self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Distrust of one’s own senses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Distrust of others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Feelings of unreality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Inhibition of curiosity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4963100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COAs’ Relationships With Others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9600" y="1752600"/>
            <a:ext cx="826928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Difficult to trust themselves or others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Alcoholic parents are often abusive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Encouraged to be independent and compliant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Self-blaming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Black and white thinking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Fail to develop pro-social skills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Difficult to have positive friendships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0143099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Impact of Addiction on Families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54038" y="1371600"/>
            <a:ext cx="8285162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22.2 million Americans age 12 or older dependent on alcohol or illicit drugs.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Approximately 27.8 million children of alcoholics under the age of 18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Gaps in research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Caucasian, heterosexual, and intact families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Primarily focus on alcoholism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Male partner addicted to a single substance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Little study of comorbidity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59496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Efficacy of Couples and Family Counseling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9600" y="2209800"/>
            <a:ext cx="80772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Among best outcomes for recovery from addiction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Among the top five treatments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Superior to peer group, individual oriented treatment modalities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4887913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Assessment of Addicted Family Systems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9600" y="1600200"/>
            <a:ext cx="8193088" cy="437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Alcoholic family or family with alcoholic member?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Structured clinical interview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Include all adults and school-age children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Minimizes distortion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Genogram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Focus on function and severity of the addiction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Individual and family as a whole</a:t>
            </a: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3244330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200" dirty="0"/>
              <a:t>T</a:t>
            </a:r>
            <a:r>
              <a:rPr lang="en-US" altLang="en-US" sz="3600" dirty="0"/>
              <a:t>reatment Strategies for Addicted Family Systems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9600" y="2133600"/>
            <a:ext cx="8193088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Abstinence or harm reduction?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Three areas of interest for treatment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Environment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Family system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Individual – through the whole process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7439329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Addressing the Environment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3400" y="1676400"/>
            <a:ext cx="8269288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Two primary tasks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Create safety </a:t>
            </a: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From external threats</a:t>
            </a: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From family of origin issues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Each family member tells the trauma story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Also consider helping individuals plan how to handle changes in relationships to prevent relapse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2549377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Addressing the Family System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4135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Where most work will take place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Educate</a:t>
            </a:r>
            <a:endParaRPr kumimoji="0" lang="en-US" alt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Family may experience “emotional desert”</a:t>
            </a:r>
            <a:endParaRPr kumimoji="0" lang="en-US" alt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Normalize and validate</a:t>
            </a:r>
            <a:endParaRPr kumimoji="0" lang="en-US" altLang="en-US" sz="15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“Distrust days”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Criticism journal</a:t>
            </a:r>
            <a:endParaRPr kumimoji="0" lang="en-US" altLang="en-US" sz="15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Letters</a:t>
            </a:r>
            <a:endParaRPr kumimoji="0" lang="en-US" altLang="en-US" sz="15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Focus on couple subsystem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Restabilize for healthy relating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1440845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Useful Web Sites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1752600"/>
            <a:ext cx="7772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American Association for Marriage and Family Therapy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	www.aamft.org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American Psychological Association’s Division on Family Psychology 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5"/>
              </a:rPr>
              <a:t>www.apa.org/divisions/div43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International Association of Marriage and Family Counselors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	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6"/>
              </a:rPr>
              <a:t>www.iamfc.com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8856330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Addiction and Family Counseling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33400" y="1639888"/>
            <a:ext cx="8382000" cy="453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Family members instrumental in motivation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Became integral part of treatment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Healthy family and positive family rules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Meets needs of everyone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Clear boundaries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Flexible rules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936302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Addicted Family Dynamics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960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Homeostasis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Relationships strained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Frequent denial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Trying to maintain balance in system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Boundaries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Addiction secrecy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Isolated from the community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Emotional intimacy low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521498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Addicted Family Dynamics: Roles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1295400"/>
            <a:ext cx="8077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Roles more rigid in addicted families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Children tend to occupy one of four roles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Hero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Self reliant and responsible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Scapegoat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Acts out – blamed for everything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Lost child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The adjuster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Mascot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Funny and humorous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Provide distraction</a:t>
            </a:r>
          </a:p>
        </p:txBody>
      </p:sp>
    </p:spTree>
    <p:extLst>
      <p:ext uri="{BB962C8B-B14F-4D97-AF65-F5344CB8AC3E}">
        <p14:creationId xmlns:p14="http://schemas.microsoft.com/office/powerpoint/2010/main" val="81993360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Rules in Addicted Family Systems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9600" y="1868488"/>
            <a:ext cx="7924800" cy="293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Overt vs. covert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Tend to be arbitrary, illogical, and inconsistent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Shaming to enforce rules or lack of consequences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242523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Rules in Addicted Family Systems,</a:t>
            </a:r>
            <a:r>
              <a:rPr lang="en-US" altLang="en-US" sz="3200" dirty="0"/>
              <a:t> </a:t>
            </a:r>
            <a:r>
              <a:rPr lang="en-US" altLang="en-US" sz="2000" dirty="0"/>
              <a:t>(continued)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09600" y="1676400"/>
            <a:ext cx="8269288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Three major rules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Addict’s drug use the most important thing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Addict is not responsible for behavior nor family problems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Status quo must be maintained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Three other rules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Don’t talk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Don’t trust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Don’t feel</a:t>
            </a:r>
          </a:p>
        </p:txBody>
      </p:sp>
    </p:spTree>
    <p:extLst>
      <p:ext uri="{BB962C8B-B14F-4D97-AF65-F5344CB8AC3E}">
        <p14:creationId xmlns:p14="http://schemas.microsoft.com/office/powerpoint/2010/main" val="4230901413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Four Stages in Addicted Family Systems</a:t>
            </a:r>
            <a:r>
              <a:rPr lang="en-US" altLang="en-US" sz="3200" dirty="0"/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1792288"/>
            <a:ext cx="8116888" cy="422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Denial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Hide abuse from each other and everyone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Home Treatment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Attempts to control addict’s behavior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Chaos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Serious emotional or physical problems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Threats of divorce but not completed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Control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Cycle of helplessness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Futile attempts to control addict’s behavior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032439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Parenting in an Addicted Family System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9600" y="1676400"/>
            <a:ext cx="5791200" cy="430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Regular and daily rituals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Structure family life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Provide stable family identity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One non-addicted parent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Can have buffering effect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Provides stability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Better psychological outcomes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65550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theme/theme1.xml><?xml version="1.0" encoding="utf-8"?>
<a:theme xmlns:a="http://schemas.openxmlformats.org/drawingml/2006/main" name="TED accessibility template">
  <a:themeElements>
    <a:clrScheme name="Custom 8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232C8"/>
      </a:hlink>
      <a:folHlink>
        <a:srgbClr val="9632C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</TotalTime>
  <Words>1428</Words>
  <Application>Microsoft Office PowerPoint</Application>
  <PresentationFormat>On-screen Show (4:3)</PresentationFormat>
  <Paragraphs>328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ＭＳ Ｐゴシック</vt:lpstr>
      <vt:lpstr>Arial</vt:lpstr>
      <vt:lpstr>Calibri</vt:lpstr>
      <vt:lpstr>Lucida Grande</vt:lpstr>
      <vt:lpstr>Tahoma</vt:lpstr>
      <vt:lpstr>Times</vt:lpstr>
      <vt:lpstr>Verdana</vt:lpstr>
      <vt:lpstr>Wingdings</vt:lpstr>
      <vt:lpstr>TED accessibility template</vt:lpstr>
      <vt:lpstr>PowerPoint Presentation</vt:lpstr>
      <vt:lpstr>Impact of Addiction on Families</vt:lpstr>
      <vt:lpstr>Addiction and Family Counseling</vt:lpstr>
      <vt:lpstr>Addicted Family Dynamics</vt:lpstr>
      <vt:lpstr>Addicted Family Dynamics: Roles</vt:lpstr>
      <vt:lpstr>Rules in Addicted Family Systems</vt:lpstr>
      <vt:lpstr>Rules in Addicted Family Systems, (continued)</vt:lpstr>
      <vt:lpstr>Four Stages in Addicted Family Systems </vt:lpstr>
      <vt:lpstr>Parenting in an Addicted Family System</vt:lpstr>
      <vt:lpstr>Addiction and the Couple</vt:lpstr>
      <vt:lpstr>The Impact of Alcohol on Couples </vt:lpstr>
      <vt:lpstr>The Impact of Couples on Alcohol Abuse</vt:lpstr>
      <vt:lpstr>Addiction and the Couple: Codependency and Enabling</vt:lpstr>
      <vt:lpstr>Recovery and the Couple</vt:lpstr>
      <vt:lpstr>Effects of Addiction on Children</vt:lpstr>
      <vt:lpstr>Addiction’s Impact on Children’s Behavioral Outcomes</vt:lpstr>
      <vt:lpstr>Addiction’s Impact on Children’s Psychosocial Outcomes</vt:lpstr>
      <vt:lpstr>The COA Self/Defensive Self</vt:lpstr>
      <vt:lpstr>COAs’ Relationships With Others</vt:lpstr>
      <vt:lpstr>Efficacy of Couples and Family Counseling</vt:lpstr>
      <vt:lpstr>Assessment of Addicted Family Systems</vt:lpstr>
      <vt:lpstr>Treatment Strategies for Addicted Family Systems</vt:lpstr>
      <vt:lpstr>Addressing the Environment </vt:lpstr>
      <vt:lpstr>Addressing the Family System</vt:lpstr>
      <vt:lpstr>Useful Web Sites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Styles, Marisia</cp:lastModifiedBy>
  <cp:revision>58</cp:revision>
  <dcterms:created xsi:type="dcterms:W3CDTF">2014-09-07T20:58:46Z</dcterms:created>
  <dcterms:modified xsi:type="dcterms:W3CDTF">2015-04-03T13:18:06Z</dcterms:modified>
</cp:coreProperties>
</file>