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347" r:id="rId3"/>
    <p:sldId id="348" r:id="rId4"/>
    <p:sldId id="349" r:id="rId5"/>
    <p:sldId id="350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59" r:id="rId14"/>
    <p:sldId id="360" r:id="rId15"/>
    <p:sldId id="361" r:id="rId16"/>
    <p:sldId id="362" r:id="rId17"/>
    <p:sldId id="363" r:id="rId18"/>
    <p:sldId id="364" r:id="rId19"/>
    <p:sldId id="366" r:id="rId20"/>
    <p:sldId id="365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1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64395"/>
    <a:srgbClr val="263B94"/>
    <a:srgbClr val="C2C9E6"/>
    <a:srgbClr val="131442"/>
    <a:srgbClr val="D99A29"/>
    <a:srgbClr val="214C90"/>
    <a:srgbClr val="B2D233"/>
    <a:srgbClr val="1191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01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276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-84" charset="-128"/>
              </a:defRPr>
            </a:lvl1pPr>
          </a:lstStyle>
          <a:p>
            <a:pPr>
              <a:defRPr/>
            </a:pPr>
            <a:fld id="{D62F6D75-9986-4596-8E51-A05AC7E524B6}" type="datetime1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18CA7BE-4229-424E-82A1-4551F9BB94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1632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-84" charset="-128"/>
              </a:defRPr>
            </a:lvl1pPr>
          </a:lstStyle>
          <a:p>
            <a:pPr>
              <a:defRPr/>
            </a:pPr>
            <a:fld id="{54894A75-9A16-4FD2-9F01-8A12BF949661}" type="datetime1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8398E38-D416-4461-93A0-1AA04C0312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22495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82502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78284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75090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15974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66898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63692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63369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64377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47938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62722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4875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945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732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00755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0745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35483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24253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8242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910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gray">
          <a:xfrm>
            <a:off x="-9525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3" name="Picture 8" descr="Pearson_Bound_Whi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2136" y="6393041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10325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3176" y="0"/>
            <a:ext cx="9140825" cy="1600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>
              <a:lnSpc>
                <a:spcPct val="90000"/>
              </a:lnSpc>
              <a:spcAft>
                <a:spcPts val="125"/>
              </a:spcAft>
              <a:defRPr/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Foundations of Addictions Counseling, 3/E</a:t>
            </a:r>
          </a:p>
          <a:p>
            <a:pPr algn="ctr">
              <a:lnSpc>
                <a:spcPct val="90000"/>
              </a:lnSpc>
              <a:spcAft>
                <a:spcPts val="125"/>
              </a:spcAft>
              <a:defRPr/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David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baseline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Capuzzi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&amp;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Mark D. Stauffer</a:t>
            </a:r>
            <a:endParaRPr lang="en-US" sz="105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6" name="Text Box 47"/>
          <p:cNvSpPr txBox="1">
            <a:spLocks noChangeArrowheads="1"/>
          </p:cNvSpPr>
          <p:nvPr userDrawn="1"/>
        </p:nvSpPr>
        <p:spPr bwMode="auto">
          <a:xfrm>
            <a:off x="2019300" y="6434138"/>
            <a:ext cx="502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by Pearson Education, Inc. All Rights Reserved</a:t>
            </a:r>
          </a:p>
        </p:txBody>
      </p:sp>
      <p:sp>
        <p:nvSpPr>
          <p:cNvPr id="8" name="Rectangle 17"/>
          <p:cNvSpPr>
            <a:spLocks noChangeArrowheads="1"/>
          </p:cNvSpPr>
          <p:nvPr userDrawn="1"/>
        </p:nvSpPr>
        <p:spPr bwMode="auto">
          <a:xfrm>
            <a:off x="2819400" y="1295400"/>
            <a:ext cx="3429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1200" smtClean="0">
              <a:solidFill>
                <a:srgbClr val="FFFFFF"/>
              </a:solidFill>
            </a:endParaRPr>
          </a:p>
        </p:txBody>
      </p:sp>
      <p:pic>
        <p:nvPicPr>
          <p:cNvPr id="10" name="Content Placeholder 4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 bwMode="auto">
          <a:xfrm>
            <a:off x="381000" y="1765067"/>
            <a:ext cx="3581400" cy="4466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4343400" y="2438400"/>
            <a:ext cx="4648200" cy="228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charset="-128"/>
              </a:rPr>
              <a:t>Chapter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charset="-128"/>
              </a:rPr>
              <a:t>16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ＭＳ Ｐゴシック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panose="020B0600070205080204" pitchFamily="34" charset="-128"/>
              </a:rPr>
              <a:t>Substance Abuse Prevention Programs across the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panose="020B0600070205080204" pitchFamily="34" charset="-128"/>
              </a:rPr>
              <a:t>Life-Span</a:t>
            </a:r>
            <a:endParaRPr kumimoji="0" lang="en-US" alt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ＭＳ Ｐゴシック" panose="020B0600070205080204" pitchFamily="34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panose="020B0600070205080204" pitchFamily="34" charset="-128"/>
              </a:rPr>
              <a:t> Updated by Melinda Haley, Walden University </a:t>
            </a: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4597402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6085255"/>
      </p:ext>
    </p:extLst>
  </p:cSld>
  <p:clrMapOvr>
    <a:masterClrMapping/>
  </p:clrMapOvr>
  <p:transition spd="slow" advTm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31958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1045504"/>
      </p:ext>
    </p:extLst>
  </p:cSld>
  <p:clrMapOvr>
    <a:masterClrMapping/>
  </p:clrMapOvr>
  <p:transition spd="slow" advTm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8576714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9588" y="0"/>
            <a:ext cx="2284412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75" y="0"/>
            <a:ext cx="6704013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979141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214C90"/>
          </a:solidFill>
          <a:ln>
            <a:solidFill>
              <a:srgbClr val="214C90"/>
            </a:solidFill>
          </a:ln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675" y="2362200"/>
            <a:ext cx="8229600" cy="384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330109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7496C3"/>
            </a:solidFill>
          </a:ln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61037"/>
            <a:ext cx="8229600" cy="563563"/>
          </a:xfrm>
          <a:prstGeom prst="rect">
            <a:avLst/>
          </a:prstGeom>
        </p:spPr>
        <p:txBody>
          <a:bodyPr anchor="ctr"/>
          <a:lstStyle>
            <a:lvl1pPr marL="342900" indent="-4763" algn="ctr">
              <a:buNone/>
              <a:tabLst>
                <a:tab pos="7773988" algn="l"/>
              </a:tabLst>
              <a:defRPr sz="1400"/>
            </a:lvl1pPr>
            <a:lvl2pPr algn="ctr">
              <a:buNone/>
              <a:tabLst>
                <a:tab pos="7773988" algn="l"/>
              </a:tabLst>
              <a:defRPr sz="1400"/>
            </a:lvl2pPr>
            <a:lvl3pPr algn="ctr">
              <a:buNone/>
              <a:tabLst>
                <a:tab pos="7773988" algn="l"/>
              </a:tabLst>
              <a:defRPr sz="1400"/>
            </a:lvl3pPr>
            <a:lvl4pPr algn="ctr">
              <a:buNone/>
              <a:tabLst>
                <a:tab pos="7773988" algn="l"/>
              </a:tabLst>
              <a:defRPr sz="1400"/>
            </a:lvl4pPr>
            <a:lvl5pPr algn="ctr">
              <a:buNone/>
              <a:tabLst>
                <a:tab pos="7773988" algn="l"/>
              </a:tabLst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649841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94306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066925"/>
            <a:ext cx="7772400" cy="1362075"/>
          </a:xfrm>
          <a:noFill/>
          <a:ln>
            <a:noFill/>
          </a:ln>
        </p:spPr>
        <p:txBody>
          <a:bodyPr anchorCtr="1"/>
          <a:lstStyle>
            <a:lvl1pPr algn="ctr">
              <a:defRPr sz="3600" b="0" cap="none">
                <a:solidFill>
                  <a:srgbClr val="1191D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528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8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8972473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21044"/>
      </p:ext>
    </p:extLst>
  </p:cSld>
  <p:clrMapOvr>
    <a:masterClrMapping/>
  </p:clrMapOvr>
  <p:transition spd="slow" advTm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446344"/>
      </p:ext>
    </p:extLst>
  </p:cSld>
  <p:clrMapOvr>
    <a:masterClrMapping/>
  </p:clrMapOvr>
  <p:transition spd="slow" advTm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  <a:noFill/>
          <a:ln>
            <a:noFill/>
          </a:ln>
        </p:spPr>
        <p:txBody>
          <a:bodyPr/>
          <a:lstStyle>
            <a:lvl1pPr algn="l">
              <a:defRPr sz="1100">
                <a:solidFill>
                  <a:srgbClr val="00000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221765"/>
      </p:ext>
    </p:extLst>
  </p:cSld>
  <p:clrMapOvr>
    <a:masterClrMapping/>
  </p:clrMapOvr>
  <p:transition spd="slow" advTm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229600" cy="685800"/>
          </a:xfrm>
          <a:noFill/>
          <a:ln>
            <a:noFill/>
          </a:ln>
        </p:spPr>
        <p:txBody>
          <a:bodyPr anchor="b" anchorCtr="1"/>
          <a:lstStyle>
            <a:lvl1pPr algn="ctr">
              <a:defRPr sz="1400">
                <a:solidFill>
                  <a:srgbClr val="00000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101791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-19050" y="0"/>
            <a:ext cx="9163050" cy="13716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Aft>
                <a:spcPts val="125"/>
              </a:spcAft>
              <a:defRPr/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Foundations of Addictions Counseling, 3/E</a:t>
            </a:r>
            <a:b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</a:b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David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baseline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Capuzzi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&amp;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Mark D. Stauffer</a:t>
            </a:r>
            <a:b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</a:b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/>
            </a:r>
            <a:b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</a:br>
            <a:endParaRPr lang="en-US" dirty="0"/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gray">
          <a:xfrm>
            <a:off x="-9525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1029" name="Picture 8" descr="Pearson_Bound_White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9" descr="Pearson_Strap_Bound_White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47"/>
          <p:cNvSpPr txBox="1">
            <a:spLocks noChangeArrowheads="1"/>
          </p:cNvSpPr>
          <p:nvPr userDrawn="1"/>
        </p:nvSpPr>
        <p:spPr bwMode="auto">
          <a:xfrm>
            <a:off x="1600200" y="6400800"/>
            <a:ext cx="5629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032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Content Placeholder 4"/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 bwMode="auto">
          <a:xfrm>
            <a:off x="2667000" y="1653148"/>
            <a:ext cx="3657600" cy="4466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847" r:id="rId1"/>
    <p:sldLayoutId id="2147484832" r:id="rId2"/>
    <p:sldLayoutId id="2147484835" r:id="rId3"/>
    <p:sldLayoutId id="2147484836" r:id="rId4"/>
    <p:sldLayoutId id="2147484837" r:id="rId5"/>
    <p:sldLayoutId id="2147484838" r:id="rId6"/>
    <p:sldLayoutId id="2147484839" r:id="rId7"/>
    <p:sldLayoutId id="2147484840" r:id="rId8"/>
    <p:sldLayoutId id="2147484841" r:id="rId9"/>
    <p:sldLayoutId id="2147484842" r:id="rId10"/>
    <p:sldLayoutId id="2147484845" r:id="rId11"/>
    <p:sldLayoutId id="2147484843" r:id="rId12"/>
    <p:sldLayoutId id="2147484844" r:id="rId13"/>
    <p:sldLayoutId id="2147484846" r:id="rId14"/>
  </p:sldLayoutIdLst>
  <p:transition spd="slow" advTm="0"/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1600" baseline="0">
          <a:solidFill>
            <a:srgbClr val="FFFFFF"/>
          </a:solidFill>
          <a:effectLst>
            <a:outerShdw blurRad="38100" dist="38100" dir="2700000">
              <a:srgbClr val="000000">
                <a:alpha val="75000"/>
              </a:srgbClr>
            </a:outerShdw>
          </a:effectLst>
          <a:latin typeface="Verdana"/>
          <a:ea typeface="+mj-ea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Clr>
          <a:srgbClr val="214C90"/>
        </a:buClr>
        <a:buFont typeface="Times" pitchFamily="-84" charset="0"/>
        <a:buNone/>
        <a:defRPr sz="3000">
          <a:solidFill>
            <a:schemeClr val="tx1"/>
          </a:solidFill>
          <a:latin typeface="Verdana"/>
          <a:ea typeface="+mn-ea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1191D0"/>
        </a:buClr>
        <a:buFont typeface="Wingdings" pitchFamily="2" charset="2"/>
        <a:buChar char="§"/>
        <a:defRPr sz="2800">
          <a:solidFill>
            <a:schemeClr val="tx1"/>
          </a:solidFill>
          <a:latin typeface="Verdana"/>
          <a:ea typeface="+mn-ea"/>
          <a:cs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lr>
          <a:srgbClr val="B2D233"/>
        </a:buClr>
        <a:buFont typeface="Arial" charset="0"/>
        <a:buChar char="•"/>
        <a:defRPr sz="2600">
          <a:solidFill>
            <a:schemeClr val="tx1"/>
          </a:solidFill>
          <a:latin typeface="Verdana"/>
          <a:ea typeface="+mn-ea"/>
          <a:cs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lr>
          <a:srgbClr val="1191D0"/>
        </a:buClr>
        <a:buFont typeface="Arial" charset="0"/>
        <a:buChar char="•"/>
        <a:defRPr sz="2400">
          <a:solidFill>
            <a:schemeClr val="tx1"/>
          </a:solidFill>
          <a:latin typeface="Verdana"/>
          <a:ea typeface="+mn-ea"/>
          <a:cs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lr>
          <a:srgbClr val="B2D233"/>
        </a:buClr>
        <a:buFont typeface="Lucida Grande" pitchFamily="-84" charset="0"/>
        <a:buChar char="-"/>
        <a:defRPr sz="2200">
          <a:solidFill>
            <a:schemeClr val="tx1"/>
          </a:solidFill>
          <a:latin typeface="Verdana"/>
          <a:ea typeface="+mn-ea"/>
          <a:cs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eens.drugabuse.gov/" TargetMode="External"/><Relationship Id="rId5" Type="http://schemas.openxmlformats.org/officeDocument/2006/relationships/hyperlink" Target="http://www.drugfree.org/prevent" TargetMode="Externa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Harm-Reduction Programs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09600" y="1941513"/>
            <a:ext cx="780415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Abstinence until age 21 is unreasonable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Education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Early intervention if needed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International support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“Friends don’t let friends drive drunk”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7971277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Mass Media Campaigns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6096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Scare tactics not effective with thrill seekers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Often target refusal skills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Parents as “the antidrug”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Not effective with youth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Change parents attitudes and behaviors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1506013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Early Diagnosis and Treatment of Emotional Problems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41350" y="1981200"/>
            <a:ext cx="8197850" cy="286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Target co-occurrence of substance abuse and psychiatric problems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64-71% of adolescents in addiction treatment have another diagnosis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1631757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Restriction of Drug Access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19125" y="1865313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Border patrols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Pressuring drug-producing countries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Incarcerating drug suppliers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Arrest rate for youth has doubled in 10 years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49469449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Juvenile Drug Court 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09600" y="18288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80% of youth in jail are there for crimes related to drugs and alcohol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Of these, 44% meet diagnosis criteria for abuse or dependence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Once in jail only 1.6% receives treatment for addiction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8986041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Juvenile Drug Court, </a:t>
            </a:r>
            <a:r>
              <a:rPr lang="en-US" altLang="en-US" sz="2000" dirty="0"/>
              <a:t>(continued)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09600" y="1676400"/>
            <a:ext cx="780415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Team approach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Legal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Substance abuse treatment providers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Youth and family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Social workers, counselors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Educators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Supervised by parole officer, drug tested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If fail to meet treatment plan, sent to jail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Cost effective</a:t>
            </a: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0521112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Risk Reduction and Protective Programs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30238" y="2009775"/>
            <a:ext cx="8132762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Decrease risk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Increase protective/resiliency factors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Risk and protective factors community-specific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74537" y="3703086"/>
            <a:ext cx="6626701" cy="2542363"/>
          </a:xfrm>
          <a:prstGeom prst="rect">
            <a:avLst/>
          </a:prstGeom>
          <a:noFill/>
        </p:spPr>
        <p:txBody>
          <a:bodyPr numCol="2">
            <a:spAutoFit/>
          </a:bodyPr>
          <a:lstStyle/>
          <a:p>
            <a:pPr lvl="1" eaLnBrk="1" hangingPunct="1">
              <a:spcAft>
                <a:spcPts val="600"/>
              </a:spcAft>
              <a:buClr>
                <a:srgbClr val="FF0000"/>
              </a:buClr>
              <a:buFont typeface="Wingdings" charset="2"/>
              <a:buChar char="§"/>
              <a:defRPr/>
            </a:pPr>
            <a:r>
              <a:rPr lang="en-US" sz="2800" dirty="0">
                <a:solidFill>
                  <a:srgbClr val="000000"/>
                </a:solidFill>
                <a:latin typeface="Tahoma" charset="0"/>
                <a:ea typeface="+mn-ea"/>
                <a:cs typeface="Arial"/>
              </a:rPr>
              <a:t>Personal </a:t>
            </a:r>
          </a:p>
          <a:p>
            <a:pPr lvl="1" eaLnBrk="1" hangingPunct="1">
              <a:spcAft>
                <a:spcPts val="600"/>
              </a:spcAft>
              <a:buClr>
                <a:srgbClr val="FF0000"/>
              </a:buClr>
              <a:buFont typeface="Wingdings" charset="2"/>
              <a:buChar char="§"/>
              <a:defRPr/>
            </a:pPr>
            <a:r>
              <a:rPr lang="en-US" sz="2800" dirty="0">
                <a:solidFill>
                  <a:srgbClr val="000000"/>
                </a:solidFill>
                <a:latin typeface="Tahoma" charset="0"/>
                <a:ea typeface="+mn-ea"/>
                <a:cs typeface="Arial"/>
              </a:rPr>
              <a:t>Family</a:t>
            </a:r>
          </a:p>
          <a:p>
            <a:pPr lvl="1" eaLnBrk="1" hangingPunct="1">
              <a:spcAft>
                <a:spcPts val="600"/>
              </a:spcAft>
              <a:buClr>
                <a:srgbClr val="FF0000"/>
              </a:buClr>
              <a:buFont typeface="Wingdings" charset="2"/>
              <a:buChar char="§"/>
              <a:defRPr/>
            </a:pPr>
            <a:r>
              <a:rPr lang="en-US" sz="2800" dirty="0">
                <a:solidFill>
                  <a:srgbClr val="000000"/>
                </a:solidFill>
                <a:latin typeface="Tahoma" charset="0"/>
                <a:ea typeface="+mn-ea"/>
                <a:cs typeface="Arial"/>
              </a:rPr>
              <a:t>Community</a:t>
            </a:r>
          </a:p>
          <a:p>
            <a:pPr lvl="1" eaLnBrk="1" hangingPunct="1">
              <a:spcAft>
                <a:spcPts val="600"/>
              </a:spcAft>
              <a:buClr>
                <a:srgbClr val="FF0000"/>
              </a:buClr>
              <a:buFont typeface="Wingdings" charset="2"/>
              <a:buChar char="§"/>
              <a:defRPr/>
            </a:pPr>
            <a:endParaRPr lang="en-US" sz="2800" dirty="0">
              <a:solidFill>
                <a:srgbClr val="000000"/>
              </a:solidFill>
              <a:latin typeface="Tahoma" charset="0"/>
              <a:ea typeface="+mn-ea"/>
              <a:cs typeface="Arial"/>
            </a:endParaRPr>
          </a:p>
          <a:p>
            <a:pPr lvl="1" eaLnBrk="1" hangingPunct="1">
              <a:spcAft>
                <a:spcPts val="600"/>
              </a:spcAft>
              <a:buClr>
                <a:srgbClr val="FF0000"/>
              </a:buClr>
              <a:defRPr/>
            </a:pPr>
            <a:endParaRPr lang="en-US" sz="2800" dirty="0">
              <a:solidFill>
                <a:srgbClr val="000000"/>
              </a:solidFill>
              <a:latin typeface="Tahoma" charset="0"/>
              <a:ea typeface="+mn-ea"/>
              <a:cs typeface="Arial"/>
            </a:endParaRPr>
          </a:p>
          <a:p>
            <a:pPr lvl="1" eaLnBrk="1" hangingPunct="1">
              <a:spcAft>
                <a:spcPts val="600"/>
              </a:spcAft>
              <a:buClr>
                <a:srgbClr val="FF0000"/>
              </a:buClr>
              <a:buFont typeface="Wingdings" charset="2"/>
              <a:buChar char="§"/>
              <a:defRPr/>
            </a:pPr>
            <a:r>
              <a:rPr lang="en-US" sz="2800" dirty="0">
                <a:solidFill>
                  <a:srgbClr val="000000"/>
                </a:solidFill>
                <a:latin typeface="Tahoma" charset="0"/>
                <a:ea typeface="+mn-ea"/>
                <a:cs typeface="Arial"/>
              </a:rPr>
              <a:t>School</a:t>
            </a:r>
          </a:p>
          <a:p>
            <a:pPr lvl="1" eaLnBrk="1" hangingPunct="1">
              <a:spcAft>
                <a:spcPts val="600"/>
              </a:spcAft>
              <a:buClr>
                <a:srgbClr val="FF0000"/>
              </a:buClr>
              <a:buFont typeface="Wingdings" charset="2"/>
              <a:buChar char="§"/>
              <a:defRPr/>
            </a:pPr>
            <a:r>
              <a:rPr lang="en-US" sz="2800" dirty="0">
                <a:solidFill>
                  <a:srgbClr val="000000"/>
                </a:solidFill>
                <a:latin typeface="Tahoma" charset="0"/>
                <a:ea typeface="+mn-ea"/>
                <a:cs typeface="Arial"/>
              </a:rPr>
              <a:t>Peer Groups</a:t>
            </a:r>
          </a:p>
          <a:p>
            <a:pPr lvl="1" eaLnBrk="1" hangingPunct="1">
              <a:spcAft>
                <a:spcPts val="600"/>
              </a:spcAft>
              <a:buClr>
                <a:srgbClr val="FF0000"/>
              </a:buClr>
              <a:buFont typeface="Wingdings" charset="2"/>
              <a:buChar char="§"/>
              <a:defRPr/>
            </a:pPr>
            <a:r>
              <a:rPr lang="en-US" sz="2800" dirty="0">
                <a:solidFill>
                  <a:srgbClr val="000000"/>
                </a:solidFill>
                <a:latin typeface="Tahoma" charset="0"/>
                <a:ea typeface="+mn-ea"/>
                <a:cs typeface="Arial"/>
              </a:rPr>
              <a:t>Demographic</a:t>
            </a:r>
          </a:p>
          <a:p>
            <a:pPr eaLnBrk="1" hangingPunct="1">
              <a:defRPr/>
            </a:pPr>
            <a:endParaRPr lang="en-US" dirty="0">
              <a:solidFill>
                <a:srgbClr val="000000"/>
              </a:solidFill>
              <a:latin typeface="Tahoma" charset="0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790245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Multimodal Programs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41350" y="1600200"/>
            <a:ext cx="819785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Ecological Systems Theory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Youth impacted by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Socioeconomic, environmental, cultural factors, family relations, parenting behaviors and competency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Target all these to make a difference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Involve parents, peers, teachers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Adolescent Transition Program (ATP)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Family resource room, counseling, parent training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294805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Prevention Outcomes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411288"/>
            <a:ext cx="8229600" cy="4684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Effective programs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Social-skills training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Parental involvement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Peers as educators and mediators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Partnerships with community members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Drug testing with counseling and parental notification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Ineffective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Focusing on single factors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Teaching a few specific skills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54963100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Five Essential Components of Effective Programs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1905000"/>
            <a:ext cx="81534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Adequate contact hours – exposure lasting at least three (3) years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Involvement of peers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Emphasis on refusal, social, and decision-making skills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Change in students’ expectations and definitions of “normal behavior”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Involvement of parents, peers, and community members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4719755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The Need for Prevention Programs for Children and Adolescents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2057400"/>
            <a:ext cx="8174038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Approximately 23.9 million Americans from age 12 or older have used illicit drugs within the last 30 days.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Substance use/abuse usually initiated during childhood or adolescence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Increasing varieties of drugs available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Major increase in prescription drug and inhalant use by adolescents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1359496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>
                <a:ea typeface="ＭＳ Ｐゴシック" panose="020B0600070205080204" pitchFamily="34" charset="-128"/>
              </a:rPr>
              <a:t>Useful Web Sites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487488"/>
            <a:ext cx="8116888" cy="415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The Partnership at Drugfree.org</a:t>
            </a: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400" b="0" i="0" u="sng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  <a:hlinkClick r:id="rId5"/>
              </a:rPr>
              <a:t>http://www.drugfree.org/prevent</a:t>
            </a:r>
            <a:endParaRPr kumimoji="0" lang="en-US" sz="2400" b="0" i="0" u="sng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NIDA for Teens</a:t>
            </a: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400" b="0" i="0" u="sng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  <a:hlinkClick r:id="rId6"/>
              </a:rPr>
              <a:t>http://teens.drugabuse.gov/</a:t>
            </a:r>
            <a:endParaRPr kumimoji="0" 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58856330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Consequences of Use for Youth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09600" y="15240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Greater likelihood of high-risk behaviors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HIV/AIDS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Legal problems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Instant death or brain damage </a:t>
            </a:r>
          </a:p>
          <a:p>
            <a:pPr marL="74295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Bad drug interactions, “huffing”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Younger onset leads to worse outcomes</a:t>
            </a:r>
          </a:p>
          <a:p>
            <a:pPr marL="74295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Cognitive, interpersonal, and educational</a:t>
            </a:r>
          </a:p>
          <a:p>
            <a:pPr marL="74295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Brain is still-developing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09363022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Public Health Prevention Program Models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19050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cs typeface="Arial" panose="020B0604020202020204" pitchFamily="34" charset="0"/>
              </a:rPr>
              <a:t>Primary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cs typeface="Arial" panose="020B0604020202020204" pitchFamily="34" charset="0"/>
              </a:rPr>
              <a:t>Target problem behaviors before symptoms occur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cs typeface="Arial" panose="020B0604020202020204" pitchFamily="34" charset="0"/>
              </a:rPr>
              <a:t>Secondary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cs typeface="Arial" panose="020B0604020202020204" pitchFamily="34" charset="0"/>
              </a:rPr>
              <a:t>Stop behavior before it escalates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cs typeface="Arial" panose="020B0604020202020204" pitchFamily="34" charset="0"/>
              </a:rPr>
              <a:t>Tertiary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cs typeface="Arial" panose="020B0604020202020204" pitchFamily="34" charset="0"/>
              </a:rPr>
              <a:t>Reduce risk of further harm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cs typeface="Arial" panose="020B0604020202020204" pitchFamily="34" charset="0"/>
              </a:rPr>
              <a:t>Juvenile drug court, mandated counseling</a:t>
            </a:r>
          </a:p>
        </p:txBody>
      </p:sp>
    </p:spTree>
    <p:extLst>
      <p:ext uri="{BB962C8B-B14F-4D97-AF65-F5344CB8AC3E}">
        <p14:creationId xmlns:p14="http://schemas.microsoft.com/office/powerpoint/2010/main" val="1635521498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Evidenced-Based Prevention Programs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9050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marL="0" indent="0">
              <a:buClr>
                <a:srgbClr val="3333CC"/>
              </a:buClr>
              <a:buFont typeface="Wingdings" pitchFamily="2" charset="2"/>
              <a:buNone/>
              <a:defRPr/>
            </a:pPr>
            <a:r>
              <a:rPr lang="en-US" altLang="en-US" dirty="0" smtClean="0">
                <a:solidFill>
                  <a:srgbClr val="000000"/>
                </a:solidFill>
                <a:ea typeface="ＭＳ Ｐゴシック" pitchFamily="8" charset="-128"/>
              </a:rPr>
              <a:t>These programs do the following:</a:t>
            </a:r>
          </a:p>
          <a:p>
            <a:pPr>
              <a:buClr>
                <a:srgbClr val="3333CC"/>
              </a:buClr>
              <a:defRPr/>
            </a:pPr>
            <a:r>
              <a:rPr lang="en-US" altLang="en-US" dirty="0" smtClean="0">
                <a:solidFill>
                  <a:srgbClr val="000000"/>
                </a:solidFill>
                <a:ea typeface="ＭＳ Ｐゴシック" pitchFamily="8" charset="-128"/>
              </a:rPr>
              <a:t>Reduce supply or demand for substances of abuse.</a:t>
            </a:r>
          </a:p>
          <a:p>
            <a:pPr>
              <a:buClr>
                <a:srgbClr val="3333CC"/>
              </a:buClr>
              <a:defRPr/>
            </a:pPr>
            <a:r>
              <a:rPr lang="en-US" altLang="en-US" dirty="0" smtClean="0">
                <a:solidFill>
                  <a:srgbClr val="000000"/>
                </a:solidFill>
                <a:ea typeface="ＭＳ Ｐゴシック" pitchFamily="8" charset="-128"/>
              </a:rPr>
              <a:t>Strengthen the norms of healthy living.</a:t>
            </a:r>
          </a:p>
          <a:p>
            <a:pPr>
              <a:buClr>
                <a:srgbClr val="3333CC"/>
              </a:buClr>
              <a:defRPr/>
            </a:pPr>
            <a:r>
              <a:rPr lang="en-US" altLang="en-US" dirty="0" smtClean="0">
                <a:solidFill>
                  <a:srgbClr val="000000"/>
                </a:solidFill>
                <a:ea typeface="ＭＳ Ｐゴシック" pitchFamily="8" charset="-128"/>
              </a:rPr>
              <a:t>Strengthen healthy life skills.</a:t>
            </a:r>
          </a:p>
          <a:p>
            <a:pPr>
              <a:buClr>
                <a:srgbClr val="3333CC"/>
              </a:buClr>
              <a:defRPr/>
            </a:pPr>
            <a:r>
              <a:rPr lang="en-US" altLang="en-US" dirty="0" smtClean="0">
                <a:solidFill>
                  <a:srgbClr val="000000"/>
                </a:solidFill>
                <a:ea typeface="ＭＳ Ｐゴシック" pitchFamily="8" charset="-128"/>
              </a:rPr>
              <a:t>Strengthen family functioning.</a:t>
            </a:r>
          </a:p>
          <a:p>
            <a:pPr>
              <a:buClr>
                <a:srgbClr val="3333CC"/>
              </a:buClr>
              <a:defRPr/>
            </a:pPr>
            <a:r>
              <a:rPr lang="en-US" altLang="en-US" dirty="0" smtClean="0">
                <a:solidFill>
                  <a:srgbClr val="000000"/>
                </a:solidFill>
                <a:ea typeface="ＭＳ Ｐゴシック" pitchFamily="8" charset="-128"/>
              </a:rPr>
              <a:t>Make certain the intervention is culturally appropriate. </a:t>
            </a:r>
          </a:p>
          <a:p>
            <a:pPr>
              <a:buClr>
                <a:srgbClr val="3333CC"/>
              </a:buClr>
              <a:defRPr/>
            </a:pPr>
            <a:endParaRPr lang="en-US" altLang="en-US" dirty="0" smtClean="0">
              <a:solidFill>
                <a:srgbClr val="000000"/>
              </a:solidFill>
              <a:ea typeface="ＭＳ Ｐゴシック" pitchFamily="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9933604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Program Needs Assessment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1487488"/>
            <a:ext cx="7848600" cy="445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Four types of need indicators: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Drug use indicators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Types of drugs and prevalence rate of use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Problem behavior indicators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Caused by addictions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Psychological/developmental characteristics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Age-related factors and low self-esteem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Social or economic conditions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Poverty, high crime rates and discrimination</a:t>
            </a:r>
            <a:endParaRPr kumimoji="0" lang="en-US" altLang="en-US" sz="2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32425232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Prevention Program Strategies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609600" y="1639888"/>
            <a:ext cx="8229600" cy="377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marR="0" lvl="0" indent="-4572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99"/>
              </a:buClr>
              <a:buSzPct val="75000"/>
              <a:buFont typeface="Tahoma" panose="020B0604030504040204" pitchFamily="34" charset="0"/>
              <a:buAutoNum type="arabicParenR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School/college-based prevention programs</a:t>
            </a:r>
          </a:p>
          <a:p>
            <a:pPr marL="514350" marR="0" lvl="0" indent="-4572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99"/>
              </a:buClr>
              <a:buSzPct val="75000"/>
              <a:buFont typeface="Tahoma" panose="020B0604030504040204" pitchFamily="34" charset="0"/>
              <a:buAutoNum type="arabicParenR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Mass media campaigns</a:t>
            </a:r>
          </a:p>
          <a:p>
            <a:pPr marL="514350" marR="0" lvl="0" indent="-4572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99"/>
              </a:buClr>
              <a:buSzPct val="75000"/>
              <a:buFont typeface="Tahoma" panose="020B0604030504040204" pitchFamily="34" charset="0"/>
              <a:buAutoNum type="arabicParenR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Early diagnosis and treatment of emotional problems   </a:t>
            </a:r>
          </a:p>
          <a:p>
            <a:pPr marL="514350" marR="0" lvl="0" indent="-4572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99"/>
              </a:buClr>
              <a:buSzPct val="75000"/>
              <a:buFont typeface="Tahoma" panose="020B0604030504040204" pitchFamily="34" charset="0"/>
              <a:buAutoNum type="arabicParenR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Improvement of personal and interpersonal skills  </a:t>
            </a:r>
          </a:p>
          <a:p>
            <a:pPr marL="514350" marR="0" lvl="0" indent="-4572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99"/>
              </a:buClr>
              <a:buSzPct val="75000"/>
              <a:buFont typeface="Tahoma" panose="020B0604030504040204" pitchFamily="34" charset="0"/>
              <a:buAutoNum type="arabicParenR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Harm reduction programs</a:t>
            </a:r>
          </a:p>
          <a:p>
            <a:pPr marL="514350" marR="0" lvl="0" indent="-4572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99"/>
              </a:buClr>
              <a:buSzPct val="75000"/>
              <a:buFont typeface="Tahoma" panose="020B0604030504040204" pitchFamily="34" charset="0"/>
              <a:buAutoNum type="arabicParenR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Restrictions of access to drugs</a:t>
            </a:r>
          </a:p>
          <a:p>
            <a:pPr marL="514350" marR="0" lvl="0" indent="-4572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99"/>
              </a:buClr>
              <a:buSzPct val="75000"/>
              <a:buFont typeface="Tahoma" panose="020B0604030504040204" pitchFamily="34" charset="0"/>
              <a:buAutoNum type="arabicParenR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Juvenile drug court, drug court, and other diversionary programs</a:t>
            </a:r>
          </a:p>
          <a:p>
            <a:pPr marL="514350" marR="0" lvl="0" indent="-4572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99"/>
              </a:buClr>
              <a:buSzPct val="75000"/>
              <a:buFont typeface="Tahoma" panose="020B0604030504040204" pitchFamily="34" charset="0"/>
              <a:buAutoNum type="arabicParenR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Improving family and parenting skills, reducing child abuse</a:t>
            </a:r>
          </a:p>
          <a:p>
            <a:pPr marL="514350" marR="0" lvl="0" indent="-4572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99"/>
              </a:buClr>
              <a:buSzPct val="75000"/>
              <a:buFont typeface="Tahoma" panose="020B0604030504040204" pitchFamily="34" charset="0"/>
              <a:buAutoNum type="arabicParenR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Multimodal programs (a little of everything)</a:t>
            </a:r>
            <a:r>
              <a:rPr kumimoji="0" lang="en-US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 </a:t>
            </a: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		</a:t>
            </a:r>
            <a:endParaRPr kumimoji="0" lang="en-US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30901413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School-Based Prevention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09600" y="1487488"/>
            <a:ext cx="8193088" cy="377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Educate young people on the dangers of drug use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Encourage healthy alternatives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Adolescent programs focus on “gateway drugs”: tobacco, alcohol, marijuana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Drug Abuse Awareness and Resistance (DARE)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No positive long-term outcome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032439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Prevention in Institutes of Higher Education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533400" y="1752600"/>
            <a:ext cx="8305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Universities and colleges should: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Ban use on campus, including at sports and recreation events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Ban smoking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Comprehensive health and counseling services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Refuse endorsements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Hold classes and exams on Fridays and Saturdays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65550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theme/theme1.xml><?xml version="1.0" encoding="utf-8"?>
<a:theme xmlns:a="http://schemas.openxmlformats.org/drawingml/2006/main" name="TED accessibility template">
  <a:themeElements>
    <a:clrScheme name="Custom 8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3232C8"/>
      </a:hlink>
      <a:folHlink>
        <a:srgbClr val="9632C8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479</TotalTime>
  <Words>1190</Words>
  <Application>Microsoft Office PowerPoint</Application>
  <PresentationFormat>On-screen Show (4:3)</PresentationFormat>
  <Paragraphs>252</Paragraphs>
  <Slides>20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ＭＳ Ｐゴシック</vt:lpstr>
      <vt:lpstr>Arial</vt:lpstr>
      <vt:lpstr>Calibri</vt:lpstr>
      <vt:lpstr>Lucida Grande</vt:lpstr>
      <vt:lpstr>Tahoma</vt:lpstr>
      <vt:lpstr>Times</vt:lpstr>
      <vt:lpstr>Verdana</vt:lpstr>
      <vt:lpstr>Wingdings</vt:lpstr>
      <vt:lpstr>TED accessibility template</vt:lpstr>
      <vt:lpstr>PowerPoint Presentation</vt:lpstr>
      <vt:lpstr>The Need for Prevention Programs for Children and Adolescents</vt:lpstr>
      <vt:lpstr>Consequences of Use for Youth</vt:lpstr>
      <vt:lpstr>Public Health Prevention Program Models</vt:lpstr>
      <vt:lpstr>Evidenced-Based Prevention Programs</vt:lpstr>
      <vt:lpstr>Program Needs Assessment</vt:lpstr>
      <vt:lpstr>Prevention Program Strategies</vt:lpstr>
      <vt:lpstr>School-Based Prevention</vt:lpstr>
      <vt:lpstr>Prevention in Institutes of Higher Education</vt:lpstr>
      <vt:lpstr>Harm-Reduction Programs</vt:lpstr>
      <vt:lpstr>Mass Media Campaigns</vt:lpstr>
      <vt:lpstr>Early Diagnosis and Treatment of Emotional Problems</vt:lpstr>
      <vt:lpstr>Restriction of Drug Access</vt:lpstr>
      <vt:lpstr>Juvenile Drug Court </vt:lpstr>
      <vt:lpstr>Juvenile Drug Court, (continued)</vt:lpstr>
      <vt:lpstr>Risk Reduction and Protective Programs</vt:lpstr>
      <vt:lpstr>Multimodal Programs</vt:lpstr>
      <vt:lpstr>Prevention Outcomes</vt:lpstr>
      <vt:lpstr>Five Essential Components of Effective Programs</vt:lpstr>
      <vt:lpstr>Useful Web Sites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Gail</dc:creator>
  <cp:lastModifiedBy>Styles, Marisia</cp:lastModifiedBy>
  <cp:revision>57</cp:revision>
  <dcterms:created xsi:type="dcterms:W3CDTF">2014-09-07T20:58:46Z</dcterms:created>
  <dcterms:modified xsi:type="dcterms:W3CDTF">2015-04-03T13:41:33Z</dcterms:modified>
</cp:coreProperties>
</file>