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4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9" r:id="rId14"/>
    <p:sldId id="360" r:id="rId15"/>
    <p:sldId id="361" r:id="rId16"/>
    <p:sldId id="362" r:id="rId17"/>
    <p:sldId id="363" r:id="rId18"/>
    <p:sldId id="365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1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64395"/>
    <a:srgbClr val="263B94"/>
    <a:srgbClr val="C2C9E6"/>
    <a:srgbClr val="131442"/>
    <a:srgbClr val="D99A29"/>
    <a:srgbClr val="214C90"/>
    <a:srgbClr val="B2D233"/>
    <a:srgbClr val="1191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01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276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D62F6D75-9986-4596-8E51-A05AC7E524B6}" type="datetime1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18CA7BE-4229-424E-82A1-4551F9BB94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1632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54894A75-9A16-4FD2-9F01-8A12BF949661}" type="datetime1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398E38-D416-4461-93A0-1AA04C0312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2249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2502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78284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5090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15974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6898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63692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3369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64377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4875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945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732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075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0745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3548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4253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8242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910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gray">
          <a:xfrm>
            <a:off x="-9525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3" name="Picture 8" descr="Pearson_Bound_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136" y="6393041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10325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3176" y="0"/>
            <a:ext cx="9140825" cy="1600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Foundations of Addictions Counseling, 3/E</a:t>
            </a:r>
          </a:p>
          <a:p>
            <a:pPr algn="ctr"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David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Capuzzi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&amp;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Mark D. Stauffer</a:t>
            </a:r>
            <a:endParaRPr lang="en-US" sz="105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6" name="Text Box 47"/>
          <p:cNvSpPr txBox="1">
            <a:spLocks noChangeArrowheads="1"/>
          </p:cNvSpPr>
          <p:nvPr userDrawn="1"/>
        </p:nvSpPr>
        <p:spPr bwMode="auto">
          <a:xfrm>
            <a:off x="2019300" y="6434138"/>
            <a:ext cx="502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by Pearson Education, Inc. All Rights Reserved</a:t>
            </a:r>
          </a:p>
        </p:txBody>
      </p:sp>
      <p:sp>
        <p:nvSpPr>
          <p:cNvPr id="8" name="Rectangle 17"/>
          <p:cNvSpPr>
            <a:spLocks noChangeArrowheads="1"/>
          </p:cNvSpPr>
          <p:nvPr userDrawn="1"/>
        </p:nvSpPr>
        <p:spPr bwMode="auto">
          <a:xfrm>
            <a:off x="2819400" y="1295400"/>
            <a:ext cx="3429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200" smtClean="0">
              <a:solidFill>
                <a:srgbClr val="FFFFFF"/>
              </a:solidFill>
            </a:endParaRPr>
          </a:p>
        </p:txBody>
      </p:sp>
      <p:pic>
        <p:nvPicPr>
          <p:cNvPr id="10" name="Content Placeholder 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 bwMode="auto">
          <a:xfrm>
            <a:off x="381000" y="1765067"/>
            <a:ext cx="3581400" cy="446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4267200" y="2895600"/>
            <a:ext cx="4648200" cy="148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</a:rPr>
              <a:t>Chapter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</a:rPr>
              <a:t>17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Cross-Cultural Counseling: Engaging Ethnic Diversity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 </a:t>
            </a: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Updated by Melinda Haley, Walden University 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4597402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6085255"/>
      </p:ext>
    </p:extLst>
  </p:cSld>
  <p:clrMapOvr>
    <a:masterClrMapping/>
  </p:clrMapOvr>
  <p:transition spd="slow"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1958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1045504"/>
      </p:ext>
    </p:extLst>
  </p:cSld>
  <p:clrMapOvr>
    <a:masterClrMapping/>
  </p:clrMapOvr>
  <p:transition spd="slow" advTm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8576714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9588" y="0"/>
            <a:ext cx="2284412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75" y="0"/>
            <a:ext cx="6704013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791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214C90"/>
          </a:solidFill>
          <a:ln>
            <a:solidFill>
              <a:srgbClr val="214C90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675" y="2362200"/>
            <a:ext cx="8229600" cy="384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330109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7496C3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61037"/>
            <a:ext cx="8229600" cy="563563"/>
          </a:xfrm>
          <a:prstGeom prst="rect">
            <a:avLst/>
          </a:prstGeom>
        </p:spPr>
        <p:txBody>
          <a:bodyPr anchor="ctr"/>
          <a:lstStyle>
            <a:lvl1pPr marL="342900" indent="-4763" algn="ctr">
              <a:buNone/>
              <a:tabLst>
                <a:tab pos="7773988" algn="l"/>
              </a:tabLst>
              <a:defRPr sz="1400"/>
            </a:lvl1pPr>
            <a:lvl2pPr algn="ctr">
              <a:buNone/>
              <a:tabLst>
                <a:tab pos="7773988" algn="l"/>
              </a:tabLst>
              <a:defRPr sz="1400"/>
            </a:lvl2pPr>
            <a:lvl3pPr algn="ctr">
              <a:buNone/>
              <a:tabLst>
                <a:tab pos="7773988" algn="l"/>
              </a:tabLst>
              <a:defRPr sz="1400"/>
            </a:lvl3pPr>
            <a:lvl4pPr algn="ctr">
              <a:buNone/>
              <a:tabLst>
                <a:tab pos="7773988" algn="l"/>
              </a:tabLst>
              <a:defRPr sz="1400"/>
            </a:lvl4pPr>
            <a:lvl5pPr algn="ctr">
              <a:buNone/>
              <a:tabLst>
                <a:tab pos="7773988" algn="l"/>
              </a:tabLst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6498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4306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066925"/>
            <a:ext cx="7772400" cy="1362075"/>
          </a:xfrm>
          <a:noFill/>
          <a:ln>
            <a:noFill/>
          </a:ln>
        </p:spPr>
        <p:txBody>
          <a:bodyPr anchorCtr="1"/>
          <a:lstStyle>
            <a:lvl1pPr algn="ctr">
              <a:defRPr sz="3600" b="0" cap="none">
                <a:solidFill>
                  <a:srgbClr val="1191D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528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8972473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21044"/>
      </p:ext>
    </p:extLst>
  </p:cSld>
  <p:clrMapOvr>
    <a:masterClrMapping/>
  </p:clrMapOvr>
  <p:transition spd="slow"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46344"/>
      </p:ext>
    </p:extLst>
  </p:cSld>
  <p:clrMapOvr>
    <a:masterClrMapping/>
  </p:clrMapOvr>
  <p:transition spd="slow"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  <a:noFill/>
          <a:ln>
            <a:noFill/>
          </a:ln>
        </p:spPr>
        <p:txBody>
          <a:bodyPr/>
          <a:lstStyle>
            <a:lvl1pPr algn="l">
              <a:defRPr sz="110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21765"/>
      </p:ext>
    </p:extLst>
  </p:cSld>
  <p:clrMapOvr>
    <a:masterClrMapping/>
  </p:clrMapOvr>
  <p:transition spd="slow"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229600" cy="685800"/>
          </a:xfrm>
          <a:noFill/>
          <a:ln>
            <a:noFill/>
          </a:ln>
        </p:spPr>
        <p:txBody>
          <a:bodyPr anchor="b" anchorCtr="1"/>
          <a:lstStyle>
            <a:lvl1pPr algn="ctr">
              <a:defRPr sz="140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0179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-19050" y="0"/>
            <a:ext cx="9163050" cy="13716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Foundations of Addictions Counseling, 3/E</a:t>
            </a:r>
            <a:b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David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Capuzzi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&amp;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Mark D. Stauffer</a:t>
            </a:r>
            <a:b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/>
            </a:r>
            <a:b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endParaRPr lang="en-US" dirty="0"/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gray">
          <a:xfrm>
            <a:off x="-9525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1029" name="Picture 8" descr="Pearson_Bound_White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9" descr="Pearson_Strap_Bound_White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47"/>
          <p:cNvSpPr txBox="1">
            <a:spLocks noChangeArrowheads="1"/>
          </p:cNvSpPr>
          <p:nvPr userDrawn="1"/>
        </p:nvSpPr>
        <p:spPr bwMode="auto">
          <a:xfrm>
            <a:off x="1600200" y="6400800"/>
            <a:ext cx="5629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32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Content Placeholder 4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 bwMode="auto">
          <a:xfrm>
            <a:off x="2667000" y="1653148"/>
            <a:ext cx="3657600" cy="446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47" r:id="rId1"/>
    <p:sldLayoutId id="2147484832" r:id="rId2"/>
    <p:sldLayoutId id="2147484835" r:id="rId3"/>
    <p:sldLayoutId id="2147484836" r:id="rId4"/>
    <p:sldLayoutId id="2147484837" r:id="rId5"/>
    <p:sldLayoutId id="2147484838" r:id="rId6"/>
    <p:sldLayoutId id="2147484839" r:id="rId7"/>
    <p:sldLayoutId id="2147484840" r:id="rId8"/>
    <p:sldLayoutId id="2147484841" r:id="rId9"/>
    <p:sldLayoutId id="2147484842" r:id="rId10"/>
    <p:sldLayoutId id="2147484845" r:id="rId11"/>
    <p:sldLayoutId id="2147484843" r:id="rId12"/>
    <p:sldLayoutId id="2147484844" r:id="rId13"/>
    <p:sldLayoutId id="2147484846" r:id="rId14"/>
  </p:sldLayoutIdLst>
  <p:transition spd="slow" advTm="0"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1600" baseline="0">
          <a:solidFill>
            <a:srgbClr val="FFFFFF"/>
          </a:solidFill>
          <a:effectLst>
            <a:outerShdw blurRad="38100" dist="38100" dir="2700000">
              <a:srgbClr val="000000">
                <a:alpha val="75000"/>
              </a:srgbClr>
            </a:outerShdw>
          </a:effectLst>
          <a:latin typeface="Verdana"/>
          <a:ea typeface="+mj-ea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Clr>
          <a:srgbClr val="214C90"/>
        </a:buClr>
        <a:buFont typeface="Times" pitchFamily="-84" charset="0"/>
        <a:buNone/>
        <a:defRPr sz="3000">
          <a:solidFill>
            <a:schemeClr val="tx1"/>
          </a:solidFill>
          <a:latin typeface="Verdana"/>
          <a:ea typeface="+mn-ea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1191D0"/>
        </a:buClr>
        <a:buFont typeface="Wingdings" pitchFamily="2" charset="2"/>
        <a:buChar char="§"/>
        <a:defRPr sz="2800">
          <a:solidFill>
            <a:schemeClr val="tx1"/>
          </a:solidFill>
          <a:latin typeface="Verdana"/>
          <a:ea typeface="+mn-ea"/>
          <a:cs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rgbClr val="B2D233"/>
        </a:buClr>
        <a:buFont typeface="Arial" charset="0"/>
        <a:buChar char="•"/>
        <a:defRPr sz="2600">
          <a:solidFill>
            <a:schemeClr val="tx1"/>
          </a:solidFill>
          <a:latin typeface="Verdana"/>
          <a:ea typeface="+mn-ea"/>
          <a:cs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rgbClr val="1191D0"/>
        </a:buClr>
        <a:buFont typeface="Arial" charset="0"/>
        <a:buChar char="•"/>
        <a:defRPr sz="2400">
          <a:solidFill>
            <a:schemeClr val="tx1"/>
          </a:solidFill>
          <a:latin typeface="Verdana"/>
          <a:ea typeface="+mn-ea"/>
          <a:cs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rgbClr val="B2D233"/>
        </a:buClr>
        <a:buFont typeface="Lucida Grande" pitchFamily="-84" charset="0"/>
        <a:buChar char="-"/>
        <a:defRPr sz="2200">
          <a:solidFill>
            <a:schemeClr val="tx1"/>
          </a:solidFill>
          <a:latin typeface="Verdana"/>
          <a:ea typeface="+mn-ea"/>
          <a:cs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asaa.unm.edu/" TargetMode="External"/><Relationship Id="rId5" Type="http://schemas.openxmlformats.org/officeDocument/2006/relationships/hyperlink" Target="http://www.motivationalinterview.org/" TargetMode="Externa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Latinos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69913" y="1563688"/>
            <a:ext cx="8193087" cy="437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Largest and fastest-growing ethnic minority in U.S.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Sub-culture heritages (Cuban, Mexican, Puerto Rican, South/Central American)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Greater within than between group differences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Higher prevalence of drug use (other than alcohol) among young Latinos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Alcohol use by Mexican Americans may be higher than subgroups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971277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Treatment of Latino Clients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842751" y="1530144"/>
            <a:ext cx="7615731" cy="4718462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2"/>
              <a:buChar char="n"/>
              <a:defRPr/>
            </a:pPr>
            <a:r>
              <a:rPr lang="en-US" kern="0" smtClean="0">
                <a:ea typeface="ＭＳ Ｐゴシック" charset="-128"/>
                <a:cs typeface="ＭＳ Ｐゴシック" charset="-128"/>
              </a:rPr>
              <a:t>Considerations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kern="0" smtClean="0">
                <a:ea typeface="ＭＳ Ｐゴシック" charset="-128"/>
              </a:rPr>
              <a:t>Language barriers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kern="0" smtClean="0">
                <a:ea typeface="ＭＳ Ｐゴシック" charset="-128"/>
              </a:rPr>
              <a:t>“Power” of Latino family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kern="0" smtClean="0">
                <a:ea typeface="ＭＳ Ｐゴシック" charset="-128"/>
              </a:rPr>
              <a:t>Racism and discrimination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kern="0" smtClean="0">
                <a:ea typeface="ＭＳ Ｐゴシック" charset="-128"/>
              </a:rPr>
              <a:t>Survival skills/distrust of white culture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kern="0" smtClean="0">
                <a:ea typeface="ＭＳ Ｐゴシック" charset="-128"/>
              </a:rPr>
              <a:t>Social-centric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kern="0" smtClean="0">
                <a:ea typeface="ＭＳ Ｐゴシック" charset="-128"/>
              </a:rPr>
              <a:t>Gender hierarchy</a:t>
            </a:r>
            <a:endParaRPr lang="en-US" sz="2800" kern="0" smtClean="0">
              <a:ea typeface="ＭＳ Ｐゴシック" charset="-128"/>
            </a:endParaRPr>
          </a:p>
          <a:p>
            <a:pPr>
              <a:buFont typeface="Wingdings" charset="2"/>
              <a:buChar char="n"/>
              <a:defRPr/>
            </a:pPr>
            <a:endParaRPr lang="en-US" kern="0" smtClean="0">
              <a:ea typeface="ＭＳ Ｐゴシック" charset="-128"/>
              <a:cs typeface="ＭＳ Ｐゴシック" charset="-128"/>
            </a:endParaRPr>
          </a:p>
          <a:p>
            <a:pPr>
              <a:buFont typeface="Wingdings" charset="2"/>
              <a:buChar char="n"/>
              <a:defRPr/>
            </a:pPr>
            <a:r>
              <a:rPr lang="en-US" kern="0" smtClean="0">
                <a:ea typeface="ＭＳ Ｐゴシック" charset="-128"/>
                <a:cs typeface="ＭＳ Ｐゴシック" charset="-128"/>
              </a:rPr>
              <a:t>Skills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kern="0" smtClean="0">
                <a:ea typeface="ＭＳ Ｐゴシック" charset="-128"/>
              </a:rPr>
              <a:t>Involve whole family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kern="0" smtClean="0">
                <a:ea typeface="ＭＳ Ｐゴシック" charset="-128"/>
              </a:rPr>
              <a:t>Groups/psychoed.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kern="0" smtClean="0">
                <a:ea typeface="ＭＳ Ｐゴシック" charset="-128"/>
              </a:rPr>
              <a:t>Integrate client’s spiritual, cultural, and family values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kern="0" smtClean="0">
                <a:ea typeface="ＭＳ Ｐゴシック" charset="-128"/>
              </a:rPr>
              <a:t>Supportive confrontation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kern="0" smtClean="0">
                <a:ea typeface="ＭＳ Ｐゴシック" charset="-128"/>
              </a:rPr>
              <a:t>Honesty and expression of emotion</a:t>
            </a:r>
            <a:endParaRPr lang="en-US" kern="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506013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African Americans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600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39 million of U.S. population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Cultural upheaval of slavery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Continued disparities in education, health care, employment, and financial services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Targeted for liquor and tobacco advertising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Disproportionate rates of violence and health difficulties</a:t>
            </a:r>
          </a:p>
          <a:p>
            <a:pPr marL="1143000" marR="0" lvl="2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31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0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1631757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Treatment of African American Clients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762000" y="1447800"/>
            <a:ext cx="7921799" cy="3959386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2"/>
              <a:buChar char="n"/>
              <a:defRPr/>
            </a:pPr>
            <a:r>
              <a:rPr lang="en-US" b="1" kern="0" dirty="0" smtClean="0">
                <a:ea typeface="ＭＳ Ｐゴシック" charset="-128"/>
                <a:cs typeface="ＭＳ Ｐゴシック" charset="-128"/>
              </a:rPr>
              <a:t>Considerations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kern="0" dirty="0" smtClean="0">
                <a:ea typeface="ＭＳ Ｐゴシック" charset="-128"/>
              </a:rPr>
              <a:t>Racism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kern="0" dirty="0" smtClean="0">
                <a:ea typeface="ＭＳ Ｐゴシック" charset="-128"/>
              </a:rPr>
              <a:t>Distrust of white culture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kern="0" dirty="0" smtClean="0">
                <a:ea typeface="ＭＳ Ｐゴシック" charset="-128"/>
              </a:rPr>
              <a:t>Different beliefs and attitudes about health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kern="0" dirty="0" smtClean="0">
                <a:ea typeface="ＭＳ Ｐゴシック" charset="-128"/>
              </a:rPr>
              <a:t>More external stressors possible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kern="0" dirty="0" smtClean="0">
                <a:ea typeface="ＭＳ Ｐゴシック" charset="-128"/>
              </a:rPr>
              <a:t>Internalized negative self-images </a:t>
            </a:r>
            <a:endParaRPr lang="en-US" sz="2800" kern="0" dirty="0" smtClean="0">
              <a:ea typeface="ＭＳ Ｐゴシック" charset="-128"/>
            </a:endParaRPr>
          </a:p>
          <a:p>
            <a:pPr lvl="1">
              <a:buFont typeface="Wingdings" charset="2"/>
              <a:buChar char="n"/>
              <a:defRPr/>
            </a:pPr>
            <a:r>
              <a:rPr lang="en-US" kern="0" dirty="0" smtClean="0">
                <a:ea typeface="ＭＳ Ｐゴシック" charset="-128"/>
              </a:rPr>
              <a:t>Womanist/Feminist theory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sz="2800" b="1" kern="0" dirty="0" smtClean="0">
                <a:ea typeface="ＭＳ Ｐゴシック" charset="-128"/>
                <a:cs typeface="ＭＳ Ｐゴシック" charset="-128"/>
              </a:rPr>
              <a:t>Skills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kern="0" dirty="0" smtClean="0">
                <a:ea typeface="ＭＳ Ｐゴシック" charset="-128"/>
              </a:rPr>
              <a:t>Life skills training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kern="0" dirty="0" smtClean="0">
                <a:ea typeface="ＭＳ Ｐゴシック" charset="-128"/>
              </a:rPr>
              <a:t>Integrate religion/spirituality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kern="0" dirty="0" smtClean="0">
                <a:ea typeface="ＭＳ Ｐゴシック" charset="-128"/>
              </a:rPr>
              <a:t>Involve family, friends, religious leaders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kern="0" dirty="0" smtClean="0">
                <a:ea typeface="ＭＳ Ｐゴシック" charset="-128"/>
              </a:rPr>
              <a:t>Staff of color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kern="0" dirty="0" smtClean="0">
                <a:ea typeface="ＭＳ Ｐゴシック" charset="-128"/>
              </a:rPr>
              <a:t>Share own recovery experiences</a:t>
            </a:r>
            <a:endParaRPr lang="en-US" sz="3600" kern="0" dirty="0" smtClean="0">
              <a:ea typeface="ＭＳ Ｐゴシック" charset="-128"/>
            </a:endParaRPr>
          </a:p>
          <a:p>
            <a:pPr>
              <a:buFont typeface="Wingdings" charset="2"/>
              <a:buChar char="n"/>
              <a:defRPr/>
            </a:pPr>
            <a:endParaRPr lang="en-US" sz="4000" u="sng" kern="0" dirty="0" smtClean="0">
              <a:ea typeface="ＭＳ Ｐゴシック" charset="-128"/>
              <a:cs typeface="ＭＳ Ｐゴシック" charset="-128"/>
            </a:endParaRPr>
          </a:p>
          <a:p>
            <a:pPr>
              <a:buFont typeface="Wingdings" charset="2"/>
              <a:buChar char="n"/>
              <a:defRPr/>
            </a:pPr>
            <a:endParaRPr lang="en-US" sz="3200" u="sng" kern="0" dirty="0"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9469449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Racial and Cultural Identity Models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33400" y="1487488"/>
            <a:ext cx="8116888" cy="3998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Race as a psychological not demographic variable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Racial identity a lifelong, dynamic process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Reflects attitudes and behaviors of internalized racism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For Whites, identifying and moving away from racism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Racial identity status related to treatment motivation and retention in study of African American clients</a:t>
            </a:r>
            <a:endParaRPr kumimoji="0" lang="en-US" altLang="en-US" sz="2800" b="0" i="0" u="sng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8986041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Multicultural Counseling Competencies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09600" y="1905000"/>
            <a:ext cx="7848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Three domains: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Counselor awareness of own cultural values and biases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Counselor awareness of client’s worldview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Culturally appropriate intervention strategies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Within each, three sub-skills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Beliefs and attitudes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Knowledge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Skills</a:t>
            </a:r>
            <a:endParaRPr kumimoji="0" lang="en-US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052111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One’s Own Culture Work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752600"/>
            <a:ext cx="8153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Effective counseling requires awareness of one’s own cultural attitudes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Mature psychosocial identity necessary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Integrates self-awareness and awareness of racism, sexism, poverty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Challenge own assumptions that may hinder work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Values both individual difference and collective cultures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Improves delivery of services, continuity of treatment, success rates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90245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Finding Effective Strategies for Client’s Worldview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41350" y="1981200"/>
            <a:ext cx="819785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Counselors must work outside of counseling sessions to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Educate themselves about groups with which they work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Learn about cultural and institutional barriers to treatment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Educate clients and community to eliminate biases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294805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>
                <a:ea typeface="ＭＳ Ｐゴシック" panose="020B0600070205080204" pitchFamily="34" charset="-128"/>
              </a:rPr>
              <a:t>Useful Web Sites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792288"/>
            <a:ext cx="8269288" cy="437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Motivational Interviewing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	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5"/>
              </a:rPr>
              <a:t>www.motivationalinterview.org</a:t>
            </a: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Association for Multicultural Counseling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	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6"/>
              </a:rPr>
              <a:t>www.amcdaca.org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8856330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Why Does Culture Matter In Substance Abuse Treatment?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2020888"/>
            <a:ext cx="8229600" cy="377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Five major groups in multicultural U.S. society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Differences among cultural, racial and ethnic groups in use, addiction, and treatment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Substance abuse not an equal opportunity phenomenon</a:t>
            </a:r>
            <a:endParaRPr kumimoji="0" lang="en-US" altLang="en-US" sz="2000" b="0" i="1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Treatment providers racially stratified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“Drug Wars” are racially, culturally and politically driven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359496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Disparities in Use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981200"/>
            <a:ext cx="81534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Variation within groups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Generalizations lead to erroneous beliefs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Greater acculturation associated with higher use in all groups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936302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Racial and Ethnic Issues in Substance Abuse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69913" y="1944688"/>
            <a:ext cx="8193087" cy="3694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Absent from research until 1970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Race and culture ignored in the treatment community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Evolved into the use of (ineffective) colorblind doctrine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Culturally-based approaches still lack empirical support/consensus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5521498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Treatment Needs and Issues for People of Color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41350" y="1905000"/>
            <a:ext cx="83502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New paradigms, more research needed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Racial and ethnic groups overrepresented in addiction and treatment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Need strong relationships with counselors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Assume culture and race are always present and operating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Cultural, ethnic and racial issues may or may not be relevant for clients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993360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Native Americans and Alaskan Natives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716088"/>
            <a:ext cx="8382000" cy="437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3 million Native Americans in U.S.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550 federally recognized tribes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Extremely diverse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Only 1/3 live on reservations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Forced relocations, family division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Lack of economic opportunity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Higher drug and alcohol use than any other population groups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Expectations about use vary with tribes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242523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Treatment for Native American and Alaska Native Clients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91910" y="1831823"/>
            <a:ext cx="7736368" cy="453261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2"/>
              <a:buChar char="n"/>
              <a:defRPr/>
            </a:pPr>
            <a:r>
              <a:rPr lang="en-US" sz="2400" kern="0" smtClean="0">
                <a:ea typeface="ＭＳ Ｐゴシック" charset="-128"/>
                <a:cs typeface="ＭＳ Ｐゴシック" charset="-128"/>
              </a:rPr>
              <a:t>Considerations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sz="2000" kern="0" smtClean="0">
                <a:ea typeface="ＭＳ Ｐゴシック" charset="-128"/>
              </a:rPr>
              <a:t>Cultural stereotypes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sz="2000" kern="0" smtClean="0">
                <a:ea typeface="ＭＳ Ｐゴシック" charset="-128"/>
              </a:rPr>
              <a:t>Chronic, historic trauma – distrust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sz="2000" kern="0" smtClean="0">
                <a:ea typeface="ＭＳ Ｐゴシック" charset="-128"/>
              </a:rPr>
              <a:t>Institutional racism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sz="2000" kern="0" smtClean="0">
                <a:ea typeface="ＭＳ Ｐゴシック" charset="-128"/>
              </a:rPr>
              <a:t>Collectivism, human interrelatedness with nature, 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sz="2000" kern="0" smtClean="0">
                <a:ea typeface="ＭＳ Ｐゴシック" charset="-128"/>
              </a:rPr>
              <a:t>Respect for spiritual and elder wisdom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sz="2000" kern="0" smtClean="0">
                <a:ea typeface="ＭＳ Ｐゴシック" charset="-128"/>
              </a:rPr>
              <a:t>Emphasis on youth</a:t>
            </a:r>
          </a:p>
          <a:p>
            <a:pPr>
              <a:buFont typeface="Wingdings" charset="2"/>
              <a:buNone/>
              <a:defRPr/>
            </a:pPr>
            <a:endParaRPr lang="en-US" sz="2400" kern="0" smtClean="0">
              <a:ea typeface="ＭＳ Ｐゴシック" charset="-128"/>
              <a:cs typeface="ＭＳ Ｐゴシック" charset="-128"/>
            </a:endParaRPr>
          </a:p>
          <a:p>
            <a:pPr>
              <a:buFont typeface="Wingdings" charset="2"/>
              <a:buNone/>
              <a:defRPr/>
            </a:pPr>
            <a:endParaRPr lang="en-US" sz="2400" kern="0" smtClean="0">
              <a:ea typeface="ＭＳ Ｐゴシック" charset="-128"/>
              <a:cs typeface="ＭＳ Ｐゴシック" charset="-128"/>
            </a:endParaRPr>
          </a:p>
          <a:p>
            <a:pPr>
              <a:buFont typeface="Wingdings" charset="2"/>
              <a:buChar char="n"/>
              <a:defRPr/>
            </a:pPr>
            <a:r>
              <a:rPr lang="en-US" sz="2400" kern="0" smtClean="0">
                <a:ea typeface="ＭＳ Ｐゴシック" charset="-128"/>
                <a:cs typeface="ＭＳ Ｐゴシック" charset="-128"/>
              </a:rPr>
              <a:t>Skills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sz="2000" kern="0" smtClean="0">
                <a:ea typeface="ＭＳ Ｐゴシック" charset="-128"/>
              </a:rPr>
              <a:t>Include extended kin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sz="2000" kern="0" smtClean="0">
                <a:ea typeface="ＭＳ Ｐゴシック" charset="-128"/>
              </a:rPr>
              <a:t>Integrate spirituality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sz="2000" kern="0" smtClean="0">
                <a:ea typeface="ＭＳ Ｐゴシック" charset="-128"/>
              </a:rPr>
              <a:t>Understand importance of communalism to recovery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sz="2000" kern="0" smtClean="0">
                <a:ea typeface="ＭＳ Ｐゴシック" charset="-128"/>
              </a:rPr>
              <a:t>Collaboration not confrontation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sz="2000" kern="0" smtClean="0">
                <a:ea typeface="ＭＳ Ｐゴシック" charset="-128"/>
              </a:rPr>
              <a:t>Ceremony and spiritual renewal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sz="2000" kern="0" smtClean="0">
                <a:ea typeface="ＭＳ Ｐゴシック" charset="-128"/>
              </a:rPr>
              <a:t>Studies are sparse identifying successful treatments; however</a:t>
            </a:r>
          </a:p>
          <a:p>
            <a:pPr lvl="3">
              <a:buFont typeface="Wingdings" charset="2"/>
              <a:buNone/>
              <a:defRPr/>
            </a:pPr>
            <a:endParaRPr lang="en-US" kern="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0901413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Asian Americans/Pacific Islanders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88963" y="1524000"/>
            <a:ext cx="8250237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Extremely diverse cultural/racial group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14 million, growing quickly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Significantly different use patterns among subgroups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Absence of enzyme affects metabolism of alcohol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Face flushing, nausea, and headache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Occurs in 47-85% of Asian people 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032439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Treatment for Asian American Clients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844366" y="1831812"/>
            <a:ext cx="7842618" cy="426451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2"/>
              <a:buChar char="n"/>
              <a:defRPr/>
            </a:pPr>
            <a:r>
              <a:rPr lang="en-US" kern="0" smtClean="0">
                <a:ea typeface="ＭＳ Ｐゴシック" charset="-128"/>
                <a:cs typeface="ＭＳ Ｐゴシック" charset="-128"/>
              </a:rPr>
              <a:t>Considerations: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kern="0" smtClean="0">
                <a:ea typeface="ＭＳ Ｐゴシック" charset="-128"/>
              </a:rPr>
              <a:t>Language barriers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kern="0" smtClean="0">
                <a:ea typeface="ＭＳ Ｐゴシック" charset="-128"/>
              </a:rPr>
              <a:t>Stigma of seeking help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kern="0" smtClean="0">
                <a:ea typeface="ＭＳ Ｐゴシック" charset="-128"/>
              </a:rPr>
              <a:t>Treatment as forceful acculturation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kern="0" smtClean="0">
                <a:ea typeface="ＭＳ Ｐゴシック" charset="-128"/>
              </a:rPr>
              <a:t>Family hierarchy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kern="0" smtClean="0">
                <a:ea typeface="ＭＳ Ｐゴシック" charset="-128"/>
              </a:rPr>
              <a:t>Emotional restraint 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kern="0" smtClean="0">
                <a:ea typeface="ＭＳ Ｐゴシック" charset="-128"/>
              </a:rPr>
              <a:t>Avoidance of shame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kern="0" smtClean="0">
                <a:ea typeface="ＭＳ Ｐゴシック" charset="-128"/>
              </a:rPr>
              <a:t>Social Harmony</a:t>
            </a:r>
          </a:p>
          <a:p>
            <a:pPr lvl="1">
              <a:buFont typeface="Wingdings" charset="2"/>
              <a:buChar char="n"/>
              <a:defRPr/>
            </a:pPr>
            <a:endParaRPr lang="en-US" kern="0" smtClean="0">
              <a:ea typeface="ＭＳ Ｐゴシック" charset="-128"/>
            </a:endParaRPr>
          </a:p>
          <a:p>
            <a:pPr>
              <a:buFont typeface="Wingdings" charset="2"/>
              <a:buChar char="n"/>
              <a:defRPr/>
            </a:pPr>
            <a:r>
              <a:rPr lang="en-US" kern="0" smtClean="0">
                <a:ea typeface="ＭＳ Ｐゴシック" charset="-128"/>
                <a:cs typeface="ＭＳ Ｐゴシック" charset="-128"/>
              </a:rPr>
              <a:t>Skills: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kern="0" smtClean="0">
                <a:ea typeface="ＭＳ Ｐゴシック" charset="-128"/>
              </a:rPr>
              <a:t>Collaborate with ethnic organizations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kern="0" smtClean="0">
                <a:ea typeface="ＭＳ Ｐゴシック" charset="-128"/>
              </a:rPr>
              <a:t>Psychoeducation groups</a:t>
            </a:r>
          </a:p>
          <a:p>
            <a:pPr lvl="1">
              <a:buFont typeface="Wingdings" charset="2"/>
              <a:buChar char="n"/>
              <a:defRPr/>
            </a:pPr>
            <a:r>
              <a:rPr lang="en-US" kern="0" smtClean="0">
                <a:ea typeface="ＭＳ Ｐゴシック" charset="-128"/>
              </a:rPr>
              <a:t>Provide for anonymity (online groups)</a:t>
            </a:r>
            <a:endParaRPr lang="en-US" kern="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65550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theme/theme1.xml><?xml version="1.0" encoding="utf-8"?>
<a:theme xmlns:a="http://schemas.openxmlformats.org/drawingml/2006/main" name="TED accessibility template">
  <a:themeElements>
    <a:clrScheme name="Custom 8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232C8"/>
      </a:hlink>
      <a:folHlink>
        <a:srgbClr val="9632C8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476</TotalTime>
  <Words>1151</Words>
  <Application>Microsoft Office PowerPoint</Application>
  <PresentationFormat>On-screen Show (4:3)</PresentationFormat>
  <Paragraphs>245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ＭＳ Ｐゴシック</vt:lpstr>
      <vt:lpstr>Arial</vt:lpstr>
      <vt:lpstr>Calibri</vt:lpstr>
      <vt:lpstr>Lucida Grande</vt:lpstr>
      <vt:lpstr>Tahoma</vt:lpstr>
      <vt:lpstr>Times</vt:lpstr>
      <vt:lpstr>Verdana</vt:lpstr>
      <vt:lpstr>Wingdings</vt:lpstr>
      <vt:lpstr>TED accessibility template</vt:lpstr>
      <vt:lpstr>PowerPoint Presentation</vt:lpstr>
      <vt:lpstr>Why Does Culture Matter In Substance Abuse Treatment?</vt:lpstr>
      <vt:lpstr>Disparities in Use</vt:lpstr>
      <vt:lpstr>Racial and Ethnic Issues in Substance Abuse</vt:lpstr>
      <vt:lpstr>Treatment Needs and Issues for People of Color</vt:lpstr>
      <vt:lpstr>Native Americans and Alaskan Natives</vt:lpstr>
      <vt:lpstr>Treatment for Native American and Alaska Native Clients</vt:lpstr>
      <vt:lpstr>Asian Americans/Pacific Islanders</vt:lpstr>
      <vt:lpstr>Treatment for Asian American Clients</vt:lpstr>
      <vt:lpstr>Latinos</vt:lpstr>
      <vt:lpstr>Treatment of Latino Clients</vt:lpstr>
      <vt:lpstr>African Americans</vt:lpstr>
      <vt:lpstr>Treatment of African American Clients</vt:lpstr>
      <vt:lpstr>Racial and Cultural Identity Models</vt:lpstr>
      <vt:lpstr>Multicultural Counseling Competencies</vt:lpstr>
      <vt:lpstr>One’s Own Culture Work</vt:lpstr>
      <vt:lpstr>Finding Effective Strategies for Client’s Worldview</vt:lpstr>
      <vt:lpstr>Useful Web Sites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Gail</dc:creator>
  <cp:lastModifiedBy>Styles, Marisia</cp:lastModifiedBy>
  <cp:revision>57</cp:revision>
  <dcterms:created xsi:type="dcterms:W3CDTF">2014-09-07T20:58:46Z</dcterms:created>
  <dcterms:modified xsi:type="dcterms:W3CDTF">2015-04-03T13:51:31Z</dcterms:modified>
</cp:coreProperties>
</file>