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9" r:id="rId14"/>
    <p:sldId id="360" r:id="rId15"/>
    <p:sldId id="361" r:id="rId16"/>
    <p:sldId id="362" r:id="rId17"/>
    <p:sldId id="363" r:id="rId18"/>
    <p:sldId id="364" r:id="rId19"/>
    <p:sldId id="372" r:id="rId20"/>
    <p:sldId id="371" r:id="rId21"/>
    <p:sldId id="370" r:id="rId22"/>
    <p:sldId id="369" r:id="rId23"/>
    <p:sldId id="368" r:id="rId24"/>
    <p:sldId id="367" r:id="rId25"/>
    <p:sldId id="366" r:id="rId26"/>
    <p:sldId id="374" r:id="rId27"/>
    <p:sldId id="373" r:id="rId28"/>
    <p:sldId id="375" r:id="rId29"/>
    <p:sldId id="365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64395"/>
    <a:srgbClr val="263B94"/>
    <a:srgbClr val="C2C9E6"/>
    <a:srgbClr val="131442"/>
    <a:srgbClr val="D99A29"/>
    <a:srgbClr val="214C90"/>
    <a:srgbClr val="B2D233"/>
    <a:srgbClr val="119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0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276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D62F6D75-9986-4596-8E51-A05AC7E524B6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18CA7BE-4229-424E-82A1-4551F9BB94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163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54894A75-9A16-4FD2-9F01-8A12BF949661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398E38-D416-4461-93A0-1AA04C0312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249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2502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7828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5090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5974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689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63692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3369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4377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47938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30499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649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9455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68182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0881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67965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875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92266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41575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07507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5232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875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732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075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745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548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425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242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910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3" name="Picture 8" descr="Pearson_Bound_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136" y="6393041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10325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3176" y="0"/>
            <a:ext cx="9140825" cy="1600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</a:p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endParaRPr lang="en-US" sz="105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Text Box 47"/>
          <p:cNvSpPr txBox="1">
            <a:spLocks noChangeArrowheads="1"/>
          </p:cNvSpPr>
          <p:nvPr userDrawn="1"/>
        </p:nvSpPr>
        <p:spPr bwMode="auto">
          <a:xfrm>
            <a:off x="2019300" y="6434138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by Pearson Education, Inc. All Rights Reserved</a:t>
            </a:r>
          </a:p>
        </p:txBody>
      </p:sp>
      <p:sp>
        <p:nvSpPr>
          <p:cNvPr id="8" name="Rectangle 17"/>
          <p:cNvSpPr>
            <a:spLocks noChangeArrowheads="1"/>
          </p:cNvSpPr>
          <p:nvPr userDrawn="1"/>
        </p:nvSpPr>
        <p:spPr bwMode="auto">
          <a:xfrm>
            <a:off x="2819400" y="1295400"/>
            <a:ext cx="3429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200" smtClean="0">
              <a:solidFill>
                <a:srgbClr val="FFFFFF"/>
              </a:solidFill>
            </a:endParaRPr>
          </a:p>
        </p:txBody>
      </p:sp>
      <p:pic>
        <p:nvPicPr>
          <p:cNvPr id="10" name="Content Placeholder 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>
            <a:off x="381000" y="1765067"/>
            <a:ext cx="35814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4419600" y="2819400"/>
            <a:ext cx="4648200" cy="1902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Chapter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18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Gender, Sex, and Addictions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 </a:t>
            </a: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Updated by Melinda Haley, Walden University 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597402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6085255"/>
      </p:ext>
    </p:extLst>
  </p:cSld>
  <p:clrMapOvr>
    <a:masterClrMapping/>
  </p:clrMapOvr>
  <p:transition spd="slow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1958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1045504"/>
      </p:ext>
    </p:extLst>
  </p:cSld>
  <p:clrMapOvr>
    <a:masterClrMapping/>
  </p:clrMapOvr>
  <p:transition spd="slow" advTm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8576714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9588" y="0"/>
            <a:ext cx="2284412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75" y="0"/>
            <a:ext cx="6704013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791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214C90"/>
          </a:solidFill>
          <a:ln>
            <a:solidFill>
              <a:srgbClr val="214C90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75" y="2362200"/>
            <a:ext cx="8229600" cy="384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30109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7496C3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61037"/>
            <a:ext cx="8229600" cy="563563"/>
          </a:xfrm>
          <a:prstGeom prst="rect">
            <a:avLst/>
          </a:prstGeom>
        </p:spPr>
        <p:txBody>
          <a:bodyPr anchor="ctr"/>
          <a:lstStyle>
            <a:lvl1pPr marL="342900" indent="-4763" algn="ctr">
              <a:buNone/>
              <a:tabLst>
                <a:tab pos="7773988" algn="l"/>
              </a:tabLst>
              <a:defRPr sz="1400"/>
            </a:lvl1pPr>
            <a:lvl2pPr algn="ctr">
              <a:buNone/>
              <a:tabLst>
                <a:tab pos="7773988" algn="l"/>
              </a:tabLst>
              <a:defRPr sz="1400"/>
            </a:lvl2pPr>
            <a:lvl3pPr algn="ctr">
              <a:buNone/>
              <a:tabLst>
                <a:tab pos="7773988" algn="l"/>
              </a:tabLst>
              <a:defRPr sz="1400"/>
            </a:lvl3pPr>
            <a:lvl4pPr algn="ctr">
              <a:buNone/>
              <a:tabLst>
                <a:tab pos="7773988" algn="l"/>
              </a:tabLst>
              <a:defRPr sz="1400"/>
            </a:lvl4pPr>
            <a:lvl5pPr algn="ctr">
              <a:buNone/>
              <a:tabLst>
                <a:tab pos="7773988" algn="l"/>
              </a:tabLst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498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4306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066925"/>
            <a:ext cx="7772400" cy="1362075"/>
          </a:xfrm>
          <a:noFill/>
          <a:ln>
            <a:noFill/>
          </a:ln>
        </p:spPr>
        <p:txBody>
          <a:bodyPr anchorCtr="1"/>
          <a:lstStyle>
            <a:lvl1pPr algn="ctr">
              <a:defRPr sz="3600" b="0" cap="none">
                <a:solidFill>
                  <a:srgbClr val="1191D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528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8972473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21044"/>
      </p:ext>
    </p:extLst>
  </p:cSld>
  <p:clrMapOvr>
    <a:masterClrMapping/>
  </p:clrMapOvr>
  <p:transition spd="slow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46344"/>
      </p:ext>
    </p:extLst>
  </p:cSld>
  <p:clrMapOvr>
    <a:masterClrMapping/>
  </p:clrMapOvr>
  <p:transition spd="slow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  <a:noFill/>
          <a:ln>
            <a:noFill/>
          </a:ln>
        </p:spPr>
        <p:txBody>
          <a:bodyPr/>
          <a:lstStyle>
            <a:lvl1pPr algn="l">
              <a:defRPr sz="11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21765"/>
      </p:ext>
    </p:extLst>
  </p:cSld>
  <p:clrMapOvr>
    <a:masterClrMapping/>
  </p:clrMapOvr>
  <p:transition spd="slow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229600" cy="685800"/>
          </a:xfrm>
          <a:noFill/>
          <a:ln>
            <a:noFill/>
          </a:ln>
        </p:spPr>
        <p:txBody>
          <a:bodyPr anchor="b" anchorCtr="1"/>
          <a:lstStyle>
            <a:lvl1pPr algn="ctr">
              <a:defRPr sz="14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0179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-19050" y="0"/>
            <a:ext cx="9163050" cy="13716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  <a:b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/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endParaRPr lang="en-US" dirty="0"/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1029" name="Picture 8" descr="Pearson_Bound_White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 descr="Pearson_Strap_Bound_White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47"/>
          <p:cNvSpPr txBox="1">
            <a:spLocks noChangeArrowheads="1"/>
          </p:cNvSpPr>
          <p:nvPr userDrawn="1"/>
        </p:nvSpPr>
        <p:spPr bwMode="auto">
          <a:xfrm>
            <a:off x="1600200" y="6400800"/>
            <a:ext cx="562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32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Content Placeholder 4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 bwMode="auto">
          <a:xfrm>
            <a:off x="2667000" y="1653148"/>
            <a:ext cx="36576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47" r:id="rId1"/>
    <p:sldLayoutId id="2147484832" r:id="rId2"/>
    <p:sldLayoutId id="2147484835" r:id="rId3"/>
    <p:sldLayoutId id="2147484836" r:id="rId4"/>
    <p:sldLayoutId id="2147484837" r:id="rId5"/>
    <p:sldLayoutId id="2147484838" r:id="rId6"/>
    <p:sldLayoutId id="2147484839" r:id="rId7"/>
    <p:sldLayoutId id="2147484840" r:id="rId8"/>
    <p:sldLayoutId id="2147484841" r:id="rId9"/>
    <p:sldLayoutId id="2147484842" r:id="rId10"/>
    <p:sldLayoutId id="2147484845" r:id="rId11"/>
    <p:sldLayoutId id="2147484843" r:id="rId12"/>
    <p:sldLayoutId id="2147484844" r:id="rId13"/>
    <p:sldLayoutId id="2147484846" r:id="rId14"/>
  </p:sldLayoutIdLst>
  <p:transition spd="slow" advTm="0"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1600" baseline="0">
          <a:solidFill>
            <a:srgbClr val="FFFFFF"/>
          </a:solidFill>
          <a:effectLst>
            <a:outerShdw blurRad="38100" dist="38100" dir="2700000">
              <a:srgbClr val="000000">
                <a:alpha val="75000"/>
              </a:srgbClr>
            </a:outerShdw>
          </a:effectLst>
          <a:latin typeface="Verdana"/>
          <a:ea typeface="+mj-ea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Clr>
          <a:srgbClr val="214C90"/>
        </a:buClr>
        <a:buFont typeface="Times" pitchFamily="-84" charset="0"/>
        <a:buNone/>
        <a:defRPr sz="3000">
          <a:solidFill>
            <a:schemeClr val="tx1"/>
          </a:solidFill>
          <a:latin typeface="Verdana"/>
          <a:ea typeface="+mn-ea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Wingdings" pitchFamily="2" charset="2"/>
        <a:buChar char="§"/>
        <a:defRPr sz="2800">
          <a:solidFill>
            <a:schemeClr val="tx1"/>
          </a:solidFill>
          <a:latin typeface="Verdana"/>
          <a:ea typeface="+mn-ea"/>
          <a:cs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Arial" charset="0"/>
        <a:buChar char="•"/>
        <a:defRPr sz="2600">
          <a:solidFill>
            <a:schemeClr val="tx1"/>
          </a:solidFill>
          <a:latin typeface="Verdana"/>
          <a:ea typeface="+mn-ea"/>
          <a:cs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Arial" charset="0"/>
        <a:buChar char="•"/>
        <a:defRPr sz="2400">
          <a:solidFill>
            <a:schemeClr val="tx1"/>
          </a:solidFill>
          <a:latin typeface="Verdana"/>
          <a:ea typeface="+mn-ea"/>
          <a:cs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Lucida Grande" pitchFamily="-84" charset="0"/>
        <a:buChar char="-"/>
        <a:defRPr sz="2200">
          <a:solidFill>
            <a:schemeClr val="tx1"/>
          </a:solidFill>
          <a:latin typeface="Verdana"/>
          <a:ea typeface="+mn-ea"/>
          <a:cs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omenforsobriety.org/" TargetMode="External"/><Relationship Id="rId5" Type="http://schemas.openxmlformats.org/officeDocument/2006/relationships/hyperlink" Target="https://www.genderspectrum.org/" TargetMode="Externa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Women and Drug Use: Biological Considerations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2057400"/>
            <a:ext cx="82296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Health Risks Specific to Women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Risk of death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Malnourishment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Hypertension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Sexually transmitted diseases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Younger women: accidental death or injury, suicide, overdose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Middle-aged women: breast cancer, osteoporosis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Older women: fractures due to accidents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971277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Hormones and Addiction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19125" y="1865313"/>
            <a:ext cx="8153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Significant role in development of addiction and relapse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Menstrual cycle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Pre-ovulation – stronger effects from stimulants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Post-ovulation – enhanced effects from alcohol and nicotine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506013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Psychological Considerations for Addicted Women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981200"/>
            <a:ext cx="83058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Every DSM diagnosis more common in addicted women than men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Anxiety and depression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More likely than men to have affective disorder PRIOR to addiction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Women may need more treatment post-addiction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Suicide	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Alcoholic women are 5 times more likely to attempt suicide; death rate equal to men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1631757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Social Considerations for Addicted Women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30238" y="1981200"/>
            <a:ext cx="80772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Women’s problem drinking linked to relationships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Greater risk with family history of addiction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More susceptible to social pressures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Substance abusing partner more likely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Hide drinking out of guilt and shame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Those entering treatment have less family support, Lower SES, education, unemployed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9469449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Addicted Women Who Parent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676400"/>
            <a:ext cx="82296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Babies at risk during pregnancy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Fetal Alcohol Syndrome (FAS)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Fear of losing children to social services if they seek treatment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Lack of child care is a barrier to treatment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8986041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Women, Addiction, and Violence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639888"/>
            <a:ext cx="8229600" cy="361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Men are sexually aggressive to women who drink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Women’s use of alcohol also increases risk of nonsexual violence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Relationship between addiction and violence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Bi-directional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Addicted women more likely to be victimized by partners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Sexual assault far higher among addicted women</a:t>
            </a: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052111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Women and Tobacco Use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30238" y="1447800"/>
            <a:ext cx="813276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Tobacco kills far more than drugs or alcohol each year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More women than men smoke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More difficult for women to stop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Cancer of the cervix, heart disease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Use during pregnancy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linked to spontaneous abortion, premature birth, low birth weight, infant’s behavior problems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90245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Men and Addiction:  Biological Considerations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85800" y="2133600"/>
            <a:ext cx="81534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Physical effects of heavy/chronic drinking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Increased heart problems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Stroke and high blood pressure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Men with family history more susceptible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ADHD and cocaine abuse linked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294805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Men and Addiction:  Psychological Considerations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944688"/>
            <a:ext cx="8153400" cy="3389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May use to stimulate </a:t>
            </a:r>
            <a:r>
              <a:rPr kumimoji="0" lang="en-US" altLang="en-US" sz="2800" b="1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or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 suppress feelings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Men more likely to exhibit sociopathology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Engage in criminal behavior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Men tend to externalize/blame others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Aggressive boys more likely to abuse then non-aggressive peers</a:t>
            </a:r>
          </a:p>
          <a:p>
            <a:pPr marL="1600200" marR="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4963100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Men and Addiction:  Social Considerations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5800" y="1944688"/>
            <a:ext cx="8153400" cy="3846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More likely to use drugs to socialize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Problem use tends to show earlier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More legal problems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Violence more likely for men when intoxicated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Support for treatment more likely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Family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Court system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586042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Definitions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5800" y="1828800"/>
            <a:ext cx="8077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Gender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 refers to one’s identity on the spectrum of female to male.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Sex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 refers to the physical anatomy of a person.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 </a:t>
            </a:r>
            <a:r>
              <a:rPr kumimoji="0" lang="en-US" sz="28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transgendered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 person is one who experiences discomfort within the conventional expectation of his/her sex.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359496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Treatment: Minnesota Model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30238" y="1905000"/>
            <a:ext cx="8208962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Since 1940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95% of programs based on this model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Residential (now more outpatient) with education and 12 step meeting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Emphasis on character and spirituality of clients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Fails to meet unique needs of women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515026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Women’s Responses to Treatment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533400" y="1676400"/>
            <a:ext cx="8382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Minnesota Model paired with 12-step practices not effective for women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Hierarchical, confrontational, non-mutual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Focus on individual pathology ignores social context, sexism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Power for some women already in short supply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Mixed-gender group treatment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Less effective, but some benefits also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Women-only groups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Safer place for sexually abused women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Often other services connected: child care, health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7295311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Women’s Treatment Needs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639888"/>
            <a:ext cx="7877175" cy="285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Counselor/client relationship key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Individual counseling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Collaborate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Facilitate freedom to choose success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Same-sex counselor option/cultural match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1600200" marR="0" lvl="3" indent="-228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6680195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Topics for Women’s Treatment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9600" y="1375272"/>
            <a:ext cx="8227160" cy="4745161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charset="2"/>
              <a:buChar char="n"/>
              <a:defRPr/>
            </a:pPr>
            <a:r>
              <a:rPr lang="en-US" sz="2800" kern="0" smtClean="0">
                <a:solidFill>
                  <a:srgbClr val="000000"/>
                </a:solidFill>
                <a:latin typeface="+mj-lt"/>
                <a:ea typeface="ＭＳ Ｐゴシック" charset="-128"/>
                <a:cs typeface="ＭＳ Ｐゴシック" charset="-128"/>
              </a:rPr>
              <a:t>Strength building</a:t>
            </a:r>
            <a:endParaRPr lang="en-US" sz="2800" kern="0" smtClean="0">
              <a:solidFill>
                <a:srgbClr val="000000"/>
              </a:solidFill>
              <a:ea typeface="ＭＳ Ｐゴシック" charset="-128"/>
            </a:endParaRPr>
          </a:p>
          <a:p>
            <a:pPr lvl="1">
              <a:buFont typeface="Wingdings" charset="2"/>
              <a:buChar char="n"/>
              <a:defRPr/>
            </a:pPr>
            <a:r>
              <a:rPr lang="en-US" sz="2800" kern="0" smtClean="0">
                <a:solidFill>
                  <a:srgbClr val="000000"/>
                </a:solidFill>
                <a:latin typeface="+mj-lt"/>
                <a:ea typeface="ＭＳ Ｐゴシック" charset="-128"/>
                <a:cs typeface="ＭＳ Ｐゴシック" charset="-128"/>
              </a:rPr>
              <a:t>Gender issues</a:t>
            </a:r>
            <a:endParaRPr lang="en-US" sz="2800" kern="0" smtClean="0">
              <a:solidFill>
                <a:srgbClr val="000000"/>
              </a:solidFill>
              <a:ea typeface="ＭＳ Ｐゴシック" charset="-128"/>
            </a:endParaRPr>
          </a:p>
          <a:p>
            <a:pPr lvl="1">
              <a:buFont typeface="Wingdings" charset="2"/>
              <a:buChar char="n"/>
              <a:defRPr/>
            </a:pPr>
            <a:r>
              <a:rPr lang="en-US" sz="2800" kern="0" smtClean="0">
                <a:solidFill>
                  <a:srgbClr val="000000"/>
                </a:solidFill>
                <a:latin typeface="+mj-lt"/>
                <a:ea typeface="ＭＳ Ｐゴシック" charset="-128"/>
                <a:cs typeface="ＭＳ Ｐゴシック" charset="-128"/>
              </a:rPr>
              <a:t>Problems in societal context</a:t>
            </a:r>
            <a:endParaRPr lang="en-US" sz="2800" kern="0" smtClean="0">
              <a:solidFill>
                <a:srgbClr val="000000"/>
              </a:solidFill>
              <a:ea typeface="ＭＳ Ｐゴシック" charset="-128"/>
            </a:endParaRPr>
          </a:p>
          <a:p>
            <a:pPr lvl="2">
              <a:buFont typeface="Wingdings" charset="2"/>
              <a:buChar char="n"/>
              <a:defRPr/>
            </a:pPr>
            <a:r>
              <a:rPr lang="en-US" sz="2400" kern="0" smtClean="0">
                <a:solidFill>
                  <a:srgbClr val="000000"/>
                </a:solidFill>
                <a:latin typeface="+mj-lt"/>
                <a:ea typeface="ＭＳ Ｐゴシック" charset="-128"/>
                <a:cs typeface="ＭＳ Ｐゴシック" charset="-128"/>
              </a:rPr>
              <a:t>Overcoming disadvantage</a:t>
            </a:r>
            <a:endParaRPr lang="en-US" sz="2400" kern="0" smtClean="0">
              <a:solidFill>
                <a:srgbClr val="000000"/>
              </a:solidFill>
              <a:ea typeface="ＭＳ Ｐゴシック" charset="-128"/>
            </a:endParaRPr>
          </a:p>
          <a:p>
            <a:pPr lvl="2">
              <a:buFont typeface="Wingdings" charset="2"/>
              <a:buChar char="n"/>
              <a:defRPr/>
            </a:pPr>
            <a:r>
              <a:rPr lang="en-US" sz="2400" kern="0" smtClean="0">
                <a:solidFill>
                  <a:srgbClr val="000000"/>
                </a:solidFill>
                <a:latin typeface="+mj-lt"/>
                <a:ea typeface="ＭＳ Ｐゴシック" charset="-128"/>
                <a:cs typeface="ＭＳ Ｐゴシック" charset="-128"/>
              </a:rPr>
              <a:t>Understanding oppression</a:t>
            </a:r>
            <a:endParaRPr lang="en-US" sz="2400" kern="0" smtClean="0">
              <a:solidFill>
                <a:srgbClr val="000000"/>
              </a:solidFill>
              <a:ea typeface="ＭＳ Ｐゴシック" charset="-128"/>
            </a:endParaRPr>
          </a:p>
          <a:p>
            <a:pPr lvl="2">
              <a:buFont typeface="Wingdings" charset="2"/>
              <a:buChar char="n"/>
              <a:defRPr/>
            </a:pPr>
            <a:r>
              <a:rPr lang="en-US" sz="2400" kern="0" smtClean="0">
                <a:solidFill>
                  <a:srgbClr val="000000"/>
                </a:solidFill>
                <a:latin typeface="+mj-lt"/>
                <a:ea typeface="ＭＳ Ｐゴシック" charset="-128"/>
                <a:cs typeface="ＭＳ Ｐゴシック" charset="-128"/>
              </a:rPr>
              <a:t>Advocacy</a:t>
            </a:r>
            <a:endParaRPr lang="en-US" sz="2400" kern="0" smtClean="0">
              <a:solidFill>
                <a:srgbClr val="000000"/>
              </a:solidFill>
              <a:ea typeface="ＭＳ Ｐゴシック" charset="-128"/>
            </a:endParaRPr>
          </a:p>
          <a:p>
            <a:pPr lvl="1">
              <a:buFont typeface="Wingdings" charset="2"/>
              <a:buChar char="n"/>
              <a:defRPr/>
            </a:pPr>
            <a:r>
              <a:rPr lang="en-US" sz="2800" kern="0" smtClean="0">
                <a:solidFill>
                  <a:srgbClr val="000000"/>
                </a:solidFill>
                <a:latin typeface="+mj-lt"/>
                <a:ea typeface="ＭＳ Ｐゴシック" charset="-128"/>
                <a:cs typeface="ＭＳ Ｐゴシック" charset="-128"/>
              </a:rPr>
              <a:t>Incest, sexual assault, or sexual abuse</a:t>
            </a:r>
            <a:endParaRPr lang="en-US" sz="2800" kern="0" smtClean="0">
              <a:solidFill>
                <a:srgbClr val="000000"/>
              </a:solidFill>
              <a:ea typeface="ＭＳ Ｐゴシック" charset="-128"/>
            </a:endParaRPr>
          </a:p>
          <a:p>
            <a:pPr lvl="1">
              <a:buFont typeface="Wingdings" charset="2"/>
              <a:buChar char="n"/>
              <a:defRPr/>
            </a:pPr>
            <a:r>
              <a:rPr lang="en-US" sz="2800" kern="0" smtClean="0">
                <a:solidFill>
                  <a:srgbClr val="000000"/>
                </a:solidFill>
                <a:latin typeface="+mj-lt"/>
                <a:ea typeface="ＭＳ Ｐゴシック" charset="-128"/>
                <a:cs typeface="ＭＳ Ｐゴシック" charset="-128"/>
              </a:rPr>
              <a:t>General and reproductive health</a:t>
            </a:r>
            <a:endParaRPr lang="en-US" sz="2800" kern="0" smtClean="0">
              <a:solidFill>
                <a:srgbClr val="000000"/>
              </a:solidFill>
              <a:ea typeface="ＭＳ Ｐゴシック" charset="-128"/>
            </a:endParaRPr>
          </a:p>
          <a:p>
            <a:pPr lvl="1">
              <a:buFont typeface="Wingdings" charset="2"/>
              <a:buChar char="n"/>
              <a:defRPr/>
            </a:pPr>
            <a:r>
              <a:rPr lang="en-US" sz="2800" kern="0" smtClean="0">
                <a:solidFill>
                  <a:srgbClr val="000000"/>
                </a:solidFill>
                <a:latin typeface="+mj-lt"/>
                <a:ea typeface="ＭＳ Ｐゴシック" charset="-128"/>
                <a:cs typeface="ＭＳ Ｐゴシック" charset="-128"/>
              </a:rPr>
              <a:t>Child care</a:t>
            </a:r>
            <a:endParaRPr lang="en-US" sz="2800" kern="0" smtClean="0">
              <a:solidFill>
                <a:srgbClr val="000000"/>
              </a:solidFill>
              <a:ea typeface="ＭＳ Ｐゴシック" charset="-128"/>
            </a:endParaRPr>
          </a:p>
          <a:p>
            <a:pPr lvl="1">
              <a:buFont typeface="Wingdings" charset="2"/>
              <a:buChar char="n"/>
              <a:defRPr/>
            </a:pPr>
            <a:r>
              <a:rPr lang="en-US" sz="2800" kern="0" smtClean="0">
                <a:solidFill>
                  <a:srgbClr val="000000"/>
                </a:solidFill>
                <a:latin typeface="+mj-lt"/>
                <a:ea typeface="ＭＳ Ｐゴシック" charset="-128"/>
                <a:cs typeface="ＭＳ Ｐゴシック" charset="-128"/>
              </a:rPr>
              <a:t>Parenting</a:t>
            </a:r>
            <a:endParaRPr lang="en-US" sz="2800" kern="0" smtClean="0">
              <a:solidFill>
                <a:srgbClr val="000000"/>
              </a:solidFill>
              <a:ea typeface="ＭＳ Ｐゴシック" charset="-128"/>
            </a:endParaRPr>
          </a:p>
          <a:p>
            <a:pPr lvl="1">
              <a:buFont typeface="Wingdings" charset="2"/>
              <a:buChar char="n"/>
              <a:defRPr/>
            </a:pPr>
            <a:r>
              <a:rPr lang="en-US" sz="2800" kern="0" smtClean="0">
                <a:solidFill>
                  <a:srgbClr val="000000"/>
                </a:solidFill>
                <a:latin typeface="+mj-lt"/>
                <a:ea typeface="ＭＳ Ｐゴシック" charset="-128"/>
                <a:cs typeface="ＭＳ Ｐゴシック" charset="-128"/>
              </a:rPr>
              <a:t>Cutting edge therapies:</a:t>
            </a:r>
            <a:endParaRPr lang="en-US" sz="2800" kern="0" smtClean="0">
              <a:solidFill>
                <a:srgbClr val="000000"/>
              </a:solidFill>
              <a:ea typeface="ＭＳ Ｐゴシック" charset="-128"/>
            </a:endParaRPr>
          </a:p>
          <a:p>
            <a:pPr lvl="2">
              <a:buFont typeface="Wingdings" charset="2"/>
              <a:buChar char="n"/>
              <a:defRPr/>
            </a:pPr>
            <a:r>
              <a:rPr lang="en-US" sz="2400" kern="0" smtClean="0">
                <a:solidFill>
                  <a:srgbClr val="000000"/>
                </a:solidFill>
                <a:latin typeface="+mj-lt"/>
                <a:ea typeface="ＭＳ Ｐゴシック" charset="-128"/>
                <a:cs typeface="ＭＳ Ｐゴシック" charset="-128"/>
              </a:rPr>
              <a:t>Yoga, meditation, mindfulness</a:t>
            </a:r>
            <a:endParaRPr lang="en-US" sz="2400" kern="0" smtClean="0">
              <a:solidFill>
                <a:srgbClr val="000000"/>
              </a:solidFill>
              <a:ea typeface="ＭＳ Ｐゴシック" charset="-128"/>
            </a:endParaRPr>
          </a:p>
          <a:p>
            <a:pPr lvl="2">
              <a:buFont typeface="Wingdings" charset="2"/>
              <a:buChar char="n"/>
              <a:defRPr/>
            </a:pPr>
            <a:r>
              <a:rPr lang="en-US" sz="2400" kern="0" smtClean="0">
                <a:solidFill>
                  <a:srgbClr val="000000"/>
                </a:solidFill>
                <a:latin typeface="+mj-lt"/>
                <a:ea typeface="ＭＳ Ｐゴシック" charset="-128"/>
                <a:cs typeface="ＭＳ Ｐゴシック" charset="-128"/>
              </a:rPr>
              <a:t>Music/art therapy</a:t>
            </a:r>
            <a:endParaRPr lang="en-US" sz="2400" kern="0" smtClean="0">
              <a:solidFill>
                <a:srgbClr val="000000"/>
              </a:solidFill>
              <a:ea typeface="ＭＳ Ｐゴシック" charset="-128"/>
            </a:endParaRPr>
          </a:p>
          <a:p>
            <a:pPr lvl="2">
              <a:buFont typeface="Wingdings" charset="2"/>
              <a:buChar char="n"/>
              <a:defRPr/>
            </a:pPr>
            <a:r>
              <a:rPr lang="en-US" sz="2400" kern="0" smtClean="0">
                <a:solidFill>
                  <a:srgbClr val="000000"/>
                </a:solidFill>
                <a:latin typeface="+mj-lt"/>
                <a:ea typeface="ＭＳ Ｐゴシック" charset="-128"/>
                <a:cs typeface="ＭＳ Ｐゴシック" charset="-128"/>
              </a:rPr>
              <a:t>Acupuncture</a:t>
            </a:r>
            <a:r>
              <a:rPr lang="en-US" sz="2400" kern="0" smtClean="0">
                <a:solidFill>
                  <a:srgbClr val="000000"/>
                </a:solidFill>
                <a:ea typeface="ＭＳ Ｐゴシック" charset="-128"/>
              </a:rPr>
              <a:t> </a:t>
            </a:r>
            <a:endParaRPr lang="en-US" sz="2400" kern="0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056339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Men’s Specific Treatment Needs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69913" y="1411288"/>
            <a:ext cx="8269287" cy="422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Men outnumber women in treatment 4:1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Traditional counseling may initially be counterproductive</a:t>
            </a: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Goal setting, creating lists, homework assignments, and creating contracts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Address sense of counseling as “unmasculine”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Focus on concrete concerns beyond addiction alone</a:t>
            </a:r>
            <a:endParaRPr kumimoji="0" lang="en-US" altLang="en-US" sz="20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Help men feel safer to delve into deeper issues	</a:t>
            </a:r>
            <a:endParaRPr kumimoji="0" lang="en-US" altLang="en-US" sz="2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5275265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Other Factors Specific to Men 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These may contribute to positive outcomes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Health education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Anger management skill training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Social-skills training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Recreational and leisure opportunity development</a:t>
            </a:r>
            <a:endParaRPr kumimoji="0" lang="en-US" altLang="en-US" sz="20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Men are more often mandated, court-ordered clients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679297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Transgendered Clients 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Dearth of research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Lumped with LGB community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Counselors need to understand this population’s issues with discrimination.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World Professional Association for Transgender Health’s Standards of Care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191924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 Intersex Clients 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Little literature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Intersex client resilience is likely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Counselors are encouraged to seek specific training </a:t>
            </a: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922238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 Treatment Outcomes 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Women more likely to drop out or relapse than men. 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Men more likely to enter treatment due to family opposition or court order.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Men were more likely to return to treatment following pressure from social institutions. 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Women were more likely to re-enter at the encouragement of a social worker or counselor. 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518629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>
                <a:ea typeface="ＭＳ Ｐゴシック" panose="020B0600070205080204" pitchFamily="34" charset="-128"/>
              </a:rPr>
              <a:t>Useful Web Sites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63935" y="1600200"/>
            <a:ext cx="8040688" cy="392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Gender Spectrum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5"/>
              </a:rPr>
              <a:t>https://www.genderspectrum.org/</a:t>
            </a:r>
            <a:endParaRPr kumimoji="0" lang="en-US" sz="2400" b="0" u="sng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endParaRPr kumimoji="0" lang="en-US" sz="800" b="0" i="1" u="sng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Women for Sobriety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6"/>
              </a:rPr>
              <a:t>http://www.womenforsobriety.org/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8856330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Definitions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85800" y="1828800"/>
            <a:ext cx="8077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One who is </a:t>
            </a:r>
            <a:r>
              <a:rPr kumimoji="0" lang="en-US" altLang="en-US" sz="28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transsexual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 feels that his/her gender identity does not match his/her sex.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 person who identifies as </a:t>
            </a:r>
            <a:r>
              <a:rPr kumimoji="0" lang="en-US" sz="28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intersex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 possesses a mixture of anatomical features typically identified as male and female 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936302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Gender, Alcohol, and Drug Use and Abuse in the U.S.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33400" y="1792288"/>
            <a:ext cx="8269288" cy="430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Alcohol was consumed by men, women, and children in colonial times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Harriet Martineau 1830’s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Four reasons why women might drink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Cultural oppression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Vacuousness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Self-medication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Prescribed medication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Led to cultural criticism of women drinkers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5521498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Use and Abuse in the U.S.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639888"/>
            <a:ext cx="8040688" cy="377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Temperance Movement (Late 1880’s)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Increase of morality and religious influence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The moralization of alcohol use became engrained in societal thinking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Virtue and masculinity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The relationship between gender and drug use is complex, driven by cultural impressions and moral thinking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993360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Gender and Addictions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5800" y="1828800"/>
            <a:ext cx="8077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No one effective method of treatment for all clients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Women’s issues largely neglected in literature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Only 29 studies on women alcoholics between 1929 and 1970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“man’s problem”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Focus now shifted to illicit drugs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242523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Women’s Use Today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46113" y="1639888"/>
            <a:ext cx="8116887" cy="3236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6.5% of women aged 12 years or older use illicit drugs.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47.1% of women of the same age range identify as “current drinkers.”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Women’s use or abuse of prescriptions drugs equals or exceeds that of me. 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0901413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Men’s and Women’s Use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542925" y="1628775"/>
            <a:ext cx="8372475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10.4% men vs. 5.7% women aged 12+ have are addicted to substances.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Ages 12-17, rates are the same.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Equal in use of stimulants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Men use more marijuana, opiates, inhalants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Sexes now equal in early drinking behaviors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032439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Women and Alcohol: Biological Considerations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981200"/>
            <a:ext cx="82296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Women metabolize differently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Intoxicated after consuming half as much as men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Develop cirrhosis of liver more quickly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Women begin drinking later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Drink smaller quantities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Telescoping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Time between drinking and onset of problems is shorter than that of men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65550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theme/theme1.xml><?xml version="1.0" encoding="utf-8"?>
<a:theme xmlns:a="http://schemas.openxmlformats.org/drawingml/2006/main" name="TED accessibility template">
  <a:themeElements>
    <a:clrScheme name="Custom 8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232C8"/>
      </a:hlink>
      <a:folHlink>
        <a:srgbClr val="9632C8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</TotalTime>
  <Words>1835</Words>
  <Application>Microsoft Office PowerPoint</Application>
  <PresentationFormat>On-screen Show (4:3)</PresentationFormat>
  <Paragraphs>367</Paragraphs>
  <Slides>29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ＭＳ Ｐゴシック</vt:lpstr>
      <vt:lpstr>Arial</vt:lpstr>
      <vt:lpstr>Calibri</vt:lpstr>
      <vt:lpstr>Lucida Grande</vt:lpstr>
      <vt:lpstr>Tahoma</vt:lpstr>
      <vt:lpstr>Times</vt:lpstr>
      <vt:lpstr>Verdana</vt:lpstr>
      <vt:lpstr>Wingdings</vt:lpstr>
      <vt:lpstr>TED accessibility template</vt:lpstr>
      <vt:lpstr>PowerPoint Presentation</vt:lpstr>
      <vt:lpstr>Definitions</vt:lpstr>
      <vt:lpstr>Definitions</vt:lpstr>
      <vt:lpstr>Gender, Alcohol, and Drug Use and Abuse in the U.S.</vt:lpstr>
      <vt:lpstr>Use and Abuse in the U.S.</vt:lpstr>
      <vt:lpstr>Gender and Addictions</vt:lpstr>
      <vt:lpstr>Women’s Use Today</vt:lpstr>
      <vt:lpstr>Men’s and Women’s Use</vt:lpstr>
      <vt:lpstr>Women and Alcohol: Biological Considerations</vt:lpstr>
      <vt:lpstr>Women and Drug Use: Biological Considerations</vt:lpstr>
      <vt:lpstr>Hormones and Addiction</vt:lpstr>
      <vt:lpstr>Psychological Considerations for Addicted Women</vt:lpstr>
      <vt:lpstr>Social Considerations for Addicted Women</vt:lpstr>
      <vt:lpstr>Addicted Women Who Parent</vt:lpstr>
      <vt:lpstr>Women, Addiction, and Violence</vt:lpstr>
      <vt:lpstr>Women and Tobacco Use</vt:lpstr>
      <vt:lpstr>Men and Addiction:  Biological Considerations</vt:lpstr>
      <vt:lpstr>Men and Addiction:  Psychological Considerations</vt:lpstr>
      <vt:lpstr>Men and Addiction:  Social Considerations</vt:lpstr>
      <vt:lpstr>Treatment: Minnesota Model</vt:lpstr>
      <vt:lpstr>Women’s Responses to Treatment</vt:lpstr>
      <vt:lpstr>Women’s Treatment Needs</vt:lpstr>
      <vt:lpstr>Topics for Women’s Treatment</vt:lpstr>
      <vt:lpstr>Men’s Specific Treatment Needs</vt:lpstr>
      <vt:lpstr>Other Factors Specific to Men </vt:lpstr>
      <vt:lpstr>Transgendered Clients </vt:lpstr>
      <vt:lpstr> Intersex Clients </vt:lpstr>
      <vt:lpstr> Treatment Outcomes </vt:lpstr>
      <vt:lpstr>Useful Web Sites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Gail</dc:creator>
  <cp:lastModifiedBy>Styles, Marisia</cp:lastModifiedBy>
  <cp:revision>57</cp:revision>
  <dcterms:created xsi:type="dcterms:W3CDTF">2014-09-07T20:58:46Z</dcterms:created>
  <dcterms:modified xsi:type="dcterms:W3CDTF">2015-04-03T14:05:57Z</dcterms:modified>
</cp:coreProperties>
</file>