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4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9" r:id="rId14"/>
    <p:sldId id="360" r:id="rId15"/>
    <p:sldId id="361" r:id="rId16"/>
    <p:sldId id="362" r:id="rId17"/>
    <p:sldId id="363" r:id="rId18"/>
    <p:sldId id="364" r:id="rId19"/>
    <p:sldId id="365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1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64395"/>
    <a:srgbClr val="263B94"/>
    <a:srgbClr val="C2C9E6"/>
    <a:srgbClr val="131442"/>
    <a:srgbClr val="D99A29"/>
    <a:srgbClr val="214C90"/>
    <a:srgbClr val="B2D233"/>
    <a:srgbClr val="1191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01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276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D62F6D75-9986-4596-8E51-A05AC7E524B6}" type="datetime1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18CA7BE-4229-424E-82A1-4551F9BB94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163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54894A75-9A16-4FD2-9F01-8A12BF949661}" type="datetime1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398E38-D416-4461-93A0-1AA04C0312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2249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2502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78284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5090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5974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689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63692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3369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64377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47938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4875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945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732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075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745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3548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4253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8242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910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3" name="Picture 8" descr="Pearson_Bound_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136" y="6393041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10325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3176" y="0"/>
            <a:ext cx="9140825" cy="1600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</a:p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endParaRPr lang="en-US" sz="105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6" name="Text Box 47"/>
          <p:cNvSpPr txBox="1">
            <a:spLocks noChangeArrowheads="1"/>
          </p:cNvSpPr>
          <p:nvPr userDrawn="1"/>
        </p:nvSpPr>
        <p:spPr bwMode="auto">
          <a:xfrm>
            <a:off x="2019300" y="6434138"/>
            <a:ext cx="502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by Pearson Education, Inc. All Rights Reserved</a:t>
            </a:r>
          </a:p>
        </p:txBody>
      </p:sp>
      <p:sp>
        <p:nvSpPr>
          <p:cNvPr id="8" name="Rectangle 17"/>
          <p:cNvSpPr>
            <a:spLocks noChangeArrowheads="1"/>
          </p:cNvSpPr>
          <p:nvPr userDrawn="1"/>
        </p:nvSpPr>
        <p:spPr bwMode="auto">
          <a:xfrm>
            <a:off x="2819400" y="1295400"/>
            <a:ext cx="3429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200" smtClean="0">
              <a:solidFill>
                <a:srgbClr val="FFFFFF"/>
              </a:solidFill>
            </a:endParaRPr>
          </a:p>
        </p:txBody>
      </p:sp>
      <p:pic>
        <p:nvPicPr>
          <p:cNvPr id="10" name="Content Placeholder 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 bwMode="auto">
          <a:xfrm>
            <a:off x="381000" y="1765067"/>
            <a:ext cx="35814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4038600" y="2590800"/>
            <a:ext cx="4648200" cy="1680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Chapter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19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Lesbian, Gay, Bisexual, and Transgender</a:t>
            </a: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Affirmative Addictions Treatment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 </a:t>
            </a: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Updated by Melinda Haley, Walden University 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4597402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6085255"/>
      </p:ext>
    </p:extLst>
  </p:cSld>
  <p:clrMapOvr>
    <a:masterClrMapping/>
  </p:clrMapOvr>
  <p:transition spd="slow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1958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1045504"/>
      </p:ext>
    </p:extLst>
  </p:cSld>
  <p:clrMapOvr>
    <a:masterClrMapping/>
  </p:clrMapOvr>
  <p:transition spd="slow" advTm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8576714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9588" y="0"/>
            <a:ext cx="2284412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75" y="0"/>
            <a:ext cx="6704013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791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214C90"/>
          </a:solidFill>
          <a:ln>
            <a:solidFill>
              <a:srgbClr val="214C90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75" y="2362200"/>
            <a:ext cx="8229600" cy="384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330109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7496C3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61037"/>
            <a:ext cx="8229600" cy="563563"/>
          </a:xfrm>
          <a:prstGeom prst="rect">
            <a:avLst/>
          </a:prstGeom>
        </p:spPr>
        <p:txBody>
          <a:bodyPr anchor="ctr"/>
          <a:lstStyle>
            <a:lvl1pPr marL="342900" indent="-4763" algn="ctr">
              <a:buNone/>
              <a:tabLst>
                <a:tab pos="7773988" algn="l"/>
              </a:tabLst>
              <a:defRPr sz="1400"/>
            </a:lvl1pPr>
            <a:lvl2pPr algn="ctr">
              <a:buNone/>
              <a:tabLst>
                <a:tab pos="7773988" algn="l"/>
              </a:tabLst>
              <a:defRPr sz="1400"/>
            </a:lvl2pPr>
            <a:lvl3pPr algn="ctr">
              <a:buNone/>
              <a:tabLst>
                <a:tab pos="7773988" algn="l"/>
              </a:tabLst>
              <a:defRPr sz="1400"/>
            </a:lvl3pPr>
            <a:lvl4pPr algn="ctr">
              <a:buNone/>
              <a:tabLst>
                <a:tab pos="7773988" algn="l"/>
              </a:tabLst>
              <a:defRPr sz="1400"/>
            </a:lvl4pPr>
            <a:lvl5pPr algn="ctr">
              <a:buNone/>
              <a:tabLst>
                <a:tab pos="7773988" algn="l"/>
              </a:tabLst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6498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4306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066925"/>
            <a:ext cx="7772400" cy="1362075"/>
          </a:xfrm>
          <a:noFill/>
          <a:ln>
            <a:noFill/>
          </a:ln>
        </p:spPr>
        <p:txBody>
          <a:bodyPr anchorCtr="1"/>
          <a:lstStyle>
            <a:lvl1pPr algn="ctr">
              <a:defRPr sz="3600" b="0" cap="none">
                <a:solidFill>
                  <a:srgbClr val="1191D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528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8972473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21044"/>
      </p:ext>
    </p:extLst>
  </p:cSld>
  <p:clrMapOvr>
    <a:masterClrMapping/>
  </p:clrMapOvr>
  <p:transition spd="slow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46344"/>
      </p:ext>
    </p:extLst>
  </p:cSld>
  <p:clrMapOvr>
    <a:masterClrMapping/>
  </p:clrMapOvr>
  <p:transition spd="slow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  <a:noFill/>
          <a:ln>
            <a:noFill/>
          </a:ln>
        </p:spPr>
        <p:txBody>
          <a:bodyPr/>
          <a:lstStyle>
            <a:lvl1pPr algn="l">
              <a:defRPr sz="11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21765"/>
      </p:ext>
    </p:extLst>
  </p:cSld>
  <p:clrMapOvr>
    <a:masterClrMapping/>
  </p:clrMapOvr>
  <p:transition spd="slow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229600" cy="685800"/>
          </a:xfrm>
          <a:noFill/>
          <a:ln>
            <a:noFill/>
          </a:ln>
        </p:spPr>
        <p:txBody>
          <a:bodyPr anchor="b" anchorCtr="1"/>
          <a:lstStyle>
            <a:lvl1pPr algn="ctr">
              <a:defRPr sz="14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0179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-19050" y="0"/>
            <a:ext cx="9163050" cy="13716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  <a:b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/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endParaRPr lang="en-US" dirty="0"/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1029" name="Picture 8" descr="Pearson_Bound_White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 descr="Pearson_Strap_Bound_White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47"/>
          <p:cNvSpPr txBox="1">
            <a:spLocks noChangeArrowheads="1"/>
          </p:cNvSpPr>
          <p:nvPr userDrawn="1"/>
        </p:nvSpPr>
        <p:spPr bwMode="auto">
          <a:xfrm>
            <a:off x="1600200" y="6400800"/>
            <a:ext cx="562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32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Content Placeholder 4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 bwMode="auto">
          <a:xfrm>
            <a:off x="2667000" y="1653148"/>
            <a:ext cx="36576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47" r:id="rId1"/>
    <p:sldLayoutId id="2147484832" r:id="rId2"/>
    <p:sldLayoutId id="2147484835" r:id="rId3"/>
    <p:sldLayoutId id="2147484836" r:id="rId4"/>
    <p:sldLayoutId id="2147484837" r:id="rId5"/>
    <p:sldLayoutId id="2147484838" r:id="rId6"/>
    <p:sldLayoutId id="2147484839" r:id="rId7"/>
    <p:sldLayoutId id="2147484840" r:id="rId8"/>
    <p:sldLayoutId id="2147484841" r:id="rId9"/>
    <p:sldLayoutId id="2147484842" r:id="rId10"/>
    <p:sldLayoutId id="2147484845" r:id="rId11"/>
    <p:sldLayoutId id="2147484843" r:id="rId12"/>
    <p:sldLayoutId id="2147484844" r:id="rId13"/>
    <p:sldLayoutId id="2147484846" r:id="rId14"/>
  </p:sldLayoutIdLst>
  <p:transition spd="slow" advTm="0"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1600" baseline="0">
          <a:solidFill>
            <a:srgbClr val="FFFFFF"/>
          </a:solidFill>
          <a:effectLst>
            <a:outerShdw blurRad="38100" dist="38100" dir="2700000">
              <a:srgbClr val="000000">
                <a:alpha val="75000"/>
              </a:srgbClr>
            </a:outerShdw>
          </a:effectLst>
          <a:latin typeface="Verdana"/>
          <a:ea typeface="+mj-ea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Clr>
          <a:srgbClr val="214C90"/>
        </a:buClr>
        <a:buFont typeface="Times" pitchFamily="-84" charset="0"/>
        <a:buNone/>
        <a:defRPr sz="3000">
          <a:solidFill>
            <a:schemeClr val="tx1"/>
          </a:solidFill>
          <a:latin typeface="Verdana"/>
          <a:ea typeface="+mn-ea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Wingdings" pitchFamily="2" charset="2"/>
        <a:buChar char="§"/>
        <a:defRPr sz="2800">
          <a:solidFill>
            <a:schemeClr val="tx1"/>
          </a:solidFill>
          <a:latin typeface="Verdana"/>
          <a:ea typeface="+mn-ea"/>
          <a:cs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Arial" charset="0"/>
        <a:buChar char="•"/>
        <a:defRPr sz="2600">
          <a:solidFill>
            <a:schemeClr val="tx1"/>
          </a:solidFill>
          <a:latin typeface="Verdana"/>
          <a:ea typeface="+mn-ea"/>
          <a:cs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Arial" charset="0"/>
        <a:buChar char="•"/>
        <a:defRPr sz="2400">
          <a:solidFill>
            <a:schemeClr val="tx1"/>
          </a:solidFill>
          <a:latin typeface="Verdana"/>
          <a:ea typeface="+mn-ea"/>
          <a:cs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Lucida Grande" pitchFamily="-84" charset="0"/>
        <a:buChar char="-"/>
        <a:defRPr sz="2200">
          <a:solidFill>
            <a:schemeClr val="tx1"/>
          </a:solidFill>
          <a:latin typeface="Verdana"/>
          <a:ea typeface="+mn-ea"/>
          <a:cs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hyperlink" Target="http://www.pflag.org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hetaskforce.org/" TargetMode="External"/><Relationship Id="rId5" Type="http://schemas.openxmlformats.org/officeDocument/2006/relationships/hyperlink" Target="http://algbtic.org/" TargetMode="Externa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LGBT-Specific Assessment of Addiction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752600"/>
            <a:ext cx="82296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Clinical Assessment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Relationship building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Strong therapeutic alliance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Trust is important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Assessments laden with heterosexual bias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Relaxed manner of questioning about sexual orientation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Beware of bias in assessment instruments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971277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Affirmative Language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717550" y="1704975"/>
            <a:ext cx="79692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Be aware of relevant terms.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Sex plays the same role in all our lives, regardless of sexual orientation.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Coming out is a complex process that happens over a lifetime.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Be sensitive and affirming of the name and terms a transgendered person uses to describe himself or herself. 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506013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LGBT-Specific Treatment of Addiction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676400"/>
            <a:ext cx="7888288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Integrate sexual identity issues into treatment as appropriate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Treatment plans created collaboratively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Factors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Life stage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Coming-out process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Available support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Client’s comfort with identity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Career, finances, health, for example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1631757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Modality Issues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676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Individual therapy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Couples and family counseling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Invite partners to attend treatment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“Chosen” families (close friends)	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Therapeutic community settings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Guidance in where and when to come out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Care in inpatient settings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Standards and education for non-LGBT clients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9469449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Recovery Support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200063" y="1752600"/>
            <a:ext cx="81534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Boundaries for healthy, safe recovery meetings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Valuable coping recovery skills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Sponsorship, relaxation, meditation, and journaling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Role playing social settings that are potential triggers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8986041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Relapse Prevention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600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Help clients identify triggers, ways to counteract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Common relapse precursors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Coming-out issues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Low self-esteem, internalized homonegativity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Verbal and physical attacks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Grief/loss associated with HIV/AIDS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Prevention plans</a:t>
            </a:r>
            <a:endParaRPr kumimoji="0" lang="en-US" altLang="en-US" sz="2800" b="0" i="0" u="sng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Resilience strategies</a:t>
            </a:r>
            <a:endParaRPr kumimoji="0" lang="en-US" altLang="en-US" sz="2200" b="0" i="0" u="sng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052111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Role of Addictions Counselors Working with LGBT Clients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30238" y="1944688"/>
            <a:ext cx="8208962" cy="415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Follow best-practice guidelines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Counselors can have powerful impact on lives of LGBT clients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Important principles</a:t>
            </a:r>
            <a:endParaRPr kumimoji="0" lang="en-US" altLang="en-US" sz="20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Create a safe environment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Affirmative messages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LGBT magazines in the waiting room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Display “Safe Zone” sticker on front door</a:t>
            </a:r>
            <a:endParaRPr kumimoji="0" lang="en-US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90245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The Pride Institute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706438" y="18288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Begin recovery where you can “be yourself”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Appropriate addictions treatment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Individual and group counseling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Positive recovery outcomes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Safety and freedom from homophobia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294805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How to Be an Advocate for LGBT-Affirmative Treatment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2170113"/>
            <a:ext cx="8153400" cy="3468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Social advocacy on behalf of LGBT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Social justice (5</a:t>
            </a:r>
            <a:r>
              <a:rPr kumimoji="0" lang="en-US" altLang="en-US" sz="2400" b="0" i="0" u="none" strike="noStrike" kern="120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 force in counseling)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Incorporate affirmative counseling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Advocating for culturally relevant addiction treatment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Move beyond traditional counseling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4963100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>
                <a:ea typeface="ＭＳ Ｐゴシック" panose="020B0600070205080204" pitchFamily="34" charset="-128"/>
              </a:rPr>
              <a:t>Useful Web Sites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941513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Association for LGBT Issues in Counseling </a:t>
            </a: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5"/>
              </a:rPr>
              <a:t>http://algbtic.org</a:t>
            </a: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National Gay and Lesbian Task Force </a:t>
            </a: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6"/>
              </a:rPr>
              <a:t>http://www.thetaskforce.org</a:t>
            </a: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PFLAG </a:t>
            </a: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7"/>
              </a:rPr>
              <a:t>http://www.pflag.org</a:t>
            </a: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58856330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Introduction to LGBT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6764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Sexual orientation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Gender identity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Gender expression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Cisgender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Heterosexism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Homoprejudice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Transprejudice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0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0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359496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Addiction Among LGBT People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41350" y="17526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Very little research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Estimated that 28-35% of gay men/lesbians have engaged in some form of recreational drug usage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LGB youth also more likely abuse alcohol, tobacco than heterosexual peers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LGBT-affirmative therapies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936302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Common Terms for LGBT People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524000"/>
            <a:ext cx="8345488" cy="437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Stigma of diagnosis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“Homosexual”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GID is classified as a mental disorder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Identify transgender identity as a medical condition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Evolving terminology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Counselor should have knowledge of terms and definitions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Sexual orientation, gender, </a:t>
            </a: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and </a:t>
            </a:r>
            <a:r>
              <a:rPr kumimoji="0" lang="en-US" altLang="en-US" sz="22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queer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5521498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Common Myths About LGBT People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30238" y="1828800"/>
            <a:ext cx="820896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Bisexuals are “confused”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Gay men seen as sexual predators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Lesbians ‘trying to be men’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LGBT people want to recruit heterosexuals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Choice of LGBT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LGBT as a mental disorder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993360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Coming Out, Cultural Differences, and Addiction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2017713"/>
            <a:ext cx="7772400" cy="362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Process of sexual/gender identity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Coming-out models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Counselors need to address to assess what stage of sexual identity development a client is in. 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242523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Coming Out, Cultural Differences</a:t>
            </a:r>
            <a:br>
              <a:rPr lang="en-US" altLang="en-US" sz="3600" dirty="0"/>
            </a:br>
            <a:r>
              <a:rPr lang="en-US" altLang="en-US" sz="3600" dirty="0"/>
              <a:t>and Addiction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09600" y="1905000"/>
            <a:ext cx="7924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Four Stages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1.  Identification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2.  Cognitive changes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3.  Acceptance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4.  Action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Different cultural groups may have different coming-out processes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Racism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0901413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Case Scenario: </a:t>
            </a:r>
            <a:r>
              <a:rPr lang="en-US" altLang="en-US" sz="3600" dirty="0" err="1"/>
              <a:t>Asim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"/>
          <p:cNvSpPr txBox="1">
            <a:spLocks noChangeArrowheads="1"/>
          </p:cNvSpPr>
          <p:nvPr/>
        </p:nvSpPr>
        <p:spPr bwMode="auto">
          <a:xfrm>
            <a:off x="685800" y="1676400"/>
            <a:ext cx="381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Asim, 36-year old Muslim of South Asian heritage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Abusing Alcohol/marijuana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Started 3 years ago after end of difficult relationship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Changes the subject when questioned about the relationship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Asks if it is possible to be attracted to both men and women</a:t>
            </a:r>
            <a:endParaRPr kumimoji="0" lang="en-US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4953000" y="1676400"/>
            <a:ext cx="38100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How do you honor both cultural and sexual identities?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How do you help Asim to share more about past relationship and sexual orientation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Cultural issues that may bring strengths to Asim’s treatment</a:t>
            </a:r>
            <a:endParaRPr kumimoji="0" lang="en-US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032439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  <p:bldP spid="12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LGBT-Affirmative Addiction</a:t>
            </a:r>
            <a:br>
              <a:rPr lang="en-US" altLang="en-US" sz="3600" dirty="0"/>
            </a:br>
            <a:r>
              <a:rPr lang="en-US" altLang="en-US" sz="3600" dirty="0"/>
              <a:t>Treatment and Assessment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2017713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“Hidden minority”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Variations across LGBT communities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Transgender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Gay men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Lesbian women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Bisexual people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Queer or questioning youth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65550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theme/theme1.xml><?xml version="1.0" encoding="utf-8"?>
<a:theme xmlns:a="http://schemas.openxmlformats.org/drawingml/2006/main" name="TED accessibility template">
  <a:themeElements>
    <a:clrScheme name="Custom 8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232C8"/>
      </a:hlink>
      <a:folHlink>
        <a:srgbClr val="9632C8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</TotalTime>
  <Words>1090</Words>
  <Application>Microsoft Office PowerPoint</Application>
  <PresentationFormat>On-screen Show (4:3)</PresentationFormat>
  <Paragraphs>239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ＭＳ Ｐゴシック</vt:lpstr>
      <vt:lpstr>Arial</vt:lpstr>
      <vt:lpstr>Calibri</vt:lpstr>
      <vt:lpstr>Lucida Grande</vt:lpstr>
      <vt:lpstr>Tahoma</vt:lpstr>
      <vt:lpstr>Times</vt:lpstr>
      <vt:lpstr>Verdana</vt:lpstr>
      <vt:lpstr>Wingdings</vt:lpstr>
      <vt:lpstr>TED accessibility template</vt:lpstr>
      <vt:lpstr>PowerPoint Presentation</vt:lpstr>
      <vt:lpstr>Introduction to LGBT</vt:lpstr>
      <vt:lpstr>Addiction Among LGBT People</vt:lpstr>
      <vt:lpstr>Common Terms for LGBT People</vt:lpstr>
      <vt:lpstr>Common Myths About LGBT People</vt:lpstr>
      <vt:lpstr>Coming Out, Cultural Differences, and Addiction</vt:lpstr>
      <vt:lpstr>Coming Out, Cultural Differences and Addiction</vt:lpstr>
      <vt:lpstr>Case Scenario: Asim</vt:lpstr>
      <vt:lpstr>LGBT-Affirmative Addiction Treatment and Assessment</vt:lpstr>
      <vt:lpstr>LGBT-Specific Assessment of Addiction</vt:lpstr>
      <vt:lpstr>Affirmative Language</vt:lpstr>
      <vt:lpstr>LGBT-Specific Treatment of Addiction</vt:lpstr>
      <vt:lpstr>Modality Issues</vt:lpstr>
      <vt:lpstr>Recovery Support</vt:lpstr>
      <vt:lpstr>Relapse Prevention</vt:lpstr>
      <vt:lpstr>Role of Addictions Counselors Working with LGBT Clients</vt:lpstr>
      <vt:lpstr>The Pride Institute</vt:lpstr>
      <vt:lpstr>How to Be an Advocate for LGBT-Affirmative Treatment</vt:lpstr>
      <vt:lpstr>Useful Web Sites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Gail</dc:creator>
  <cp:lastModifiedBy>Styles, Marisia</cp:lastModifiedBy>
  <cp:revision>57</cp:revision>
  <dcterms:created xsi:type="dcterms:W3CDTF">2014-09-07T20:58:46Z</dcterms:created>
  <dcterms:modified xsi:type="dcterms:W3CDTF">2015-04-03T14:27:06Z</dcterms:modified>
</cp:coreProperties>
</file>