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93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941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267200" y="2933272"/>
            <a:ext cx="4648200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20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Inpatient and Outpatient Addiction Treatment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rugandalcoholdependence.com/home" TargetMode="External"/><Relationship Id="rId5" Type="http://schemas.openxmlformats.org/officeDocument/2006/relationships/hyperlink" Target="http://www.asam.org/publications/the-asam-criteria" TargetMode="Externa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Motivational Interviewing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Motivational Interviewing (MI)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Is a directive, person centered approach that has been shown to be effective in enhancing intrinsic motivation to change.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Helps assess ambivalence.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Used in conjunction with the Stages of Change model.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Challenges Facing Rehabilitation Centers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Most operate predominately in the specialty sector.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Funding problems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Public perception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Staffing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Client Inpatient Experiences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Most inpatient programs are 28 days in length.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May have a waiting list as long as six months.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Programs are generic in nature.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Most are not fully staffed 24-hours per day or seven days per week.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Program is very structured.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Outpatient Treatment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Drug and Alcohol Legislation Affecting Treatment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Temperance Movement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War on Drugs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Anti-Drug Abuse Act of 1986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Incarceration Rates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838200" y="1676400"/>
          <a:ext cx="7848600" cy="3427415"/>
        </p:xfrm>
        <a:graphic>
          <a:graphicData uri="http://schemas.openxmlformats.org/drawingml/2006/table">
            <a:tbl>
              <a:tblPr/>
              <a:tblGrid>
                <a:gridCol w="4418013"/>
                <a:gridCol w="3430587"/>
              </a:tblGrid>
              <a:tr h="37306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Race/Gender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Ratio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</a:tr>
              <a:tr h="781050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African American males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4,618 per 100,000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306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Hispanic males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1,747 per 100,000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306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Caucasian males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773 per 100,000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781050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African American females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348 per 100,000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306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Hispanic females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146 per 100,000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306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Caucasian females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95 per 100,000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Rehabilitation versus Incarceration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United States has one of the highest, if not the highest incarceration rate in the world.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Incarcerations for substance abuse issues has increased within the last ten years.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Of those incarcerated for substance related issues, only about 11% have received any type of treatment.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Residential Drug Abuse Program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Federal Bureau of Prisons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>
                  <a:lumMod val="75000"/>
                </a:srgbClr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Drug Court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>
                  <a:lumMod val="75000"/>
                </a:srgbClr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Nonresidential drug abuse treatment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>
                  <a:lumMod val="75000"/>
                </a:srgbClr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Residential Drug Abuse Program (RDAP)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>
                  <a:lumMod val="75000"/>
                </a:srgbClr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Residential Reentry Centers and in Home Confinement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>
                  <a:lumMod val="75000"/>
                </a:srgbClr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Community Treatment Services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>
                  <a:lumMod val="75000"/>
                </a:srgbClr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Residential Drug Abuse Program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Drug Court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Deferred prosecution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Post prosecution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6-12 months in length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Repeated drug testing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Cost ranges from $9,500-$12,000, plus the cost of therapy.</a:t>
            </a: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Residential Drug Abuse Program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Paul Wellstone and Pete Domenici Mental Health Parity and Addiction Equity Act of 2008 (MHPAEA).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This law now requires health insurance providers to cover both mental and physical health equally.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963100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SAMHSA Relapse Rates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454331"/>
              </p:ext>
            </p:extLst>
          </p:nvPr>
        </p:nvGraphicFramePr>
        <p:xfrm>
          <a:off x="685800" y="2005015"/>
          <a:ext cx="8153400" cy="3786185"/>
        </p:xfrm>
        <a:graphic>
          <a:graphicData uri="http://schemas.openxmlformats.org/drawingml/2006/table">
            <a:tbl>
              <a:tblPr/>
              <a:tblGrid>
                <a:gridCol w="4254500"/>
                <a:gridCol w="3898900"/>
              </a:tblGrid>
              <a:tr h="42067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Drug of Choice</a:t>
                      </a: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Relapse Rate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</a:tr>
              <a:tr h="42067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Alcohol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86% within 5 years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067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Heroin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87% after 1 year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2067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Crack Cocaine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87% after 1 year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067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Cocaine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55% after 1 year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841474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PCP, inhalants, hallucinogens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43% after 5 years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067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Methamphetamine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54% after 5 years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2067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Depressants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51% after 5 years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Levels of Care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Continuum of 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ASAM Patient Placement Criteria (PPC)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Treatment matching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Qualitative assessment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Multidimensional Risk Profile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Bundling and unbundling of care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Assessment dimensions</a:t>
            </a: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41513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American Society for Addiction Medicine (ASAM) Criteria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http://www.asam.org/publications/the-asam-criteria</a:t>
            </a:r>
            <a:endParaRPr kumimoji="0" lang="en-US" sz="2400" b="0" i="0" u="sng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Drug and Alcohol Dependence Journal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http://www.drugandalcoholdependence.com/home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25105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Levels of Care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six ASAM dimensions are: 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43000" y="2286000"/>
          <a:ext cx="7391400" cy="3813438"/>
        </p:xfrm>
        <a:graphic>
          <a:graphicData uri="http://schemas.openxmlformats.org/drawingml/2006/table">
            <a:tbl>
              <a:tblPr/>
              <a:tblGrid>
                <a:gridCol w="2057400"/>
                <a:gridCol w="5334000"/>
              </a:tblGrid>
              <a:tr h="658758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Dimension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Criterion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</a:tr>
              <a:tr h="700982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Acute Intoxication and/or Withdrawal Potential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50491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Biomedical Conditions and Complications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700982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Emotional, Behavioral, or Cognitive Conditions &amp; Complications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50491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Readiness to Change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700982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Relapse, Continued Use or Continued Problem Potential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50491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Recovery Environment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Levels of Care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ASAM Levels of CARE: 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85800" y="2286000"/>
          <a:ext cx="7924800" cy="2743200"/>
        </p:xfrm>
        <a:graphic>
          <a:graphicData uri="http://schemas.openxmlformats.org/drawingml/2006/table">
            <a:tbl>
              <a:tblPr/>
              <a:tblGrid>
                <a:gridCol w="762000"/>
                <a:gridCol w="1828800"/>
                <a:gridCol w="5334000"/>
              </a:tblGrid>
              <a:tr h="457200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#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Level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ASAM Levels of Care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Level 0.5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Early Intervention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Level I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Outpatient Treatment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Level II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Intensive Outpatient or Partial Hospitalization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Level III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Residential or Inpatient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Level IV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Medically Managed Inpatient Care. 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Levels of Care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ASAM Sub-Levels of CARE: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5800" y="2667000"/>
          <a:ext cx="7924800" cy="2840037"/>
        </p:xfrm>
        <a:graphic>
          <a:graphicData uri="http://schemas.openxmlformats.org/drawingml/2006/table">
            <a:tbl>
              <a:tblPr/>
              <a:tblGrid>
                <a:gridCol w="2125663"/>
                <a:gridCol w="5799137"/>
              </a:tblGrid>
              <a:tr h="350598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Sublevel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Treatment Modality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</a:tr>
              <a:tr h="712947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Level III.1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Clinically Managed Low-Intensity Residential Treatment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712947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Level III.3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Clinically Managed Medium-Intensity Residential Treatment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712947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Level III.5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Clinically Managed High-Intensity Residential Treatment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50598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Level III.7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Medically Monitored Inpatient Treatment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Types of Inpatient Services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Classifications of detoxification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Ambulatory Detoxification with Extended On Site Monitoring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Inpatient Treatment Setting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Clinically Managed Residential Detoxification</a:t>
            </a: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Medically Monitored Inpatient Detoxification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Medically Managed Inpatient Detoxification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Clinician Determination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Screening, Brief Intervention, and Referral to Treatment (SBIRT)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Abuse Subtle Screening Inventory (SASSI)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Michigan Alcohol Screening Test (MAST)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Drug Abuse Screening Test (DAST) 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Clinician Determination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Screening, Brief Intervention, and Referral to Treatment (SBIRT)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62200"/>
            <a:ext cx="66706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Readiness for Change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673225"/>
          <a:ext cx="7924800" cy="4056064"/>
        </p:xfrm>
        <a:graphic>
          <a:graphicData uri="http://schemas.openxmlformats.org/drawingml/2006/table">
            <a:tbl>
              <a:tblPr/>
              <a:tblGrid>
                <a:gridCol w="312738"/>
                <a:gridCol w="2698750"/>
                <a:gridCol w="4913312"/>
              </a:tblGrid>
              <a:tr h="350547">
                <a:tc gridSpan="3"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Motivational Interviewing Stages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443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Stage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1049420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Pre-Contemplation 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No intended change behavior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758884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Contemplation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Awareness of problem with no commitment to change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944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Intent to change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9443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Steps taken to modify behavior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758884"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Maintenance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4572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4572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6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Continuing commitment to and action toward change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1172</Words>
  <Application>Microsoft Office PowerPoint</Application>
  <PresentationFormat>On-screen Show (4:3)</PresentationFormat>
  <Paragraphs>290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ＭＳ Ｐゴシック</vt:lpstr>
      <vt:lpstr>Arial</vt:lpstr>
      <vt:lpstr>Calibri</vt:lpstr>
      <vt:lpstr>Lucida Grande</vt:lpstr>
      <vt:lpstr>Tahoma</vt:lpstr>
      <vt:lpstr>Times</vt:lpstr>
      <vt:lpstr>Times New Roman</vt:lpstr>
      <vt:lpstr>Verdana</vt:lpstr>
      <vt:lpstr>Wingdings</vt:lpstr>
      <vt:lpstr>TED accessibility template</vt:lpstr>
      <vt:lpstr>PowerPoint Presentation</vt:lpstr>
      <vt:lpstr>Levels of Care</vt:lpstr>
      <vt:lpstr>Levels of Care</vt:lpstr>
      <vt:lpstr>Levels of Care</vt:lpstr>
      <vt:lpstr>Levels of Care</vt:lpstr>
      <vt:lpstr>Types of Inpatient Services</vt:lpstr>
      <vt:lpstr>Clinician Determination</vt:lpstr>
      <vt:lpstr>Clinician Determination</vt:lpstr>
      <vt:lpstr>Readiness for Change</vt:lpstr>
      <vt:lpstr>Motivational Interviewing</vt:lpstr>
      <vt:lpstr>Challenges Facing Rehabilitation Centers</vt:lpstr>
      <vt:lpstr>Client Inpatient Experiences</vt:lpstr>
      <vt:lpstr>Outpatient Treatment</vt:lpstr>
      <vt:lpstr>Incarceration Rates</vt:lpstr>
      <vt:lpstr>Rehabilitation versus Incarceration</vt:lpstr>
      <vt:lpstr>Residential Drug Abuse Program</vt:lpstr>
      <vt:lpstr>Residential Drug Abuse Program</vt:lpstr>
      <vt:lpstr>Residential Drug Abuse Program</vt:lpstr>
      <vt:lpstr>SAMHSA Relapse Rates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57</cp:revision>
  <dcterms:created xsi:type="dcterms:W3CDTF">2014-09-07T20:58:46Z</dcterms:created>
  <dcterms:modified xsi:type="dcterms:W3CDTF">2015-04-03T14:38:48Z</dcterms:modified>
</cp:coreProperties>
</file>