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71"/>
  </p:notesMasterIdLst>
  <p:sldIdLst>
    <p:sldId id="256" r:id="rId3"/>
    <p:sldId id="257" r:id="rId4"/>
    <p:sldId id="258"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324" r:id="rId19"/>
    <p:sldId id="325" r:id="rId20"/>
    <p:sldId id="288" r:id="rId21"/>
    <p:sldId id="289" r:id="rId22"/>
    <p:sldId id="290" r:id="rId23"/>
    <p:sldId id="291" r:id="rId24"/>
    <p:sldId id="292" r:id="rId25"/>
    <p:sldId id="293" r:id="rId26"/>
    <p:sldId id="327" r:id="rId27"/>
    <p:sldId id="328" r:id="rId28"/>
    <p:sldId id="295" r:id="rId29"/>
    <p:sldId id="296" r:id="rId30"/>
    <p:sldId id="297" r:id="rId31"/>
    <p:sldId id="298" r:id="rId32"/>
    <p:sldId id="299" r:id="rId33"/>
    <p:sldId id="300" r:id="rId34"/>
    <p:sldId id="301" r:id="rId35"/>
    <p:sldId id="302" r:id="rId36"/>
    <p:sldId id="330" r:id="rId37"/>
    <p:sldId id="331" r:id="rId38"/>
    <p:sldId id="304" r:id="rId39"/>
    <p:sldId id="305" r:id="rId40"/>
    <p:sldId id="306" r:id="rId41"/>
    <p:sldId id="307" r:id="rId42"/>
    <p:sldId id="308" r:id="rId43"/>
    <p:sldId id="309" r:id="rId44"/>
    <p:sldId id="333" r:id="rId45"/>
    <p:sldId id="334" r:id="rId46"/>
    <p:sldId id="311" r:id="rId47"/>
    <p:sldId id="312" r:id="rId48"/>
    <p:sldId id="313" r:id="rId49"/>
    <p:sldId id="314" r:id="rId50"/>
    <p:sldId id="315" r:id="rId51"/>
    <p:sldId id="316" r:id="rId52"/>
    <p:sldId id="336" r:id="rId53"/>
    <p:sldId id="337" r:id="rId54"/>
    <p:sldId id="318" r:id="rId55"/>
    <p:sldId id="319" r:id="rId56"/>
    <p:sldId id="320" r:id="rId57"/>
    <p:sldId id="321" r:id="rId58"/>
    <p:sldId id="322" r:id="rId59"/>
    <p:sldId id="271" r:id="rId60"/>
    <p:sldId id="338" r:id="rId61"/>
    <p:sldId id="339" r:id="rId62"/>
    <p:sldId id="342" r:id="rId63"/>
    <p:sldId id="343" r:id="rId64"/>
    <p:sldId id="344" r:id="rId65"/>
    <p:sldId id="345" r:id="rId66"/>
    <p:sldId id="346" r:id="rId67"/>
    <p:sldId id="347" r:id="rId68"/>
    <p:sldId id="348" r:id="rId69"/>
    <p:sldId id="349"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8F8F"/>
    <a:srgbClr val="CA9C61"/>
    <a:srgbClr val="E4857B"/>
    <a:srgbClr val="736053"/>
    <a:srgbClr val="F444AA"/>
    <a:srgbClr val="E7C8B3"/>
    <a:srgbClr val="4F3967"/>
    <a:srgbClr val="7C8BC4"/>
    <a:srgbClr val="79A342"/>
    <a:srgbClr val="C5D4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48" autoAdjust="0"/>
  </p:normalViewPr>
  <p:slideViewPr>
    <p:cSldViewPr snapToGrid="0" snapToObjects="1">
      <p:cViewPr varScale="1">
        <p:scale>
          <a:sx n="135" d="100"/>
          <a:sy n="135" d="100"/>
        </p:scale>
        <p:origin x="-5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98F2C9-0F89-7D42-AB76-D0DF972B06FC}"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B11E62-5111-0A45-8184-893D73928BFE}" type="slidenum">
              <a:rPr lang="en-US" smtClean="0"/>
              <a:t>‹#›</a:t>
            </a:fld>
            <a:endParaRPr lang="en-US"/>
          </a:p>
        </p:txBody>
      </p:sp>
    </p:spTree>
    <p:extLst>
      <p:ext uri="{BB962C8B-B14F-4D97-AF65-F5344CB8AC3E}">
        <p14:creationId xmlns:p14="http://schemas.microsoft.com/office/powerpoint/2010/main" val="35647010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Classical conditioning: </a:t>
            </a:r>
            <a:r>
              <a:rPr lang="en-US">
                <a:latin typeface="Arial" charset="0"/>
                <a:ea typeface="ＭＳ Ｐゴシック" charset="0"/>
                <a:cs typeface="ＭＳ Ｐゴシック" charset="0"/>
              </a:rPr>
              <a:t>The process by which a previously neutral stimulus becomes associated with a stimulus that already elicits a response and, in turn, acquires the capacity to elicit a similar or related response. Also called Pavlovian or respondent conditioning.</a:t>
            </a:r>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7.3 Higher-Order Conditioning</a:t>
            </a:r>
          </a:p>
          <a:p>
            <a:r>
              <a:rPr lang="en-US">
                <a:latin typeface="Arial" charset="0"/>
                <a:ea typeface="ＭＳ Ｐゴシック" charset="0"/>
                <a:cs typeface="ＭＳ Ｐゴシック" charset="0"/>
              </a:rPr>
              <a:t>In this illustration of higher-order conditioning, the food dish is a previously conditioned stimulus for salivation (left). When the light, a neutral stimulus, is paired with the dish (center), the light also becomes a conditioned stimulus for salivation (right).</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Higher-order conditioning: </a:t>
            </a:r>
            <a:r>
              <a:rPr lang="en-US">
                <a:latin typeface="Arial" charset="0"/>
                <a:ea typeface="ＭＳ Ｐゴシック" charset="0"/>
                <a:cs typeface="ＭＳ Ｐゴシック" charset="0"/>
              </a:rPr>
              <a:t>In classical conditioning, a procedure in which a neutral stimulus becomes a conditioned stimulus through association with an already established conditioned stimulus.</a:t>
            </a:r>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9543E0-2EEB-0F47-815C-64BF90D96590}" type="slidenum">
              <a:rPr lang="en-US" sz="1200"/>
              <a:pPr eaLnBrk="1" hangingPunct="1"/>
              <a:t>13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0" tIns="44446" rIns="90480" bIns="44446"/>
          <a:lstStyle/>
          <a:p>
            <a:r>
              <a:rPr lang="en-US" b="1">
                <a:latin typeface="Arial" charset="0"/>
                <a:ea typeface="ＭＳ Ｐゴシック" charset="0"/>
                <a:cs typeface="ＭＳ Ｐゴシック" charset="0"/>
              </a:rPr>
              <a:t>Stimulus generalization: </a:t>
            </a:r>
            <a:r>
              <a:rPr lang="en-US">
                <a:latin typeface="Arial" charset="0"/>
                <a:ea typeface="ＭＳ Ｐゴシック" charset="0"/>
                <a:cs typeface="ＭＳ Ｐゴシック" charset="0"/>
              </a:rPr>
              <a:t>After conditioning, the tendency to respond to a stimulus that resembles one involved in the original conditioning; in classical conditioning, it occurs when a stimulus that resembles the CS elicits the CR.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39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0" tIns="44446" rIns="90480" bIns="44446"/>
          <a:lstStyle/>
          <a:p>
            <a:r>
              <a:rPr lang="en-US" b="1">
                <a:latin typeface="Arial" charset="0"/>
                <a:ea typeface="ＭＳ Ｐゴシック" charset="0"/>
                <a:cs typeface="ＭＳ Ｐゴシック" charset="0"/>
              </a:rPr>
              <a:t>Stimulus discrimination: </a:t>
            </a:r>
            <a:r>
              <a:rPr lang="en-US">
                <a:latin typeface="Arial" charset="0"/>
                <a:ea typeface="ＭＳ Ｐゴシック" charset="0"/>
                <a:cs typeface="ＭＳ Ｐゴシック" charset="0"/>
              </a:rPr>
              <a:t>The tendency to respond differently to two or more similar stimuli; in classical conditioning, it occurs when a stimulus similar to the CS fails to evoke the CR.</a:t>
            </a:r>
            <a:endParaRPr lang="en-US">
              <a:solidFill>
                <a:srgbClr val="008FD4"/>
              </a:solidFill>
              <a:latin typeface="Arial" charset="0"/>
              <a:ea typeface="ＭＳ Ｐゴシック" charset="0"/>
              <a:cs typeface="ＭＳ Ｐゴシック" charset="0"/>
            </a:endParaRPr>
          </a:p>
          <a:p>
            <a:pPr eaLnBrk="1" hangingPunct="1"/>
            <a:endParaRPr lang="en-US">
              <a:solidFill>
                <a:srgbClr val="008FD4"/>
              </a:solidFill>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B2E111-0D8D-534D-856E-AE81F2E2130D}" type="slidenum">
              <a:rPr lang="en-US" sz="1200"/>
              <a:pPr eaLnBrk="1" hangingPunct="1"/>
              <a:t>16</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This view is supported by the research of Robert Rescorla (1988, 2008), who showed, in a series of imaginative studies, that the mere pairing of an unconditioned stimulus and a neutral stimulus is not enough to produce learning.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To become a conditioned stimulus, the neutral stimulus must reliably signal, or predict, the unconditioned stimulus.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food occurs just as often without a preceding tone as with it, the tone is unlikely to become a conditioned stimulus for salivation because the tone does not provide any information about the probability of getting food.</a:t>
            </a:r>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4873C4-83A1-284F-8B88-2786EF604E9E}" type="slidenum">
              <a:rPr lang="en-US" sz="1200"/>
              <a:pPr eaLnBrk="1" hangingPunct="1"/>
              <a:t>20</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Classical conditioning plays a big role in our emotional responses to objects, people, symbols, events, and places. It can explain why sentimental feelings sweep over us when we see a school mascot, a national flag, or the logo of the Olympic games. These objects have been associated in the past with positive feelings.</a:t>
            </a:r>
          </a:p>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52CB4-4FCF-FD41-84A3-1AB80F26A27B}" type="slidenum">
              <a:rPr lang="en-US" sz="1200"/>
              <a:pPr eaLnBrk="1" hangingPunct="1"/>
              <a:t>21</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Positive emotions are not the only ones that can be classically conditioned; so can dislikes and fears. A person can learn to fear just about anything if it is paired with something that elicits pain, surprise, or embarrassment. Human beings, however, are biologically primed or “prepared” to acquire some kinds of fears more readily than others. It is far easier to establish a conditioned fear of spiders, snakes, and heights than of butterflies, flowers, and toasters.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Counterconditioning: </a:t>
            </a:r>
            <a:r>
              <a:rPr lang="en-US">
                <a:latin typeface="Arial" charset="0"/>
                <a:ea typeface="ＭＳ Ｐゴシック" charset="0"/>
                <a:cs typeface="ＭＳ Ｐゴシック" charset="0"/>
              </a:rPr>
              <a:t>In classical conditioning, the process of pairing a conditioned stimulus with a stimulus that elicits a response that is incompatible with an unwanted conditioned response.</a:t>
            </a:r>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variation of this procedure, called </a:t>
            </a:r>
            <a:r>
              <a:rPr lang="en-US" i="1">
                <a:latin typeface="Arial" charset="0"/>
                <a:ea typeface="ＭＳ Ｐゴシック" charset="0"/>
                <a:cs typeface="ＭＳ Ｐゴシック" charset="0"/>
              </a:rPr>
              <a:t>systematic desensitization</a:t>
            </a:r>
            <a:r>
              <a:rPr lang="en-US">
                <a:latin typeface="Arial" charset="0"/>
                <a:ea typeface="ＭＳ Ｐゴシック" charset="0"/>
                <a:cs typeface="ＭＳ Ｐゴシック" charset="0"/>
              </a:rPr>
              <a:t>, was later devised for treating phobias in adults.</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741494-33C0-BA49-AD57-9783F38A642A}" type="slidenum">
              <a:rPr lang="en-US" sz="1200"/>
              <a:pPr eaLnBrk="1" hangingPunct="1"/>
              <a:t>22</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Many people have learned to dislike a food after eating it and then falling ill, even when the two events were unrelated. The food, previously a neutral stimulus, becomes a conditioned stimulus for nausea or other symptoms produced by the illness.</a:t>
            </a:r>
            <a:endParaRPr lang="en-US" dirty="0">
              <a:solidFill>
                <a:srgbClr val="008FD4"/>
              </a:solidFill>
              <a:latin typeface="Times" charset="0"/>
              <a:ea typeface="ＭＳ Ｐゴシック" charset="0"/>
              <a:cs typeface="ＭＳ Ｐゴシック" charset="0"/>
            </a:endParaRPr>
          </a:p>
          <a:p>
            <a:pPr>
              <a:defRPr/>
            </a:pPr>
            <a:endParaRPr lang="en-US" dirty="0">
              <a:solidFill>
                <a:srgbClr val="008FD4"/>
              </a:solidFill>
              <a:latin typeface="Times" charset="0"/>
              <a:ea typeface="ＭＳ Ｐゴシック" charset="0"/>
              <a:cs typeface="ＭＳ Ｐゴシック" charset="0"/>
            </a:endParaRPr>
          </a:p>
          <a:p>
            <a:pPr>
              <a:defRPr/>
            </a:pPr>
            <a:r>
              <a:rPr lang="en-US" dirty="0">
                <a:solidFill>
                  <a:srgbClr val="008FD4"/>
                </a:solidFill>
                <a:latin typeface="Times" charset="0"/>
                <a:ea typeface="ＭＳ Ｐゴシック" charset="0"/>
                <a:cs typeface="ＭＳ Ｐゴシック" charset="0"/>
              </a:rPr>
              <a:t>EXAMPLES:</a:t>
            </a:r>
          </a:p>
          <a:p>
            <a:pPr marL="171450" indent="-171450">
              <a:buFont typeface="Arial"/>
              <a:buChar char="•"/>
              <a:defRPr/>
            </a:pPr>
            <a:r>
              <a:rPr lang="en-US" dirty="0">
                <a:solidFill>
                  <a:srgbClr val="008FD4"/>
                </a:solidFill>
                <a:latin typeface="Times" charset="0"/>
                <a:ea typeface="ＭＳ Ｐゴシック" charset="0"/>
                <a:cs typeface="ＭＳ Ｐゴシック" charset="0"/>
              </a:rPr>
              <a:t>Slugs learned an aversion to the smell of carrots, after it was paired with a bitter-tasting chemical.</a:t>
            </a:r>
            <a:r>
              <a:rPr lang="en-US" dirty="0">
                <a:latin typeface="Times" charset="0"/>
                <a:ea typeface="ＭＳ Ｐゴシック" charset="0"/>
                <a:cs typeface="ＭＳ Ｐゴシック" charset="0"/>
              </a:rPr>
              <a:t> </a:t>
            </a:r>
          </a:p>
          <a:p>
            <a:pPr marL="171450" indent="-171450">
              <a:buFont typeface="Arial"/>
              <a:buChar char="•"/>
              <a:defRPr/>
            </a:pPr>
            <a:r>
              <a:rPr lang="en-US" dirty="0">
                <a:solidFill>
                  <a:srgbClr val="008FD4"/>
                </a:solidFill>
                <a:latin typeface="Times" charset="0"/>
                <a:ea typeface="ＭＳ Ｐゴシック" charset="0"/>
                <a:cs typeface="ＭＳ Ｐゴシック" charset="0"/>
              </a:rPr>
              <a:t>Psychologist Martin Seligman developed an aversion to béarnaise sauce when he got the flu following a meal of filet mignon with béarnaise sauce.</a:t>
            </a:r>
          </a:p>
          <a:p>
            <a:pPr>
              <a:defRPr/>
            </a:pPr>
            <a:endParaRPr lang="en-US"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7.1 Pavlov’s Method</a:t>
            </a:r>
          </a:p>
          <a:p>
            <a:r>
              <a:rPr lang="en-US">
                <a:latin typeface="Arial" charset="0"/>
                <a:ea typeface="ＭＳ Ｐゴシック" charset="0"/>
                <a:cs typeface="ＭＳ Ｐゴシック" charset="0"/>
              </a:rPr>
              <a:t>The photo shows Ivan Pavlov (in the white beard), flanked by his students and a canine subject. The drawing depicts an apparatus similar to the one he used; saliva from a dog’s cheek flowed down a tube and was measured by the movement of a needle on a revolving drum.</a:t>
            </a: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3328E8-775B-8B4F-AE48-11AA715FC44C}" type="slidenum">
              <a:rPr lang="en-US" sz="1200"/>
              <a:pPr eaLnBrk="1" hangingPunct="1"/>
              <a:t>5</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a:buNone/>
              <a:defRPr/>
            </a:pPr>
            <a:r>
              <a:rPr lang="en-US" b="1" dirty="0">
                <a:latin typeface="Times" charset="0"/>
                <a:ea typeface="ＭＳ Ｐゴシック" charset="0"/>
                <a:cs typeface="ＭＳ Ｐゴシック" charset="0"/>
              </a:rPr>
              <a:t>The birth of radical behaviorism:</a:t>
            </a:r>
          </a:p>
          <a:p>
            <a:pPr marL="171450" indent="-171450">
              <a:buFont typeface="Arial"/>
              <a:buChar char="•"/>
              <a:defRPr/>
            </a:pPr>
            <a:r>
              <a:rPr lang="en-US" dirty="0" smtClean="0">
                <a:latin typeface="Times" charset="0"/>
                <a:ea typeface="ＭＳ Ｐゴシック" charset="0"/>
                <a:cs typeface="ＭＳ Ｐゴシック" charset="0"/>
              </a:rPr>
              <a:t>Began at the end of the 19</a:t>
            </a:r>
            <a:r>
              <a:rPr lang="en-US" baseline="30000" dirty="0" smtClean="0">
                <a:latin typeface="Times" charset="0"/>
                <a:ea typeface="ＭＳ Ｐゴシック" charset="0"/>
                <a:cs typeface="ＭＳ Ｐゴシック" charset="0"/>
              </a:rPr>
              <a:t>th</a:t>
            </a:r>
            <a:r>
              <a:rPr lang="en-US" dirty="0" smtClean="0">
                <a:latin typeface="Times" charset="0"/>
                <a:ea typeface="ＭＳ Ｐゴシック" charset="0"/>
                <a:cs typeface="ＭＳ Ｐゴシック" charset="0"/>
              </a:rPr>
              <a:t> century </a:t>
            </a:r>
            <a:endParaRPr lang="en-US" dirty="0">
              <a:latin typeface="Times" charset="0"/>
              <a:ea typeface="ＭＳ Ｐゴシック" charset="0"/>
              <a:cs typeface="ＭＳ Ｐゴシック" charset="0"/>
            </a:endParaRPr>
          </a:p>
          <a:p>
            <a:pPr marL="171450" indent="-171450">
              <a:buFont typeface="Arial"/>
              <a:buChar char="•"/>
              <a:defRPr/>
            </a:pPr>
            <a:r>
              <a:rPr lang="en-US" dirty="0">
                <a:latin typeface="Times" charset="0"/>
                <a:ea typeface="ＭＳ Ｐゴシック" charset="0"/>
                <a:cs typeface="ＭＳ Ｐゴシック" charset="0"/>
              </a:rPr>
              <a:t>Thorndike: Behavior is controlled by its consequences</a:t>
            </a:r>
          </a:p>
          <a:p>
            <a:pPr marL="628650" lvl="1" indent="-171450">
              <a:buFont typeface="Arial"/>
              <a:buChar char="•"/>
              <a:defRPr/>
            </a:pPr>
            <a:r>
              <a:rPr lang="en-US" dirty="0">
                <a:latin typeface="Times" charset="0"/>
                <a:ea typeface="ＭＳ Ｐゴシック" charset="0"/>
              </a:rPr>
              <a:t>Puzzle box</a:t>
            </a:r>
          </a:p>
          <a:p>
            <a:pPr marL="171450" indent="-171450">
              <a:buFont typeface="Arial"/>
              <a:buChar char="•"/>
              <a:defRPr/>
            </a:pPr>
            <a:r>
              <a:rPr lang="en-US" dirty="0">
                <a:latin typeface="Times" charset="0"/>
                <a:ea typeface="ＭＳ Ｐゴシック" charset="0"/>
                <a:cs typeface="ＭＳ Ｐゴシック" charset="0"/>
              </a:rPr>
              <a:t>B.F. Skinner: Behavior is explainable by looking outside of the individual </a:t>
            </a:r>
          </a:p>
          <a:p>
            <a:pPr marL="171450" indent="-171450">
              <a:buFont typeface="Arial"/>
              <a:buChar char="•"/>
              <a:defRPr/>
            </a:pPr>
            <a:endParaRPr lang="en-US"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D7F3A-D8B9-A145-A7CB-A328EB96FEEC}" type="slidenum">
              <a:rPr lang="en-US" sz="1200"/>
              <a:pPr eaLnBrk="1" hangingPunct="1"/>
              <a:t>28</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latin typeface="Arial" charset="0"/>
                <a:ea typeface="ＭＳ Ｐゴシック" charset="0"/>
                <a:cs typeface="ＭＳ Ｐゴシック" charset="0"/>
              </a:rPr>
              <a:t>Reinforcement: </a:t>
            </a:r>
            <a:r>
              <a:rPr lang="en-US" altLang="zh-CN">
                <a:latin typeface="Arial" charset="0"/>
                <a:ea typeface="ＭＳ Ｐゴシック" charset="0"/>
                <a:cs typeface="ＭＳ Ｐゴシック" charset="0"/>
              </a:rPr>
              <a:t>Strengthens the response or makes it more likely to recur.</a:t>
            </a:r>
          </a:p>
          <a:p>
            <a:endParaRPr lang="en-US" altLang="zh-CN" b="1">
              <a:latin typeface="Arial" charset="0"/>
              <a:ea typeface="ＭＳ Ｐゴシック" charset="0"/>
              <a:cs typeface="ＭＳ Ｐゴシック" charset="0"/>
            </a:endParaRPr>
          </a:p>
          <a:p>
            <a:r>
              <a:rPr lang="en-US" altLang="zh-CN" b="1">
                <a:latin typeface="Arial" charset="0"/>
                <a:ea typeface="ＭＳ Ｐゴシック" charset="0"/>
                <a:cs typeface="ＭＳ Ｐゴシック" charset="0"/>
              </a:rPr>
              <a:t>Punishment: </a:t>
            </a:r>
            <a:r>
              <a:rPr lang="en-US" altLang="zh-CN">
                <a:latin typeface="Arial" charset="0"/>
                <a:ea typeface="ＭＳ Ｐゴシック" charset="0"/>
                <a:cs typeface="ＭＳ Ｐゴシック" charset="0"/>
              </a:rPr>
              <a:t>Weakens the response or makes it less likely to recur.</a:t>
            </a:r>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44588" y="685800"/>
            <a:ext cx="4572000" cy="3429000"/>
          </a:xfrm>
          <a:ln/>
        </p:spPr>
      </p:sp>
      <p:sp>
        <p:nvSpPr>
          <p:cNvPr id="624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44588" y="685800"/>
            <a:ext cx="4572000" cy="3429000"/>
          </a:xfrm>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Clr>
                <a:schemeClr val="tx1"/>
              </a:buClr>
            </a:pPr>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Times" charset="0"/>
                <a:ea typeface="ＭＳ Ｐゴシック" charset="0"/>
                <a:cs typeface="ＭＳ Ｐゴシック" charset="0"/>
              </a:rPr>
              <a:t>Primary </a:t>
            </a:r>
            <a:r>
              <a:rPr lang="en-US" dirty="0" err="1">
                <a:latin typeface="Times" charset="0"/>
                <a:ea typeface="ＭＳ Ｐゴシック" charset="0"/>
                <a:cs typeface="ＭＳ Ｐゴシック" charset="0"/>
              </a:rPr>
              <a:t>reinforcers</a:t>
            </a:r>
            <a:r>
              <a:rPr lang="en-US" dirty="0">
                <a:latin typeface="Times" charset="0"/>
                <a:ea typeface="ＭＳ Ｐゴシック" charset="0"/>
                <a:cs typeface="ＭＳ Ｐゴシック" charset="0"/>
              </a:rPr>
              <a:t> satisfy biological needs.</a:t>
            </a:r>
          </a:p>
          <a:p>
            <a:pPr marL="171450" indent="-171450">
              <a:buFont typeface="Arial"/>
              <a:buChar char="•"/>
              <a:defRPr/>
            </a:pPr>
            <a:r>
              <a:rPr lang="en-US" sz="1000" dirty="0">
                <a:latin typeface="Arial" charset="0"/>
                <a:ea typeface="ＭＳ Ｐゴシック" charset="0"/>
                <a:cs typeface="ＭＳ Ｐゴシック" charset="0"/>
              </a:rPr>
              <a:t>Example: food</a:t>
            </a:r>
            <a:endParaRPr lang="en-US" dirty="0">
              <a:latin typeface="Times" charset="0"/>
              <a:ea typeface="ＭＳ Ｐゴシック" charset="0"/>
              <a:cs typeface="ＭＳ Ｐゴシック" charset="0"/>
            </a:endParaRPr>
          </a:p>
          <a:p>
            <a:pPr>
              <a:defRPr/>
            </a:pPr>
            <a:endParaRPr lang="en-US" dirty="0" smtClean="0">
              <a:latin typeface="Times" charset="0"/>
              <a:ea typeface="ＭＳ Ｐゴシック" charset="0"/>
              <a:cs typeface="ＭＳ Ｐゴシック" charset="0"/>
            </a:endParaRPr>
          </a:p>
          <a:p>
            <a:pPr>
              <a:defRPr/>
            </a:pPr>
            <a:r>
              <a:rPr lang="en-US" dirty="0" smtClean="0">
                <a:latin typeface="Times" charset="0"/>
                <a:ea typeface="ＭＳ Ｐゴシック" charset="0"/>
                <a:cs typeface="ＭＳ Ｐゴシック" charset="0"/>
              </a:rPr>
              <a:t>Secondary </a:t>
            </a:r>
            <a:r>
              <a:rPr lang="en-US" dirty="0" err="1">
                <a:latin typeface="Times" charset="0"/>
                <a:ea typeface="ＭＳ Ｐゴシック" charset="0"/>
                <a:cs typeface="ＭＳ Ｐゴシック" charset="0"/>
              </a:rPr>
              <a:t>reinforcers</a:t>
            </a:r>
            <a:r>
              <a:rPr lang="en-US" dirty="0">
                <a:latin typeface="Times" charset="0"/>
                <a:ea typeface="ＭＳ Ｐゴシック" charset="0"/>
                <a:cs typeface="ＭＳ Ｐゴシック" charset="0"/>
              </a:rPr>
              <a:t> are reinforcing through association with other (possibly primary) </a:t>
            </a:r>
            <a:r>
              <a:rPr lang="en-US" dirty="0" err="1">
                <a:latin typeface="Times" charset="0"/>
                <a:ea typeface="ＭＳ Ｐゴシック" charset="0"/>
                <a:cs typeface="ＭＳ Ｐゴシック" charset="0"/>
              </a:rPr>
              <a:t>reinforcers</a:t>
            </a:r>
            <a:r>
              <a:rPr lang="en-US" dirty="0">
                <a:latin typeface="Times" charset="0"/>
                <a:ea typeface="ＭＳ Ｐゴシック" charset="0"/>
                <a:cs typeface="ＭＳ Ｐゴシック" charset="0"/>
              </a:rPr>
              <a:t>.</a:t>
            </a:r>
          </a:p>
          <a:p>
            <a:pPr marL="171450" indent="-171450">
              <a:buFont typeface="Arial"/>
              <a:buChar char="•"/>
              <a:defRPr/>
            </a:pPr>
            <a:r>
              <a:rPr lang="en-US" dirty="0">
                <a:latin typeface="Times" charset="0"/>
                <a:ea typeface="ＭＳ Ｐゴシック" charset="0"/>
                <a:cs typeface="ＭＳ Ｐゴシック" charset="0"/>
              </a:rPr>
              <a:t>Examples: money, praise, applause, good grades, awards, gold stars </a:t>
            </a:r>
          </a:p>
          <a:p>
            <a:pPr>
              <a:defRPr/>
            </a:pPr>
            <a:endParaRPr lang="en-US" dirty="0">
              <a:latin typeface="Times" charset="0"/>
              <a:ea typeface="ＭＳ Ｐゴシック" charset="0"/>
              <a:cs typeface="ＭＳ Ｐゴシック" charset="0"/>
            </a:endParaRPr>
          </a:p>
          <a:p>
            <a:pPr>
              <a:defRPr/>
            </a:pPr>
            <a:endParaRPr lang="en-US" dirty="0">
              <a:latin typeface="Times" charset="0"/>
              <a:ea typeface="ＭＳ Ｐゴシック" charset="0"/>
              <a:cs typeface="ＭＳ Ｐゴシック" charset="0"/>
            </a:endParaRPr>
          </a:p>
          <a:p>
            <a:pPr>
              <a:defRPr/>
            </a:pPr>
            <a:endParaRPr lang="en-US" dirty="0">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Times" charset="0"/>
                <a:ea typeface="ＭＳ Ｐゴシック" charset="0"/>
                <a:cs typeface="ＭＳ Ｐゴシック" charset="0"/>
              </a:rPr>
              <a:t>Primary punishers are inherently unpleasant.</a:t>
            </a:r>
          </a:p>
          <a:p>
            <a:pPr marL="171450" indent="-171450">
              <a:buFont typeface="Arial"/>
              <a:buChar char="•"/>
              <a:defRPr/>
            </a:pPr>
            <a:r>
              <a:rPr lang="en-US" sz="1000" dirty="0">
                <a:latin typeface="Arial" charset="0"/>
                <a:ea typeface="ＭＳ Ｐゴシック" charset="0"/>
                <a:cs typeface="ＭＳ Ｐゴシック" charset="0"/>
              </a:rPr>
              <a:t>Examples: pain, extreme heat or cold</a:t>
            </a:r>
            <a:endParaRPr lang="en-US" sz="500" b="1" dirty="0">
              <a:solidFill>
                <a:srgbClr val="008FD4"/>
              </a:solidFill>
              <a:latin typeface="Arial" charset="0"/>
              <a:ea typeface="ＭＳ Ｐゴシック" charset="0"/>
              <a:cs typeface="ＭＳ Ｐゴシック" charset="0"/>
            </a:endParaRPr>
          </a:p>
          <a:p>
            <a:pPr>
              <a:defRPr/>
            </a:pPr>
            <a:endParaRPr lang="en-US" dirty="0" smtClean="0">
              <a:latin typeface="Times" charset="0"/>
              <a:ea typeface="ＭＳ Ｐゴシック" charset="0"/>
              <a:cs typeface="ＭＳ Ｐゴシック" charset="0"/>
            </a:endParaRPr>
          </a:p>
          <a:p>
            <a:pPr>
              <a:defRPr/>
            </a:pPr>
            <a:r>
              <a:rPr lang="en-US" dirty="0" smtClean="0">
                <a:latin typeface="Times" charset="0"/>
                <a:ea typeface="ＭＳ Ｐゴシック" charset="0"/>
                <a:cs typeface="ＭＳ Ｐゴシック" charset="0"/>
              </a:rPr>
              <a:t>Secondary </a:t>
            </a:r>
            <a:r>
              <a:rPr lang="en-US" dirty="0">
                <a:latin typeface="Times" charset="0"/>
                <a:ea typeface="ＭＳ Ｐゴシック" charset="0"/>
                <a:cs typeface="ＭＳ Ｐゴシック" charset="0"/>
              </a:rPr>
              <a:t>punishers are punishing through association with other punishers.</a:t>
            </a:r>
          </a:p>
          <a:p>
            <a:pPr marL="171450" indent="-171450">
              <a:buFont typeface="Arial"/>
              <a:buChar char="•"/>
              <a:defRPr/>
            </a:pPr>
            <a:r>
              <a:rPr lang="en-US" dirty="0">
                <a:latin typeface="Times" charset="0"/>
                <a:ea typeface="ＭＳ Ｐゴシック" charset="0"/>
                <a:cs typeface="ＭＳ Ｐゴシック" charset="0"/>
              </a:rPr>
              <a:t>Examples: criticism, demerits, scolding, fines, bad grades</a:t>
            </a:r>
          </a:p>
          <a:p>
            <a:pPr eaLnBrk="1" hangingPunct="1">
              <a:lnSpc>
                <a:spcPct val="95000"/>
              </a:lnSpc>
              <a:defRPr/>
            </a:pPr>
            <a:endParaRPr lang="en-US" dirty="0">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70658" name="Rectangle 3"/>
          <p:cNvSpPr>
            <a:spLocks noGrp="1" noChangeArrowheads="1"/>
          </p:cNvSpPr>
          <p:nvPr>
            <p:ph type="body" idx="1"/>
          </p:nvPr>
        </p:nvSpPr>
        <p:spPr>
          <a:xfrm>
            <a:off x="914400" y="4341813"/>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lstStyle/>
          <a:p>
            <a:r>
              <a:rPr lang="en-US" b="1">
                <a:latin typeface="Arial" charset="0"/>
                <a:ea typeface="ＭＳ Ｐゴシック" charset="0"/>
                <a:cs typeface="ＭＳ Ｐゴシック" charset="0"/>
              </a:rPr>
              <a:t>Positive reinforcement: </a:t>
            </a:r>
            <a:r>
              <a:rPr lang="en-US">
                <a:latin typeface="Arial" charset="0"/>
                <a:ea typeface="ＭＳ Ｐゴシック" charset="0"/>
                <a:cs typeface="ＭＳ Ｐゴシック" charset="0"/>
              </a:rPr>
              <a:t>A reinforcement procedure in which a response is followed by the presentation of, or increase in intensity of, a reinforcing stimulus; as a result, the response becomes stronger or more likely to occur.</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Negative reinforcement: </a:t>
            </a:r>
            <a:r>
              <a:rPr lang="en-US">
                <a:latin typeface="Arial" charset="0"/>
                <a:ea typeface="ＭＳ Ｐゴシック" charset="0"/>
                <a:cs typeface="ＭＳ Ｐゴシック" charset="0"/>
              </a:rPr>
              <a:t>A reinforcement procedure in which a response is followed by the removal, delay, or decrease in intensity of an unpleasant stimulus; as a result, the response becomes stronger or more likely to occur.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72706" name="Rectangle 3"/>
          <p:cNvSpPr>
            <a:spLocks noGrp="1" noChangeArrowheads="1"/>
          </p:cNvSpPr>
          <p:nvPr>
            <p:ph type="body" idx="1"/>
          </p:nvPr>
        </p:nvSpPr>
        <p:spPr>
          <a:xfrm>
            <a:off x="914400" y="4341813"/>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4" rIns="92066" bIns="46034"/>
          <a:lstStyle/>
          <a:p>
            <a:r>
              <a:rPr lang="en-US">
                <a:latin typeface="Arial" charset="0"/>
                <a:ea typeface="ＭＳ Ｐゴシック" charset="0"/>
                <a:cs typeface="ＭＳ Ｐゴシック" charset="0"/>
              </a:rPr>
              <a:t>The positive–negative distinction can also be applied to punishment: Something unpleasant may occur following some behavior (</a:t>
            </a:r>
            <a:r>
              <a:rPr lang="en-US" i="1">
                <a:latin typeface="Arial" charset="0"/>
                <a:ea typeface="ＭＳ Ｐゴシック" charset="0"/>
                <a:cs typeface="ＭＳ Ｐゴシック" charset="0"/>
              </a:rPr>
              <a:t>positive punishment</a:t>
            </a:r>
            <a:r>
              <a:rPr lang="en-US">
                <a:latin typeface="Arial" charset="0"/>
                <a:ea typeface="ＭＳ Ｐゴシック" charset="0"/>
                <a:cs typeface="ＭＳ Ｐゴシック" charset="0"/>
              </a:rPr>
              <a:t>), or something pleasant may be removed (</a:t>
            </a:r>
            <a:r>
              <a:rPr lang="en-US" i="1">
                <a:latin typeface="Arial" charset="0"/>
                <a:ea typeface="ＭＳ Ｐゴシック" charset="0"/>
                <a:cs typeface="ＭＳ Ｐゴシック" charset="0"/>
              </a:rPr>
              <a:t>negative punishment</a:t>
            </a:r>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your friends tease you for studying (positive punishment) or if studying makes you lose time with your friends (negative punishment), you may stop studying.</a:t>
            </a:r>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73BDF9-6858-2348-8A56-1FE1D0686D9E}" type="slidenum">
              <a:rPr lang="en-US" sz="1200"/>
              <a:pPr eaLnBrk="1" hangingPunct="1"/>
              <a:t>37</a:t>
            </a:fld>
            <a:endParaRPr lang="en-US" sz="120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r>
              <a:rPr lang="en-US" b="1">
                <a:latin typeface="Arial" charset="0"/>
                <a:ea typeface="ＭＳ Ｐゴシック" charset="0"/>
                <a:cs typeface="ＭＳ Ｐゴシック" charset="0"/>
              </a:rPr>
              <a:t>Figure 7.4 The Skinner Box</a:t>
            </a:r>
          </a:p>
          <a:p>
            <a:r>
              <a:rPr lang="en-US">
                <a:latin typeface="Arial" charset="0"/>
                <a:ea typeface="ＭＳ Ｐゴシック" charset="0"/>
                <a:cs typeface="ＭＳ Ｐゴシック" charset="0"/>
              </a:rPr>
              <a:t>When a rat in a Skinner box presses a bar, a food pellet or drop of water is automatically released. The photo shows Skinner training one of his subjects.</a:t>
            </a:r>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Extinction: </a:t>
            </a:r>
            <a:r>
              <a:rPr lang="en-US">
                <a:latin typeface="Arial" charset="0"/>
                <a:ea typeface="ＭＳ Ｐゴシック" charset="0"/>
                <a:cs typeface="ＭＳ Ｐゴシック" charset="0"/>
              </a:rPr>
              <a:t>The weakening and eventual disappearance of a learned response; in operant conditioning, it occurs when a response is no longer followed by a reinforcer.</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Stimulus generalization: </a:t>
            </a:r>
            <a:r>
              <a:rPr lang="en-US">
                <a:latin typeface="Arial" charset="0"/>
                <a:ea typeface="ＭＳ Ｐゴシック" charset="0"/>
                <a:cs typeface="ＭＳ Ｐゴシック" charset="0"/>
              </a:rPr>
              <a:t>In operant conditioning, the tendency for a response that has been reinforced (or punished) in the presence of one stimulus to occur (or be suppressed) in the presence of other similar stimuli.</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Stimulus discrimination: </a:t>
            </a:r>
            <a:r>
              <a:rPr lang="en-US">
                <a:latin typeface="Arial" charset="0"/>
                <a:ea typeface="ＭＳ Ｐゴシック" charset="0"/>
                <a:cs typeface="ＭＳ Ｐゴシック" charset="0"/>
              </a:rPr>
              <a:t>In operant conditioning, the tendency of a response to occur in the presence of one stimulus but not in the presence of other similar stimuli that differ from it on some dimension.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Discriminative stimulus: </a:t>
            </a:r>
            <a:r>
              <a:rPr lang="en-US">
                <a:latin typeface="Arial" charset="0"/>
                <a:ea typeface="ＭＳ Ｐゴシック" charset="0"/>
                <a:cs typeface="ＭＳ Ｐゴシック" charset="0"/>
              </a:rPr>
              <a:t>A stimulus that signals when a particular response is likely to be followed by a certain type of consequence.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E2DDC-75F4-0446-8807-F41EB9361E66}" type="slidenum">
              <a:rPr lang="en-US" sz="1200"/>
              <a:pPr eaLnBrk="1" hangingPunct="1"/>
              <a:t>39</a:t>
            </a:fld>
            <a:endParaRPr lang="en-US" sz="1200"/>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0BE6AE-3287-F84F-B9A0-DD1FCBC4A667}" type="slidenum">
              <a:rPr lang="en-US" sz="1200"/>
              <a:pPr eaLnBrk="1" hangingPunct="1"/>
              <a:t>40</a:t>
            </a:fld>
            <a:endParaRPr lang="en-US" sz="1200"/>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r>
              <a:rPr lang="en-US" b="1">
                <a:latin typeface="Arial" charset="0"/>
                <a:ea typeface="ＭＳ Ｐゴシック" charset="0"/>
                <a:cs typeface="ＭＳ Ｐゴシック" charset="0"/>
              </a:rPr>
              <a:t>Shaping: </a:t>
            </a:r>
            <a:r>
              <a:rPr lang="en-US">
                <a:latin typeface="Arial" charset="0"/>
                <a:ea typeface="ＭＳ Ｐゴシック" charset="0"/>
                <a:cs typeface="ＭＳ Ｐゴシック" charset="0"/>
              </a:rPr>
              <a:t>An operant-conditioning procedure in which successive approximations of a desired response are reinforced.</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Successive approximations: </a:t>
            </a:r>
            <a:r>
              <a:rPr lang="en-US">
                <a:latin typeface="Arial" charset="0"/>
                <a:ea typeface="ＭＳ Ｐゴシック" charset="0"/>
                <a:cs typeface="ＭＳ Ｐゴシック" charset="0"/>
              </a:rPr>
              <a:t>In the operant-conditioning procedure of shaping, behaviors that are ordered in terms of increasing similarity or closeness to the desired response.</a:t>
            </a:r>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900" b="1">
                <a:solidFill>
                  <a:srgbClr val="008FD4"/>
                </a:solidFill>
                <a:latin typeface="Arial" charset="0"/>
                <a:ea typeface="ＭＳ Ｐゴシック" charset="0"/>
                <a:cs typeface="ＭＳ Ｐゴシック" charset="0"/>
              </a:rPr>
              <a:t>Skinner:</a:t>
            </a:r>
          </a:p>
          <a:p>
            <a:pPr eaLnBrk="1" hangingPunct="1">
              <a:spcBef>
                <a:spcPct val="0"/>
              </a:spcBef>
            </a:pPr>
            <a:endParaRPr lang="en-US" sz="900">
              <a:solidFill>
                <a:srgbClr val="008FD4"/>
              </a:solidFill>
              <a:latin typeface="Arial" charset="0"/>
              <a:ea typeface="ＭＳ Ｐゴシック" charset="0"/>
              <a:cs typeface="ＭＳ Ｐゴシック" charset="0"/>
            </a:endParaRPr>
          </a:p>
          <a:p>
            <a:pPr eaLnBrk="1" hangingPunct="1">
              <a:spcBef>
                <a:spcPct val="0"/>
              </a:spcBef>
            </a:pPr>
            <a:r>
              <a:rPr lang="en-US" sz="900">
                <a:solidFill>
                  <a:srgbClr val="008FD4"/>
                </a:solidFill>
                <a:latin typeface="Arial" charset="0"/>
                <a:ea typeface="ＭＳ Ｐゴシック" charset="0"/>
                <a:cs typeface="ＭＳ Ｐゴシック" charset="0"/>
              </a:rPr>
              <a:t>Maintained that private internal events – perceptions, emotions, and thoughts – are as real as any others, and we can study them by studying our own sensory experiences.  </a:t>
            </a:r>
          </a:p>
          <a:p>
            <a:pPr marL="0" lvl="1" eaLnBrk="1" hangingPunct="1">
              <a:spcBef>
                <a:spcPct val="0"/>
              </a:spcBef>
            </a:pPr>
            <a:endParaRPr lang="en-US" sz="900">
              <a:solidFill>
                <a:srgbClr val="008FD4"/>
              </a:solidFill>
              <a:latin typeface="Arial" charset="0"/>
              <a:ea typeface="ＭＳ Ｐゴシック" charset="0"/>
            </a:endParaRPr>
          </a:p>
          <a:p>
            <a:pPr marL="0" lvl="1" eaLnBrk="1" hangingPunct="1">
              <a:spcBef>
                <a:spcPct val="0"/>
              </a:spcBef>
            </a:pPr>
            <a:r>
              <a:rPr lang="en-US" sz="900">
                <a:solidFill>
                  <a:srgbClr val="008FD4"/>
                </a:solidFill>
                <a:latin typeface="Arial" charset="0"/>
                <a:ea typeface="ＭＳ Ｐゴシック" charset="0"/>
              </a:rPr>
              <a:t>He insisted, however, that thoughts and feelings cannot </a:t>
            </a:r>
            <a:r>
              <a:rPr lang="en-US" sz="900" i="1">
                <a:solidFill>
                  <a:srgbClr val="008FD4"/>
                </a:solidFill>
                <a:latin typeface="Arial" charset="0"/>
                <a:ea typeface="ＭＳ Ｐゴシック" charset="0"/>
              </a:rPr>
              <a:t>explain</a:t>
            </a:r>
            <a:r>
              <a:rPr lang="en-US" sz="900">
                <a:solidFill>
                  <a:srgbClr val="008FD4"/>
                </a:solidFill>
                <a:latin typeface="Arial" charset="0"/>
                <a:ea typeface="ＭＳ Ｐゴシック" charset="0"/>
              </a:rPr>
              <a:t> behavior.</a:t>
            </a:r>
          </a:p>
          <a:p>
            <a:pPr marL="0" lvl="1" eaLnBrk="1" hangingPunct="1">
              <a:spcBef>
                <a:spcPct val="0"/>
              </a:spcBef>
            </a:pPr>
            <a:endParaRPr lang="en-US" sz="900">
              <a:solidFill>
                <a:srgbClr val="008FD4"/>
              </a:solidFill>
              <a:latin typeface="Arial" charset="0"/>
              <a:ea typeface="ＭＳ Ｐゴシック" charset="0"/>
            </a:endParaRPr>
          </a:p>
          <a:p>
            <a:pPr marL="0" lvl="1" eaLnBrk="1" hangingPunct="1">
              <a:spcBef>
                <a:spcPct val="0"/>
              </a:spcBef>
            </a:pPr>
            <a:r>
              <a:rPr lang="en-US" sz="900">
                <a:solidFill>
                  <a:srgbClr val="008FD4"/>
                </a:solidFill>
                <a:latin typeface="Arial" charset="0"/>
                <a:ea typeface="ＭＳ Ｐゴシック" charset="0"/>
              </a:rPr>
              <a:t>These components of consciousness are themselves simply behaviors that occur because of reinforcement and punishment.</a:t>
            </a:r>
          </a:p>
          <a:p>
            <a:pPr eaLnBrk="1" hangingPunct="1">
              <a:spcBef>
                <a:spcPct val="0"/>
              </a:spcBef>
            </a:pPr>
            <a:endParaRPr lang="en-US" sz="900">
              <a:solidFill>
                <a:srgbClr val="008FD4"/>
              </a:solidFill>
              <a:latin typeface="Arial" charset="0"/>
              <a:ea typeface="ＭＳ Ｐゴシック" charset="0"/>
              <a:cs typeface="ＭＳ Ｐゴシック" charset="0"/>
            </a:endParaRPr>
          </a:p>
          <a:p>
            <a:pPr eaLnBrk="1" hangingPunct="1">
              <a:spcBef>
                <a:spcPct val="0"/>
              </a:spcBef>
            </a:pPr>
            <a:r>
              <a:rPr lang="en-US" sz="900">
                <a:solidFill>
                  <a:srgbClr val="008FD4"/>
                </a:solidFill>
                <a:latin typeface="Arial" charset="0"/>
                <a:ea typeface="ＭＳ Ｐゴシック" charset="0"/>
                <a:cs typeface="ＭＳ Ｐゴシック" charset="0"/>
              </a:rPr>
              <a:t>He promoted the </a:t>
            </a:r>
            <a:r>
              <a:rPr lang="en-US" sz="900" i="1">
                <a:solidFill>
                  <a:srgbClr val="008FD4"/>
                </a:solidFill>
                <a:latin typeface="Arial" charset="0"/>
                <a:ea typeface="ＭＳ Ｐゴシック" charset="0"/>
                <a:cs typeface="ＭＳ Ｐゴシック" charset="0"/>
              </a:rPr>
              <a:t>determinist view</a:t>
            </a:r>
            <a:r>
              <a:rPr lang="en-US" sz="900">
                <a:solidFill>
                  <a:srgbClr val="008FD4"/>
                </a:solidFill>
                <a:latin typeface="Arial" charset="0"/>
                <a:ea typeface="ＭＳ Ｐゴシック" charset="0"/>
                <a:cs typeface="ＭＳ Ｐゴシック" charset="0"/>
              </a:rPr>
              <a:t>, saying that actions are determined by environment and genetics.</a:t>
            </a:r>
          </a:p>
          <a:p>
            <a:pPr eaLnBrk="1" hangingPunct="1">
              <a:lnSpc>
                <a:spcPct val="95000"/>
              </a:lnSpc>
            </a:pPr>
            <a:endParaRPr lang="en-US" sz="900">
              <a:solidFill>
                <a:srgbClr val="008FD4"/>
              </a:solidFill>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44588" y="685800"/>
            <a:ext cx="4572000" cy="3429000"/>
          </a:xfrm>
          <a:ln/>
        </p:spPr>
      </p:sp>
      <p:sp>
        <p:nvSpPr>
          <p:cNvPr id="911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500">
                <a:solidFill>
                  <a:srgbClr val="008FD4"/>
                </a:solidFill>
                <a:latin typeface="Arial" charset="0"/>
                <a:ea typeface="ＭＳ Ｐゴシック" charset="0"/>
                <a:cs typeface="ＭＳ Ｐゴシック" charset="0"/>
              </a:rPr>
              <a:t>Also called </a:t>
            </a:r>
            <a:r>
              <a:rPr lang="en-US" sz="1500" i="1">
                <a:solidFill>
                  <a:srgbClr val="008FD4"/>
                </a:solidFill>
                <a:latin typeface="Arial" charset="0"/>
                <a:ea typeface="ＭＳ Ｐゴシック" charset="0"/>
                <a:cs typeface="ＭＳ Ｐゴシック" charset="0"/>
              </a:rPr>
              <a:t>applied behavior analysis.</a:t>
            </a:r>
            <a:endParaRPr lang="en-US" sz="1500">
              <a:solidFill>
                <a:srgbClr val="008FD4"/>
              </a:solidFill>
              <a:latin typeface="Arial" charset="0"/>
              <a:ea typeface="ＭＳ Ｐゴシック" charset="0"/>
              <a:cs typeface="ＭＳ Ｐゴシック" charset="0"/>
            </a:endParaRPr>
          </a:p>
          <a:p>
            <a:pPr>
              <a:buClr>
                <a:schemeClr val="tx1"/>
              </a:buClr>
            </a:pPr>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ln/>
        </p:spPr>
      </p:sp>
      <p:sp>
        <p:nvSpPr>
          <p:cNvPr id="952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atin typeface="Arial" charset="0"/>
                <a:ea typeface="ＭＳ Ｐゴシック" charset="0"/>
                <a:cs typeface="ＭＳ Ｐゴシック" charset="0"/>
              </a:rPr>
              <a:t>People often administer punishment inappropriately or mindlessly.</a:t>
            </a:r>
          </a:p>
          <a:p>
            <a:pPr marL="228600" indent="-228600">
              <a:buFont typeface="Calibri" charset="0"/>
              <a:buAutoNum type="arabicPeriod"/>
            </a:pPr>
            <a:r>
              <a:rPr lang="en-US">
                <a:latin typeface="Arial" charset="0"/>
                <a:ea typeface="ＭＳ Ｐゴシック" charset="0"/>
                <a:cs typeface="ＭＳ Ｐゴシック" charset="0"/>
              </a:rPr>
              <a:t>The recipient of harsh or frequent punishment often responds with anxiety, fear, or rage.</a:t>
            </a:r>
          </a:p>
          <a:p>
            <a:pPr marL="228600" indent="-228600">
              <a:buFont typeface="Calibri" charset="0"/>
              <a:buAutoNum type="arabicPeriod"/>
            </a:pPr>
            <a:r>
              <a:rPr lang="en-US">
                <a:latin typeface="Arial" charset="0"/>
                <a:ea typeface="ＭＳ Ｐゴシック" charset="0"/>
                <a:cs typeface="ＭＳ Ｐゴシック" charset="0"/>
              </a:rPr>
              <a:t>The effectiveness of punishment is often temporary, depending heavily on the presence of the punishing person or circumstances.</a:t>
            </a:r>
          </a:p>
          <a:p>
            <a:pPr marL="228600" indent="-228600">
              <a:buFont typeface="Calibri" charset="0"/>
              <a:buAutoNum type="arabicPeriod"/>
            </a:pPr>
            <a:r>
              <a:rPr lang="en-US">
                <a:latin typeface="Arial" charset="0"/>
                <a:ea typeface="ＭＳ Ｐゴシック" charset="0"/>
                <a:cs typeface="ＭＳ Ｐゴシック" charset="0"/>
              </a:rPr>
              <a:t>Most misbehavior is hard to punish immediately.</a:t>
            </a:r>
          </a:p>
          <a:p>
            <a:pPr marL="228600" indent="-228600">
              <a:buFont typeface="Calibri" charset="0"/>
              <a:buAutoNum type="arabicPeriod"/>
            </a:pPr>
            <a:r>
              <a:rPr lang="en-US">
                <a:latin typeface="Arial" charset="0"/>
                <a:ea typeface="ＭＳ Ｐゴシック" charset="0"/>
                <a:cs typeface="ＭＳ Ｐゴシック" charset="0"/>
              </a:rPr>
              <a:t>Punishment conveys little information.</a:t>
            </a:r>
          </a:p>
          <a:p>
            <a:pPr marL="228600" indent="-228600">
              <a:buFont typeface="Calibri" charset="0"/>
              <a:buAutoNum type="arabicPeriod"/>
            </a:pPr>
            <a:r>
              <a:rPr lang="en-US">
                <a:latin typeface="Arial" charset="0"/>
                <a:ea typeface="ＭＳ Ｐゴシック" charset="0"/>
                <a:cs typeface="ＭＳ Ｐゴシック" charset="0"/>
              </a:rPr>
              <a:t>An action intended to punish may instead be reinforcing because it brings attention.</a:t>
            </a:r>
            <a:endParaRPr lang="en-US">
              <a:latin typeface="Times" charset="0"/>
              <a:ea typeface="ＭＳ Ｐゴシック" charset="0"/>
              <a:cs typeface="ＭＳ Ｐゴシック" charset="0"/>
            </a:endParaRPr>
          </a:p>
          <a:p>
            <a:pPr marL="228600" indent="-228600"/>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7F3DF86-9A62-D949-BAE5-F4BB789DF333}" type="slidenum">
              <a:rPr lang="en-US" sz="1200"/>
              <a:pPr algn="r" eaLnBrk="1" hangingPunct="1"/>
              <a:t>48</a:t>
            </a:fld>
            <a:endParaRPr 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When punishment must be applied, these guidelines should be kept in mind: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(1) It should not involve physical abuse; instead, parents can use time-outs and loss of privileges (negative punishers).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(2) it should be consistent.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(3) it should be accompanied by information about the kind of behavior that would be appropriate.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(4) it should be followed, whenever possible, by the reinforcement of desirable behavior.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96125A-9B12-1649-BFE3-549BF9EC941B}" type="slidenum">
              <a:rPr lang="en-US" sz="1200"/>
              <a:pPr eaLnBrk="1" hangingPunct="1"/>
              <a:t>50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7.5 Turning Play into Work</a:t>
            </a:r>
          </a:p>
          <a:p>
            <a:r>
              <a:rPr lang="en-US">
                <a:latin typeface="Arial" charset="0"/>
                <a:ea typeface="ＭＳ Ｐゴシック" charset="0"/>
                <a:cs typeface="ＭＳ Ｐゴシック" charset="0"/>
              </a:rPr>
              <a:t>Extrinsic rewards can sometimes reduce the intrinsic pleasure of an activity. When preschoolers were promised a prize for drawing with felt-tipped pens, the behavior temporarily increased. But after they got their prizes, they spent less time with the pens than they had before the study began (Lepper, Greene, &amp; Nisbett, 1973).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ln/>
        </p:spPr>
      </p:sp>
      <p:sp>
        <p:nvSpPr>
          <p:cNvPr id="1034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7.6 Latent Learning</a:t>
            </a:r>
          </a:p>
          <a:p>
            <a:r>
              <a:rPr lang="en-US">
                <a:latin typeface="Arial" charset="0"/>
                <a:ea typeface="ＭＳ Ｐゴシック" charset="0"/>
                <a:cs typeface="ＭＳ Ｐゴシック" charset="0"/>
              </a:rPr>
              <a:t>In a classic experiment, rats that always found food in a maze made fewer and fewer errors in reaching the food (blue curve). In contrast, rats that received no food showed little improvement (gold curve). But rats that got no food for 10 days and then found food on the 11th day showed rapid improvement from then on (red curve). This result suggests that learning involves cognitive changes that can occur in the absence of reinforcement and that may not be acted on until a reinforcer becomes available </a:t>
            </a:r>
            <a:r>
              <a:rPr lang="tr-TR">
                <a:latin typeface="Arial" charset="0"/>
                <a:ea typeface="ＭＳ Ｐゴシック" charset="0"/>
                <a:cs typeface="ＭＳ Ｐゴシック" charset="0"/>
              </a:rPr>
              <a:t>(Tolman &amp; Honzik, 1930).</a:t>
            </a:r>
          </a:p>
          <a:p>
            <a:endParaRPr lang="tr-TR">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Latent learning: </a:t>
            </a:r>
            <a:r>
              <a:rPr lang="en-US">
                <a:latin typeface="Arial" charset="0"/>
                <a:ea typeface="ＭＳ Ｐゴシック" charset="0"/>
                <a:cs typeface="ＭＳ Ｐゴシック" charset="0"/>
              </a:rPr>
              <a:t>A form of learning that is not immediately expressed in an overt response; it occurs without obvious reinforcement.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BDE906-5B52-C942-8561-FD5B75C83A5B}" type="slidenum">
              <a:rPr lang="en-US" sz="1200"/>
              <a:pPr eaLnBrk="1" hangingPunct="1"/>
              <a:t>54</a:t>
            </a:fld>
            <a:endParaRPr lang="en-US" sz="120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These theories share an emphasis on the importance of beliefs, perceptions, and observations of other peoples’ behavior in determining what we learn, what we do at any given moment, and the personality traits we develop.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To a social-cognitive theorist, differences in beliefs and perceptions help explain why two people who live through the same event may come away with entirely different lessons from it (Bandura, 2012).</a:t>
            </a:r>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ln/>
        </p:spPr>
      </p:sp>
      <p:sp>
        <p:nvSpPr>
          <p:cNvPr id="1095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1116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studies by Albert Bandura and his colleagues, children watched films of an adult kicking, punching, and hammering on a big rubber doll (top). Later, the children imitated the adult’s behavior, some of them almost exactly.</a:t>
            </a:r>
            <a:endParaRPr lang="en-US" sz="500">
              <a:latin typeface="Arial" charset="0"/>
              <a:ea typeface="ＭＳ Ｐゴシック" charset="0"/>
              <a:cs typeface="ＭＳ Ｐゴシック" charset="0"/>
            </a:endParaRPr>
          </a:p>
          <a:p>
            <a:endParaRPr lang="en-US">
              <a:solidFill>
                <a:srgbClr val="008FD4"/>
              </a:solidFill>
              <a:latin typeface="Arial"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Unconditioned stimulus (US): </a:t>
            </a:r>
            <a:r>
              <a:rPr lang="en-US">
                <a:latin typeface="Arial" charset="0"/>
                <a:ea typeface="ＭＳ Ｐゴシック" charset="0"/>
                <a:cs typeface="ＭＳ Ｐゴシック" charset="0"/>
              </a:rPr>
              <a:t>The classical-conditioning term for a stimulus that already elicits a certain response without additional learning.</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Unconditioned response (UR): </a:t>
            </a:r>
            <a:r>
              <a:rPr lang="en-US">
                <a:latin typeface="Arial" charset="0"/>
                <a:ea typeface="ＭＳ Ｐゴシック" charset="0"/>
                <a:cs typeface="ＭＳ Ｐゴシック" charset="0"/>
              </a:rPr>
              <a:t>The classical-conditioning term for a response elicited by an unconditioned stimulus.</a:t>
            </a:r>
          </a:p>
        </p:txBody>
      </p:sp>
      <p:sp>
        <p:nvSpPr>
          <p:cNvPr id="1310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CA0B8-36BC-E649-B2E7-4F36BC2A7AFA}" type="slidenum">
              <a:rPr lang="en-US" sz="1200"/>
              <a:pPr eaLnBrk="1" hangingPunct="1"/>
              <a:t>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Pavlov’s lab, when some neutral stimulus such as the dish—a stimulus that did not typically cause the dog to salivate—was regularly paired with food, the dog learned to associate the dish and the food.</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As a result, the dish alone acquired the power to make the dog salivate.</a:t>
            </a: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E724-53FE-0244-ADD0-681134E88822}" type="slidenum">
              <a:rPr lang="en-US" sz="1200"/>
              <a:pPr eaLnBrk="1" hangingPunct="1"/>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More generally, as a neutral stimulus and US become associated, the neutral stimulus becomes a conditioned stimulus (CS).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 CS then has the capacity to elicit a learned or conditioned response (CR) that is usually similar or related to the original, unlearned one.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Pavlov’s laboratory, the sight of the food dish, which had not previously elicited salivation, became a CS for salivation.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Conditioned stimulus (CS): </a:t>
            </a:r>
            <a:r>
              <a:rPr lang="en-US">
                <a:latin typeface="Arial" charset="0"/>
                <a:ea typeface="ＭＳ Ｐゴシック" charset="0"/>
                <a:cs typeface="ＭＳ Ｐゴシック" charset="0"/>
              </a:rPr>
              <a:t>The classical-conditioning term for an initially neutral stimulus that comes to elicit a conditioned response after being associated with an unconditioned stimulus.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Conditioned response (CR): </a:t>
            </a:r>
            <a:r>
              <a:rPr lang="en-US">
                <a:latin typeface="Arial" charset="0"/>
                <a:ea typeface="ＭＳ Ｐゴシック" charset="0"/>
                <a:cs typeface="ＭＳ Ｐゴシック" charset="0"/>
              </a:rPr>
              <a:t>The classical-conditioning term for a response that is elicited by a conditioned stimulus; it occurs after the conditioned stimulus is associated with an unconditioned stimulus.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Classical conditioning: </a:t>
            </a:r>
            <a:r>
              <a:rPr lang="en-US">
                <a:latin typeface="Arial" charset="0"/>
                <a:ea typeface="ＭＳ Ｐゴシック" charset="0"/>
                <a:cs typeface="ＭＳ Ｐゴシック" charset="0"/>
              </a:rPr>
              <a:t>The process by which a previously neutral stimulus becomes associated with a stimulus that already elicits a response and, in turn, acquires the capacity to elicit a similar or related response. Also called Pavlovian or respondent conditioning.</a:t>
            </a:r>
            <a:endParaRPr lang="en-US">
              <a:latin typeface="Times" charset="0"/>
              <a:ea typeface="ＭＳ Ｐゴシック" charset="0"/>
              <a:cs typeface="ＭＳ Ｐゴシック" charset="0"/>
            </a:endParaRP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D8C55A-E354-3445-90E3-95BDEE6909E1}"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228600" indent="-228600">
              <a:lnSpc>
                <a:spcPct val="80000"/>
              </a:lnSpc>
            </a:pPr>
            <a:endParaRPr lang="en-US" sz="80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7.2 Acquisition and Extinction of a Salivary Response</a:t>
            </a:r>
          </a:p>
          <a:p>
            <a:r>
              <a:rPr lang="en-US">
                <a:latin typeface="Arial" charset="0"/>
                <a:ea typeface="ＭＳ Ｐゴシック" charset="0"/>
                <a:cs typeface="ＭＳ Ｐゴシック" charset="0"/>
              </a:rPr>
              <a:t>A neutral stimulus that is consistently followed by an unconditioned stimulus for salivation will become a conditioned stimulus for salivation (left side of graph). But when this conditioned stimulus is then repeatedly presented without the unconditioned stimulus, the conditioned salivary response will weaken and eventually disappear; it has been extinguished.</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Extinction: </a:t>
            </a:r>
            <a:r>
              <a:rPr lang="en-US">
                <a:latin typeface="Arial" charset="0"/>
                <a:ea typeface="ＭＳ Ｐゴシック" charset="0"/>
                <a:cs typeface="ＭＳ Ｐゴシック" charset="0"/>
              </a:rPr>
              <a:t>The weakening and eventual disappearance of a learned response; in classical conditioning, it occurs when the conditioned stimulus is no longer paired with the unconditioned stimulus.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Spontaneous recovery: </a:t>
            </a:r>
            <a:r>
              <a:rPr lang="en-US">
                <a:latin typeface="Arial" charset="0"/>
                <a:ea typeface="ＭＳ Ｐゴシック" charset="0"/>
                <a:cs typeface="ＭＳ Ｐゴシック" charset="0"/>
              </a:rPr>
              <a:t>The reappearance of a learned response after its apparent extinction.</a:t>
            </a: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219584-681F-4941-9830-635B4B82CE3E}" type="slidenum">
              <a:rPr lang="en-US" sz="1200"/>
              <a:pPr eaLnBrk="1" hangingPunct="1"/>
              <a:t>12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2" name="TextBox 1"/>
          <p:cNvSpPr txBox="1"/>
          <p:nvPr userDrawn="1"/>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3" name="Picture 22" descr="titleImg_ch0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3" descr="title_colorBar.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insideBtn_ch07.jp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382588" y="511175"/>
            <a:ext cx="10033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title_txt_07a.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731963" y="506413"/>
            <a:ext cx="4102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title_txt_07b.pn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2890838" y="1098550"/>
            <a:ext cx="184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descr="title_txt_07c.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1731963" y="1671638"/>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p:cNvSpPr>
          <p:nvPr userDrawn="1"/>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 </a:t>
            </a:r>
          </a:p>
        </p:txBody>
      </p:sp>
      <p:sp>
        <p:nvSpPr>
          <p:cNvPr id="10" name="Rectangle 1"/>
          <p:cNvSpPr>
            <a:spLocks/>
          </p:cNvSpPr>
          <p:nvPr userDrawn="1"/>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 </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Tree>
    <p:extLst>
      <p:ext uri="{BB962C8B-B14F-4D97-AF65-F5344CB8AC3E}">
        <p14:creationId xmlns:p14="http://schemas.microsoft.com/office/powerpoint/2010/main" val="1125334482"/>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18" descr="section_imgShadow.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sectionImg_ch07.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ction_colorBar.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45699907"/>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115052355"/>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07677"/>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1308609"/>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004621948"/>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760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2433661"/>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0553181"/>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94D0B4A-0B8D-FA49-B66A-F1DC967CA36B}" type="slidenum">
              <a:rPr lang="en-US"/>
              <a:pPr>
                <a:defRPr/>
              </a:pPr>
              <a:t>‹#›</a:t>
            </a:fld>
            <a:endParaRPr lang="en-US"/>
          </a:p>
        </p:txBody>
      </p:sp>
    </p:spTree>
    <p:extLst>
      <p:ext uri="{BB962C8B-B14F-4D97-AF65-F5344CB8AC3E}">
        <p14:creationId xmlns:p14="http://schemas.microsoft.com/office/powerpoint/2010/main" val="197935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5" Type="http://schemas.openxmlformats.org/officeDocument/2006/relationships/image" Target="../media/image24.pn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3.wdp"/><Relationship Id="rId5" Type="http://schemas.openxmlformats.org/officeDocument/2006/relationships/image" Target="../media/image24.png"/><Relationship Id="rId6" Type="http://schemas.microsoft.com/office/2007/relationships/hdphoto" Target="../media/hdphoto2.wdp"/><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6" Type="http://schemas.microsoft.com/office/2007/relationships/hdphoto" Target="../media/hdphoto4.wdp"/><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5.wdp"/><Relationship Id="rId5" Type="http://schemas.openxmlformats.org/officeDocument/2006/relationships/image" Target="../media/image37.png"/><Relationship Id="rId6" Type="http://schemas.microsoft.com/office/2007/relationships/hdphoto" Target="../media/hdphoto6.wdp"/><Relationship Id="rId7"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png"/><Relationship Id="rId5" Type="http://schemas.microsoft.com/office/2007/relationships/hdphoto" Target="../media/hdphoto7.wdp"/><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microsoft.com/office/2007/relationships/hdphoto" Target="../media/hdphoto8.wdp"/><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6" Type="http://schemas.microsoft.com/office/2007/relationships/hdphoto" Target="../media/hdphoto9.wdp"/><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2.png"/><Relationship Id="rId6" Type="http://schemas.microsoft.com/office/2007/relationships/hdphoto" Target="../media/hdphoto10.wdp"/><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png"/><Relationship Id="rId5" Type="http://schemas.microsoft.com/office/2007/relationships/hdphoto" Target="../media/hdphoto11.wdp"/><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61.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64.png"/><Relationship Id="rId5"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6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6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emf"/><Relationship Id="rId5" Type="http://schemas.openxmlformats.org/officeDocument/2006/relationships/image" Target="../media/image71.png"/><Relationship Id="rId6" Type="http://schemas.microsoft.com/office/2007/relationships/hdphoto" Target="../media/hdphoto14.wdp"/><Relationship Id="rId7" Type="http://schemas.openxmlformats.org/officeDocument/2006/relationships/image" Target="../media/image72.png"/><Relationship Id="rId8" Type="http://schemas.microsoft.com/office/2007/relationships/hdphoto" Target="../media/hdphoto15.wdp"/><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5-pavlov_1/embed.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5-pavlov_2/embed.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5-schedules/embed.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5-rat-maze/embed.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5-exper-learning/embed.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096"/>
            <a:ext cx="9144001" cy="6931646"/>
          </a:xfrm>
          <a:prstGeom prst="rect">
            <a:avLst/>
          </a:prstGeom>
        </p:spPr>
      </p:pic>
      <p:sp>
        <p:nvSpPr>
          <p:cNvPr id="4" name="Rectangle 3"/>
          <p:cNvSpPr/>
          <p:nvPr/>
        </p:nvSpPr>
        <p:spPr>
          <a:xfrm>
            <a:off x="-60158" y="6415431"/>
            <a:ext cx="9231183" cy="510119"/>
          </a:xfrm>
          <a:prstGeom prst="rect">
            <a:avLst/>
          </a:prstGeom>
          <a:solidFill>
            <a:srgbClr val="7CD2F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89008"/>
            <a:ext cx="9198049" cy="645219"/>
          </a:xfrm>
          <a:prstGeom prst="rect">
            <a:avLst/>
          </a:prstGeom>
          <a:solidFill>
            <a:srgbClr val="7CD2F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93878" y="2488307"/>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smtClean="0">
                <a:solidFill>
                  <a:schemeClr val="bg1"/>
                </a:solidFill>
                <a:latin typeface="Arial"/>
                <a:cs typeface="Arial"/>
              </a:rPr>
              <a:t>Classical Conditioning</a:t>
            </a:r>
            <a:endParaRPr lang="en-US" dirty="0">
              <a:solidFill>
                <a:schemeClr val="bg1"/>
              </a:solidFill>
              <a:latin typeface="Arial"/>
              <a:cs typeface="Arial"/>
            </a:endParaRPr>
          </a:p>
        </p:txBody>
      </p:sp>
      <p:sp>
        <p:nvSpPr>
          <p:cNvPr id="7" name="Oval 6"/>
          <p:cNvSpPr/>
          <p:nvPr/>
        </p:nvSpPr>
        <p:spPr>
          <a:xfrm>
            <a:off x="331348" y="227227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1349" y="2421765"/>
            <a:ext cx="801405" cy="461665"/>
          </a:xfrm>
          <a:prstGeom prst="rect">
            <a:avLst/>
          </a:prstGeom>
          <a:noFill/>
        </p:spPr>
        <p:txBody>
          <a:bodyPr wrap="square" rtlCol="0">
            <a:spAutoFit/>
          </a:bodyPr>
          <a:lstStyle/>
          <a:p>
            <a:pPr algn="ctr"/>
            <a:r>
              <a:rPr lang="en-US" sz="2400" b="1" dirty="0" smtClean="0">
                <a:solidFill>
                  <a:srgbClr val="7CD2F0"/>
                </a:solidFill>
                <a:latin typeface="Arial"/>
                <a:cs typeface="Arial"/>
              </a:rPr>
              <a:t>7.1</a:t>
            </a:r>
            <a:endParaRPr lang="en-US" sz="2400" b="1" dirty="0">
              <a:solidFill>
                <a:srgbClr val="7CD2F0"/>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7     </a:t>
            </a:r>
            <a:r>
              <a:rPr lang="en-US" sz="2400" cap="all" dirty="0" smtClean="0">
                <a:latin typeface="Arial"/>
                <a:cs typeface="Arial"/>
              </a:rPr>
              <a:t>LEARNING AND CONDITIONING</a:t>
            </a:r>
            <a:endParaRPr lang="en-US" sz="2400" cap="all" dirty="0">
              <a:latin typeface="Arial"/>
              <a:cs typeface="Arial"/>
            </a:endParaRPr>
          </a:p>
        </p:txBody>
      </p:sp>
      <p:sp>
        <p:nvSpPr>
          <p:cNvPr id="10" name="TextBox 9"/>
          <p:cNvSpPr txBox="1"/>
          <p:nvPr/>
        </p:nvSpPr>
        <p:spPr>
          <a:xfrm>
            <a:off x="1193879" y="3228728"/>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smtClean="0">
                <a:solidFill>
                  <a:schemeClr val="bg1"/>
                </a:solidFill>
                <a:latin typeface="Arial"/>
                <a:cs typeface="Arial"/>
              </a:rPr>
              <a:t>Classical Conditioning in Real Life</a:t>
            </a:r>
            <a:endParaRPr lang="en-US" dirty="0">
              <a:solidFill>
                <a:schemeClr val="bg1"/>
              </a:solidFill>
              <a:latin typeface="Arial"/>
              <a:cs typeface="Arial"/>
            </a:endParaRPr>
          </a:p>
        </p:txBody>
      </p:sp>
      <p:sp>
        <p:nvSpPr>
          <p:cNvPr id="11" name="Oval 10"/>
          <p:cNvSpPr/>
          <p:nvPr/>
        </p:nvSpPr>
        <p:spPr>
          <a:xfrm>
            <a:off x="331348" y="315119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1349" y="3300685"/>
            <a:ext cx="801405" cy="461665"/>
          </a:xfrm>
          <a:prstGeom prst="rect">
            <a:avLst/>
          </a:prstGeom>
          <a:noFill/>
        </p:spPr>
        <p:txBody>
          <a:bodyPr wrap="square" rtlCol="0">
            <a:spAutoFit/>
          </a:bodyPr>
          <a:lstStyle/>
          <a:p>
            <a:pPr algn="ctr"/>
            <a:r>
              <a:rPr lang="en-US" sz="2400" b="1" dirty="0">
                <a:solidFill>
                  <a:srgbClr val="7CD2F0"/>
                </a:solidFill>
                <a:latin typeface="Arial"/>
                <a:cs typeface="Arial"/>
              </a:rPr>
              <a:t>7</a:t>
            </a:r>
            <a:r>
              <a:rPr lang="en-US" sz="2400" b="1" dirty="0" smtClean="0">
                <a:solidFill>
                  <a:srgbClr val="7CD2F0"/>
                </a:solidFill>
                <a:latin typeface="Arial"/>
                <a:cs typeface="Arial"/>
              </a:rPr>
              <a:t>.2</a:t>
            </a:r>
            <a:endParaRPr lang="en-US" sz="2400" b="1" dirty="0">
              <a:solidFill>
                <a:srgbClr val="7CD2F0"/>
              </a:solidFill>
              <a:latin typeface="Arial"/>
              <a:cs typeface="Arial"/>
            </a:endParaRPr>
          </a:p>
        </p:txBody>
      </p:sp>
      <p:sp>
        <p:nvSpPr>
          <p:cNvPr id="13" name="TextBox 12"/>
          <p:cNvSpPr txBox="1"/>
          <p:nvPr/>
        </p:nvSpPr>
        <p:spPr>
          <a:xfrm>
            <a:off x="1193879" y="4246147"/>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Operant </a:t>
            </a:r>
            <a:r>
              <a:rPr lang="en-US" dirty="0" smtClean="0">
                <a:solidFill>
                  <a:schemeClr val="bg1"/>
                </a:solidFill>
                <a:latin typeface="Arial"/>
                <a:cs typeface="Arial"/>
              </a:rPr>
              <a:t>Conditioning</a:t>
            </a:r>
            <a:endParaRPr lang="en-US" dirty="0">
              <a:solidFill>
                <a:schemeClr val="bg1"/>
              </a:solidFill>
              <a:latin typeface="Arial"/>
              <a:cs typeface="Arial"/>
            </a:endParaRPr>
          </a:p>
        </p:txBody>
      </p:sp>
      <p:sp>
        <p:nvSpPr>
          <p:cNvPr id="14" name="Oval 13"/>
          <p:cNvSpPr/>
          <p:nvPr/>
        </p:nvSpPr>
        <p:spPr>
          <a:xfrm>
            <a:off x="331348" y="403011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1349" y="4179605"/>
            <a:ext cx="801405" cy="461665"/>
          </a:xfrm>
          <a:prstGeom prst="rect">
            <a:avLst/>
          </a:prstGeom>
          <a:noFill/>
        </p:spPr>
        <p:txBody>
          <a:bodyPr wrap="square" rtlCol="0">
            <a:spAutoFit/>
          </a:bodyPr>
          <a:lstStyle/>
          <a:p>
            <a:pPr algn="ctr"/>
            <a:r>
              <a:rPr lang="en-US" sz="2400" b="1" dirty="0" smtClean="0">
                <a:solidFill>
                  <a:srgbClr val="7CD2F0"/>
                </a:solidFill>
                <a:latin typeface="Arial"/>
                <a:cs typeface="Arial"/>
              </a:rPr>
              <a:t>7.3</a:t>
            </a:r>
            <a:endParaRPr lang="en-US" sz="2400" b="1" dirty="0">
              <a:solidFill>
                <a:srgbClr val="7CD2F0"/>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4" name="TextBox 23"/>
          <p:cNvSpPr txBox="1"/>
          <p:nvPr/>
        </p:nvSpPr>
        <p:spPr>
          <a:xfrm>
            <a:off x="4980767" y="2488307"/>
            <a:ext cx="38667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Principles of Operant </a:t>
            </a:r>
            <a:r>
              <a:rPr lang="en-US" dirty="0" smtClean="0">
                <a:solidFill>
                  <a:schemeClr val="bg1"/>
                </a:solidFill>
                <a:latin typeface="Arial"/>
                <a:cs typeface="Arial"/>
              </a:rPr>
              <a:t>Conditioning</a:t>
            </a:r>
            <a:endParaRPr lang="en-US" dirty="0">
              <a:solidFill>
                <a:schemeClr val="bg1"/>
              </a:solidFill>
              <a:latin typeface="Arial"/>
              <a:cs typeface="Arial"/>
            </a:endParaRPr>
          </a:p>
        </p:txBody>
      </p:sp>
      <p:sp>
        <p:nvSpPr>
          <p:cNvPr id="25" name="Oval 24"/>
          <p:cNvSpPr/>
          <p:nvPr/>
        </p:nvSpPr>
        <p:spPr>
          <a:xfrm>
            <a:off x="4118237" y="227227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18238" y="2421765"/>
            <a:ext cx="801405" cy="461665"/>
          </a:xfrm>
          <a:prstGeom prst="rect">
            <a:avLst/>
          </a:prstGeom>
          <a:noFill/>
        </p:spPr>
        <p:txBody>
          <a:bodyPr wrap="square" rtlCol="0">
            <a:spAutoFit/>
          </a:bodyPr>
          <a:lstStyle/>
          <a:p>
            <a:pPr algn="ctr"/>
            <a:r>
              <a:rPr lang="en-US" sz="2400" b="1" dirty="0" smtClean="0">
                <a:solidFill>
                  <a:srgbClr val="7CD2F0"/>
                </a:solidFill>
                <a:latin typeface="Arial"/>
                <a:cs typeface="Arial"/>
              </a:rPr>
              <a:t>7.4</a:t>
            </a:r>
            <a:endParaRPr lang="en-US" sz="2400" b="1" dirty="0">
              <a:solidFill>
                <a:srgbClr val="7CD2F0"/>
              </a:solidFill>
              <a:latin typeface="Arial"/>
              <a:cs typeface="Arial"/>
            </a:endParaRPr>
          </a:p>
        </p:txBody>
      </p:sp>
      <p:sp>
        <p:nvSpPr>
          <p:cNvPr id="27" name="TextBox 26"/>
          <p:cNvSpPr txBox="1"/>
          <p:nvPr/>
        </p:nvSpPr>
        <p:spPr>
          <a:xfrm>
            <a:off x="4980767" y="3367227"/>
            <a:ext cx="3772283"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Operant Conditioning in Real </a:t>
            </a:r>
            <a:r>
              <a:rPr lang="en-US" dirty="0" smtClean="0">
                <a:solidFill>
                  <a:schemeClr val="bg1"/>
                </a:solidFill>
                <a:latin typeface="Arial"/>
                <a:cs typeface="Arial"/>
              </a:rPr>
              <a:t>Life</a:t>
            </a:r>
            <a:endParaRPr lang="en-US" dirty="0">
              <a:solidFill>
                <a:schemeClr val="bg1"/>
              </a:solidFill>
              <a:latin typeface="Arial"/>
              <a:cs typeface="Arial"/>
            </a:endParaRPr>
          </a:p>
        </p:txBody>
      </p:sp>
      <p:sp>
        <p:nvSpPr>
          <p:cNvPr id="28" name="Oval 27"/>
          <p:cNvSpPr/>
          <p:nvPr/>
        </p:nvSpPr>
        <p:spPr>
          <a:xfrm>
            <a:off x="4118237" y="315119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118238" y="3300685"/>
            <a:ext cx="801405" cy="461665"/>
          </a:xfrm>
          <a:prstGeom prst="rect">
            <a:avLst/>
          </a:prstGeom>
          <a:noFill/>
        </p:spPr>
        <p:txBody>
          <a:bodyPr wrap="square" rtlCol="0">
            <a:spAutoFit/>
          </a:bodyPr>
          <a:lstStyle/>
          <a:p>
            <a:pPr algn="ctr"/>
            <a:r>
              <a:rPr lang="en-US" sz="2400" b="1" dirty="0" smtClean="0">
                <a:solidFill>
                  <a:srgbClr val="7CD2F0"/>
                </a:solidFill>
                <a:latin typeface="Arial"/>
                <a:cs typeface="Arial"/>
              </a:rPr>
              <a:t>7.5</a:t>
            </a:r>
            <a:endParaRPr lang="en-US" sz="2400" b="1" dirty="0">
              <a:solidFill>
                <a:srgbClr val="7CD2F0"/>
              </a:solidFill>
              <a:latin typeface="Arial"/>
              <a:cs typeface="Arial"/>
            </a:endParaRPr>
          </a:p>
        </p:txBody>
      </p:sp>
      <p:sp>
        <p:nvSpPr>
          <p:cNvPr id="30" name="TextBox 29"/>
          <p:cNvSpPr txBox="1"/>
          <p:nvPr/>
        </p:nvSpPr>
        <p:spPr>
          <a:xfrm>
            <a:off x="4980768" y="4246147"/>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Learning and the </a:t>
            </a:r>
            <a:r>
              <a:rPr lang="en-US" dirty="0" smtClean="0">
                <a:solidFill>
                  <a:schemeClr val="bg1"/>
                </a:solidFill>
                <a:latin typeface="Arial"/>
                <a:cs typeface="Arial"/>
              </a:rPr>
              <a:t>Mind</a:t>
            </a:r>
            <a:endParaRPr lang="en-US" dirty="0">
              <a:solidFill>
                <a:schemeClr val="bg1"/>
              </a:solidFill>
              <a:latin typeface="Arial"/>
              <a:cs typeface="Arial"/>
            </a:endParaRPr>
          </a:p>
        </p:txBody>
      </p:sp>
      <p:sp>
        <p:nvSpPr>
          <p:cNvPr id="31" name="Oval 30"/>
          <p:cNvSpPr/>
          <p:nvPr/>
        </p:nvSpPr>
        <p:spPr>
          <a:xfrm>
            <a:off x="4118237" y="403011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18238" y="4179605"/>
            <a:ext cx="801405" cy="461665"/>
          </a:xfrm>
          <a:prstGeom prst="rect">
            <a:avLst/>
          </a:prstGeom>
          <a:noFill/>
        </p:spPr>
        <p:txBody>
          <a:bodyPr wrap="square" rtlCol="0">
            <a:spAutoFit/>
          </a:bodyPr>
          <a:lstStyle/>
          <a:p>
            <a:pPr algn="ctr"/>
            <a:r>
              <a:rPr lang="en-US" sz="2400" b="1" dirty="0" smtClean="0">
                <a:solidFill>
                  <a:srgbClr val="7CD2F0"/>
                </a:solidFill>
                <a:latin typeface="Arial"/>
                <a:cs typeface="Arial"/>
              </a:rPr>
              <a:t>7.6</a:t>
            </a:r>
            <a:endParaRPr lang="en-US" sz="2400" b="1" dirty="0">
              <a:solidFill>
                <a:srgbClr val="7CD2F0"/>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2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p:cTn id="85" dur="500" fill="hold"/>
                                        <p:tgtEl>
                                          <p:spTgt spid="32"/>
                                        </p:tgtEl>
                                        <p:attrNameLst>
                                          <p:attrName>ppt_w</p:attrName>
                                        </p:attrNameLst>
                                      </p:cBhvr>
                                      <p:tavLst>
                                        <p:tav tm="0">
                                          <p:val>
                                            <p:fltVal val="0"/>
                                          </p:val>
                                        </p:tav>
                                        <p:tav tm="100000">
                                          <p:val>
                                            <p:strVal val="#ppt_w"/>
                                          </p:val>
                                        </p:tav>
                                      </p:tavLst>
                                    </p:anim>
                                    <p:anim calcmode="lin" valueType="num">
                                      <p:cBhvr>
                                        <p:cTn id="86" dur="500" fill="hold"/>
                                        <p:tgtEl>
                                          <p:spTgt spid="32"/>
                                        </p:tgtEl>
                                        <p:attrNameLst>
                                          <p:attrName>ppt_h</p:attrName>
                                        </p:attrNameLst>
                                      </p:cBhvr>
                                      <p:tavLst>
                                        <p:tav tm="0">
                                          <p:val>
                                            <p:fltVal val="0"/>
                                          </p:val>
                                        </p:tav>
                                        <p:tav tm="100000">
                                          <p:val>
                                            <p:strVal val="#ppt_h"/>
                                          </p:val>
                                        </p:tav>
                                      </p:tavLst>
                                    </p:anim>
                                  </p:childTnLst>
                                </p:cTn>
                              </p:par>
                              <p:par>
                                <p:cTn id="87" presetID="2" presetClass="entr" presetSubtype="1"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0-#ppt_h/2"/>
                                          </p:val>
                                        </p:tav>
                                        <p:tav tm="100000">
                                          <p:val>
                                            <p:strVal val="#ppt_y"/>
                                          </p:val>
                                        </p:tav>
                                      </p:tavLst>
                                    </p:anim>
                                  </p:childTnLst>
                                </p:cTn>
                              </p:par>
                            </p:childTnLst>
                          </p:cTn>
                        </p:par>
                        <p:par>
                          <p:cTn id="91" fill="hold">
                            <p:stCondLst>
                              <p:cond delay="4000"/>
                            </p:stCondLst>
                            <p:childTnLst>
                              <p:par>
                                <p:cTn id="92" presetID="16" presetClass="entr" presetSubtype="37"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barn(outVertical)">
                                      <p:cBhvr>
                                        <p:cTn id="9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24" grpId="0"/>
      <p:bldP spid="25" grpId="0" animBg="1"/>
      <p:bldP spid="26" grpId="0"/>
      <p:bldP spid="27" grpId="0"/>
      <p:bldP spid="28" grpId="0" animBg="1"/>
      <p:bldP spid="29" grpId="0"/>
      <p:bldP spid="30"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ctrTitle"/>
          </p:nvPr>
        </p:nvSpPr>
        <p:spPr/>
        <p:txBody>
          <a:bodyPr/>
          <a:lstStyle/>
          <a:p>
            <a:r>
              <a:rPr lang="en-US">
                <a:latin typeface="Arial" charset="0"/>
                <a:ea typeface="ＭＳ Ｐゴシック" charset="0"/>
                <a:cs typeface="ＭＳ Ｐゴシック" charset="0"/>
              </a:rPr>
              <a:t>New Reflexes from Old</a:t>
            </a:r>
          </a:p>
        </p:txBody>
      </p:sp>
      <p:pic>
        <p:nvPicPr>
          <p:cNvPr id="3" name="Picture 2" descr="AAFDEHY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76463" y="1024059"/>
            <a:ext cx="4770437"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00013" y="1946397"/>
            <a:ext cx="20335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Conditioned stimulus (CS)</a:t>
            </a:r>
          </a:p>
        </p:txBody>
      </p:sp>
      <p:sp>
        <p:nvSpPr>
          <p:cNvPr id="5" name="TextBox 4"/>
          <p:cNvSpPr txBox="1">
            <a:spLocks noChangeArrowheads="1"/>
          </p:cNvSpPr>
          <p:nvPr/>
        </p:nvSpPr>
        <p:spPr bwMode="auto">
          <a:xfrm>
            <a:off x="7016750" y="4214934"/>
            <a:ext cx="2163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Conditioned response (CR)</a:t>
            </a:r>
          </a:p>
        </p:txBody>
      </p:sp>
    </p:spTree>
    <p:extLst>
      <p:ext uri="{BB962C8B-B14F-4D97-AF65-F5344CB8AC3E}">
        <p14:creationId xmlns:p14="http://schemas.microsoft.com/office/powerpoint/2010/main" val="111683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57" name="Rectangle 13"/>
          <p:cNvSpPr>
            <a:spLocks noChangeArrowheads="1"/>
          </p:cNvSpPr>
          <p:nvPr/>
        </p:nvSpPr>
        <p:spPr bwMode="auto">
          <a:xfrm>
            <a:off x="2112963" y="1708150"/>
            <a:ext cx="26987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dirty="0">
                <a:solidFill>
                  <a:schemeClr val="accent3">
                    <a:lumMod val="75000"/>
                  </a:schemeClr>
                </a:solidFill>
                <a:latin typeface="Arial"/>
                <a:cs typeface="Arial"/>
              </a:rPr>
              <a:t>Extinction </a:t>
            </a:r>
          </a:p>
        </p:txBody>
      </p:sp>
      <p:sp>
        <p:nvSpPr>
          <p:cNvPr id="338958" name="Rectangle 14"/>
          <p:cNvSpPr>
            <a:spLocks noChangeArrowheads="1"/>
          </p:cNvSpPr>
          <p:nvPr/>
        </p:nvSpPr>
        <p:spPr bwMode="auto">
          <a:xfrm>
            <a:off x="2112963" y="2565400"/>
            <a:ext cx="46958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dirty="0">
                <a:solidFill>
                  <a:schemeClr val="bg2">
                    <a:lumMod val="75000"/>
                  </a:schemeClr>
                </a:solidFill>
                <a:latin typeface="Arial"/>
                <a:cs typeface="Arial"/>
              </a:rPr>
              <a:t>Higher-Order Conditioning</a:t>
            </a:r>
          </a:p>
        </p:txBody>
      </p:sp>
      <p:sp>
        <p:nvSpPr>
          <p:cNvPr id="338959" name="Rectangle 15"/>
          <p:cNvSpPr>
            <a:spLocks noChangeArrowheads="1"/>
          </p:cNvSpPr>
          <p:nvPr/>
        </p:nvSpPr>
        <p:spPr bwMode="auto">
          <a:xfrm>
            <a:off x="2112963" y="3427413"/>
            <a:ext cx="56499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b="1">
                <a:solidFill>
                  <a:schemeClr val="accent3">
                    <a:lumMod val="75000"/>
                  </a:schemeClr>
                </a:solidFill>
                <a:latin typeface="Arial"/>
                <a:cs typeface="Arial"/>
              </a:rPr>
              <a:t>Stimulus Generalization</a:t>
            </a:r>
            <a:endParaRPr lang="en-US" sz="2600">
              <a:solidFill>
                <a:schemeClr val="accent3">
                  <a:lumMod val="75000"/>
                </a:schemeClr>
              </a:solidFill>
              <a:latin typeface="Arial"/>
              <a:cs typeface="Arial"/>
            </a:endParaRPr>
          </a:p>
        </p:txBody>
      </p:sp>
      <p:sp>
        <p:nvSpPr>
          <p:cNvPr id="338960" name="Rectangle 16"/>
          <p:cNvSpPr>
            <a:spLocks noChangeArrowheads="1"/>
          </p:cNvSpPr>
          <p:nvPr/>
        </p:nvSpPr>
        <p:spPr bwMode="auto">
          <a:xfrm>
            <a:off x="2112963" y="4221163"/>
            <a:ext cx="4032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a:solidFill>
                  <a:schemeClr val="bg2">
                    <a:lumMod val="75000"/>
                  </a:schemeClr>
                </a:solidFill>
                <a:latin typeface="Arial"/>
                <a:cs typeface="Arial"/>
              </a:rPr>
              <a:t>Stimulus Discrimination</a:t>
            </a:r>
          </a:p>
        </p:txBody>
      </p:sp>
      <p:sp>
        <p:nvSpPr>
          <p:cNvPr id="34823" name="Title 26"/>
          <p:cNvSpPr>
            <a:spLocks noGrp="1"/>
          </p:cNvSpPr>
          <p:nvPr>
            <p:ph type="ctrTitle"/>
          </p:nvPr>
        </p:nvSpPr>
        <p:spPr/>
        <p:txBody>
          <a:bodyPr/>
          <a:lstStyle/>
          <a:p>
            <a:r>
              <a:rPr lang="en-US">
                <a:ea typeface="ＭＳ Ｐゴシック" charset="0"/>
              </a:rPr>
              <a:t>Principles of Classical Conditioning</a:t>
            </a:r>
          </a:p>
        </p:txBody>
      </p:sp>
      <p:grpSp>
        <p:nvGrpSpPr>
          <p:cNvPr id="3" name="Group 30"/>
          <p:cNvGrpSpPr>
            <a:grpSpLocks/>
          </p:cNvGrpSpPr>
          <p:nvPr/>
        </p:nvGrpSpPr>
        <p:grpSpPr bwMode="auto">
          <a:xfrm>
            <a:off x="1392238" y="2327275"/>
            <a:ext cx="6946900" cy="2636838"/>
            <a:chOff x="1392768" y="2209806"/>
            <a:chExt cx="6946900" cy="2637335"/>
          </a:xfrm>
        </p:grpSpPr>
        <p:sp>
          <p:nvSpPr>
            <p:cNvPr id="34842" name="Line 2"/>
            <p:cNvSpPr>
              <a:spLocks noChangeShapeType="1"/>
            </p:cNvSpPr>
            <p:nvPr/>
          </p:nvSpPr>
          <p:spPr bwMode="auto">
            <a:xfrm>
              <a:off x="1421343" y="3078334"/>
              <a:ext cx="6918325" cy="15875"/>
            </a:xfrm>
            <a:prstGeom prst="line">
              <a:avLst/>
            </a:prstGeom>
            <a:noFill/>
            <a:ln w="12700">
              <a:solidFill>
                <a:srgbClr val="9BB4B3"/>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34843" name="Line 3"/>
            <p:cNvSpPr>
              <a:spLocks noChangeShapeType="1"/>
            </p:cNvSpPr>
            <p:nvPr/>
          </p:nvSpPr>
          <p:spPr bwMode="auto">
            <a:xfrm>
              <a:off x="1421343" y="3962737"/>
              <a:ext cx="6918325" cy="3175"/>
            </a:xfrm>
            <a:prstGeom prst="line">
              <a:avLst/>
            </a:prstGeom>
            <a:noFill/>
            <a:ln w="12700">
              <a:solidFill>
                <a:srgbClr val="9BB4B3"/>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34844" name="Line 4"/>
            <p:cNvSpPr>
              <a:spLocks noChangeShapeType="1"/>
            </p:cNvSpPr>
            <p:nvPr/>
          </p:nvSpPr>
          <p:spPr bwMode="auto">
            <a:xfrm>
              <a:off x="1392768" y="4834441"/>
              <a:ext cx="6946900" cy="12700"/>
            </a:xfrm>
            <a:prstGeom prst="line">
              <a:avLst/>
            </a:prstGeom>
            <a:noFill/>
            <a:ln w="12700">
              <a:solidFill>
                <a:srgbClr val="9BB4B3"/>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34845" name="Line 6"/>
            <p:cNvSpPr>
              <a:spLocks noChangeShapeType="1"/>
            </p:cNvSpPr>
            <p:nvPr/>
          </p:nvSpPr>
          <p:spPr bwMode="auto">
            <a:xfrm>
              <a:off x="1545168" y="2209806"/>
              <a:ext cx="6781800" cy="0"/>
            </a:xfrm>
            <a:prstGeom prst="line">
              <a:avLst/>
            </a:prstGeom>
            <a:noFill/>
            <a:ln w="12700">
              <a:solidFill>
                <a:srgbClr val="9BB4B3"/>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31" name="Oval 30"/>
          <p:cNvSpPr/>
          <p:nvPr/>
        </p:nvSpPr>
        <p:spPr bwMode="auto">
          <a:xfrm>
            <a:off x="643469" y="3972895"/>
            <a:ext cx="1223430" cy="1223430"/>
          </a:xfrm>
          <a:prstGeom prst="ellipse">
            <a:avLst/>
          </a:prstGeom>
          <a:solidFill>
            <a:schemeClr val="bg2">
              <a:lumMod val="5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2" name="Oval 31"/>
          <p:cNvSpPr/>
          <p:nvPr/>
        </p:nvSpPr>
        <p:spPr bwMode="auto">
          <a:xfrm>
            <a:off x="643469" y="3121995"/>
            <a:ext cx="1223430" cy="1223430"/>
          </a:xfrm>
          <a:prstGeom prst="ellipse">
            <a:avLst/>
          </a:prstGeom>
          <a:solidFill>
            <a:schemeClr val="accent3">
              <a:lumMod val="5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3" name="Oval 32"/>
          <p:cNvSpPr/>
          <p:nvPr/>
        </p:nvSpPr>
        <p:spPr bwMode="auto">
          <a:xfrm>
            <a:off x="643469" y="2271095"/>
            <a:ext cx="1223430" cy="1223430"/>
          </a:xfrm>
          <a:prstGeom prst="ellipse">
            <a:avLst/>
          </a:prstGeom>
          <a:solidFill>
            <a:schemeClr val="bg2">
              <a:lumMod val="5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4" name="Oval 33"/>
          <p:cNvSpPr/>
          <p:nvPr/>
        </p:nvSpPr>
        <p:spPr bwMode="auto">
          <a:xfrm>
            <a:off x="643469" y="1420195"/>
            <a:ext cx="1223430" cy="1223430"/>
          </a:xfrm>
          <a:prstGeom prst="ellipse">
            <a:avLst/>
          </a:prstGeom>
          <a:solidFill>
            <a:schemeClr val="accent3">
              <a:lumMod val="5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4" name="Group 18"/>
          <p:cNvGrpSpPr>
            <a:grpSpLocks/>
          </p:cNvGrpSpPr>
          <p:nvPr/>
        </p:nvGrpSpPr>
        <p:grpSpPr bwMode="auto">
          <a:xfrm>
            <a:off x="1058867" y="1795463"/>
            <a:ext cx="355601" cy="3044825"/>
            <a:chOff x="1098" y="1503"/>
            <a:chExt cx="224" cy="1918"/>
          </a:xfrm>
        </p:grpSpPr>
        <p:sp>
          <p:nvSpPr>
            <p:cNvPr id="36" name="Rectangle 19"/>
            <p:cNvSpPr>
              <a:spLocks noChangeArrowheads="1"/>
            </p:cNvSpPr>
            <p:nvPr/>
          </p:nvSpPr>
          <p:spPr bwMode="white">
            <a:xfrm>
              <a:off x="1098" y="1503"/>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37" name="Rectangle 20"/>
            <p:cNvSpPr>
              <a:spLocks noChangeArrowheads="1"/>
            </p:cNvSpPr>
            <p:nvPr/>
          </p:nvSpPr>
          <p:spPr bwMode="white">
            <a:xfrm>
              <a:off x="1098" y="2051"/>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38" name="Rectangle 21"/>
            <p:cNvSpPr>
              <a:spLocks noChangeArrowheads="1"/>
            </p:cNvSpPr>
            <p:nvPr/>
          </p:nvSpPr>
          <p:spPr bwMode="white">
            <a:xfrm>
              <a:off x="1098" y="2584"/>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39" name="Rectangle 22"/>
            <p:cNvSpPr>
              <a:spLocks noChangeArrowheads="1"/>
            </p:cNvSpPr>
            <p:nvPr/>
          </p:nvSpPr>
          <p:spPr bwMode="white">
            <a:xfrm>
              <a:off x="1098" y="3130"/>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4</a:t>
              </a:r>
            </a:p>
          </p:txBody>
        </p:sp>
      </p:grpSp>
    </p:spTree>
    <p:extLst>
      <p:ext uri="{BB962C8B-B14F-4D97-AF65-F5344CB8AC3E}">
        <p14:creationId xmlns:p14="http://schemas.microsoft.com/office/powerpoint/2010/main" val="2793921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30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nodeType="afterGroup">
                            <p:stCondLst>
                              <p:cond delay="12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nodeType="afterGroup">
                            <p:stCondLst>
                              <p:cond delay="1700"/>
                            </p:stCondLst>
                            <p:childTnLst>
                              <p:par>
                                <p:cTn id="29" presetID="10" presetClass="entr" presetSubtype="0" fill="hold" grpId="0" nodeType="afterEffect">
                                  <p:stCondLst>
                                    <p:cond delay="0"/>
                                  </p:stCondLst>
                                  <p:childTnLst>
                                    <p:set>
                                      <p:cBhvr>
                                        <p:cTn id="30" dur="1" fill="hold">
                                          <p:stCondLst>
                                            <p:cond delay="0"/>
                                          </p:stCondLst>
                                        </p:cTn>
                                        <p:tgtEl>
                                          <p:spTgt spid="338957"/>
                                        </p:tgtEl>
                                        <p:attrNameLst>
                                          <p:attrName>style.visibility</p:attrName>
                                        </p:attrNameLst>
                                      </p:cBhvr>
                                      <p:to>
                                        <p:strVal val="visible"/>
                                      </p:to>
                                    </p:set>
                                    <p:animEffect transition="in" filter="fade">
                                      <p:cBhvr>
                                        <p:cTn id="31" dur="500"/>
                                        <p:tgtEl>
                                          <p:spTgt spid="338957"/>
                                        </p:tgtEl>
                                      </p:cBhvr>
                                    </p:animEffect>
                                  </p:childTnLst>
                                  <p:subTnLst>
                                    <p:animClr clrSpc="rgb" dir="cw">
                                      <p:cBhvr override="childStyle">
                                        <p:cTn dur="1" fill="hold" display="0" masterRel="nextClick" afterEffect="1"/>
                                        <p:tgtEl>
                                          <p:spTgt spid="338957"/>
                                        </p:tgtEl>
                                        <p:attrNameLst>
                                          <p:attrName>ppt_c</p:attrName>
                                        </p:attrNameLst>
                                      </p:cBhvr>
                                      <p:to>
                                        <a:schemeClr val="bg2"/>
                                      </p:to>
                                    </p:animClr>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8958"/>
                                        </p:tgtEl>
                                        <p:attrNameLst>
                                          <p:attrName>style.visibility</p:attrName>
                                        </p:attrNameLst>
                                      </p:cBhvr>
                                      <p:to>
                                        <p:strVal val="visible"/>
                                      </p:to>
                                    </p:set>
                                    <p:animEffect transition="in" filter="fade">
                                      <p:cBhvr>
                                        <p:cTn id="36" dur="500"/>
                                        <p:tgtEl>
                                          <p:spTgt spid="338958"/>
                                        </p:tgtEl>
                                      </p:cBhvr>
                                    </p:animEffect>
                                  </p:childTnLst>
                                  <p:subTnLst>
                                    <p:animClr clrSpc="rgb" dir="cw">
                                      <p:cBhvr override="childStyle">
                                        <p:cTn dur="1" fill="hold" display="0" masterRel="nextClick" afterEffect="1"/>
                                        <p:tgtEl>
                                          <p:spTgt spid="338958"/>
                                        </p:tgtEl>
                                        <p:attrNameLst>
                                          <p:attrName>ppt_c</p:attrName>
                                        </p:attrNameLst>
                                      </p:cBhvr>
                                      <p:to>
                                        <a:schemeClr val="bg2"/>
                                      </p:to>
                                    </p:animClr>
                                  </p:sub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8959"/>
                                        </p:tgtEl>
                                        <p:attrNameLst>
                                          <p:attrName>style.visibility</p:attrName>
                                        </p:attrNameLst>
                                      </p:cBhvr>
                                      <p:to>
                                        <p:strVal val="visible"/>
                                      </p:to>
                                    </p:set>
                                    <p:animEffect transition="in" filter="fade">
                                      <p:cBhvr>
                                        <p:cTn id="41" dur="500"/>
                                        <p:tgtEl>
                                          <p:spTgt spid="338959"/>
                                        </p:tgtEl>
                                      </p:cBhvr>
                                    </p:animEffect>
                                  </p:childTnLst>
                                  <p:subTnLst>
                                    <p:animClr clrSpc="rgb" dir="cw">
                                      <p:cBhvr override="childStyle">
                                        <p:cTn dur="1" fill="hold" display="0" masterRel="nextClick" afterEffect="1"/>
                                        <p:tgtEl>
                                          <p:spTgt spid="338959"/>
                                        </p:tgtEl>
                                        <p:attrNameLst>
                                          <p:attrName>ppt_c</p:attrName>
                                        </p:attrNameLst>
                                      </p:cBhvr>
                                      <p:to>
                                        <a:schemeClr val="bg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8960"/>
                                        </p:tgtEl>
                                        <p:attrNameLst>
                                          <p:attrName>style.visibility</p:attrName>
                                        </p:attrNameLst>
                                      </p:cBhvr>
                                      <p:to>
                                        <p:strVal val="visible"/>
                                      </p:to>
                                    </p:set>
                                    <p:animEffect transition="in" filter="fade">
                                      <p:cBhvr>
                                        <p:cTn id="46" dur="500"/>
                                        <p:tgtEl>
                                          <p:spTgt spid="338960"/>
                                        </p:tgtEl>
                                      </p:cBhvr>
                                    </p:animEffect>
                                  </p:childTnLst>
                                  <p:subTnLst>
                                    <p:animClr clrSpc="rgb" dir="cw">
                                      <p:cBhvr override="childStyle">
                                        <p:cTn dur="1" fill="hold" display="0" masterRel="nextClick" afterEffect="1"/>
                                        <p:tgtEl>
                                          <p:spTgt spid="338960"/>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7" grpId="0"/>
      <p:bldP spid="338958" grpId="0"/>
      <p:bldP spid="338959" grpId="0"/>
      <p:bldP spid="3389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4"/>
          <p:cNvSpPr>
            <a:spLocks noGrp="1"/>
          </p:cNvSpPr>
          <p:nvPr>
            <p:ph type="ctrTitle"/>
          </p:nvPr>
        </p:nvSpPr>
        <p:spPr/>
        <p:txBody>
          <a:bodyPr>
            <a:normAutofit fontScale="90000"/>
          </a:bodyPr>
          <a:lstStyle/>
          <a:p>
            <a:r>
              <a:rPr lang="en-US" sz="2400">
                <a:latin typeface="Arial" charset="0"/>
                <a:ea typeface="ＭＳ Ｐゴシック" charset="0"/>
                <a:cs typeface="ＭＳ Ｐゴシック" charset="0"/>
              </a:rPr>
              <a:t>Figure 7.2: Acquisition and Extinction of a Salivary Response</a:t>
            </a:r>
          </a:p>
        </p:txBody>
      </p:sp>
      <p:pic>
        <p:nvPicPr>
          <p:cNvPr id="6" name="Picture 5" descr="AAFDEHW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400" y="1395017"/>
            <a:ext cx="8326438"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4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4"/>
          <p:cNvSpPr>
            <a:spLocks noGrp="1"/>
          </p:cNvSpPr>
          <p:nvPr>
            <p:ph type="ctrTitle"/>
          </p:nvPr>
        </p:nvSpPr>
        <p:spPr/>
        <p:txBody>
          <a:bodyPr/>
          <a:lstStyle/>
          <a:p>
            <a:r>
              <a:rPr lang="en-US">
                <a:latin typeface="Arial" charset="0"/>
                <a:ea typeface="ＭＳ Ｐゴシック" charset="0"/>
                <a:cs typeface="ＭＳ Ｐゴシック" charset="0"/>
              </a:rPr>
              <a:t>Figure 7.3: Higher-Order Conditioning</a:t>
            </a:r>
          </a:p>
        </p:txBody>
      </p:sp>
      <p:pic>
        <p:nvPicPr>
          <p:cNvPr id="2" name="Picture 1" descr="AAFDEHZ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2111375"/>
            <a:ext cx="8975725"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97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p:txBody>
          <a:bodyPr/>
          <a:lstStyle/>
          <a:p>
            <a:r>
              <a:rPr lang="en-US">
                <a:ea typeface="ＭＳ Ｐゴシック" charset="0"/>
              </a:rPr>
              <a:t>Stimulus Generalization and Discrimination</a:t>
            </a:r>
          </a:p>
        </p:txBody>
      </p:sp>
      <p:sp>
        <p:nvSpPr>
          <p:cNvPr id="3" name="TextBox 2"/>
          <p:cNvSpPr txBox="1"/>
          <p:nvPr/>
        </p:nvSpPr>
        <p:spPr>
          <a:xfrm>
            <a:off x="278613" y="1070127"/>
            <a:ext cx="3059060" cy="5447645"/>
          </a:xfrm>
          <a:prstGeom prst="rect">
            <a:avLst/>
          </a:prstGeom>
          <a:noFill/>
        </p:spPr>
        <p:txBody>
          <a:bodyPr wrap="square">
            <a:spAutoFit/>
          </a:bodyPr>
          <a:lstStyle/>
          <a:p>
            <a:pPr>
              <a:defRPr/>
            </a:pPr>
            <a:r>
              <a:rPr lang="en-US" sz="2200" b="1" dirty="0">
                <a:solidFill>
                  <a:srgbClr val="FF0000"/>
                </a:solidFill>
                <a:latin typeface="Arial"/>
                <a:cs typeface="Arial"/>
              </a:rPr>
              <a:t>Stimulus generalization</a:t>
            </a:r>
          </a:p>
          <a:p>
            <a:pPr marL="342900" indent="-342900">
              <a:spcBef>
                <a:spcPts val="1200"/>
              </a:spcBef>
              <a:buFont typeface="Arial"/>
              <a:buChar char="•"/>
              <a:defRPr/>
            </a:pPr>
            <a:r>
              <a:rPr lang="en-US" sz="2000" b="1" dirty="0">
                <a:latin typeface="Arial"/>
                <a:cs typeface="Arial"/>
              </a:rPr>
              <a:t>After conditioning, the tendency to respond to a stimulus that resembles one involved in the original conditioning</a:t>
            </a:r>
          </a:p>
          <a:p>
            <a:pPr marL="342900" indent="-342900">
              <a:spcBef>
                <a:spcPts val="1200"/>
              </a:spcBef>
              <a:buFont typeface="Arial"/>
              <a:buChar char="•"/>
              <a:defRPr/>
            </a:pPr>
            <a:r>
              <a:rPr lang="en-US" sz="2000" b="1" dirty="0">
                <a:latin typeface="Arial"/>
                <a:cs typeface="Arial"/>
              </a:rPr>
              <a:t>In classical conditioning, it occurs when a stimulus that resembles the CS elicits the CR</a:t>
            </a:r>
          </a:p>
          <a:p>
            <a:pPr>
              <a:defRPr/>
            </a:pPr>
            <a:endParaRPr lang="en-US" sz="2400" b="1" dirty="0">
              <a:latin typeface="Arial"/>
              <a:cs typeface="Arial"/>
            </a:endParaRPr>
          </a:p>
        </p:txBody>
      </p:sp>
      <p:pic>
        <p:nvPicPr>
          <p:cNvPr id="2" name="Picture 1" descr="AL1100307_Original.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6960" y1="27572" x2="80640" y2="37997"/>
                        <a14:foregroundMark x1="43960" y1="78189" x2="41080" y2="80110"/>
                        <a14:foregroundMark x1="48640" y1="79241" x2="46240" y2="81847"/>
                        <a14:foregroundMark x1="54120" y1="80110" x2="52280" y2="82716"/>
                        <a14:backgroundMark x1="87640" y1="89666" x2="87040" y2="92090"/>
                      </a14:backgroundRemoval>
                    </a14:imgEffect>
                  </a14:imgLayer>
                </a14:imgProps>
              </a:ext>
              <a:ext uri="{28A0092B-C50C-407E-A947-70E740481C1C}">
                <a14:useLocalDpi xmlns:a14="http://schemas.microsoft.com/office/drawing/2010/main"/>
              </a:ext>
            </a:extLst>
          </a:blip>
          <a:stretch>
            <a:fillRect/>
          </a:stretch>
        </p:blipFill>
        <p:spPr>
          <a:xfrm>
            <a:off x="3611817" y="1292213"/>
            <a:ext cx="5594671" cy="4894219"/>
          </a:xfrm>
          <a:prstGeom prst="rect">
            <a:avLst/>
          </a:prstGeom>
        </p:spPr>
      </p:pic>
      <p:pic>
        <p:nvPicPr>
          <p:cNvPr id="4" name="Picture 3" descr="AL1212853_Original.jpg"/>
          <p:cNvPicPr>
            <a:picLocks noChangeAspect="1"/>
          </p:cNvPicPr>
          <p:nvPr/>
        </p:nvPicPr>
        <p:blipFill>
          <a:blip r:embed="rId5" cstate="screen">
            <a:extLst>
              <a:ext uri="{BEBA8EAE-BF5A-486C-A8C5-ECC9F3942E4B}">
                <a14:imgProps xmlns:a14="http://schemas.microsoft.com/office/drawing/2010/main">
                  <a14:imgLayer r:embed="rId6">
                    <a14:imgEffect>
                      <a14:backgroundRemoval t="611" b="99365" l="611" r="99365"/>
                    </a14:imgEffect>
                  </a14:imgLayer>
                </a14:imgProps>
              </a:ext>
              <a:ext uri="{28A0092B-C50C-407E-A947-70E740481C1C}">
                <a14:useLocalDpi xmlns:a14="http://schemas.microsoft.com/office/drawing/2010/main"/>
              </a:ext>
            </a:extLst>
          </a:blip>
          <a:stretch>
            <a:fillRect/>
          </a:stretch>
        </p:blipFill>
        <p:spPr>
          <a:xfrm>
            <a:off x="3964502" y="3997298"/>
            <a:ext cx="2444651" cy="2444651"/>
          </a:xfrm>
          <a:prstGeom prst="rect">
            <a:avLst/>
          </a:prstGeom>
        </p:spPr>
      </p:pic>
    </p:spTree>
    <p:extLst>
      <p:ext uri="{BB962C8B-B14F-4D97-AF65-F5344CB8AC3E}">
        <p14:creationId xmlns:p14="http://schemas.microsoft.com/office/powerpoint/2010/main" val="238533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Stimulus Generalization and Discrimination</a:t>
            </a:r>
          </a:p>
        </p:txBody>
      </p:sp>
      <p:sp>
        <p:nvSpPr>
          <p:cNvPr id="3" name="TextBox 2"/>
          <p:cNvSpPr txBox="1"/>
          <p:nvPr/>
        </p:nvSpPr>
        <p:spPr>
          <a:xfrm>
            <a:off x="274638" y="1229037"/>
            <a:ext cx="2778111" cy="4801314"/>
          </a:xfrm>
          <a:prstGeom prst="rect">
            <a:avLst/>
          </a:prstGeom>
          <a:noFill/>
        </p:spPr>
        <p:txBody>
          <a:bodyPr wrap="square">
            <a:spAutoFit/>
          </a:bodyPr>
          <a:lstStyle/>
          <a:p>
            <a:pPr>
              <a:defRPr/>
            </a:pPr>
            <a:r>
              <a:rPr lang="en-US" sz="2200" b="1" dirty="0">
                <a:solidFill>
                  <a:srgbClr val="736053"/>
                </a:solidFill>
                <a:latin typeface="Arial" pitchFamily="-111" charset="0"/>
                <a:ea typeface="ＭＳ Ｐゴシック" pitchFamily="-111" charset="-128"/>
                <a:cs typeface="ＭＳ Ｐゴシック" pitchFamily="-111" charset="-128"/>
              </a:rPr>
              <a:t>Stimulus discrimination</a:t>
            </a:r>
          </a:p>
          <a:p>
            <a:pPr marL="342900" indent="-342900">
              <a:spcBef>
                <a:spcPts val="1200"/>
              </a:spcBef>
              <a:buFont typeface="Arial"/>
              <a:buChar char="•"/>
              <a:defRPr/>
            </a:pPr>
            <a:r>
              <a:rPr lang="en-US" sz="2200" b="1" dirty="0">
                <a:solidFill>
                  <a:srgbClr val="660066"/>
                </a:solidFill>
                <a:latin typeface="Arial" pitchFamily="-111" charset="0"/>
                <a:ea typeface="ＭＳ Ｐゴシック" pitchFamily="-111" charset="-128"/>
                <a:cs typeface="ＭＳ Ｐゴシック" pitchFamily="-111" charset="-128"/>
              </a:rPr>
              <a:t>The tendency to respond differently to two or more similar stimuli</a:t>
            </a:r>
          </a:p>
          <a:p>
            <a:pPr marL="342900" indent="-342900">
              <a:spcBef>
                <a:spcPts val="1200"/>
              </a:spcBef>
              <a:buFont typeface="Arial"/>
              <a:buChar char="•"/>
              <a:defRPr/>
            </a:pPr>
            <a:r>
              <a:rPr lang="en-US" sz="2200" b="1" dirty="0">
                <a:solidFill>
                  <a:srgbClr val="660066"/>
                </a:solidFill>
                <a:latin typeface="Arial" pitchFamily="-111" charset="0"/>
                <a:ea typeface="ＭＳ Ｐゴシック" pitchFamily="-111" charset="-128"/>
                <a:cs typeface="ＭＳ Ｐゴシック" pitchFamily="-111" charset="-128"/>
              </a:rPr>
              <a:t>In classical conditioning, it occurs when a stimulus similar to the CS fails to evoke the CR</a:t>
            </a:r>
            <a:endParaRPr lang="en-US" sz="2200" dirty="0">
              <a:solidFill>
                <a:srgbClr val="660066"/>
              </a:solidFill>
            </a:endParaRPr>
          </a:p>
        </p:txBody>
      </p:sp>
      <p:pic>
        <p:nvPicPr>
          <p:cNvPr id="5" name="Picture 4" descr="AL1100307_Original.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6960" y1="27572" x2="80640" y2="37997"/>
                        <a14:foregroundMark x1="43960" y1="78189" x2="41080" y2="80110"/>
                        <a14:foregroundMark x1="48640" y1="79241" x2="46240" y2="81847"/>
                        <a14:foregroundMark x1="54120" y1="80110" x2="52280" y2="82716"/>
                        <a14:backgroundMark x1="87640" y1="89666" x2="87040" y2="92090"/>
                      </a14:backgroundRemoval>
                    </a14:imgEffect>
                  </a14:imgLayer>
                </a14:imgProps>
              </a:ext>
              <a:ext uri="{28A0092B-C50C-407E-A947-70E740481C1C}">
                <a14:useLocalDpi xmlns:a14="http://schemas.microsoft.com/office/drawing/2010/main"/>
              </a:ext>
            </a:extLst>
          </a:blip>
          <a:stretch>
            <a:fillRect/>
          </a:stretch>
        </p:blipFill>
        <p:spPr>
          <a:xfrm>
            <a:off x="3611817" y="1292213"/>
            <a:ext cx="5594671" cy="4894219"/>
          </a:xfrm>
          <a:prstGeom prst="rect">
            <a:avLst/>
          </a:prstGeom>
        </p:spPr>
      </p:pic>
      <p:pic>
        <p:nvPicPr>
          <p:cNvPr id="6" name="Picture 5" descr="AL1212853_Original.jpg"/>
          <p:cNvPicPr>
            <a:picLocks noChangeAspect="1"/>
          </p:cNvPicPr>
          <p:nvPr/>
        </p:nvPicPr>
        <p:blipFill>
          <a:blip r:embed="rId5" cstate="screen">
            <a:extLst>
              <a:ext uri="{BEBA8EAE-BF5A-486C-A8C5-ECC9F3942E4B}">
                <a14:imgProps xmlns:a14="http://schemas.microsoft.com/office/drawing/2010/main">
                  <a14:imgLayer r:embed="rId6">
                    <a14:imgEffect>
                      <a14:backgroundRemoval t="611" b="99365" l="611" r="99365"/>
                    </a14:imgEffect>
                  </a14:imgLayer>
                </a14:imgProps>
              </a:ext>
              <a:ext uri="{28A0092B-C50C-407E-A947-70E740481C1C}">
                <a14:useLocalDpi xmlns:a14="http://schemas.microsoft.com/office/drawing/2010/main"/>
              </a:ext>
            </a:extLst>
          </a:blip>
          <a:stretch>
            <a:fillRect/>
          </a:stretch>
        </p:blipFill>
        <p:spPr>
          <a:xfrm>
            <a:off x="3964502" y="3997298"/>
            <a:ext cx="2444651" cy="2444651"/>
          </a:xfrm>
          <a:prstGeom prst="rect">
            <a:avLst/>
          </a:prstGeom>
        </p:spPr>
      </p:pic>
    </p:spTree>
    <p:extLst>
      <p:ext uri="{BB962C8B-B14F-4D97-AF65-F5344CB8AC3E}">
        <p14:creationId xmlns:p14="http://schemas.microsoft.com/office/powerpoint/2010/main" val="1680480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800" decel="100000"/>
                                        <p:tgtEl>
                                          <p:spTgt spid="6"/>
                                        </p:tgtEl>
                                      </p:cBhvr>
                                    </p:animEffect>
                                    <p:anim calcmode="lin" valueType="num">
                                      <p:cBhvr>
                                        <p:cTn id="25" dur="800" decel="100000" fill="hold"/>
                                        <p:tgtEl>
                                          <p:spTgt spid="6"/>
                                        </p:tgtEl>
                                        <p:attrNameLst>
                                          <p:attrName>style.rotation</p:attrName>
                                        </p:attrNameLst>
                                      </p:cBhvr>
                                      <p:tavLst>
                                        <p:tav tm="0">
                                          <p:val>
                                            <p:fltVal val="-90"/>
                                          </p:val>
                                        </p:tav>
                                        <p:tav tm="100000">
                                          <p:val>
                                            <p:fltVal val="0"/>
                                          </p:val>
                                        </p:tav>
                                      </p:tavLst>
                                    </p:anim>
                                    <p:anim calcmode="lin" valueType="num">
                                      <p:cBhvr>
                                        <p:cTn id="26" dur="800" decel="100000" fill="hold"/>
                                        <p:tgtEl>
                                          <p:spTgt spid="6"/>
                                        </p:tgtEl>
                                        <p:attrNameLst>
                                          <p:attrName>ppt_x</p:attrName>
                                        </p:attrNameLst>
                                      </p:cBhvr>
                                      <p:tavLst>
                                        <p:tav tm="0">
                                          <p:val>
                                            <p:strVal val="#ppt_x+0.4"/>
                                          </p:val>
                                        </p:tav>
                                        <p:tav tm="100000">
                                          <p:val>
                                            <p:strVal val="#ppt_x-0.05"/>
                                          </p:val>
                                        </p:tav>
                                      </p:tavLst>
                                    </p:anim>
                                    <p:anim calcmode="lin" valueType="num">
                                      <p:cBhvr>
                                        <p:cTn id="27" dur="800" decel="100000" fill="hold"/>
                                        <p:tgtEl>
                                          <p:spTgt spid="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What Is Actually Learned in Classical Conditioning?</a:t>
            </a:r>
          </a:p>
        </p:txBody>
      </p:sp>
      <p:sp>
        <p:nvSpPr>
          <p:cNvPr id="86019" name="Content Placeholder 14"/>
          <p:cNvSpPr>
            <a:spLocks noGrp="1"/>
          </p:cNvSpPr>
          <p:nvPr>
            <p:ph idx="4294967295"/>
          </p:nvPr>
        </p:nvSpPr>
        <p:spPr>
          <a:xfrm>
            <a:off x="0" y="1401763"/>
            <a:ext cx="4572000" cy="1236662"/>
          </a:xfrm>
        </p:spPr>
        <p:txBody>
          <a:bodyPr>
            <a:normAutofit/>
          </a:bodyPr>
          <a:lstStyle/>
          <a:p>
            <a:pPr marL="0" indent="0" algn="ctr">
              <a:spcAft>
                <a:spcPts val="1200"/>
              </a:spcAft>
              <a:buNone/>
            </a:pPr>
            <a:r>
              <a:rPr lang="en-US" sz="2400" b="1" dirty="0">
                <a:latin typeface="Arial" charset="0"/>
                <a:ea typeface="ＭＳ Ｐゴシック" charset="0"/>
                <a:cs typeface="ＭＳ Ｐゴシック" charset="0"/>
              </a:rPr>
              <a:t> The stimulus to be conditioned should </a:t>
            </a:r>
            <a:r>
              <a:rPr lang="en-US" sz="2400" b="1" dirty="0">
                <a:solidFill>
                  <a:schemeClr val="accent6">
                    <a:lumMod val="75000"/>
                  </a:schemeClr>
                </a:solidFill>
                <a:latin typeface="Arial" charset="0"/>
                <a:ea typeface="ＭＳ Ｐゴシック" charset="0"/>
                <a:cs typeface="ＭＳ Ｐゴシック" charset="0"/>
              </a:rPr>
              <a:t>precede </a:t>
            </a:r>
            <a:r>
              <a:rPr lang="en-US" sz="2400" b="1" dirty="0">
                <a:latin typeface="Arial" charset="0"/>
                <a:ea typeface="ＭＳ Ｐゴシック" charset="0"/>
                <a:cs typeface="ＭＳ Ｐゴシック" charset="0"/>
              </a:rPr>
              <a:t>the unconditioned stimulus.</a:t>
            </a:r>
          </a:p>
        </p:txBody>
      </p:sp>
      <p:pic>
        <p:nvPicPr>
          <p:cNvPr id="169009" name="Picture 49"/>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413524" y="2722054"/>
            <a:ext cx="2485866" cy="374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7" name="Picture 1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648078" y="3941412"/>
            <a:ext cx="3283444" cy="21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2" name="Picture 18"/>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bwMode="auto">
          <a:xfrm>
            <a:off x="6130924" y="3528325"/>
            <a:ext cx="2212976" cy="214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070100" y="2882900"/>
            <a:ext cx="1295400" cy="1295400"/>
            <a:chOff x="1739900" y="2959100"/>
            <a:chExt cx="1295400" cy="1295400"/>
          </a:xfrm>
        </p:grpSpPr>
        <p:sp>
          <p:nvSpPr>
            <p:cNvPr id="36879" name="Oval 8"/>
            <p:cNvSpPr>
              <a:spLocks noChangeArrowheads="1"/>
            </p:cNvSpPr>
            <p:nvPr/>
          </p:nvSpPr>
          <p:spPr bwMode="auto">
            <a:xfrm>
              <a:off x="1739900" y="2959100"/>
              <a:ext cx="1295400" cy="1295400"/>
            </a:xfrm>
            <a:prstGeom prst="ellipse">
              <a:avLst/>
            </a:prstGeom>
            <a:solidFill>
              <a:schemeClr val="accent6">
                <a:lumMod val="75000"/>
              </a:schemeClr>
            </a:solidFill>
            <a:ln w="50800">
              <a:solidFill>
                <a:schemeClr val="bg1"/>
              </a:solidFill>
              <a:round/>
              <a:headEnd/>
              <a:tailEnd/>
            </a:ln>
            <a:effectLst>
              <a:outerShdw blurRad="63500" dist="25400" dir="5700037" rotWithShape="0">
                <a:srgbClr val="000000">
                  <a:alpha val="42998"/>
                </a:srgbClr>
              </a:outerShdw>
            </a:effectLst>
          </p:spPr>
          <p:txBody>
            <a:bodyPr wrap="none" anchor="ctr"/>
            <a:lstStyle/>
            <a:p>
              <a:pPr algn="ctr">
                <a:defRPr/>
              </a:pPr>
              <a:endParaRPr lang="en-US" sz="1800"/>
            </a:p>
          </p:txBody>
        </p:sp>
        <p:sp>
          <p:nvSpPr>
            <p:cNvPr id="40972" name="TextBox 9"/>
            <p:cNvSpPr txBox="1">
              <a:spLocks noChangeArrowheads="1"/>
            </p:cNvSpPr>
            <p:nvPr/>
          </p:nvSpPr>
          <p:spPr bwMode="auto">
            <a:xfrm>
              <a:off x="2006600" y="3060700"/>
              <a:ext cx="69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a:solidFill>
                    <a:schemeClr val="bg1"/>
                  </a:solidFill>
                </a:rPr>
                <a:t>1</a:t>
              </a:r>
            </a:p>
          </p:txBody>
        </p:sp>
      </p:grpSp>
      <p:grpSp>
        <p:nvGrpSpPr>
          <p:cNvPr id="3" name="Group 11"/>
          <p:cNvGrpSpPr>
            <a:grpSpLocks/>
          </p:cNvGrpSpPr>
          <p:nvPr/>
        </p:nvGrpSpPr>
        <p:grpSpPr bwMode="auto">
          <a:xfrm>
            <a:off x="6515100" y="2895600"/>
            <a:ext cx="1295400" cy="1295400"/>
            <a:chOff x="1739900" y="2959100"/>
            <a:chExt cx="1295400" cy="1295400"/>
          </a:xfrm>
        </p:grpSpPr>
        <p:sp>
          <p:nvSpPr>
            <p:cNvPr id="36877" name="Oval 12"/>
            <p:cNvSpPr>
              <a:spLocks noChangeArrowheads="1"/>
            </p:cNvSpPr>
            <p:nvPr/>
          </p:nvSpPr>
          <p:spPr bwMode="auto">
            <a:xfrm>
              <a:off x="1739900" y="2959100"/>
              <a:ext cx="1295400" cy="1295400"/>
            </a:xfrm>
            <a:prstGeom prst="ellipse">
              <a:avLst/>
            </a:prstGeom>
            <a:solidFill>
              <a:srgbClr val="7CD2F0"/>
            </a:solidFill>
            <a:ln w="50800">
              <a:solidFill>
                <a:schemeClr val="bg1"/>
              </a:solidFill>
              <a:round/>
              <a:headEnd/>
              <a:tailEnd/>
            </a:ln>
            <a:effectLst>
              <a:outerShdw blurRad="63500" dist="25400" dir="5700037" rotWithShape="0">
                <a:srgbClr val="000000">
                  <a:alpha val="42998"/>
                </a:srgbClr>
              </a:outerShdw>
            </a:effectLst>
          </p:spPr>
          <p:txBody>
            <a:bodyPr wrap="none" anchor="ctr"/>
            <a:lstStyle/>
            <a:p>
              <a:pPr algn="ctr">
                <a:defRPr/>
              </a:pPr>
              <a:endParaRPr lang="en-US" sz="1800"/>
            </a:p>
          </p:txBody>
        </p:sp>
        <p:sp>
          <p:nvSpPr>
            <p:cNvPr id="40970" name="TextBox 13"/>
            <p:cNvSpPr txBox="1">
              <a:spLocks noChangeArrowheads="1"/>
            </p:cNvSpPr>
            <p:nvPr/>
          </p:nvSpPr>
          <p:spPr bwMode="auto">
            <a:xfrm>
              <a:off x="2006600" y="3060700"/>
              <a:ext cx="69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b="1">
                  <a:solidFill>
                    <a:schemeClr val="bg1"/>
                  </a:solidFill>
                </a:rPr>
                <a:t>2</a:t>
              </a:r>
            </a:p>
          </p:txBody>
        </p:sp>
      </p:grpSp>
      <p:sp>
        <p:nvSpPr>
          <p:cNvPr id="15" name="Content Placeholder 14"/>
          <p:cNvSpPr txBox="1">
            <a:spLocks/>
          </p:cNvSpPr>
          <p:nvPr/>
        </p:nvSpPr>
        <p:spPr bwMode="auto">
          <a:xfrm>
            <a:off x="5765800" y="1414477"/>
            <a:ext cx="27940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pPr>
            <a:r>
              <a:rPr lang="en-US" b="1" dirty="0">
                <a:solidFill>
                  <a:srgbClr val="49403F"/>
                </a:solidFill>
              </a:rPr>
              <a:t>The first </a:t>
            </a:r>
            <a:br>
              <a:rPr lang="en-US" b="1" dirty="0">
                <a:solidFill>
                  <a:srgbClr val="49403F"/>
                </a:solidFill>
              </a:rPr>
            </a:br>
            <a:r>
              <a:rPr lang="en-US" b="1" dirty="0">
                <a:solidFill>
                  <a:srgbClr val="49403F"/>
                </a:solidFill>
              </a:rPr>
              <a:t>stimulus </a:t>
            </a:r>
            <a:r>
              <a:rPr lang="en-US" b="1" dirty="0">
                <a:solidFill>
                  <a:schemeClr val="tx2">
                    <a:lumMod val="60000"/>
                    <a:lumOff val="40000"/>
                  </a:schemeClr>
                </a:solidFill>
              </a:rPr>
              <a:t>predicts</a:t>
            </a:r>
            <a:r>
              <a:rPr lang="en-US" b="1" dirty="0">
                <a:solidFill>
                  <a:srgbClr val="CC32CC"/>
                </a:solidFill>
              </a:rPr>
              <a:t> </a:t>
            </a:r>
            <a:r>
              <a:rPr lang="en-US" b="1" dirty="0">
                <a:solidFill>
                  <a:srgbClr val="49403F"/>
                </a:solidFill>
              </a:rPr>
              <a:t>the second.</a:t>
            </a:r>
          </a:p>
          <a:p>
            <a:pPr algn="ctr">
              <a:lnSpc>
                <a:spcPct val="90000"/>
              </a:lnSpc>
              <a:spcBef>
                <a:spcPct val="20000"/>
              </a:spcBef>
            </a:pPr>
            <a:endParaRPr lang="en-US" b="1" dirty="0">
              <a:solidFill>
                <a:srgbClr val="49403F"/>
              </a:solidFill>
            </a:endParaRPr>
          </a:p>
        </p:txBody>
      </p:sp>
    </p:spTree>
    <p:extLst>
      <p:ext uri="{BB962C8B-B14F-4D97-AF65-F5344CB8AC3E}">
        <p14:creationId xmlns:p14="http://schemas.microsoft.com/office/powerpoint/2010/main" val="361564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barn(outVertical)">
                                      <p:cBhvr>
                                        <p:cTn id="7" dur="500"/>
                                        <p:tgtEl>
                                          <p:spTgt spid="86019">
                                            <p:txEl>
                                              <p:pRg st="0" end="0"/>
                                            </p:txEl>
                                          </p:spTgt>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par>
                                <p:cTn id="15" presetID="7" presetClass="entr" presetSubtype="8" fill="hold" nodeType="withEffect">
                                  <p:stCondLst>
                                    <p:cond delay="0"/>
                                  </p:stCondLst>
                                  <p:childTnLst>
                                    <p:set>
                                      <p:cBhvr>
                                        <p:cTn id="16" dur="1" fill="hold">
                                          <p:stCondLst>
                                            <p:cond delay="0"/>
                                          </p:stCondLst>
                                        </p:cTn>
                                        <p:tgtEl>
                                          <p:spTgt spid="169009"/>
                                        </p:tgtEl>
                                        <p:attrNameLst>
                                          <p:attrName>style.visibility</p:attrName>
                                        </p:attrNameLst>
                                      </p:cBhvr>
                                      <p:to>
                                        <p:strVal val="visible"/>
                                      </p:to>
                                    </p:set>
                                    <p:anim calcmode="lin" valueType="num">
                                      <p:cBhvr additive="base">
                                        <p:cTn id="17" dur="2000" fill="hold"/>
                                        <p:tgtEl>
                                          <p:spTgt spid="169009"/>
                                        </p:tgtEl>
                                        <p:attrNameLst>
                                          <p:attrName>ppt_x</p:attrName>
                                        </p:attrNameLst>
                                      </p:cBhvr>
                                      <p:tavLst>
                                        <p:tav tm="0">
                                          <p:val>
                                            <p:strVal val="0-#ppt_w/2"/>
                                          </p:val>
                                        </p:tav>
                                        <p:tav tm="100000">
                                          <p:val>
                                            <p:strVal val="#ppt_x"/>
                                          </p:val>
                                        </p:tav>
                                      </p:tavLst>
                                    </p:anim>
                                    <p:anim calcmode="lin" valueType="num">
                                      <p:cBhvr additive="base">
                                        <p:cTn id="18" dur="2000" fill="hold"/>
                                        <p:tgtEl>
                                          <p:spTgt spid="1690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outVertical)">
                                      <p:cBhvr>
                                        <p:cTn id="23" dur="500"/>
                                        <p:tgtEl>
                                          <p:spTgt spid="15"/>
                                        </p:tgtEl>
                                      </p:cBhvr>
                                    </p:animEffect>
                                  </p:childTnLst>
                                </p:cTn>
                              </p:par>
                            </p:childTnLst>
                          </p:cTn>
                        </p:par>
                        <p:par>
                          <p:cTn id="24" fill="hold" nodeType="afterGroup">
                            <p:stCondLst>
                              <p:cond delay="500"/>
                            </p:stCondLst>
                            <p:childTnLst>
                              <p:par>
                                <p:cTn id="25" presetID="49" presetClass="entr" presetSubtype="0" decel="10000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 calcmode="lin" valueType="num">
                                      <p:cBhvr>
                                        <p:cTn id="29" dur="500" fill="hold"/>
                                        <p:tgtEl>
                                          <p:spTgt spid="3"/>
                                        </p:tgtEl>
                                        <p:attrNameLst>
                                          <p:attrName>style.rotation</p:attrName>
                                        </p:attrNameLst>
                                      </p:cBhvr>
                                      <p:tavLst>
                                        <p:tav tm="0">
                                          <p:val>
                                            <p:fltVal val="360"/>
                                          </p:val>
                                        </p:tav>
                                        <p:tav tm="100000">
                                          <p:val>
                                            <p:fltVal val="0"/>
                                          </p:val>
                                        </p:tav>
                                      </p:tavLst>
                                    </p:anim>
                                    <p:animEffect transition="in" filter="fade">
                                      <p:cBhvr>
                                        <p:cTn id="30" dur="500"/>
                                        <p:tgtEl>
                                          <p:spTgt spid="3"/>
                                        </p:tgtEl>
                                      </p:cBhvr>
                                    </p:animEffect>
                                  </p:childTnLst>
                                </p:cTn>
                              </p:par>
                              <p:par>
                                <p:cTn id="31" presetID="2" presetClass="entr" presetSubtype="2" fill="hold" nodeType="withEffect">
                                  <p:stCondLst>
                                    <p:cond delay="0"/>
                                  </p:stCondLst>
                                  <p:childTnLst>
                                    <p:set>
                                      <p:cBhvr>
                                        <p:cTn id="32" dur="1" fill="hold">
                                          <p:stCondLst>
                                            <p:cond delay="0"/>
                                          </p:stCondLst>
                                        </p:cTn>
                                        <p:tgtEl>
                                          <p:spTgt spid="175117"/>
                                        </p:tgtEl>
                                        <p:attrNameLst>
                                          <p:attrName>style.visibility</p:attrName>
                                        </p:attrNameLst>
                                      </p:cBhvr>
                                      <p:to>
                                        <p:strVal val="visible"/>
                                      </p:to>
                                    </p:set>
                                    <p:anim calcmode="lin" valueType="num">
                                      <p:cBhvr additive="base">
                                        <p:cTn id="33" dur="500" fill="hold"/>
                                        <p:tgtEl>
                                          <p:spTgt spid="175117"/>
                                        </p:tgtEl>
                                        <p:attrNameLst>
                                          <p:attrName>ppt_x</p:attrName>
                                        </p:attrNameLst>
                                      </p:cBhvr>
                                      <p:tavLst>
                                        <p:tav tm="0">
                                          <p:val>
                                            <p:strVal val="1+#ppt_w/2"/>
                                          </p:val>
                                        </p:tav>
                                        <p:tav tm="100000">
                                          <p:val>
                                            <p:strVal val="#ppt_x"/>
                                          </p:val>
                                        </p:tav>
                                      </p:tavLst>
                                    </p:anim>
                                    <p:anim calcmode="lin" valueType="num">
                                      <p:cBhvr additive="base">
                                        <p:cTn id="34" dur="500" fill="hold"/>
                                        <p:tgtEl>
                                          <p:spTgt spid="175117"/>
                                        </p:tgtEl>
                                        <p:attrNameLst>
                                          <p:attrName>ppt_y</p:attrName>
                                        </p:attrNameLst>
                                      </p:cBhvr>
                                      <p:tavLst>
                                        <p:tav tm="0">
                                          <p:val>
                                            <p:strVal val="#ppt_y"/>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75122"/>
                                        </p:tgtEl>
                                        <p:attrNameLst>
                                          <p:attrName>style.visibility</p:attrName>
                                        </p:attrNameLst>
                                      </p:cBhvr>
                                      <p:to>
                                        <p:strVal val="visible"/>
                                      </p:to>
                                    </p:set>
                                    <p:anim calcmode="lin" valueType="num">
                                      <p:cBhvr additive="base">
                                        <p:cTn id="37" dur="1000" fill="hold"/>
                                        <p:tgtEl>
                                          <p:spTgt spid="175122"/>
                                        </p:tgtEl>
                                        <p:attrNameLst>
                                          <p:attrName>ppt_x</p:attrName>
                                        </p:attrNameLst>
                                      </p:cBhvr>
                                      <p:tavLst>
                                        <p:tav tm="0">
                                          <p:val>
                                            <p:strVal val="#ppt_x"/>
                                          </p:val>
                                        </p:tav>
                                        <p:tav tm="100000">
                                          <p:val>
                                            <p:strVal val="#ppt_x"/>
                                          </p:val>
                                        </p:tav>
                                      </p:tavLst>
                                    </p:anim>
                                    <p:anim calcmode="lin" valueType="num">
                                      <p:cBhvr additive="base">
                                        <p:cTn id="38" dur="1000" fill="hold"/>
                                        <p:tgtEl>
                                          <p:spTgt spid="175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484938"/>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7.2</a:t>
              </a:r>
              <a:endParaRPr lang="en-US" sz="3200" b="1" dirty="0">
                <a:solidFill>
                  <a:srgbClr val="7CD2F0"/>
                </a:solidFill>
                <a:latin typeface="Arial"/>
                <a:cs typeface="Arial"/>
              </a:endParaRPr>
            </a:p>
          </p:txBody>
        </p:sp>
      </p:grpSp>
      <p:sp>
        <p:nvSpPr>
          <p:cNvPr id="6" name="TextBox 5"/>
          <p:cNvSpPr txBox="1"/>
          <p:nvPr/>
        </p:nvSpPr>
        <p:spPr>
          <a:xfrm>
            <a:off x="3517427" y="2105743"/>
            <a:ext cx="2441120" cy="1200328"/>
          </a:xfrm>
          <a:prstGeom prst="rect">
            <a:avLst/>
          </a:prstGeom>
          <a:noFill/>
        </p:spPr>
        <p:txBody>
          <a:bodyPr wrap="square" rtlCol="0">
            <a:spAutoFit/>
          </a:bodyPr>
          <a:lstStyle/>
          <a:p>
            <a:pPr algn="ctr"/>
            <a:r>
              <a:rPr lang="en-US" sz="2400" b="1" dirty="0">
                <a:solidFill>
                  <a:schemeClr val="bg1"/>
                </a:solidFill>
                <a:latin typeface=""/>
              </a:rPr>
              <a:t>Classical </a:t>
            </a:r>
            <a:r>
              <a:rPr lang="en-US" sz="2400" b="1" dirty="0" smtClean="0">
                <a:solidFill>
                  <a:schemeClr val="bg1"/>
                </a:solidFill>
                <a:latin typeface=""/>
              </a:rPr>
              <a:t>Conditioning</a:t>
            </a:r>
            <a:br>
              <a:rPr lang="en-US" sz="2400" b="1" dirty="0" smtClean="0">
                <a:solidFill>
                  <a:schemeClr val="bg1"/>
                </a:solidFill>
                <a:latin typeface=""/>
              </a:rPr>
            </a:br>
            <a:r>
              <a:rPr lang="en-US" sz="2400" b="1" dirty="0" smtClean="0">
                <a:solidFill>
                  <a:schemeClr val="bg1"/>
                </a:solidFill>
                <a:latin typeface=""/>
              </a:rPr>
              <a:t>in </a:t>
            </a:r>
            <a:r>
              <a:rPr lang="en-US" sz="2400" b="1" dirty="0">
                <a:solidFill>
                  <a:schemeClr val="bg1"/>
                </a:solidFill>
                <a:latin typeface=""/>
              </a:rPr>
              <a:t>Real Life</a:t>
            </a:r>
          </a:p>
        </p:txBody>
      </p:sp>
    </p:spTree>
    <p:extLst>
      <p:ext uri="{BB962C8B-B14F-4D97-AF65-F5344CB8AC3E}">
        <p14:creationId xmlns:p14="http://schemas.microsoft.com/office/powerpoint/2010/main" val="3049636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7.2.A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Provide an example of how classical conditioning takes place in forming preferences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7.2.B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Provide an example of how classical conditioning takes place in avoiding fearful stimuli, and describe how the process of counterconditioning takes place</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671882"/>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7.2.C</a:t>
              </a:r>
              <a:endParaRPr lang="en-US" sz="2400" b="1" dirty="0">
                <a:solidFill>
                  <a:schemeClr val="bg1"/>
                </a:solidFill>
                <a:latin typeface="Arial"/>
                <a:cs typeface="Arial"/>
              </a:endParaRPr>
            </a:p>
          </p:txBody>
        </p:sp>
      </p:grpSp>
      <p:grpSp>
        <p:nvGrpSpPr>
          <p:cNvPr id="26" name="Group 25"/>
          <p:cNvGrpSpPr/>
          <p:nvPr/>
        </p:nvGrpSpPr>
        <p:grpSpPr>
          <a:xfrm>
            <a:off x="1851368" y="3671882"/>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how classical conditioning is involved in avoiding a food associated with aversive outcomes</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716723"/>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7.2.D</a:t>
              </a:r>
              <a:endParaRPr lang="en-US" sz="2400" b="1" dirty="0">
                <a:solidFill>
                  <a:schemeClr val="bg1"/>
                </a:solidFill>
                <a:latin typeface="Arial"/>
                <a:cs typeface="Arial"/>
              </a:endParaRPr>
            </a:p>
          </p:txBody>
        </p:sp>
      </p:grpSp>
      <p:grpSp>
        <p:nvGrpSpPr>
          <p:cNvPr id="32" name="Group 31"/>
          <p:cNvGrpSpPr/>
          <p:nvPr/>
        </p:nvGrpSpPr>
        <p:grpSpPr>
          <a:xfrm>
            <a:off x="1851368" y="4716723"/>
            <a:ext cx="6648095" cy="1197864"/>
            <a:chOff x="1507106" y="1346543"/>
            <a:chExt cx="6648095" cy="1197864"/>
          </a:xfrm>
        </p:grpSpPr>
        <p:sp>
          <p:nvSpPr>
            <p:cNvPr id="33" name="Round Diagonal Corner Rectangle 32"/>
            <p:cNvSpPr/>
            <p:nvPr/>
          </p:nvSpPr>
          <p:spPr>
            <a:xfrm>
              <a:off x="1507106" y="1346543"/>
              <a:ext cx="6648095" cy="1197864"/>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Describe how classical conditioning can affect reactions to medical treatments, including a patient’s reaction to a placebo</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115635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10717"/>
            <a:ext cx="3055938" cy="68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8"/>
          <p:cNvSpPr>
            <a:spLocks noChangeArrowheads="1"/>
          </p:cNvSpPr>
          <p:nvPr/>
        </p:nvSpPr>
        <p:spPr bwMode="auto">
          <a:xfrm>
            <a:off x="3036471" y="0"/>
            <a:ext cx="6188939" cy="6858000"/>
          </a:xfrm>
          <a:prstGeom prst="rect">
            <a:avLst/>
          </a:prstGeom>
          <a:solidFill>
            <a:schemeClr val="tx2">
              <a:lumMod val="60000"/>
              <a:lumOff val="40000"/>
            </a:schemeClr>
          </a:solidFill>
          <a:ln>
            <a:noFill/>
          </a:ln>
        </p:spPr>
        <p:txBody>
          <a:bodyPr wrap="none" anchor="ctr"/>
          <a:lstStyle/>
          <a:p>
            <a:pPr algn="ctr"/>
            <a:endParaRPr lang="en-US" sz="1800"/>
          </a:p>
        </p:txBody>
      </p:sp>
      <p:pic>
        <p:nvPicPr>
          <p:cNvPr id="302087" name="Picture 7" descr="letter"/>
          <p:cNvPicPr>
            <a:picLocks noChangeAspect="1" noChangeArrowheads="1"/>
          </p:cNvPicPr>
          <p:nvPr/>
        </p:nvPicPr>
        <p:blipFill>
          <a:blip r:embed="rId4">
            <a:duotone>
              <a:prstClr val="black"/>
              <a:schemeClr val="accent1">
                <a:tint val="45000"/>
                <a:satMod val="400000"/>
              </a:schemeClr>
            </a:duotone>
          </a:blip>
          <a:stretch>
            <a:fillRect/>
          </a:stretch>
        </p:blipFill>
        <p:spPr bwMode="auto">
          <a:xfrm>
            <a:off x="5711654" y="464740"/>
            <a:ext cx="2171700" cy="5600700"/>
          </a:xfrm>
          <a:prstGeom prst="rect">
            <a:avLst/>
          </a:prstGeom>
          <a:noFill/>
          <a:ln w="9525">
            <a:noFill/>
            <a:miter lim="800000"/>
            <a:headEnd/>
            <a:tailEnd/>
          </a:ln>
          <a:effectLst>
            <a:reflection stA="46000" endPos="12000" dist="12700" dir="5400000" sy="-100000" algn="bl" rotWithShape="0"/>
          </a:effectLst>
        </p:spPr>
      </p:pic>
      <p:sp>
        <p:nvSpPr>
          <p:cNvPr id="45060" name="Rectangle 8"/>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2091" name="Text Box 11"/>
          <p:cNvSpPr txBox="1">
            <a:spLocks noChangeArrowheads="1"/>
          </p:cNvSpPr>
          <p:nvPr/>
        </p:nvSpPr>
        <p:spPr bwMode="auto">
          <a:xfrm>
            <a:off x="6159500" y="1524000"/>
            <a:ext cx="2841625" cy="76200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nSpc>
                <a:spcPct val="110000"/>
              </a:lnSpc>
              <a:defRPr/>
            </a:pPr>
            <a:r>
              <a:rPr lang="en-US" sz="4000" dirty="0" err="1">
                <a:solidFill>
                  <a:schemeClr val="bg1"/>
                </a:solidFill>
                <a:latin typeface="Helvetica" charset="0"/>
                <a:ea typeface="ＭＳ Ｐゴシック" charset="-128"/>
                <a:cs typeface="ＭＳ Ｐゴシック" charset="-128"/>
              </a:rPr>
              <a:t>ehaviorism</a:t>
            </a:r>
            <a:endParaRPr lang="en-US" sz="4000" dirty="0">
              <a:solidFill>
                <a:schemeClr val="bg1"/>
              </a:solidFill>
              <a:latin typeface="Helvetica" charset="0"/>
              <a:ea typeface="ＭＳ Ｐゴシック" charset="-128"/>
              <a:cs typeface="ＭＳ Ｐゴシック" charset="-128"/>
            </a:endParaRPr>
          </a:p>
        </p:txBody>
      </p:sp>
      <p:sp>
        <p:nvSpPr>
          <p:cNvPr id="45062" name="Content Placeholder 18"/>
          <p:cNvSpPr>
            <a:spLocks noGrp="1"/>
          </p:cNvSpPr>
          <p:nvPr>
            <p:ph idx="4294967295"/>
          </p:nvPr>
        </p:nvSpPr>
        <p:spPr>
          <a:xfrm>
            <a:off x="3037083" y="1811338"/>
            <a:ext cx="2625725" cy="3382962"/>
          </a:xfrm>
          <a:prstGeom prst="rect">
            <a:avLst/>
          </a:prstGeom>
        </p:spPr>
        <p:txBody>
          <a:bodyPr>
            <a:normAutofit lnSpcReduction="10000"/>
          </a:bodyPr>
          <a:lstStyle/>
          <a:p>
            <a:pPr marL="0" indent="0" algn="r">
              <a:buNone/>
            </a:pPr>
            <a:r>
              <a:rPr lang="en-US" sz="2200" b="1" dirty="0">
                <a:solidFill>
                  <a:schemeClr val="bg1"/>
                </a:solidFill>
                <a:latin typeface="Times New Roman"/>
                <a:ea typeface="ＭＳ Ｐゴシック" charset="0"/>
                <a:cs typeface="Times New Roman"/>
              </a:rPr>
              <a:t>An approach to psychology that </a:t>
            </a:r>
            <a:r>
              <a:rPr lang="en-US" sz="2200" b="1" dirty="0" smtClean="0">
                <a:solidFill>
                  <a:schemeClr val="bg1"/>
                </a:solidFill>
                <a:latin typeface="Times New Roman"/>
                <a:ea typeface="ＭＳ Ｐゴシック" charset="0"/>
                <a:cs typeface="Times New Roman"/>
              </a:rPr>
              <a:t>emphasizes the </a:t>
            </a:r>
            <a:r>
              <a:rPr lang="en-US" sz="2200" b="1" dirty="0">
                <a:solidFill>
                  <a:schemeClr val="bg1"/>
                </a:solidFill>
                <a:latin typeface="Times New Roman"/>
                <a:ea typeface="ＭＳ Ｐゴシック" charset="0"/>
                <a:cs typeface="Times New Roman"/>
              </a:rPr>
              <a:t>study of </a:t>
            </a:r>
            <a:r>
              <a:rPr lang="en-US" sz="2200" b="1" dirty="0" smtClean="0">
                <a:solidFill>
                  <a:schemeClr val="bg1"/>
                </a:solidFill>
                <a:latin typeface="Times New Roman"/>
                <a:ea typeface="ＭＳ Ｐゴシック" charset="0"/>
                <a:cs typeface="Times New Roman"/>
              </a:rPr>
              <a:t>observable behavior and the role </a:t>
            </a:r>
            <a:r>
              <a:rPr lang="en-US" sz="2200" b="1" dirty="0">
                <a:solidFill>
                  <a:schemeClr val="bg1"/>
                </a:solidFill>
                <a:latin typeface="Times New Roman"/>
                <a:ea typeface="ＭＳ Ｐゴシック" charset="0"/>
                <a:cs typeface="Times New Roman"/>
              </a:rPr>
              <a:t>of </a:t>
            </a:r>
            <a:r>
              <a:rPr lang="en-US" sz="2200" b="1" dirty="0" smtClean="0">
                <a:solidFill>
                  <a:schemeClr val="bg1"/>
                </a:solidFill>
                <a:latin typeface="Times New Roman"/>
                <a:ea typeface="ＭＳ Ｐゴシック" charset="0"/>
                <a:cs typeface="Times New Roman"/>
              </a:rPr>
              <a:t>the environment and prior </a:t>
            </a:r>
            <a:r>
              <a:rPr lang="en-US" sz="2200" b="1" dirty="0">
                <a:solidFill>
                  <a:schemeClr val="bg1"/>
                </a:solidFill>
                <a:latin typeface="Times New Roman"/>
                <a:ea typeface="ＭＳ Ｐゴシック" charset="0"/>
                <a:cs typeface="Times New Roman"/>
              </a:rPr>
              <a:t>experience </a:t>
            </a:r>
            <a:r>
              <a:rPr lang="en-US" sz="2200" b="1" dirty="0" smtClean="0">
                <a:solidFill>
                  <a:schemeClr val="bg1"/>
                </a:solidFill>
                <a:latin typeface="Times New Roman"/>
                <a:ea typeface="ＭＳ Ｐゴシック" charset="0"/>
                <a:cs typeface="Times New Roman"/>
              </a:rPr>
              <a:t>as determinants of behavior</a:t>
            </a:r>
            <a:endParaRPr lang="en-US" sz="2200" b="1" dirty="0">
              <a:solidFill>
                <a:schemeClr val="bg1"/>
              </a:solidFill>
              <a:latin typeface="Times New Roman"/>
              <a:ea typeface="ＭＳ Ｐゴシック" charset="0"/>
              <a:cs typeface="Times New Roman"/>
            </a:endParaRPr>
          </a:p>
        </p:txBody>
      </p:sp>
    </p:spTree>
    <p:extLst>
      <p:ext uri="{BB962C8B-B14F-4D97-AF65-F5344CB8AC3E}">
        <p14:creationId xmlns:p14="http://schemas.microsoft.com/office/powerpoint/2010/main" val="2754765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302087"/>
                                        </p:tgtEl>
                                        <p:attrNameLst>
                                          <p:attrName>style.visibility</p:attrName>
                                        </p:attrNameLst>
                                      </p:cBhvr>
                                      <p:to>
                                        <p:strVal val="visible"/>
                                      </p:to>
                                    </p:set>
                                    <p:animEffect transition="in" filter="wipe(down)">
                                      <p:cBhvr>
                                        <p:cTn id="7" dur="580">
                                          <p:stCondLst>
                                            <p:cond delay="0"/>
                                          </p:stCondLst>
                                        </p:cTn>
                                        <p:tgtEl>
                                          <p:spTgt spid="302087"/>
                                        </p:tgtEl>
                                      </p:cBhvr>
                                    </p:animEffect>
                                    <p:anim calcmode="lin" valueType="num">
                                      <p:cBhvr>
                                        <p:cTn id="8" dur="1822" tmFilter="0,0; 0.14,0.36; 0.43,0.73; 0.71,0.91; 1.0,1.0">
                                          <p:stCondLst>
                                            <p:cond delay="0"/>
                                          </p:stCondLst>
                                        </p:cTn>
                                        <p:tgtEl>
                                          <p:spTgt spid="30208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208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208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208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2087"/>
                                        </p:tgtEl>
                                        <p:attrNameLst>
                                          <p:attrName>ppt_y</p:attrName>
                                        </p:attrNameLst>
                                      </p:cBhvr>
                                      <p:tavLst>
                                        <p:tav tm="0" fmla="#ppt_y-sin(pi*$)/81">
                                          <p:val>
                                            <p:fltVal val="0"/>
                                          </p:val>
                                        </p:tav>
                                        <p:tav tm="100000">
                                          <p:val>
                                            <p:fltVal val="1"/>
                                          </p:val>
                                        </p:tav>
                                      </p:tavLst>
                                    </p:anim>
                                    <p:animScale>
                                      <p:cBhvr>
                                        <p:cTn id="13" dur="26">
                                          <p:stCondLst>
                                            <p:cond delay="650"/>
                                          </p:stCondLst>
                                        </p:cTn>
                                        <p:tgtEl>
                                          <p:spTgt spid="302087"/>
                                        </p:tgtEl>
                                      </p:cBhvr>
                                      <p:to x="100000" y="60000"/>
                                    </p:animScale>
                                    <p:animScale>
                                      <p:cBhvr>
                                        <p:cTn id="14" dur="166" decel="50000">
                                          <p:stCondLst>
                                            <p:cond delay="676"/>
                                          </p:stCondLst>
                                        </p:cTn>
                                        <p:tgtEl>
                                          <p:spTgt spid="302087"/>
                                        </p:tgtEl>
                                      </p:cBhvr>
                                      <p:to x="100000" y="100000"/>
                                    </p:animScale>
                                    <p:animScale>
                                      <p:cBhvr>
                                        <p:cTn id="15" dur="26">
                                          <p:stCondLst>
                                            <p:cond delay="1312"/>
                                          </p:stCondLst>
                                        </p:cTn>
                                        <p:tgtEl>
                                          <p:spTgt spid="302087"/>
                                        </p:tgtEl>
                                      </p:cBhvr>
                                      <p:to x="100000" y="80000"/>
                                    </p:animScale>
                                    <p:animScale>
                                      <p:cBhvr>
                                        <p:cTn id="16" dur="166" decel="50000">
                                          <p:stCondLst>
                                            <p:cond delay="1338"/>
                                          </p:stCondLst>
                                        </p:cTn>
                                        <p:tgtEl>
                                          <p:spTgt spid="302087"/>
                                        </p:tgtEl>
                                      </p:cBhvr>
                                      <p:to x="100000" y="100000"/>
                                    </p:animScale>
                                    <p:animScale>
                                      <p:cBhvr>
                                        <p:cTn id="17" dur="26">
                                          <p:stCondLst>
                                            <p:cond delay="1642"/>
                                          </p:stCondLst>
                                        </p:cTn>
                                        <p:tgtEl>
                                          <p:spTgt spid="302087"/>
                                        </p:tgtEl>
                                      </p:cBhvr>
                                      <p:to x="100000" y="90000"/>
                                    </p:animScale>
                                    <p:animScale>
                                      <p:cBhvr>
                                        <p:cTn id="18" dur="166" decel="50000">
                                          <p:stCondLst>
                                            <p:cond delay="1668"/>
                                          </p:stCondLst>
                                        </p:cTn>
                                        <p:tgtEl>
                                          <p:spTgt spid="302087"/>
                                        </p:tgtEl>
                                      </p:cBhvr>
                                      <p:to x="100000" y="100000"/>
                                    </p:animScale>
                                    <p:animScale>
                                      <p:cBhvr>
                                        <p:cTn id="19" dur="26">
                                          <p:stCondLst>
                                            <p:cond delay="1808"/>
                                          </p:stCondLst>
                                        </p:cTn>
                                        <p:tgtEl>
                                          <p:spTgt spid="302087"/>
                                        </p:tgtEl>
                                      </p:cBhvr>
                                      <p:to x="100000" y="95000"/>
                                    </p:animScale>
                                    <p:animScale>
                                      <p:cBhvr>
                                        <p:cTn id="20" dur="166" decel="50000">
                                          <p:stCondLst>
                                            <p:cond delay="1834"/>
                                          </p:stCondLst>
                                        </p:cTn>
                                        <p:tgtEl>
                                          <p:spTgt spid="302087"/>
                                        </p:tgtEl>
                                      </p:cBhvr>
                                      <p:to x="100000" y="100000"/>
                                    </p:animScale>
                                  </p:childTnLst>
                                </p:cTn>
                              </p:par>
                            </p:childTnLst>
                          </p:cTn>
                        </p:par>
                        <p:par>
                          <p:cTn id="21" fill="hold">
                            <p:stCondLst>
                              <p:cond delay="2000"/>
                            </p:stCondLst>
                            <p:childTnLst>
                              <p:par>
                                <p:cTn id="22" presetID="25" presetClass="entr" presetSubtype="0" fill="hold" grpId="0" nodeType="afterEffect">
                                  <p:stCondLst>
                                    <p:cond delay="0"/>
                                  </p:stCondLst>
                                  <p:childTnLst>
                                    <p:set>
                                      <p:cBhvr>
                                        <p:cTn id="23" dur="1" fill="hold">
                                          <p:stCondLst>
                                            <p:cond delay="0"/>
                                          </p:stCondLst>
                                        </p:cTn>
                                        <p:tgtEl>
                                          <p:spTgt spid="302091"/>
                                        </p:tgtEl>
                                        <p:attrNameLst>
                                          <p:attrName>style.visibility</p:attrName>
                                        </p:attrNameLst>
                                      </p:cBhvr>
                                      <p:to>
                                        <p:strVal val="visible"/>
                                      </p:to>
                                    </p:set>
                                    <p:anim calcmode="lin" valueType="num">
                                      <p:cBhvr>
                                        <p:cTn id="24" dur="500" decel="50000" fill="hold">
                                          <p:stCondLst>
                                            <p:cond delay="0"/>
                                          </p:stCondLst>
                                        </p:cTn>
                                        <p:tgtEl>
                                          <p:spTgt spid="30209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30209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302091"/>
                                        </p:tgtEl>
                                        <p:attrNameLst>
                                          <p:attrName>ppt_w</p:attrName>
                                        </p:attrNameLst>
                                      </p:cBhvr>
                                      <p:tavLst>
                                        <p:tav tm="0">
                                          <p:val>
                                            <p:strVal val="#ppt_w*.05"/>
                                          </p:val>
                                        </p:tav>
                                        <p:tav tm="100000">
                                          <p:val>
                                            <p:strVal val="#ppt_w"/>
                                          </p:val>
                                        </p:tav>
                                      </p:tavLst>
                                    </p:anim>
                                    <p:anim calcmode="lin" valueType="num">
                                      <p:cBhvr>
                                        <p:cTn id="27" dur="1000" fill="hold"/>
                                        <p:tgtEl>
                                          <p:spTgt spid="30209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30209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30209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30209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30209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5062">
                                            <p:txEl>
                                              <p:pRg st="0" end="0"/>
                                            </p:txEl>
                                          </p:spTgt>
                                        </p:tgtEl>
                                        <p:attrNameLst>
                                          <p:attrName>style.visibility</p:attrName>
                                        </p:attrNameLst>
                                      </p:cBhvr>
                                      <p:to>
                                        <p:strVal val="visible"/>
                                      </p:to>
                                    </p:set>
                                    <p:animEffect transition="in" filter="fade">
                                      <p:cBhvr>
                                        <p:cTn id="35" dur="500"/>
                                        <p:tgtEl>
                                          <p:spTgt spid="450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1" grpId="0"/>
      <p:bldP spid="4506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7.1</a:t>
              </a:r>
              <a:endParaRPr lang="en-US" sz="3200" b="1" dirty="0">
                <a:solidFill>
                  <a:srgbClr val="7CD2F0"/>
                </a:solidFill>
                <a:latin typeface="Arial"/>
                <a:cs typeface="Arial"/>
              </a:endParaRPr>
            </a:p>
          </p:txBody>
        </p:sp>
      </p:grpSp>
      <p:sp>
        <p:nvSpPr>
          <p:cNvPr id="6" name="TextBox 5"/>
          <p:cNvSpPr txBox="1"/>
          <p:nvPr/>
        </p:nvSpPr>
        <p:spPr>
          <a:xfrm>
            <a:off x="3517427" y="2105743"/>
            <a:ext cx="2441120" cy="830997"/>
          </a:xfrm>
          <a:prstGeom prst="rect">
            <a:avLst/>
          </a:prstGeom>
          <a:noFill/>
        </p:spPr>
        <p:txBody>
          <a:bodyPr wrap="square" rtlCol="0">
            <a:spAutoFit/>
          </a:bodyPr>
          <a:lstStyle/>
          <a:p>
            <a:pPr algn="ctr"/>
            <a:r>
              <a:rPr lang="en-US" sz="2400" b="1" dirty="0" smtClean="0">
                <a:solidFill>
                  <a:schemeClr val="bg1"/>
                </a:solidFill>
                <a:latin typeface=""/>
              </a:rPr>
              <a:t>Classical Conditioning</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ctrTitle"/>
          </p:nvPr>
        </p:nvSpPr>
        <p:spPr/>
        <p:txBody>
          <a:bodyPr/>
          <a:lstStyle/>
          <a:p>
            <a:r>
              <a:rPr lang="en-US">
                <a:ea typeface="ＭＳ Ｐゴシック" charset="0"/>
              </a:rPr>
              <a:t>Learning to Like</a:t>
            </a:r>
          </a:p>
        </p:txBody>
      </p:sp>
      <p:pic>
        <p:nvPicPr>
          <p:cNvPr id="4710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775" y="2833688"/>
            <a:ext cx="791845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7"/>
          <p:cNvSpPr txBox="1">
            <a:spLocks noChangeArrowheads="1"/>
          </p:cNvSpPr>
          <p:nvPr/>
        </p:nvSpPr>
        <p:spPr bwMode="auto">
          <a:xfrm>
            <a:off x="457200" y="1389063"/>
            <a:ext cx="3746500" cy="11079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30000"/>
              </a:spcBef>
              <a:defRPr/>
            </a:pPr>
            <a:r>
              <a:rPr lang="en-US" sz="2200" b="1" dirty="0">
                <a:solidFill>
                  <a:srgbClr val="008FD4"/>
                </a:solidFill>
                <a:latin typeface="Arial"/>
                <a:ea typeface="ＭＳ Ｐゴシック" charset="-128"/>
                <a:cs typeface="Arial"/>
              </a:rPr>
              <a:t>Why do we have sentimental feelings when we see certain objects?  </a:t>
            </a:r>
          </a:p>
        </p:txBody>
      </p:sp>
      <p:sp>
        <p:nvSpPr>
          <p:cNvPr id="7" name="Text Box 7"/>
          <p:cNvSpPr txBox="1">
            <a:spLocks noChangeArrowheads="1"/>
          </p:cNvSpPr>
          <p:nvPr/>
        </p:nvSpPr>
        <p:spPr bwMode="auto">
          <a:xfrm>
            <a:off x="4572000" y="1389063"/>
            <a:ext cx="4065588" cy="1112837"/>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30000"/>
              </a:spcBef>
              <a:defRPr/>
            </a:pPr>
            <a:r>
              <a:rPr lang="en-US" sz="2200" b="1" dirty="0">
                <a:solidFill>
                  <a:schemeClr val="accent4"/>
                </a:solidFill>
                <a:latin typeface="Arial"/>
                <a:ea typeface="ＭＳ Ｐゴシック" charset="-128"/>
                <a:cs typeface="Arial"/>
              </a:rPr>
              <a:t>The objects have been associated in the past with positive feelings.</a:t>
            </a:r>
          </a:p>
        </p:txBody>
      </p:sp>
      <p:sp>
        <p:nvSpPr>
          <p:cNvPr id="8" name="Rectangle 7"/>
          <p:cNvSpPr>
            <a:spLocks noChangeArrowheads="1"/>
          </p:cNvSpPr>
          <p:nvPr/>
        </p:nvSpPr>
        <p:spPr bwMode="auto">
          <a:xfrm>
            <a:off x="381000" y="2692400"/>
            <a:ext cx="2438400"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10" name="Rectangle 9"/>
          <p:cNvSpPr>
            <a:spLocks noChangeArrowheads="1"/>
          </p:cNvSpPr>
          <p:nvPr/>
        </p:nvSpPr>
        <p:spPr bwMode="auto">
          <a:xfrm>
            <a:off x="2743200" y="2692400"/>
            <a:ext cx="3657600"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11" name="Rectangle 10"/>
          <p:cNvSpPr>
            <a:spLocks noChangeArrowheads="1"/>
          </p:cNvSpPr>
          <p:nvPr/>
        </p:nvSpPr>
        <p:spPr bwMode="auto">
          <a:xfrm>
            <a:off x="6388100" y="2692400"/>
            <a:ext cx="2552700"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Tree>
    <p:extLst>
      <p:ext uri="{BB962C8B-B14F-4D97-AF65-F5344CB8AC3E}">
        <p14:creationId xmlns:p14="http://schemas.microsoft.com/office/powerpoint/2010/main" val="2677776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1000"/>
                                        <p:tgtEl>
                                          <p:spTgt spid="94215"/>
                                        </p:tgtEl>
                                      </p:cBhvr>
                                    </p:animEffect>
                                    <p:anim calcmode="lin" valueType="num">
                                      <p:cBhvr>
                                        <p:cTn id="8" dur="1000" fill="hold"/>
                                        <p:tgtEl>
                                          <p:spTgt spid="94215"/>
                                        </p:tgtEl>
                                        <p:attrNameLst>
                                          <p:attrName>ppt_x</p:attrName>
                                        </p:attrNameLst>
                                      </p:cBhvr>
                                      <p:tavLst>
                                        <p:tav tm="0">
                                          <p:val>
                                            <p:strVal val="#ppt_x"/>
                                          </p:val>
                                        </p:tav>
                                        <p:tav tm="100000">
                                          <p:val>
                                            <p:strVal val="#ppt_x"/>
                                          </p:val>
                                        </p:tav>
                                      </p:tavLst>
                                    </p:anim>
                                    <p:anim calcmode="lin" valueType="num">
                                      <p:cBhvr>
                                        <p:cTn id="9" dur="900" decel="100000" fill="hold"/>
                                        <p:tgtEl>
                                          <p:spTgt spid="942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421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xit" presetSubtype="8" fill="hold" grpId="0" nodeType="clickEffect">
                                  <p:stCondLst>
                                    <p:cond delay="0"/>
                                  </p:stCondLst>
                                  <p:childTnLst>
                                    <p:animEffect transition="out" filter="wipe(left)">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xit" presetSubtype="8" fill="hold" grpId="0" nodeType="clickEffect">
                                  <p:stCondLst>
                                    <p:cond delay="0"/>
                                  </p:stCondLst>
                                  <p:childTnLst>
                                    <p:animEffect transition="out" filter="wipe(left)">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xit" presetSubtype="8" fill="hold" grpId="0" nodeType="clickEffect">
                                  <p:stCondLst>
                                    <p:cond delay="0"/>
                                  </p:stCondLst>
                                  <p:childTnLst>
                                    <p:animEffect transition="out" filter="wipe(left)">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p:bldP spid="7" grpId="0"/>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noChangeArrowheads="1"/>
          </p:cNvSpPr>
          <p:nvPr>
            <p:ph type="ctrTitle"/>
          </p:nvPr>
        </p:nvSpPr>
        <p:spPr/>
        <p:txBody>
          <a:bodyPr/>
          <a:lstStyle/>
          <a:p>
            <a:r>
              <a:rPr lang="en-US">
                <a:ea typeface="ＭＳ Ｐゴシック" charset="0"/>
              </a:rPr>
              <a:t>Learning to Fear</a:t>
            </a:r>
          </a:p>
        </p:txBody>
      </p:sp>
      <p:pic>
        <p:nvPicPr>
          <p:cNvPr id="49154"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32125"/>
            <a:ext cx="83820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7"/>
          <p:cNvSpPr txBox="1">
            <a:spLocks noChangeArrowheads="1"/>
          </p:cNvSpPr>
          <p:nvPr/>
        </p:nvSpPr>
        <p:spPr bwMode="auto">
          <a:xfrm>
            <a:off x="313416" y="1551888"/>
            <a:ext cx="8517168" cy="769441"/>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square">
            <a:spAutoFit/>
          </a:bodyPr>
          <a:lstStyle/>
          <a:p>
            <a:pPr algn="ctr">
              <a:spcBef>
                <a:spcPct val="30000"/>
              </a:spcBef>
              <a:defRPr/>
            </a:pPr>
            <a:r>
              <a:rPr lang="en-US" sz="2200" b="1" dirty="0">
                <a:solidFill>
                  <a:schemeClr val="accent6"/>
                </a:solidFill>
                <a:latin typeface="Arial"/>
                <a:ea typeface="ＭＳ Ｐゴシック" charset="-128"/>
                <a:cs typeface="Arial"/>
              </a:rPr>
              <a:t>A person can learn to fear just about anything if it is paired with something that elicits pain, surprise, or embarrassment.</a:t>
            </a:r>
          </a:p>
        </p:txBody>
      </p:sp>
      <p:sp>
        <p:nvSpPr>
          <p:cNvPr id="7" name="Rectangle 6"/>
          <p:cNvSpPr>
            <a:spLocks noChangeArrowheads="1"/>
          </p:cNvSpPr>
          <p:nvPr/>
        </p:nvSpPr>
        <p:spPr bwMode="auto">
          <a:xfrm>
            <a:off x="-15875" y="2603500"/>
            <a:ext cx="2628900"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8" name="Rectangle 7"/>
          <p:cNvSpPr>
            <a:spLocks noChangeArrowheads="1"/>
          </p:cNvSpPr>
          <p:nvPr/>
        </p:nvSpPr>
        <p:spPr bwMode="auto">
          <a:xfrm>
            <a:off x="2689225" y="2628900"/>
            <a:ext cx="3784600"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9" name="Rectangle 8"/>
          <p:cNvSpPr>
            <a:spLocks noChangeArrowheads="1"/>
          </p:cNvSpPr>
          <p:nvPr/>
        </p:nvSpPr>
        <p:spPr bwMode="auto">
          <a:xfrm>
            <a:off x="6473825" y="2628900"/>
            <a:ext cx="2670175" cy="3276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Tree>
    <p:extLst>
      <p:ext uri="{BB962C8B-B14F-4D97-AF65-F5344CB8AC3E}">
        <p14:creationId xmlns:p14="http://schemas.microsoft.com/office/powerpoint/2010/main" val="329067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6263"/>
                                        </p:tgtEl>
                                        <p:attrNameLst>
                                          <p:attrName>style.visibility</p:attrName>
                                        </p:attrNameLst>
                                      </p:cBhvr>
                                      <p:to>
                                        <p:strVal val="visible"/>
                                      </p:to>
                                    </p:set>
                                    <p:animEffect transition="in" filter="fade">
                                      <p:cBhvr>
                                        <p:cTn id="7" dur="1000"/>
                                        <p:tgtEl>
                                          <p:spTgt spid="96263"/>
                                        </p:tgtEl>
                                      </p:cBhvr>
                                    </p:animEffect>
                                    <p:anim calcmode="lin" valueType="num">
                                      <p:cBhvr>
                                        <p:cTn id="8" dur="1000" fill="hold"/>
                                        <p:tgtEl>
                                          <p:spTgt spid="96263"/>
                                        </p:tgtEl>
                                        <p:attrNameLst>
                                          <p:attrName>ppt_x</p:attrName>
                                        </p:attrNameLst>
                                      </p:cBhvr>
                                      <p:tavLst>
                                        <p:tav tm="0">
                                          <p:val>
                                            <p:strVal val="#ppt_x"/>
                                          </p:val>
                                        </p:tav>
                                        <p:tav tm="100000">
                                          <p:val>
                                            <p:strVal val="#ppt_x"/>
                                          </p:val>
                                        </p:tav>
                                      </p:tavLst>
                                    </p:anim>
                                    <p:anim calcmode="lin" valueType="num">
                                      <p:cBhvr>
                                        <p:cTn id="9" dur="1000" fill="hold"/>
                                        <p:tgtEl>
                                          <p:spTgt spid="9626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xit" presetSubtype="8" fill="hold" grpId="0" nodeType="clickEffect">
                                  <p:stCondLst>
                                    <p:cond delay="0"/>
                                  </p:stCondLst>
                                  <p:childTnLst>
                                    <p:animEffect transition="out" filter="wipe(left)">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8" fill="hold" grpId="0" nodeType="clickEffect">
                                  <p:stCondLst>
                                    <p:cond delay="0"/>
                                  </p:stCondLst>
                                  <p:childTnLst>
                                    <p:animEffect transition="out" filter="wipe(left)">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8" fill="hold" grpId="0" nodeType="clickEffect">
                                  <p:stCondLst>
                                    <p:cond delay="0"/>
                                  </p:stCondLst>
                                  <p:childTnLst>
                                    <p:animEffect transition="out" filter="wipe(left)">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4"/>
          <p:cNvSpPr>
            <a:spLocks noGrp="1"/>
          </p:cNvSpPr>
          <p:nvPr>
            <p:ph type="ctrTitle"/>
          </p:nvPr>
        </p:nvSpPr>
        <p:spPr/>
        <p:txBody>
          <a:bodyPr/>
          <a:lstStyle/>
          <a:p>
            <a:r>
              <a:rPr lang="en-US">
                <a:latin typeface="Arial" charset="0"/>
                <a:ea typeface="ＭＳ Ｐゴシック" charset="0"/>
                <a:cs typeface="ＭＳ Ｐゴシック" charset="0"/>
              </a:rPr>
              <a:t>Learning to Fear</a:t>
            </a:r>
          </a:p>
        </p:txBody>
      </p:sp>
      <p:pic>
        <p:nvPicPr>
          <p:cNvPr id="6" name="Picture 5" descr="AAFDEID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4088" y="2501900"/>
            <a:ext cx="173037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AFDEID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7500" y="2501900"/>
            <a:ext cx="29559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AFDEID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5025" y="2501900"/>
            <a:ext cx="18097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AFDEID0.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8588" y="2501900"/>
            <a:ext cx="1763712"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91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24306" y1="98059" x2="82799" y2="98291"/>
                      </a14:backgroundRemoval>
                    </a14:imgEffect>
                  </a14:imgLayer>
                </a14:imgProps>
              </a:ext>
              <a:ext uri="{28A0092B-C50C-407E-A947-70E740481C1C}">
                <a14:useLocalDpi xmlns:a14="http://schemas.microsoft.com/office/drawing/2010/main"/>
              </a:ext>
            </a:extLst>
          </a:blip>
          <a:stretch>
            <a:fillRect/>
          </a:stretch>
        </p:blipFill>
        <p:spPr bwMode="auto">
          <a:xfrm>
            <a:off x="5812435" y="1936192"/>
            <a:ext cx="3019424" cy="452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31"/>
          <p:cNvSpPr>
            <a:spLocks noGrp="1"/>
          </p:cNvSpPr>
          <p:nvPr>
            <p:ph type="ctrTitle"/>
          </p:nvPr>
        </p:nvSpPr>
        <p:spPr/>
        <p:txBody>
          <a:bodyPr/>
          <a:lstStyle/>
          <a:p>
            <a:r>
              <a:rPr lang="en-US">
                <a:latin typeface="Arial" charset="0"/>
                <a:ea typeface="ＭＳ Ｐゴシック" charset="0"/>
                <a:cs typeface="ＭＳ Ｐゴシック" charset="0"/>
              </a:rPr>
              <a:t>Accounting for Taste</a:t>
            </a:r>
          </a:p>
        </p:txBody>
      </p:sp>
      <p:sp>
        <p:nvSpPr>
          <p:cNvPr id="98310" name="Text Box 6"/>
          <p:cNvSpPr txBox="1">
            <a:spLocks noChangeArrowheads="1"/>
          </p:cNvSpPr>
          <p:nvPr/>
        </p:nvSpPr>
        <p:spPr bwMode="auto">
          <a:xfrm>
            <a:off x="1054100" y="1077828"/>
            <a:ext cx="6897688" cy="12001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b="1" dirty="0" smtClean="0">
                <a:cs typeface="+mn-cs"/>
              </a:rPr>
              <a:t>Many people learn to dislike a food after eating it and then falling ill, even when the two events are unrelated. </a:t>
            </a:r>
            <a:endParaRPr lang="en-US" sz="1800" b="1" dirty="0" smtClean="0">
              <a:cs typeface="+mn-cs"/>
            </a:endParaRPr>
          </a:p>
        </p:txBody>
      </p:sp>
      <p:pic>
        <p:nvPicPr>
          <p:cNvPr id="7" name="Picture 6"/>
          <p:cNvPicPr>
            <a:picLocks noChangeAspect="1"/>
          </p:cNvPicPr>
          <p:nvPr/>
        </p:nvPicPr>
        <p:blipFill>
          <a:blip r:embed="rId5" cstate="screen">
            <a:extLst>
              <a:ext uri="{BEBA8EAE-BF5A-486C-A8C5-ECC9F3942E4B}">
                <a14:imgProps xmlns:a14="http://schemas.microsoft.com/office/drawing/2010/main">
                  <a14:imgLayer r:embed="rId6">
                    <a14:imgEffect>
                      <a14:backgroundRemoval t="1080" b="98881" l="1080" r="98894"/>
                    </a14:imgEffect>
                  </a14:imgLayer>
                </a14:imgProps>
              </a:ext>
              <a:ext uri="{28A0092B-C50C-407E-A947-70E740481C1C}">
                <a14:useLocalDpi xmlns:a14="http://schemas.microsoft.com/office/drawing/2010/main"/>
              </a:ext>
            </a:extLst>
          </a:blip>
          <a:stretch>
            <a:fillRect/>
          </a:stretch>
        </p:blipFill>
        <p:spPr bwMode="auto">
          <a:xfrm>
            <a:off x="221165" y="3139897"/>
            <a:ext cx="4339174" cy="289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904915" y="2719353"/>
            <a:ext cx="2181698" cy="2178120"/>
          </a:xfrm>
          <a:prstGeom prst="ellipse">
            <a:avLst/>
          </a:prstGeom>
          <a:noFill/>
          <a:ln w="76200" cmpd="sng">
            <a:solidFill>
              <a:schemeClr val="accent6">
                <a:lumMod val="75000"/>
              </a:schemeClr>
            </a:solidFill>
            <a:miter lim="800000"/>
            <a:headEnd/>
            <a:tailEnd/>
          </a:ln>
          <a:effectLst>
            <a:outerShdw blurRad="63500" dist="76200" dir="6539980" rotWithShape="0">
              <a:srgbClr val="000000">
                <a:alpha val="75000"/>
              </a:srgbClr>
            </a:outerShdw>
          </a:effectLst>
          <a:extLst>
            <a:ext uri="{909E8E84-426E-40dd-AFC4-6F175D3DCCD1}">
              <a14:hiddenFill xmlns:a14="http://schemas.microsoft.com/office/drawing/2010/main">
                <a:solidFill>
                  <a:srgbClr val="FFFFFF"/>
                </a:solidFill>
              </a14:hiddenFill>
            </a:ext>
          </a:extLst>
        </p:spPr>
      </p:pic>
      <p:sp>
        <p:nvSpPr>
          <p:cNvPr id="9" name="Striped Right Arrow 8"/>
          <p:cNvSpPr/>
          <p:nvPr/>
        </p:nvSpPr>
        <p:spPr bwMode="auto">
          <a:xfrm>
            <a:off x="4387850" y="3629025"/>
            <a:ext cx="1252538" cy="973138"/>
          </a:xfrm>
          <a:prstGeom prst="stripedRightArrow">
            <a:avLst/>
          </a:prstGeom>
          <a:solidFill>
            <a:schemeClr val="tx1"/>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02431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 calcmode="lin" valueType="num">
                                      <p:cBhvr>
                                        <p:cTn id="7" dur="1000" fill="hold"/>
                                        <p:tgtEl>
                                          <p:spTgt spid="98310"/>
                                        </p:tgtEl>
                                        <p:attrNameLst>
                                          <p:attrName>ppt_w</p:attrName>
                                        </p:attrNameLst>
                                      </p:cBhvr>
                                      <p:tavLst>
                                        <p:tav tm="0">
                                          <p:val>
                                            <p:strVal val="#ppt_w*0.70"/>
                                          </p:val>
                                        </p:tav>
                                        <p:tav tm="100000">
                                          <p:val>
                                            <p:strVal val="#ppt_w"/>
                                          </p:val>
                                        </p:tav>
                                      </p:tavLst>
                                    </p:anim>
                                    <p:anim calcmode="lin" valueType="num">
                                      <p:cBhvr>
                                        <p:cTn id="8" dur="1000" fill="hold"/>
                                        <p:tgtEl>
                                          <p:spTgt spid="98310"/>
                                        </p:tgtEl>
                                        <p:attrNameLst>
                                          <p:attrName>ppt_h</p:attrName>
                                        </p:attrNameLst>
                                      </p:cBhvr>
                                      <p:tavLst>
                                        <p:tav tm="0">
                                          <p:val>
                                            <p:strVal val="#ppt_h"/>
                                          </p:val>
                                        </p:tav>
                                        <p:tav tm="100000">
                                          <p:val>
                                            <p:strVal val="#ppt_h"/>
                                          </p:val>
                                        </p:tav>
                                      </p:tavLst>
                                    </p:anim>
                                    <p:animEffect transition="in" filter="fade">
                                      <p:cBhvr>
                                        <p:cTn id="9" dur="1000"/>
                                        <p:tgtEl>
                                          <p:spTgt spid="98310"/>
                                        </p:tgtEl>
                                      </p:cBhvr>
                                    </p:animEffect>
                                  </p:childTnLst>
                                </p:cTn>
                              </p:par>
                            </p:childTnLst>
                          </p:cTn>
                        </p:par>
                        <p:par>
                          <p:cTn id="10" fill="hold">
                            <p:stCondLst>
                              <p:cond delay="1000"/>
                            </p:stCondLst>
                            <p:childTnLst>
                              <p:par>
                                <p:cTn id="11" presetID="2" presetClass="entr" presetSubtype="8" accel="50000" decel="5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3"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2500"/>
                            </p:stCondLst>
                            <p:childTnLst>
                              <p:par>
                                <p:cTn id="22" presetID="22" presetClass="entr" presetSubtype="8" fill="hold" nodeType="after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4000"/>
                            </p:stCondLst>
                            <p:childTnLst>
                              <p:par>
                                <p:cTn id="26" presetID="10" presetClass="entr" presetSubtype="0" fill="hold" nodeType="after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2"/>
          <p:cNvSpPr>
            <a:spLocks noGrp="1"/>
          </p:cNvSpPr>
          <p:nvPr>
            <p:ph type="ctrTitle"/>
          </p:nvPr>
        </p:nvSpPr>
        <p:spPr/>
        <p:txBody>
          <a:bodyPr/>
          <a:lstStyle/>
          <a:p>
            <a:r>
              <a:rPr lang="en-US">
                <a:latin typeface="Arial" charset="0"/>
                <a:ea typeface="ＭＳ Ｐゴシック" charset="0"/>
                <a:cs typeface="ＭＳ Ｐゴシック" charset="0"/>
              </a:rPr>
              <a:t>Reacting to Medical Treatments</a:t>
            </a:r>
          </a:p>
        </p:txBody>
      </p:sp>
      <p:sp>
        <p:nvSpPr>
          <p:cNvPr id="100359" name="Text Box 7"/>
          <p:cNvSpPr txBox="1">
            <a:spLocks noChangeArrowheads="1"/>
          </p:cNvSpPr>
          <p:nvPr/>
        </p:nvSpPr>
        <p:spPr bwMode="auto">
          <a:xfrm>
            <a:off x="963613" y="1706563"/>
            <a:ext cx="7129462" cy="120032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defRPr/>
            </a:pPr>
            <a:r>
              <a:rPr lang="en-US" sz="2400" b="1" dirty="0">
                <a:latin typeface="Arial"/>
                <a:cs typeface="Arial"/>
              </a:rPr>
              <a:t>Some cancer patients acquire a classically conditioned anxiety response to anything associated with their chemotherapy</a:t>
            </a:r>
            <a:endParaRPr lang="en-US" sz="2400" b="1" dirty="0">
              <a:solidFill>
                <a:schemeClr val="bg2"/>
              </a:solidFill>
              <a:latin typeface="Arial"/>
              <a:ea typeface="ＭＳ Ｐゴシック" charset="-128"/>
              <a:cs typeface="Arial"/>
            </a:endParaRPr>
          </a:p>
        </p:txBody>
      </p:sp>
      <p:pic>
        <p:nvPicPr>
          <p:cNvPr id="2" name="Picture 1" descr="AAFDEIF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6163" y="3394075"/>
            <a:ext cx="29622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AFDEIF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71813" y="3394075"/>
            <a:ext cx="297973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AFDEIF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13" y="3394075"/>
            <a:ext cx="29225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11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fade">
                                      <p:cBhvr>
                                        <p:cTn id="7" dur="1000"/>
                                        <p:tgtEl>
                                          <p:spTgt spid="100359"/>
                                        </p:tgtEl>
                                      </p:cBhvr>
                                    </p:animEffect>
                                    <p:anim calcmode="lin" valueType="num">
                                      <p:cBhvr>
                                        <p:cTn id="8" dur="1000" fill="hold"/>
                                        <p:tgtEl>
                                          <p:spTgt spid="100359"/>
                                        </p:tgtEl>
                                        <p:attrNameLst>
                                          <p:attrName>ppt_x</p:attrName>
                                        </p:attrNameLst>
                                      </p:cBhvr>
                                      <p:tavLst>
                                        <p:tav tm="0">
                                          <p:val>
                                            <p:strVal val="#ppt_x"/>
                                          </p:val>
                                        </p:tav>
                                        <p:tav tm="100000">
                                          <p:val>
                                            <p:strVal val="#ppt_x"/>
                                          </p:val>
                                        </p:tav>
                                      </p:tavLst>
                                    </p:anim>
                                    <p:anim calcmode="lin" valueType="num">
                                      <p:cBhvr>
                                        <p:cTn id="9" dur="900" decel="100000" fill="hold"/>
                                        <p:tgtEl>
                                          <p:spTgt spid="10035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035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900" decel="100000" fill="hold"/>
                                        <p:tgtEl>
                                          <p:spTgt spid="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7.3</a:t>
              </a:r>
              <a:endParaRPr lang="en-US" sz="3200" b="1" dirty="0">
                <a:solidFill>
                  <a:srgbClr val="7CD2F0"/>
                </a:solidFill>
                <a:latin typeface="Arial"/>
                <a:cs typeface="Arial"/>
              </a:endParaRPr>
            </a:p>
          </p:txBody>
        </p:sp>
      </p:grpSp>
      <p:sp>
        <p:nvSpPr>
          <p:cNvPr id="6" name="TextBox 5"/>
          <p:cNvSpPr txBox="1"/>
          <p:nvPr/>
        </p:nvSpPr>
        <p:spPr>
          <a:xfrm>
            <a:off x="3517427" y="2105743"/>
            <a:ext cx="2441120" cy="830997"/>
          </a:xfrm>
          <a:prstGeom prst="rect">
            <a:avLst/>
          </a:prstGeom>
          <a:noFill/>
        </p:spPr>
        <p:txBody>
          <a:bodyPr wrap="square" rtlCol="0">
            <a:spAutoFit/>
          </a:bodyPr>
          <a:lstStyle/>
          <a:p>
            <a:pPr algn="ctr"/>
            <a:r>
              <a:rPr lang="en-US" sz="2400" b="1" dirty="0" smtClean="0">
                <a:solidFill>
                  <a:schemeClr val="bg1"/>
                </a:solidFill>
                <a:latin typeface=""/>
              </a:rPr>
              <a:t>Operant Conditioning</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042696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how Edward Thorndike’s research served as the basis for operant conditioning</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7.3.B</a:t>
              </a:r>
              <a:endParaRPr lang="en-US" sz="2400" b="1" dirty="0">
                <a:solidFill>
                  <a:schemeClr val="bg1"/>
                </a:solidFill>
                <a:latin typeface="Arial"/>
                <a:cs typeface="Arial"/>
              </a:endParaRPr>
            </a:p>
          </p:txBody>
        </p:sp>
      </p:grpSp>
      <p:grpSp>
        <p:nvGrpSpPr>
          <p:cNvPr id="16" name="Group 15"/>
          <p:cNvGrpSpPr/>
          <p:nvPr/>
        </p:nvGrpSpPr>
        <p:grpSpPr>
          <a:xfrm>
            <a:off x="1851368" y="2379413"/>
            <a:ext cx="6648095" cy="1764792"/>
            <a:chOff x="1507106" y="1346542"/>
            <a:chExt cx="6648095" cy="1764792"/>
          </a:xfrm>
        </p:grpSpPr>
        <p:sp>
          <p:nvSpPr>
            <p:cNvPr id="17" name="Round Diagonal Corner Rectangle 16"/>
            <p:cNvSpPr/>
            <p:nvPr/>
          </p:nvSpPr>
          <p:spPr>
            <a:xfrm>
              <a:off x="1507106" y="1346542"/>
              <a:ext cx="6648095" cy="176479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1477328"/>
            </a:xfrm>
            <a:prstGeom prst="rect">
              <a:avLst/>
            </a:prstGeom>
            <a:noFill/>
          </p:spPr>
          <p:txBody>
            <a:bodyPr wrap="square" rtlCol="0">
              <a:spAutoFit/>
            </a:bodyPr>
            <a:lstStyle/>
            <a:p>
              <a:r>
                <a:rPr lang="en-US" dirty="0">
                  <a:latin typeface="Arial"/>
                  <a:cs typeface="Arial"/>
                </a:rPr>
                <a:t>Distinguish between reinforcement and punishment and between a positive and negative stimulus, and provide examples of positive and negative reinforcement and punishment and primary and secondary reinforcement and punishment</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468538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12323" name="AutoShape 3"/>
          <p:cNvSpPr>
            <a:spLocks noChangeArrowheads="1"/>
          </p:cNvSpPr>
          <p:nvPr/>
        </p:nvSpPr>
        <p:spPr bwMode="gray">
          <a:xfrm>
            <a:off x="536575" y="1463675"/>
            <a:ext cx="3919538" cy="4462463"/>
          </a:xfrm>
          <a:prstGeom prst="round2DiagRect">
            <a:avLst/>
          </a:prstGeom>
          <a:solidFill>
            <a:schemeClr val="tx2">
              <a:lumMod val="60000"/>
              <a:lumOff val="40000"/>
              <a:alpha val="85000"/>
            </a:schemeClr>
          </a:solidFill>
          <a:ln w="19050">
            <a:noFill/>
            <a:miter lim="800000"/>
            <a:headEnd/>
            <a:tailEnd/>
          </a:ln>
          <a:effectLst>
            <a:outerShdw blurRad="63500" dist="107763" dir="2700000" algn="ctr" rotWithShape="0">
              <a:srgbClr val="1C1C1C">
                <a:alpha val="50000"/>
              </a:srgbClr>
            </a:outerShdw>
          </a:effectLst>
        </p:spPr>
        <p:txBody>
          <a:bodyPr wrap="none" anchor="ctr"/>
          <a:lstStyle/>
          <a:p>
            <a:pPr>
              <a:defRPr/>
            </a:pPr>
            <a:endParaRPr lang="en-US">
              <a:ea typeface="ＭＳ Ｐゴシック" charset="-128"/>
              <a:cs typeface="ＭＳ Ｐゴシック" charset="-128"/>
            </a:endParaRPr>
          </a:p>
        </p:txBody>
      </p:sp>
      <p:sp>
        <p:nvSpPr>
          <p:cNvPr id="312329" name="Rectangle 9"/>
          <p:cNvSpPr>
            <a:spLocks noChangeArrowheads="1"/>
          </p:cNvSpPr>
          <p:nvPr/>
        </p:nvSpPr>
        <p:spPr bwMode="black">
          <a:xfrm>
            <a:off x="760413" y="1876425"/>
            <a:ext cx="348138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2200" b="1" dirty="0">
                <a:solidFill>
                  <a:schemeClr val="tx2">
                    <a:lumMod val="75000"/>
                  </a:schemeClr>
                </a:solidFill>
                <a:latin typeface="Arial"/>
                <a:cs typeface="Arial"/>
              </a:rPr>
              <a:t>Radical behaviorism</a:t>
            </a:r>
          </a:p>
          <a:p>
            <a:pPr marL="581025" lvl="1" indent="-342900">
              <a:spcBef>
                <a:spcPct val="20000"/>
              </a:spcBef>
              <a:buFont typeface="Arial"/>
              <a:buChar char="•"/>
            </a:pPr>
            <a:r>
              <a:rPr lang="en-US" sz="2200" b="1" dirty="0">
                <a:solidFill>
                  <a:schemeClr val="bg1"/>
                </a:solidFill>
                <a:latin typeface="Arial"/>
                <a:cs typeface="Arial"/>
              </a:rPr>
              <a:t>Distinguished from Watson’s classical conditioning</a:t>
            </a:r>
          </a:p>
          <a:p>
            <a:pPr marL="581025" lvl="1" indent="-342900">
              <a:spcBef>
                <a:spcPct val="20000"/>
              </a:spcBef>
              <a:buFont typeface="Arial"/>
              <a:buChar char="•"/>
            </a:pPr>
            <a:r>
              <a:rPr lang="en-US" sz="2200" b="1" dirty="0">
                <a:solidFill>
                  <a:schemeClr val="bg1"/>
                </a:solidFill>
                <a:latin typeface="Arial"/>
                <a:cs typeface="Arial"/>
              </a:rPr>
              <a:t>External causes of an action</a:t>
            </a:r>
          </a:p>
          <a:p>
            <a:pPr marL="581025" lvl="1" indent="-342900">
              <a:spcBef>
                <a:spcPct val="20000"/>
              </a:spcBef>
              <a:buFont typeface="Arial"/>
              <a:buChar char="•"/>
            </a:pPr>
            <a:r>
              <a:rPr lang="en-US" sz="2200" b="1" dirty="0">
                <a:solidFill>
                  <a:schemeClr val="bg1"/>
                </a:solidFill>
                <a:latin typeface="Arial"/>
                <a:cs typeface="Arial"/>
              </a:rPr>
              <a:t>Action’</a:t>
            </a:r>
            <a:r>
              <a:rPr lang="en-US" altLang="ja-JP" sz="2200" b="1" dirty="0">
                <a:solidFill>
                  <a:schemeClr val="bg1"/>
                </a:solidFill>
                <a:latin typeface="Arial"/>
                <a:cs typeface="Arial"/>
              </a:rPr>
              <a:t>s consequences</a:t>
            </a:r>
          </a:p>
          <a:p>
            <a:pPr marL="581025" lvl="1" indent="-342900">
              <a:spcBef>
                <a:spcPct val="20000"/>
              </a:spcBef>
              <a:buFont typeface="Arial"/>
              <a:buChar char="•"/>
            </a:pPr>
            <a:r>
              <a:rPr lang="en-US" altLang="ja-JP" sz="2200" b="1" dirty="0">
                <a:solidFill>
                  <a:schemeClr val="bg1"/>
                </a:solidFill>
                <a:latin typeface="Arial"/>
                <a:cs typeface="Arial"/>
              </a:rPr>
              <a:t>Explain behavior by looking outside</a:t>
            </a:r>
            <a:endParaRPr lang="en-US" sz="2200" b="1" dirty="0">
              <a:solidFill>
                <a:srgbClr val="333333"/>
              </a:solidFill>
              <a:latin typeface="Arial"/>
              <a:cs typeface="Arial"/>
            </a:endParaRPr>
          </a:p>
        </p:txBody>
      </p:sp>
      <p:sp>
        <p:nvSpPr>
          <p:cNvPr id="57348" name="Title 13"/>
          <p:cNvSpPr>
            <a:spLocks noGrp="1"/>
          </p:cNvSpPr>
          <p:nvPr>
            <p:ph type="ctrTitle"/>
          </p:nvPr>
        </p:nvSpPr>
        <p:spPr/>
        <p:txBody>
          <a:bodyPr/>
          <a:lstStyle/>
          <a:p>
            <a:r>
              <a:rPr lang="en-US" dirty="0">
                <a:effectLst>
                  <a:outerShdw blurRad="25400" dist="25400" dir="2700000" algn="tl" rotWithShape="0">
                    <a:prstClr val="black"/>
                  </a:outerShdw>
                </a:effectLst>
                <a:latin typeface="Arial" charset="0"/>
                <a:ea typeface="ＭＳ Ｐゴシック" charset="0"/>
                <a:cs typeface="ＭＳ Ｐゴシック" charset="0"/>
              </a:rPr>
              <a:t>The Birth of </a:t>
            </a:r>
            <a:r>
              <a:rPr lang="en-US" altLang="ja-JP" dirty="0">
                <a:effectLst>
                  <a:outerShdw blurRad="25400" dist="25400" dir="2700000" algn="tl" rotWithShape="0">
                    <a:prstClr val="black"/>
                  </a:outerShdw>
                </a:effectLst>
                <a:latin typeface="Arial" charset="0"/>
                <a:ea typeface="ＭＳ Ｐゴシック" charset="0"/>
                <a:cs typeface="ＭＳ Ｐゴシック" charset="0"/>
              </a:rPr>
              <a:t>Radical Behaviorism</a:t>
            </a:r>
            <a:endParaRPr lang="en-US" dirty="0">
              <a:effectLst>
                <a:outerShdw blurRad="25400" dist="25400" dir="2700000" algn="tl" rotWithShape="0">
                  <a:prstClr val="black"/>
                </a:outerShdw>
              </a:effectLst>
              <a:latin typeface="Arial" charset="0"/>
              <a:ea typeface="ＭＳ Ｐゴシック" charset="0"/>
              <a:cs typeface="ＭＳ Ｐゴシック" charset="0"/>
            </a:endParaRPr>
          </a:p>
        </p:txBody>
      </p:sp>
      <p:grpSp>
        <p:nvGrpSpPr>
          <p:cNvPr id="2" name="Group 18"/>
          <p:cNvGrpSpPr>
            <a:grpSpLocks/>
          </p:cNvGrpSpPr>
          <p:nvPr/>
        </p:nvGrpSpPr>
        <p:grpSpPr bwMode="auto">
          <a:xfrm>
            <a:off x="865188" y="1138238"/>
            <a:ext cx="3225800" cy="588962"/>
            <a:chOff x="864464" y="1137563"/>
            <a:chExt cx="3227005" cy="588954"/>
          </a:xfrm>
        </p:grpSpPr>
        <p:sp>
          <p:nvSpPr>
            <p:cNvPr id="312325" name="AutoShape 5"/>
            <p:cNvSpPr>
              <a:spLocks noChangeArrowheads="1"/>
            </p:cNvSpPr>
            <p:nvPr/>
          </p:nvSpPr>
          <p:spPr bwMode="gray">
            <a:xfrm>
              <a:off x="864464" y="1137563"/>
              <a:ext cx="3227005" cy="588954"/>
            </a:xfrm>
            <a:prstGeom prst="roundRect">
              <a:avLst>
                <a:gd name="adj" fmla="val 0"/>
              </a:avLst>
            </a:prstGeom>
            <a:solidFill>
              <a:schemeClr val="tx1"/>
            </a:solidFill>
            <a:ln w="19050">
              <a:noFill/>
              <a:round/>
              <a:headEnd/>
              <a:tailEnd/>
            </a:ln>
            <a:effectLst>
              <a:outerShdw blurRad="63500" dist="53882" dir="2700000" algn="ctr" rotWithShape="0">
                <a:srgbClr val="292929">
                  <a:alpha val="50000"/>
                </a:srgbClr>
              </a:outerShdw>
            </a:effectLst>
          </p:spPr>
          <p:txBody>
            <a:bodyPr wrap="none" anchor="ctr"/>
            <a:lstStyle/>
            <a:p>
              <a:pPr>
                <a:defRPr/>
              </a:pPr>
              <a:endParaRPr lang="en-US">
                <a:ea typeface="ＭＳ Ｐゴシック" charset="-128"/>
                <a:cs typeface="ＭＳ Ｐゴシック" charset="-128"/>
              </a:endParaRPr>
            </a:p>
          </p:txBody>
        </p:sp>
        <p:sp>
          <p:nvSpPr>
            <p:cNvPr id="57355" name="Rectangle 6"/>
            <p:cNvSpPr>
              <a:spLocks noChangeArrowheads="1"/>
            </p:cNvSpPr>
            <p:nvPr/>
          </p:nvSpPr>
          <p:spPr bwMode="gray">
            <a:xfrm>
              <a:off x="1450594" y="1198494"/>
              <a:ext cx="2032535" cy="461659"/>
            </a:xfrm>
            <a:prstGeom prst="rect">
              <a:avLst/>
            </a:prstGeom>
            <a:noFill/>
            <a:ln w="9525">
              <a:noFill/>
              <a:miter lim="800000"/>
              <a:headEnd/>
              <a:tailEnd/>
            </a:ln>
          </p:spPr>
          <p:txBody>
            <a:bodyPr wrap="none">
              <a:spAutoFit/>
            </a:bodyPr>
            <a:lstStyle/>
            <a:p>
              <a:pPr algn="ctr"/>
              <a:r>
                <a:rPr lang="en-US" sz="2400" b="1" dirty="0">
                  <a:solidFill>
                    <a:schemeClr val="bg1"/>
                  </a:solidFill>
                  <a:latin typeface="Arial"/>
                  <a:cs typeface="Arial"/>
                </a:rPr>
                <a:t>B. F. Skinner</a:t>
              </a:r>
            </a:p>
          </p:txBody>
        </p:sp>
      </p:grpSp>
      <p:pic>
        <p:nvPicPr>
          <p:cNvPr id="20" name="Picture 15"/>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86428" y1="30807" x2="96974" y2="37638"/>
                      </a14:backgroundRemoval>
                    </a14:imgEffect>
                  </a14:imgLayer>
                </a14:imgProps>
              </a:ext>
              <a:ext uri="{28A0092B-C50C-407E-A947-70E740481C1C}">
                <a14:useLocalDpi xmlns:a14="http://schemas.microsoft.com/office/drawing/2010/main"/>
              </a:ext>
            </a:extLst>
          </a:blip>
          <a:stretch>
            <a:fillRect/>
          </a:stretch>
        </p:blipFill>
        <p:spPr bwMode="auto">
          <a:xfrm>
            <a:off x="3603129" y="3590299"/>
            <a:ext cx="5665320" cy="37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760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par>
                          <p:cTn id="21" fill="hold">
                            <p:stCondLst>
                              <p:cond delay="2000"/>
                            </p:stCondLst>
                            <p:childTnLst>
                              <p:par>
                                <p:cTn id="22" presetID="16" presetClass="entr" presetSubtype="37"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Vertical)">
                                      <p:cBhvr>
                                        <p:cTn id="24" dur="500"/>
                                        <p:tgtEl>
                                          <p:spTgt spid="2"/>
                                        </p:tgtEl>
                                      </p:cBhvr>
                                    </p:animEffect>
                                  </p:childTnLst>
                                </p:cTn>
                              </p:par>
                            </p:childTnLst>
                          </p:cTn>
                        </p:par>
                        <p:par>
                          <p:cTn id="25" fill="hold">
                            <p:stCondLst>
                              <p:cond delay="2500"/>
                            </p:stCondLst>
                            <p:childTnLst>
                              <p:par>
                                <p:cTn id="26" presetID="17" presetClass="entr" presetSubtype="1" fill="hold" grpId="0" nodeType="afterEffect">
                                  <p:stCondLst>
                                    <p:cond delay="0"/>
                                  </p:stCondLst>
                                  <p:childTnLst>
                                    <p:set>
                                      <p:cBhvr>
                                        <p:cTn id="27" dur="1" fill="hold">
                                          <p:stCondLst>
                                            <p:cond delay="0"/>
                                          </p:stCondLst>
                                        </p:cTn>
                                        <p:tgtEl>
                                          <p:spTgt spid="312323"/>
                                        </p:tgtEl>
                                        <p:attrNameLst>
                                          <p:attrName>style.visibility</p:attrName>
                                        </p:attrNameLst>
                                      </p:cBhvr>
                                      <p:to>
                                        <p:strVal val="visible"/>
                                      </p:to>
                                    </p:set>
                                    <p:anim calcmode="lin" valueType="num">
                                      <p:cBhvr>
                                        <p:cTn id="28" dur="500" fill="hold"/>
                                        <p:tgtEl>
                                          <p:spTgt spid="312323"/>
                                        </p:tgtEl>
                                        <p:attrNameLst>
                                          <p:attrName>ppt_x</p:attrName>
                                        </p:attrNameLst>
                                      </p:cBhvr>
                                      <p:tavLst>
                                        <p:tav tm="0">
                                          <p:val>
                                            <p:strVal val="#ppt_x"/>
                                          </p:val>
                                        </p:tav>
                                        <p:tav tm="100000">
                                          <p:val>
                                            <p:strVal val="#ppt_x"/>
                                          </p:val>
                                        </p:tav>
                                      </p:tavLst>
                                    </p:anim>
                                    <p:anim calcmode="lin" valueType="num">
                                      <p:cBhvr>
                                        <p:cTn id="29" dur="500" fill="hold"/>
                                        <p:tgtEl>
                                          <p:spTgt spid="312323"/>
                                        </p:tgtEl>
                                        <p:attrNameLst>
                                          <p:attrName>ppt_y</p:attrName>
                                        </p:attrNameLst>
                                      </p:cBhvr>
                                      <p:tavLst>
                                        <p:tav tm="0">
                                          <p:val>
                                            <p:strVal val="#ppt_y-#ppt_h/2"/>
                                          </p:val>
                                        </p:tav>
                                        <p:tav tm="100000">
                                          <p:val>
                                            <p:strVal val="#ppt_y"/>
                                          </p:val>
                                        </p:tav>
                                      </p:tavLst>
                                    </p:anim>
                                    <p:anim calcmode="lin" valueType="num">
                                      <p:cBhvr>
                                        <p:cTn id="30" dur="500" fill="hold"/>
                                        <p:tgtEl>
                                          <p:spTgt spid="312323"/>
                                        </p:tgtEl>
                                        <p:attrNameLst>
                                          <p:attrName>ppt_w</p:attrName>
                                        </p:attrNameLst>
                                      </p:cBhvr>
                                      <p:tavLst>
                                        <p:tav tm="0">
                                          <p:val>
                                            <p:strVal val="#ppt_w"/>
                                          </p:val>
                                        </p:tav>
                                        <p:tav tm="100000">
                                          <p:val>
                                            <p:strVal val="#ppt_w"/>
                                          </p:val>
                                        </p:tav>
                                      </p:tavLst>
                                    </p:anim>
                                    <p:anim calcmode="lin" valueType="num">
                                      <p:cBhvr>
                                        <p:cTn id="31" dur="500" fill="hold"/>
                                        <p:tgtEl>
                                          <p:spTgt spid="312323"/>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312329">
                                            <p:txEl>
                                              <p:pRg st="0" end="0"/>
                                            </p:txEl>
                                          </p:spTgt>
                                        </p:tgtEl>
                                        <p:attrNameLst>
                                          <p:attrName>style.visibility</p:attrName>
                                        </p:attrNameLst>
                                      </p:cBhvr>
                                      <p:to>
                                        <p:strVal val="visible"/>
                                      </p:to>
                                    </p:set>
                                    <p:animEffect transition="in" filter="fade">
                                      <p:cBhvr>
                                        <p:cTn id="35" dur="1000"/>
                                        <p:tgtEl>
                                          <p:spTgt spid="312329">
                                            <p:txEl>
                                              <p:pRg st="0" end="0"/>
                                            </p:txEl>
                                          </p:spTgt>
                                        </p:tgtEl>
                                      </p:cBhvr>
                                    </p:animEffect>
                                    <p:anim calcmode="lin" valueType="num">
                                      <p:cBhvr>
                                        <p:cTn id="36" dur="1000" fill="hold"/>
                                        <p:tgtEl>
                                          <p:spTgt spid="31232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12329">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12" presetClass="entr" presetSubtype="1" fill="hold" nodeType="afterEffect">
                                  <p:stCondLst>
                                    <p:cond delay="0"/>
                                  </p:stCondLst>
                                  <p:childTnLst>
                                    <p:set>
                                      <p:cBhvr>
                                        <p:cTn id="40" dur="1" fill="hold">
                                          <p:stCondLst>
                                            <p:cond delay="0"/>
                                          </p:stCondLst>
                                        </p:cTn>
                                        <p:tgtEl>
                                          <p:spTgt spid="312329">
                                            <p:txEl>
                                              <p:pRg st="1" end="1"/>
                                            </p:txEl>
                                          </p:spTgt>
                                        </p:tgtEl>
                                        <p:attrNameLst>
                                          <p:attrName>style.visibility</p:attrName>
                                        </p:attrNameLst>
                                      </p:cBhvr>
                                      <p:to>
                                        <p:strVal val="visible"/>
                                      </p:to>
                                    </p:set>
                                    <p:animEffect transition="in" filter="slide(fromTop)">
                                      <p:cBhvr>
                                        <p:cTn id="41" dur="500"/>
                                        <p:tgtEl>
                                          <p:spTgt spid="312329">
                                            <p:txEl>
                                              <p:pRg st="1" end="1"/>
                                            </p:txEl>
                                          </p:spTgt>
                                        </p:tgtEl>
                                      </p:cBhvr>
                                    </p:animEffect>
                                  </p:childTnLst>
                                </p:cTn>
                              </p:par>
                            </p:childTnLst>
                          </p:cTn>
                        </p:par>
                        <p:par>
                          <p:cTn id="42" fill="hold">
                            <p:stCondLst>
                              <p:cond delay="4500"/>
                            </p:stCondLst>
                            <p:childTnLst>
                              <p:par>
                                <p:cTn id="43" presetID="12" presetClass="entr" presetSubtype="1" fill="hold" nodeType="afterEffect">
                                  <p:stCondLst>
                                    <p:cond delay="0"/>
                                  </p:stCondLst>
                                  <p:childTnLst>
                                    <p:set>
                                      <p:cBhvr>
                                        <p:cTn id="44" dur="1" fill="hold">
                                          <p:stCondLst>
                                            <p:cond delay="0"/>
                                          </p:stCondLst>
                                        </p:cTn>
                                        <p:tgtEl>
                                          <p:spTgt spid="312329">
                                            <p:txEl>
                                              <p:pRg st="2" end="2"/>
                                            </p:txEl>
                                          </p:spTgt>
                                        </p:tgtEl>
                                        <p:attrNameLst>
                                          <p:attrName>style.visibility</p:attrName>
                                        </p:attrNameLst>
                                      </p:cBhvr>
                                      <p:to>
                                        <p:strVal val="visible"/>
                                      </p:to>
                                    </p:set>
                                    <p:animEffect transition="in" filter="slide(fromTop)">
                                      <p:cBhvr>
                                        <p:cTn id="45" dur="500"/>
                                        <p:tgtEl>
                                          <p:spTgt spid="312329">
                                            <p:txEl>
                                              <p:pRg st="2" end="2"/>
                                            </p:txEl>
                                          </p:spTgt>
                                        </p:tgtEl>
                                      </p:cBhvr>
                                    </p:animEffect>
                                  </p:childTnLst>
                                </p:cTn>
                              </p:par>
                            </p:childTnLst>
                          </p:cTn>
                        </p:par>
                        <p:par>
                          <p:cTn id="46" fill="hold">
                            <p:stCondLst>
                              <p:cond delay="5000"/>
                            </p:stCondLst>
                            <p:childTnLst>
                              <p:par>
                                <p:cTn id="47" presetID="12" presetClass="entr" presetSubtype="1" fill="hold" nodeType="afterEffect">
                                  <p:stCondLst>
                                    <p:cond delay="0"/>
                                  </p:stCondLst>
                                  <p:childTnLst>
                                    <p:set>
                                      <p:cBhvr>
                                        <p:cTn id="48" dur="1" fill="hold">
                                          <p:stCondLst>
                                            <p:cond delay="0"/>
                                          </p:stCondLst>
                                        </p:cTn>
                                        <p:tgtEl>
                                          <p:spTgt spid="312329">
                                            <p:txEl>
                                              <p:pRg st="3" end="3"/>
                                            </p:txEl>
                                          </p:spTgt>
                                        </p:tgtEl>
                                        <p:attrNameLst>
                                          <p:attrName>style.visibility</p:attrName>
                                        </p:attrNameLst>
                                      </p:cBhvr>
                                      <p:to>
                                        <p:strVal val="visible"/>
                                      </p:to>
                                    </p:set>
                                    <p:animEffect transition="in" filter="slide(fromTop)">
                                      <p:cBhvr>
                                        <p:cTn id="49" dur="500"/>
                                        <p:tgtEl>
                                          <p:spTgt spid="312329">
                                            <p:txEl>
                                              <p:pRg st="3" end="3"/>
                                            </p:txEl>
                                          </p:spTgt>
                                        </p:tgtEl>
                                      </p:cBhvr>
                                    </p:animEffect>
                                  </p:childTnLst>
                                </p:cTn>
                              </p:par>
                            </p:childTnLst>
                          </p:cTn>
                        </p:par>
                        <p:par>
                          <p:cTn id="50" fill="hold">
                            <p:stCondLst>
                              <p:cond delay="5500"/>
                            </p:stCondLst>
                            <p:childTnLst>
                              <p:par>
                                <p:cTn id="51" presetID="12" presetClass="entr" presetSubtype="1" fill="hold" nodeType="afterEffect">
                                  <p:stCondLst>
                                    <p:cond delay="0"/>
                                  </p:stCondLst>
                                  <p:childTnLst>
                                    <p:set>
                                      <p:cBhvr>
                                        <p:cTn id="52" dur="1" fill="hold">
                                          <p:stCondLst>
                                            <p:cond delay="0"/>
                                          </p:stCondLst>
                                        </p:cTn>
                                        <p:tgtEl>
                                          <p:spTgt spid="312329">
                                            <p:txEl>
                                              <p:pRg st="4" end="4"/>
                                            </p:txEl>
                                          </p:spTgt>
                                        </p:tgtEl>
                                        <p:attrNameLst>
                                          <p:attrName>style.visibility</p:attrName>
                                        </p:attrNameLst>
                                      </p:cBhvr>
                                      <p:to>
                                        <p:strVal val="visible"/>
                                      </p:to>
                                    </p:set>
                                    <p:animEffect transition="in" filter="slide(fromTop)">
                                      <p:cBhvr>
                                        <p:cTn id="53" dur="500"/>
                                        <p:tgtEl>
                                          <p:spTgt spid="3123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Grp="1" noChangeArrowheads="1"/>
          </p:cNvSpPr>
          <p:nvPr>
            <p:ph type="ctrTitle"/>
          </p:nvPr>
        </p:nvSpPr>
        <p:spPr/>
        <p:txBody>
          <a:bodyPr/>
          <a:lstStyle/>
          <a:p>
            <a:r>
              <a:rPr lang="en-US">
                <a:ea typeface="ＭＳ Ｐゴシック" charset="0"/>
              </a:rPr>
              <a:t>Consequences of Behavior</a:t>
            </a:r>
          </a:p>
        </p:txBody>
      </p:sp>
      <p:pic>
        <p:nvPicPr>
          <p:cNvPr id="11264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00" y="2535238"/>
            <a:ext cx="4265613"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4"/>
          <p:cNvSpPr>
            <a:spLocks noChangeArrowheads="1"/>
          </p:cNvSpPr>
          <p:nvPr/>
        </p:nvSpPr>
        <p:spPr bwMode="auto">
          <a:xfrm>
            <a:off x="4868863" y="1738313"/>
            <a:ext cx="3892550" cy="681037"/>
          </a:xfrm>
          <a:prstGeom prst="rect">
            <a:avLst/>
          </a:prstGeom>
          <a:noFill/>
          <a:ln w="9525">
            <a:noFill/>
            <a:miter lim="800000"/>
            <a:headEnd/>
            <a:tailEnd/>
          </a:ln>
        </p:spPr>
        <p:txBody>
          <a:bodyPr/>
          <a:lstStyle/>
          <a:p>
            <a:pPr algn="ctr">
              <a:lnSpc>
                <a:spcPct val="85000"/>
              </a:lnSpc>
              <a:spcBef>
                <a:spcPct val="20000"/>
              </a:spcBef>
              <a:tabLst>
                <a:tab pos="800100" algn="l"/>
              </a:tabLst>
              <a:defRPr/>
            </a:pPr>
            <a:r>
              <a:rPr lang="en-US" sz="3600" b="1" dirty="0">
                <a:solidFill>
                  <a:schemeClr val="accent5"/>
                </a:solidFill>
                <a:latin typeface="Arial"/>
                <a:ea typeface="ＭＳ Ｐゴシック" charset="-128"/>
                <a:cs typeface="Arial"/>
              </a:rPr>
              <a:t>Punishment </a:t>
            </a:r>
          </a:p>
        </p:txBody>
      </p:sp>
      <p:sp>
        <p:nvSpPr>
          <p:cNvPr id="112646" name="Rectangle 4"/>
          <p:cNvSpPr>
            <a:spLocks noChangeArrowheads="1"/>
          </p:cNvSpPr>
          <p:nvPr/>
        </p:nvSpPr>
        <p:spPr bwMode="auto">
          <a:xfrm>
            <a:off x="401638" y="1738313"/>
            <a:ext cx="38925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spcBef>
                <a:spcPct val="20000"/>
              </a:spcBef>
              <a:tabLst>
                <a:tab pos="800100" algn="l"/>
              </a:tabLst>
            </a:pPr>
            <a:r>
              <a:rPr lang="en-US" sz="3600" b="1">
                <a:solidFill>
                  <a:srgbClr val="C62DB0"/>
                </a:solidFill>
                <a:latin typeface="Arial"/>
                <a:cs typeface="Arial"/>
              </a:rPr>
              <a:t>Reinforcement</a:t>
            </a:r>
            <a:endParaRPr lang="en-US" sz="3500" b="1">
              <a:solidFill>
                <a:srgbClr val="C62DB0"/>
              </a:solidFill>
              <a:latin typeface="Arial"/>
              <a:cs typeface="Arial"/>
            </a:endParaRPr>
          </a:p>
        </p:txBody>
      </p:sp>
      <p:pic>
        <p:nvPicPr>
          <p:cNvPr id="11264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9000" y="2533650"/>
            <a:ext cx="42719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83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12646"/>
                                        </p:tgtEl>
                                        <p:attrNameLst>
                                          <p:attrName>style.visibility</p:attrName>
                                        </p:attrNameLst>
                                      </p:cBhvr>
                                      <p:to>
                                        <p:strVal val="visible"/>
                                      </p:to>
                                    </p:set>
                                    <p:anim calcmode="lin" valueType="num">
                                      <p:cBhvr>
                                        <p:cTn id="7" dur="500" fill="hold"/>
                                        <p:tgtEl>
                                          <p:spTgt spid="112646"/>
                                        </p:tgtEl>
                                        <p:attrNameLst>
                                          <p:attrName>ppt_w</p:attrName>
                                        </p:attrNameLst>
                                      </p:cBhvr>
                                      <p:tavLst>
                                        <p:tav tm="0">
                                          <p:val>
                                            <p:fltVal val="0"/>
                                          </p:val>
                                        </p:tav>
                                        <p:tav tm="100000">
                                          <p:val>
                                            <p:strVal val="#ppt_w"/>
                                          </p:val>
                                        </p:tav>
                                      </p:tavLst>
                                    </p:anim>
                                    <p:anim calcmode="lin" valueType="num">
                                      <p:cBhvr>
                                        <p:cTn id="8" dur="500" fill="hold"/>
                                        <p:tgtEl>
                                          <p:spTgt spid="11264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12645"/>
                                        </p:tgtEl>
                                        <p:attrNameLst>
                                          <p:attrName>style.visibility</p:attrName>
                                        </p:attrNameLst>
                                      </p:cBhvr>
                                      <p:to>
                                        <p:strVal val="visible"/>
                                      </p:to>
                                    </p:set>
                                    <p:anim calcmode="lin" valueType="num">
                                      <p:cBhvr>
                                        <p:cTn id="12" dur="500" fill="hold"/>
                                        <p:tgtEl>
                                          <p:spTgt spid="112645"/>
                                        </p:tgtEl>
                                        <p:attrNameLst>
                                          <p:attrName>ppt_w</p:attrName>
                                        </p:attrNameLst>
                                      </p:cBhvr>
                                      <p:tavLst>
                                        <p:tav tm="0">
                                          <p:val>
                                            <p:fltVal val="0"/>
                                          </p:val>
                                        </p:tav>
                                        <p:tav tm="100000">
                                          <p:val>
                                            <p:strVal val="#ppt_w"/>
                                          </p:val>
                                        </p:tav>
                                      </p:tavLst>
                                    </p:anim>
                                    <p:anim calcmode="lin" valueType="num">
                                      <p:cBhvr>
                                        <p:cTn id="13" dur="500" fill="hold"/>
                                        <p:tgtEl>
                                          <p:spTgt spid="112645"/>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37" presetClass="entr" presetSubtype="0" fill="hold" nodeType="afterEffect">
                                  <p:stCondLst>
                                    <p:cond delay="0"/>
                                  </p:stCondLst>
                                  <p:childTnLst>
                                    <p:set>
                                      <p:cBhvr>
                                        <p:cTn id="16" dur="1" fill="hold">
                                          <p:stCondLst>
                                            <p:cond delay="0"/>
                                          </p:stCondLst>
                                        </p:cTn>
                                        <p:tgtEl>
                                          <p:spTgt spid="112644"/>
                                        </p:tgtEl>
                                        <p:attrNameLst>
                                          <p:attrName>style.visibility</p:attrName>
                                        </p:attrNameLst>
                                      </p:cBhvr>
                                      <p:to>
                                        <p:strVal val="visible"/>
                                      </p:to>
                                    </p:set>
                                    <p:animEffect transition="in" filter="fade">
                                      <p:cBhvr>
                                        <p:cTn id="17" dur="1000"/>
                                        <p:tgtEl>
                                          <p:spTgt spid="112644"/>
                                        </p:tgtEl>
                                      </p:cBhvr>
                                    </p:animEffect>
                                    <p:anim calcmode="lin" valueType="num">
                                      <p:cBhvr>
                                        <p:cTn id="18" dur="1000" fill="hold"/>
                                        <p:tgtEl>
                                          <p:spTgt spid="112644"/>
                                        </p:tgtEl>
                                        <p:attrNameLst>
                                          <p:attrName>ppt_x</p:attrName>
                                        </p:attrNameLst>
                                      </p:cBhvr>
                                      <p:tavLst>
                                        <p:tav tm="0">
                                          <p:val>
                                            <p:strVal val="#ppt_x"/>
                                          </p:val>
                                        </p:tav>
                                        <p:tav tm="100000">
                                          <p:val>
                                            <p:strVal val="#ppt_x"/>
                                          </p:val>
                                        </p:tav>
                                      </p:tavLst>
                                    </p:anim>
                                    <p:anim calcmode="lin" valueType="num">
                                      <p:cBhvr>
                                        <p:cTn id="19" dur="900" decel="100000" fill="hold"/>
                                        <p:tgtEl>
                                          <p:spTgt spid="11264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2644"/>
                                        </p:tgtEl>
                                        <p:attrNameLst>
                                          <p:attrName>ppt_y</p:attrName>
                                        </p:attrNameLst>
                                      </p:cBhvr>
                                      <p:tavLst>
                                        <p:tav tm="0">
                                          <p:val>
                                            <p:strVal val="#ppt_y-.03"/>
                                          </p:val>
                                        </p:tav>
                                        <p:tav tm="100000">
                                          <p:val>
                                            <p:strVal val="#ppt_y"/>
                                          </p:val>
                                        </p:tav>
                                      </p:tavLst>
                                    </p:anim>
                                  </p:childTnLst>
                                </p:cTn>
                              </p:par>
                            </p:childTnLst>
                          </p:cTn>
                        </p:par>
                        <p:par>
                          <p:cTn id="21" fill="hold" nodeType="afterGroup">
                            <p:stCondLst>
                              <p:cond delay="2000"/>
                            </p:stCondLst>
                            <p:childTnLst>
                              <p:par>
                                <p:cTn id="22" presetID="37" presetClass="entr" presetSubtype="0" fill="hold" nodeType="afterEffect">
                                  <p:stCondLst>
                                    <p:cond delay="0"/>
                                  </p:stCondLst>
                                  <p:childTnLst>
                                    <p:set>
                                      <p:cBhvr>
                                        <p:cTn id="23" dur="1" fill="hold">
                                          <p:stCondLst>
                                            <p:cond delay="0"/>
                                          </p:stCondLst>
                                        </p:cTn>
                                        <p:tgtEl>
                                          <p:spTgt spid="112648"/>
                                        </p:tgtEl>
                                        <p:attrNameLst>
                                          <p:attrName>style.visibility</p:attrName>
                                        </p:attrNameLst>
                                      </p:cBhvr>
                                      <p:to>
                                        <p:strVal val="visible"/>
                                      </p:to>
                                    </p:set>
                                    <p:animEffect transition="in" filter="fade">
                                      <p:cBhvr>
                                        <p:cTn id="24" dur="1000"/>
                                        <p:tgtEl>
                                          <p:spTgt spid="112648"/>
                                        </p:tgtEl>
                                      </p:cBhvr>
                                    </p:animEffect>
                                    <p:anim calcmode="lin" valueType="num">
                                      <p:cBhvr>
                                        <p:cTn id="25" dur="1000" fill="hold"/>
                                        <p:tgtEl>
                                          <p:spTgt spid="112648"/>
                                        </p:tgtEl>
                                        <p:attrNameLst>
                                          <p:attrName>ppt_x</p:attrName>
                                        </p:attrNameLst>
                                      </p:cBhvr>
                                      <p:tavLst>
                                        <p:tav tm="0">
                                          <p:val>
                                            <p:strVal val="#ppt_x"/>
                                          </p:val>
                                        </p:tav>
                                        <p:tav tm="100000">
                                          <p:val>
                                            <p:strVal val="#ppt_x"/>
                                          </p:val>
                                        </p:tav>
                                      </p:tavLst>
                                    </p:anim>
                                    <p:anim calcmode="lin" valueType="num">
                                      <p:cBhvr>
                                        <p:cTn id="26" dur="900" decel="100000" fill="hold"/>
                                        <p:tgtEl>
                                          <p:spTgt spid="11264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26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P spid="1126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5004" y="0"/>
            <a:ext cx="4918996"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42" name="Picture 13"/>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41183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p:cNvSpPr>
            <a:spLocks noChangeArrowheads="1"/>
          </p:cNvSpPr>
          <p:nvPr/>
        </p:nvSpPr>
        <p:spPr bwMode="auto">
          <a:xfrm>
            <a:off x="4106659" y="-130256"/>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58" name="Text Box 7"/>
          <p:cNvSpPr txBox="1">
            <a:spLocks noChangeArrowheads="1"/>
          </p:cNvSpPr>
          <p:nvPr/>
        </p:nvSpPr>
        <p:spPr bwMode="auto">
          <a:xfrm>
            <a:off x="4607612" y="4756536"/>
            <a:ext cx="3614454" cy="1323439"/>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b="1" dirty="0" smtClean="0">
                <a:solidFill>
                  <a:schemeClr val="bg1"/>
                </a:solidFill>
                <a:latin typeface="Times" charset="0"/>
              </a:rPr>
              <a:t>The process by which a stimulus or event strengthens or increases the probability of the response that it follows</a:t>
            </a:r>
          </a:p>
        </p:txBody>
      </p:sp>
      <p:sp>
        <p:nvSpPr>
          <p:cNvPr id="4" name="TextBox 3"/>
          <p:cNvSpPr txBox="1"/>
          <p:nvPr/>
        </p:nvSpPr>
        <p:spPr>
          <a:xfrm>
            <a:off x="4537601" y="-561744"/>
            <a:ext cx="3659976" cy="6247864"/>
          </a:xfrm>
          <a:prstGeom prst="rect">
            <a:avLst/>
          </a:prstGeom>
          <a:noFill/>
        </p:spPr>
        <p:txBody>
          <a:bodyPr wrap="none" rtlCol="0">
            <a:spAutoFit/>
          </a:bodyPr>
          <a:lstStyle/>
          <a:p>
            <a:r>
              <a:rPr lang="en-US" sz="40000" dirty="0" smtClean="0">
                <a:solidFill>
                  <a:srgbClr val="CA9C61"/>
                </a:solidFill>
                <a:latin typeface="Times New Roman"/>
                <a:cs typeface="Times New Roman"/>
              </a:rPr>
              <a:t>R</a:t>
            </a:r>
            <a:endParaRPr lang="en-US" sz="40000" dirty="0">
              <a:solidFill>
                <a:srgbClr val="CA9C61"/>
              </a:solidFill>
              <a:latin typeface="Times New Roman"/>
              <a:cs typeface="Times New Roman"/>
            </a:endParaRPr>
          </a:p>
        </p:txBody>
      </p:sp>
      <p:sp>
        <p:nvSpPr>
          <p:cNvPr id="256009" name="AutoShape 9"/>
          <p:cNvSpPr>
            <a:spLocks noChangeArrowheads="1"/>
          </p:cNvSpPr>
          <p:nvPr/>
        </p:nvSpPr>
        <p:spPr bwMode="gray">
          <a:xfrm>
            <a:off x="4347114" y="573660"/>
            <a:ext cx="1295400" cy="1257300"/>
          </a:xfrm>
          <a:prstGeom prst="star4">
            <a:avLst>
              <a:gd name="adj" fmla="val 434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10" name="AutoShape 10"/>
          <p:cNvSpPr>
            <a:spLocks noChangeArrowheads="1"/>
          </p:cNvSpPr>
          <p:nvPr/>
        </p:nvSpPr>
        <p:spPr bwMode="gray">
          <a:xfrm>
            <a:off x="6716509" y="1366757"/>
            <a:ext cx="1941513" cy="1884362"/>
          </a:xfrm>
          <a:prstGeom prst="star4">
            <a:avLst>
              <a:gd name="adj" fmla="val 434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16" name="Text Box 16"/>
          <p:cNvSpPr txBox="1">
            <a:spLocks noChangeArrowheads="1"/>
          </p:cNvSpPr>
          <p:nvPr/>
        </p:nvSpPr>
        <p:spPr bwMode="auto">
          <a:xfrm>
            <a:off x="6178347" y="3136819"/>
            <a:ext cx="2971800" cy="69691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nSpc>
                <a:spcPct val="110000"/>
              </a:lnSpc>
              <a:defRPr/>
            </a:pPr>
            <a:r>
              <a:rPr lang="en-US" sz="3600" dirty="0" err="1">
                <a:solidFill>
                  <a:schemeClr val="bg1"/>
                </a:solidFill>
                <a:latin typeface="Helvetica" charset="0"/>
                <a:ea typeface="ＭＳ Ｐゴシック" charset="-128"/>
                <a:cs typeface="ＭＳ Ｐゴシック" charset="-128"/>
              </a:rPr>
              <a:t>einforcement</a:t>
            </a:r>
            <a:endParaRPr lang="en-US" sz="3600" dirty="0">
              <a:solidFill>
                <a:schemeClr val="bg1"/>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34307432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56016"/>
                                        </p:tgtEl>
                                        <p:attrNameLst>
                                          <p:attrName>style.visibility</p:attrName>
                                        </p:attrNameLst>
                                      </p:cBhvr>
                                      <p:to>
                                        <p:strVal val="visible"/>
                                      </p:to>
                                    </p:set>
                                    <p:animEffect transition="in" filter="fade">
                                      <p:cBhvr>
                                        <p:cTn id="14" dur="1000"/>
                                        <p:tgtEl>
                                          <p:spTgt spid="256016"/>
                                        </p:tgtEl>
                                      </p:cBhvr>
                                    </p:animEffect>
                                    <p:anim calcmode="lin" valueType="num">
                                      <p:cBhvr>
                                        <p:cTn id="15" dur="1000" fill="hold"/>
                                        <p:tgtEl>
                                          <p:spTgt spid="256016"/>
                                        </p:tgtEl>
                                        <p:attrNameLst>
                                          <p:attrName>ppt_x</p:attrName>
                                        </p:attrNameLst>
                                      </p:cBhvr>
                                      <p:tavLst>
                                        <p:tav tm="0">
                                          <p:val>
                                            <p:strVal val="#ppt_x"/>
                                          </p:val>
                                        </p:tav>
                                        <p:tav tm="100000">
                                          <p:val>
                                            <p:strVal val="#ppt_x"/>
                                          </p:val>
                                        </p:tav>
                                      </p:tavLst>
                                    </p:anim>
                                    <p:anim calcmode="lin" valueType="num">
                                      <p:cBhvr>
                                        <p:cTn id="16" dur="1000" fill="hold"/>
                                        <p:tgtEl>
                                          <p:spTgt spid="25601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49158"/>
                                        </p:tgtEl>
                                        <p:attrNameLst>
                                          <p:attrName>style.visibility</p:attrName>
                                        </p:attrNameLst>
                                      </p:cBhvr>
                                      <p:to>
                                        <p:strVal val="visible"/>
                                      </p:to>
                                    </p:set>
                                    <p:anim calcmode="lin" valueType="num">
                                      <p:cBhvr>
                                        <p:cTn id="20" dur="1000" fill="hold"/>
                                        <p:tgtEl>
                                          <p:spTgt spid="49158"/>
                                        </p:tgtEl>
                                        <p:attrNameLst>
                                          <p:attrName>ppt_w</p:attrName>
                                        </p:attrNameLst>
                                      </p:cBhvr>
                                      <p:tavLst>
                                        <p:tav tm="0">
                                          <p:val>
                                            <p:fltVal val="0"/>
                                          </p:val>
                                        </p:tav>
                                        <p:tav tm="100000">
                                          <p:val>
                                            <p:strVal val="#ppt_w"/>
                                          </p:val>
                                        </p:tav>
                                      </p:tavLst>
                                    </p:anim>
                                    <p:anim calcmode="lin" valueType="num">
                                      <p:cBhvr>
                                        <p:cTn id="21" dur="1000" fill="hold"/>
                                        <p:tgtEl>
                                          <p:spTgt spid="49158"/>
                                        </p:tgtEl>
                                        <p:attrNameLst>
                                          <p:attrName>ppt_h</p:attrName>
                                        </p:attrNameLst>
                                      </p:cBhvr>
                                      <p:tavLst>
                                        <p:tav tm="0">
                                          <p:val>
                                            <p:fltVal val="0"/>
                                          </p:val>
                                        </p:tav>
                                        <p:tav tm="100000">
                                          <p:val>
                                            <p:strVal val="#ppt_h"/>
                                          </p:val>
                                        </p:tav>
                                      </p:tavLst>
                                    </p:anim>
                                    <p:anim calcmode="lin" valueType="num">
                                      <p:cBhvr>
                                        <p:cTn id="22" dur="1000" fill="hold"/>
                                        <p:tgtEl>
                                          <p:spTgt spid="49158"/>
                                        </p:tgtEl>
                                        <p:attrNameLst>
                                          <p:attrName>style.rotation</p:attrName>
                                        </p:attrNameLst>
                                      </p:cBhvr>
                                      <p:tavLst>
                                        <p:tav tm="0">
                                          <p:val>
                                            <p:fltVal val="90"/>
                                          </p:val>
                                        </p:tav>
                                        <p:tav tm="100000">
                                          <p:val>
                                            <p:fltVal val="0"/>
                                          </p:val>
                                        </p:tav>
                                      </p:tavLst>
                                    </p:anim>
                                    <p:animEffect transition="in" filter="fade">
                                      <p:cBhvr>
                                        <p:cTn id="23" dur="1000"/>
                                        <p:tgtEl>
                                          <p:spTgt spid="49158"/>
                                        </p:tgtEl>
                                      </p:cBhvr>
                                    </p:animEffect>
                                  </p:childTnLst>
                                </p:cTn>
                              </p:par>
                              <p:par>
                                <p:cTn id="24" presetID="53" presetClass="entr" presetSubtype="0" fill="hold" grpId="0" nodeType="withEffect">
                                  <p:stCondLst>
                                    <p:cond delay="1000"/>
                                  </p:stCondLst>
                                  <p:childTnLst>
                                    <p:set>
                                      <p:cBhvr>
                                        <p:cTn id="25" dur="1" fill="hold">
                                          <p:stCondLst>
                                            <p:cond delay="0"/>
                                          </p:stCondLst>
                                        </p:cTn>
                                        <p:tgtEl>
                                          <p:spTgt spid="256009"/>
                                        </p:tgtEl>
                                        <p:attrNameLst>
                                          <p:attrName>style.visibility</p:attrName>
                                        </p:attrNameLst>
                                      </p:cBhvr>
                                      <p:to>
                                        <p:strVal val="visible"/>
                                      </p:to>
                                    </p:set>
                                    <p:anim calcmode="lin" valueType="num">
                                      <p:cBhvr>
                                        <p:cTn id="26" dur="1000" fill="hold"/>
                                        <p:tgtEl>
                                          <p:spTgt spid="256009"/>
                                        </p:tgtEl>
                                        <p:attrNameLst>
                                          <p:attrName>ppt_w</p:attrName>
                                        </p:attrNameLst>
                                      </p:cBhvr>
                                      <p:tavLst>
                                        <p:tav tm="0">
                                          <p:val>
                                            <p:fltVal val="0"/>
                                          </p:val>
                                        </p:tav>
                                        <p:tav tm="100000">
                                          <p:val>
                                            <p:strVal val="#ppt_w"/>
                                          </p:val>
                                        </p:tav>
                                      </p:tavLst>
                                    </p:anim>
                                    <p:anim calcmode="lin" valueType="num">
                                      <p:cBhvr>
                                        <p:cTn id="27" dur="1000" fill="hold"/>
                                        <p:tgtEl>
                                          <p:spTgt spid="256009"/>
                                        </p:tgtEl>
                                        <p:attrNameLst>
                                          <p:attrName>ppt_h</p:attrName>
                                        </p:attrNameLst>
                                      </p:cBhvr>
                                      <p:tavLst>
                                        <p:tav tm="0">
                                          <p:val>
                                            <p:fltVal val="0"/>
                                          </p:val>
                                        </p:tav>
                                        <p:tav tm="100000">
                                          <p:val>
                                            <p:strVal val="#ppt_h"/>
                                          </p:val>
                                        </p:tav>
                                      </p:tavLst>
                                    </p:anim>
                                    <p:animEffect transition="in" filter="fade">
                                      <p:cBhvr>
                                        <p:cTn id="28" dur="1000"/>
                                        <p:tgtEl>
                                          <p:spTgt spid="256009"/>
                                        </p:tgtEl>
                                      </p:cBhvr>
                                    </p:animEffect>
                                  </p:childTnLst>
                                </p:cTn>
                              </p:par>
                              <p:par>
                                <p:cTn id="29" presetID="8" presetClass="emph" presetSubtype="0" fill="hold" grpId="1" nodeType="withEffect">
                                  <p:stCondLst>
                                    <p:cond delay="1000"/>
                                  </p:stCondLst>
                                  <p:childTnLst>
                                    <p:animRot by="16200000">
                                      <p:cBhvr>
                                        <p:cTn id="30" dur="2000" fill="hold"/>
                                        <p:tgtEl>
                                          <p:spTgt spid="256009"/>
                                        </p:tgtEl>
                                        <p:attrNameLst>
                                          <p:attrName>r</p:attrName>
                                        </p:attrNameLst>
                                      </p:cBhvr>
                                    </p:animRot>
                                  </p:childTnLst>
                                </p:cTn>
                              </p:par>
                              <p:par>
                                <p:cTn id="31" presetID="53" presetClass="exit" presetSubtype="0" fill="hold" grpId="2" nodeType="withEffect">
                                  <p:stCondLst>
                                    <p:cond delay="2000"/>
                                  </p:stCondLst>
                                  <p:childTnLst>
                                    <p:anim calcmode="lin" valueType="num">
                                      <p:cBhvr>
                                        <p:cTn id="32" dur="1000"/>
                                        <p:tgtEl>
                                          <p:spTgt spid="256009"/>
                                        </p:tgtEl>
                                        <p:attrNameLst>
                                          <p:attrName>ppt_w</p:attrName>
                                        </p:attrNameLst>
                                      </p:cBhvr>
                                      <p:tavLst>
                                        <p:tav tm="0">
                                          <p:val>
                                            <p:strVal val="ppt_w"/>
                                          </p:val>
                                        </p:tav>
                                        <p:tav tm="100000">
                                          <p:val>
                                            <p:fltVal val="0"/>
                                          </p:val>
                                        </p:tav>
                                      </p:tavLst>
                                    </p:anim>
                                    <p:anim calcmode="lin" valueType="num">
                                      <p:cBhvr>
                                        <p:cTn id="33" dur="1000"/>
                                        <p:tgtEl>
                                          <p:spTgt spid="256009"/>
                                        </p:tgtEl>
                                        <p:attrNameLst>
                                          <p:attrName>ppt_h</p:attrName>
                                        </p:attrNameLst>
                                      </p:cBhvr>
                                      <p:tavLst>
                                        <p:tav tm="0">
                                          <p:val>
                                            <p:strVal val="ppt_h"/>
                                          </p:val>
                                        </p:tav>
                                        <p:tav tm="100000">
                                          <p:val>
                                            <p:fltVal val="0"/>
                                          </p:val>
                                        </p:tav>
                                      </p:tavLst>
                                    </p:anim>
                                    <p:animEffect transition="out" filter="fade">
                                      <p:cBhvr>
                                        <p:cTn id="34" dur="1000"/>
                                        <p:tgtEl>
                                          <p:spTgt spid="256009"/>
                                        </p:tgtEl>
                                      </p:cBhvr>
                                    </p:animEffect>
                                    <p:set>
                                      <p:cBhvr>
                                        <p:cTn id="35" dur="1" fill="hold">
                                          <p:stCondLst>
                                            <p:cond delay="999"/>
                                          </p:stCondLst>
                                        </p:cTn>
                                        <p:tgtEl>
                                          <p:spTgt spid="256009"/>
                                        </p:tgtEl>
                                        <p:attrNameLst>
                                          <p:attrName>style.visibility</p:attrName>
                                        </p:attrNameLst>
                                      </p:cBhvr>
                                      <p:to>
                                        <p:strVal val="hidden"/>
                                      </p:to>
                                    </p:set>
                                  </p:childTnLst>
                                </p:cTn>
                              </p:par>
                              <p:par>
                                <p:cTn id="36" presetID="53" presetClass="entr" presetSubtype="0" fill="hold" grpId="0" nodeType="withEffect">
                                  <p:stCondLst>
                                    <p:cond delay="1400"/>
                                  </p:stCondLst>
                                  <p:childTnLst>
                                    <p:set>
                                      <p:cBhvr>
                                        <p:cTn id="37" dur="1" fill="hold">
                                          <p:stCondLst>
                                            <p:cond delay="0"/>
                                          </p:stCondLst>
                                        </p:cTn>
                                        <p:tgtEl>
                                          <p:spTgt spid="256010"/>
                                        </p:tgtEl>
                                        <p:attrNameLst>
                                          <p:attrName>style.visibility</p:attrName>
                                        </p:attrNameLst>
                                      </p:cBhvr>
                                      <p:to>
                                        <p:strVal val="visible"/>
                                      </p:to>
                                    </p:set>
                                    <p:anim calcmode="lin" valueType="num">
                                      <p:cBhvr>
                                        <p:cTn id="38" dur="1000" fill="hold"/>
                                        <p:tgtEl>
                                          <p:spTgt spid="256010"/>
                                        </p:tgtEl>
                                        <p:attrNameLst>
                                          <p:attrName>ppt_w</p:attrName>
                                        </p:attrNameLst>
                                      </p:cBhvr>
                                      <p:tavLst>
                                        <p:tav tm="0">
                                          <p:val>
                                            <p:fltVal val="0"/>
                                          </p:val>
                                        </p:tav>
                                        <p:tav tm="100000">
                                          <p:val>
                                            <p:strVal val="#ppt_w"/>
                                          </p:val>
                                        </p:tav>
                                      </p:tavLst>
                                    </p:anim>
                                    <p:anim calcmode="lin" valueType="num">
                                      <p:cBhvr>
                                        <p:cTn id="39" dur="1000" fill="hold"/>
                                        <p:tgtEl>
                                          <p:spTgt spid="256010"/>
                                        </p:tgtEl>
                                        <p:attrNameLst>
                                          <p:attrName>ppt_h</p:attrName>
                                        </p:attrNameLst>
                                      </p:cBhvr>
                                      <p:tavLst>
                                        <p:tav tm="0">
                                          <p:val>
                                            <p:fltVal val="0"/>
                                          </p:val>
                                        </p:tav>
                                        <p:tav tm="100000">
                                          <p:val>
                                            <p:strVal val="#ppt_h"/>
                                          </p:val>
                                        </p:tav>
                                      </p:tavLst>
                                    </p:anim>
                                    <p:animEffect transition="in" filter="fade">
                                      <p:cBhvr>
                                        <p:cTn id="40" dur="1000"/>
                                        <p:tgtEl>
                                          <p:spTgt spid="256010"/>
                                        </p:tgtEl>
                                      </p:cBhvr>
                                    </p:animEffect>
                                  </p:childTnLst>
                                </p:cTn>
                              </p:par>
                              <p:par>
                                <p:cTn id="41" presetID="8" presetClass="emph" presetSubtype="0" fill="hold" grpId="1" nodeType="withEffect">
                                  <p:stCondLst>
                                    <p:cond delay="1400"/>
                                  </p:stCondLst>
                                  <p:childTnLst>
                                    <p:animRot by="5400000">
                                      <p:cBhvr>
                                        <p:cTn id="42" dur="2000" fill="hold"/>
                                        <p:tgtEl>
                                          <p:spTgt spid="256010"/>
                                        </p:tgtEl>
                                        <p:attrNameLst>
                                          <p:attrName>r</p:attrName>
                                        </p:attrNameLst>
                                      </p:cBhvr>
                                    </p:animRot>
                                  </p:childTnLst>
                                </p:cTn>
                              </p:par>
                              <p:par>
                                <p:cTn id="43" presetID="53" presetClass="exit" presetSubtype="0" fill="hold" grpId="2" nodeType="withEffect">
                                  <p:stCondLst>
                                    <p:cond delay="2400"/>
                                  </p:stCondLst>
                                  <p:childTnLst>
                                    <p:anim calcmode="lin" valueType="num">
                                      <p:cBhvr>
                                        <p:cTn id="44" dur="1000"/>
                                        <p:tgtEl>
                                          <p:spTgt spid="256010"/>
                                        </p:tgtEl>
                                        <p:attrNameLst>
                                          <p:attrName>ppt_w</p:attrName>
                                        </p:attrNameLst>
                                      </p:cBhvr>
                                      <p:tavLst>
                                        <p:tav tm="0">
                                          <p:val>
                                            <p:strVal val="ppt_w"/>
                                          </p:val>
                                        </p:tav>
                                        <p:tav tm="100000">
                                          <p:val>
                                            <p:fltVal val="0"/>
                                          </p:val>
                                        </p:tav>
                                      </p:tavLst>
                                    </p:anim>
                                    <p:anim calcmode="lin" valueType="num">
                                      <p:cBhvr>
                                        <p:cTn id="45" dur="1000"/>
                                        <p:tgtEl>
                                          <p:spTgt spid="256010"/>
                                        </p:tgtEl>
                                        <p:attrNameLst>
                                          <p:attrName>ppt_h</p:attrName>
                                        </p:attrNameLst>
                                      </p:cBhvr>
                                      <p:tavLst>
                                        <p:tav tm="0">
                                          <p:val>
                                            <p:strVal val="ppt_h"/>
                                          </p:val>
                                        </p:tav>
                                        <p:tav tm="100000">
                                          <p:val>
                                            <p:fltVal val="0"/>
                                          </p:val>
                                        </p:tav>
                                      </p:tavLst>
                                    </p:anim>
                                    <p:animEffect transition="out" filter="fade">
                                      <p:cBhvr>
                                        <p:cTn id="46" dur="1000"/>
                                        <p:tgtEl>
                                          <p:spTgt spid="256010"/>
                                        </p:tgtEl>
                                      </p:cBhvr>
                                    </p:animEffect>
                                    <p:set>
                                      <p:cBhvr>
                                        <p:cTn id="47" dur="1" fill="hold">
                                          <p:stCondLst>
                                            <p:cond delay="999"/>
                                          </p:stCondLst>
                                        </p:cTn>
                                        <p:tgtEl>
                                          <p:spTgt spid="2560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P spid="4" grpId="0"/>
      <p:bldP spid="256009" grpId="0" animBg="1"/>
      <p:bldP spid="256009" grpId="1" animBg="1"/>
      <p:bldP spid="256009" grpId="2" animBg="1"/>
      <p:bldP spid="256010" grpId="0" animBg="1"/>
      <p:bldP spid="256010" grpId="1" animBg="1"/>
      <p:bldP spid="256010" grpId="2" animBg="1"/>
      <p:bldP spid="2560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7.1.A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and explain each of the four key elements that make classical conditioning take place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421398"/>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7.1.B</a:t>
              </a:r>
              <a:endParaRPr lang="en-US" sz="2400" b="1" dirty="0">
                <a:solidFill>
                  <a:schemeClr val="bg1"/>
                </a:solidFill>
                <a:latin typeface="Arial"/>
                <a:cs typeface="Arial"/>
              </a:endParaRPr>
            </a:p>
          </p:txBody>
        </p:sp>
      </p:grpSp>
      <p:grpSp>
        <p:nvGrpSpPr>
          <p:cNvPr id="16" name="Group 15"/>
          <p:cNvGrpSpPr/>
          <p:nvPr/>
        </p:nvGrpSpPr>
        <p:grpSpPr>
          <a:xfrm>
            <a:off x="1851368" y="2421398"/>
            <a:ext cx="6648095" cy="1755648"/>
            <a:chOff x="1507106" y="1346543"/>
            <a:chExt cx="6648095" cy="1929867"/>
          </a:xfrm>
        </p:grpSpPr>
        <p:sp>
          <p:nvSpPr>
            <p:cNvPr id="17" name="Round Diagonal Corner Rectangle 16"/>
            <p:cNvSpPr/>
            <p:nvPr/>
          </p:nvSpPr>
          <p:spPr>
            <a:xfrm>
              <a:off x="1507106" y="1346543"/>
              <a:ext cx="6648095" cy="1929867"/>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1477328"/>
            </a:xfrm>
            <a:prstGeom prst="rect">
              <a:avLst/>
            </a:prstGeom>
            <a:noFill/>
          </p:spPr>
          <p:txBody>
            <a:bodyPr wrap="square" rtlCol="0">
              <a:spAutoFit/>
            </a:bodyPr>
            <a:lstStyle/>
            <a:p>
              <a:r>
                <a:rPr lang="en-US" dirty="0">
                  <a:latin typeface="Arial"/>
                  <a:cs typeface="Arial"/>
                </a:rPr>
                <a:t>Discuss the basic principles of classical conditioning, including the extinction and recovery of a classically conditioned response, how higher-order conditioning takes place, and the process of stimulus generalization and discrimination. </a:t>
              </a:r>
            </a:p>
          </p:txBody>
        </p:sp>
      </p:grpSp>
      <p:grpSp>
        <p:nvGrpSpPr>
          <p:cNvPr id="23" name="Group 22"/>
          <p:cNvGrpSpPr/>
          <p:nvPr/>
        </p:nvGrpSpPr>
        <p:grpSpPr>
          <a:xfrm>
            <a:off x="612022" y="4322657"/>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7.1.C</a:t>
              </a:r>
              <a:endParaRPr lang="en-US" sz="2400" b="1" dirty="0">
                <a:solidFill>
                  <a:schemeClr val="bg1"/>
                </a:solidFill>
                <a:latin typeface="Arial"/>
                <a:cs typeface="Arial"/>
              </a:endParaRPr>
            </a:p>
          </p:txBody>
        </p:sp>
      </p:grpSp>
      <p:grpSp>
        <p:nvGrpSpPr>
          <p:cNvPr id="26" name="Group 25"/>
          <p:cNvGrpSpPr/>
          <p:nvPr/>
        </p:nvGrpSpPr>
        <p:grpSpPr>
          <a:xfrm>
            <a:off x="1851368" y="4322657"/>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Explain why the stimulus to be conditioned should precede the unconditioned stimulus in order for classical conditioning to take place</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1"/>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0" y="0"/>
            <a:ext cx="32318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descr="blu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6413" y="0"/>
            <a:ext cx="6097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492" name="Text Box 4"/>
          <p:cNvSpPr txBox="1">
            <a:spLocks noChangeArrowheads="1"/>
          </p:cNvSpPr>
          <p:nvPr/>
        </p:nvSpPr>
        <p:spPr bwMode="auto">
          <a:xfrm>
            <a:off x="3424157" y="1979613"/>
            <a:ext cx="2133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chemeClr val="bg1"/>
                </a:solidFill>
                <a:latin typeface="Times" charset="0"/>
              </a:rPr>
              <a:t>The process</a:t>
            </a:r>
            <a:br>
              <a:rPr lang="en-US" b="1" dirty="0">
                <a:solidFill>
                  <a:schemeClr val="bg1"/>
                </a:solidFill>
                <a:latin typeface="Times" charset="0"/>
              </a:rPr>
            </a:br>
            <a:r>
              <a:rPr lang="en-US" b="1" dirty="0">
                <a:solidFill>
                  <a:schemeClr val="bg1"/>
                </a:solidFill>
                <a:latin typeface="Times" charset="0"/>
              </a:rPr>
              <a:t> by which</a:t>
            </a:r>
            <a:br>
              <a:rPr lang="en-US" b="1" dirty="0">
                <a:solidFill>
                  <a:schemeClr val="bg1"/>
                </a:solidFill>
                <a:latin typeface="Times" charset="0"/>
              </a:rPr>
            </a:br>
            <a:r>
              <a:rPr lang="en-US" b="1" dirty="0">
                <a:solidFill>
                  <a:schemeClr val="bg1"/>
                </a:solidFill>
                <a:latin typeface="Times" charset="0"/>
              </a:rPr>
              <a:t> a stimulus or event weakens or reduces the probability of the response that it follows</a:t>
            </a:r>
          </a:p>
        </p:txBody>
      </p:sp>
      <p:pic>
        <p:nvPicPr>
          <p:cNvPr id="63493" name="Picture 6" descr="p"/>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222000"/>
                    </a14:imgEffect>
                  </a14:imgLayer>
                </a14:imgProps>
              </a:ext>
              <a:ext uri="{28A0092B-C50C-407E-A947-70E740481C1C}">
                <a14:useLocalDpi xmlns:a14="http://schemas.microsoft.com/office/drawing/2010/main"/>
              </a:ext>
            </a:extLst>
          </a:blip>
          <a:srcRect/>
          <a:stretch>
            <a:fillRect/>
          </a:stretch>
        </p:blipFill>
        <p:spPr bwMode="auto">
          <a:xfrm>
            <a:off x="5508544" y="1312863"/>
            <a:ext cx="242093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Text Box 7"/>
          <p:cNvSpPr txBox="1">
            <a:spLocks noChangeArrowheads="1"/>
          </p:cNvSpPr>
          <p:nvPr/>
        </p:nvSpPr>
        <p:spPr bwMode="auto">
          <a:xfrm>
            <a:off x="5965744" y="1524000"/>
            <a:ext cx="2819400" cy="69691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dist">
              <a:lnSpc>
                <a:spcPct val="110000"/>
              </a:lnSpc>
              <a:defRPr/>
            </a:pPr>
            <a:r>
              <a:rPr lang="en-US" sz="3600" dirty="0" err="1">
                <a:solidFill>
                  <a:schemeClr val="bg1"/>
                </a:solidFill>
                <a:latin typeface="Helvetica" charset="0"/>
                <a:ea typeface="ＭＳ Ｐゴシック" charset="-128"/>
                <a:cs typeface="ＭＳ Ｐゴシック" charset="-128"/>
              </a:rPr>
              <a:t>unishment</a:t>
            </a:r>
            <a:endParaRPr lang="en-US" sz="3600" dirty="0">
              <a:solidFill>
                <a:schemeClr val="bg1"/>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250543017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1000"/>
                                        <p:tgtEl>
                                          <p:spTgt spid="63493"/>
                                        </p:tgtEl>
                                      </p:cBhvr>
                                    </p:animEffect>
                                    <p:anim calcmode="lin" valueType="num">
                                      <p:cBhvr>
                                        <p:cTn id="8" dur="1000" fill="hold"/>
                                        <p:tgtEl>
                                          <p:spTgt spid="63493"/>
                                        </p:tgtEl>
                                        <p:attrNameLst>
                                          <p:attrName>ppt_x</p:attrName>
                                        </p:attrNameLst>
                                      </p:cBhvr>
                                      <p:tavLst>
                                        <p:tav tm="0">
                                          <p:val>
                                            <p:strVal val="#ppt_x"/>
                                          </p:val>
                                        </p:tav>
                                        <p:tav tm="100000">
                                          <p:val>
                                            <p:strVal val="#ppt_x"/>
                                          </p:val>
                                        </p:tav>
                                      </p:tavLst>
                                    </p:anim>
                                    <p:anim calcmode="lin" valueType="num">
                                      <p:cBhvr>
                                        <p:cTn id="9" dur="900" decel="100000" fill="hold"/>
                                        <p:tgtEl>
                                          <p:spTgt spid="6349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349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2" presetClass="entr" presetSubtype="2" fill="hold" grpId="0" nodeType="afterEffect">
                                  <p:stCondLst>
                                    <p:cond delay="0"/>
                                  </p:stCondLst>
                                  <p:childTnLst>
                                    <p:set>
                                      <p:cBhvr>
                                        <p:cTn id="13" dur="1" fill="hold">
                                          <p:stCondLst>
                                            <p:cond delay="0"/>
                                          </p:stCondLst>
                                        </p:cTn>
                                        <p:tgtEl>
                                          <p:spTgt spid="193543"/>
                                        </p:tgtEl>
                                        <p:attrNameLst>
                                          <p:attrName>style.visibility</p:attrName>
                                        </p:attrNameLst>
                                      </p:cBhvr>
                                      <p:to>
                                        <p:strVal val="visible"/>
                                      </p:to>
                                    </p:set>
                                    <p:anim calcmode="lin" valueType="num">
                                      <p:cBhvr additive="base">
                                        <p:cTn id="14" dur="500"/>
                                        <p:tgtEl>
                                          <p:spTgt spid="193543"/>
                                        </p:tgtEl>
                                        <p:attrNameLst>
                                          <p:attrName>ppt_x</p:attrName>
                                        </p:attrNameLst>
                                      </p:cBhvr>
                                      <p:tavLst>
                                        <p:tav tm="0">
                                          <p:val>
                                            <p:strVal val="#ppt_x+#ppt_w*1.125000"/>
                                          </p:val>
                                        </p:tav>
                                        <p:tav tm="100000">
                                          <p:val>
                                            <p:strVal val="#ppt_x"/>
                                          </p:val>
                                        </p:tav>
                                      </p:tavLst>
                                    </p:anim>
                                    <p:animEffect transition="in" filter="wipe(left)">
                                      <p:cBhvr>
                                        <p:cTn id="15" dur="500"/>
                                        <p:tgtEl>
                                          <p:spTgt spid="193543"/>
                                        </p:tgtEl>
                                      </p:cBhvr>
                                    </p:animEffect>
                                  </p:childTnLst>
                                </p:cTn>
                              </p:par>
                            </p:childTnLst>
                          </p:cTn>
                        </p:par>
                        <p:par>
                          <p:cTn id="16" fill="hold">
                            <p:stCondLst>
                              <p:cond delay="1500"/>
                            </p:stCondLst>
                            <p:childTnLst>
                              <p:par>
                                <p:cTn id="17" presetID="55" presetClass="entr" presetSubtype="0" fill="hold" grpId="0" nodeType="afterEffect">
                                  <p:stCondLst>
                                    <p:cond delay="0"/>
                                  </p:stCondLst>
                                  <p:childTnLst>
                                    <p:set>
                                      <p:cBhvr>
                                        <p:cTn id="18" dur="1" fill="hold">
                                          <p:stCondLst>
                                            <p:cond delay="0"/>
                                          </p:stCondLst>
                                        </p:cTn>
                                        <p:tgtEl>
                                          <p:spTgt spid="63492"/>
                                        </p:tgtEl>
                                        <p:attrNameLst>
                                          <p:attrName>style.visibility</p:attrName>
                                        </p:attrNameLst>
                                      </p:cBhvr>
                                      <p:to>
                                        <p:strVal val="visible"/>
                                      </p:to>
                                    </p:set>
                                    <p:anim calcmode="lin" valueType="num">
                                      <p:cBhvr>
                                        <p:cTn id="19" dur="1000" fill="hold"/>
                                        <p:tgtEl>
                                          <p:spTgt spid="63492"/>
                                        </p:tgtEl>
                                        <p:attrNameLst>
                                          <p:attrName>ppt_w</p:attrName>
                                        </p:attrNameLst>
                                      </p:cBhvr>
                                      <p:tavLst>
                                        <p:tav tm="0">
                                          <p:val>
                                            <p:strVal val="#ppt_w*0.70"/>
                                          </p:val>
                                        </p:tav>
                                        <p:tav tm="100000">
                                          <p:val>
                                            <p:strVal val="#ppt_w"/>
                                          </p:val>
                                        </p:tav>
                                      </p:tavLst>
                                    </p:anim>
                                    <p:anim calcmode="lin" valueType="num">
                                      <p:cBhvr>
                                        <p:cTn id="20" dur="1000" fill="hold"/>
                                        <p:tgtEl>
                                          <p:spTgt spid="63492"/>
                                        </p:tgtEl>
                                        <p:attrNameLst>
                                          <p:attrName>ppt_h</p:attrName>
                                        </p:attrNameLst>
                                      </p:cBhvr>
                                      <p:tavLst>
                                        <p:tav tm="0">
                                          <p:val>
                                            <p:strVal val="#ppt_h"/>
                                          </p:val>
                                        </p:tav>
                                        <p:tav tm="100000">
                                          <p:val>
                                            <p:strVal val="#ppt_h"/>
                                          </p:val>
                                        </p:tav>
                                      </p:tavLst>
                                    </p:anim>
                                    <p:animEffect transition="in" filter="fade">
                                      <p:cBhvr>
                                        <p:cTn id="21" dur="1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1935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AutoShape 3"/>
          <p:cNvSpPr>
            <a:spLocks noChangeArrowheads="1"/>
          </p:cNvSpPr>
          <p:nvPr/>
        </p:nvSpPr>
        <p:spPr bwMode="gray">
          <a:xfrm rot="10800000">
            <a:off x="411977" y="988973"/>
            <a:ext cx="3803650" cy="3573463"/>
          </a:xfrm>
          <a:prstGeom prst="round2DiagRect">
            <a:avLst/>
          </a:prstGeom>
          <a:gradFill rotWithShape="1">
            <a:gsLst>
              <a:gs pos="0">
                <a:srgbClr val="CCECFF">
                  <a:alpha val="30000"/>
                </a:srgbClr>
              </a:gs>
              <a:gs pos="100000">
                <a:srgbClr val="CCECFF">
                  <a:gamma/>
                  <a:tint val="3922"/>
                  <a:invGamma/>
                </a:srgbClr>
              </a:gs>
            </a:gsLst>
            <a:lin ang="5400000" scaled="1"/>
          </a:gradFill>
          <a:ln w="19050">
            <a:noFill/>
            <a:miter lim="800000"/>
            <a:headEnd/>
            <a:tailEnd/>
          </a:ln>
          <a:effectLst>
            <a:outerShdw blurRad="63500" dist="107763" dir="2700000" algn="ctr" rotWithShape="0">
              <a:srgbClr val="1C1C1C">
                <a:alpha val="50000"/>
              </a:srgbClr>
            </a:outerShdw>
          </a:effectLst>
        </p:spPr>
        <p:txBody>
          <a:bodyPr wrap="none" anchor="ctr"/>
          <a:lstStyle/>
          <a:p>
            <a:pPr>
              <a:defRPr/>
            </a:pPr>
            <a:endParaRPr lang="en-US" dirty="0">
              <a:latin typeface="Arial"/>
              <a:ea typeface="ＭＳ Ｐゴシック" charset="-128"/>
              <a:cs typeface="Arial"/>
            </a:endParaRPr>
          </a:p>
        </p:txBody>
      </p:sp>
      <p:sp>
        <p:nvSpPr>
          <p:cNvPr id="65540" name="Rectangle 4"/>
          <p:cNvSpPr>
            <a:spLocks noGrp="1" noChangeArrowheads="1"/>
          </p:cNvSpPr>
          <p:nvPr>
            <p:ph type="ctrTitle"/>
          </p:nvPr>
        </p:nvSpPr>
        <p:spPr/>
        <p:txBody>
          <a:bodyPr/>
          <a:lstStyle/>
          <a:p>
            <a:r>
              <a:rPr lang="en-US">
                <a:ea typeface="ＭＳ Ｐゴシック" charset="0"/>
              </a:rPr>
              <a:t>Primary and Secondary Reinforcers and Punishers</a:t>
            </a:r>
          </a:p>
        </p:txBody>
      </p:sp>
      <p:sp>
        <p:nvSpPr>
          <p:cNvPr id="189447" name="Rectangle 7"/>
          <p:cNvSpPr>
            <a:spLocks noChangeArrowheads="1"/>
          </p:cNvSpPr>
          <p:nvPr/>
        </p:nvSpPr>
        <p:spPr bwMode="auto">
          <a:xfrm>
            <a:off x="795338" y="1273380"/>
            <a:ext cx="33877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2800" b="1" dirty="0">
                <a:solidFill>
                  <a:srgbClr val="0D98B8"/>
                </a:solidFill>
                <a:latin typeface="Arial"/>
                <a:cs typeface="Arial"/>
              </a:rPr>
              <a:t>Primary </a:t>
            </a:r>
            <a:r>
              <a:rPr lang="en-US" sz="2800" b="1" dirty="0" err="1">
                <a:solidFill>
                  <a:srgbClr val="0D98B8"/>
                </a:solidFill>
                <a:latin typeface="Arial"/>
                <a:cs typeface="Arial"/>
              </a:rPr>
              <a:t>Reinforcers</a:t>
            </a:r>
            <a:r>
              <a:rPr lang="en-US" sz="2800" b="1" dirty="0">
                <a:solidFill>
                  <a:srgbClr val="0D98B8"/>
                </a:solidFill>
                <a:latin typeface="Arial"/>
                <a:cs typeface="Arial"/>
              </a:rPr>
              <a:t>:</a:t>
            </a:r>
            <a:r>
              <a:rPr lang="en-US" sz="2800" dirty="0">
                <a:solidFill>
                  <a:srgbClr val="0D98B8"/>
                </a:solidFill>
                <a:latin typeface="Arial"/>
                <a:cs typeface="Arial"/>
              </a:rPr>
              <a:t> </a:t>
            </a:r>
            <a:r>
              <a:rPr lang="en-US" sz="2600" b="1" dirty="0">
                <a:solidFill>
                  <a:srgbClr val="424242"/>
                </a:solidFill>
                <a:latin typeface="Arial"/>
                <a:cs typeface="Arial"/>
              </a:rPr>
              <a:t>Inherently reinforcing and typically satisfy a physiological need</a:t>
            </a:r>
          </a:p>
        </p:txBody>
      </p:sp>
      <p:sp>
        <p:nvSpPr>
          <p:cNvPr id="189448" name="Rectangle 8"/>
          <p:cNvSpPr>
            <a:spLocks noChangeArrowheads="1"/>
          </p:cNvSpPr>
          <p:nvPr/>
        </p:nvSpPr>
        <p:spPr bwMode="auto">
          <a:xfrm>
            <a:off x="4901102" y="1273380"/>
            <a:ext cx="35052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1" dirty="0">
                <a:solidFill>
                  <a:srgbClr val="C62DB0"/>
                </a:solidFill>
                <a:latin typeface="Arial"/>
                <a:cs typeface="Arial"/>
              </a:rPr>
              <a:t>Secondary </a:t>
            </a:r>
            <a:r>
              <a:rPr lang="en-US" sz="2800" b="1" dirty="0" err="1">
                <a:solidFill>
                  <a:srgbClr val="C62DB0"/>
                </a:solidFill>
                <a:latin typeface="Arial"/>
                <a:cs typeface="Arial"/>
              </a:rPr>
              <a:t>Reinforcers</a:t>
            </a:r>
            <a:r>
              <a:rPr lang="en-US" sz="2800" b="1" dirty="0">
                <a:solidFill>
                  <a:srgbClr val="C62DB0"/>
                </a:solidFill>
                <a:latin typeface="Arial"/>
                <a:cs typeface="Arial"/>
              </a:rPr>
              <a:t>: </a:t>
            </a:r>
            <a:br>
              <a:rPr lang="en-US" sz="2800" b="1" dirty="0">
                <a:solidFill>
                  <a:srgbClr val="C62DB0"/>
                </a:solidFill>
                <a:latin typeface="Arial"/>
                <a:cs typeface="Arial"/>
              </a:rPr>
            </a:br>
            <a:r>
              <a:rPr lang="en-US" sz="2600" b="1" dirty="0">
                <a:latin typeface="Arial"/>
                <a:cs typeface="Arial"/>
              </a:rPr>
              <a:t>Stimuli that have acquired reinforcing properties through associations with other </a:t>
            </a:r>
            <a:r>
              <a:rPr lang="en-US" sz="2600" b="1" dirty="0" err="1">
                <a:latin typeface="Arial"/>
                <a:cs typeface="Arial"/>
              </a:rPr>
              <a:t>reinforcers</a:t>
            </a:r>
            <a:endParaRPr lang="en-US" sz="2600" b="1" dirty="0">
              <a:latin typeface="Arial"/>
              <a:cs typeface="Arial"/>
            </a:endParaRPr>
          </a:p>
        </p:txBody>
      </p:sp>
      <p:grpSp>
        <p:nvGrpSpPr>
          <p:cNvPr id="2" name="Group 12"/>
          <p:cNvGrpSpPr>
            <a:grpSpLocks/>
          </p:cNvGrpSpPr>
          <p:nvPr/>
        </p:nvGrpSpPr>
        <p:grpSpPr bwMode="auto">
          <a:xfrm>
            <a:off x="812800" y="1276555"/>
            <a:ext cx="3200400" cy="2133600"/>
            <a:chOff x="432" y="1008"/>
            <a:chExt cx="2016" cy="1344"/>
          </a:xfrm>
          <a:solidFill>
            <a:srgbClr val="FFFFFF"/>
          </a:solidFill>
        </p:grpSpPr>
        <p:sp>
          <p:nvSpPr>
            <p:cNvPr id="65547" name="AutoShape 13"/>
            <p:cNvSpPr>
              <a:spLocks noChangeArrowheads="1"/>
            </p:cNvSpPr>
            <p:nvPr/>
          </p:nvSpPr>
          <p:spPr bwMode="gray">
            <a:xfrm>
              <a:off x="432" y="1008"/>
              <a:ext cx="2016" cy="1344"/>
            </a:xfrm>
            <a:prstGeom prst="cloudCallout">
              <a:avLst>
                <a:gd name="adj1" fmla="val 42412"/>
                <a:gd name="adj2" fmla="val 80356"/>
              </a:avLst>
            </a:prstGeom>
            <a:grpFill/>
            <a:ln w="15875">
              <a:solidFill>
                <a:schemeClr val="tx1"/>
              </a:solidFill>
              <a:round/>
              <a:headEnd/>
              <a:tailEnd/>
            </a:ln>
            <a:extLst/>
          </p:spPr>
          <p:txBody>
            <a:bodyPr anchor="ctr"/>
            <a:lstStyle/>
            <a:p>
              <a:pPr algn="ctr"/>
              <a:endParaRPr lang="en-US" sz="1800" baseline="-25000">
                <a:latin typeface="Arial"/>
                <a:cs typeface="Arial"/>
              </a:endParaRPr>
            </a:p>
          </p:txBody>
        </p:sp>
        <p:pic>
          <p:nvPicPr>
            <p:cNvPr id="52238" name="Picture 1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4" y="1229"/>
              <a:ext cx="780" cy="847"/>
            </a:xfrm>
            <a:prstGeom prst="rect">
              <a:avLst/>
            </a:prstGeom>
            <a:grpFill/>
            <a:ln w="9525">
              <a:noFill/>
              <a:miter lim="800000"/>
              <a:headEnd/>
              <a:tailEnd/>
            </a:ln>
            <a:effectLst/>
            <a:extLst/>
          </p:spPr>
        </p:pic>
      </p:grpSp>
      <p:grpSp>
        <p:nvGrpSpPr>
          <p:cNvPr id="3" name="Group 14"/>
          <p:cNvGrpSpPr>
            <a:grpSpLocks/>
          </p:cNvGrpSpPr>
          <p:nvPr/>
        </p:nvGrpSpPr>
        <p:grpSpPr bwMode="auto">
          <a:xfrm>
            <a:off x="5486400" y="1290842"/>
            <a:ext cx="3200400" cy="2133600"/>
            <a:chOff x="5486400" y="1600200"/>
            <a:chExt cx="3200400" cy="2133600"/>
          </a:xfrm>
          <a:solidFill>
            <a:srgbClr val="FFFFFF"/>
          </a:solidFill>
        </p:grpSpPr>
        <p:sp>
          <p:nvSpPr>
            <p:cNvPr id="65545" name="AutoShape 11"/>
            <p:cNvSpPr>
              <a:spLocks noChangeArrowheads="1"/>
            </p:cNvSpPr>
            <p:nvPr/>
          </p:nvSpPr>
          <p:spPr bwMode="gray">
            <a:xfrm>
              <a:off x="5486400" y="1600200"/>
              <a:ext cx="3200400" cy="2133600"/>
            </a:xfrm>
            <a:prstGeom prst="cloudCallout">
              <a:avLst>
                <a:gd name="adj1" fmla="val -44097"/>
                <a:gd name="adj2" fmla="val 82736"/>
              </a:avLst>
            </a:prstGeom>
            <a:grpFill/>
            <a:ln w="15875">
              <a:solidFill>
                <a:schemeClr val="tx1"/>
              </a:solidFill>
              <a:round/>
              <a:headEnd/>
              <a:tailEnd/>
            </a:ln>
            <a:extLst/>
          </p:spPr>
          <p:txBody>
            <a:bodyPr anchor="ctr"/>
            <a:lstStyle/>
            <a:p>
              <a:pPr algn="ctr"/>
              <a:endParaRPr lang="en-US" sz="1800" baseline="-25000">
                <a:latin typeface="Arial"/>
                <a:cs typeface="Arial"/>
              </a:endParaRPr>
            </a:p>
          </p:txBody>
        </p:sp>
        <p:pic>
          <p:nvPicPr>
            <p:cNvPr id="65546"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166809" y="2034941"/>
              <a:ext cx="1882385" cy="1246774"/>
            </a:xfrm>
            <a:prstGeom prst="rect">
              <a:avLst/>
            </a:prstGeom>
            <a:grpFill/>
            <a:ln w="9525">
              <a:noFill/>
              <a:miter lim="800000"/>
              <a:headEnd/>
              <a:tailEnd/>
            </a:ln>
            <a:extLst/>
          </p:spPr>
        </p:pic>
      </p:grpSp>
      <p:pic>
        <p:nvPicPr>
          <p:cNvPr id="65538" name="Picture 6"/>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t="-1" b="56243"/>
          <a:stretch/>
        </p:blipFill>
        <p:spPr bwMode="auto">
          <a:xfrm>
            <a:off x="2115091" y="3036700"/>
            <a:ext cx="5207666" cy="34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30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89443"/>
                                        </p:tgtEl>
                                        <p:attrNameLst>
                                          <p:attrName>style.visibility</p:attrName>
                                        </p:attrNameLst>
                                      </p:cBhvr>
                                      <p:to>
                                        <p:strVal val="visible"/>
                                      </p:to>
                                    </p:set>
                                    <p:anim calcmode="lin" valueType="num">
                                      <p:cBhvr>
                                        <p:cTn id="7" dur="500" fill="hold"/>
                                        <p:tgtEl>
                                          <p:spTgt spid="189443"/>
                                        </p:tgtEl>
                                        <p:attrNameLst>
                                          <p:attrName>ppt_x</p:attrName>
                                        </p:attrNameLst>
                                      </p:cBhvr>
                                      <p:tavLst>
                                        <p:tav tm="0">
                                          <p:val>
                                            <p:strVal val="#ppt_x"/>
                                          </p:val>
                                        </p:tav>
                                        <p:tav tm="100000">
                                          <p:val>
                                            <p:strVal val="#ppt_x"/>
                                          </p:val>
                                        </p:tav>
                                      </p:tavLst>
                                    </p:anim>
                                    <p:anim calcmode="lin" valueType="num">
                                      <p:cBhvr>
                                        <p:cTn id="8" dur="500" fill="hold"/>
                                        <p:tgtEl>
                                          <p:spTgt spid="189443"/>
                                        </p:tgtEl>
                                        <p:attrNameLst>
                                          <p:attrName>ppt_y</p:attrName>
                                        </p:attrNameLst>
                                      </p:cBhvr>
                                      <p:tavLst>
                                        <p:tav tm="0">
                                          <p:val>
                                            <p:strVal val="#ppt_y-#ppt_h/2"/>
                                          </p:val>
                                        </p:tav>
                                        <p:tav tm="100000">
                                          <p:val>
                                            <p:strVal val="#ppt_y"/>
                                          </p:val>
                                        </p:tav>
                                      </p:tavLst>
                                    </p:anim>
                                    <p:anim calcmode="lin" valueType="num">
                                      <p:cBhvr>
                                        <p:cTn id="9" dur="500" fill="hold"/>
                                        <p:tgtEl>
                                          <p:spTgt spid="189443"/>
                                        </p:tgtEl>
                                        <p:attrNameLst>
                                          <p:attrName>ppt_w</p:attrName>
                                        </p:attrNameLst>
                                      </p:cBhvr>
                                      <p:tavLst>
                                        <p:tav tm="0">
                                          <p:val>
                                            <p:strVal val="#ppt_w"/>
                                          </p:val>
                                        </p:tav>
                                        <p:tav tm="100000">
                                          <p:val>
                                            <p:strVal val="#ppt_w"/>
                                          </p:val>
                                        </p:tav>
                                      </p:tavLst>
                                    </p:anim>
                                    <p:anim calcmode="lin" valueType="num">
                                      <p:cBhvr>
                                        <p:cTn id="10" dur="500" fill="hold"/>
                                        <p:tgtEl>
                                          <p:spTgt spid="18944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89447">
                                            <p:txEl>
                                              <p:pRg st="0" end="0"/>
                                            </p:txEl>
                                          </p:spTgt>
                                        </p:tgtEl>
                                        <p:attrNameLst>
                                          <p:attrName>style.visibility</p:attrName>
                                        </p:attrNameLst>
                                      </p:cBhvr>
                                      <p:to>
                                        <p:strVal val="visible"/>
                                      </p:to>
                                    </p:set>
                                    <p:animEffect transition="in" filter="fade">
                                      <p:cBhvr>
                                        <p:cTn id="14" dur="500"/>
                                        <p:tgtEl>
                                          <p:spTgt spid="18944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9447">
                                            <p:txEl>
                                              <p:pRg st="0" end="0"/>
                                            </p:txEl>
                                          </p:spTgt>
                                        </p:tgtEl>
                                      </p:cBhvr>
                                    </p:animEffect>
                                    <p:set>
                                      <p:cBhvr>
                                        <p:cTn id="22" dur="1" fill="hold">
                                          <p:stCondLst>
                                            <p:cond delay="499"/>
                                          </p:stCondLst>
                                        </p:cTn>
                                        <p:tgtEl>
                                          <p:spTgt spid="189447">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3"/>
                                        </p:tgtEl>
                                      </p:cBhvr>
                                    </p:animEffect>
                                    <p:set>
                                      <p:cBhvr>
                                        <p:cTn id="25" dur="1" fill="hold">
                                          <p:stCondLst>
                                            <p:cond delay="1999"/>
                                          </p:stCondLst>
                                        </p:cTn>
                                        <p:tgtEl>
                                          <p:spTgt spid="3"/>
                                        </p:tgtEl>
                                        <p:attrNameLst>
                                          <p:attrName>style.visibility</p:attrName>
                                        </p:attrNameLst>
                                      </p:cBhvr>
                                      <p:to>
                                        <p:strVal val="hidden"/>
                                      </p:to>
                                    </p:set>
                                  </p:childTnLst>
                                </p:cTn>
                              </p:par>
                            </p:childTnLst>
                          </p:cTn>
                        </p:par>
                        <p:par>
                          <p:cTn id="26" fill="hold" nodeType="afterGroup">
                            <p:stCondLst>
                              <p:cond delay="2000"/>
                            </p:stCondLst>
                            <p:childTnLst>
                              <p:par>
                                <p:cTn id="27" presetID="6" presetClass="emph" presetSubtype="0" fill="hold" grpId="1" nodeType="afterEffect">
                                  <p:stCondLst>
                                    <p:cond delay="0"/>
                                  </p:stCondLst>
                                  <p:childTnLst>
                                    <p:animScale>
                                      <p:cBhvr>
                                        <p:cTn id="28" dur="500" fill="hold"/>
                                        <p:tgtEl>
                                          <p:spTgt spid="189443"/>
                                        </p:tgtEl>
                                      </p:cBhvr>
                                      <p:by x="100000" y="15000"/>
                                    </p:animScale>
                                  </p:childTnLst>
                                </p:cTn>
                              </p:par>
                              <p:par>
                                <p:cTn id="29" presetID="64" presetClass="path" presetSubtype="0" fill="hold" grpId="2" nodeType="withEffect">
                                  <p:stCondLst>
                                    <p:cond delay="0"/>
                                  </p:stCondLst>
                                  <p:childTnLst>
                                    <p:animMotion origin="layout" path="M -3.33333E-6 -0.00556 L -3.33333E-6 -0.27778 " pathEditMode="relative" rAng="0" ptsTypes="AA">
                                      <p:cBhvr>
                                        <p:cTn id="30" dur="500" fill="hold"/>
                                        <p:tgtEl>
                                          <p:spTgt spid="189443"/>
                                        </p:tgtEl>
                                        <p:attrNameLst>
                                          <p:attrName>ppt_x</p:attrName>
                                          <p:attrName>ppt_y</p:attrName>
                                        </p:attrNameLst>
                                      </p:cBhvr>
                                      <p:rCtr x="0" y="-13611"/>
                                    </p:animMotion>
                                  </p:childTnLst>
                                </p:cTn>
                              </p:par>
                            </p:childTnLst>
                          </p:cTn>
                        </p:par>
                        <p:par>
                          <p:cTn id="31" fill="hold" nodeType="afterGroup">
                            <p:stCondLst>
                              <p:cond delay="2500"/>
                            </p:stCondLst>
                            <p:childTnLst>
                              <p:par>
                                <p:cTn id="32" presetID="35" presetClass="path" presetSubtype="0" accel="50000" decel="50000" fill="hold" grpId="3" nodeType="afterEffect">
                                  <p:stCondLst>
                                    <p:cond delay="0"/>
                                  </p:stCondLst>
                                  <p:childTnLst>
                                    <p:animMotion origin="layout" path="M 1.66667E-6 -0.27752 L 0.45538 -0.27752 " pathEditMode="relative" rAng="0" ptsTypes="AA">
                                      <p:cBhvr>
                                        <p:cTn id="33" dur="500" fill="hold"/>
                                        <p:tgtEl>
                                          <p:spTgt spid="189443"/>
                                        </p:tgtEl>
                                        <p:attrNameLst>
                                          <p:attrName>ppt_x</p:attrName>
                                          <p:attrName>ppt_y</p:attrName>
                                        </p:attrNameLst>
                                      </p:cBhvr>
                                      <p:rCtr x="22760" y="0"/>
                                    </p:animMotion>
                                  </p:childTnLst>
                                </p:cTn>
                              </p:par>
                            </p:childTnLst>
                          </p:cTn>
                        </p:par>
                        <p:par>
                          <p:cTn id="34" fill="hold" nodeType="afterGroup">
                            <p:stCondLst>
                              <p:cond delay="3000"/>
                            </p:stCondLst>
                            <p:childTnLst>
                              <p:par>
                                <p:cTn id="35" presetID="6" presetClass="emph" presetSubtype="0" fill="hold" grpId="4" nodeType="afterEffect">
                                  <p:stCondLst>
                                    <p:cond delay="0"/>
                                  </p:stCondLst>
                                  <p:childTnLst>
                                    <p:animScale>
                                      <p:cBhvr>
                                        <p:cTn id="36" dur="500" fill="hold"/>
                                        <p:tgtEl>
                                          <p:spTgt spid="189443"/>
                                        </p:tgtEl>
                                      </p:cBhvr>
                                      <p:by x="100000" y="670000"/>
                                    </p:animScale>
                                  </p:childTnLst>
                                </p:cTn>
                              </p:par>
                              <p:par>
                                <p:cTn id="37" presetID="42" presetClass="path" presetSubtype="0" fill="hold" grpId="5" nodeType="withEffect">
                                  <p:stCondLst>
                                    <p:cond delay="0"/>
                                  </p:stCondLst>
                                  <p:childTnLst>
                                    <p:animMotion origin="layout" path="M 0.45312 -0.27752 L 0.45312 -0.00555 " pathEditMode="relative" rAng="0" ptsTypes="AA">
                                      <p:cBhvr>
                                        <p:cTn id="38" dur="500" fill="hold"/>
                                        <p:tgtEl>
                                          <p:spTgt spid="189443"/>
                                        </p:tgtEl>
                                        <p:attrNameLst>
                                          <p:attrName>ppt_x</p:attrName>
                                          <p:attrName>ppt_y</p:attrName>
                                        </p:attrNameLst>
                                      </p:cBhvr>
                                      <p:rCtr x="0" y="13599"/>
                                    </p:animMotion>
                                  </p:childTnLst>
                                </p:cTn>
                              </p:par>
                            </p:childTnLst>
                          </p:cTn>
                        </p:par>
                        <p:par>
                          <p:cTn id="39" fill="hold" nodeType="afterGroup">
                            <p:stCondLst>
                              <p:cond delay="3500"/>
                            </p:stCondLst>
                            <p:childTnLst>
                              <p:par>
                                <p:cTn id="40" presetID="10" presetClass="entr" presetSubtype="0" fill="hold" nodeType="afterEffect">
                                  <p:stCondLst>
                                    <p:cond delay="0"/>
                                  </p:stCondLst>
                                  <p:childTnLst>
                                    <p:set>
                                      <p:cBhvr>
                                        <p:cTn id="41" dur="1" fill="hold">
                                          <p:stCondLst>
                                            <p:cond delay="0"/>
                                          </p:stCondLst>
                                        </p:cTn>
                                        <p:tgtEl>
                                          <p:spTgt spid="189448">
                                            <p:txEl>
                                              <p:pRg st="0" end="0"/>
                                            </p:txEl>
                                          </p:spTgt>
                                        </p:tgtEl>
                                        <p:attrNameLst>
                                          <p:attrName>style.visibility</p:attrName>
                                        </p:attrNameLst>
                                      </p:cBhvr>
                                      <p:to>
                                        <p:strVal val="visible"/>
                                      </p:to>
                                    </p:set>
                                    <p:animEffect transition="in" filter="fade">
                                      <p:cBhvr>
                                        <p:cTn id="42" dur="500"/>
                                        <p:tgtEl>
                                          <p:spTgt spid="189448">
                                            <p:txEl>
                                              <p:pRg st="0" end="0"/>
                                            </p:txEl>
                                          </p:spTgt>
                                        </p:tgtEl>
                                      </p:cBhvr>
                                    </p:animEffect>
                                  </p:childTnLst>
                                </p:cTn>
                              </p:par>
                            </p:childTnLst>
                          </p:cTn>
                        </p:par>
                        <p:par>
                          <p:cTn id="43" fill="hold" nodeType="afterGroup">
                            <p:stCondLst>
                              <p:cond delay="400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nimBg="1"/>
      <p:bldP spid="189443" grpId="1" animBg="1"/>
      <p:bldP spid="189443" grpId="2" animBg="1"/>
      <p:bldP spid="189443" grpId="3" animBg="1"/>
      <p:bldP spid="189443" grpId="4" animBg="1"/>
      <p:bldP spid="189443" grpId="5" animBg="1"/>
      <p:bldP spid="189447"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AutoShape 3"/>
          <p:cNvSpPr>
            <a:spLocks noChangeArrowheads="1"/>
          </p:cNvSpPr>
          <p:nvPr/>
        </p:nvSpPr>
        <p:spPr bwMode="gray">
          <a:xfrm rot="10800000">
            <a:off x="546100" y="947738"/>
            <a:ext cx="3803650" cy="4322762"/>
          </a:xfrm>
          <a:prstGeom prst="round2DiagRect">
            <a:avLst/>
          </a:prstGeom>
          <a:gradFill rotWithShape="1">
            <a:gsLst>
              <a:gs pos="0">
                <a:srgbClr val="CCECFF">
                  <a:alpha val="30000"/>
                </a:srgbClr>
              </a:gs>
              <a:gs pos="100000">
                <a:srgbClr val="CCECFF">
                  <a:gamma/>
                  <a:tint val="3922"/>
                  <a:invGamma/>
                </a:srgbClr>
              </a:gs>
            </a:gsLst>
            <a:lin ang="5400000" scaled="1"/>
          </a:gradFill>
          <a:ln w="19050">
            <a:noFill/>
            <a:miter lim="800000"/>
            <a:headEnd/>
            <a:tailEnd/>
          </a:ln>
          <a:effectLst>
            <a:outerShdw blurRad="63500" dist="107763" dir="2700000" algn="ctr" rotWithShape="0">
              <a:srgbClr val="1C1C1C">
                <a:alpha val="50000"/>
              </a:srgbClr>
            </a:outerShdw>
          </a:effectLst>
        </p:spPr>
        <p:txBody>
          <a:bodyPr wrap="none" anchor="ctr"/>
          <a:lstStyle/>
          <a:p>
            <a:pPr>
              <a:defRPr/>
            </a:pPr>
            <a:endParaRPr lang="en-US" dirty="0">
              <a:latin typeface="Arial"/>
              <a:ea typeface="ＭＳ Ｐゴシック" charset="-128"/>
              <a:cs typeface="Arial"/>
            </a:endParaRPr>
          </a:p>
        </p:txBody>
      </p:sp>
      <p:sp>
        <p:nvSpPr>
          <p:cNvPr id="253959" name="Rectangle 7"/>
          <p:cNvSpPr>
            <a:spLocks noChangeArrowheads="1"/>
          </p:cNvSpPr>
          <p:nvPr/>
        </p:nvSpPr>
        <p:spPr bwMode="auto">
          <a:xfrm>
            <a:off x="902087" y="1109663"/>
            <a:ext cx="31146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b="1" dirty="0">
                <a:solidFill>
                  <a:srgbClr val="C62DB0"/>
                </a:solidFill>
                <a:latin typeface="Arial"/>
                <a:cs typeface="Arial"/>
              </a:rPr>
              <a:t>Primary Punishers:  </a:t>
            </a:r>
            <a:r>
              <a:rPr lang="en-US" sz="2800" b="1" dirty="0">
                <a:solidFill>
                  <a:srgbClr val="000000"/>
                </a:solidFill>
                <a:latin typeface="Arial"/>
                <a:cs typeface="Arial"/>
              </a:rPr>
              <a:t>Stimuli that are inherently punishing</a:t>
            </a:r>
          </a:p>
        </p:txBody>
      </p:sp>
      <p:sp>
        <p:nvSpPr>
          <p:cNvPr id="253960" name="Rectangle 8"/>
          <p:cNvSpPr>
            <a:spLocks noChangeArrowheads="1"/>
          </p:cNvSpPr>
          <p:nvPr/>
        </p:nvSpPr>
        <p:spPr bwMode="auto">
          <a:xfrm>
            <a:off x="4900613" y="1071563"/>
            <a:ext cx="35052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sz="3200" b="1" dirty="0">
                <a:solidFill>
                  <a:srgbClr val="8D35D1"/>
                </a:solidFill>
                <a:latin typeface="Arial"/>
                <a:cs typeface="Arial"/>
              </a:rPr>
              <a:t>Secondary Punishers:</a:t>
            </a:r>
          </a:p>
          <a:p>
            <a:pPr>
              <a:spcBef>
                <a:spcPct val="20000"/>
              </a:spcBef>
            </a:pPr>
            <a:r>
              <a:rPr lang="en-US" sz="2800" b="1" dirty="0">
                <a:solidFill>
                  <a:srgbClr val="000000"/>
                </a:solidFill>
                <a:latin typeface="Arial"/>
                <a:cs typeface="Arial"/>
              </a:rPr>
              <a:t>Stimuli that have acquired punishing properties through associations with other punishers</a:t>
            </a:r>
          </a:p>
        </p:txBody>
      </p:sp>
      <p:sp>
        <p:nvSpPr>
          <p:cNvPr id="67590" name="Title 13"/>
          <p:cNvSpPr>
            <a:spLocks noGrp="1"/>
          </p:cNvSpPr>
          <p:nvPr>
            <p:ph type="ctrTitle"/>
          </p:nvPr>
        </p:nvSpPr>
        <p:spPr/>
        <p:txBody>
          <a:bodyPr/>
          <a:lstStyle/>
          <a:p>
            <a:r>
              <a:rPr lang="en-US">
                <a:ea typeface="ＭＳ Ｐゴシック" charset="0"/>
              </a:rPr>
              <a:t>Primary and Secondary Reinforcers and Punishers</a:t>
            </a:r>
          </a:p>
        </p:txBody>
      </p:sp>
      <p:grpSp>
        <p:nvGrpSpPr>
          <p:cNvPr id="2" name="Group 12"/>
          <p:cNvGrpSpPr>
            <a:grpSpLocks/>
          </p:cNvGrpSpPr>
          <p:nvPr/>
        </p:nvGrpSpPr>
        <p:grpSpPr bwMode="auto">
          <a:xfrm>
            <a:off x="800100" y="1598613"/>
            <a:ext cx="3200400" cy="2133600"/>
            <a:chOff x="432" y="1008"/>
            <a:chExt cx="2016" cy="1344"/>
          </a:xfrm>
          <a:solidFill>
            <a:srgbClr val="FFFFFF"/>
          </a:solidFill>
        </p:grpSpPr>
        <p:sp>
          <p:nvSpPr>
            <p:cNvPr id="67596" name="AutoShape 13"/>
            <p:cNvSpPr>
              <a:spLocks noChangeArrowheads="1"/>
            </p:cNvSpPr>
            <p:nvPr/>
          </p:nvSpPr>
          <p:spPr bwMode="gray">
            <a:xfrm>
              <a:off x="432" y="1008"/>
              <a:ext cx="2016" cy="1344"/>
            </a:xfrm>
            <a:prstGeom prst="cloudCallout">
              <a:avLst>
                <a:gd name="adj1" fmla="val 42412"/>
                <a:gd name="adj2" fmla="val 80356"/>
              </a:avLst>
            </a:prstGeom>
            <a:grpFill/>
            <a:ln w="15875">
              <a:solidFill>
                <a:schemeClr val="tx1"/>
              </a:solidFill>
              <a:round/>
              <a:headEnd/>
              <a:tailEnd/>
            </a:ln>
            <a:extLst/>
          </p:spPr>
          <p:txBody>
            <a:bodyPr anchor="ctr"/>
            <a:lstStyle/>
            <a:p>
              <a:pPr algn="ctr"/>
              <a:endParaRPr lang="en-US" sz="1800" baseline="-25000">
                <a:latin typeface="Arial"/>
                <a:cs typeface="Arial"/>
              </a:endParaRPr>
            </a:p>
          </p:txBody>
        </p:sp>
        <p:pic>
          <p:nvPicPr>
            <p:cNvPr id="54286" name="Picture 1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09" y="1268"/>
              <a:ext cx="1159" cy="775"/>
            </a:xfrm>
            <a:prstGeom prst="rect">
              <a:avLst/>
            </a:prstGeom>
            <a:grpFill/>
            <a:ln w="9525">
              <a:noFill/>
              <a:miter lim="800000"/>
              <a:headEnd/>
              <a:tailEnd/>
            </a:ln>
            <a:effectLst/>
            <a:extLst/>
          </p:spPr>
        </p:pic>
      </p:grpSp>
      <p:grpSp>
        <p:nvGrpSpPr>
          <p:cNvPr id="3" name="Group 17"/>
          <p:cNvGrpSpPr>
            <a:grpSpLocks/>
          </p:cNvGrpSpPr>
          <p:nvPr/>
        </p:nvGrpSpPr>
        <p:grpSpPr bwMode="auto">
          <a:xfrm>
            <a:off x="5486400" y="1599595"/>
            <a:ext cx="3200400" cy="2134204"/>
            <a:chOff x="5486400" y="1600200"/>
            <a:chExt cx="3200400" cy="2133600"/>
          </a:xfrm>
          <a:solidFill>
            <a:srgbClr val="FFFFFF"/>
          </a:solidFill>
        </p:grpSpPr>
        <p:sp>
          <p:nvSpPr>
            <p:cNvPr id="67593" name="AutoShape 11"/>
            <p:cNvSpPr>
              <a:spLocks noChangeArrowheads="1"/>
            </p:cNvSpPr>
            <p:nvPr/>
          </p:nvSpPr>
          <p:spPr bwMode="gray">
            <a:xfrm>
              <a:off x="5486400" y="1600200"/>
              <a:ext cx="3200400" cy="2133600"/>
            </a:xfrm>
            <a:prstGeom prst="cloudCallout">
              <a:avLst>
                <a:gd name="adj1" fmla="val -44097"/>
                <a:gd name="adj2" fmla="val 82736"/>
              </a:avLst>
            </a:prstGeom>
            <a:grpFill/>
            <a:ln w="15875">
              <a:solidFill>
                <a:schemeClr val="tx1"/>
              </a:solidFill>
              <a:round/>
              <a:headEnd/>
              <a:tailEnd/>
            </a:ln>
            <a:extLst/>
          </p:spPr>
          <p:txBody>
            <a:bodyPr anchor="ctr"/>
            <a:lstStyle/>
            <a:p>
              <a:pPr algn="ctr"/>
              <a:endParaRPr lang="en-US" sz="1800" baseline="-25000">
                <a:latin typeface="Arial"/>
                <a:cs typeface="Arial"/>
              </a:endParaRPr>
            </a:p>
          </p:txBody>
        </p:sp>
        <p:pic>
          <p:nvPicPr>
            <p:cNvPr id="54284"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667203" y="1897438"/>
              <a:ext cx="913490" cy="1505708"/>
            </a:xfrm>
            <a:prstGeom prst="rect">
              <a:avLst/>
            </a:prstGeom>
            <a:grpFill/>
            <a:ln w="0">
              <a:noFill/>
              <a:round/>
              <a:headEnd/>
              <a:tailEnd/>
            </a:ln>
            <a:effectLst/>
            <a:extLst/>
          </p:spPr>
        </p:pic>
      </p:grpSp>
      <p:pic>
        <p:nvPicPr>
          <p:cNvPr id="15" name="Picture 6"/>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t="-1" b="56243"/>
          <a:stretch/>
        </p:blipFill>
        <p:spPr bwMode="auto">
          <a:xfrm>
            <a:off x="2115091" y="3036700"/>
            <a:ext cx="5207666" cy="34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321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7" presetClass="entr" presetSubtype="1" fill="hold" nodeType="withEffect">
                                  <p:stCondLst>
                                    <p:cond delay="0"/>
                                  </p:stCondLst>
                                  <p:childTnLst>
                                    <p:set>
                                      <p:cBhvr>
                                        <p:cTn id="9" dur="1" fill="hold">
                                          <p:stCondLst>
                                            <p:cond delay="0"/>
                                          </p:stCondLst>
                                        </p:cTn>
                                        <p:tgtEl>
                                          <p:spTgt spid="253955"/>
                                        </p:tgtEl>
                                        <p:attrNameLst>
                                          <p:attrName>style.visibility</p:attrName>
                                        </p:attrNameLst>
                                      </p:cBhvr>
                                      <p:to>
                                        <p:strVal val="visible"/>
                                      </p:to>
                                    </p:set>
                                    <p:anim calcmode="lin" valueType="num">
                                      <p:cBhvr>
                                        <p:cTn id="10" dur="500" fill="hold"/>
                                        <p:tgtEl>
                                          <p:spTgt spid="253955"/>
                                        </p:tgtEl>
                                        <p:attrNameLst>
                                          <p:attrName>ppt_x</p:attrName>
                                        </p:attrNameLst>
                                      </p:cBhvr>
                                      <p:tavLst>
                                        <p:tav tm="0">
                                          <p:val>
                                            <p:strVal val="#ppt_x"/>
                                          </p:val>
                                        </p:tav>
                                        <p:tav tm="100000">
                                          <p:val>
                                            <p:strVal val="#ppt_x"/>
                                          </p:val>
                                        </p:tav>
                                      </p:tavLst>
                                    </p:anim>
                                    <p:anim calcmode="lin" valueType="num">
                                      <p:cBhvr>
                                        <p:cTn id="11" dur="500" fill="hold"/>
                                        <p:tgtEl>
                                          <p:spTgt spid="253955"/>
                                        </p:tgtEl>
                                        <p:attrNameLst>
                                          <p:attrName>ppt_y</p:attrName>
                                        </p:attrNameLst>
                                      </p:cBhvr>
                                      <p:tavLst>
                                        <p:tav tm="0">
                                          <p:val>
                                            <p:strVal val="#ppt_y-#ppt_h/2"/>
                                          </p:val>
                                        </p:tav>
                                        <p:tav tm="100000">
                                          <p:val>
                                            <p:strVal val="#ppt_y"/>
                                          </p:val>
                                        </p:tav>
                                      </p:tavLst>
                                    </p:anim>
                                    <p:anim calcmode="lin" valueType="num">
                                      <p:cBhvr>
                                        <p:cTn id="12" dur="500" fill="hold"/>
                                        <p:tgtEl>
                                          <p:spTgt spid="253955"/>
                                        </p:tgtEl>
                                        <p:attrNameLst>
                                          <p:attrName>ppt_w</p:attrName>
                                        </p:attrNameLst>
                                      </p:cBhvr>
                                      <p:tavLst>
                                        <p:tav tm="0">
                                          <p:val>
                                            <p:strVal val="#ppt_w"/>
                                          </p:val>
                                        </p:tav>
                                        <p:tav tm="100000">
                                          <p:val>
                                            <p:strVal val="#ppt_w"/>
                                          </p:val>
                                        </p:tav>
                                      </p:tavLst>
                                    </p:anim>
                                    <p:anim calcmode="lin" valueType="num">
                                      <p:cBhvr>
                                        <p:cTn id="13" dur="500" fill="hold"/>
                                        <p:tgtEl>
                                          <p:spTgt spid="253955"/>
                                        </p:tgtEl>
                                        <p:attrNameLst>
                                          <p:attrName>ppt_h</p:attrName>
                                        </p:attrNameLst>
                                      </p:cBhvr>
                                      <p:tavLst>
                                        <p:tav tm="0">
                                          <p:val>
                                            <p:fltVal val="0"/>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253959">
                                            <p:txEl>
                                              <p:pRg st="0" end="0"/>
                                            </p:txEl>
                                          </p:spTgt>
                                        </p:tgtEl>
                                        <p:attrNameLst>
                                          <p:attrName>style.visibility</p:attrName>
                                        </p:attrNameLst>
                                      </p:cBhvr>
                                      <p:to>
                                        <p:strVal val="visible"/>
                                      </p:to>
                                    </p:set>
                                    <p:animEffect transition="in" filter="fade">
                                      <p:cBhvr>
                                        <p:cTn id="16" dur="500"/>
                                        <p:tgtEl>
                                          <p:spTgt spid="2539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253959">
                                            <p:txEl>
                                              <p:pRg st="0" end="0"/>
                                            </p:txEl>
                                          </p:spTgt>
                                        </p:tgtEl>
                                      </p:cBhvr>
                                    </p:animEffect>
                                    <p:set>
                                      <p:cBhvr>
                                        <p:cTn id="21" dur="1" fill="hold">
                                          <p:stCondLst>
                                            <p:cond delay="499"/>
                                          </p:stCondLst>
                                        </p:cTn>
                                        <p:tgtEl>
                                          <p:spTgt spid="253959">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3"/>
                                        </p:tgtEl>
                                      </p:cBhvr>
                                    </p:animEffect>
                                    <p:set>
                                      <p:cBhvr>
                                        <p:cTn id="24" dur="1" fill="hold">
                                          <p:stCondLst>
                                            <p:cond delay="1999"/>
                                          </p:stCondLst>
                                        </p:cTn>
                                        <p:tgtEl>
                                          <p:spTgt spid="3"/>
                                        </p:tgtEl>
                                        <p:attrNameLst>
                                          <p:attrName>style.visibility</p:attrName>
                                        </p:attrNameLst>
                                      </p:cBhvr>
                                      <p:to>
                                        <p:strVal val="hidden"/>
                                      </p:to>
                                    </p:set>
                                  </p:childTnLst>
                                </p:cTn>
                              </p:par>
                            </p:childTnLst>
                          </p:cTn>
                        </p:par>
                        <p:par>
                          <p:cTn id="25" fill="hold" nodeType="afterGroup">
                            <p:stCondLst>
                              <p:cond delay="2000"/>
                            </p:stCondLst>
                            <p:childTnLst>
                              <p:par>
                                <p:cTn id="26" presetID="6" presetClass="emph" presetSubtype="0" fill="hold" nodeType="afterEffect">
                                  <p:stCondLst>
                                    <p:cond delay="0"/>
                                  </p:stCondLst>
                                  <p:childTnLst>
                                    <p:animScale>
                                      <p:cBhvr>
                                        <p:cTn id="27" dur="500" fill="hold"/>
                                        <p:tgtEl>
                                          <p:spTgt spid="253955"/>
                                        </p:tgtEl>
                                      </p:cBhvr>
                                      <p:by x="100000" y="15000"/>
                                    </p:animScale>
                                  </p:childTnLst>
                                </p:cTn>
                              </p:par>
                              <p:par>
                                <p:cTn id="28" presetID="64" presetClass="path" presetSubtype="0" fill="hold" nodeType="withEffect">
                                  <p:stCondLst>
                                    <p:cond delay="0"/>
                                  </p:stCondLst>
                                  <p:childTnLst>
                                    <p:animMotion origin="layout" path="M -3.33333E-6 -0.00556 L -3.33333E-6 -0.27778 " pathEditMode="relative" rAng="0" ptsTypes="AA">
                                      <p:cBhvr>
                                        <p:cTn id="29" dur="500" fill="hold"/>
                                        <p:tgtEl>
                                          <p:spTgt spid="253955"/>
                                        </p:tgtEl>
                                        <p:attrNameLst>
                                          <p:attrName>ppt_x</p:attrName>
                                          <p:attrName>ppt_y</p:attrName>
                                        </p:attrNameLst>
                                      </p:cBhvr>
                                      <p:rCtr x="0" y="-13611"/>
                                    </p:animMotion>
                                  </p:childTnLst>
                                </p:cTn>
                              </p:par>
                            </p:childTnLst>
                          </p:cTn>
                        </p:par>
                        <p:par>
                          <p:cTn id="30" fill="hold" nodeType="afterGroup">
                            <p:stCondLst>
                              <p:cond delay="2500"/>
                            </p:stCondLst>
                            <p:childTnLst>
                              <p:par>
                                <p:cTn id="31" presetID="35" presetClass="path" presetSubtype="0" accel="50000" decel="50000" fill="hold" grpId="0" nodeType="afterEffect">
                                  <p:stCondLst>
                                    <p:cond delay="0"/>
                                  </p:stCondLst>
                                  <p:childTnLst>
                                    <p:animMotion origin="layout" path="M 1.66667E-6 -0.27752 L 0.45538 -0.27752 " pathEditMode="relative" rAng="0" ptsTypes="AA">
                                      <p:cBhvr>
                                        <p:cTn id="32" dur="500" fill="hold"/>
                                        <p:tgtEl>
                                          <p:spTgt spid="253955"/>
                                        </p:tgtEl>
                                        <p:attrNameLst>
                                          <p:attrName>ppt_x</p:attrName>
                                          <p:attrName>ppt_y</p:attrName>
                                        </p:attrNameLst>
                                      </p:cBhvr>
                                      <p:rCtr x="22760" y="0"/>
                                    </p:animMotion>
                                  </p:childTnLst>
                                </p:cTn>
                              </p:par>
                            </p:childTnLst>
                          </p:cTn>
                        </p:par>
                        <p:par>
                          <p:cTn id="33" fill="hold" nodeType="afterGroup">
                            <p:stCondLst>
                              <p:cond delay="3000"/>
                            </p:stCondLst>
                            <p:childTnLst>
                              <p:par>
                                <p:cTn id="34" presetID="6" presetClass="emph" presetSubtype="0" fill="hold" grpId="1" nodeType="afterEffect">
                                  <p:stCondLst>
                                    <p:cond delay="0"/>
                                  </p:stCondLst>
                                  <p:childTnLst>
                                    <p:animScale>
                                      <p:cBhvr>
                                        <p:cTn id="35" dur="500" fill="hold"/>
                                        <p:tgtEl>
                                          <p:spTgt spid="253955"/>
                                        </p:tgtEl>
                                      </p:cBhvr>
                                      <p:by x="100000" y="670000"/>
                                    </p:animScale>
                                  </p:childTnLst>
                                </p:cTn>
                              </p:par>
                              <p:par>
                                <p:cTn id="36" presetID="42" presetClass="path" presetSubtype="0" fill="hold" grpId="2" nodeType="withEffect">
                                  <p:stCondLst>
                                    <p:cond delay="0"/>
                                  </p:stCondLst>
                                  <p:childTnLst>
                                    <p:animMotion origin="layout" path="M 0.45312 -0.27752 L 0.45312 -0.00555 " pathEditMode="relative" rAng="0" ptsTypes="AA">
                                      <p:cBhvr>
                                        <p:cTn id="37" dur="500" fill="hold"/>
                                        <p:tgtEl>
                                          <p:spTgt spid="253955"/>
                                        </p:tgtEl>
                                        <p:attrNameLst>
                                          <p:attrName>ppt_x</p:attrName>
                                          <p:attrName>ppt_y</p:attrName>
                                        </p:attrNameLst>
                                      </p:cBhvr>
                                      <p:rCtr x="0" y="13599"/>
                                    </p:animMotion>
                                  </p:childTnLst>
                                </p:cTn>
                              </p:par>
                            </p:childTnLst>
                          </p:cTn>
                        </p:par>
                        <p:par>
                          <p:cTn id="38" fill="hold" nodeType="afterGroup">
                            <p:stCondLst>
                              <p:cond delay="35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0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253960">
                                            <p:txEl>
                                              <p:pRg st="0" end="0"/>
                                            </p:txEl>
                                          </p:spTgt>
                                        </p:tgtEl>
                                        <p:attrNameLst>
                                          <p:attrName>style.visibility</p:attrName>
                                        </p:attrNameLst>
                                      </p:cBhvr>
                                      <p:to>
                                        <p:strVal val="visible"/>
                                      </p:to>
                                    </p:set>
                                    <p:animEffect transition="in" filter="fade">
                                      <p:cBhvr>
                                        <p:cTn id="44" dur="500"/>
                                        <p:tgtEl>
                                          <p:spTgt spid="253960">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53960">
                                            <p:txEl>
                                              <p:pRg st="1" end="1"/>
                                            </p:txEl>
                                          </p:spTgt>
                                        </p:tgtEl>
                                        <p:attrNameLst>
                                          <p:attrName>style.visibility</p:attrName>
                                        </p:attrNameLst>
                                      </p:cBhvr>
                                      <p:to>
                                        <p:strVal val="visible"/>
                                      </p:to>
                                    </p:set>
                                    <p:animEffect transition="in" filter="fade">
                                      <p:cBhvr>
                                        <p:cTn id="47" dur="500"/>
                                        <p:tgtEl>
                                          <p:spTgt spid="2539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animBg="1"/>
      <p:bldP spid="253955" grpId="1" animBg="1"/>
      <p:bldP spid="253955" grpId="2" animBg="1"/>
      <p:bldP spid="253959"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5" name="Title 12"/>
          <p:cNvSpPr>
            <a:spLocks noGrp="1"/>
          </p:cNvSpPr>
          <p:nvPr>
            <p:ph type="ctrTitle"/>
          </p:nvPr>
        </p:nvSpPr>
        <p:spPr/>
        <p:txBody>
          <a:bodyPr/>
          <a:lstStyle/>
          <a:p>
            <a:r>
              <a:rPr lang="en-US">
                <a:latin typeface="Arial" charset="0"/>
                <a:ea typeface="ＭＳ Ｐゴシック" charset="0"/>
                <a:cs typeface="ＭＳ Ｐゴシック" charset="0"/>
              </a:rPr>
              <a:t>Positive and Negative Reinforcers and Punishers</a:t>
            </a:r>
          </a:p>
        </p:txBody>
      </p:sp>
      <p:pic>
        <p:nvPicPr>
          <p:cNvPr id="3" name="Picture 2" descr="AAFDEIN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0919" y="1001681"/>
            <a:ext cx="4602162"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57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Title 7"/>
          <p:cNvSpPr>
            <a:spLocks noGrp="1"/>
          </p:cNvSpPr>
          <p:nvPr>
            <p:ph type="ctrTitle"/>
          </p:nvPr>
        </p:nvSpPr>
        <p:spPr/>
        <p:txBody>
          <a:bodyPr/>
          <a:lstStyle/>
          <a:p>
            <a:r>
              <a:rPr lang="en-US">
                <a:latin typeface="Arial" charset="0"/>
                <a:ea typeface="ＭＳ Ｐゴシック" charset="0"/>
                <a:cs typeface="ＭＳ Ｐゴシック" charset="0"/>
              </a:rPr>
              <a:t>Positive and Negative Reinforcers and Punishers</a:t>
            </a:r>
          </a:p>
        </p:txBody>
      </p:sp>
      <p:pic>
        <p:nvPicPr>
          <p:cNvPr id="3" name="Picture 2" descr="AAFDEIM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6475" y="1000661"/>
            <a:ext cx="45910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30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50593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7.4</a:t>
              </a:r>
              <a:endParaRPr lang="en-US" sz="3200" b="1" dirty="0">
                <a:solidFill>
                  <a:srgbClr val="7CD2F0"/>
                </a:solidFill>
                <a:latin typeface="Arial"/>
                <a:cs typeface="Arial"/>
              </a:endParaRPr>
            </a:p>
          </p:txBody>
        </p:sp>
      </p:grpSp>
      <p:sp>
        <p:nvSpPr>
          <p:cNvPr id="6" name="TextBox 5"/>
          <p:cNvSpPr txBox="1"/>
          <p:nvPr/>
        </p:nvSpPr>
        <p:spPr>
          <a:xfrm>
            <a:off x="3517427" y="2105743"/>
            <a:ext cx="2441120" cy="1200328"/>
          </a:xfrm>
          <a:prstGeom prst="rect">
            <a:avLst/>
          </a:prstGeom>
          <a:noFill/>
        </p:spPr>
        <p:txBody>
          <a:bodyPr wrap="square" rtlCol="0">
            <a:spAutoFit/>
          </a:bodyPr>
          <a:lstStyle/>
          <a:p>
            <a:pPr algn="ctr"/>
            <a:r>
              <a:rPr lang="en-US" sz="2400" b="1" dirty="0">
                <a:solidFill>
                  <a:schemeClr val="bg1"/>
                </a:solidFill>
                <a:latin typeface=""/>
              </a:rPr>
              <a:t>Principles of Operant Conditioning </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31980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7.4.A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453896"/>
            <a:chOff x="1507106" y="1346542"/>
            <a:chExt cx="6648095" cy="1453896"/>
          </a:xfrm>
        </p:grpSpPr>
        <p:sp>
          <p:nvSpPr>
            <p:cNvPr id="6" name="Round Diagonal Corner Rectangle 5"/>
            <p:cNvSpPr/>
            <p:nvPr/>
          </p:nvSpPr>
          <p:spPr>
            <a:xfrm>
              <a:off x="1507106" y="1346542"/>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Describe the basic principles of operant conditioning, including extinction and recovery, stimulus generalization and discrimination, schedules of learning and shaping, and some biological limits on learning</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93026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7.4.B</a:t>
              </a:r>
              <a:endParaRPr lang="en-US" sz="2400" b="1" dirty="0">
                <a:solidFill>
                  <a:schemeClr val="bg1"/>
                </a:solidFill>
                <a:latin typeface="Arial"/>
                <a:cs typeface="Arial"/>
              </a:endParaRPr>
            </a:p>
          </p:txBody>
        </p:sp>
      </p:grpSp>
      <p:grpSp>
        <p:nvGrpSpPr>
          <p:cNvPr id="16" name="Group 15"/>
          <p:cNvGrpSpPr/>
          <p:nvPr/>
        </p:nvGrpSpPr>
        <p:grpSpPr>
          <a:xfrm>
            <a:off x="1851368" y="2930263"/>
            <a:ext cx="6648095" cy="1453896"/>
            <a:chOff x="1507106" y="1346542"/>
            <a:chExt cx="6648095" cy="1453896"/>
          </a:xfrm>
        </p:grpSpPr>
        <p:sp>
          <p:nvSpPr>
            <p:cNvPr id="17" name="Round Diagonal Corner Rectangle 16"/>
            <p:cNvSpPr/>
            <p:nvPr/>
          </p:nvSpPr>
          <p:spPr>
            <a:xfrm>
              <a:off x="1507106" y="1346542"/>
              <a:ext cx="6648095" cy="1453896"/>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Discuss some of the misconceptions surrounding the work and ideas of B. F. Skinner and, by extension, some of the misconceptions surrounding the general goals of operant conditioning</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365069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r>
              <a:rPr lang="en-US">
                <a:latin typeface="Arial" charset="0"/>
                <a:ea typeface="ＭＳ Ｐゴシック" charset="0"/>
                <a:cs typeface="ＭＳ Ｐゴシック" charset="0"/>
              </a:rPr>
              <a:t>Figure 7.4: The Skinner Box</a:t>
            </a:r>
          </a:p>
        </p:txBody>
      </p:sp>
      <p:pic>
        <p:nvPicPr>
          <p:cNvPr id="3" name="Picture 2" descr="AAFDEIP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54375" y="1503363"/>
            <a:ext cx="5765800"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ALCRLW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3825" y="1498600"/>
            <a:ext cx="2954338"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6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p:cNvGrpSpPr>
            <a:grpSpLocks/>
          </p:cNvGrpSpPr>
          <p:nvPr/>
        </p:nvGrpSpPr>
        <p:grpSpPr bwMode="auto">
          <a:xfrm>
            <a:off x="1392238" y="2327275"/>
            <a:ext cx="6946900" cy="2636838"/>
            <a:chOff x="1392768" y="2209806"/>
            <a:chExt cx="6946900" cy="2637335"/>
          </a:xfrm>
        </p:grpSpPr>
        <p:sp>
          <p:nvSpPr>
            <p:cNvPr id="77850" name="Line 2"/>
            <p:cNvSpPr>
              <a:spLocks noChangeShapeType="1"/>
            </p:cNvSpPr>
            <p:nvPr/>
          </p:nvSpPr>
          <p:spPr bwMode="auto">
            <a:xfrm>
              <a:off x="1421343" y="3078334"/>
              <a:ext cx="6918325" cy="15875"/>
            </a:xfrm>
            <a:prstGeom prst="line">
              <a:avLst/>
            </a:prstGeom>
            <a:noFill/>
            <a:ln w="12700">
              <a:solidFill>
                <a:srgbClr val="4F3967"/>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1" name="Line 3"/>
            <p:cNvSpPr>
              <a:spLocks noChangeShapeType="1"/>
            </p:cNvSpPr>
            <p:nvPr/>
          </p:nvSpPr>
          <p:spPr bwMode="auto">
            <a:xfrm>
              <a:off x="1421343" y="3962737"/>
              <a:ext cx="6918325" cy="3175"/>
            </a:xfrm>
            <a:prstGeom prst="line">
              <a:avLst/>
            </a:prstGeom>
            <a:noFill/>
            <a:ln w="12700">
              <a:solidFill>
                <a:srgbClr val="4F3967"/>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2" name="Line 4"/>
            <p:cNvSpPr>
              <a:spLocks noChangeShapeType="1"/>
            </p:cNvSpPr>
            <p:nvPr/>
          </p:nvSpPr>
          <p:spPr bwMode="auto">
            <a:xfrm>
              <a:off x="1392768" y="4834441"/>
              <a:ext cx="6946900" cy="12700"/>
            </a:xfrm>
            <a:prstGeom prst="line">
              <a:avLst/>
            </a:prstGeom>
            <a:noFill/>
            <a:ln w="12700">
              <a:solidFill>
                <a:srgbClr val="4F3967"/>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3" name="Line 6"/>
            <p:cNvSpPr>
              <a:spLocks noChangeShapeType="1"/>
            </p:cNvSpPr>
            <p:nvPr/>
          </p:nvSpPr>
          <p:spPr bwMode="auto">
            <a:xfrm>
              <a:off x="1545168" y="2209806"/>
              <a:ext cx="6781800" cy="0"/>
            </a:xfrm>
            <a:prstGeom prst="line">
              <a:avLst/>
            </a:prstGeom>
            <a:noFill/>
            <a:ln w="12700">
              <a:solidFill>
                <a:srgbClr val="4F3967"/>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35" name="Oval 34"/>
          <p:cNvSpPr/>
          <p:nvPr/>
        </p:nvSpPr>
        <p:spPr bwMode="auto">
          <a:xfrm>
            <a:off x="643469" y="3972895"/>
            <a:ext cx="1223430" cy="1223430"/>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6" name="Oval 35"/>
          <p:cNvSpPr/>
          <p:nvPr/>
        </p:nvSpPr>
        <p:spPr bwMode="auto">
          <a:xfrm>
            <a:off x="643469" y="3121995"/>
            <a:ext cx="1223430" cy="1223430"/>
          </a:xfrm>
          <a:prstGeom prst="ellipse">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7" name="Oval 36"/>
          <p:cNvSpPr/>
          <p:nvPr/>
        </p:nvSpPr>
        <p:spPr bwMode="auto">
          <a:xfrm>
            <a:off x="643469" y="2271095"/>
            <a:ext cx="1223430" cy="1223430"/>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8" name="Oval 37"/>
          <p:cNvSpPr/>
          <p:nvPr/>
        </p:nvSpPr>
        <p:spPr bwMode="auto">
          <a:xfrm>
            <a:off x="643469" y="1420195"/>
            <a:ext cx="1223430" cy="1223430"/>
          </a:xfrm>
          <a:prstGeom prst="ellipse">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4" name="Group 18"/>
          <p:cNvGrpSpPr>
            <a:grpSpLocks/>
          </p:cNvGrpSpPr>
          <p:nvPr/>
        </p:nvGrpSpPr>
        <p:grpSpPr bwMode="auto">
          <a:xfrm>
            <a:off x="1058867" y="1795463"/>
            <a:ext cx="355601" cy="3036888"/>
            <a:chOff x="1098" y="1503"/>
            <a:chExt cx="224" cy="1913"/>
          </a:xfrm>
        </p:grpSpPr>
        <p:sp>
          <p:nvSpPr>
            <p:cNvPr id="40" name="Rectangle 19"/>
            <p:cNvSpPr>
              <a:spLocks noChangeArrowheads="1"/>
            </p:cNvSpPr>
            <p:nvPr/>
          </p:nvSpPr>
          <p:spPr bwMode="white">
            <a:xfrm>
              <a:off x="1098" y="1503"/>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41" name="Rectangle 20"/>
            <p:cNvSpPr>
              <a:spLocks noChangeArrowheads="1"/>
            </p:cNvSpPr>
            <p:nvPr/>
          </p:nvSpPr>
          <p:spPr bwMode="white">
            <a:xfrm>
              <a:off x="1098" y="2056"/>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42" name="Rectangle 21"/>
            <p:cNvSpPr>
              <a:spLocks noChangeArrowheads="1"/>
            </p:cNvSpPr>
            <p:nvPr/>
          </p:nvSpPr>
          <p:spPr bwMode="white">
            <a:xfrm>
              <a:off x="1098" y="2589"/>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43" name="Rectangle 22"/>
            <p:cNvSpPr>
              <a:spLocks noChangeArrowheads="1"/>
            </p:cNvSpPr>
            <p:nvPr/>
          </p:nvSpPr>
          <p:spPr bwMode="white">
            <a:xfrm>
              <a:off x="1098" y="3125"/>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4</a:t>
              </a:r>
            </a:p>
          </p:txBody>
        </p:sp>
      </p:grpSp>
      <p:sp>
        <p:nvSpPr>
          <p:cNvPr id="343053" name="Rectangle 13"/>
          <p:cNvSpPr>
            <a:spLocks noChangeArrowheads="1"/>
          </p:cNvSpPr>
          <p:nvPr/>
        </p:nvSpPr>
        <p:spPr bwMode="auto">
          <a:xfrm>
            <a:off x="2095500" y="1711325"/>
            <a:ext cx="2390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dirty="0">
                <a:solidFill>
                  <a:schemeClr val="tx2">
                    <a:lumMod val="60000"/>
                    <a:lumOff val="40000"/>
                  </a:schemeClr>
                </a:solidFill>
                <a:latin typeface="Arial"/>
                <a:cs typeface="Arial"/>
              </a:rPr>
              <a:t>Extinction</a:t>
            </a:r>
          </a:p>
        </p:txBody>
      </p:sp>
      <p:sp>
        <p:nvSpPr>
          <p:cNvPr id="343054" name="Rectangle 14"/>
          <p:cNvSpPr>
            <a:spLocks noChangeArrowheads="1"/>
          </p:cNvSpPr>
          <p:nvPr/>
        </p:nvSpPr>
        <p:spPr bwMode="auto">
          <a:xfrm>
            <a:off x="2095500" y="2586038"/>
            <a:ext cx="53419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dirty="0">
                <a:solidFill>
                  <a:schemeClr val="accent6"/>
                </a:solidFill>
                <a:latin typeface="Arial"/>
                <a:cs typeface="Arial"/>
              </a:rPr>
              <a:t>Stimulus generalization</a:t>
            </a:r>
          </a:p>
        </p:txBody>
      </p:sp>
      <p:sp>
        <p:nvSpPr>
          <p:cNvPr id="343055" name="Rectangle 15"/>
          <p:cNvSpPr>
            <a:spLocks noChangeArrowheads="1"/>
          </p:cNvSpPr>
          <p:nvPr/>
        </p:nvSpPr>
        <p:spPr bwMode="auto">
          <a:xfrm>
            <a:off x="2095500" y="3459163"/>
            <a:ext cx="47831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b="1">
                <a:solidFill>
                  <a:schemeClr val="tx2">
                    <a:lumMod val="60000"/>
                    <a:lumOff val="40000"/>
                  </a:schemeClr>
                </a:solidFill>
                <a:latin typeface="Arial"/>
                <a:cs typeface="Arial"/>
              </a:rPr>
              <a:t>Stimulus discrimination</a:t>
            </a:r>
          </a:p>
        </p:txBody>
      </p:sp>
      <p:sp>
        <p:nvSpPr>
          <p:cNvPr id="343056" name="Rectangle 16"/>
          <p:cNvSpPr>
            <a:spLocks noChangeArrowheads="1"/>
          </p:cNvSpPr>
          <p:nvPr/>
        </p:nvSpPr>
        <p:spPr bwMode="auto">
          <a:xfrm>
            <a:off x="2095500" y="4267200"/>
            <a:ext cx="48371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600" b="1">
                <a:solidFill>
                  <a:schemeClr val="accent6"/>
                </a:solidFill>
                <a:latin typeface="Arial"/>
                <a:cs typeface="Arial"/>
              </a:rPr>
              <a:t>Discriminative stimulus</a:t>
            </a:r>
          </a:p>
        </p:txBody>
      </p:sp>
      <p:sp>
        <p:nvSpPr>
          <p:cNvPr id="77845" name="Title 25"/>
          <p:cNvSpPr>
            <a:spLocks noGrp="1"/>
          </p:cNvSpPr>
          <p:nvPr>
            <p:ph type="ctrTitle"/>
          </p:nvPr>
        </p:nvSpPr>
        <p:spPr/>
        <p:txBody>
          <a:bodyPr/>
          <a:lstStyle/>
          <a:p>
            <a:r>
              <a:rPr lang="en-US">
                <a:ea typeface="ＭＳ Ｐゴシック" charset="0"/>
              </a:rPr>
              <a:t>The Importance of Responses</a:t>
            </a:r>
          </a:p>
        </p:txBody>
      </p:sp>
    </p:spTree>
    <p:extLst>
      <p:ext uri="{BB962C8B-B14F-4D97-AF65-F5344CB8AC3E}">
        <p14:creationId xmlns:p14="http://schemas.microsoft.com/office/powerpoint/2010/main" val="33695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0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30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7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nodeType="afterGroup">
                            <p:stCondLst>
                              <p:cond delay="12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nodeType="afterGroup">
                            <p:stCondLst>
                              <p:cond delay="1700"/>
                            </p:stCondLst>
                            <p:childTnLst>
                              <p:par>
                                <p:cTn id="29" presetID="10" presetClass="entr" presetSubtype="0" fill="hold" grpId="0" nodeType="afterEffect">
                                  <p:stCondLst>
                                    <p:cond delay="0"/>
                                  </p:stCondLst>
                                  <p:childTnLst>
                                    <p:set>
                                      <p:cBhvr>
                                        <p:cTn id="30" dur="1" fill="hold">
                                          <p:stCondLst>
                                            <p:cond delay="0"/>
                                          </p:stCondLst>
                                        </p:cTn>
                                        <p:tgtEl>
                                          <p:spTgt spid="343053"/>
                                        </p:tgtEl>
                                        <p:attrNameLst>
                                          <p:attrName>style.visibility</p:attrName>
                                        </p:attrNameLst>
                                      </p:cBhvr>
                                      <p:to>
                                        <p:strVal val="visible"/>
                                      </p:to>
                                    </p:set>
                                    <p:animEffect transition="in" filter="fade">
                                      <p:cBhvr>
                                        <p:cTn id="31" dur="500"/>
                                        <p:tgtEl>
                                          <p:spTgt spid="343053"/>
                                        </p:tgtEl>
                                      </p:cBhvr>
                                    </p:animEffect>
                                  </p:childTnLst>
                                  <p:subTnLst>
                                    <p:animClr clrSpc="rgb" dir="cw">
                                      <p:cBhvr override="childStyle">
                                        <p:cTn dur="1" fill="hold" display="0" masterRel="nextClick" afterEffect="1"/>
                                        <p:tgtEl>
                                          <p:spTgt spid="343053"/>
                                        </p:tgtEl>
                                        <p:attrNameLst>
                                          <p:attrName>ppt_c</p:attrName>
                                        </p:attrNameLst>
                                      </p:cBhvr>
                                      <p:to>
                                        <a:schemeClr val="bg2"/>
                                      </p:to>
                                    </p:animClr>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3054"/>
                                        </p:tgtEl>
                                        <p:attrNameLst>
                                          <p:attrName>style.visibility</p:attrName>
                                        </p:attrNameLst>
                                      </p:cBhvr>
                                      <p:to>
                                        <p:strVal val="visible"/>
                                      </p:to>
                                    </p:set>
                                    <p:animEffect transition="in" filter="fade">
                                      <p:cBhvr>
                                        <p:cTn id="36" dur="500"/>
                                        <p:tgtEl>
                                          <p:spTgt spid="343054"/>
                                        </p:tgtEl>
                                      </p:cBhvr>
                                    </p:animEffect>
                                  </p:childTnLst>
                                  <p:subTnLst>
                                    <p:animClr clrSpc="rgb" dir="cw">
                                      <p:cBhvr override="childStyle">
                                        <p:cTn dur="1" fill="hold" display="0" masterRel="nextClick" afterEffect="1"/>
                                        <p:tgtEl>
                                          <p:spTgt spid="343054"/>
                                        </p:tgtEl>
                                        <p:attrNameLst>
                                          <p:attrName>ppt_c</p:attrName>
                                        </p:attrNameLst>
                                      </p:cBhvr>
                                      <p:to>
                                        <a:schemeClr val="bg2"/>
                                      </p:to>
                                    </p:animClr>
                                  </p:sub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43055"/>
                                        </p:tgtEl>
                                        <p:attrNameLst>
                                          <p:attrName>style.visibility</p:attrName>
                                        </p:attrNameLst>
                                      </p:cBhvr>
                                      <p:to>
                                        <p:strVal val="visible"/>
                                      </p:to>
                                    </p:set>
                                    <p:animEffect transition="in" filter="fade">
                                      <p:cBhvr>
                                        <p:cTn id="41" dur="500"/>
                                        <p:tgtEl>
                                          <p:spTgt spid="343055"/>
                                        </p:tgtEl>
                                      </p:cBhvr>
                                    </p:animEffect>
                                  </p:childTnLst>
                                  <p:subTnLst>
                                    <p:animClr clrSpc="rgb" dir="cw">
                                      <p:cBhvr override="childStyle">
                                        <p:cTn dur="1" fill="hold" display="0" masterRel="nextClick" afterEffect="1"/>
                                        <p:tgtEl>
                                          <p:spTgt spid="343055"/>
                                        </p:tgtEl>
                                        <p:attrNameLst>
                                          <p:attrName>ppt_c</p:attrName>
                                        </p:attrNameLst>
                                      </p:cBhvr>
                                      <p:to>
                                        <a:schemeClr val="bg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3056"/>
                                        </p:tgtEl>
                                        <p:attrNameLst>
                                          <p:attrName>style.visibility</p:attrName>
                                        </p:attrNameLst>
                                      </p:cBhvr>
                                      <p:to>
                                        <p:strVal val="visible"/>
                                      </p:to>
                                    </p:set>
                                    <p:animEffect transition="in" filter="fade">
                                      <p:cBhvr>
                                        <p:cTn id="46" dur="500"/>
                                        <p:tgtEl>
                                          <p:spTgt spid="343056"/>
                                        </p:tgtEl>
                                      </p:cBhvr>
                                    </p:animEffect>
                                  </p:childTnLst>
                                  <p:subTnLst>
                                    <p:animClr clrSpc="rgb" dir="cw">
                                      <p:cBhvr override="childStyle">
                                        <p:cTn dur="1" fill="hold" display="0" masterRel="nextClick" afterEffect="1"/>
                                        <p:tgtEl>
                                          <p:spTgt spid="34305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53" grpId="0"/>
      <p:bldP spid="343054" grpId="0"/>
      <p:bldP spid="343055" grpId="0"/>
      <p:bldP spid="3430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4686261" y="1579563"/>
            <a:ext cx="3592801" cy="3904917"/>
          </a:xfrm>
          <a:prstGeom prst="round2DiagRect">
            <a:avLst/>
          </a:prstGeom>
          <a:solidFill>
            <a:srgbClr val="B0C5D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79874" name="Rectangle 7"/>
          <p:cNvSpPr>
            <a:spLocks noChangeArrowheads="1"/>
          </p:cNvSpPr>
          <p:nvPr/>
        </p:nvSpPr>
        <p:spPr bwMode="auto">
          <a:xfrm>
            <a:off x="830350" y="1579563"/>
            <a:ext cx="3573751" cy="3904917"/>
          </a:xfrm>
          <a:prstGeom prst="round2DiagRect">
            <a:avLst/>
          </a:prstGeom>
          <a:solidFill>
            <a:schemeClr val="accent2">
              <a:lumMod val="40000"/>
              <a:lumOff val="60000"/>
            </a:schemeClr>
          </a:solidFill>
          <a:ln>
            <a:noFill/>
          </a:ln>
        </p:spPr>
        <p:txBody>
          <a:bodyPr wrap="none" anchor="ctr"/>
          <a:lstStyle/>
          <a:p>
            <a:pPr algn="ctr"/>
            <a:endParaRPr lang="en-US" sz="1800"/>
          </a:p>
        </p:txBody>
      </p:sp>
      <p:sp>
        <p:nvSpPr>
          <p:cNvPr id="79875"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Learning on Schedule</a:t>
            </a:r>
          </a:p>
        </p:txBody>
      </p:sp>
      <p:sp>
        <p:nvSpPr>
          <p:cNvPr id="135175" name="Text Box 7"/>
          <p:cNvSpPr txBox="1">
            <a:spLocks noChangeArrowheads="1"/>
          </p:cNvSpPr>
          <p:nvPr/>
        </p:nvSpPr>
        <p:spPr bwMode="auto">
          <a:xfrm>
            <a:off x="5034611" y="1811338"/>
            <a:ext cx="2896101" cy="2754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600"/>
              </a:spcAft>
              <a:defRPr/>
            </a:pPr>
            <a:r>
              <a:rPr lang="en-US" b="1" dirty="0" smtClean="0">
                <a:solidFill>
                  <a:schemeClr val="tx2">
                    <a:lumMod val="75000"/>
                  </a:schemeClr>
                </a:solidFill>
                <a:cs typeface="+mn-cs"/>
              </a:rPr>
              <a:t>Continuous Reinforcement</a:t>
            </a:r>
          </a:p>
          <a:p>
            <a:pPr eaLnBrk="1" hangingPunct="1">
              <a:spcAft>
                <a:spcPts val="600"/>
              </a:spcAft>
              <a:defRPr/>
            </a:pPr>
            <a:r>
              <a:rPr lang="en-US" b="1" dirty="0" smtClean="0">
                <a:solidFill>
                  <a:srgbClr val="49403F"/>
                </a:solidFill>
                <a:cs typeface="+mn-cs"/>
              </a:rPr>
              <a:t>A reinforcement schedule </a:t>
            </a:r>
            <a:r>
              <a:rPr lang="en-US" b="1" dirty="0">
                <a:solidFill>
                  <a:srgbClr val="49403F"/>
                </a:solidFill>
                <a:cs typeface="+mn-cs"/>
              </a:rPr>
              <a:t>in which </a:t>
            </a:r>
            <a:r>
              <a:rPr lang="en-US" b="1" dirty="0" smtClean="0">
                <a:solidFill>
                  <a:srgbClr val="49403F"/>
                </a:solidFill>
                <a:cs typeface="+mn-cs"/>
              </a:rPr>
              <a:t>a particular </a:t>
            </a:r>
            <a:r>
              <a:rPr lang="en-US" b="1" dirty="0">
                <a:solidFill>
                  <a:srgbClr val="49403F"/>
                </a:solidFill>
                <a:cs typeface="+mn-cs"/>
              </a:rPr>
              <a:t>response </a:t>
            </a:r>
            <a:r>
              <a:rPr lang="en-US" b="1" dirty="0" smtClean="0">
                <a:solidFill>
                  <a:srgbClr val="49403F"/>
                </a:solidFill>
                <a:cs typeface="+mn-cs"/>
              </a:rPr>
              <a:t>is always </a:t>
            </a:r>
            <a:r>
              <a:rPr lang="en-US" b="1" dirty="0">
                <a:solidFill>
                  <a:srgbClr val="49403F"/>
                </a:solidFill>
                <a:cs typeface="+mn-cs"/>
              </a:rPr>
              <a:t>reinforced.</a:t>
            </a:r>
            <a:endParaRPr lang="en-US" b="1" dirty="0" smtClean="0">
              <a:solidFill>
                <a:srgbClr val="49403F"/>
              </a:solidFill>
              <a:cs typeface="+mn-cs"/>
            </a:endParaRPr>
          </a:p>
        </p:txBody>
      </p:sp>
      <p:sp>
        <p:nvSpPr>
          <p:cNvPr id="135176" name="Text Box 8"/>
          <p:cNvSpPr txBox="1">
            <a:spLocks noChangeArrowheads="1"/>
          </p:cNvSpPr>
          <p:nvPr/>
        </p:nvSpPr>
        <p:spPr bwMode="auto">
          <a:xfrm>
            <a:off x="1114302" y="1812926"/>
            <a:ext cx="3005847" cy="341632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1200"/>
              </a:spcAft>
              <a:defRPr/>
            </a:pPr>
            <a:r>
              <a:rPr lang="en-US" b="1" dirty="0" smtClean="0">
                <a:solidFill>
                  <a:schemeClr val="accent2">
                    <a:lumMod val="75000"/>
                  </a:schemeClr>
                </a:solidFill>
                <a:cs typeface="+mn-cs"/>
              </a:rPr>
              <a:t>Intermittent (Partial) Reinforcement</a:t>
            </a:r>
            <a:br>
              <a:rPr lang="en-US" b="1" dirty="0" smtClean="0">
                <a:solidFill>
                  <a:schemeClr val="accent2">
                    <a:lumMod val="75000"/>
                  </a:schemeClr>
                </a:solidFill>
                <a:cs typeface="+mn-cs"/>
              </a:rPr>
            </a:br>
            <a:r>
              <a:rPr lang="en-US" b="1" dirty="0">
                <a:solidFill>
                  <a:srgbClr val="49403F"/>
                </a:solidFill>
                <a:cs typeface="+mn-cs"/>
              </a:rPr>
              <a:t>A reinforcement schedule in which </a:t>
            </a:r>
            <a:r>
              <a:rPr lang="en-US" b="1" dirty="0" smtClean="0">
                <a:solidFill>
                  <a:srgbClr val="49403F"/>
                </a:solidFill>
                <a:cs typeface="+mn-cs"/>
              </a:rPr>
              <a:t>a particular </a:t>
            </a:r>
            <a:r>
              <a:rPr lang="en-US" b="1" dirty="0">
                <a:solidFill>
                  <a:srgbClr val="49403F"/>
                </a:solidFill>
                <a:cs typeface="+mn-cs"/>
              </a:rPr>
              <a:t>response is sometimes </a:t>
            </a:r>
            <a:r>
              <a:rPr lang="en-US" b="1" dirty="0" smtClean="0">
                <a:solidFill>
                  <a:srgbClr val="49403F"/>
                </a:solidFill>
                <a:cs typeface="+mn-cs"/>
              </a:rPr>
              <a:t>but not </a:t>
            </a:r>
            <a:r>
              <a:rPr lang="en-US" b="1" dirty="0">
                <a:solidFill>
                  <a:srgbClr val="49403F"/>
                </a:solidFill>
                <a:cs typeface="+mn-cs"/>
              </a:rPr>
              <a:t>always reinforced.</a:t>
            </a:r>
            <a:endParaRPr lang="en-US" sz="2000" b="1" dirty="0" smtClean="0">
              <a:cs typeface="+mn-cs"/>
            </a:endParaRPr>
          </a:p>
        </p:txBody>
      </p:sp>
      <p:sp>
        <p:nvSpPr>
          <p:cNvPr id="79878" name="TextBox 6"/>
          <p:cNvSpPr txBox="1">
            <a:spLocks noChangeArrowheads="1"/>
          </p:cNvSpPr>
          <p:nvPr/>
        </p:nvSpPr>
        <p:spPr bwMode="auto">
          <a:xfrm>
            <a:off x="-203200" y="1447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Tree>
    <p:extLst>
      <p:ext uri="{BB962C8B-B14F-4D97-AF65-F5344CB8AC3E}">
        <p14:creationId xmlns:p14="http://schemas.microsoft.com/office/powerpoint/2010/main" val="341966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1000" fill="hold"/>
                                        <p:tgtEl>
                                          <p:spTgt spid="79874"/>
                                        </p:tgtEl>
                                        <p:attrNameLst>
                                          <p:attrName>ppt_w</p:attrName>
                                        </p:attrNameLst>
                                      </p:cBhvr>
                                      <p:tavLst>
                                        <p:tav tm="0">
                                          <p:val>
                                            <p:strVal val="#ppt_w*0.70"/>
                                          </p:val>
                                        </p:tav>
                                        <p:tav tm="100000">
                                          <p:val>
                                            <p:strVal val="#ppt_w"/>
                                          </p:val>
                                        </p:tav>
                                      </p:tavLst>
                                    </p:anim>
                                    <p:anim calcmode="lin" valueType="num">
                                      <p:cBhvr>
                                        <p:cTn id="8" dur="1000" fill="hold"/>
                                        <p:tgtEl>
                                          <p:spTgt spid="79874"/>
                                        </p:tgtEl>
                                        <p:attrNameLst>
                                          <p:attrName>ppt_h</p:attrName>
                                        </p:attrNameLst>
                                      </p:cBhvr>
                                      <p:tavLst>
                                        <p:tav tm="0">
                                          <p:val>
                                            <p:strVal val="#ppt_h"/>
                                          </p:val>
                                        </p:tav>
                                        <p:tav tm="100000">
                                          <p:val>
                                            <p:strVal val="#ppt_h"/>
                                          </p:val>
                                        </p:tav>
                                      </p:tavLst>
                                    </p:anim>
                                    <p:animEffect transition="in" filter="fade">
                                      <p:cBhvr>
                                        <p:cTn id="9" dur="1000"/>
                                        <p:tgtEl>
                                          <p:spTgt spid="7987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9873"/>
                                        </p:tgtEl>
                                        <p:attrNameLst>
                                          <p:attrName>style.visibility</p:attrName>
                                        </p:attrNameLst>
                                      </p:cBhvr>
                                      <p:to>
                                        <p:strVal val="visible"/>
                                      </p:to>
                                    </p:set>
                                    <p:anim calcmode="lin" valueType="num">
                                      <p:cBhvr>
                                        <p:cTn id="13" dur="1000" fill="hold"/>
                                        <p:tgtEl>
                                          <p:spTgt spid="79873"/>
                                        </p:tgtEl>
                                        <p:attrNameLst>
                                          <p:attrName>ppt_w</p:attrName>
                                        </p:attrNameLst>
                                      </p:cBhvr>
                                      <p:tavLst>
                                        <p:tav tm="0">
                                          <p:val>
                                            <p:strVal val="#ppt_w*0.70"/>
                                          </p:val>
                                        </p:tav>
                                        <p:tav tm="100000">
                                          <p:val>
                                            <p:strVal val="#ppt_w"/>
                                          </p:val>
                                        </p:tav>
                                      </p:tavLst>
                                    </p:anim>
                                    <p:anim calcmode="lin" valueType="num">
                                      <p:cBhvr>
                                        <p:cTn id="14" dur="1000" fill="hold"/>
                                        <p:tgtEl>
                                          <p:spTgt spid="79873"/>
                                        </p:tgtEl>
                                        <p:attrNameLst>
                                          <p:attrName>ppt_h</p:attrName>
                                        </p:attrNameLst>
                                      </p:cBhvr>
                                      <p:tavLst>
                                        <p:tav tm="0">
                                          <p:val>
                                            <p:strVal val="#ppt_h"/>
                                          </p:val>
                                        </p:tav>
                                        <p:tav tm="100000">
                                          <p:val>
                                            <p:strVal val="#ppt_h"/>
                                          </p:val>
                                        </p:tav>
                                      </p:tavLst>
                                    </p:anim>
                                    <p:animEffect transition="in" filter="fade">
                                      <p:cBhvr>
                                        <p:cTn id="15" dur="1000"/>
                                        <p:tgtEl>
                                          <p:spTgt spid="79873"/>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5176"/>
                                        </p:tgtEl>
                                        <p:attrNameLst>
                                          <p:attrName>style.visibility</p:attrName>
                                        </p:attrNameLst>
                                      </p:cBhvr>
                                      <p:to>
                                        <p:strVal val="visible"/>
                                      </p:to>
                                    </p:set>
                                    <p:animEffect transition="in" filter="fade">
                                      <p:cBhvr>
                                        <p:cTn id="19" dur="1000"/>
                                        <p:tgtEl>
                                          <p:spTgt spid="135176"/>
                                        </p:tgtEl>
                                      </p:cBhvr>
                                    </p:animEffect>
                                    <p:anim calcmode="lin" valueType="num">
                                      <p:cBhvr>
                                        <p:cTn id="20" dur="1000" fill="hold"/>
                                        <p:tgtEl>
                                          <p:spTgt spid="135176"/>
                                        </p:tgtEl>
                                        <p:attrNameLst>
                                          <p:attrName>ppt_x</p:attrName>
                                        </p:attrNameLst>
                                      </p:cBhvr>
                                      <p:tavLst>
                                        <p:tav tm="0">
                                          <p:val>
                                            <p:strVal val="#ppt_x"/>
                                          </p:val>
                                        </p:tav>
                                        <p:tav tm="100000">
                                          <p:val>
                                            <p:strVal val="#ppt_x"/>
                                          </p:val>
                                        </p:tav>
                                      </p:tavLst>
                                    </p:anim>
                                    <p:anim calcmode="lin" valueType="num">
                                      <p:cBhvr>
                                        <p:cTn id="21" dur="1000" fill="hold"/>
                                        <p:tgtEl>
                                          <p:spTgt spid="13517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250"/>
                                  </p:stCondLst>
                                  <p:childTnLst>
                                    <p:set>
                                      <p:cBhvr>
                                        <p:cTn id="24" dur="1" fill="hold">
                                          <p:stCondLst>
                                            <p:cond delay="0"/>
                                          </p:stCondLst>
                                        </p:cTn>
                                        <p:tgtEl>
                                          <p:spTgt spid="135175"/>
                                        </p:tgtEl>
                                        <p:attrNameLst>
                                          <p:attrName>style.visibility</p:attrName>
                                        </p:attrNameLst>
                                      </p:cBhvr>
                                      <p:to>
                                        <p:strVal val="visible"/>
                                      </p:to>
                                    </p:set>
                                    <p:animEffect transition="in" filter="fade">
                                      <p:cBhvr>
                                        <p:cTn id="25" dur="1000"/>
                                        <p:tgtEl>
                                          <p:spTgt spid="135175"/>
                                        </p:tgtEl>
                                      </p:cBhvr>
                                    </p:animEffect>
                                    <p:anim calcmode="lin" valueType="num">
                                      <p:cBhvr>
                                        <p:cTn id="26" dur="1000" fill="hold"/>
                                        <p:tgtEl>
                                          <p:spTgt spid="135175"/>
                                        </p:tgtEl>
                                        <p:attrNameLst>
                                          <p:attrName>ppt_x</p:attrName>
                                        </p:attrNameLst>
                                      </p:cBhvr>
                                      <p:tavLst>
                                        <p:tav tm="0">
                                          <p:val>
                                            <p:strVal val="#ppt_x"/>
                                          </p:val>
                                        </p:tav>
                                        <p:tav tm="100000">
                                          <p:val>
                                            <p:strVal val="#ppt_x"/>
                                          </p:val>
                                        </p:tav>
                                      </p:tavLst>
                                    </p:anim>
                                    <p:anim calcmode="lin" valueType="num">
                                      <p:cBhvr>
                                        <p:cTn id="27" dur="1000" fill="hold"/>
                                        <p:tgtEl>
                                          <p:spTgt spid="135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 grpId="0" animBg="1"/>
      <p:bldP spid="79874" grpId="0" animBg="1"/>
      <p:bldP spid="135175" grpId="0"/>
      <p:bldP spid="13517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8675" name="Rectangle 2"/>
          <p:cNvSpPr>
            <a:spLocks noGrp="1" noChangeArrowheads="1"/>
          </p:cNvSpPr>
          <p:nvPr>
            <p:ph type="ctrTitle"/>
          </p:nvPr>
        </p:nvSpPr>
        <p:spPr/>
        <p:txBody>
          <a:bodyPr/>
          <a:lstStyle/>
          <a:p>
            <a:r>
              <a:rPr lang="en-US">
                <a:ea typeface="ＭＳ Ｐゴシック" charset="0"/>
              </a:rPr>
              <a:t>New Reflexes from Old</a:t>
            </a:r>
          </a:p>
        </p:txBody>
      </p:sp>
      <p:sp>
        <p:nvSpPr>
          <p:cNvPr id="166916" name="AutoShape 4"/>
          <p:cNvSpPr>
            <a:spLocks noChangeArrowheads="1"/>
          </p:cNvSpPr>
          <p:nvPr/>
        </p:nvSpPr>
        <p:spPr bwMode="gray">
          <a:xfrm>
            <a:off x="5248275" y="1924349"/>
            <a:ext cx="3895725" cy="3315248"/>
          </a:xfrm>
          <a:prstGeom prst="round2DiagRect">
            <a:avLst/>
          </a:prstGeom>
          <a:solidFill>
            <a:schemeClr val="tx1">
              <a:alpha val="50000"/>
            </a:schemeClr>
          </a:solidFill>
          <a:ln w="19050">
            <a:noFill/>
            <a:miter lim="800000"/>
            <a:headEnd/>
            <a:tailEnd/>
          </a:ln>
          <a:effectLst>
            <a:outerShdw blurRad="63500" dist="107763" dir="2700000" algn="ctr" rotWithShape="0">
              <a:srgbClr val="1C1C1C">
                <a:alpha val="50000"/>
              </a:srgbClr>
            </a:outerShdw>
          </a:effectLst>
        </p:spPr>
        <p:txBody>
          <a:bodyPr wrap="none" anchor="ctr"/>
          <a:lstStyle/>
          <a:p>
            <a:pPr>
              <a:defRPr/>
            </a:pPr>
            <a:endParaRPr lang="en-US">
              <a:latin typeface="Arial"/>
              <a:ea typeface="ＭＳ Ｐゴシック" charset="-128"/>
              <a:cs typeface="Arial"/>
            </a:endParaRPr>
          </a:p>
        </p:txBody>
      </p:sp>
      <p:sp>
        <p:nvSpPr>
          <p:cNvPr id="166920" name="Rectangle 8"/>
          <p:cNvSpPr>
            <a:spLocks noChangeArrowheads="1"/>
          </p:cNvSpPr>
          <p:nvPr/>
        </p:nvSpPr>
        <p:spPr bwMode="black">
          <a:xfrm>
            <a:off x="5362575" y="2431356"/>
            <a:ext cx="3787775"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4638" indent="-274638">
              <a:spcBef>
                <a:spcPct val="20000"/>
              </a:spcBef>
              <a:buFontTx/>
              <a:buChar char="•"/>
            </a:pPr>
            <a:r>
              <a:rPr lang="en-US" sz="2400" b="1" dirty="0">
                <a:solidFill>
                  <a:srgbClr val="FFFFFF"/>
                </a:solidFill>
                <a:latin typeface="Arial"/>
                <a:cs typeface="Arial"/>
              </a:rPr>
              <a:t>1849-1936</a:t>
            </a:r>
          </a:p>
          <a:p>
            <a:pPr marL="274638" indent="-274638">
              <a:spcBef>
                <a:spcPct val="20000"/>
              </a:spcBef>
              <a:buFontTx/>
              <a:buChar char="•"/>
            </a:pPr>
            <a:r>
              <a:rPr lang="en-US" sz="2400" b="1" dirty="0">
                <a:solidFill>
                  <a:srgbClr val="FFFFFF"/>
                </a:solidFill>
                <a:latin typeface="Arial"/>
                <a:cs typeface="Arial"/>
              </a:rPr>
              <a:t>Russian physiologist</a:t>
            </a:r>
          </a:p>
          <a:p>
            <a:pPr marL="274638" indent="-274638">
              <a:spcBef>
                <a:spcPct val="20000"/>
              </a:spcBef>
              <a:buFontTx/>
              <a:buChar char="•"/>
            </a:pPr>
            <a:r>
              <a:rPr lang="en-US" sz="2400" b="1" dirty="0">
                <a:solidFill>
                  <a:srgbClr val="FFFFFF"/>
                </a:solidFill>
                <a:latin typeface="Arial"/>
                <a:cs typeface="Arial"/>
              </a:rPr>
              <a:t>Discovered </a:t>
            </a:r>
            <a:r>
              <a:rPr lang="en-US" sz="2400" b="1" dirty="0">
                <a:solidFill>
                  <a:schemeClr val="accent6"/>
                </a:solidFill>
                <a:latin typeface="Arial"/>
                <a:cs typeface="Arial"/>
              </a:rPr>
              <a:t>classical conditioning</a:t>
            </a:r>
          </a:p>
          <a:p>
            <a:pPr marL="628650" lvl="1" indent="-342900">
              <a:spcBef>
                <a:spcPct val="20000"/>
              </a:spcBef>
              <a:buFont typeface="Lucida Grande" charset="0"/>
              <a:buChar char="–"/>
            </a:pPr>
            <a:r>
              <a:rPr lang="en-US" sz="2400" b="1" dirty="0">
                <a:solidFill>
                  <a:srgbClr val="FFFFFF"/>
                </a:solidFill>
                <a:latin typeface="Arial"/>
                <a:cs typeface="Arial"/>
              </a:rPr>
              <a:t>Reflexes, stimuli </a:t>
            </a:r>
            <a:br>
              <a:rPr lang="en-US" sz="2400" b="1" dirty="0">
                <a:solidFill>
                  <a:srgbClr val="FFFFFF"/>
                </a:solidFill>
                <a:latin typeface="Arial"/>
                <a:cs typeface="Arial"/>
              </a:rPr>
            </a:br>
            <a:r>
              <a:rPr lang="en-US" sz="2400" b="1" dirty="0">
                <a:solidFill>
                  <a:srgbClr val="FFFFFF"/>
                </a:solidFill>
                <a:latin typeface="Arial"/>
                <a:cs typeface="Arial"/>
              </a:rPr>
              <a:t>&amp; </a:t>
            </a:r>
            <a:r>
              <a:rPr lang="en-US" sz="2400" b="1" dirty="0" smtClean="0">
                <a:solidFill>
                  <a:srgbClr val="FFFFFF"/>
                </a:solidFill>
                <a:latin typeface="Arial"/>
                <a:cs typeface="Arial"/>
              </a:rPr>
              <a:t>responses</a:t>
            </a:r>
            <a:endParaRPr lang="en-US" sz="2400" b="1" dirty="0">
              <a:solidFill>
                <a:srgbClr val="333333"/>
              </a:solidFill>
              <a:latin typeface="Arial"/>
              <a:cs typeface="Arial"/>
            </a:endParaRPr>
          </a:p>
        </p:txBody>
      </p:sp>
      <p:grpSp>
        <p:nvGrpSpPr>
          <p:cNvPr id="2" name="Group 15"/>
          <p:cNvGrpSpPr>
            <a:grpSpLocks/>
          </p:cNvGrpSpPr>
          <p:nvPr/>
        </p:nvGrpSpPr>
        <p:grpSpPr bwMode="auto">
          <a:xfrm>
            <a:off x="5592762" y="1649710"/>
            <a:ext cx="3208338" cy="588963"/>
            <a:chOff x="780973" y="1012825"/>
            <a:chExt cx="3207621" cy="588963"/>
          </a:xfrm>
        </p:grpSpPr>
        <p:sp>
          <p:nvSpPr>
            <p:cNvPr id="166918" name="AutoShape 6"/>
            <p:cNvSpPr>
              <a:spLocks noChangeArrowheads="1"/>
            </p:cNvSpPr>
            <p:nvPr/>
          </p:nvSpPr>
          <p:spPr bwMode="gray">
            <a:xfrm>
              <a:off x="780973" y="1012825"/>
              <a:ext cx="3207621" cy="588963"/>
            </a:xfrm>
            <a:prstGeom prst="roundRect">
              <a:avLst>
                <a:gd name="adj" fmla="val 0"/>
              </a:avLst>
            </a:prstGeom>
            <a:solidFill>
              <a:schemeClr val="accent3">
                <a:lumMod val="50000"/>
              </a:schemeClr>
            </a:solidFill>
            <a:ln w="19050">
              <a:noFill/>
              <a:round/>
              <a:headEnd/>
              <a:tailEnd/>
            </a:ln>
            <a:effectLst>
              <a:outerShdw blurRad="63500" dist="53882" dir="2700000" algn="ctr" rotWithShape="0">
                <a:srgbClr val="292929">
                  <a:alpha val="50000"/>
                </a:srgbClr>
              </a:outerShdw>
            </a:effectLst>
          </p:spPr>
          <p:txBody>
            <a:bodyPr wrap="none" anchor="ctr"/>
            <a:lstStyle/>
            <a:p>
              <a:pPr>
                <a:defRPr/>
              </a:pPr>
              <a:endParaRPr lang="en-US">
                <a:latin typeface="Arial"/>
                <a:ea typeface="ＭＳ Ｐゴシック" charset="-128"/>
                <a:cs typeface="Arial"/>
              </a:endParaRPr>
            </a:p>
          </p:txBody>
        </p:sp>
        <p:sp>
          <p:nvSpPr>
            <p:cNvPr id="28683" name="Rectangle 7"/>
            <p:cNvSpPr>
              <a:spLocks noChangeArrowheads="1"/>
            </p:cNvSpPr>
            <p:nvPr/>
          </p:nvSpPr>
          <p:spPr bwMode="gray">
            <a:xfrm>
              <a:off x="1410542" y="1062038"/>
              <a:ext cx="1877919" cy="461665"/>
            </a:xfrm>
            <a:prstGeom prst="rect">
              <a:avLst/>
            </a:prstGeom>
            <a:noFill/>
            <a:ln w="9525">
              <a:noFill/>
              <a:miter lim="800000"/>
              <a:headEnd/>
              <a:tailEnd/>
            </a:ln>
          </p:spPr>
          <p:txBody>
            <a:bodyPr wrap="none">
              <a:spAutoFit/>
            </a:bodyPr>
            <a:lstStyle/>
            <a:p>
              <a:pPr algn="ctr"/>
              <a:r>
                <a:rPr lang="en-US" sz="2400" b="1" dirty="0">
                  <a:solidFill>
                    <a:schemeClr val="bg1"/>
                  </a:solidFill>
                  <a:latin typeface="Arial"/>
                  <a:cs typeface="Arial"/>
                </a:rPr>
                <a:t>Ivan Pavlov</a:t>
              </a:r>
            </a:p>
          </p:txBody>
        </p:sp>
      </p:grpSp>
    </p:spTree>
    <p:extLst>
      <p:ext uri="{BB962C8B-B14F-4D97-AF65-F5344CB8AC3E}">
        <p14:creationId xmlns:p14="http://schemas.microsoft.com/office/powerpoint/2010/main" val="279532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66916"/>
                                        </p:tgtEl>
                                        <p:attrNameLst>
                                          <p:attrName>style.visibility</p:attrName>
                                        </p:attrNameLst>
                                      </p:cBhvr>
                                      <p:to>
                                        <p:strVal val="visible"/>
                                      </p:to>
                                    </p:set>
                                    <p:anim calcmode="lin" valueType="num">
                                      <p:cBhvr>
                                        <p:cTn id="13" dur="500" fill="hold"/>
                                        <p:tgtEl>
                                          <p:spTgt spid="166916"/>
                                        </p:tgtEl>
                                        <p:attrNameLst>
                                          <p:attrName>ppt_x</p:attrName>
                                        </p:attrNameLst>
                                      </p:cBhvr>
                                      <p:tavLst>
                                        <p:tav tm="0">
                                          <p:val>
                                            <p:strVal val="#ppt_x"/>
                                          </p:val>
                                        </p:tav>
                                        <p:tav tm="100000">
                                          <p:val>
                                            <p:strVal val="#ppt_x"/>
                                          </p:val>
                                        </p:tav>
                                      </p:tavLst>
                                    </p:anim>
                                    <p:anim calcmode="lin" valueType="num">
                                      <p:cBhvr>
                                        <p:cTn id="14" dur="500" fill="hold"/>
                                        <p:tgtEl>
                                          <p:spTgt spid="166916"/>
                                        </p:tgtEl>
                                        <p:attrNameLst>
                                          <p:attrName>ppt_y</p:attrName>
                                        </p:attrNameLst>
                                      </p:cBhvr>
                                      <p:tavLst>
                                        <p:tav tm="0">
                                          <p:val>
                                            <p:strVal val="#ppt_y-#ppt_h/2"/>
                                          </p:val>
                                        </p:tav>
                                        <p:tav tm="100000">
                                          <p:val>
                                            <p:strVal val="#ppt_y"/>
                                          </p:val>
                                        </p:tav>
                                      </p:tavLst>
                                    </p:anim>
                                    <p:anim calcmode="lin" valueType="num">
                                      <p:cBhvr>
                                        <p:cTn id="15" dur="500" fill="hold"/>
                                        <p:tgtEl>
                                          <p:spTgt spid="166916"/>
                                        </p:tgtEl>
                                        <p:attrNameLst>
                                          <p:attrName>ppt_w</p:attrName>
                                        </p:attrNameLst>
                                      </p:cBhvr>
                                      <p:tavLst>
                                        <p:tav tm="0">
                                          <p:val>
                                            <p:strVal val="#ppt_w"/>
                                          </p:val>
                                        </p:tav>
                                        <p:tav tm="100000">
                                          <p:val>
                                            <p:strVal val="#ppt_w"/>
                                          </p:val>
                                        </p:tav>
                                      </p:tavLst>
                                    </p:anim>
                                    <p:anim calcmode="lin" valueType="num">
                                      <p:cBhvr>
                                        <p:cTn id="16" dur="500" fill="hold"/>
                                        <p:tgtEl>
                                          <p:spTgt spid="16691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000"/>
                            </p:stCondLst>
                            <p:childTnLst>
                              <p:par>
                                <p:cTn id="18" presetID="42" presetClass="entr" presetSubtype="0" fill="hold" grpId="0" nodeType="afterEffect">
                                  <p:stCondLst>
                                    <p:cond delay="1000"/>
                                  </p:stCondLst>
                                  <p:childTnLst>
                                    <p:set>
                                      <p:cBhvr>
                                        <p:cTn id="19" dur="1" fill="hold">
                                          <p:stCondLst>
                                            <p:cond delay="0"/>
                                          </p:stCondLst>
                                        </p:cTn>
                                        <p:tgtEl>
                                          <p:spTgt spid="166920"/>
                                        </p:tgtEl>
                                        <p:attrNameLst>
                                          <p:attrName>style.visibility</p:attrName>
                                        </p:attrNameLst>
                                      </p:cBhvr>
                                      <p:to>
                                        <p:strVal val="visible"/>
                                      </p:to>
                                    </p:set>
                                    <p:animEffect transition="in" filter="fade">
                                      <p:cBhvr>
                                        <p:cTn id="20" dur="1000"/>
                                        <p:tgtEl>
                                          <p:spTgt spid="166920"/>
                                        </p:tgtEl>
                                      </p:cBhvr>
                                    </p:animEffect>
                                    <p:anim calcmode="lin" valueType="num">
                                      <p:cBhvr>
                                        <p:cTn id="21" dur="1000" fill="hold"/>
                                        <p:tgtEl>
                                          <p:spTgt spid="166920"/>
                                        </p:tgtEl>
                                        <p:attrNameLst>
                                          <p:attrName>ppt_x</p:attrName>
                                        </p:attrNameLst>
                                      </p:cBhvr>
                                      <p:tavLst>
                                        <p:tav tm="0">
                                          <p:val>
                                            <p:strVal val="#ppt_x"/>
                                          </p:val>
                                        </p:tav>
                                        <p:tav tm="100000">
                                          <p:val>
                                            <p:strVal val="#ppt_x"/>
                                          </p:val>
                                        </p:tav>
                                      </p:tavLst>
                                    </p:anim>
                                    <p:anim calcmode="lin" valueType="num">
                                      <p:cBhvr>
                                        <p:cTn id="22" dur="1000" fill="hold"/>
                                        <p:tgtEl>
                                          <p:spTgt spid="1669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P spid="1669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Round Diagonal Corner Rectangle 2"/>
          <p:cNvSpPr/>
          <p:nvPr/>
        </p:nvSpPr>
        <p:spPr bwMode="auto">
          <a:xfrm>
            <a:off x="-7938" y="1900238"/>
            <a:ext cx="4373563" cy="2241550"/>
          </a:xfrm>
          <a:prstGeom prst="round2DiagRect">
            <a:avLst/>
          </a:prstGeom>
          <a:solidFill>
            <a:schemeClr val="tx1">
              <a:alpha val="60000"/>
            </a:scheme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81922"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Shaping</a:t>
            </a:r>
          </a:p>
        </p:txBody>
      </p:sp>
      <p:sp>
        <p:nvSpPr>
          <p:cNvPr id="150532" name="Content Placeholder 10"/>
          <p:cNvSpPr>
            <a:spLocks noGrp="1"/>
          </p:cNvSpPr>
          <p:nvPr>
            <p:ph idx="4294967295"/>
          </p:nvPr>
        </p:nvSpPr>
        <p:spPr>
          <a:xfrm>
            <a:off x="213118" y="2084388"/>
            <a:ext cx="3940175" cy="1882775"/>
          </a:xfrm>
        </p:spPr>
        <p:txBody>
          <a:bodyPr>
            <a:normAutofit fontScale="70000" lnSpcReduction="20000"/>
          </a:bodyPr>
          <a:lstStyle/>
          <a:p>
            <a:pPr marL="0" indent="0">
              <a:lnSpc>
                <a:spcPct val="120000"/>
              </a:lnSpc>
              <a:spcBef>
                <a:spcPts val="0"/>
              </a:spcBef>
              <a:buNone/>
            </a:pPr>
            <a:r>
              <a:rPr lang="en-US" b="1" dirty="0">
                <a:solidFill>
                  <a:srgbClr val="FF0000"/>
                </a:solidFill>
                <a:latin typeface="Arial" charset="0"/>
                <a:ea typeface="ＭＳ Ｐゴシック" charset="0"/>
                <a:cs typeface="ＭＳ Ｐゴシック" charset="0"/>
              </a:rPr>
              <a:t>Shaping:</a:t>
            </a:r>
          </a:p>
          <a:p>
            <a:pPr marL="0" indent="0">
              <a:lnSpc>
                <a:spcPct val="120000"/>
              </a:lnSpc>
              <a:spcBef>
                <a:spcPts val="0"/>
              </a:spcBef>
              <a:buNone/>
            </a:pPr>
            <a:r>
              <a:rPr lang="en-US" b="1" dirty="0">
                <a:solidFill>
                  <a:schemeClr val="bg1"/>
                </a:solidFill>
                <a:latin typeface="Arial" charset="0"/>
                <a:ea typeface="ＭＳ Ｐゴシック" charset="0"/>
                <a:cs typeface="ＭＳ Ｐゴシック" charset="0"/>
              </a:rPr>
              <a:t>Getting a response to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occur by reinforcing successive approximations of a desired response</a:t>
            </a:r>
          </a:p>
        </p:txBody>
      </p:sp>
    </p:spTree>
    <p:extLst>
      <p:ext uri="{BB962C8B-B14F-4D97-AF65-F5344CB8AC3E}">
        <p14:creationId xmlns:p14="http://schemas.microsoft.com/office/powerpoint/2010/main" val="93977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50532">
                                            <p:txEl>
                                              <p:pRg st="0" end="0"/>
                                            </p:txEl>
                                          </p:spTgt>
                                        </p:tgtEl>
                                        <p:attrNameLst>
                                          <p:attrName>style.visibility</p:attrName>
                                        </p:attrNameLst>
                                      </p:cBhvr>
                                      <p:to>
                                        <p:strVal val="visible"/>
                                      </p:to>
                                    </p:set>
                                    <p:animScale>
                                      <p:cBhvr>
                                        <p:cTn id="13" dur="1000" decel="50000" fill="hold">
                                          <p:stCondLst>
                                            <p:cond delay="0"/>
                                          </p:stCondLst>
                                        </p:cTn>
                                        <p:tgtEl>
                                          <p:spTgt spid="15053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50532">
                                            <p:txEl>
                                              <p:pRg st="0" end="0"/>
                                            </p:txEl>
                                          </p:spTgt>
                                        </p:tgtEl>
                                        <p:attrNameLst>
                                          <p:attrName>ppt_x</p:attrName>
                                          <p:attrName>ppt_y</p:attrName>
                                        </p:attrNameLst>
                                      </p:cBhvr>
                                    </p:animMotion>
                                    <p:animEffect transition="in" filter="fade">
                                      <p:cBhvr>
                                        <p:cTn id="15" dur="1000"/>
                                        <p:tgtEl>
                                          <p:spTgt spid="150532">
                                            <p:txEl>
                                              <p:pRg st="0" end="0"/>
                                            </p:txEl>
                                          </p:spTgt>
                                        </p:tgtEl>
                                      </p:cBhvr>
                                    </p:animEffect>
                                  </p:childTnLst>
                                </p:cTn>
                              </p:par>
                            </p:childTnLst>
                          </p:cTn>
                        </p:par>
                        <p:par>
                          <p:cTn id="16" fill="hold" nodeType="afterGroup">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150532">
                                            <p:txEl>
                                              <p:pRg st="1" end="1"/>
                                            </p:txEl>
                                          </p:spTgt>
                                        </p:tgtEl>
                                        <p:attrNameLst>
                                          <p:attrName>style.visibility</p:attrName>
                                        </p:attrNameLst>
                                      </p:cBhvr>
                                      <p:to>
                                        <p:strVal val="visible"/>
                                      </p:to>
                                    </p:set>
                                    <p:animScale>
                                      <p:cBhvr>
                                        <p:cTn id="19" dur="1000" decel="50000" fill="hold">
                                          <p:stCondLst>
                                            <p:cond delay="0"/>
                                          </p:stCondLst>
                                        </p:cTn>
                                        <p:tgtEl>
                                          <p:spTgt spid="15053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50532">
                                            <p:txEl>
                                              <p:pRg st="1" end="1"/>
                                            </p:txEl>
                                          </p:spTgt>
                                        </p:tgtEl>
                                        <p:attrNameLst>
                                          <p:attrName>ppt_x</p:attrName>
                                          <p:attrName>ppt_y</p:attrName>
                                        </p:attrNameLst>
                                      </p:cBhvr>
                                    </p:animMotion>
                                    <p:animEffect transition="in" filter="fade">
                                      <p:cBhvr>
                                        <p:cTn id="21" dur="1000"/>
                                        <p:tgtEl>
                                          <p:spTgt spid="1505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Biological Limits on Learning</a:t>
            </a:r>
          </a:p>
        </p:txBody>
      </p:sp>
      <p:pic>
        <p:nvPicPr>
          <p:cNvPr id="2" name="Picture 1" descr="AL1120188_Orig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6" y="1685242"/>
            <a:ext cx="5174156" cy="4778922"/>
          </a:xfrm>
          <a:prstGeom prst="rect">
            <a:avLst/>
          </a:prstGeom>
        </p:spPr>
      </p:pic>
      <p:sp>
        <p:nvSpPr>
          <p:cNvPr id="139267" name="Content Placeholder 7"/>
          <p:cNvSpPr>
            <a:spLocks noGrp="1"/>
          </p:cNvSpPr>
          <p:nvPr>
            <p:ph idx="4294967295"/>
          </p:nvPr>
        </p:nvSpPr>
        <p:spPr>
          <a:xfrm>
            <a:off x="4972202" y="2009775"/>
            <a:ext cx="4031372" cy="4097338"/>
          </a:xfrm>
        </p:spPr>
        <p:txBody>
          <a:bodyPr>
            <a:normAutofit/>
          </a:bodyPr>
          <a:lstStyle/>
          <a:p>
            <a:pPr marL="0" indent="0">
              <a:spcAft>
                <a:spcPts val="600"/>
              </a:spcAft>
              <a:buNone/>
            </a:pPr>
            <a:r>
              <a:rPr lang="en-US" sz="2400" b="1" dirty="0">
                <a:solidFill>
                  <a:srgbClr val="C88F8F"/>
                </a:solidFill>
                <a:latin typeface="Arial" charset="0"/>
                <a:ea typeface="ＭＳ Ｐゴシック" charset="0"/>
                <a:cs typeface="ＭＳ Ｐゴシック" charset="0"/>
              </a:rPr>
              <a:t>Principles of conditioning are limited by:</a:t>
            </a:r>
          </a:p>
          <a:p>
            <a:pPr>
              <a:lnSpc>
                <a:spcPct val="80000"/>
              </a:lnSpc>
              <a:spcAft>
                <a:spcPts val="600"/>
              </a:spcAft>
            </a:pPr>
            <a:r>
              <a:rPr lang="en-US" sz="2200" b="1" dirty="0">
                <a:latin typeface="Arial" charset="0"/>
                <a:ea typeface="ＭＳ Ｐゴシック" charset="0"/>
              </a:rPr>
              <a:t>Genetic dispositions</a:t>
            </a:r>
          </a:p>
          <a:p>
            <a:pPr>
              <a:lnSpc>
                <a:spcPct val="80000"/>
              </a:lnSpc>
              <a:spcAft>
                <a:spcPts val="600"/>
              </a:spcAft>
            </a:pPr>
            <a:r>
              <a:rPr lang="en-US" sz="2200" b="1" dirty="0">
                <a:latin typeface="Arial" charset="0"/>
                <a:ea typeface="ＭＳ Ｐゴシック" charset="0"/>
              </a:rPr>
              <a:t>Physical characteristics</a:t>
            </a:r>
          </a:p>
          <a:p>
            <a:pPr marL="0" indent="0">
              <a:spcAft>
                <a:spcPts val="600"/>
              </a:spcAft>
              <a:buNone/>
            </a:pPr>
            <a:r>
              <a:rPr lang="en-US" sz="2400" b="1" dirty="0">
                <a:solidFill>
                  <a:srgbClr val="4F3967"/>
                </a:solidFill>
                <a:latin typeface="Arial" charset="0"/>
                <a:ea typeface="ＭＳ Ｐゴシック" charset="0"/>
                <a:cs typeface="ＭＳ Ｐゴシック" charset="0"/>
              </a:rPr>
              <a:t>Instinctive drift: </a:t>
            </a:r>
            <a:endParaRPr lang="en-US" sz="2400" b="1" dirty="0" smtClean="0">
              <a:solidFill>
                <a:srgbClr val="4F3967"/>
              </a:solidFill>
              <a:latin typeface="Arial" charset="0"/>
              <a:ea typeface="ＭＳ Ｐゴシック" charset="0"/>
              <a:cs typeface="ＭＳ Ｐゴシック" charset="0"/>
            </a:endParaRPr>
          </a:p>
          <a:p>
            <a:pPr marL="0" indent="0">
              <a:spcBef>
                <a:spcPts val="0"/>
              </a:spcBef>
              <a:spcAft>
                <a:spcPts val="600"/>
              </a:spcAft>
              <a:buNone/>
            </a:pPr>
            <a:r>
              <a:rPr lang="en-US" sz="2400" b="1" dirty="0" smtClean="0">
                <a:solidFill>
                  <a:srgbClr val="7C8BC4"/>
                </a:solidFill>
                <a:latin typeface="Arial" charset="0"/>
                <a:ea typeface="ＭＳ Ｐゴシック" charset="0"/>
                <a:cs typeface="ＭＳ Ｐゴシック" charset="0"/>
              </a:rPr>
              <a:t>The </a:t>
            </a:r>
            <a:r>
              <a:rPr lang="en-US" sz="2400" b="1" dirty="0">
                <a:solidFill>
                  <a:srgbClr val="7C8BC4"/>
                </a:solidFill>
                <a:latin typeface="Arial" charset="0"/>
                <a:ea typeface="ＭＳ Ｐゴシック" charset="0"/>
                <a:cs typeface="ＭＳ Ｐゴシック" charset="0"/>
              </a:rPr>
              <a:t>tendency for an organism to revert to instinctive behavior (pig rooting, etc.)</a:t>
            </a:r>
          </a:p>
        </p:txBody>
      </p:sp>
    </p:spTree>
    <p:extLst>
      <p:ext uri="{BB962C8B-B14F-4D97-AF65-F5344CB8AC3E}">
        <p14:creationId xmlns:p14="http://schemas.microsoft.com/office/powerpoint/2010/main" val="67394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fade">
                                      <p:cBhvr>
                                        <p:cTn id="7" dur="1000"/>
                                        <p:tgtEl>
                                          <p:spTgt spid="139267">
                                            <p:txEl>
                                              <p:pRg st="0" end="0"/>
                                            </p:txEl>
                                          </p:spTgt>
                                        </p:tgtEl>
                                      </p:cBhvr>
                                    </p:animEffect>
                                    <p:anim calcmode="lin" valueType="num">
                                      <p:cBhvr>
                                        <p:cTn id="8" dur="10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926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9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9267">
                                            <p:txEl>
                                              <p:pRg st="1" end="1"/>
                                            </p:txEl>
                                          </p:spTgt>
                                        </p:tgtEl>
                                        <p:attrNameLst>
                                          <p:attrName>style.visibility</p:attrName>
                                        </p:attrNameLst>
                                      </p:cBhvr>
                                      <p:to>
                                        <p:strVal val="visible"/>
                                      </p:to>
                                    </p:set>
                                    <p:animEffect transition="in" filter="fade">
                                      <p:cBhvr>
                                        <p:cTn id="15" dur="1000"/>
                                        <p:tgtEl>
                                          <p:spTgt spid="139267">
                                            <p:txEl>
                                              <p:pRg st="1" end="1"/>
                                            </p:txEl>
                                          </p:spTgt>
                                        </p:tgtEl>
                                      </p:cBhvr>
                                    </p:animEffect>
                                    <p:anim calcmode="lin" valueType="num">
                                      <p:cBhvr>
                                        <p:cTn id="16" dur="10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3926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926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39267">
                                            <p:txEl>
                                              <p:pRg st="2" end="2"/>
                                            </p:txEl>
                                          </p:spTgt>
                                        </p:tgtEl>
                                        <p:attrNameLst>
                                          <p:attrName>style.visibility</p:attrName>
                                        </p:attrNameLst>
                                      </p:cBhvr>
                                      <p:to>
                                        <p:strVal val="visible"/>
                                      </p:to>
                                    </p:set>
                                    <p:animEffect transition="in" filter="fade">
                                      <p:cBhvr>
                                        <p:cTn id="23" dur="1000"/>
                                        <p:tgtEl>
                                          <p:spTgt spid="139267">
                                            <p:txEl>
                                              <p:pRg st="2" end="2"/>
                                            </p:txEl>
                                          </p:spTgt>
                                        </p:tgtEl>
                                      </p:cBhvr>
                                    </p:animEffect>
                                    <p:anim calcmode="lin" valueType="num">
                                      <p:cBhvr>
                                        <p:cTn id="24" dur="10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3926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9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39267">
                                            <p:txEl>
                                              <p:pRg st="3" end="3"/>
                                            </p:txEl>
                                          </p:spTgt>
                                        </p:tgtEl>
                                        <p:attrNameLst>
                                          <p:attrName>style.visibility</p:attrName>
                                        </p:attrNameLst>
                                      </p:cBhvr>
                                      <p:to>
                                        <p:strVal val="visible"/>
                                      </p:to>
                                    </p:set>
                                    <p:animEffect transition="in" filter="fade">
                                      <p:cBhvr>
                                        <p:cTn id="31" dur="1000"/>
                                        <p:tgtEl>
                                          <p:spTgt spid="139267">
                                            <p:txEl>
                                              <p:pRg st="3" end="3"/>
                                            </p:txEl>
                                          </p:spTgt>
                                        </p:tgtEl>
                                      </p:cBhvr>
                                    </p:animEffect>
                                    <p:anim calcmode="lin" valueType="num">
                                      <p:cBhvr>
                                        <p:cTn id="32" dur="1000" fill="hold"/>
                                        <p:tgtEl>
                                          <p:spTgt spid="13926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3926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3926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39267">
                                            <p:txEl>
                                              <p:pRg st="4" end="4"/>
                                            </p:txEl>
                                          </p:spTgt>
                                        </p:tgtEl>
                                        <p:attrNameLst>
                                          <p:attrName>style.visibility</p:attrName>
                                        </p:attrNameLst>
                                      </p:cBhvr>
                                      <p:to>
                                        <p:strVal val="visible"/>
                                      </p:to>
                                    </p:set>
                                    <p:animEffect transition="in" filter="fade">
                                      <p:cBhvr>
                                        <p:cTn id="39" dur="1000"/>
                                        <p:tgtEl>
                                          <p:spTgt spid="139267">
                                            <p:txEl>
                                              <p:pRg st="4" end="4"/>
                                            </p:txEl>
                                          </p:spTgt>
                                        </p:tgtEl>
                                      </p:cBhvr>
                                    </p:animEffect>
                                    <p:anim calcmode="lin" valueType="num">
                                      <p:cBhvr>
                                        <p:cTn id="40" dur="1000" fill="hold"/>
                                        <p:tgtEl>
                                          <p:spTgt spid="139267">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3926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926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21165" y="1229331"/>
            <a:ext cx="4891172" cy="3004128"/>
          </a:xfrm>
          <a:prstGeom prst="round2DiagRect">
            <a:avLst/>
          </a:prstGeom>
          <a:solidFill>
            <a:schemeClr val="tx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305" name="Rectangle 9"/>
          <p:cNvSpPr>
            <a:spLocks noChangeArrowheads="1"/>
          </p:cNvSpPr>
          <p:nvPr/>
        </p:nvSpPr>
        <p:spPr bwMode="black">
          <a:xfrm>
            <a:off x="404425" y="1458913"/>
            <a:ext cx="4441825"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1463" indent="-271463">
              <a:spcBef>
                <a:spcPct val="20000"/>
              </a:spcBef>
            </a:pPr>
            <a:r>
              <a:rPr lang="en-US" sz="2400" b="1" dirty="0">
                <a:solidFill>
                  <a:srgbClr val="E4857B"/>
                </a:solidFill>
                <a:latin typeface="Arial"/>
                <a:cs typeface="Arial"/>
              </a:rPr>
              <a:t>Skinner’</a:t>
            </a:r>
            <a:r>
              <a:rPr lang="en-US" altLang="ja-JP" sz="2400" b="1" dirty="0">
                <a:solidFill>
                  <a:srgbClr val="E4857B"/>
                </a:solidFill>
                <a:latin typeface="Arial"/>
                <a:cs typeface="Arial"/>
              </a:rPr>
              <a:t>s beliefs:</a:t>
            </a:r>
          </a:p>
          <a:p>
            <a:pPr marL="271463" indent="-271463">
              <a:spcBef>
                <a:spcPct val="20000"/>
              </a:spcBef>
              <a:buFontTx/>
              <a:buChar char="•"/>
            </a:pPr>
            <a:r>
              <a:rPr lang="en-US" sz="2400" b="1" dirty="0">
                <a:solidFill>
                  <a:schemeClr val="bg1"/>
                </a:solidFill>
                <a:latin typeface="Arial"/>
                <a:cs typeface="Arial"/>
              </a:rPr>
              <a:t>Private internal events are real and can be studied, but they </a:t>
            </a:r>
            <a:r>
              <a:rPr lang="en-US" sz="2400" b="1" dirty="0">
                <a:solidFill>
                  <a:srgbClr val="F444AA"/>
                </a:solidFill>
                <a:latin typeface="Arial"/>
                <a:cs typeface="Arial"/>
              </a:rPr>
              <a:t>cannot explain </a:t>
            </a:r>
            <a:r>
              <a:rPr lang="en-US" sz="2400" b="1" dirty="0">
                <a:solidFill>
                  <a:schemeClr val="bg1"/>
                </a:solidFill>
                <a:latin typeface="Arial"/>
                <a:cs typeface="Arial"/>
              </a:rPr>
              <a:t>behavior.</a:t>
            </a:r>
          </a:p>
          <a:p>
            <a:pPr marL="271463" indent="-271463">
              <a:spcBef>
                <a:spcPct val="20000"/>
              </a:spcBef>
              <a:buFontTx/>
              <a:buChar char="•"/>
            </a:pPr>
            <a:r>
              <a:rPr lang="en-US" sz="2400" b="1" dirty="0">
                <a:solidFill>
                  <a:schemeClr val="accent1">
                    <a:lumMod val="60000"/>
                    <a:lumOff val="40000"/>
                  </a:schemeClr>
                </a:solidFill>
                <a:latin typeface="Arial"/>
                <a:cs typeface="Arial"/>
              </a:rPr>
              <a:t>Free will is an illusion.</a:t>
            </a:r>
          </a:p>
        </p:txBody>
      </p:sp>
      <p:sp>
        <p:nvSpPr>
          <p:cNvPr id="86019" name="Title 10"/>
          <p:cNvSpPr>
            <a:spLocks noGrp="1"/>
          </p:cNvSpPr>
          <p:nvPr>
            <p:ph type="ctrTitle"/>
          </p:nvPr>
        </p:nvSpPr>
        <p:spPr>
          <a:effectLst>
            <a:outerShdw blurRad="25400" dist="25400" dir="2700000" algn="tl" rotWithShape="0">
              <a:srgbClr val="000000"/>
            </a:outerShdw>
          </a:effectLst>
        </p:spPr>
        <p:txBody>
          <a:bodyPr/>
          <a:lstStyle/>
          <a:p>
            <a:r>
              <a:rPr lang="en-US" dirty="0">
                <a:ea typeface="ＭＳ Ｐゴシック" charset="0"/>
              </a:rPr>
              <a:t>Skinner: The Man and the Myth</a:t>
            </a:r>
          </a:p>
        </p:txBody>
      </p:sp>
      <p:pic>
        <p:nvPicPr>
          <p:cNvPr id="8" name="Picture 15"/>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86428" y1="30807" x2="96974" y2="37638"/>
                      </a14:backgroundRemoval>
                    </a14:imgEffect>
                  </a14:imgLayer>
                </a14:imgProps>
              </a:ext>
              <a:ext uri="{28A0092B-C50C-407E-A947-70E740481C1C}">
                <a14:useLocalDpi xmlns:a14="http://schemas.microsoft.com/office/drawing/2010/main"/>
              </a:ext>
            </a:extLst>
          </a:blip>
          <a:stretch>
            <a:fillRect/>
          </a:stretch>
        </p:blipFill>
        <p:spPr bwMode="auto">
          <a:xfrm>
            <a:off x="3478680" y="3590299"/>
            <a:ext cx="5665320" cy="37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0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183305">
                                            <p:txEl>
                                              <p:pRg st="0" end="0"/>
                                            </p:txEl>
                                          </p:spTgt>
                                        </p:tgtEl>
                                        <p:attrNameLst>
                                          <p:attrName>style.visibility</p:attrName>
                                        </p:attrNameLst>
                                      </p:cBhvr>
                                      <p:to>
                                        <p:strVal val="visible"/>
                                      </p:to>
                                    </p:set>
                                    <p:animEffect transition="in" filter="fade">
                                      <p:cBhvr>
                                        <p:cTn id="29" dur="1000"/>
                                        <p:tgtEl>
                                          <p:spTgt spid="183305">
                                            <p:txEl>
                                              <p:pRg st="0" end="0"/>
                                            </p:txEl>
                                          </p:spTgt>
                                        </p:tgtEl>
                                      </p:cBhvr>
                                    </p:animEffect>
                                    <p:anim calcmode="lin" valueType="num">
                                      <p:cBhvr>
                                        <p:cTn id="30" dur="1000" fill="hold"/>
                                        <p:tgtEl>
                                          <p:spTgt spid="183305">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183305">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83305">
                                            <p:txEl>
                                              <p:pRg st="0" end="0"/>
                                            </p:txEl>
                                          </p:spTgt>
                                        </p:tgtEl>
                                        <p:attrNameLst>
                                          <p:attrName>ppt_y</p:attrName>
                                        </p:attrNameLst>
                                      </p:cBhvr>
                                      <p:tavLst>
                                        <p:tav tm="0">
                                          <p:val>
                                            <p:strVal val="#ppt_y-.03"/>
                                          </p:val>
                                        </p:tav>
                                        <p:tav tm="100000">
                                          <p:val>
                                            <p:strVal val="#ppt_y"/>
                                          </p:val>
                                        </p:tav>
                                      </p:tavLst>
                                    </p:anim>
                                  </p:childTnLst>
                                </p:cTn>
                              </p:par>
                            </p:childTnLst>
                          </p:cTn>
                        </p:par>
                        <p:par>
                          <p:cTn id="33" fill="hold">
                            <p:stCondLst>
                              <p:cond delay="3500"/>
                            </p:stCondLst>
                            <p:childTnLst>
                              <p:par>
                                <p:cTn id="34" presetID="12" presetClass="entr" presetSubtype="1" fill="hold" nodeType="afterEffect">
                                  <p:stCondLst>
                                    <p:cond delay="0"/>
                                  </p:stCondLst>
                                  <p:childTnLst>
                                    <p:set>
                                      <p:cBhvr>
                                        <p:cTn id="35" dur="1" fill="hold">
                                          <p:stCondLst>
                                            <p:cond delay="0"/>
                                          </p:stCondLst>
                                        </p:cTn>
                                        <p:tgtEl>
                                          <p:spTgt spid="183305">
                                            <p:txEl>
                                              <p:pRg st="1" end="1"/>
                                            </p:txEl>
                                          </p:spTgt>
                                        </p:tgtEl>
                                        <p:attrNameLst>
                                          <p:attrName>style.visibility</p:attrName>
                                        </p:attrNameLst>
                                      </p:cBhvr>
                                      <p:to>
                                        <p:strVal val="visible"/>
                                      </p:to>
                                    </p:set>
                                    <p:animEffect transition="in" filter="slide(fromTop)">
                                      <p:cBhvr>
                                        <p:cTn id="36" dur="500"/>
                                        <p:tgtEl>
                                          <p:spTgt spid="183305">
                                            <p:txEl>
                                              <p:pRg st="1" end="1"/>
                                            </p:txEl>
                                          </p:spTgt>
                                        </p:tgtEl>
                                      </p:cBhvr>
                                    </p:animEffect>
                                  </p:childTnLst>
                                </p:cTn>
                              </p:par>
                            </p:childTnLst>
                          </p:cTn>
                        </p:par>
                        <p:par>
                          <p:cTn id="37" fill="hold">
                            <p:stCondLst>
                              <p:cond delay="4000"/>
                            </p:stCondLst>
                            <p:childTnLst>
                              <p:par>
                                <p:cTn id="38" presetID="12" presetClass="entr" presetSubtype="1" fill="hold" nodeType="afterEffect">
                                  <p:stCondLst>
                                    <p:cond delay="0"/>
                                  </p:stCondLst>
                                  <p:childTnLst>
                                    <p:set>
                                      <p:cBhvr>
                                        <p:cTn id="39" dur="1" fill="hold">
                                          <p:stCondLst>
                                            <p:cond delay="0"/>
                                          </p:stCondLst>
                                        </p:cTn>
                                        <p:tgtEl>
                                          <p:spTgt spid="183305">
                                            <p:txEl>
                                              <p:pRg st="2" end="2"/>
                                            </p:txEl>
                                          </p:spTgt>
                                        </p:tgtEl>
                                        <p:attrNameLst>
                                          <p:attrName>style.visibility</p:attrName>
                                        </p:attrNameLst>
                                      </p:cBhvr>
                                      <p:to>
                                        <p:strVal val="visible"/>
                                      </p:to>
                                    </p:set>
                                    <p:animEffect transition="in" filter="slide(fromTop)">
                                      <p:cBhvr>
                                        <p:cTn id="40" dur="500"/>
                                        <p:tgtEl>
                                          <p:spTgt spid="1833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51642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7.5</a:t>
              </a:r>
              <a:endParaRPr lang="en-US" sz="3200" b="1" dirty="0">
                <a:solidFill>
                  <a:srgbClr val="7CD2F0"/>
                </a:solidFill>
                <a:latin typeface="Arial"/>
                <a:cs typeface="Arial"/>
              </a:endParaRPr>
            </a:p>
          </p:txBody>
        </p:sp>
      </p:grpSp>
      <p:sp>
        <p:nvSpPr>
          <p:cNvPr id="6" name="TextBox 5"/>
          <p:cNvSpPr txBox="1"/>
          <p:nvPr/>
        </p:nvSpPr>
        <p:spPr>
          <a:xfrm>
            <a:off x="3517427" y="2105743"/>
            <a:ext cx="2441120" cy="1200328"/>
          </a:xfrm>
          <a:prstGeom prst="rect">
            <a:avLst/>
          </a:prstGeom>
          <a:noFill/>
        </p:spPr>
        <p:txBody>
          <a:bodyPr wrap="square" rtlCol="0">
            <a:spAutoFit/>
          </a:bodyPr>
          <a:lstStyle/>
          <a:p>
            <a:pPr algn="ctr"/>
            <a:r>
              <a:rPr lang="en-US" sz="2400" b="1" dirty="0">
                <a:solidFill>
                  <a:schemeClr val="bg1"/>
                </a:solidFill>
                <a:latin typeface=""/>
              </a:rPr>
              <a:t>Operant </a:t>
            </a:r>
            <a:r>
              <a:rPr lang="en-US" sz="2400" b="1" dirty="0" smtClean="0">
                <a:solidFill>
                  <a:schemeClr val="bg1"/>
                </a:solidFill>
                <a:latin typeface=""/>
              </a:rPr>
              <a:t>Conditioning</a:t>
            </a:r>
            <a:br>
              <a:rPr lang="en-US" sz="2400" b="1" dirty="0" smtClean="0">
                <a:solidFill>
                  <a:schemeClr val="bg1"/>
                </a:solidFill>
                <a:latin typeface=""/>
              </a:rPr>
            </a:br>
            <a:r>
              <a:rPr lang="en-US" sz="2400" b="1" dirty="0" smtClean="0">
                <a:solidFill>
                  <a:schemeClr val="bg1"/>
                </a:solidFill>
                <a:latin typeface=""/>
              </a:rPr>
              <a:t>in </a:t>
            </a:r>
            <a:r>
              <a:rPr lang="en-US" sz="2400" b="1" dirty="0">
                <a:solidFill>
                  <a:schemeClr val="bg1"/>
                </a:solidFill>
                <a:latin typeface=""/>
              </a:rPr>
              <a:t>Real </a:t>
            </a:r>
            <a:r>
              <a:rPr lang="en-US" sz="2400" b="1" dirty="0" smtClean="0">
                <a:solidFill>
                  <a:schemeClr val="bg1"/>
                </a:solidFill>
                <a:latin typeface=""/>
              </a:rPr>
              <a:t>Life</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45655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7.5.A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and discuss six reasons why punishment often fails to effectively change behavior</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410902"/>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7.5.B</a:t>
              </a:r>
              <a:endParaRPr lang="en-US" sz="2400" b="1" dirty="0">
                <a:solidFill>
                  <a:schemeClr val="bg1"/>
                </a:solidFill>
                <a:latin typeface="Arial"/>
                <a:cs typeface="Arial"/>
              </a:endParaRPr>
            </a:p>
          </p:txBody>
        </p:sp>
      </p:grpSp>
      <p:grpSp>
        <p:nvGrpSpPr>
          <p:cNvPr id="16" name="Group 15"/>
          <p:cNvGrpSpPr/>
          <p:nvPr/>
        </p:nvGrpSpPr>
        <p:grpSpPr>
          <a:xfrm>
            <a:off x="1851368" y="2410902"/>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reasons why rewards may backfire and not produce their intended results for behavior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973217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35830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13250" y="0"/>
            <a:ext cx="583075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14" name="Rectangle 5"/>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115" name="Text Box 6"/>
          <p:cNvSpPr txBox="1">
            <a:spLocks noChangeArrowheads="1"/>
          </p:cNvSpPr>
          <p:nvPr/>
        </p:nvSpPr>
        <p:spPr bwMode="auto">
          <a:xfrm>
            <a:off x="3239981" y="1860550"/>
            <a:ext cx="18859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solidFill>
                <a:latin typeface="Times" charset="0"/>
              </a:rPr>
              <a:t>Application of operant conditioning techniques to teach new responses or to reduce or eliminate maladaptive or problematic behavior</a:t>
            </a:r>
          </a:p>
        </p:txBody>
      </p:sp>
      <p:sp>
        <p:nvSpPr>
          <p:cNvPr id="4" name="TextBox 3"/>
          <p:cNvSpPr txBox="1"/>
          <p:nvPr/>
        </p:nvSpPr>
        <p:spPr>
          <a:xfrm>
            <a:off x="4802985" y="-36366"/>
            <a:ext cx="3606075" cy="6247864"/>
          </a:xfrm>
          <a:prstGeom prst="rect">
            <a:avLst/>
          </a:prstGeom>
          <a:noFill/>
        </p:spPr>
        <p:txBody>
          <a:bodyPr wrap="none" rtlCol="0">
            <a:spAutoFit/>
          </a:bodyPr>
          <a:lstStyle/>
          <a:p>
            <a:r>
              <a:rPr lang="en-US" sz="40000" dirty="0" smtClean="0">
                <a:effectLst>
                  <a:reflection blurRad="6350" stA="55000" endA="300" endPos="45500" dir="5400000" sy="-100000" algn="bl" rotWithShape="0"/>
                </a:effectLst>
                <a:latin typeface="Times New Roman"/>
                <a:cs typeface="Times New Roman"/>
              </a:rPr>
              <a:t>B</a:t>
            </a:r>
            <a:endParaRPr lang="en-US" sz="40000" dirty="0">
              <a:effectLst>
                <a:reflection blurRad="6350" stA="55000" endA="300" endPos="45500" dir="5400000" sy="-100000" algn="bl" rotWithShape="0"/>
              </a:effectLst>
              <a:latin typeface="Times New Roman"/>
              <a:cs typeface="Times New Roman"/>
            </a:endParaRPr>
          </a:p>
        </p:txBody>
      </p:sp>
      <p:sp>
        <p:nvSpPr>
          <p:cNvPr id="262151" name="Text Box 7"/>
          <p:cNvSpPr txBox="1">
            <a:spLocks noChangeArrowheads="1"/>
          </p:cNvSpPr>
          <p:nvPr/>
        </p:nvSpPr>
        <p:spPr bwMode="auto">
          <a:xfrm>
            <a:off x="5997575" y="2630488"/>
            <a:ext cx="2940873" cy="107950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lstStyle/>
          <a:p>
            <a:pPr algn="dist">
              <a:lnSpc>
                <a:spcPct val="90000"/>
              </a:lnSpc>
              <a:defRPr/>
            </a:pPr>
            <a:r>
              <a:rPr lang="en-US" sz="3600" dirty="0" err="1">
                <a:solidFill>
                  <a:schemeClr val="bg1"/>
                </a:solidFill>
                <a:latin typeface="Helvetica" charset="0"/>
                <a:ea typeface="ＭＳ Ｐゴシック" charset="-128"/>
                <a:cs typeface="ＭＳ Ｐゴシック" charset="-128"/>
              </a:rPr>
              <a:t>ehavior</a:t>
            </a:r>
            <a:endParaRPr lang="en-US" sz="3600" dirty="0">
              <a:solidFill>
                <a:schemeClr val="bg1"/>
              </a:solidFill>
              <a:latin typeface="Helvetica" charset="0"/>
              <a:ea typeface="ＭＳ Ｐゴシック" charset="-128"/>
              <a:cs typeface="ＭＳ Ｐゴシック" charset="-128"/>
            </a:endParaRPr>
          </a:p>
          <a:p>
            <a:pPr algn="dist">
              <a:lnSpc>
                <a:spcPct val="90000"/>
              </a:lnSpc>
              <a:defRPr/>
            </a:pPr>
            <a:r>
              <a:rPr lang="en-US" sz="3600" dirty="0">
                <a:solidFill>
                  <a:schemeClr val="bg1"/>
                </a:solidFill>
                <a:latin typeface="Helvetica" charset="0"/>
                <a:ea typeface="ＭＳ Ｐゴシック" charset="-128"/>
                <a:cs typeface="ＭＳ Ｐゴシック" charset="-128"/>
              </a:rPr>
              <a:t>  modification</a:t>
            </a:r>
          </a:p>
        </p:txBody>
      </p:sp>
    </p:spTree>
    <p:extLst>
      <p:ext uri="{BB962C8B-B14F-4D97-AF65-F5344CB8AC3E}">
        <p14:creationId xmlns:p14="http://schemas.microsoft.com/office/powerpoint/2010/main" val="389231358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62151"/>
                                        </p:tgtEl>
                                        <p:attrNameLst>
                                          <p:attrName>style.visibility</p:attrName>
                                        </p:attrNameLst>
                                      </p:cBhvr>
                                      <p:to>
                                        <p:strVal val="visible"/>
                                      </p:to>
                                    </p:set>
                                    <p:anim calcmode="lin" valueType="num">
                                      <p:cBhvr>
                                        <p:cTn id="11" dur="1000" fill="hold"/>
                                        <p:tgtEl>
                                          <p:spTgt spid="262151"/>
                                        </p:tgtEl>
                                        <p:attrNameLst>
                                          <p:attrName>ppt_w</p:attrName>
                                        </p:attrNameLst>
                                      </p:cBhvr>
                                      <p:tavLst>
                                        <p:tav tm="0">
                                          <p:val>
                                            <p:strVal val="#ppt_w*0.70"/>
                                          </p:val>
                                        </p:tav>
                                        <p:tav tm="100000">
                                          <p:val>
                                            <p:strVal val="#ppt_w"/>
                                          </p:val>
                                        </p:tav>
                                      </p:tavLst>
                                    </p:anim>
                                    <p:anim calcmode="lin" valueType="num">
                                      <p:cBhvr>
                                        <p:cTn id="12" dur="1000" fill="hold"/>
                                        <p:tgtEl>
                                          <p:spTgt spid="262151"/>
                                        </p:tgtEl>
                                        <p:attrNameLst>
                                          <p:attrName>ppt_h</p:attrName>
                                        </p:attrNameLst>
                                      </p:cBhvr>
                                      <p:tavLst>
                                        <p:tav tm="0">
                                          <p:val>
                                            <p:strVal val="#ppt_h"/>
                                          </p:val>
                                        </p:tav>
                                        <p:tav tm="100000">
                                          <p:val>
                                            <p:strVal val="#ppt_h"/>
                                          </p:val>
                                        </p:tav>
                                      </p:tavLst>
                                    </p:anim>
                                    <p:animEffect transition="in" filter="fade">
                                      <p:cBhvr>
                                        <p:cTn id="13" dur="1000"/>
                                        <p:tgtEl>
                                          <p:spTgt spid="262151"/>
                                        </p:tgtEl>
                                      </p:cBhvr>
                                    </p:animEffec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90115"/>
                                        </p:tgtEl>
                                        <p:attrNameLst>
                                          <p:attrName>style.visibility</p:attrName>
                                        </p:attrNameLst>
                                      </p:cBhvr>
                                      <p:to>
                                        <p:strVal val="visible"/>
                                      </p:to>
                                    </p:set>
                                    <p:animEffect transition="in" filter="fade">
                                      <p:cBhvr>
                                        <p:cTn id="17" dur="2000"/>
                                        <p:tgtEl>
                                          <p:spTgt spid="90115"/>
                                        </p:tgtEl>
                                      </p:cBhvr>
                                    </p:animEffect>
                                    <p:anim calcmode="lin" valueType="num">
                                      <p:cBhvr>
                                        <p:cTn id="18" dur="2000" fill="hold"/>
                                        <p:tgtEl>
                                          <p:spTgt spid="90115"/>
                                        </p:tgtEl>
                                        <p:attrNameLst>
                                          <p:attrName>ppt_w</p:attrName>
                                        </p:attrNameLst>
                                      </p:cBhvr>
                                      <p:tavLst>
                                        <p:tav tm="0" fmla="#ppt_w*sin(2.5*pi*$)">
                                          <p:val>
                                            <p:fltVal val="0"/>
                                          </p:val>
                                        </p:tav>
                                        <p:tav tm="100000">
                                          <p:val>
                                            <p:fltVal val="1"/>
                                          </p:val>
                                        </p:tav>
                                      </p:tavLst>
                                    </p:anim>
                                    <p:anim calcmode="lin" valueType="num">
                                      <p:cBhvr>
                                        <p:cTn id="19" dur="2000" fill="hold"/>
                                        <p:tgtEl>
                                          <p:spTgt spid="901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2621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p:cNvGrpSpPr>
            <a:grpSpLocks/>
          </p:cNvGrpSpPr>
          <p:nvPr/>
        </p:nvGrpSpPr>
        <p:grpSpPr bwMode="auto">
          <a:xfrm>
            <a:off x="1657350" y="2682875"/>
            <a:ext cx="6673850" cy="1755775"/>
            <a:chOff x="1421343" y="2209806"/>
            <a:chExt cx="6918325" cy="1756106"/>
          </a:xfrm>
        </p:grpSpPr>
        <p:sp>
          <p:nvSpPr>
            <p:cNvPr id="92181" name="Line 2"/>
            <p:cNvSpPr>
              <a:spLocks noChangeShapeType="1"/>
            </p:cNvSpPr>
            <p:nvPr/>
          </p:nvSpPr>
          <p:spPr bwMode="auto">
            <a:xfrm>
              <a:off x="1421343" y="3078334"/>
              <a:ext cx="6918325" cy="158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2182" name="Line 3"/>
            <p:cNvSpPr>
              <a:spLocks noChangeShapeType="1"/>
            </p:cNvSpPr>
            <p:nvPr/>
          </p:nvSpPr>
          <p:spPr bwMode="auto">
            <a:xfrm>
              <a:off x="1421343" y="3962737"/>
              <a:ext cx="6918325" cy="31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2183" name="Line 6"/>
            <p:cNvSpPr>
              <a:spLocks noChangeShapeType="1"/>
            </p:cNvSpPr>
            <p:nvPr/>
          </p:nvSpPr>
          <p:spPr bwMode="auto">
            <a:xfrm>
              <a:off x="1545168" y="2209806"/>
              <a:ext cx="67818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34" name="Oval 33"/>
          <p:cNvSpPr/>
          <p:nvPr/>
        </p:nvSpPr>
        <p:spPr bwMode="auto">
          <a:xfrm>
            <a:off x="880531" y="3477588"/>
            <a:ext cx="1223430" cy="1223430"/>
          </a:xfrm>
          <a:prstGeom prst="ellipse">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35" name="Oval 34"/>
          <p:cNvSpPr/>
          <p:nvPr/>
        </p:nvSpPr>
        <p:spPr bwMode="auto">
          <a:xfrm>
            <a:off x="880531" y="2626688"/>
            <a:ext cx="1223430" cy="1223430"/>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chemeClr val="accent2">
                  <a:lumMod val="75000"/>
                </a:schemeClr>
              </a:solidFill>
              <a:latin typeface="Arial"/>
              <a:ea typeface="ＭＳ Ｐゴシック" charset="-128"/>
              <a:cs typeface="Arial"/>
            </a:endParaRPr>
          </a:p>
        </p:txBody>
      </p:sp>
      <p:sp>
        <p:nvSpPr>
          <p:cNvPr id="36" name="Oval 35"/>
          <p:cNvSpPr/>
          <p:nvPr/>
        </p:nvSpPr>
        <p:spPr bwMode="auto">
          <a:xfrm>
            <a:off x="880531" y="1775788"/>
            <a:ext cx="1223430" cy="1223430"/>
          </a:xfrm>
          <a:prstGeom prst="ellipse">
            <a:avLst/>
          </a:prstGeom>
          <a:solidFill>
            <a:schemeClr val="tx2">
              <a:lumMod val="60000"/>
              <a:lumOff val="40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4" name="Group 18"/>
          <p:cNvGrpSpPr>
            <a:grpSpLocks/>
          </p:cNvGrpSpPr>
          <p:nvPr/>
        </p:nvGrpSpPr>
        <p:grpSpPr bwMode="auto">
          <a:xfrm>
            <a:off x="1295405" y="2151065"/>
            <a:ext cx="355601" cy="2170113"/>
            <a:chOff x="1098" y="1503"/>
            <a:chExt cx="224" cy="1367"/>
          </a:xfrm>
        </p:grpSpPr>
        <p:sp>
          <p:nvSpPr>
            <p:cNvPr id="38" name="Rectangle 19"/>
            <p:cNvSpPr>
              <a:spLocks noChangeArrowheads="1"/>
            </p:cNvSpPr>
            <p:nvPr/>
          </p:nvSpPr>
          <p:spPr bwMode="white">
            <a:xfrm>
              <a:off x="1098" y="1503"/>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39" name="Rectangle 20"/>
            <p:cNvSpPr>
              <a:spLocks noChangeArrowheads="1"/>
            </p:cNvSpPr>
            <p:nvPr/>
          </p:nvSpPr>
          <p:spPr bwMode="white">
            <a:xfrm>
              <a:off x="1098" y="2056"/>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40" name="Rectangle 21"/>
            <p:cNvSpPr>
              <a:spLocks noChangeArrowheads="1"/>
            </p:cNvSpPr>
            <p:nvPr/>
          </p:nvSpPr>
          <p:spPr bwMode="white">
            <a:xfrm>
              <a:off x="1098" y="2579"/>
              <a:ext cx="224" cy="291"/>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lgn="ctr">
                <a:defRPr/>
              </a:pPr>
              <a:r>
                <a:rPr lang="en-US" sz="2400" b="1" dirty="0">
                  <a:solidFill>
                    <a:schemeClr val="bg1"/>
                  </a:solidFill>
                  <a:latin typeface="Arial"/>
                  <a:ea typeface="ＭＳ Ｐゴシック" pitchFamily="-111" charset="-128"/>
                  <a:cs typeface="Arial"/>
                </a:rPr>
                <a:t>3</a:t>
              </a:r>
            </a:p>
          </p:txBody>
        </p:sp>
      </p:grpSp>
      <p:sp>
        <p:nvSpPr>
          <p:cNvPr id="92173" name="Rectangle 2"/>
          <p:cNvSpPr>
            <a:spLocks noGrp="1" noChangeArrowheads="1"/>
          </p:cNvSpPr>
          <p:nvPr>
            <p:ph type="ctrTitle"/>
          </p:nvPr>
        </p:nvSpPr>
        <p:spPr/>
        <p:txBody>
          <a:bodyPr/>
          <a:lstStyle/>
          <a:p>
            <a:r>
              <a:rPr lang="en-US">
                <a:ea typeface="ＭＳ Ｐゴシック" charset="0"/>
              </a:rPr>
              <a:t>When Punishment Works</a:t>
            </a:r>
          </a:p>
        </p:txBody>
      </p:sp>
      <p:sp>
        <p:nvSpPr>
          <p:cNvPr id="330766" name="Rectangle 14"/>
          <p:cNvSpPr>
            <a:spLocks noChangeArrowheads="1"/>
          </p:cNvSpPr>
          <p:nvPr/>
        </p:nvSpPr>
        <p:spPr bwMode="auto">
          <a:xfrm>
            <a:off x="2979738" y="2413000"/>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b="1">
              <a:solidFill>
                <a:srgbClr val="333333"/>
              </a:solidFill>
              <a:latin typeface="Arial"/>
              <a:cs typeface="Arial"/>
            </a:endParaRPr>
          </a:p>
        </p:txBody>
      </p:sp>
      <p:sp>
        <p:nvSpPr>
          <p:cNvPr id="330767" name="Rectangle 15"/>
          <p:cNvSpPr>
            <a:spLocks noChangeArrowheads="1"/>
          </p:cNvSpPr>
          <p:nvPr/>
        </p:nvSpPr>
        <p:spPr bwMode="auto">
          <a:xfrm>
            <a:off x="2384425" y="2928938"/>
            <a:ext cx="5965825" cy="492125"/>
          </a:xfrm>
          <a:prstGeom prst="rect">
            <a:avLst/>
          </a:prstGeom>
          <a:noFill/>
          <a:ln w="9525">
            <a:noFill/>
            <a:miter lim="800000"/>
            <a:headEnd/>
            <a:tailEnd/>
          </a:ln>
          <a:effectLst/>
        </p:spPr>
        <p:txBody>
          <a:bodyPr>
            <a:spAutoFit/>
          </a:bodyPr>
          <a:lstStyle/>
          <a:p>
            <a:pPr>
              <a:defRPr/>
            </a:pPr>
            <a:r>
              <a:rPr lang="en-US" sz="2600" b="1" dirty="0">
                <a:solidFill>
                  <a:schemeClr val="accent6"/>
                </a:solidFill>
                <a:latin typeface="Arial"/>
                <a:ea typeface="ＭＳ Ｐゴシック" charset="-128"/>
                <a:cs typeface="Arial"/>
              </a:rPr>
              <a:t>Severity does not make a difference</a:t>
            </a:r>
          </a:p>
        </p:txBody>
      </p:sp>
      <p:sp>
        <p:nvSpPr>
          <p:cNvPr id="330768" name="Rectangle 16"/>
          <p:cNvSpPr>
            <a:spLocks noChangeArrowheads="1"/>
          </p:cNvSpPr>
          <p:nvPr/>
        </p:nvSpPr>
        <p:spPr bwMode="auto">
          <a:xfrm>
            <a:off x="2384425" y="3825875"/>
            <a:ext cx="57340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defRPr/>
            </a:pPr>
            <a:r>
              <a:rPr lang="en-US" sz="2600" b="1" dirty="0">
                <a:solidFill>
                  <a:schemeClr val="tx2">
                    <a:lumMod val="60000"/>
                    <a:lumOff val="40000"/>
                  </a:schemeClr>
                </a:solidFill>
                <a:latin typeface="Arial"/>
                <a:ea typeface="ＭＳ Ｐゴシック" charset="-128"/>
                <a:cs typeface="Arial"/>
              </a:rPr>
              <a:t>Consistency is what matters most</a:t>
            </a:r>
          </a:p>
        </p:txBody>
      </p:sp>
      <p:sp>
        <p:nvSpPr>
          <p:cNvPr id="330779" name="Rectangle 27"/>
          <p:cNvSpPr>
            <a:spLocks noChangeArrowheads="1"/>
          </p:cNvSpPr>
          <p:nvPr/>
        </p:nvSpPr>
        <p:spPr bwMode="auto">
          <a:xfrm>
            <a:off x="2384425" y="2033588"/>
            <a:ext cx="5762625" cy="492125"/>
          </a:xfrm>
          <a:prstGeom prst="rect">
            <a:avLst/>
          </a:prstGeom>
          <a:noFill/>
          <a:ln w="9525">
            <a:noFill/>
            <a:miter lim="800000"/>
            <a:headEnd/>
            <a:tailEnd/>
          </a:ln>
          <a:effectLst/>
        </p:spPr>
        <p:txBody>
          <a:bodyPr wrap="none">
            <a:spAutoFit/>
          </a:bodyPr>
          <a:lstStyle/>
          <a:p>
            <a:pPr>
              <a:defRPr/>
            </a:pPr>
            <a:r>
              <a:rPr lang="en-US" sz="2600" b="1" dirty="0">
                <a:solidFill>
                  <a:schemeClr val="tx2">
                    <a:lumMod val="60000"/>
                    <a:lumOff val="40000"/>
                  </a:schemeClr>
                </a:solidFill>
                <a:latin typeface="Arial"/>
                <a:ea typeface="ＭＳ Ｐゴシック" charset="-128"/>
                <a:cs typeface="Arial"/>
              </a:rPr>
              <a:t>Sometimes punishment is effective</a:t>
            </a:r>
          </a:p>
        </p:txBody>
      </p:sp>
    </p:spTree>
    <p:extLst>
      <p:ext uri="{BB962C8B-B14F-4D97-AF65-F5344CB8AC3E}">
        <p14:creationId xmlns:p14="http://schemas.microsoft.com/office/powerpoint/2010/main" val="161548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30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40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childTnLst>
                                </p:cTn>
                              </p:par>
                              <p:par>
                                <p:cTn id="17" presetID="22" presetClass="entr" presetSubtype="1" fill="hold"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nodeType="afterGroup">
                            <p:stCondLst>
                              <p:cond delay="12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nodeType="afterGroup">
                            <p:stCondLst>
                              <p:cond delay="17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330766"/>
                                        </p:tgtEl>
                                        <p:attrNameLst>
                                          <p:attrName>style.visibility</p:attrName>
                                        </p:attrNameLst>
                                      </p:cBhvr>
                                      <p:to>
                                        <p:strVal val="visible"/>
                                      </p:to>
                                    </p:set>
                                    <p:animEffect transition="in" filter="fade">
                                      <p:cBhvr>
                                        <p:cTn id="27" dur="500"/>
                                        <p:tgtEl>
                                          <p:spTgt spid="330766"/>
                                        </p:tgtEl>
                                      </p:cBhvr>
                                    </p:animEffect>
                                  </p:childTnLst>
                                  <p:subTnLst>
                                    <p:animClr clrSpc="rgb" dir="cw">
                                      <p:cBhvr override="childStyle">
                                        <p:cTn dur="1" fill="hold" display="0" masterRel="nextClick" afterEffect="1"/>
                                        <p:tgtEl>
                                          <p:spTgt spid="330766"/>
                                        </p:tgtEl>
                                        <p:attrNameLst>
                                          <p:attrName>ppt_c</p:attrName>
                                        </p:attrNameLst>
                                      </p:cBhvr>
                                      <p:to>
                                        <a:srgbClr val="B2B2B2"/>
                                      </p:to>
                                    </p:animClr>
                                  </p:subTnLst>
                                </p:cTn>
                              </p:par>
                            </p:childTnLst>
                          </p:cTn>
                        </p:par>
                        <p:par>
                          <p:cTn id="28" fill="hold" nodeType="afterGroup">
                            <p:stCondLst>
                              <p:cond delay="2200"/>
                            </p:stCondLst>
                            <p:childTnLst>
                              <p:par>
                                <p:cTn id="29" presetID="10" presetClass="entr" presetSubtype="0" fill="hold" grpId="0" nodeType="afterEffect">
                                  <p:stCondLst>
                                    <p:cond delay="0"/>
                                  </p:stCondLst>
                                  <p:childTnLst>
                                    <p:set>
                                      <p:cBhvr>
                                        <p:cTn id="30" dur="1" fill="hold">
                                          <p:stCondLst>
                                            <p:cond delay="0"/>
                                          </p:stCondLst>
                                        </p:cTn>
                                        <p:tgtEl>
                                          <p:spTgt spid="330779"/>
                                        </p:tgtEl>
                                        <p:attrNameLst>
                                          <p:attrName>style.visibility</p:attrName>
                                        </p:attrNameLst>
                                      </p:cBhvr>
                                      <p:to>
                                        <p:strVal val="visible"/>
                                      </p:to>
                                    </p:set>
                                    <p:animEffect transition="in" filter="fade">
                                      <p:cBhvr>
                                        <p:cTn id="31" dur="1000"/>
                                        <p:tgtEl>
                                          <p:spTgt spid="330779"/>
                                        </p:tgtEl>
                                      </p:cBhvr>
                                    </p:animEffect>
                                  </p:childTnLst>
                                  <p:subTnLst>
                                    <p:animClr clrSpc="rgb" dir="cw">
                                      <p:cBhvr override="childStyle">
                                        <p:cTn dur="1" fill="hold" display="0" masterRel="nextClick" afterEffect="1"/>
                                        <p:tgtEl>
                                          <p:spTgt spid="330779"/>
                                        </p:tgtEl>
                                        <p:attrNameLst>
                                          <p:attrName>ppt_c</p:attrName>
                                        </p:attrNameLst>
                                      </p:cBhvr>
                                      <p:to>
                                        <a:schemeClr val="bg2"/>
                                      </p:to>
                                    </p:animClr>
                                  </p:subTnLst>
                                </p:cTn>
                              </p:par>
                            </p:childTnLst>
                          </p:cTn>
                        </p:par>
                      </p:childTnLst>
                    </p:cTn>
                  </p:par>
                  <p:par>
                    <p:cTn id="32" fill="hold">
                      <p:stCondLst>
                        <p:cond delay="indefinite"/>
                      </p:stCondLst>
                      <p:childTnLst>
                        <p:par>
                          <p:cTn id="33" fill="hold" nodeType="after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0767"/>
                                        </p:tgtEl>
                                        <p:attrNameLst>
                                          <p:attrName>style.visibility</p:attrName>
                                        </p:attrNameLst>
                                      </p:cBhvr>
                                      <p:to>
                                        <p:strVal val="visible"/>
                                      </p:to>
                                    </p:set>
                                    <p:animEffect transition="in" filter="fade">
                                      <p:cBhvr>
                                        <p:cTn id="36" dur="1000"/>
                                        <p:tgtEl>
                                          <p:spTgt spid="330767"/>
                                        </p:tgtEl>
                                      </p:cBhvr>
                                    </p:animEffect>
                                  </p:childTnLst>
                                  <p:subTnLst>
                                    <p:animClr clrSpc="rgb" dir="cw">
                                      <p:cBhvr override="childStyle">
                                        <p:cTn dur="1" fill="hold" display="0" masterRel="nextClick" afterEffect="1"/>
                                        <p:tgtEl>
                                          <p:spTgt spid="330767"/>
                                        </p:tgtEl>
                                        <p:attrNameLst>
                                          <p:attrName>ppt_c</p:attrName>
                                        </p:attrNameLst>
                                      </p:cBhvr>
                                      <p:to>
                                        <a:schemeClr val="bg2"/>
                                      </p:to>
                                    </p:animClr>
                                  </p:subTnLst>
                                </p:cTn>
                              </p:par>
                            </p:childTnLst>
                          </p:cTn>
                        </p:par>
                      </p:childTnLst>
                    </p:cTn>
                  </p:par>
                  <p:par>
                    <p:cTn id="37" fill="hold">
                      <p:stCondLst>
                        <p:cond delay="indefinite"/>
                      </p:stCondLst>
                      <p:childTnLst>
                        <p:par>
                          <p:cTn id="38" fill="hold" nodeType="after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0768"/>
                                        </p:tgtEl>
                                        <p:attrNameLst>
                                          <p:attrName>style.visibility</p:attrName>
                                        </p:attrNameLst>
                                      </p:cBhvr>
                                      <p:to>
                                        <p:strVal val="visible"/>
                                      </p:to>
                                    </p:set>
                                    <p:animEffect transition="in" filter="fade">
                                      <p:cBhvr>
                                        <p:cTn id="41" dur="1000"/>
                                        <p:tgtEl>
                                          <p:spTgt spid="330768"/>
                                        </p:tgtEl>
                                      </p:cBhvr>
                                    </p:animEffect>
                                  </p:childTnLst>
                                  <p:subTnLst>
                                    <p:animClr clrSpc="rgb" dir="cw">
                                      <p:cBhvr override="childStyle">
                                        <p:cTn dur="1" fill="hold" display="0" masterRel="nextClick" afterEffect="1"/>
                                        <p:tgtEl>
                                          <p:spTgt spid="33076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6" grpId="0"/>
      <p:bldP spid="330767" grpId="0"/>
      <p:bldP spid="330768" grpId="0"/>
      <p:bldP spid="33077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14" name="Rectangle 14"/>
          <p:cNvSpPr>
            <a:spLocks noChangeArrowheads="1"/>
          </p:cNvSpPr>
          <p:nvPr/>
        </p:nvSpPr>
        <p:spPr bwMode="auto">
          <a:xfrm>
            <a:off x="2025650" y="1708677"/>
            <a:ext cx="65595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b="1" dirty="0">
                <a:latin typeface="Arial"/>
                <a:cs typeface="Arial"/>
              </a:rPr>
              <a:t>Administered inappropriately or mindlessly </a:t>
            </a:r>
          </a:p>
        </p:txBody>
      </p:sp>
      <p:sp>
        <p:nvSpPr>
          <p:cNvPr id="332815" name="Rectangle 15"/>
          <p:cNvSpPr>
            <a:spLocks noChangeArrowheads="1"/>
          </p:cNvSpPr>
          <p:nvPr/>
        </p:nvSpPr>
        <p:spPr bwMode="auto">
          <a:xfrm>
            <a:off x="2025650" y="2365902"/>
            <a:ext cx="6442075" cy="431800"/>
          </a:xfrm>
          <a:prstGeom prst="rect">
            <a:avLst/>
          </a:prstGeom>
          <a:noFill/>
          <a:ln w="9525">
            <a:noFill/>
            <a:miter lim="800000"/>
            <a:headEnd/>
            <a:tailEnd/>
          </a:ln>
          <a:effectLst/>
        </p:spPr>
        <p:txBody>
          <a:bodyPr>
            <a:spAutoFit/>
          </a:bodyPr>
          <a:lstStyle/>
          <a:p>
            <a:pPr>
              <a:defRPr/>
            </a:pPr>
            <a:r>
              <a:rPr lang="en-US" sz="2200" b="1" dirty="0">
                <a:solidFill>
                  <a:srgbClr val="FF0000"/>
                </a:solidFill>
                <a:latin typeface="Arial"/>
                <a:ea typeface="ＭＳ Ｐゴシック" charset="-128"/>
                <a:cs typeface="Arial"/>
              </a:rPr>
              <a:t>Recipient responds with anxiety, fear, rage</a:t>
            </a:r>
          </a:p>
        </p:txBody>
      </p:sp>
      <p:sp>
        <p:nvSpPr>
          <p:cNvPr id="332816" name="Rectangle 16"/>
          <p:cNvSpPr>
            <a:spLocks noChangeArrowheads="1"/>
          </p:cNvSpPr>
          <p:nvPr/>
        </p:nvSpPr>
        <p:spPr bwMode="auto">
          <a:xfrm>
            <a:off x="2025650" y="3092977"/>
            <a:ext cx="3222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200" b="1">
                <a:latin typeface="Arial"/>
                <a:cs typeface="Arial"/>
              </a:rPr>
              <a:t>Effect is temporary</a:t>
            </a:r>
            <a:endParaRPr lang="en-US" sz="2200">
              <a:latin typeface="Arial"/>
              <a:cs typeface="Arial"/>
            </a:endParaRPr>
          </a:p>
        </p:txBody>
      </p:sp>
      <p:sp>
        <p:nvSpPr>
          <p:cNvPr id="332817" name="Rectangle 17"/>
          <p:cNvSpPr>
            <a:spLocks noChangeArrowheads="1"/>
          </p:cNvSpPr>
          <p:nvPr/>
        </p:nvSpPr>
        <p:spPr bwMode="auto">
          <a:xfrm>
            <a:off x="2025650" y="3721627"/>
            <a:ext cx="6427788" cy="430213"/>
          </a:xfrm>
          <a:prstGeom prst="rect">
            <a:avLst/>
          </a:prstGeom>
          <a:noFill/>
          <a:ln w="9525">
            <a:noFill/>
            <a:miter lim="800000"/>
            <a:headEnd/>
            <a:tailEnd/>
          </a:ln>
          <a:effectLst/>
        </p:spPr>
        <p:txBody>
          <a:bodyPr>
            <a:spAutoFit/>
          </a:bodyPr>
          <a:lstStyle/>
          <a:p>
            <a:pPr>
              <a:defRPr/>
            </a:pPr>
            <a:r>
              <a:rPr lang="en-US" sz="2200" b="1" dirty="0">
                <a:solidFill>
                  <a:srgbClr val="FF0000"/>
                </a:solidFill>
                <a:latin typeface="Arial"/>
                <a:ea typeface="ＭＳ Ｐゴシック" charset="-128"/>
                <a:cs typeface="Arial"/>
              </a:rPr>
              <a:t>Does not immediately follow the behavior</a:t>
            </a:r>
          </a:p>
        </p:txBody>
      </p:sp>
      <p:sp>
        <p:nvSpPr>
          <p:cNvPr id="332818" name="Rectangle 18"/>
          <p:cNvSpPr>
            <a:spLocks noChangeArrowheads="1"/>
          </p:cNvSpPr>
          <p:nvPr/>
        </p:nvSpPr>
        <p:spPr bwMode="auto">
          <a:xfrm>
            <a:off x="2025650" y="4328052"/>
            <a:ext cx="6419850" cy="644525"/>
          </a:xfrm>
          <a:prstGeom prst="rect">
            <a:avLst/>
          </a:prstGeom>
          <a:noFill/>
          <a:ln w="9525">
            <a:noFill/>
            <a:miter lim="800000"/>
            <a:headEnd/>
            <a:tailEnd/>
          </a:ln>
          <a:effectLst/>
        </p:spPr>
        <p:txBody>
          <a:bodyPr>
            <a:spAutoFit/>
          </a:bodyPr>
          <a:lstStyle/>
          <a:p>
            <a:pPr>
              <a:lnSpc>
                <a:spcPct val="80000"/>
              </a:lnSpc>
              <a:defRPr/>
            </a:pPr>
            <a:r>
              <a:rPr lang="en-US" sz="2200" b="1" dirty="0">
                <a:latin typeface="Arial"/>
                <a:ea typeface="ＭＳ Ｐゴシック" charset="-128"/>
                <a:cs typeface="Arial"/>
              </a:rPr>
              <a:t>Does not inform recipient how to avoid future punishment</a:t>
            </a:r>
          </a:p>
        </p:txBody>
      </p:sp>
      <p:sp>
        <p:nvSpPr>
          <p:cNvPr id="164885" name="Text Box 30"/>
          <p:cNvSpPr txBox="1">
            <a:spLocks noChangeArrowheads="1"/>
          </p:cNvSpPr>
          <p:nvPr/>
        </p:nvSpPr>
        <p:spPr bwMode="auto">
          <a:xfrm>
            <a:off x="2025650" y="5115452"/>
            <a:ext cx="63690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200" b="1">
                <a:solidFill>
                  <a:srgbClr val="FF0000"/>
                </a:solidFill>
                <a:latin typeface="Arial"/>
                <a:cs typeface="Arial"/>
              </a:rPr>
              <a:t>Punishment proves to be reinforcing</a:t>
            </a:r>
          </a:p>
        </p:txBody>
      </p:sp>
      <p:sp>
        <p:nvSpPr>
          <p:cNvPr id="94217" name="Title 27"/>
          <p:cNvSpPr>
            <a:spLocks noGrp="1"/>
          </p:cNvSpPr>
          <p:nvPr>
            <p:ph type="ctrTitle"/>
          </p:nvPr>
        </p:nvSpPr>
        <p:spPr/>
        <p:txBody>
          <a:bodyPr/>
          <a:lstStyle/>
          <a:p>
            <a:r>
              <a:rPr lang="en-US">
                <a:latin typeface="Arial" charset="0"/>
                <a:ea typeface="ＭＳ Ｐゴシック" charset="0"/>
                <a:cs typeface="ＭＳ Ｐゴシック" charset="0"/>
              </a:rPr>
              <a:t>When Punishment Fails</a:t>
            </a:r>
          </a:p>
        </p:txBody>
      </p:sp>
      <p:grpSp>
        <p:nvGrpSpPr>
          <p:cNvPr id="3" name="Group 72"/>
          <p:cNvGrpSpPr>
            <a:grpSpLocks/>
          </p:cNvGrpSpPr>
          <p:nvPr/>
        </p:nvGrpSpPr>
        <p:grpSpPr bwMode="auto">
          <a:xfrm>
            <a:off x="1595438" y="2224615"/>
            <a:ext cx="6946900" cy="3471862"/>
            <a:chOff x="1087444" y="1694219"/>
            <a:chExt cx="6946900" cy="3471446"/>
          </a:xfrm>
        </p:grpSpPr>
        <p:sp>
          <p:nvSpPr>
            <p:cNvPr id="94244" name="Line 2"/>
            <p:cNvSpPr>
              <a:spLocks noChangeShapeType="1"/>
            </p:cNvSpPr>
            <p:nvPr/>
          </p:nvSpPr>
          <p:spPr bwMode="auto">
            <a:xfrm>
              <a:off x="1087444" y="2388508"/>
              <a:ext cx="6918325" cy="15872"/>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4245" name="Line 3"/>
            <p:cNvSpPr>
              <a:spLocks noChangeShapeType="1"/>
            </p:cNvSpPr>
            <p:nvPr/>
          </p:nvSpPr>
          <p:spPr bwMode="auto">
            <a:xfrm>
              <a:off x="1087444" y="3082797"/>
              <a:ext cx="6918325" cy="3174"/>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4246" name="Line 4"/>
            <p:cNvSpPr>
              <a:spLocks noChangeShapeType="1"/>
            </p:cNvSpPr>
            <p:nvPr/>
          </p:nvSpPr>
          <p:spPr bwMode="auto">
            <a:xfrm>
              <a:off x="1087444" y="3764388"/>
              <a:ext cx="6946900" cy="12698"/>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4247" name="Line 2"/>
            <p:cNvSpPr>
              <a:spLocks noChangeShapeType="1"/>
            </p:cNvSpPr>
            <p:nvPr/>
          </p:nvSpPr>
          <p:spPr bwMode="auto">
            <a:xfrm>
              <a:off x="1087444" y="1694219"/>
              <a:ext cx="6918325" cy="15872"/>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4248" name="Line 2"/>
            <p:cNvSpPr>
              <a:spLocks noChangeShapeType="1"/>
            </p:cNvSpPr>
            <p:nvPr/>
          </p:nvSpPr>
          <p:spPr bwMode="auto">
            <a:xfrm>
              <a:off x="1087444" y="5149793"/>
              <a:ext cx="6918325" cy="15872"/>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94249" name="Line 2"/>
            <p:cNvSpPr>
              <a:spLocks noChangeShapeType="1"/>
            </p:cNvSpPr>
            <p:nvPr/>
          </p:nvSpPr>
          <p:spPr bwMode="auto">
            <a:xfrm>
              <a:off x="1087444" y="4455503"/>
              <a:ext cx="6918325" cy="15872"/>
            </a:xfrm>
            <a:prstGeom prst="line">
              <a:avLst/>
            </a:prstGeom>
            <a:noFill/>
            <a:ln w="127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60" name="Oval 59"/>
          <p:cNvSpPr/>
          <p:nvPr/>
        </p:nvSpPr>
        <p:spPr bwMode="auto">
          <a:xfrm>
            <a:off x="982125" y="4829378"/>
            <a:ext cx="956755" cy="956755"/>
          </a:xfrm>
          <a:prstGeom prst="ellipse">
            <a:avLst/>
          </a:prstGeom>
          <a:solidFill>
            <a:srgbClr val="FF0000"/>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rgbClr val="FF0000"/>
              </a:solidFill>
              <a:latin typeface="Arial"/>
              <a:ea typeface="ＭＳ Ｐゴシック" charset="-128"/>
              <a:cs typeface="Arial"/>
            </a:endParaRPr>
          </a:p>
        </p:txBody>
      </p:sp>
      <p:sp>
        <p:nvSpPr>
          <p:cNvPr id="61" name="Oval 60"/>
          <p:cNvSpPr/>
          <p:nvPr/>
        </p:nvSpPr>
        <p:spPr bwMode="auto">
          <a:xfrm>
            <a:off x="982125" y="4149145"/>
            <a:ext cx="956755" cy="956755"/>
          </a:xfrm>
          <a:prstGeom prst="ellipse">
            <a:avLst/>
          </a:prstGeom>
          <a:solidFill>
            <a:schemeClr val="tx1"/>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62" name="Oval 61"/>
          <p:cNvSpPr/>
          <p:nvPr/>
        </p:nvSpPr>
        <p:spPr bwMode="auto">
          <a:xfrm>
            <a:off x="982125" y="3468911"/>
            <a:ext cx="956755" cy="956755"/>
          </a:xfrm>
          <a:prstGeom prst="ellipse">
            <a:avLst/>
          </a:prstGeom>
          <a:solidFill>
            <a:srgbClr val="FF0000"/>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rgbClr val="FF0000"/>
              </a:solidFill>
              <a:latin typeface="Arial"/>
              <a:ea typeface="ＭＳ Ｐゴシック" charset="-128"/>
              <a:cs typeface="Arial"/>
            </a:endParaRPr>
          </a:p>
        </p:txBody>
      </p:sp>
      <p:sp>
        <p:nvSpPr>
          <p:cNvPr id="63" name="Oval 62"/>
          <p:cNvSpPr/>
          <p:nvPr/>
        </p:nvSpPr>
        <p:spPr bwMode="auto">
          <a:xfrm>
            <a:off x="982125" y="2788677"/>
            <a:ext cx="956755" cy="956755"/>
          </a:xfrm>
          <a:prstGeom prst="ellipse">
            <a:avLst/>
          </a:prstGeom>
          <a:solidFill>
            <a:schemeClr val="tx1"/>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64" name="Oval 63"/>
          <p:cNvSpPr/>
          <p:nvPr/>
        </p:nvSpPr>
        <p:spPr bwMode="auto">
          <a:xfrm>
            <a:off x="982125" y="2108443"/>
            <a:ext cx="956755" cy="956755"/>
          </a:xfrm>
          <a:prstGeom prst="ellipse">
            <a:avLst/>
          </a:prstGeom>
          <a:solidFill>
            <a:srgbClr val="FF0000"/>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rgbClr val="FF0000"/>
              </a:solidFill>
              <a:latin typeface="Arial"/>
              <a:ea typeface="ＭＳ Ｐゴシック" charset="-128"/>
              <a:cs typeface="Arial"/>
            </a:endParaRPr>
          </a:p>
        </p:txBody>
      </p:sp>
      <p:sp>
        <p:nvSpPr>
          <p:cNvPr id="65" name="Oval 64"/>
          <p:cNvSpPr/>
          <p:nvPr/>
        </p:nvSpPr>
        <p:spPr bwMode="auto">
          <a:xfrm>
            <a:off x="982125" y="1428209"/>
            <a:ext cx="956755" cy="956755"/>
          </a:xfrm>
          <a:prstGeom prst="ellipse">
            <a:avLst/>
          </a:prstGeom>
          <a:solidFill>
            <a:schemeClr val="tx1"/>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4" name="Group 65"/>
          <p:cNvGrpSpPr>
            <a:grpSpLocks/>
          </p:cNvGrpSpPr>
          <p:nvPr/>
        </p:nvGrpSpPr>
        <p:grpSpPr bwMode="auto">
          <a:xfrm>
            <a:off x="1143000" y="1700740"/>
            <a:ext cx="635000" cy="3861845"/>
            <a:chOff x="717272" y="1190004"/>
            <a:chExt cx="216462" cy="3248419"/>
          </a:xfrm>
        </p:grpSpPr>
        <p:sp>
          <p:nvSpPr>
            <p:cNvPr id="67" name="Rectangle 19"/>
            <p:cNvSpPr>
              <a:spLocks noChangeArrowheads="1"/>
            </p:cNvSpPr>
            <p:nvPr/>
          </p:nvSpPr>
          <p:spPr bwMode="white">
            <a:xfrm>
              <a:off x="717272" y="1190004"/>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68" name="Rectangle 20"/>
            <p:cNvSpPr>
              <a:spLocks noChangeArrowheads="1"/>
            </p:cNvSpPr>
            <p:nvPr/>
          </p:nvSpPr>
          <p:spPr bwMode="white">
            <a:xfrm>
              <a:off x="717272" y="1761186"/>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69" name="Rectangle 21"/>
            <p:cNvSpPr>
              <a:spLocks noChangeArrowheads="1"/>
            </p:cNvSpPr>
            <p:nvPr/>
          </p:nvSpPr>
          <p:spPr bwMode="white">
            <a:xfrm>
              <a:off x="717272" y="2337880"/>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70" name="Rectangle 22"/>
            <p:cNvSpPr>
              <a:spLocks noChangeArrowheads="1"/>
            </p:cNvSpPr>
            <p:nvPr/>
          </p:nvSpPr>
          <p:spPr bwMode="white">
            <a:xfrm>
              <a:off x="717272" y="2909062"/>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4</a:t>
              </a:r>
            </a:p>
          </p:txBody>
        </p:sp>
        <p:sp>
          <p:nvSpPr>
            <p:cNvPr id="71" name="Rectangle 23"/>
            <p:cNvSpPr>
              <a:spLocks noChangeArrowheads="1"/>
            </p:cNvSpPr>
            <p:nvPr/>
          </p:nvSpPr>
          <p:spPr bwMode="white">
            <a:xfrm>
              <a:off x="717272" y="3487093"/>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5</a:t>
              </a:r>
            </a:p>
          </p:txBody>
        </p:sp>
        <p:sp>
          <p:nvSpPr>
            <p:cNvPr id="72" name="Rectangle 21"/>
            <p:cNvSpPr>
              <a:spLocks noChangeArrowheads="1"/>
            </p:cNvSpPr>
            <p:nvPr/>
          </p:nvSpPr>
          <p:spPr bwMode="white">
            <a:xfrm>
              <a:off x="717272" y="4050090"/>
              <a:ext cx="216462" cy="388333"/>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6</a:t>
              </a:r>
            </a:p>
          </p:txBody>
        </p:sp>
      </p:grpSp>
    </p:spTree>
    <p:extLst>
      <p:ext uri="{BB962C8B-B14F-4D97-AF65-F5344CB8AC3E}">
        <p14:creationId xmlns:p14="http://schemas.microsoft.com/office/powerpoint/2010/main" val="191163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20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30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62"/>
                                        </p:tgtEl>
                                        <p:attrNameLst>
                                          <p:attrName>style.visibility</p:attrName>
                                        </p:attrNameLst>
                                      </p:cBhvr>
                                      <p:to>
                                        <p:strVal val="visible"/>
                                      </p:to>
                                    </p:set>
                                    <p:anim calcmode="lin" valueType="num">
                                      <p:cBhvr>
                                        <p:cTn id="15" dur="500" fill="hold"/>
                                        <p:tgtEl>
                                          <p:spTgt spid="62"/>
                                        </p:tgtEl>
                                        <p:attrNameLst>
                                          <p:attrName>ppt_w</p:attrName>
                                        </p:attrNameLst>
                                      </p:cBhvr>
                                      <p:tavLst>
                                        <p:tav tm="0">
                                          <p:val>
                                            <p:fltVal val="0"/>
                                          </p:val>
                                        </p:tav>
                                        <p:tav tm="100000">
                                          <p:val>
                                            <p:strVal val="#ppt_w"/>
                                          </p:val>
                                        </p:tav>
                                      </p:tavLst>
                                    </p:anim>
                                    <p:anim calcmode="lin" valueType="num">
                                      <p:cBhvr>
                                        <p:cTn id="16" dur="500" fill="hold"/>
                                        <p:tgtEl>
                                          <p:spTgt spid="6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60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70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200"/>
                            </p:stCondLst>
                            <p:childTnLst>
                              <p:par>
                                <p:cTn id="30" presetID="22" presetClass="entr" presetSubtype="1"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nodeType="afterGroup">
                            <p:stCondLst>
                              <p:cond delay="1700"/>
                            </p:stCondLst>
                            <p:childTnLst>
                              <p:par>
                                <p:cTn id="34" presetID="22" presetClass="entr" presetSubtype="8"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par>
                          <p:cTn id="37" fill="hold" nodeType="afterGroup">
                            <p:stCondLst>
                              <p:cond delay="2200"/>
                            </p:stCondLst>
                            <p:childTnLst>
                              <p:par>
                                <p:cTn id="38" presetID="10" presetClass="entr" presetSubtype="0" fill="hold" grpId="0" nodeType="afterEffect">
                                  <p:stCondLst>
                                    <p:cond delay="0"/>
                                  </p:stCondLst>
                                  <p:childTnLst>
                                    <p:set>
                                      <p:cBhvr>
                                        <p:cTn id="39" dur="1" fill="hold">
                                          <p:stCondLst>
                                            <p:cond delay="0"/>
                                          </p:stCondLst>
                                        </p:cTn>
                                        <p:tgtEl>
                                          <p:spTgt spid="332814"/>
                                        </p:tgtEl>
                                        <p:attrNameLst>
                                          <p:attrName>style.visibility</p:attrName>
                                        </p:attrNameLst>
                                      </p:cBhvr>
                                      <p:to>
                                        <p:strVal val="visible"/>
                                      </p:to>
                                    </p:set>
                                    <p:animEffect transition="in" filter="fade">
                                      <p:cBhvr>
                                        <p:cTn id="40" dur="1000"/>
                                        <p:tgtEl>
                                          <p:spTgt spid="332814"/>
                                        </p:tgtEl>
                                      </p:cBhvr>
                                    </p:animEffect>
                                  </p:childTnLst>
                                  <p:subTnLst>
                                    <p:animClr clrSpc="rgb" dir="cw">
                                      <p:cBhvr override="childStyle">
                                        <p:cTn dur="1" fill="hold" display="0" masterRel="nextClick" afterEffect="1"/>
                                        <p:tgtEl>
                                          <p:spTgt spid="332814"/>
                                        </p:tgtEl>
                                        <p:attrNameLst>
                                          <p:attrName>ppt_c</p:attrName>
                                        </p:attrNameLst>
                                      </p:cBhvr>
                                      <p:to>
                                        <a:schemeClr val="bg2"/>
                                      </p:to>
                                    </p:animClr>
                                  </p:subTnLst>
                                </p:cTn>
                              </p:par>
                            </p:childTnLst>
                          </p:cTn>
                        </p:par>
                      </p:childTnLst>
                    </p:cTn>
                  </p:par>
                  <p:par>
                    <p:cTn id="41" fill="hold">
                      <p:stCondLst>
                        <p:cond delay="indefinite"/>
                      </p:stCondLst>
                      <p:childTnLst>
                        <p:par>
                          <p:cTn id="42" fill="hold" nodeType="after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32815"/>
                                        </p:tgtEl>
                                        <p:attrNameLst>
                                          <p:attrName>style.visibility</p:attrName>
                                        </p:attrNameLst>
                                      </p:cBhvr>
                                      <p:to>
                                        <p:strVal val="visible"/>
                                      </p:to>
                                    </p:set>
                                    <p:animEffect transition="in" filter="fade">
                                      <p:cBhvr>
                                        <p:cTn id="45" dur="1000"/>
                                        <p:tgtEl>
                                          <p:spTgt spid="332815"/>
                                        </p:tgtEl>
                                      </p:cBhvr>
                                    </p:animEffect>
                                  </p:childTnLst>
                                  <p:subTnLst>
                                    <p:animClr clrSpc="rgb" dir="cw">
                                      <p:cBhvr override="childStyle">
                                        <p:cTn dur="1" fill="hold" display="0" masterRel="nextClick" afterEffect="1"/>
                                        <p:tgtEl>
                                          <p:spTgt spid="332815"/>
                                        </p:tgtEl>
                                        <p:attrNameLst>
                                          <p:attrName>ppt_c</p:attrName>
                                        </p:attrNameLst>
                                      </p:cBhvr>
                                      <p:to>
                                        <a:schemeClr val="bg2"/>
                                      </p:to>
                                    </p:animClr>
                                  </p:subTnLst>
                                </p:cTn>
                              </p:par>
                            </p:childTnLst>
                          </p:cTn>
                        </p:par>
                      </p:childTnLst>
                    </p:cTn>
                  </p:par>
                  <p:par>
                    <p:cTn id="46" fill="hold">
                      <p:stCondLst>
                        <p:cond delay="indefinite"/>
                      </p:stCondLst>
                      <p:childTnLst>
                        <p:par>
                          <p:cTn id="47" fill="hold" nodeType="after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2816"/>
                                        </p:tgtEl>
                                        <p:attrNameLst>
                                          <p:attrName>style.visibility</p:attrName>
                                        </p:attrNameLst>
                                      </p:cBhvr>
                                      <p:to>
                                        <p:strVal val="visible"/>
                                      </p:to>
                                    </p:set>
                                    <p:animEffect transition="in" filter="fade">
                                      <p:cBhvr>
                                        <p:cTn id="50" dur="1000"/>
                                        <p:tgtEl>
                                          <p:spTgt spid="332816"/>
                                        </p:tgtEl>
                                      </p:cBhvr>
                                    </p:animEffect>
                                  </p:childTnLst>
                                  <p:subTnLst>
                                    <p:animClr clrSpc="rgb" dir="cw">
                                      <p:cBhvr override="childStyle">
                                        <p:cTn dur="1" fill="hold" display="0" masterRel="nextClick" afterEffect="1"/>
                                        <p:tgtEl>
                                          <p:spTgt spid="332816"/>
                                        </p:tgtEl>
                                        <p:attrNameLst>
                                          <p:attrName>ppt_c</p:attrName>
                                        </p:attrNameLst>
                                      </p:cBhvr>
                                      <p:to>
                                        <a:schemeClr val="bg2"/>
                                      </p:to>
                                    </p:animClr>
                                  </p:subTnLst>
                                </p:cTn>
                              </p:par>
                            </p:childTnLst>
                          </p:cTn>
                        </p:par>
                      </p:childTnLst>
                    </p:cTn>
                  </p:par>
                  <p:par>
                    <p:cTn id="51" fill="hold">
                      <p:stCondLst>
                        <p:cond delay="indefinite"/>
                      </p:stCondLst>
                      <p:childTnLst>
                        <p:par>
                          <p:cTn id="52" fill="hold" nodeType="after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2817"/>
                                        </p:tgtEl>
                                        <p:attrNameLst>
                                          <p:attrName>style.visibility</p:attrName>
                                        </p:attrNameLst>
                                      </p:cBhvr>
                                      <p:to>
                                        <p:strVal val="visible"/>
                                      </p:to>
                                    </p:set>
                                    <p:animEffect transition="in" filter="fade">
                                      <p:cBhvr>
                                        <p:cTn id="55" dur="1000"/>
                                        <p:tgtEl>
                                          <p:spTgt spid="332817"/>
                                        </p:tgtEl>
                                      </p:cBhvr>
                                    </p:animEffect>
                                  </p:childTnLst>
                                  <p:subTnLst>
                                    <p:animClr clrSpc="rgb" dir="cw">
                                      <p:cBhvr override="childStyle">
                                        <p:cTn dur="1" fill="hold" display="0" masterRel="nextClick" afterEffect="1"/>
                                        <p:tgtEl>
                                          <p:spTgt spid="332817"/>
                                        </p:tgtEl>
                                        <p:attrNameLst>
                                          <p:attrName>ppt_c</p:attrName>
                                        </p:attrNameLst>
                                      </p:cBhvr>
                                      <p:to>
                                        <a:schemeClr val="bg2"/>
                                      </p:to>
                                    </p:animClr>
                                  </p:subTnLst>
                                </p:cTn>
                              </p:par>
                            </p:childTnLst>
                          </p:cTn>
                        </p:par>
                      </p:childTnLst>
                    </p:cTn>
                  </p:par>
                  <p:par>
                    <p:cTn id="56" fill="hold">
                      <p:stCondLst>
                        <p:cond delay="indefinite"/>
                      </p:stCondLst>
                      <p:childTnLst>
                        <p:par>
                          <p:cTn id="57" fill="hold" nodeType="after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2818"/>
                                        </p:tgtEl>
                                        <p:attrNameLst>
                                          <p:attrName>style.visibility</p:attrName>
                                        </p:attrNameLst>
                                      </p:cBhvr>
                                      <p:to>
                                        <p:strVal val="visible"/>
                                      </p:to>
                                    </p:set>
                                    <p:animEffect transition="in" filter="fade">
                                      <p:cBhvr>
                                        <p:cTn id="60" dur="1000"/>
                                        <p:tgtEl>
                                          <p:spTgt spid="332818"/>
                                        </p:tgtEl>
                                      </p:cBhvr>
                                    </p:animEffect>
                                  </p:childTnLst>
                                  <p:subTnLst>
                                    <p:animClr clrSpc="rgb" dir="cw">
                                      <p:cBhvr override="childStyle">
                                        <p:cTn dur="1" fill="hold" display="0" masterRel="nextClick" afterEffect="1"/>
                                        <p:tgtEl>
                                          <p:spTgt spid="332818"/>
                                        </p:tgtEl>
                                        <p:attrNameLst>
                                          <p:attrName>ppt_c</p:attrName>
                                        </p:attrNameLst>
                                      </p:cBhvr>
                                      <p:to>
                                        <a:schemeClr val="bg2"/>
                                      </p:to>
                                    </p:animClr>
                                  </p:subTnLst>
                                </p:cTn>
                              </p:par>
                            </p:childTnLst>
                          </p:cTn>
                        </p:par>
                      </p:childTnLst>
                    </p:cTn>
                  </p:par>
                  <p:par>
                    <p:cTn id="61" fill="hold">
                      <p:stCondLst>
                        <p:cond delay="indefinite"/>
                      </p:stCondLst>
                      <p:childTnLst>
                        <p:par>
                          <p:cTn id="62" fill="hold" nodeType="after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4885"/>
                                        </p:tgtEl>
                                        <p:attrNameLst>
                                          <p:attrName>style.visibility</p:attrName>
                                        </p:attrNameLst>
                                      </p:cBhvr>
                                      <p:to>
                                        <p:strVal val="visible"/>
                                      </p:to>
                                    </p:set>
                                    <p:animEffect transition="in" filter="fade">
                                      <p:cBhvr>
                                        <p:cTn id="65" dur="1000"/>
                                        <p:tgtEl>
                                          <p:spTgt spid="164885"/>
                                        </p:tgtEl>
                                      </p:cBhvr>
                                    </p:animEffect>
                                  </p:childTnLst>
                                  <p:subTnLst>
                                    <p:animClr clrSpc="rgb" dir="cw">
                                      <p:cBhvr override="childStyle">
                                        <p:cTn dur="1" fill="hold" display="0" masterRel="nextClick" afterEffect="1"/>
                                        <p:tgtEl>
                                          <p:spTgt spid="164885"/>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14" grpId="0"/>
      <p:bldP spid="332815" grpId="0"/>
      <p:bldP spid="332816" grpId="0"/>
      <p:bldP spid="332817" grpId="0"/>
      <p:bldP spid="332818" grpId="0"/>
      <p:bldP spid="16488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85242"/>
            <a:ext cx="9144000" cy="317509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260"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The Pros and Cons of Punishment</a:t>
            </a:r>
          </a:p>
        </p:txBody>
      </p:sp>
      <p:sp>
        <p:nvSpPr>
          <p:cNvPr id="153603" name="Content Placeholder 10"/>
          <p:cNvSpPr>
            <a:spLocks noGrp="1"/>
          </p:cNvSpPr>
          <p:nvPr>
            <p:ph idx="4294967295"/>
          </p:nvPr>
        </p:nvSpPr>
        <p:spPr>
          <a:xfrm>
            <a:off x="221166" y="1781260"/>
            <a:ext cx="5208656" cy="2751138"/>
          </a:xfrm>
        </p:spPr>
        <p:txBody>
          <a:bodyPr>
            <a:noAutofit/>
          </a:bodyPr>
          <a:lstStyle/>
          <a:p>
            <a:pPr marL="0" indent="0">
              <a:spcBef>
                <a:spcPts val="1200"/>
              </a:spcBef>
              <a:buNone/>
              <a:defRPr/>
            </a:pPr>
            <a:r>
              <a:rPr lang="en-US" sz="2400" b="1" dirty="0" smtClean="0">
                <a:solidFill>
                  <a:schemeClr val="bg2">
                    <a:lumMod val="75000"/>
                  </a:schemeClr>
                </a:solidFill>
                <a:latin typeface="Arial" charset="0"/>
                <a:ea typeface="ＭＳ Ｐゴシック" charset="0"/>
                <a:cs typeface="ＭＳ Ｐゴシック" charset="0"/>
              </a:rPr>
              <a:t>Alternatives to Punishment</a:t>
            </a:r>
          </a:p>
          <a:p>
            <a:pPr marL="266700" indent="-266700">
              <a:spcBef>
                <a:spcPts val="1200"/>
              </a:spcBef>
              <a:buFontTx/>
              <a:buChar char="•"/>
              <a:defRPr/>
            </a:pPr>
            <a:r>
              <a:rPr lang="en-US" sz="2400" b="1" dirty="0" smtClean="0">
                <a:solidFill>
                  <a:schemeClr val="tx2">
                    <a:lumMod val="40000"/>
                    <a:lumOff val="60000"/>
                  </a:schemeClr>
                </a:solidFill>
                <a:latin typeface="Arial" charset="0"/>
                <a:ea typeface="ＭＳ Ｐゴシック" charset="0"/>
                <a:cs typeface="ＭＳ Ｐゴシック" charset="0"/>
              </a:rPr>
              <a:t>Teach </a:t>
            </a:r>
            <a:r>
              <a:rPr lang="en-US" sz="2400" b="1" dirty="0">
                <a:solidFill>
                  <a:schemeClr val="bg1"/>
                </a:solidFill>
                <a:latin typeface="Arial" charset="0"/>
                <a:ea typeface="ＭＳ Ｐゴシック" charset="0"/>
                <a:cs typeface="ＭＳ Ｐゴシック" charset="0"/>
              </a:rPr>
              <a:t>children problem-solving skills.</a:t>
            </a:r>
          </a:p>
          <a:p>
            <a:pPr marL="266700" indent="-266700">
              <a:spcBef>
                <a:spcPts val="1200"/>
              </a:spcBef>
              <a:buFontTx/>
              <a:buChar char="•"/>
              <a:defRPr/>
            </a:pPr>
            <a:r>
              <a:rPr lang="en-US" sz="2400" b="1" dirty="0">
                <a:solidFill>
                  <a:schemeClr val="accent2">
                    <a:lumMod val="60000"/>
                    <a:lumOff val="40000"/>
                  </a:schemeClr>
                </a:solidFill>
                <a:latin typeface="Arial" charset="0"/>
                <a:ea typeface="ＭＳ Ｐゴシック" charset="0"/>
                <a:cs typeface="ＭＳ Ｐゴシック" charset="0"/>
              </a:rPr>
              <a:t>Reward</a:t>
            </a:r>
            <a:r>
              <a:rPr lang="en-US" sz="2400" b="1" dirty="0">
                <a:solidFill>
                  <a:schemeClr val="bg1"/>
                </a:solidFill>
                <a:latin typeface="Arial" charset="0"/>
                <a:ea typeface="ＭＳ Ｐゴシック" charset="0"/>
                <a:cs typeface="ＭＳ Ｐゴシック" charset="0"/>
              </a:rPr>
              <a:t> good behavior.</a:t>
            </a:r>
          </a:p>
          <a:p>
            <a:pPr marL="266700" indent="-266700">
              <a:spcBef>
                <a:spcPts val="1200"/>
              </a:spcBef>
              <a:buFontTx/>
              <a:buChar char="•"/>
              <a:defRPr/>
            </a:pPr>
            <a:r>
              <a:rPr lang="en-US" sz="2400" b="1" dirty="0">
                <a:solidFill>
                  <a:schemeClr val="accent3">
                    <a:lumMod val="60000"/>
                    <a:lumOff val="40000"/>
                  </a:schemeClr>
                </a:solidFill>
                <a:latin typeface="Arial" charset="0"/>
                <a:ea typeface="ＭＳ Ｐゴシック" charset="0"/>
                <a:cs typeface="ＭＳ Ｐゴシック" charset="0"/>
              </a:rPr>
              <a:t>Ignore</a:t>
            </a:r>
            <a:r>
              <a:rPr lang="en-US" sz="2400" b="1" dirty="0">
                <a:solidFill>
                  <a:schemeClr val="bg1"/>
                </a:solidFill>
                <a:latin typeface="Arial" charset="0"/>
                <a:ea typeface="ＭＳ Ｐゴシック" charset="0"/>
                <a:cs typeface="ＭＳ Ｐゴシック" charset="0"/>
              </a:rPr>
              <a:t> behavior to extinguish it.</a:t>
            </a:r>
          </a:p>
          <a:p>
            <a:pPr marL="266700" indent="-266700">
              <a:spcBef>
                <a:spcPts val="1200"/>
              </a:spcBef>
              <a:buFontTx/>
              <a:buChar char="•"/>
              <a:defRPr/>
            </a:pPr>
            <a:r>
              <a:rPr lang="en-US" sz="2400" b="1" dirty="0">
                <a:solidFill>
                  <a:schemeClr val="accent6">
                    <a:lumMod val="60000"/>
                    <a:lumOff val="40000"/>
                  </a:schemeClr>
                </a:solidFill>
                <a:latin typeface="Arial" charset="0"/>
                <a:ea typeface="ＭＳ Ｐゴシック" charset="0"/>
                <a:cs typeface="ＭＳ Ｐゴシック" charset="0"/>
              </a:rPr>
              <a:t>Use</a:t>
            </a:r>
            <a:r>
              <a:rPr lang="en-US" sz="2400" b="1" dirty="0">
                <a:solidFill>
                  <a:schemeClr val="bg1"/>
                </a:solidFill>
                <a:latin typeface="Arial" charset="0"/>
                <a:ea typeface="ＭＳ Ｐゴシック" charset="0"/>
                <a:cs typeface="ＭＳ Ｐゴシック" charset="0"/>
              </a:rPr>
              <a:t> extinction + </a:t>
            </a:r>
            <a:r>
              <a:rPr lang="en-US" sz="2400" b="1" dirty="0" smtClean="0">
                <a:solidFill>
                  <a:schemeClr val="bg1"/>
                </a:solidFill>
                <a:latin typeface="Arial" charset="0"/>
                <a:ea typeface="ＭＳ Ｐゴシック" charset="0"/>
                <a:cs typeface="ＭＳ Ｐゴシック" charset="0"/>
              </a:rPr>
              <a:t>reinforcement.</a:t>
            </a:r>
            <a:r>
              <a:rPr lang="en-US" sz="2400" b="1" dirty="0" smtClean="0">
                <a:latin typeface="Arial" charset="0"/>
                <a:ea typeface="ＭＳ Ｐゴシック" charset="0"/>
                <a:cs typeface="ＭＳ Ｐゴシック" charset="0"/>
              </a:rPr>
              <a:t>.</a:t>
            </a:r>
            <a:endParaRPr lang="en-US" sz="2400" b="1" dirty="0">
              <a:latin typeface="Arial" charset="0"/>
              <a:ea typeface="ＭＳ Ｐゴシック" charset="0"/>
              <a:cs typeface="ＭＳ Ｐゴシック" charset="0"/>
            </a:endParaRPr>
          </a:p>
        </p:txBody>
      </p:sp>
      <p:pic>
        <p:nvPicPr>
          <p:cNvPr id="2" name="Picture 1" descr="AL1114615_Orig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8214" y="0"/>
            <a:ext cx="3575786" cy="6472307"/>
          </a:xfrm>
          <a:prstGeom prst="rect">
            <a:avLst/>
          </a:prstGeom>
        </p:spPr>
      </p:pic>
    </p:spTree>
    <p:extLst>
      <p:ext uri="{BB962C8B-B14F-4D97-AF65-F5344CB8AC3E}">
        <p14:creationId xmlns:p14="http://schemas.microsoft.com/office/powerpoint/2010/main" val="78212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250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6000"/>
                            </p:stCondLst>
                            <p:childTnLst>
                              <p:par>
                                <p:cTn id="16" presetID="12" presetClass="entr" presetSubtype="1" fill="hold" grpId="0" nodeType="afterEffect">
                                  <p:stCondLst>
                                    <p:cond delay="0"/>
                                  </p:stCondLst>
                                  <p:childTnLst>
                                    <p:set>
                                      <p:cBhvr>
                                        <p:cTn id="17" dur="1" fill="hold">
                                          <p:stCondLst>
                                            <p:cond delay="0"/>
                                          </p:stCondLst>
                                        </p:cTn>
                                        <p:tgtEl>
                                          <p:spTgt spid="153603">
                                            <p:txEl>
                                              <p:pRg st="0" end="0"/>
                                            </p:txEl>
                                          </p:spTgt>
                                        </p:tgtEl>
                                        <p:attrNameLst>
                                          <p:attrName>style.visibility</p:attrName>
                                        </p:attrNameLst>
                                      </p:cBhvr>
                                      <p:to>
                                        <p:strVal val="visible"/>
                                      </p:to>
                                    </p:set>
                                    <p:animEffect transition="in" filter="slide(fromTop)">
                                      <p:cBhvr>
                                        <p:cTn id="18" dur="1000"/>
                                        <p:tgtEl>
                                          <p:spTgt spid="153603">
                                            <p:txEl>
                                              <p:pRg st="0" end="0"/>
                                            </p:txEl>
                                          </p:spTgt>
                                        </p:tgtEl>
                                      </p:cBhvr>
                                    </p:animEffect>
                                  </p:childTnLst>
                                </p:cTn>
                              </p:par>
                            </p:childTnLst>
                          </p:cTn>
                        </p:par>
                        <p:par>
                          <p:cTn id="19" fill="hold">
                            <p:stCondLst>
                              <p:cond delay="7000"/>
                            </p:stCondLst>
                            <p:childTnLst>
                              <p:par>
                                <p:cTn id="20" presetID="12" presetClass="entr" presetSubtype="1" fill="hold" grpId="0" nodeType="afterEffect">
                                  <p:stCondLst>
                                    <p:cond delay="0"/>
                                  </p:stCondLst>
                                  <p:childTnLst>
                                    <p:set>
                                      <p:cBhvr>
                                        <p:cTn id="21" dur="1" fill="hold">
                                          <p:stCondLst>
                                            <p:cond delay="0"/>
                                          </p:stCondLst>
                                        </p:cTn>
                                        <p:tgtEl>
                                          <p:spTgt spid="153603">
                                            <p:txEl>
                                              <p:pRg st="1" end="1"/>
                                            </p:txEl>
                                          </p:spTgt>
                                        </p:tgtEl>
                                        <p:attrNameLst>
                                          <p:attrName>style.visibility</p:attrName>
                                        </p:attrNameLst>
                                      </p:cBhvr>
                                      <p:to>
                                        <p:strVal val="visible"/>
                                      </p:to>
                                    </p:set>
                                    <p:animEffect transition="in" filter="slide(fromTop)">
                                      <p:cBhvr>
                                        <p:cTn id="22" dur="1000"/>
                                        <p:tgtEl>
                                          <p:spTgt spid="153603">
                                            <p:txEl>
                                              <p:pRg st="1" end="1"/>
                                            </p:txEl>
                                          </p:spTgt>
                                        </p:tgtEl>
                                      </p:cBhvr>
                                    </p:animEffect>
                                  </p:childTnLst>
                                </p:cTn>
                              </p:par>
                            </p:childTnLst>
                          </p:cTn>
                        </p:par>
                        <p:par>
                          <p:cTn id="23" fill="hold">
                            <p:stCondLst>
                              <p:cond delay="8000"/>
                            </p:stCondLst>
                            <p:childTnLst>
                              <p:par>
                                <p:cTn id="24" presetID="12" presetClass="entr" presetSubtype="1" fill="hold" grpId="0" nodeType="afterEffect">
                                  <p:stCondLst>
                                    <p:cond delay="0"/>
                                  </p:stCondLst>
                                  <p:childTnLst>
                                    <p:set>
                                      <p:cBhvr>
                                        <p:cTn id="25" dur="1" fill="hold">
                                          <p:stCondLst>
                                            <p:cond delay="0"/>
                                          </p:stCondLst>
                                        </p:cTn>
                                        <p:tgtEl>
                                          <p:spTgt spid="153603">
                                            <p:txEl>
                                              <p:pRg st="2" end="2"/>
                                            </p:txEl>
                                          </p:spTgt>
                                        </p:tgtEl>
                                        <p:attrNameLst>
                                          <p:attrName>style.visibility</p:attrName>
                                        </p:attrNameLst>
                                      </p:cBhvr>
                                      <p:to>
                                        <p:strVal val="visible"/>
                                      </p:to>
                                    </p:set>
                                    <p:animEffect transition="in" filter="slide(fromTop)">
                                      <p:cBhvr>
                                        <p:cTn id="26" dur="1000"/>
                                        <p:tgtEl>
                                          <p:spTgt spid="153603">
                                            <p:txEl>
                                              <p:pRg st="2" end="2"/>
                                            </p:txEl>
                                          </p:spTgt>
                                        </p:tgtEl>
                                      </p:cBhvr>
                                    </p:animEffect>
                                  </p:childTnLst>
                                </p:cTn>
                              </p:par>
                            </p:childTnLst>
                          </p:cTn>
                        </p:par>
                        <p:par>
                          <p:cTn id="27" fill="hold">
                            <p:stCondLst>
                              <p:cond delay="9000"/>
                            </p:stCondLst>
                            <p:childTnLst>
                              <p:par>
                                <p:cTn id="28" presetID="12" presetClass="entr" presetSubtype="1" fill="hold" grpId="0" nodeType="afterEffect">
                                  <p:stCondLst>
                                    <p:cond delay="0"/>
                                  </p:stCondLst>
                                  <p:childTnLst>
                                    <p:set>
                                      <p:cBhvr>
                                        <p:cTn id="29" dur="1" fill="hold">
                                          <p:stCondLst>
                                            <p:cond delay="0"/>
                                          </p:stCondLst>
                                        </p:cTn>
                                        <p:tgtEl>
                                          <p:spTgt spid="153603">
                                            <p:txEl>
                                              <p:pRg st="3" end="3"/>
                                            </p:txEl>
                                          </p:spTgt>
                                        </p:tgtEl>
                                        <p:attrNameLst>
                                          <p:attrName>style.visibility</p:attrName>
                                        </p:attrNameLst>
                                      </p:cBhvr>
                                      <p:to>
                                        <p:strVal val="visible"/>
                                      </p:to>
                                    </p:set>
                                    <p:animEffect transition="in" filter="slide(fromTop)">
                                      <p:cBhvr>
                                        <p:cTn id="30" dur="1000"/>
                                        <p:tgtEl>
                                          <p:spTgt spid="153603">
                                            <p:txEl>
                                              <p:pRg st="3" end="3"/>
                                            </p:txEl>
                                          </p:spTgt>
                                        </p:tgtEl>
                                      </p:cBhvr>
                                    </p:animEffect>
                                  </p:childTnLst>
                                </p:cTn>
                              </p:par>
                            </p:childTnLst>
                          </p:cTn>
                        </p:par>
                        <p:par>
                          <p:cTn id="31" fill="hold">
                            <p:stCondLst>
                              <p:cond delay="10000"/>
                            </p:stCondLst>
                            <p:childTnLst>
                              <p:par>
                                <p:cTn id="32" presetID="12" presetClass="entr" presetSubtype="1" fill="hold" grpId="0" nodeType="afterEffect">
                                  <p:stCondLst>
                                    <p:cond delay="0"/>
                                  </p:stCondLst>
                                  <p:childTnLst>
                                    <p:set>
                                      <p:cBhvr>
                                        <p:cTn id="33" dur="1" fill="hold">
                                          <p:stCondLst>
                                            <p:cond delay="0"/>
                                          </p:stCondLst>
                                        </p:cTn>
                                        <p:tgtEl>
                                          <p:spTgt spid="153603">
                                            <p:txEl>
                                              <p:pRg st="4" end="4"/>
                                            </p:txEl>
                                          </p:spTgt>
                                        </p:tgtEl>
                                        <p:attrNameLst>
                                          <p:attrName>style.visibility</p:attrName>
                                        </p:attrNameLst>
                                      </p:cBhvr>
                                      <p:to>
                                        <p:strVal val="visible"/>
                                      </p:to>
                                    </p:set>
                                    <p:animEffect transition="in" filter="slide(fromTop)">
                                      <p:cBhvr>
                                        <p:cTn id="34" dur="1000"/>
                                        <p:tgtEl>
                                          <p:spTgt spid="153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360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1162709_Original.jpg"/>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8787" y1="45353" x2="28365" y2="63159"/>
                        <a14:foregroundMark x1="32826" y1="66008" x2="43323" y2="76442"/>
                        <a14:foregroundMark x1="33547" y1="22436" x2="41373" y2="52938"/>
                        <a14:foregroundMark x1="31410" y1="14370" x2="32105" y2="17094"/>
                        <a14:foregroundMark x1="42788" y1="20424" x2="42254" y2="27066"/>
                        <a14:foregroundMark x1="35684" y1="24929" x2="39236" y2="35969"/>
                        <a14:foregroundMark x1="75561" y1="18875" x2="76442" y2="23380"/>
                      </a14:backgroundRemoval>
                    </a14:imgEffect>
                  </a14:imgLayer>
                </a14:imgProps>
              </a:ext>
              <a:ext uri="{28A0092B-C50C-407E-A947-70E740481C1C}">
                <a14:useLocalDpi xmlns:a14="http://schemas.microsoft.com/office/drawing/2010/main"/>
              </a:ext>
            </a:extLst>
          </a:blip>
          <a:stretch>
            <a:fillRect/>
          </a:stretch>
        </p:blipFill>
        <p:spPr>
          <a:xfrm>
            <a:off x="4580141" y="-1"/>
            <a:ext cx="4572000" cy="6456025"/>
          </a:xfrm>
          <a:prstGeom prst="rect">
            <a:avLst/>
          </a:prstGeom>
        </p:spPr>
      </p:pic>
      <p:sp>
        <p:nvSpPr>
          <p:cNvPr id="129025" name="Title 1"/>
          <p:cNvSpPr>
            <a:spLocks noGrp="1"/>
          </p:cNvSpPr>
          <p:nvPr>
            <p:ph type="ctrTitle"/>
          </p:nvPr>
        </p:nvSpPr>
        <p:spPr/>
        <p:txBody>
          <a:bodyPr/>
          <a:lstStyle/>
          <a:p>
            <a:r>
              <a:rPr lang="en-US">
                <a:latin typeface="Arial" charset="0"/>
                <a:ea typeface="ＭＳ Ｐゴシック" charset="0"/>
                <a:cs typeface="ＭＳ Ｐゴシック" charset="0"/>
              </a:rPr>
              <a:t>The Problems with Reward</a:t>
            </a:r>
          </a:p>
        </p:txBody>
      </p:sp>
      <p:sp>
        <p:nvSpPr>
          <p:cNvPr id="129026" name="Content Placeholder 2"/>
          <p:cNvSpPr>
            <a:spLocks noGrp="1"/>
          </p:cNvSpPr>
          <p:nvPr>
            <p:ph idx="4294967295"/>
          </p:nvPr>
        </p:nvSpPr>
        <p:spPr>
          <a:xfrm>
            <a:off x="523087" y="2443163"/>
            <a:ext cx="3948113" cy="2081212"/>
          </a:xfrm>
        </p:spPr>
        <p:txBody>
          <a:bodyPr>
            <a:normAutofit/>
          </a:bodyPr>
          <a:lstStyle/>
          <a:p>
            <a:pPr>
              <a:lnSpc>
                <a:spcPct val="100000"/>
              </a:lnSpc>
              <a:spcBef>
                <a:spcPts val="1200"/>
              </a:spcBef>
            </a:pPr>
            <a:r>
              <a:rPr lang="en-US" sz="2400" b="1" dirty="0">
                <a:solidFill>
                  <a:schemeClr val="accent1">
                    <a:lumMod val="75000"/>
                  </a:schemeClr>
                </a:solidFill>
                <a:latin typeface="Arial" charset="0"/>
                <a:ea typeface="ＭＳ Ｐゴシック" charset="0"/>
                <a:cs typeface="ＭＳ Ｐゴシック" charset="0"/>
              </a:rPr>
              <a:t>Misuse of </a:t>
            </a:r>
            <a:r>
              <a:rPr lang="en-US" sz="2400" b="1" dirty="0" smtClean="0">
                <a:solidFill>
                  <a:schemeClr val="accent1">
                    <a:lumMod val="75000"/>
                  </a:schemeClr>
                </a:solidFill>
                <a:latin typeface="Arial" charset="0"/>
                <a:ea typeface="ＭＳ Ｐゴシック" charset="0"/>
                <a:cs typeface="ＭＳ Ｐゴシック" charset="0"/>
              </a:rPr>
              <a:t>rewards</a:t>
            </a:r>
            <a:endParaRPr lang="en-US" sz="2400" b="1" dirty="0">
              <a:solidFill>
                <a:schemeClr val="accent1">
                  <a:lumMod val="75000"/>
                </a:schemeClr>
              </a:solidFill>
              <a:latin typeface="Arial" charset="0"/>
              <a:ea typeface="ＭＳ Ｐゴシック" charset="0"/>
              <a:cs typeface="ＭＳ Ｐゴシック" charset="0"/>
            </a:endParaRPr>
          </a:p>
          <a:p>
            <a:pPr>
              <a:lnSpc>
                <a:spcPct val="100000"/>
              </a:lnSpc>
              <a:spcBef>
                <a:spcPts val="1200"/>
              </a:spcBef>
              <a:buFontTx/>
              <a:buChar char="•"/>
            </a:pPr>
            <a:r>
              <a:rPr lang="en-US" sz="2400" b="1" dirty="0" smtClean="0">
                <a:solidFill>
                  <a:schemeClr val="accent1">
                    <a:lumMod val="75000"/>
                  </a:schemeClr>
                </a:solidFill>
                <a:latin typeface="Arial" charset="0"/>
                <a:ea typeface="ＭＳ Ｐゴシック" charset="0"/>
                <a:cs typeface="ＭＳ Ｐゴシック" charset="0"/>
              </a:rPr>
              <a:t>Self</a:t>
            </a:r>
            <a:r>
              <a:rPr lang="en-US" sz="2400" b="1" dirty="0">
                <a:solidFill>
                  <a:schemeClr val="accent1">
                    <a:lumMod val="75000"/>
                  </a:schemeClr>
                </a:solidFill>
                <a:latin typeface="Arial" charset="0"/>
                <a:ea typeface="ＭＳ Ｐゴシック" charset="0"/>
                <a:cs typeface="ＭＳ Ｐゴシック" charset="0"/>
              </a:rPr>
              <a:t>-esteem approach appears misguided</a:t>
            </a:r>
          </a:p>
          <a:p>
            <a:pPr>
              <a:lnSpc>
                <a:spcPct val="100000"/>
              </a:lnSpc>
              <a:spcBef>
                <a:spcPts val="1200"/>
              </a:spcBef>
              <a:buFontTx/>
              <a:buChar char="•"/>
            </a:pPr>
            <a:r>
              <a:rPr lang="en-US" sz="2400" b="1" dirty="0">
                <a:solidFill>
                  <a:schemeClr val="accent1">
                    <a:lumMod val="75000"/>
                  </a:schemeClr>
                </a:solidFill>
                <a:latin typeface="Arial" charset="0"/>
                <a:ea typeface="ＭＳ Ｐゴシック" charset="0"/>
                <a:cs typeface="ＭＳ Ｐゴシック" charset="0"/>
              </a:rPr>
              <a:t>Grade inflation</a:t>
            </a:r>
          </a:p>
        </p:txBody>
      </p:sp>
      <p:pic>
        <p:nvPicPr>
          <p:cNvPr id="2" name="Picture 1" descr="AL1222125_Original.psd"/>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39377" y1="65887" x2="61355" y2="65887"/>
                        <a14:foregroundMark x1="67582" y1="61793" x2="61355" y2="66472"/>
                        <a14:foregroundMark x1="32967" y1="61793" x2="37912" y2="66862"/>
                      </a14:backgroundRemoval>
                    </a14:imgEffect>
                  </a14:imgLayer>
                </a14:imgProps>
              </a:ext>
              <a:ext uri="{28A0092B-C50C-407E-A947-70E740481C1C}">
                <a14:useLocalDpi xmlns:a14="http://schemas.microsoft.com/office/drawing/2010/main"/>
              </a:ext>
            </a:extLst>
          </a:blip>
          <a:stretch>
            <a:fillRect/>
          </a:stretch>
        </p:blipFill>
        <p:spPr>
          <a:xfrm>
            <a:off x="5756438" y="955965"/>
            <a:ext cx="3165730" cy="2974395"/>
          </a:xfrm>
          <a:prstGeom prst="rect">
            <a:avLst/>
          </a:prstGeom>
        </p:spPr>
      </p:pic>
    </p:spTree>
    <p:extLst>
      <p:ext uri="{BB962C8B-B14F-4D97-AF65-F5344CB8AC3E}">
        <p14:creationId xmlns:p14="http://schemas.microsoft.com/office/powerpoint/2010/main" val="368337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xit" presetSubtype="0" fill="hold" nodeType="afterEffect">
                                  <p:stCondLst>
                                    <p:cond delay="1000"/>
                                  </p:stCondLst>
                                  <p:childTnLst>
                                    <p:anim calcmode="lin" valueType="num">
                                      <p:cBhvr>
                                        <p:cTn id="13" dur="1000"/>
                                        <p:tgtEl>
                                          <p:spTgt spid="2"/>
                                        </p:tgtEl>
                                        <p:attrNameLst>
                                          <p:attrName>ppt_w</p:attrName>
                                        </p:attrNameLst>
                                      </p:cBhvr>
                                      <p:tavLst>
                                        <p:tav tm="0">
                                          <p:val>
                                            <p:strVal val="ppt_w"/>
                                          </p:val>
                                        </p:tav>
                                        <p:tav tm="100000">
                                          <p:val>
                                            <p:fltVal val="0"/>
                                          </p:val>
                                        </p:tav>
                                      </p:tavLst>
                                    </p:anim>
                                    <p:anim calcmode="lin" valueType="num">
                                      <p:cBhvr>
                                        <p:cTn id="14" dur="1000"/>
                                        <p:tgtEl>
                                          <p:spTgt spid="2"/>
                                        </p:tgtEl>
                                        <p:attrNameLst>
                                          <p:attrName>ppt_h</p:attrName>
                                        </p:attrNameLst>
                                      </p:cBhvr>
                                      <p:tavLst>
                                        <p:tav tm="0">
                                          <p:val>
                                            <p:strVal val="ppt_h"/>
                                          </p:val>
                                        </p:tav>
                                        <p:tav tm="100000">
                                          <p:val>
                                            <p:fltVal val="0"/>
                                          </p:val>
                                        </p:tav>
                                      </p:tavLst>
                                    </p:anim>
                                    <p:anim calcmode="lin" valueType="num">
                                      <p:cBhvr>
                                        <p:cTn id="15" dur="1000"/>
                                        <p:tgtEl>
                                          <p:spTgt spid="2"/>
                                        </p:tgtEl>
                                        <p:attrNameLst>
                                          <p:attrName>style.rotation</p:attrName>
                                        </p:attrNameLst>
                                      </p:cBhvr>
                                      <p:tavLst>
                                        <p:tav tm="0">
                                          <p:val>
                                            <p:fltVal val="0"/>
                                          </p:val>
                                        </p:tav>
                                        <p:tav tm="100000">
                                          <p:val>
                                            <p:fltVal val="90"/>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par>
                          <p:cTn id="18" fill="hold">
                            <p:stCondLst>
                              <p:cond delay="3000"/>
                            </p:stCondLst>
                            <p:childTnLst>
                              <p:par>
                                <p:cTn id="19" presetID="1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p:tgtEl>
                                          <p:spTgt spid="3"/>
                                        </p:tgtEl>
                                        <p:attrNameLst>
                                          <p:attrName>ppt_x</p:attrName>
                                        </p:attrNameLst>
                                      </p:cBhvr>
                                      <p:tavLst>
                                        <p:tav tm="0">
                                          <p:val>
                                            <p:strVal val="#ppt_x+#ppt_w*1.125000"/>
                                          </p:val>
                                        </p:tav>
                                        <p:tav tm="100000">
                                          <p:val>
                                            <p:strVal val="#ppt_x"/>
                                          </p:val>
                                        </p:tav>
                                      </p:tavLst>
                                    </p:anim>
                                    <p:animEffect transition="in" filter="wipe(left)">
                                      <p:cBhvr>
                                        <p:cTn id="22" dur="1000"/>
                                        <p:tgtEl>
                                          <p:spTgt spid="3"/>
                                        </p:tgtEl>
                                      </p:cBhvr>
                                    </p:animEffect>
                                  </p:childTnLst>
                                </p:cTn>
                              </p:par>
                            </p:childTnLst>
                          </p:cTn>
                        </p:par>
                        <p:par>
                          <p:cTn id="23" fill="hold">
                            <p:stCondLst>
                              <p:cond delay="4000"/>
                            </p:stCondLst>
                            <p:childTnLst>
                              <p:par>
                                <p:cTn id="24" presetID="2" presetClass="entr" presetSubtype="8" fill="hold" grpId="0" nodeType="afterEffect">
                                  <p:stCondLst>
                                    <p:cond delay="0"/>
                                  </p:stCondLst>
                                  <p:childTnLst>
                                    <p:set>
                                      <p:cBhvr>
                                        <p:cTn id="25" dur="1" fill="hold">
                                          <p:stCondLst>
                                            <p:cond delay="0"/>
                                          </p:stCondLst>
                                        </p:cTn>
                                        <p:tgtEl>
                                          <p:spTgt spid="129026">
                                            <p:txEl>
                                              <p:pRg st="0" end="0"/>
                                            </p:txEl>
                                          </p:spTgt>
                                        </p:tgtEl>
                                        <p:attrNameLst>
                                          <p:attrName>style.visibility</p:attrName>
                                        </p:attrNameLst>
                                      </p:cBhvr>
                                      <p:to>
                                        <p:strVal val="visible"/>
                                      </p:to>
                                    </p:set>
                                    <p:anim calcmode="lin" valueType="num">
                                      <p:cBhvr additive="base">
                                        <p:cTn id="26" dur="1000" fill="hold"/>
                                        <p:tgtEl>
                                          <p:spTgt spid="129026">
                                            <p:txEl>
                                              <p:pRg st="0" end="0"/>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129026">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0"/>
                            </p:stCondLst>
                            <p:childTnLst>
                              <p:par>
                                <p:cTn id="29" presetID="2" presetClass="entr" presetSubtype="8" fill="hold" grpId="0" nodeType="afterEffect">
                                  <p:stCondLst>
                                    <p:cond delay="0"/>
                                  </p:stCondLst>
                                  <p:childTnLst>
                                    <p:set>
                                      <p:cBhvr>
                                        <p:cTn id="30" dur="1" fill="hold">
                                          <p:stCondLst>
                                            <p:cond delay="0"/>
                                          </p:stCondLst>
                                        </p:cTn>
                                        <p:tgtEl>
                                          <p:spTgt spid="129026">
                                            <p:txEl>
                                              <p:pRg st="1" end="1"/>
                                            </p:txEl>
                                          </p:spTgt>
                                        </p:tgtEl>
                                        <p:attrNameLst>
                                          <p:attrName>style.visibility</p:attrName>
                                        </p:attrNameLst>
                                      </p:cBhvr>
                                      <p:to>
                                        <p:strVal val="visible"/>
                                      </p:to>
                                    </p:set>
                                    <p:anim calcmode="lin" valueType="num">
                                      <p:cBhvr additive="base">
                                        <p:cTn id="31" dur="1000" fill="hold"/>
                                        <p:tgtEl>
                                          <p:spTgt spid="129026">
                                            <p:txEl>
                                              <p:pRg st="1" end="1"/>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29026">
                                            <p:txEl>
                                              <p:pRg st="1" end="1"/>
                                            </p:txEl>
                                          </p:spTgt>
                                        </p:tgtEl>
                                        <p:attrNameLst>
                                          <p:attrName>ppt_y</p:attrName>
                                        </p:attrNameLst>
                                      </p:cBhvr>
                                      <p:tavLst>
                                        <p:tav tm="0">
                                          <p:val>
                                            <p:strVal val="#ppt_y"/>
                                          </p:val>
                                        </p:tav>
                                        <p:tav tm="100000">
                                          <p:val>
                                            <p:strVal val="#ppt_y"/>
                                          </p:val>
                                        </p:tav>
                                      </p:tavLst>
                                    </p:anim>
                                  </p:childTnLst>
                                </p:cTn>
                              </p:par>
                            </p:childTnLst>
                          </p:cTn>
                        </p:par>
                        <p:par>
                          <p:cTn id="33" fill="hold">
                            <p:stCondLst>
                              <p:cond delay="6000"/>
                            </p:stCondLst>
                            <p:childTnLst>
                              <p:par>
                                <p:cTn id="34" presetID="2" presetClass="entr" presetSubtype="8" fill="hold" grpId="0" nodeType="afterEffect">
                                  <p:stCondLst>
                                    <p:cond delay="0"/>
                                  </p:stCondLst>
                                  <p:childTnLst>
                                    <p:set>
                                      <p:cBhvr>
                                        <p:cTn id="35" dur="1" fill="hold">
                                          <p:stCondLst>
                                            <p:cond delay="0"/>
                                          </p:stCondLst>
                                        </p:cTn>
                                        <p:tgtEl>
                                          <p:spTgt spid="129026">
                                            <p:txEl>
                                              <p:pRg st="2" end="2"/>
                                            </p:txEl>
                                          </p:spTgt>
                                        </p:tgtEl>
                                        <p:attrNameLst>
                                          <p:attrName>style.visibility</p:attrName>
                                        </p:attrNameLst>
                                      </p:cBhvr>
                                      <p:to>
                                        <p:strVal val="visible"/>
                                      </p:to>
                                    </p:set>
                                    <p:anim calcmode="lin" valueType="num">
                                      <p:cBhvr additive="base">
                                        <p:cTn id="36" dur="1000" fill="hold"/>
                                        <p:tgtEl>
                                          <p:spTgt spid="129026">
                                            <p:txEl>
                                              <p:pRg st="2" end="2"/>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1290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ctrTitle"/>
          </p:nvPr>
        </p:nvSpPr>
        <p:spPr/>
        <p:txBody>
          <a:bodyPr/>
          <a:lstStyle/>
          <a:p>
            <a:r>
              <a:rPr lang="en-US">
                <a:latin typeface="Arial" charset="0"/>
                <a:ea typeface="ＭＳ Ｐゴシック" charset="0"/>
                <a:cs typeface="ＭＳ Ｐゴシック" charset="0"/>
              </a:rPr>
              <a:t>Figure 7.1: Pavlov’s Method</a:t>
            </a:r>
          </a:p>
        </p:txBody>
      </p:sp>
      <p:pic>
        <p:nvPicPr>
          <p:cNvPr id="3" name="Picture 2" descr="AAFDEHT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1504" y="998397"/>
            <a:ext cx="8740992" cy="531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65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567931"/>
            <a:ext cx="9144000" cy="202565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98308" name="Rectangle 3"/>
          <p:cNvSpPr>
            <a:spLocks noGrp="1" noChangeArrowheads="1"/>
          </p:cNvSpPr>
          <p:nvPr>
            <p:ph type="ctrTitle"/>
          </p:nvPr>
        </p:nvSpPr>
        <p:spPr/>
        <p:txBody>
          <a:bodyPr/>
          <a:lstStyle/>
          <a:p>
            <a:r>
              <a:rPr lang="en-US">
                <a:ea typeface="ＭＳ Ｐゴシック" charset="0"/>
              </a:rPr>
              <a:t>Why Rewards Can Backfire</a:t>
            </a:r>
          </a:p>
        </p:txBody>
      </p:sp>
      <p:pic>
        <p:nvPicPr>
          <p:cNvPr id="4" name="Picture 3" descr="AAFDEIY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3013" y="1104256"/>
            <a:ext cx="42100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2575" y="3007303"/>
            <a:ext cx="3178274" cy="1200328"/>
          </a:xfrm>
          <a:prstGeom prst="rect">
            <a:avLst/>
          </a:prstGeom>
          <a:noFill/>
        </p:spPr>
        <p:txBody>
          <a:bodyPr wrap="none">
            <a:spAutoFit/>
          </a:bodyPr>
          <a:lstStyle/>
          <a:p>
            <a:pPr>
              <a:defRPr/>
            </a:pPr>
            <a:r>
              <a:rPr lang="en-US" sz="2400" b="1" dirty="0">
                <a:solidFill>
                  <a:schemeClr val="accent1">
                    <a:lumMod val="40000"/>
                    <a:lumOff val="60000"/>
                  </a:schemeClr>
                </a:solidFill>
                <a:latin typeface="Arial"/>
                <a:cs typeface="Arial"/>
              </a:rPr>
              <a:t>Extrinsic </a:t>
            </a:r>
            <a:r>
              <a:rPr lang="en-US" sz="2400" b="1" dirty="0" err="1">
                <a:solidFill>
                  <a:schemeClr val="accent1">
                    <a:lumMod val="40000"/>
                    <a:lumOff val="60000"/>
                  </a:schemeClr>
                </a:solidFill>
                <a:latin typeface="Arial"/>
                <a:cs typeface="Arial"/>
              </a:rPr>
              <a:t>reinforcers</a:t>
            </a:r>
            <a:endParaRPr lang="en-US" sz="2400" b="1" dirty="0">
              <a:solidFill>
                <a:schemeClr val="accent1">
                  <a:lumMod val="40000"/>
                  <a:lumOff val="60000"/>
                </a:schemeClr>
              </a:solidFill>
              <a:latin typeface="Arial"/>
              <a:cs typeface="Arial"/>
            </a:endParaRPr>
          </a:p>
          <a:p>
            <a:pPr>
              <a:defRPr/>
            </a:pPr>
            <a:endParaRPr lang="en-US" sz="2400" b="1" dirty="0">
              <a:solidFill>
                <a:schemeClr val="bg1"/>
              </a:solidFill>
              <a:latin typeface="Arial"/>
              <a:cs typeface="Arial"/>
            </a:endParaRPr>
          </a:p>
          <a:p>
            <a:pPr>
              <a:defRPr/>
            </a:pPr>
            <a:r>
              <a:rPr lang="en-US" sz="2400" b="1" dirty="0">
                <a:solidFill>
                  <a:schemeClr val="accent6"/>
                </a:solidFill>
                <a:latin typeface="Arial"/>
                <a:cs typeface="Arial"/>
              </a:rPr>
              <a:t>Intrinsic </a:t>
            </a:r>
            <a:r>
              <a:rPr lang="en-US" sz="2400" b="1" dirty="0" err="1">
                <a:solidFill>
                  <a:schemeClr val="accent6"/>
                </a:solidFill>
                <a:latin typeface="Arial"/>
                <a:cs typeface="Arial"/>
              </a:rPr>
              <a:t>reinforcers</a:t>
            </a:r>
            <a:endParaRPr lang="en-US" sz="2400" b="1" dirty="0">
              <a:solidFill>
                <a:schemeClr val="accent6"/>
              </a:solidFill>
              <a:latin typeface="Arial"/>
              <a:cs typeface="Arial"/>
            </a:endParaRPr>
          </a:p>
        </p:txBody>
      </p:sp>
    </p:spTree>
    <p:extLst>
      <p:ext uri="{BB962C8B-B14F-4D97-AF65-F5344CB8AC3E}">
        <p14:creationId xmlns:p14="http://schemas.microsoft.com/office/powerpoint/2010/main" val="131195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nodeType="with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592"/>
            <a:ext cx="9144001" cy="6482294"/>
          </a:xfrm>
          <a:prstGeom prst="rect">
            <a:avLst/>
          </a:prstGeom>
        </p:spPr>
      </p:pic>
      <p:sp>
        <p:nvSpPr>
          <p:cNvPr id="2" name="Rectangle 1"/>
          <p:cNvSpPr/>
          <p:nvPr/>
        </p:nvSpPr>
        <p:spPr>
          <a:xfrm>
            <a:off x="3517427" y="1978831"/>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0182" y="622710"/>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rgbClr val="7CD2F0"/>
                  </a:solidFill>
                  <a:latin typeface="Arial"/>
                  <a:cs typeface="Arial"/>
                </a:rPr>
                <a:t>7.6</a:t>
              </a:r>
              <a:endParaRPr lang="en-US" sz="3200" b="1" dirty="0">
                <a:solidFill>
                  <a:srgbClr val="7CD2F0"/>
                </a:solidFill>
                <a:latin typeface="Arial"/>
                <a:cs typeface="Arial"/>
              </a:endParaRPr>
            </a:p>
          </p:txBody>
        </p:sp>
      </p:grpSp>
      <p:sp>
        <p:nvSpPr>
          <p:cNvPr id="6" name="TextBox 5"/>
          <p:cNvSpPr txBox="1"/>
          <p:nvPr/>
        </p:nvSpPr>
        <p:spPr>
          <a:xfrm>
            <a:off x="3517427" y="2105743"/>
            <a:ext cx="2441120" cy="830997"/>
          </a:xfrm>
          <a:prstGeom prst="rect">
            <a:avLst/>
          </a:prstGeom>
          <a:noFill/>
        </p:spPr>
        <p:txBody>
          <a:bodyPr wrap="square" rtlCol="0">
            <a:spAutoFit/>
          </a:bodyPr>
          <a:lstStyle/>
          <a:p>
            <a:pPr algn="ctr"/>
            <a:r>
              <a:rPr lang="en-US" sz="2400" b="1" dirty="0" smtClean="0">
                <a:solidFill>
                  <a:schemeClr val="bg1"/>
                </a:solidFill>
                <a:latin typeface=""/>
              </a:rPr>
              <a:t>Learning and the Mind</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40912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7.6</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7.6.A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latent learning, and give an example of how it might work in the daily life of a college student</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421398"/>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7.6.B</a:t>
              </a:r>
              <a:endParaRPr lang="en-US" sz="2400" b="1" dirty="0">
                <a:solidFill>
                  <a:schemeClr val="bg1"/>
                </a:solidFill>
                <a:latin typeface="Arial"/>
                <a:cs typeface="Arial"/>
              </a:endParaRPr>
            </a:p>
          </p:txBody>
        </p:sp>
      </p:grpSp>
      <p:grpSp>
        <p:nvGrpSpPr>
          <p:cNvPr id="16" name="Group 15"/>
          <p:cNvGrpSpPr/>
          <p:nvPr/>
        </p:nvGrpSpPr>
        <p:grpSpPr>
          <a:xfrm>
            <a:off x="1851368" y="2421398"/>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observational learning, and give an example of how it might influence learning during childhood</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3704167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ctrTitle"/>
          </p:nvPr>
        </p:nvSpPr>
        <p:spPr/>
        <p:txBody>
          <a:bodyPr/>
          <a:lstStyle/>
          <a:p>
            <a:r>
              <a:rPr lang="en-US" altLang="ja-JP">
                <a:latin typeface="Arial" charset="0"/>
                <a:ea typeface="ＭＳ Ｐゴシック" charset="0"/>
                <a:cs typeface="ＭＳ Ｐゴシック" charset="0"/>
              </a:rPr>
              <a:t>Latent Learning</a:t>
            </a:r>
            <a:endParaRPr lang="en-US">
              <a:latin typeface="Arial" charset="0"/>
              <a:ea typeface="ＭＳ Ｐゴシック" charset="0"/>
              <a:cs typeface="ＭＳ Ｐゴシック" charset="0"/>
            </a:endParaRPr>
          </a:p>
        </p:txBody>
      </p:sp>
      <p:pic>
        <p:nvPicPr>
          <p:cNvPr id="3" name="Picture 2" descr="AAFDEJA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0203" y="1017658"/>
            <a:ext cx="6463595" cy="534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7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p:cNvPicPr>
            <a:picLocks noChangeAspect="1"/>
          </p:cNvPicPr>
          <p:nvPr/>
        </p:nvPicPr>
        <p:blipFill rotWithShape="1">
          <a:blip r:embed="rId3" cstate="screen">
            <a:extLst>
              <a:ext uri="{28A0092B-C50C-407E-A947-70E740481C1C}">
                <a14:useLocalDpi xmlns:a14="http://schemas.microsoft.com/office/drawing/2010/main"/>
              </a:ext>
            </a:extLst>
          </a:blip>
          <a:srcRect t="-5318"/>
          <a:stretch/>
        </p:blipFill>
        <p:spPr bwMode="auto">
          <a:xfrm>
            <a:off x="5165074" y="496488"/>
            <a:ext cx="3978926" cy="596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Social-Cognitive Learning Theories</a:t>
            </a:r>
          </a:p>
        </p:txBody>
      </p:sp>
      <p:sp>
        <p:nvSpPr>
          <p:cNvPr id="2" name="Content Placeholder 9"/>
          <p:cNvSpPr>
            <a:spLocks noGrp="1"/>
          </p:cNvSpPr>
          <p:nvPr>
            <p:ph idx="4294967295"/>
          </p:nvPr>
        </p:nvSpPr>
        <p:spPr>
          <a:xfrm>
            <a:off x="408399" y="1292144"/>
            <a:ext cx="4313185" cy="4648200"/>
          </a:xfrm>
        </p:spPr>
        <p:txBody>
          <a:bodyPr>
            <a:normAutofit/>
          </a:bodyPr>
          <a:lstStyle/>
          <a:p>
            <a:pPr marL="0" indent="0">
              <a:spcAft>
                <a:spcPts val="1200"/>
              </a:spcAft>
              <a:buNone/>
            </a:pPr>
            <a:r>
              <a:rPr lang="en-US" sz="2400" b="1" dirty="0">
                <a:solidFill>
                  <a:schemeClr val="bg1"/>
                </a:solidFill>
                <a:latin typeface="Arial" charset="0"/>
                <a:ea typeface="ＭＳ Ｐゴシック" charset="0"/>
                <a:cs typeface="ＭＳ Ｐゴシック" charset="0"/>
              </a:rPr>
              <a:t>Social cognitive theories emphasize how behavior is learned and maintained through</a:t>
            </a:r>
            <a:r>
              <a:rPr lang="en-US" sz="2400" b="1" dirty="0">
                <a:latin typeface="Arial" charset="0"/>
                <a:ea typeface="ＭＳ Ｐゴシック" charset="0"/>
                <a:cs typeface="ＭＳ Ｐゴシック" charset="0"/>
              </a:rPr>
              <a:t>:</a:t>
            </a:r>
          </a:p>
          <a:p>
            <a:pPr marL="514350" indent="-457200">
              <a:spcAft>
                <a:spcPts val="600"/>
              </a:spcAft>
            </a:pPr>
            <a:r>
              <a:rPr lang="en-US" sz="2400" b="1" dirty="0">
                <a:solidFill>
                  <a:schemeClr val="tx2">
                    <a:lumMod val="40000"/>
                    <a:lumOff val="60000"/>
                  </a:schemeClr>
                </a:solidFill>
                <a:latin typeface="Arial" charset="0"/>
                <a:ea typeface="ＭＳ Ｐゴシック" charset="0"/>
              </a:rPr>
              <a:t>Observation and imitation of others</a:t>
            </a:r>
          </a:p>
          <a:p>
            <a:pPr marL="514350" indent="-457200">
              <a:spcAft>
                <a:spcPts val="600"/>
              </a:spcAft>
            </a:pPr>
            <a:r>
              <a:rPr lang="en-US" sz="2400" b="1" dirty="0">
                <a:solidFill>
                  <a:srgbClr val="F444AA"/>
                </a:solidFill>
                <a:latin typeface="Arial" charset="0"/>
                <a:ea typeface="ＭＳ Ｐゴシック" charset="0"/>
              </a:rPr>
              <a:t>Positive consequences</a:t>
            </a:r>
          </a:p>
          <a:p>
            <a:pPr marL="514350" indent="-457200">
              <a:spcAft>
                <a:spcPts val="600"/>
              </a:spcAft>
            </a:pPr>
            <a:r>
              <a:rPr lang="en-US" sz="2400" b="1" dirty="0">
                <a:solidFill>
                  <a:srgbClr val="CA9C61"/>
                </a:solidFill>
                <a:latin typeface="Arial" charset="0"/>
                <a:ea typeface="ＭＳ Ｐゴシック" charset="0"/>
              </a:rPr>
              <a:t>Cognitive processes </a:t>
            </a:r>
            <a:br>
              <a:rPr lang="en-US" sz="2400" b="1" dirty="0">
                <a:solidFill>
                  <a:srgbClr val="CA9C61"/>
                </a:solidFill>
                <a:latin typeface="Arial" charset="0"/>
                <a:ea typeface="ＭＳ Ｐゴシック" charset="0"/>
              </a:rPr>
            </a:br>
            <a:r>
              <a:rPr lang="en-US" sz="2400" b="1" dirty="0">
                <a:solidFill>
                  <a:srgbClr val="CA9C61"/>
                </a:solidFill>
                <a:latin typeface="Arial" charset="0"/>
                <a:ea typeface="ＭＳ Ｐゴシック" charset="0"/>
              </a:rPr>
              <a:t>(i.e. plans, expectations, beliefs</a:t>
            </a:r>
            <a:r>
              <a:rPr lang="en-US" sz="2400" b="1" dirty="0" smtClean="0">
                <a:solidFill>
                  <a:srgbClr val="CA9C61"/>
                </a:solidFill>
                <a:latin typeface="Arial" charset="0"/>
                <a:ea typeface="ＭＳ Ｐゴシック" charset="0"/>
              </a:rPr>
              <a:t>)</a:t>
            </a:r>
            <a:endParaRPr lang="en-US" sz="2400" b="1" dirty="0">
              <a:solidFill>
                <a:srgbClr val="CA9C6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9622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4449"/>
                                        </p:tgtEl>
                                        <p:attrNameLst>
                                          <p:attrName>style.visibility</p:attrName>
                                        </p:attrNameLst>
                                      </p:cBhvr>
                                      <p:to>
                                        <p:strVal val="visible"/>
                                      </p:to>
                                    </p:set>
                                    <p:animEffect transition="in" filter="fade">
                                      <p:cBhvr>
                                        <p:cTn id="7" dur="1000"/>
                                        <p:tgtEl>
                                          <p:spTgt spid="104449"/>
                                        </p:tgtEl>
                                      </p:cBhvr>
                                    </p:animEffect>
                                    <p:anim calcmode="lin" valueType="num">
                                      <p:cBhvr>
                                        <p:cTn id="8" dur="1000" fill="hold"/>
                                        <p:tgtEl>
                                          <p:spTgt spid="104449"/>
                                        </p:tgtEl>
                                        <p:attrNameLst>
                                          <p:attrName>ppt_x</p:attrName>
                                        </p:attrNameLst>
                                      </p:cBhvr>
                                      <p:tavLst>
                                        <p:tav tm="0">
                                          <p:val>
                                            <p:strVal val="#ppt_x"/>
                                          </p:val>
                                        </p:tav>
                                        <p:tav tm="100000">
                                          <p:val>
                                            <p:strVal val="#ppt_x"/>
                                          </p:val>
                                        </p:tav>
                                      </p:tavLst>
                                    </p:anim>
                                    <p:anim calcmode="lin" valueType="num">
                                      <p:cBhvr>
                                        <p:cTn id="9" dur="1000" fill="hold"/>
                                        <p:tgtEl>
                                          <p:spTgt spid="1044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nodeType="afterGroup">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slide(fromTop)">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slide(fromTop)">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slide(fromTop)">
                                      <p:cBhvr>
                                        <p:cTn id="3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314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7"/>
          <p:cNvSpPr>
            <a:spLocks noChangeArrowheads="1"/>
          </p:cNvSpPr>
          <p:nvPr/>
        </p:nvSpPr>
        <p:spPr bwMode="auto">
          <a:xfrm>
            <a:off x="3085311" y="0"/>
            <a:ext cx="6058689" cy="6858000"/>
          </a:xfrm>
          <a:prstGeom prst="rect">
            <a:avLst/>
          </a:prstGeom>
          <a:solidFill>
            <a:srgbClr val="FF0000"/>
          </a:solidFill>
          <a:ln>
            <a:noFill/>
          </a:ln>
        </p:spPr>
        <p:txBody>
          <a:bodyPr wrap="none" anchor="ctr"/>
          <a:lstStyle/>
          <a:p>
            <a:pPr algn="ctr"/>
            <a:endParaRPr lang="en-US" sz="1800">
              <a:solidFill>
                <a:srgbClr val="FF0000"/>
              </a:solidFill>
            </a:endParaRPr>
          </a:p>
        </p:txBody>
      </p:sp>
      <p:sp>
        <p:nvSpPr>
          <p:cNvPr id="106501" name="Rectangle 7"/>
          <p:cNvSpPr>
            <a:spLocks noChangeArrowheads="1"/>
          </p:cNvSpPr>
          <p:nvPr/>
        </p:nvSpPr>
        <p:spPr bwMode="auto">
          <a:xfrm>
            <a:off x="3794503" y="5090080"/>
            <a:ext cx="46148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charset="0"/>
              </a:rPr>
              <a:t>A process in which an individual </a:t>
            </a:r>
            <a:r>
              <a:rPr lang="en-US" sz="2000" b="1" dirty="0" smtClean="0">
                <a:solidFill>
                  <a:schemeClr val="bg1"/>
                </a:solidFill>
                <a:latin typeface="Times" charset="0"/>
              </a:rPr>
              <a:t>learns new </a:t>
            </a:r>
            <a:r>
              <a:rPr lang="en-US" sz="2000" b="1" dirty="0">
                <a:solidFill>
                  <a:schemeClr val="bg1"/>
                </a:solidFill>
                <a:latin typeface="Times" charset="0"/>
              </a:rPr>
              <a:t>responses by observing the behavior of another (a model) rather </a:t>
            </a:r>
            <a:r>
              <a:rPr lang="en-US" sz="2000" b="1" dirty="0" smtClean="0">
                <a:solidFill>
                  <a:schemeClr val="bg1"/>
                </a:solidFill>
                <a:latin typeface="Times" charset="0"/>
              </a:rPr>
              <a:t>than through </a:t>
            </a:r>
            <a:r>
              <a:rPr lang="en-US" sz="2000" b="1" dirty="0">
                <a:solidFill>
                  <a:schemeClr val="bg1"/>
                </a:solidFill>
                <a:latin typeface="Times" charset="0"/>
              </a:rPr>
              <a:t>direct experience</a:t>
            </a:r>
          </a:p>
        </p:txBody>
      </p:sp>
      <p:sp>
        <p:nvSpPr>
          <p:cNvPr id="8" name="TextBox 7"/>
          <p:cNvSpPr txBox="1"/>
          <p:nvPr/>
        </p:nvSpPr>
        <p:spPr>
          <a:xfrm>
            <a:off x="3541918" y="-855485"/>
            <a:ext cx="4673387" cy="7017306"/>
          </a:xfrm>
          <a:prstGeom prst="rect">
            <a:avLst/>
          </a:prstGeom>
          <a:noFill/>
        </p:spPr>
        <p:txBody>
          <a:bodyPr wrap="none" rtlCol="0">
            <a:spAutoFit/>
            <a:scene3d>
              <a:camera prst="perspectiveContrastingRightFacing"/>
              <a:lightRig rig="threePt" dir="t"/>
            </a:scene3d>
            <a:sp3d extrusionH="57150">
              <a:bevelT w="82550" h="38100" prst="coolSlant"/>
            </a:sp3d>
          </a:bodyPr>
          <a:lstStyle/>
          <a:p>
            <a:r>
              <a:rPr lang="en-US" sz="45000" dirty="0" smtClean="0">
                <a:latin typeface="Arial"/>
              </a:rPr>
              <a:t>O</a:t>
            </a:r>
            <a:endParaRPr lang="en-US" sz="45000" dirty="0">
              <a:latin typeface="Arial"/>
            </a:endParaRPr>
          </a:p>
        </p:txBody>
      </p:sp>
      <p:sp>
        <p:nvSpPr>
          <p:cNvPr id="9" name="Text Box 4"/>
          <p:cNvSpPr txBox="1">
            <a:spLocks noChangeArrowheads="1"/>
          </p:cNvSpPr>
          <p:nvPr/>
        </p:nvSpPr>
        <p:spPr bwMode="auto">
          <a:xfrm>
            <a:off x="6021968" y="2346042"/>
            <a:ext cx="2895600" cy="1006475"/>
          </a:xfrm>
          <a:prstGeom prst="rect">
            <a:avLst/>
          </a:prstGeom>
          <a:noFill/>
          <a:ln w="9525">
            <a:noFill/>
            <a:miter lim="800000"/>
            <a:headEnd/>
            <a:tailEnd/>
          </a:ln>
          <a:effectLst/>
        </p:spPr>
        <p:txBody>
          <a:bodyPr>
            <a:spAutoFit/>
          </a:bodyPr>
          <a:lstStyle/>
          <a:p>
            <a:pPr algn="dist">
              <a:defRPr/>
            </a:pPr>
            <a:r>
              <a:rPr lang="en-US" sz="3000" dirty="0" err="1">
                <a:solidFill>
                  <a:srgbClr val="FFFFFF"/>
                </a:solidFill>
                <a:latin typeface="Helvetica" charset="0"/>
                <a:ea typeface="ＭＳ Ｐゴシック" charset="-128"/>
                <a:cs typeface="ＭＳ Ｐゴシック" charset="-128"/>
              </a:rPr>
              <a:t>bservational</a:t>
            </a:r>
            <a:endParaRPr lang="en-US" sz="3000" dirty="0">
              <a:solidFill>
                <a:srgbClr val="FFFFFF"/>
              </a:solidFill>
              <a:latin typeface="Helvetica" charset="0"/>
              <a:ea typeface="ＭＳ Ｐゴシック" charset="-128"/>
              <a:cs typeface="ＭＳ Ｐゴシック" charset="-128"/>
            </a:endParaRPr>
          </a:p>
          <a:p>
            <a:pPr algn="dist">
              <a:defRPr/>
            </a:pPr>
            <a:r>
              <a:rPr lang="en-US" sz="3000" dirty="0">
                <a:solidFill>
                  <a:srgbClr val="FFFFFF"/>
                </a:solidFill>
                <a:latin typeface="Helvetica" charset="0"/>
                <a:ea typeface="ＭＳ Ｐゴシック" charset="-128"/>
                <a:cs typeface="ＭＳ Ｐゴシック" charset="-128"/>
              </a:rPr>
              <a:t>            learning</a:t>
            </a:r>
          </a:p>
        </p:txBody>
      </p:sp>
    </p:spTree>
    <p:extLst>
      <p:ext uri="{BB962C8B-B14F-4D97-AF65-F5344CB8AC3E}">
        <p14:creationId xmlns:p14="http://schemas.microsoft.com/office/powerpoint/2010/main" val="24109672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500"/>
                            </p:stCondLst>
                            <p:childTnLst>
                              <p:par>
                                <p:cTn id="16" presetID="49" presetClass="entr" presetSubtype="0" decel="100000" fill="hold" grpId="0" nodeType="afterEffect">
                                  <p:stCondLst>
                                    <p:cond delay="0"/>
                                  </p:stCondLst>
                                  <p:childTnLst>
                                    <p:set>
                                      <p:cBhvr>
                                        <p:cTn id="17" dur="1" fill="hold">
                                          <p:stCondLst>
                                            <p:cond delay="0"/>
                                          </p:stCondLst>
                                        </p:cTn>
                                        <p:tgtEl>
                                          <p:spTgt spid="106501"/>
                                        </p:tgtEl>
                                        <p:attrNameLst>
                                          <p:attrName>style.visibility</p:attrName>
                                        </p:attrNameLst>
                                      </p:cBhvr>
                                      <p:to>
                                        <p:strVal val="visible"/>
                                      </p:to>
                                    </p:set>
                                    <p:anim calcmode="lin" valueType="num">
                                      <p:cBhvr>
                                        <p:cTn id="18" dur="500" fill="hold"/>
                                        <p:tgtEl>
                                          <p:spTgt spid="106501"/>
                                        </p:tgtEl>
                                        <p:attrNameLst>
                                          <p:attrName>ppt_w</p:attrName>
                                        </p:attrNameLst>
                                      </p:cBhvr>
                                      <p:tavLst>
                                        <p:tav tm="0">
                                          <p:val>
                                            <p:fltVal val="0"/>
                                          </p:val>
                                        </p:tav>
                                        <p:tav tm="100000">
                                          <p:val>
                                            <p:strVal val="#ppt_w"/>
                                          </p:val>
                                        </p:tav>
                                      </p:tavLst>
                                    </p:anim>
                                    <p:anim calcmode="lin" valueType="num">
                                      <p:cBhvr>
                                        <p:cTn id="19" dur="500" fill="hold"/>
                                        <p:tgtEl>
                                          <p:spTgt spid="106501"/>
                                        </p:tgtEl>
                                        <p:attrNameLst>
                                          <p:attrName>ppt_h</p:attrName>
                                        </p:attrNameLst>
                                      </p:cBhvr>
                                      <p:tavLst>
                                        <p:tav tm="0">
                                          <p:val>
                                            <p:fltVal val="0"/>
                                          </p:val>
                                        </p:tav>
                                        <p:tav tm="100000">
                                          <p:val>
                                            <p:strVal val="#ppt_h"/>
                                          </p:val>
                                        </p:tav>
                                      </p:tavLst>
                                    </p:anim>
                                    <p:anim calcmode="lin" valueType="num">
                                      <p:cBhvr>
                                        <p:cTn id="20" dur="500" fill="hold"/>
                                        <p:tgtEl>
                                          <p:spTgt spid="106501"/>
                                        </p:tgtEl>
                                        <p:attrNameLst>
                                          <p:attrName>style.rotation</p:attrName>
                                        </p:attrNameLst>
                                      </p:cBhvr>
                                      <p:tavLst>
                                        <p:tav tm="0">
                                          <p:val>
                                            <p:fltVal val="360"/>
                                          </p:val>
                                        </p:tav>
                                        <p:tav tm="100000">
                                          <p:val>
                                            <p:fltVal val="0"/>
                                          </p:val>
                                        </p:tav>
                                      </p:tavLst>
                                    </p:anim>
                                    <p:animEffect transition="in" filter="fade">
                                      <p:cBhvr>
                                        <p:cTn id="21"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Learning by Observing</a:t>
            </a:r>
            <a:endParaRPr lang="en-US" dirty="0"/>
          </a:p>
        </p:txBody>
      </p:sp>
      <p:sp>
        <p:nvSpPr>
          <p:cNvPr id="16" name="AutoShape 5"/>
          <p:cNvSpPr>
            <a:spLocks noChangeArrowheads="1"/>
          </p:cNvSpPr>
          <p:nvPr/>
        </p:nvSpPr>
        <p:spPr bwMode="gray">
          <a:xfrm>
            <a:off x="184150" y="620713"/>
            <a:ext cx="3230563" cy="2568575"/>
          </a:xfrm>
          <a:prstGeom prst="cloudCallout">
            <a:avLst>
              <a:gd name="adj1" fmla="val 26907"/>
              <a:gd name="adj2" fmla="val 59125"/>
            </a:avLst>
          </a:prstGeom>
          <a:solidFill>
            <a:schemeClr val="bg1"/>
          </a:solidFill>
          <a:ln w="25400">
            <a:solidFill>
              <a:srgbClr val="A6A6A6"/>
            </a:solidFill>
            <a:round/>
            <a:headEnd/>
            <a:tailEnd/>
          </a:ln>
          <a:effectLst>
            <a:outerShdw blurRad="50800" dist="38100" dir="2700000" algn="br" rotWithShape="0">
              <a:srgbClr val="000000">
                <a:alpha val="42998"/>
              </a:srgbClr>
            </a:outerShdw>
          </a:effectLst>
        </p:spPr>
        <p:txBody>
          <a:bodyPr anchor="ctr"/>
          <a:lstStyle/>
          <a:p>
            <a:pPr algn="ctr">
              <a:defRPr/>
            </a:pPr>
            <a:endParaRPr lang="en-US" sz="1800" baseline="-25000">
              <a:latin typeface="Arial"/>
              <a:ea typeface="ＭＳ Ｐゴシック" charset="-128"/>
              <a:cs typeface="Arial"/>
            </a:endParaRPr>
          </a:p>
        </p:txBody>
      </p:sp>
      <p:sp>
        <p:nvSpPr>
          <p:cNvPr id="19" name="AutoShape 12"/>
          <p:cNvSpPr>
            <a:spLocks noChangeArrowheads="1"/>
          </p:cNvSpPr>
          <p:nvPr/>
        </p:nvSpPr>
        <p:spPr bwMode="gray">
          <a:xfrm>
            <a:off x="3519488" y="1284288"/>
            <a:ext cx="3084512" cy="1792287"/>
          </a:xfrm>
          <a:prstGeom prst="cloudCallout">
            <a:avLst>
              <a:gd name="adj1" fmla="val -57292"/>
              <a:gd name="adj2" fmla="val 61375"/>
            </a:avLst>
          </a:prstGeom>
          <a:solidFill>
            <a:schemeClr val="bg1"/>
          </a:solidFill>
          <a:ln w="25400">
            <a:solidFill>
              <a:srgbClr val="A6A6A6"/>
            </a:solidFill>
            <a:round/>
            <a:headEnd/>
            <a:tailEnd/>
          </a:ln>
          <a:effectLst>
            <a:outerShdw blurRad="50800" dist="38100" dir="2700000" rotWithShape="0">
              <a:srgbClr val="000000">
                <a:alpha val="42998"/>
              </a:srgbClr>
            </a:outerShdw>
          </a:effectLst>
        </p:spPr>
        <p:txBody>
          <a:bodyPr anchor="ctr"/>
          <a:lstStyle/>
          <a:p>
            <a:pPr algn="ctr">
              <a:defRPr/>
            </a:pPr>
            <a:endParaRPr lang="en-US" sz="1800" baseline="-25000">
              <a:latin typeface="Arial"/>
              <a:ea typeface="ＭＳ Ｐゴシック" charset="-128"/>
              <a:cs typeface="Arial"/>
            </a:endParaRPr>
          </a:p>
        </p:txBody>
      </p:sp>
      <p:sp>
        <p:nvSpPr>
          <p:cNvPr id="20" name="Text Box 13"/>
          <p:cNvSpPr txBox="1">
            <a:spLocks noChangeArrowheads="1"/>
          </p:cNvSpPr>
          <p:nvPr/>
        </p:nvSpPr>
        <p:spPr bwMode="gray">
          <a:xfrm>
            <a:off x="3502025" y="1584325"/>
            <a:ext cx="3073400" cy="109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b="1" dirty="0">
                <a:solidFill>
                  <a:srgbClr val="000000"/>
                </a:solidFill>
                <a:latin typeface="Arial"/>
                <a:cs typeface="Arial"/>
              </a:rPr>
              <a:t>Learning can </a:t>
            </a:r>
          </a:p>
          <a:p>
            <a:pPr algn="ctr" eaLnBrk="1" hangingPunct="1">
              <a:lnSpc>
                <a:spcPct val="90000"/>
              </a:lnSpc>
            </a:pPr>
            <a:r>
              <a:rPr lang="en-US" b="1" dirty="0">
                <a:solidFill>
                  <a:srgbClr val="000000"/>
                </a:solidFill>
                <a:latin typeface="Arial"/>
                <a:cs typeface="Arial"/>
              </a:rPr>
              <a:t>occur without </a:t>
            </a:r>
          </a:p>
          <a:p>
            <a:pPr algn="ctr" eaLnBrk="1" hangingPunct="1">
              <a:lnSpc>
                <a:spcPct val="90000"/>
              </a:lnSpc>
            </a:pPr>
            <a:r>
              <a:rPr lang="en-US" b="1" dirty="0">
                <a:solidFill>
                  <a:srgbClr val="000000"/>
                </a:solidFill>
                <a:latin typeface="Arial"/>
                <a:cs typeface="Arial"/>
              </a:rPr>
              <a:t>performance.</a:t>
            </a:r>
          </a:p>
        </p:txBody>
      </p:sp>
      <p:pic>
        <p:nvPicPr>
          <p:cNvPr id="21" name="Picture 20" descr="1097257_illustration_edited.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3588" y="890588"/>
            <a:ext cx="198755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987" b="95155" l="3472" r="89980">
                        <a14:backgroundMark x1="58805" y1="50595" x2="58805" y2="50595"/>
                        <a14:backgroundMark x1="56994" y1="42460" x2="58805" y2="45337"/>
                        <a14:backgroundMark x1="59152" y1="52513" x2="59152" y2="54911"/>
                      </a14:backgroundRemoval>
                    </a14:imgEffect>
                  </a14:imgLayer>
                </a14:imgProps>
              </a:ext>
              <a:ext uri="{28A0092B-C50C-407E-A947-70E740481C1C}">
                <a14:useLocalDpi xmlns:a14="http://schemas.microsoft.com/office/drawing/2010/main"/>
              </a:ext>
            </a:extLst>
          </a:blip>
          <a:stretch>
            <a:fillRect/>
          </a:stretch>
        </p:blipFill>
        <p:spPr bwMode="auto">
          <a:xfrm>
            <a:off x="5808133" y="1827393"/>
            <a:ext cx="3158068" cy="4737100"/>
          </a:xfrm>
          <a:prstGeom prst="rect">
            <a:avLst/>
          </a:prstGeom>
          <a:noFill/>
          <a:effectLst>
            <a:outerShdw blurRad="76200" dir="15960000" sy="-23000" kx="800400" algn="br">
              <a:srgbClr val="000000">
                <a:alpha val="51000"/>
              </a:srgbClr>
            </a:outerShdw>
            <a:reflection stA="50000" endPos="75000" dist="12700" dir="5400000" sy="-100000" algn="bl" rotWithShape="0"/>
          </a:effectLst>
        </p:spPr>
      </p:pic>
      <p:pic>
        <p:nvPicPr>
          <p:cNvPr id="23" name="Picture 9"/>
          <p:cNvPicPr preferRelativeResize="0">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2654" b="100000" l="822" r="89789"/>
                    </a14:imgEffect>
                  </a14:imgLayer>
                </a14:imgProps>
              </a:ext>
              <a:ext uri="{28A0092B-C50C-407E-A947-70E740481C1C}">
                <a14:useLocalDpi xmlns:a14="http://schemas.microsoft.com/office/drawing/2010/main"/>
              </a:ext>
            </a:extLst>
          </a:blip>
          <a:srcRect/>
          <a:stretch/>
        </p:blipFill>
        <p:spPr bwMode="auto">
          <a:xfrm flipH="1">
            <a:off x="1887094" y="3174612"/>
            <a:ext cx="2404534" cy="3295437"/>
          </a:xfrm>
          <a:prstGeom prst="rect">
            <a:avLst/>
          </a:prstGeom>
          <a:noFill/>
          <a:ln w="9525">
            <a:noFill/>
            <a:miter lim="800000"/>
            <a:headEnd/>
            <a:tailEnd/>
          </a:ln>
        </p:spPr>
      </p:pic>
    </p:spTree>
    <p:extLst>
      <p:ext uri="{BB962C8B-B14F-4D97-AF65-F5344CB8AC3E}">
        <p14:creationId xmlns:p14="http://schemas.microsoft.com/office/powerpoint/2010/main" val="37110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nodeType="afterGroup">
                            <p:stCondLst>
                              <p:cond delay="1000"/>
                            </p:stCondLst>
                            <p:childTnLst>
                              <p:par>
                                <p:cTn id="11" presetID="19"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0" fill="hold"/>
                                        <p:tgtEl>
                                          <p:spTgt spid="21"/>
                                        </p:tgtEl>
                                        <p:attrNameLst>
                                          <p:attrName>ppt_w</p:attrName>
                                        </p:attrNameLst>
                                      </p:cBhvr>
                                      <p:tavLst>
                                        <p:tav tm="0" fmla="#ppt_w*sin(2.5*pi*$)">
                                          <p:val>
                                            <p:fltVal val="0"/>
                                          </p:val>
                                        </p:tav>
                                        <p:tav tm="100000">
                                          <p:val>
                                            <p:fltVal val="1"/>
                                          </p:val>
                                        </p:tav>
                                      </p:tavLst>
                                    </p:anim>
                                    <p:anim calcmode="lin" valueType="num">
                                      <p:cBhvr>
                                        <p:cTn id="14" dur="5000" fill="hold"/>
                                        <p:tgtEl>
                                          <p:spTgt spid="21"/>
                                        </p:tgtEl>
                                        <p:attrNameLst>
                                          <p:attrName>ppt_h</p:attrName>
                                        </p:attrNameLst>
                                      </p:cBhvr>
                                      <p:tavLst>
                                        <p:tav tm="0">
                                          <p:val>
                                            <p:strVal val="#ppt_h"/>
                                          </p:val>
                                        </p:tav>
                                        <p:tav tm="100000">
                                          <p:val>
                                            <p:strVal val="#ppt_h"/>
                                          </p:val>
                                        </p:tav>
                                      </p:tavLst>
                                    </p:anim>
                                  </p:childTnLst>
                                </p:cTn>
                              </p:par>
                              <p:par>
                                <p:cTn id="15" presetID="19"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0" fill="hold"/>
                                        <p:tgtEl>
                                          <p:spTgt spid="22"/>
                                        </p:tgtEl>
                                        <p:attrNameLst>
                                          <p:attrName>ppt_w</p:attrName>
                                        </p:attrNameLst>
                                      </p:cBhvr>
                                      <p:tavLst>
                                        <p:tav tm="0" fmla="#ppt_w*sin(2.5*pi*$)">
                                          <p:val>
                                            <p:fltVal val="0"/>
                                          </p:val>
                                        </p:tav>
                                        <p:tav tm="100000">
                                          <p:val>
                                            <p:fltVal val="1"/>
                                          </p:val>
                                        </p:tav>
                                      </p:tavLst>
                                    </p:anim>
                                    <p:anim calcmode="lin" valueType="num">
                                      <p:cBhvr>
                                        <p:cTn id="18" dur="5000" fill="hold"/>
                                        <p:tgtEl>
                                          <p:spTgt spid="22"/>
                                        </p:tgtEl>
                                        <p:attrNameLst>
                                          <p:attrName>ppt_h</p:attrName>
                                        </p:attrNameLst>
                                      </p:cBhvr>
                                      <p:tavLst>
                                        <p:tav tm="0">
                                          <p:val>
                                            <p:strVal val="#ppt_h"/>
                                          </p:val>
                                        </p:tav>
                                        <p:tav tm="100000">
                                          <p:val>
                                            <p:strVal val="#ppt_h"/>
                                          </p:val>
                                        </p:tav>
                                      </p:tavLst>
                                    </p:anim>
                                  </p:childTnLst>
                                </p:cTn>
                              </p:par>
                              <p:par>
                                <p:cTn id="19" presetID="0" presetClass="path" presetSubtype="0" accel="50000" decel="50000" fill="hold" nodeType="withEffect">
                                  <p:stCondLst>
                                    <p:cond delay="0"/>
                                  </p:stCondLst>
                                  <p:childTnLst>
                                    <p:animMotion origin="layout" path="M -0.875 -0.12754 C -0.66423 -0.21736 -0.45347 -0.30717 -0.3118 -0.29004 C -0.17014 -0.27291 -0.07656 -0.07315 -0.02465 -0.02477 C 0.02726 0.02361 0.01355 0.01181 -1.11111E-6 3.7037E-7 " pathEditMode="relative" ptsTypes="aaaA">
                                      <p:cBhvr>
                                        <p:cTn id="20" dur="3000" fill="hold"/>
                                        <p:tgtEl>
                                          <p:spTgt spid="22"/>
                                        </p:tgtEl>
                                        <p:attrNameLst>
                                          <p:attrName>ppt_x</p:attrName>
                                          <p:attrName>ppt_y</p:attrName>
                                        </p:attrNameLst>
                                      </p:cBhvr>
                                    </p:animMotion>
                                  </p:childTnLst>
                                </p:cTn>
                              </p:par>
                            </p:childTnLst>
                          </p:cTn>
                        </p:par>
                        <p:par>
                          <p:cTn id="21" fill="hold">
                            <p:stCondLst>
                              <p:cond delay="6000"/>
                            </p:stCondLst>
                            <p:childTnLst>
                              <p:par>
                                <p:cTn id="22" presetID="55"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strVal val="#ppt_w*0.70"/>
                                          </p:val>
                                        </p:tav>
                                        <p:tav tm="100000">
                                          <p:val>
                                            <p:strVal val="#ppt_w"/>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animEffect transition="in" filter="fade">
                                      <p:cBhvr>
                                        <p:cTn id="26" dur="1000"/>
                                        <p:tgtEl>
                                          <p:spTgt spid="19"/>
                                        </p:tgtEl>
                                      </p:cBhvr>
                                    </p:animEffect>
                                  </p:childTnLst>
                                </p:cTn>
                              </p:par>
                            </p:childTnLst>
                          </p:cTn>
                        </p:par>
                        <p:par>
                          <p:cTn id="27" fill="hold">
                            <p:stCondLst>
                              <p:cond delay="70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p:cNvSpPr>
            <a:spLocks noGrp="1" noChangeArrowheads="1"/>
          </p:cNvSpPr>
          <p:nvPr>
            <p:ph type="ctrTitle"/>
          </p:nvPr>
        </p:nvSpPr>
        <p:spPr/>
        <p:txBody>
          <a:bodyPr/>
          <a:lstStyle/>
          <a:p>
            <a:r>
              <a:rPr lang="en-US">
                <a:latin typeface="Arial" charset="0"/>
                <a:ea typeface="ＭＳ Ｐゴシック" charset="0"/>
                <a:cs typeface="ＭＳ Ｐゴシック" charset="0"/>
              </a:rPr>
              <a:t>Bandura’</a:t>
            </a:r>
            <a:r>
              <a:rPr lang="en-US" altLang="ja-JP">
                <a:latin typeface="Arial" charset="0"/>
                <a:ea typeface="ＭＳ Ｐゴシック" charset="0"/>
                <a:cs typeface="ＭＳ Ｐゴシック" charset="0"/>
              </a:rPr>
              <a:t>s Classic Research</a:t>
            </a:r>
            <a:endParaRPr lang="en-US">
              <a:latin typeface="Arial" charset="0"/>
              <a:ea typeface="ＭＳ Ｐゴシック" charset="0"/>
              <a:cs typeface="ＭＳ Ｐゴシック" charset="0"/>
            </a:endParaRPr>
          </a:p>
        </p:txBody>
      </p:sp>
      <p:pic>
        <p:nvPicPr>
          <p:cNvPr id="2" name="Picture 1" descr="AAABTXE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322388"/>
            <a:ext cx="296545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AABTXE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5975" y="1322388"/>
            <a:ext cx="2960688"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AABTXE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1600" y="3779838"/>
            <a:ext cx="2960688"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AABTXE3.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33913" y="3787775"/>
            <a:ext cx="296068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85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nodeType="afterGroup">
                            <p:stCondLst>
                              <p:cond delay="2000"/>
                            </p:stCondLst>
                            <p:childTnLst>
                              <p:par>
                                <p:cTn id="17" presetID="5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par>
                          <p:cTn id="22" fill="hold" nodeType="afterGroup">
                            <p:stCondLst>
                              <p:cond delay="3000"/>
                            </p:stCondLst>
                            <p:childTnLst>
                              <p:par>
                                <p:cTn id="23" presetID="5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Scale>
                                      <p:cBhvr>
                                        <p:cTn id="2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gtEl>
                                        <p:attrNameLst>
                                          <p:attrName>ppt_x</p:attrName>
                                          <p:attrName>ppt_y</p:attrName>
                                        </p:attrNameLst>
                                      </p:cBhvr>
                                    </p:animMotion>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973299"/>
            <a:ext cx="7792358" cy="394461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Font typeface="Arial"/>
              <a:buNone/>
            </a:pPr>
            <a:r>
              <a:rPr lang="en-US" sz="2400" b="1" dirty="0" smtClean="0">
                <a:solidFill>
                  <a:srgbClr val="FFFF00"/>
                </a:solidFill>
                <a:latin typeface="Arial" charset="0"/>
                <a:ea typeface="ＭＳ Ｐゴシック" charset="0"/>
                <a:cs typeface="ＭＳ Ｐゴシック" charset="0"/>
              </a:rPr>
              <a:t>Does media violence make you violent?</a:t>
            </a:r>
            <a:endParaRPr lang="en-US" sz="2200" b="1" dirty="0" smtClean="0">
              <a:solidFill>
                <a:srgbClr val="FFFF00"/>
              </a:solidFill>
              <a:latin typeface="Arial" charset="0"/>
              <a:ea typeface="ＭＳ Ｐゴシック" charset="0"/>
              <a:cs typeface="ＭＳ Ｐゴシック" charset="0"/>
            </a:endParaRPr>
          </a:p>
          <a:p>
            <a:pPr marL="914400">
              <a:spcBef>
                <a:spcPts val="1200"/>
              </a:spcBef>
            </a:pPr>
            <a:r>
              <a:rPr lang="en-US" sz="2200" b="1" dirty="0" smtClean="0">
                <a:solidFill>
                  <a:schemeClr val="bg1"/>
                </a:solidFill>
                <a:latin typeface="Arial" charset="0"/>
                <a:ea typeface="ＭＳ Ｐゴシック" charset="0"/>
                <a:cs typeface="ＭＳ Ｐゴシック" charset="0"/>
              </a:rPr>
              <a:t>Examine </a:t>
            </a:r>
            <a:r>
              <a:rPr lang="en-US" sz="2200" b="1" dirty="0">
                <a:solidFill>
                  <a:schemeClr val="bg1"/>
                </a:solidFill>
                <a:latin typeface="Arial" charset="0"/>
                <a:ea typeface="ＭＳ Ｐゴシック" charset="0"/>
                <a:cs typeface="ＭＳ Ｐゴシック" charset="0"/>
              </a:rPr>
              <a:t>the evidence.</a:t>
            </a:r>
          </a:p>
          <a:p>
            <a:pPr marL="914400">
              <a:spcBef>
                <a:spcPts val="1200"/>
              </a:spcBef>
            </a:pPr>
            <a:r>
              <a:rPr lang="en-US" sz="2200" b="1" dirty="0">
                <a:solidFill>
                  <a:schemeClr val="bg1"/>
                </a:solidFill>
                <a:latin typeface="Arial" charset="0"/>
                <a:ea typeface="ＭＳ Ｐゴシック" charset="0"/>
                <a:cs typeface="ＭＳ Ｐゴシック" charset="0"/>
              </a:rPr>
              <a:t>Consider other interpretations.</a:t>
            </a:r>
          </a:p>
          <a:p>
            <a:pPr marL="914400">
              <a:spcBef>
                <a:spcPts val="1200"/>
              </a:spcBef>
            </a:pPr>
            <a:r>
              <a:rPr lang="en-US" sz="2200" b="1" dirty="0">
                <a:solidFill>
                  <a:schemeClr val="bg1"/>
                </a:solidFill>
                <a:latin typeface="Arial" charset="0"/>
                <a:ea typeface="ＭＳ Ｐゴシック" charset="0"/>
                <a:cs typeface="ＭＳ Ｐゴシック" charset="0"/>
              </a:rPr>
              <a:t>Don’t oversimplify.</a:t>
            </a:r>
          </a:p>
          <a:p>
            <a:pPr marL="914400"/>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1960533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156" y="-10716"/>
            <a:ext cx="3337673" cy="686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3055938" y="0"/>
            <a:ext cx="6088062" cy="6858000"/>
          </a:xfrm>
          <a:prstGeom prst="rect">
            <a:avLst/>
          </a:prstGeom>
          <a:solidFill>
            <a:srgbClr val="F444AA"/>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30723" name="Rectangle 4"/>
          <p:cNvSpPr>
            <a:spLocks noChangeArrowheads="1"/>
          </p:cNvSpPr>
          <p:nvPr/>
        </p:nvSpPr>
        <p:spPr bwMode="auto">
          <a:xfrm>
            <a:off x="4114800" y="431473"/>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24" name="Text Box 6"/>
          <p:cNvSpPr txBox="1">
            <a:spLocks noChangeArrowheads="1"/>
          </p:cNvSpPr>
          <p:nvPr/>
        </p:nvSpPr>
        <p:spPr bwMode="auto">
          <a:xfrm>
            <a:off x="3146541" y="1871662"/>
            <a:ext cx="186847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200" b="1" dirty="0">
                <a:solidFill>
                  <a:schemeClr val="bg1"/>
                </a:solidFill>
                <a:latin typeface="Times New Roman" charset="0"/>
              </a:rPr>
              <a:t>Relatively</a:t>
            </a:r>
          </a:p>
          <a:p>
            <a:pPr algn="r" eaLnBrk="1" hangingPunct="1"/>
            <a:r>
              <a:rPr lang="en-US" sz="2200" b="1" dirty="0">
                <a:solidFill>
                  <a:schemeClr val="bg1"/>
                </a:solidFill>
                <a:latin typeface="Times New Roman" charset="0"/>
              </a:rPr>
              <a:t>permanent change in behavior (or behavioral potential) due to experience</a:t>
            </a:r>
          </a:p>
        </p:txBody>
      </p:sp>
      <p:sp>
        <p:nvSpPr>
          <p:cNvPr id="3" name="TextBox 2"/>
          <p:cNvSpPr txBox="1"/>
          <p:nvPr/>
        </p:nvSpPr>
        <p:spPr>
          <a:xfrm>
            <a:off x="4566900" y="-667594"/>
            <a:ext cx="3429144" cy="6247864"/>
          </a:xfrm>
          <a:prstGeom prst="rect">
            <a:avLst/>
          </a:prstGeom>
          <a:noFill/>
        </p:spPr>
        <p:txBody>
          <a:bodyPr wrap="none" rtlCol="0">
            <a:spAutoFit/>
            <a:scene3d>
              <a:camera prst="isometricOffAxis1Right"/>
              <a:lightRig rig="threePt" dir="t"/>
            </a:scene3d>
          </a:bodyPr>
          <a:lstStyle/>
          <a:p>
            <a:r>
              <a:rPr lang="en-US" sz="40000" b="1" dirty="0" smtClean="0">
                <a:effectLst>
                  <a:reflection blurRad="6350" stA="50000" endA="300" endPos="50000" dist="29997" dir="5400000" sy="-100000" algn="bl" rotWithShape="0"/>
                </a:effectLst>
                <a:latin typeface="Times New Roman"/>
                <a:cs typeface="Times New Roman"/>
              </a:rPr>
              <a:t>L</a:t>
            </a:r>
            <a:endParaRPr lang="en-US" sz="40000" b="1" dirty="0">
              <a:effectLst>
                <a:reflection blurRad="6350" stA="50000" endA="300" endPos="50000" dist="29997" dir="5400000" sy="-100000" algn="bl" rotWithShape="0"/>
              </a:effectLst>
              <a:latin typeface="Times New Roman"/>
              <a:cs typeface="Times New Roman"/>
            </a:endParaRPr>
          </a:p>
        </p:txBody>
      </p:sp>
      <p:sp>
        <p:nvSpPr>
          <p:cNvPr id="162823" name="Text Box 7"/>
          <p:cNvSpPr txBox="1">
            <a:spLocks noChangeArrowheads="1"/>
          </p:cNvSpPr>
          <p:nvPr/>
        </p:nvSpPr>
        <p:spPr bwMode="auto">
          <a:xfrm>
            <a:off x="6141910" y="1955473"/>
            <a:ext cx="3733800" cy="76200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nSpc>
                <a:spcPct val="110000"/>
              </a:lnSpc>
              <a:defRPr/>
            </a:pPr>
            <a:r>
              <a:rPr lang="en-US" sz="4000" dirty="0" err="1">
                <a:solidFill>
                  <a:schemeClr val="bg1"/>
                </a:solidFill>
                <a:latin typeface="Helvetica" charset="0"/>
                <a:ea typeface="ＭＳ Ｐゴシック" charset="-128"/>
                <a:cs typeface="ＭＳ Ｐゴシック" charset="-128"/>
              </a:rPr>
              <a:t>e</a:t>
            </a:r>
            <a:r>
              <a:rPr lang="en-US" sz="4000" dirty="0">
                <a:solidFill>
                  <a:schemeClr val="bg1"/>
                </a:solidFill>
                <a:latin typeface="Helvetica" charset="0"/>
                <a:ea typeface="ＭＳ Ｐゴシック" charset="-128"/>
                <a:cs typeface="ＭＳ Ｐゴシック" charset="-128"/>
              </a:rPr>
              <a:t> a </a:t>
            </a:r>
            <a:r>
              <a:rPr lang="en-US" sz="4000" dirty="0" err="1">
                <a:solidFill>
                  <a:schemeClr val="bg1"/>
                </a:solidFill>
                <a:latin typeface="Helvetica" charset="0"/>
                <a:ea typeface="ＭＳ Ｐゴシック" charset="-128"/>
                <a:cs typeface="ＭＳ Ｐゴシック" charset="-128"/>
              </a:rPr>
              <a:t>r</a:t>
            </a:r>
            <a:r>
              <a:rPr lang="en-US" sz="4000" dirty="0">
                <a:solidFill>
                  <a:schemeClr val="bg1"/>
                </a:solidFill>
                <a:latin typeface="Helvetica" charset="0"/>
                <a:ea typeface="ＭＳ Ｐゴシック" charset="-128"/>
                <a:cs typeface="ＭＳ Ｐゴシック" charset="-128"/>
              </a:rPr>
              <a:t> </a:t>
            </a:r>
            <a:r>
              <a:rPr lang="en-US" sz="4000" dirty="0" err="1">
                <a:solidFill>
                  <a:schemeClr val="bg1"/>
                </a:solidFill>
                <a:latin typeface="Helvetica" charset="0"/>
                <a:ea typeface="ＭＳ Ｐゴシック" charset="-128"/>
                <a:cs typeface="ＭＳ Ｐゴシック" charset="-128"/>
              </a:rPr>
              <a:t>n</a:t>
            </a:r>
            <a:r>
              <a:rPr lang="en-US" sz="4000" dirty="0">
                <a:solidFill>
                  <a:schemeClr val="bg1"/>
                </a:solidFill>
                <a:latin typeface="Helvetica" charset="0"/>
                <a:ea typeface="ＭＳ Ｐゴシック" charset="-128"/>
                <a:cs typeface="ＭＳ Ｐゴシック" charset="-128"/>
              </a:rPr>
              <a:t> </a:t>
            </a:r>
            <a:r>
              <a:rPr lang="en-US" sz="4000" dirty="0" err="1">
                <a:solidFill>
                  <a:schemeClr val="bg1"/>
                </a:solidFill>
                <a:latin typeface="Helvetica" charset="0"/>
                <a:ea typeface="ＭＳ Ｐゴシック" charset="-128"/>
                <a:cs typeface="ＭＳ Ｐゴシック" charset="-128"/>
              </a:rPr>
              <a:t>i</a:t>
            </a:r>
            <a:r>
              <a:rPr lang="en-US" sz="4000" dirty="0">
                <a:solidFill>
                  <a:schemeClr val="bg1"/>
                </a:solidFill>
                <a:latin typeface="Helvetica" charset="0"/>
                <a:ea typeface="ＭＳ Ｐゴシック" charset="-128"/>
                <a:cs typeface="ＭＳ Ｐゴシック" charset="-128"/>
              </a:rPr>
              <a:t> </a:t>
            </a:r>
            <a:r>
              <a:rPr lang="en-US" sz="4000" dirty="0" err="1">
                <a:solidFill>
                  <a:schemeClr val="bg1"/>
                </a:solidFill>
                <a:latin typeface="Helvetica" charset="0"/>
                <a:ea typeface="ＭＳ Ｐゴシック" charset="-128"/>
                <a:cs typeface="ＭＳ Ｐゴシック" charset="-128"/>
              </a:rPr>
              <a:t>n</a:t>
            </a:r>
            <a:r>
              <a:rPr lang="en-US" sz="4000" dirty="0">
                <a:solidFill>
                  <a:schemeClr val="bg1"/>
                </a:solidFill>
                <a:latin typeface="Helvetica" charset="0"/>
                <a:ea typeface="ＭＳ Ｐゴシック" charset="-128"/>
                <a:cs typeface="ＭＳ Ｐゴシック" charset="-128"/>
              </a:rPr>
              <a:t> </a:t>
            </a:r>
            <a:r>
              <a:rPr lang="en-US" sz="4000" dirty="0" err="1">
                <a:solidFill>
                  <a:schemeClr val="bg1"/>
                </a:solidFill>
                <a:latin typeface="Helvetica" charset="0"/>
                <a:ea typeface="ＭＳ Ｐゴシック" charset="-128"/>
                <a:cs typeface="ＭＳ Ｐゴシック" charset="-128"/>
              </a:rPr>
              <a:t>g</a:t>
            </a:r>
            <a:endParaRPr lang="en-US" sz="4000" dirty="0">
              <a:solidFill>
                <a:schemeClr val="bg1"/>
              </a:solidFill>
              <a:latin typeface="Helvetica" charset="0"/>
              <a:ea typeface="ＭＳ Ｐゴシック" charset="-128"/>
              <a:cs typeface="ＭＳ Ｐゴシック" charset="-128"/>
            </a:endParaRPr>
          </a:p>
        </p:txBody>
      </p:sp>
    </p:spTree>
    <p:extLst>
      <p:ext uri="{BB962C8B-B14F-4D97-AF65-F5344CB8AC3E}">
        <p14:creationId xmlns:p14="http://schemas.microsoft.com/office/powerpoint/2010/main" val="10562312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62823"/>
                                        </p:tgtEl>
                                        <p:attrNameLst>
                                          <p:attrName>style.visibility</p:attrName>
                                        </p:attrNameLst>
                                      </p:cBhvr>
                                      <p:to>
                                        <p:strVal val="visible"/>
                                      </p:to>
                                    </p:set>
                                    <p:animEffect transition="in" filter="wipe(down)">
                                      <p:cBhvr>
                                        <p:cTn id="13" dur="580">
                                          <p:stCondLst>
                                            <p:cond delay="0"/>
                                          </p:stCondLst>
                                        </p:cTn>
                                        <p:tgtEl>
                                          <p:spTgt spid="162823"/>
                                        </p:tgtEl>
                                      </p:cBhvr>
                                    </p:animEffect>
                                    <p:anim calcmode="lin" valueType="num">
                                      <p:cBhvr>
                                        <p:cTn id="14" dur="1822" tmFilter="0,0; 0.14,0.36; 0.43,0.73; 0.71,0.91; 1.0,1.0">
                                          <p:stCondLst>
                                            <p:cond delay="0"/>
                                          </p:stCondLst>
                                        </p:cTn>
                                        <p:tgtEl>
                                          <p:spTgt spid="16282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282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282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282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2823"/>
                                        </p:tgtEl>
                                        <p:attrNameLst>
                                          <p:attrName>ppt_y</p:attrName>
                                        </p:attrNameLst>
                                      </p:cBhvr>
                                      <p:tavLst>
                                        <p:tav tm="0" fmla="#ppt_y-sin(pi*$)/81">
                                          <p:val>
                                            <p:fltVal val="0"/>
                                          </p:val>
                                        </p:tav>
                                        <p:tav tm="100000">
                                          <p:val>
                                            <p:fltVal val="1"/>
                                          </p:val>
                                        </p:tav>
                                      </p:tavLst>
                                    </p:anim>
                                    <p:animScale>
                                      <p:cBhvr>
                                        <p:cTn id="19" dur="26">
                                          <p:stCondLst>
                                            <p:cond delay="650"/>
                                          </p:stCondLst>
                                        </p:cTn>
                                        <p:tgtEl>
                                          <p:spTgt spid="162823"/>
                                        </p:tgtEl>
                                      </p:cBhvr>
                                      <p:to x="100000" y="60000"/>
                                    </p:animScale>
                                    <p:animScale>
                                      <p:cBhvr>
                                        <p:cTn id="20" dur="166" decel="50000">
                                          <p:stCondLst>
                                            <p:cond delay="676"/>
                                          </p:stCondLst>
                                        </p:cTn>
                                        <p:tgtEl>
                                          <p:spTgt spid="162823"/>
                                        </p:tgtEl>
                                      </p:cBhvr>
                                      <p:to x="100000" y="100000"/>
                                    </p:animScale>
                                    <p:animScale>
                                      <p:cBhvr>
                                        <p:cTn id="21" dur="26">
                                          <p:stCondLst>
                                            <p:cond delay="1312"/>
                                          </p:stCondLst>
                                        </p:cTn>
                                        <p:tgtEl>
                                          <p:spTgt spid="162823"/>
                                        </p:tgtEl>
                                      </p:cBhvr>
                                      <p:to x="100000" y="80000"/>
                                    </p:animScale>
                                    <p:animScale>
                                      <p:cBhvr>
                                        <p:cTn id="22" dur="166" decel="50000">
                                          <p:stCondLst>
                                            <p:cond delay="1338"/>
                                          </p:stCondLst>
                                        </p:cTn>
                                        <p:tgtEl>
                                          <p:spTgt spid="162823"/>
                                        </p:tgtEl>
                                      </p:cBhvr>
                                      <p:to x="100000" y="100000"/>
                                    </p:animScale>
                                    <p:animScale>
                                      <p:cBhvr>
                                        <p:cTn id="23" dur="26">
                                          <p:stCondLst>
                                            <p:cond delay="1642"/>
                                          </p:stCondLst>
                                        </p:cTn>
                                        <p:tgtEl>
                                          <p:spTgt spid="162823"/>
                                        </p:tgtEl>
                                      </p:cBhvr>
                                      <p:to x="100000" y="90000"/>
                                    </p:animScale>
                                    <p:animScale>
                                      <p:cBhvr>
                                        <p:cTn id="24" dur="166" decel="50000">
                                          <p:stCondLst>
                                            <p:cond delay="1668"/>
                                          </p:stCondLst>
                                        </p:cTn>
                                        <p:tgtEl>
                                          <p:spTgt spid="162823"/>
                                        </p:tgtEl>
                                      </p:cBhvr>
                                      <p:to x="100000" y="100000"/>
                                    </p:animScale>
                                    <p:animScale>
                                      <p:cBhvr>
                                        <p:cTn id="25" dur="26">
                                          <p:stCondLst>
                                            <p:cond delay="1808"/>
                                          </p:stCondLst>
                                        </p:cTn>
                                        <p:tgtEl>
                                          <p:spTgt spid="162823"/>
                                        </p:tgtEl>
                                      </p:cBhvr>
                                      <p:to x="100000" y="95000"/>
                                    </p:animScale>
                                    <p:animScale>
                                      <p:cBhvr>
                                        <p:cTn id="26" dur="166" decel="50000">
                                          <p:stCondLst>
                                            <p:cond delay="1834"/>
                                          </p:stCondLst>
                                        </p:cTn>
                                        <p:tgtEl>
                                          <p:spTgt spid="162823"/>
                                        </p:tgtEl>
                                      </p:cBhvr>
                                      <p:to x="100000" y="100000"/>
                                    </p:animScale>
                                  </p:childTnLst>
                                </p:cTn>
                              </p:par>
                            </p:childTnLst>
                          </p:cTn>
                        </p:par>
                        <p:par>
                          <p:cTn id="27" fill="hold">
                            <p:stCondLst>
                              <p:cond delay="2000"/>
                            </p:stCondLst>
                            <p:childTnLst>
                              <p:par>
                                <p:cTn id="28" presetID="37" presetClass="entr" presetSubtype="0" fill="hold" grpId="0" nodeType="afterEffect">
                                  <p:stCondLst>
                                    <p:cond delay="0"/>
                                  </p:stCondLst>
                                  <p:childTnLst>
                                    <p:set>
                                      <p:cBhvr>
                                        <p:cTn id="29" dur="1" fill="hold">
                                          <p:stCondLst>
                                            <p:cond delay="0"/>
                                          </p:stCondLst>
                                        </p:cTn>
                                        <p:tgtEl>
                                          <p:spTgt spid="30724"/>
                                        </p:tgtEl>
                                        <p:attrNameLst>
                                          <p:attrName>style.visibility</p:attrName>
                                        </p:attrNameLst>
                                      </p:cBhvr>
                                      <p:to>
                                        <p:strVal val="visible"/>
                                      </p:to>
                                    </p:set>
                                    <p:animEffect transition="in" filter="fade">
                                      <p:cBhvr>
                                        <p:cTn id="30" dur="1000"/>
                                        <p:tgtEl>
                                          <p:spTgt spid="30724"/>
                                        </p:tgtEl>
                                      </p:cBhvr>
                                    </p:animEffect>
                                    <p:anim calcmode="lin" valueType="num">
                                      <p:cBhvr>
                                        <p:cTn id="31" dur="1000" fill="hold"/>
                                        <p:tgtEl>
                                          <p:spTgt spid="30724"/>
                                        </p:tgtEl>
                                        <p:attrNameLst>
                                          <p:attrName>ppt_x</p:attrName>
                                        </p:attrNameLst>
                                      </p:cBhvr>
                                      <p:tavLst>
                                        <p:tav tm="0">
                                          <p:val>
                                            <p:strVal val="#ppt_x"/>
                                          </p:val>
                                        </p:tav>
                                        <p:tav tm="100000">
                                          <p:val>
                                            <p:strVal val="#ppt_x"/>
                                          </p:val>
                                        </p:tav>
                                      </p:tavLst>
                                    </p:anim>
                                    <p:anim calcmode="lin" valueType="num">
                                      <p:cBhvr>
                                        <p:cTn id="32" dur="900" decel="100000" fill="hold"/>
                                        <p:tgtEl>
                                          <p:spTgt spid="3072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7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 grpId="0"/>
      <p:bldP spid="1628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Interactive Figures</a:t>
            </a:r>
            <a:endParaRPr lang="en-US" sz="3600" b="1" dirty="0">
              <a:solidFill>
                <a:srgbClr val="4F3967"/>
              </a:solidFill>
              <a:latin typeface="Arial"/>
              <a:cs typeface="Arial"/>
            </a:endParaRPr>
          </a:p>
        </p:txBody>
      </p:sp>
      <p:grpSp>
        <p:nvGrpSpPr>
          <p:cNvPr id="4" name="Group 3"/>
          <p:cNvGrpSpPr/>
          <p:nvPr/>
        </p:nvGrpSpPr>
        <p:grpSpPr>
          <a:xfrm>
            <a:off x="1281634" y="2529789"/>
            <a:ext cx="1083110" cy="1083110"/>
            <a:chOff x="133090" y="45734"/>
            <a:chExt cx="1083110" cy="1083110"/>
          </a:xfrm>
        </p:grpSpPr>
        <p:sp>
          <p:nvSpPr>
            <p:cNvPr id="5" name="Oval 4"/>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2839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Classical Conditioning</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7218" y="1154225"/>
            <a:ext cx="7109564" cy="4511725"/>
          </a:xfrm>
          <a:prstGeom prst="rect">
            <a:avLst/>
          </a:prstGeom>
        </p:spPr>
      </p:pic>
    </p:spTree>
    <p:extLst>
      <p:ext uri="{BB962C8B-B14F-4D97-AF65-F5344CB8AC3E}">
        <p14:creationId xmlns:p14="http://schemas.microsoft.com/office/powerpoint/2010/main" val="4222803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Higher-Order Conditioning</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77573" y="1099265"/>
            <a:ext cx="6788855" cy="4533266"/>
          </a:xfrm>
          <a:prstGeom prst="rect">
            <a:avLst/>
          </a:prstGeom>
        </p:spPr>
      </p:pic>
    </p:spTree>
    <p:extLst>
      <p:ext uri="{BB962C8B-B14F-4D97-AF65-F5344CB8AC3E}">
        <p14:creationId xmlns:p14="http://schemas.microsoft.com/office/powerpoint/2010/main" val="2066499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Schedules of Reinforcement</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2490" y="1125598"/>
            <a:ext cx="6579021" cy="4562633"/>
          </a:xfrm>
          <a:prstGeom prst="rect">
            <a:avLst/>
          </a:prstGeom>
        </p:spPr>
      </p:pic>
    </p:spTree>
    <p:extLst>
      <p:ext uri="{BB962C8B-B14F-4D97-AF65-F5344CB8AC3E}">
        <p14:creationId xmlns:p14="http://schemas.microsoft.com/office/powerpoint/2010/main" val="2603491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Tolman’s Experiment</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0069" y="1116602"/>
            <a:ext cx="6623863" cy="4538209"/>
          </a:xfrm>
          <a:prstGeom prst="rect">
            <a:avLst/>
          </a:prstGeom>
        </p:spPr>
      </p:pic>
    </p:spTree>
    <p:extLst>
      <p:ext uri="{BB962C8B-B14F-4D97-AF65-F5344CB8AC3E}">
        <p14:creationId xmlns:p14="http://schemas.microsoft.com/office/powerpoint/2010/main" val="3386785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Learning</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0339" y="1128844"/>
            <a:ext cx="6963322" cy="4503687"/>
          </a:xfrm>
          <a:prstGeom prst="rect">
            <a:avLst/>
          </a:prstGeom>
        </p:spPr>
      </p:pic>
    </p:spTree>
    <p:extLst>
      <p:ext uri="{BB962C8B-B14F-4D97-AF65-F5344CB8AC3E}">
        <p14:creationId xmlns:p14="http://schemas.microsoft.com/office/powerpoint/2010/main" val="2953020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FFFFFF"/>
                </a:solidFill>
                <a:latin typeface="Arial"/>
                <a:cs typeface="Arial"/>
              </a:rPr>
              <a:t>Acknowledgments</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1559333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0337242"/>
              </p:ext>
            </p:extLst>
          </p:nvPr>
        </p:nvGraphicFramePr>
        <p:xfrm>
          <a:off x="213896" y="240631"/>
          <a:ext cx="8686800" cy="6144768"/>
        </p:xfrm>
        <a:graphic>
          <a:graphicData uri="http://schemas.openxmlformats.org/drawingml/2006/table">
            <a:tbl>
              <a:tblPr firstRow="1" bandRow="1">
                <a:tableStyleId>{5C22544A-7EE6-4342-B048-85BDC9FD1C3A}</a:tableStyleId>
              </a:tblPr>
              <a:tblGrid>
                <a:gridCol w="1068804"/>
                <a:gridCol w="7617996"/>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Alexander Demyanenko.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sonya etchison.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Cheryl Casey.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Slides 14, 15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Slides 14, 15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Neamov.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Aaron Amat.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Steve Carroll.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zcw.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Sebastian Kaulitzki.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cristovao.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Coleman Yuen. Pearson Education Asia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Vasiliy Koval.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Nerthuz.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Andrei Shumskiy.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Andrey_Kuzmin.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michelaubryphoto.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da-DK" sz="1200" b="0" i="0" u="none" strike="noStrike">
                          <a:solidFill>
                            <a:srgbClr val="000000"/>
                          </a:solidFill>
                          <a:effectLst/>
                          <a:latin typeface="Arial"/>
                          <a:cs typeface="Arial"/>
                        </a:rPr>
                        <a:t>3445128471.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Matthew Benoit.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da-DK" sz="1200" b="0" i="0" u="none" strike="noStrike">
                          <a:solidFill>
                            <a:srgbClr val="000000"/>
                          </a:solidFill>
                          <a:effectLst/>
                          <a:latin typeface="Arial"/>
                          <a:cs typeface="Arial"/>
                        </a:rPr>
                        <a:t>3445128471.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Arial"/>
                          <a:cs typeface="Arial"/>
                        </a:rPr>
                        <a:t>Eric </a:t>
                      </a:r>
                      <a:r>
                        <a:rPr lang="en-US" sz="1200" b="0" i="0" u="none" strike="noStrike" dirty="0" err="1">
                          <a:solidFill>
                            <a:srgbClr val="000000"/>
                          </a:solidFill>
                          <a:effectLst/>
                          <a:latin typeface="Arial"/>
                          <a:cs typeface="Arial"/>
                        </a:rPr>
                        <a:t>Isselee</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8979400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3699506"/>
              </p:ext>
            </p:extLst>
          </p:nvPr>
        </p:nvGraphicFramePr>
        <p:xfrm>
          <a:off x="213896" y="240631"/>
          <a:ext cx="8686800" cy="3328416"/>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Coleman Yuen. Pearson Education Asia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Vasiliy Koval.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Lord and Leverett. Pearson Education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Andrei Shumskiy.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Pradeep Rawat. Pearson India Education Services Pvt. Ltd</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eurobanks.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Seleznev Oleg.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Pavel Burchenko.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Happy person.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Tom Wang.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R. Gino Santa Maria.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720926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32481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8"/>
          <p:cNvSpPr>
            <a:spLocks noChangeArrowheads="1"/>
          </p:cNvSpPr>
          <p:nvPr/>
        </p:nvSpPr>
        <p:spPr bwMode="auto">
          <a:xfrm>
            <a:off x="3055938" y="0"/>
            <a:ext cx="6088062" cy="6858000"/>
          </a:xfrm>
          <a:prstGeom prst="rect">
            <a:avLst/>
          </a:prstGeom>
          <a:solidFill>
            <a:srgbClr val="FFFF00"/>
          </a:solidFill>
          <a:ln>
            <a:noFill/>
          </a:ln>
        </p:spPr>
        <p:txBody>
          <a:bodyPr wrap="none" anchor="ctr"/>
          <a:lstStyle/>
          <a:p>
            <a:pPr algn="ctr"/>
            <a:endParaRPr lang="en-US" sz="1800"/>
          </a:p>
        </p:txBody>
      </p:sp>
      <p:sp>
        <p:nvSpPr>
          <p:cNvPr id="32772" name="Rectangle 8"/>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4139" name="Text Box 11"/>
          <p:cNvSpPr txBox="1">
            <a:spLocks noChangeArrowheads="1"/>
          </p:cNvSpPr>
          <p:nvPr/>
        </p:nvSpPr>
        <p:spPr bwMode="auto">
          <a:xfrm>
            <a:off x="5330786" y="2501737"/>
            <a:ext cx="3232150" cy="76200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nSpc>
                <a:spcPct val="110000"/>
              </a:lnSpc>
              <a:defRPr/>
            </a:pPr>
            <a:r>
              <a:rPr lang="en-US" sz="4000" dirty="0" err="1">
                <a:solidFill>
                  <a:srgbClr val="000000"/>
                </a:solidFill>
                <a:latin typeface="Helvetica" charset="0"/>
                <a:ea typeface="ＭＳ Ｐゴシック" charset="-128"/>
                <a:cs typeface="ＭＳ Ｐゴシック" charset="-128"/>
              </a:rPr>
              <a:t>onditioning</a:t>
            </a:r>
            <a:endParaRPr lang="en-US" sz="4000" dirty="0">
              <a:solidFill>
                <a:srgbClr val="000000"/>
              </a:solidFill>
              <a:latin typeface="Helvetica" charset="0"/>
              <a:ea typeface="ＭＳ Ｐゴシック" charset="-128"/>
              <a:cs typeface="ＭＳ Ｐゴシック" charset="-128"/>
            </a:endParaRPr>
          </a:p>
        </p:txBody>
      </p:sp>
      <p:sp>
        <p:nvSpPr>
          <p:cNvPr id="32774" name="Content Placeholder 18"/>
          <p:cNvSpPr>
            <a:spLocks noGrp="1"/>
          </p:cNvSpPr>
          <p:nvPr>
            <p:ph idx="4294967295"/>
          </p:nvPr>
        </p:nvSpPr>
        <p:spPr>
          <a:xfrm>
            <a:off x="3533048" y="5246724"/>
            <a:ext cx="5155075" cy="985837"/>
          </a:xfrm>
          <a:prstGeom prst="rect">
            <a:avLst/>
          </a:prstGeom>
        </p:spPr>
        <p:txBody>
          <a:bodyPr>
            <a:normAutofit fontScale="92500" lnSpcReduction="10000"/>
          </a:bodyPr>
          <a:lstStyle/>
          <a:p>
            <a:pPr marL="0" indent="0" algn="ctr">
              <a:buNone/>
            </a:pPr>
            <a:r>
              <a:rPr lang="en-US" sz="2200" b="1" dirty="0">
                <a:latin typeface="Arial"/>
                <a:ea typeface="ＭＳ Ｐゴシック" charset="0"/>
                <a:cs typeface="Arial"/>
              </a:rPr>
              <a:t>A basic kind of learning that involves associations among environmental stimuli and an organism’</a:t>
            </a:r>
            <a:r>
              <a:rPr lang="en-US" altLang="ja-JP" sz="2200" b="1" dirty="0">
                <a:latin typeface="Arial"/>
                <a:ea typeface="ＭＳ Ｐゴシック" charset="0"/>
                <a:cs typeface="Arial"/>
              </a:rPr>
              <a:t>s behavior</a:t>
            </a:r>
            <a:endParaRPr lang="en-US" sz="2200" b="1" dirty="0">
              <a:latin typeface="Arial"/>
              <a:ea typeface="ＭＳ Ｐゴシック" charset="0"/>
              <a:cs typeface="Arial"/>
            </a:endParaRPr>
          </a:p>
        </p:txBody>
      </p:sp>
      <p:sp>
        <p:nvSpPr>
          <p:cNvPr id="9" name="TextBox 8"/>
          <p:cNvSpPr txBox="1"/>
          <p:nvPr/>
        </p:nvSpPr>
        <p:spPr>
          <a:xfrm>
            <a:off x="3732173" y="-451234"/>
            <a:ext cx="3889105" cy="6247864"/>
          </a:xfrm>
          <a:prstGeom prst="rect">
            <a:avLst/>
          </a:prstGeom>
          <a:noFill/>
        </p:spPr>
        <p:txBody>
          <a:bodyPr wrap="none" rtlCol="0">
            <a:spAutoFit/>
            <a:scene3d>
              <a:camera prst="isometricOffAxis1Right"/>
              <a:lightRig rig="threePt" dir="t"/>
            </a:scene3d>
          </a:bodyPr>
          <a:lstStyle/>
          <a:p>
            <a:r>
              <a:rPr lang="en-US" sz="40000" b="1" dirty="0" smtClean="0">
                <a:solidFill>
                  <a:schemeClr val="bg1"/>
                </a:solidFill>
                <a:effectLst>
                  <a:outerShdw blurRad="50800" dist="38100" dir="2700000" algn="tl" rotWithShape="0">
                    <a:prstClr val="black">
                      <a:alpha val="40000"/>
                    </a:prstClr>
                  </a:outerShdw>
                </a:effectLst>
                <a:latin typeface="Times New Roman"/>
                <a:cs typeface="Times New Roman"/>
              </a:rPr>
              <a:t>C</a:t>
            </a:r>
            <a:endParaRPr lang="en-US" sz="40000" b="1" dirty="0">
              <a:solidFill>
                <a:schemeClr val="bg1"/>
              </a:solidFill>
              <a:effectLst>
                <a:outerShdw blurRad="50800" dist="38100" dir="2700000" algn="tl" rotWithShape="0">
                  <a:prstClr val="black">
                    <a:alpha val="40000"/>
                  </a:prstClr>
                </a:outerShdw>
              </a:effectLst>
              <a:latin typeface="Times New Roman"/>
              <a:cs typeface="Times New Roman"/>
            </a:endParaRPr>
          </a:p>
        </p:txBody>
      </p:sp>
    </p:spTree>
    <p:extLst>
      <p:ext uri="{BB962C8B-B14F-4D97-AF65-F5344CB8AC3E}">
        <p14:creationId xmlns:p14="http://schemas.microsoft.com/office/powerpoint/2010/main" val="285217537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52" presetClass="entr" presetSubtype="0" fill="hold" grpId="0" nodeType="afterEffect">
                                  <p:stCondLst>
                                    <p:cond delay="0"/>
                                  </p:stCondLst>
                                  <p:childTnLst>
                                    <p:set>
                                      <p:cBhvr>
                                        <p:cTn id="13" dur="1" fill="hold">
                                          <p:stCondLst>
                                            <p:cond delay="0"/>
                                          </p:stCondLst>
                                        </p:cTn>
                                        <p:tgtEl>
                                          <p:spTgt spid="304139"/>
                                        </p:tgtEl>
                                        <p:attrNameLst>
                                          <p:attrName>style.visibility</p:attrName>
                                        </p:attrNameLst>
                                      </p:cBhvr>
                                      <p:to>
                                        <p:strVal val="visible"/>
                                      </p:to>
                                    </p:set>
                                    <p:animScale>
                                      <p:cBhvr>
                                        <p:cTn id="14" dur="1000" decel="50000" fill="hold">
                                          <p:stCondLst>
                                            <p:cond delay="0"/>
                                          </p:stCondLst>
                                        </p:cTn>
                                        <p:tgtEl>
                                          <p:spTgt spid="3041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04139"/>
                                        </p:tgtEl>
                                        <p:attrNameLst>
                                          <p:attrName>ppt_x</p:attrName>
                                          <p:attrName>ppt_y</p:attrName>
                                        </p:attrNameLst>
                                      </p:cBhvr>
                                    </p:animMotion>
                                    <p:animEffect transition="in" filter="fade">
                                      <p:cBhvr>
                                        <p:cTn id="16" dur="1000"/>
                                        <p:tgtEl>
                                          <p:spTgt spid="304139"/>
                                        </p:tgtEl>
                                      </p:cBhvr>
                                    </p:animEffect>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32774">
                                            <p:txEl>
                                              <p:pRg st="0" end="0"/>
                                            </p:txEl>
                                          </p:spTgt>
                                        </p:tgtEl>
                                        <p:attrNameLst>
                                          <p:attrName>style.visibility</p:attrName>
                                        </p:attrNameLst>
                                      </p:cBhvr>
                                      <p:to>
                                        <p:strVal val="visible"/>
                                      </p:to>
                                    </p:set>
                                    <p:animEffect transition="in" filter="fade">
                                      <p:cBhvr>
                                        <p:cTn id="20" dur="1000"/>
                                        <p:tgtEl>
                                          <p:spTgt spid="32774">
                                            <p:txEl>
                                              <p:pRg st="0" end="0"/>
                                            </p:txEl>
                                          </p:spTgt>
                                        </p:tgtEl>
                                      </p:cBhvr>
                                    </p:animEffect>
                                    <p:anim calcmode="lin" valueType="num">
                                      <p:cBhvr>
                                        <p:cTn id="21" dur="1000" fill="hold"/>
                                        <p:tgtEl>
                                          <p:spTgt spid="3277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27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9" grpId="0"/>
      <p:bldP spid="32774"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3"/>
          <p:cNvSpPr>
            <a:spLocks noGrp="1"/>
          </p:cNvSpPr>
          <p:nvPr>
            <p:ph type="ctrTitle"/>
          </p:nvPr>
        </p:nvSpPr>
        <p:spPr/>
        <p:txBody>
          <a:bodyPr/>
          <a:lstStyle/>
          <a:p>
            <a:r>
              <a:rPr lang="en-US">
                <a:latin typeface="Arial" charset="0"/>
                <a:ea typeface="ＭＳ Ｐゴシック" charset="0"/>
                <a:cs typeface="ＭＳ Ｐゴシック" charset="0"/>
              </a:rPr>
              <a:t>New Reflexes from Old</a:t>
            </a:r>
          </a:p>
        </p:txBody>
      </p:sp>
      <p:pic>
        <p:nvPicPr>
          <p:cNvPr id="5" name="Picture 4" descr="AAFDEHV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33625" y="1276928"/>
            <a:ext cx="4456113"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3825" y="2153228"/>
            <a:ext cx="2159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Unconditioned stimulus (US)</a:t>
            </a:r>
          </a:p>
        </p:txBody>
      </p:sp>
      <p:sp>
        <p:nvSpPr>
          <p:cNvPr id="7" name="TextBox 6"/>
          <p:cNvSpPr txBox="1">
            <a:spLocks noChangeArrowheads="1"/>
          </p:cNvSpPr>
          <p:nvPr/>
        </p:nvSpPr>
        <p:spPr bwMode="auto">
          <a:xfrm>
            <a:off x="6851650" y="4296353"/>
            <a:ext cx="21955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Unconditioned response (UR)</a:t>
            </a:r>
          </a:p>
        </p:txBody>
      </p:sp>
    </p:spTree>
    <p:extLst>
      <p:ext uri="{BB962C8B-B14F-4D97-AF65-F5344CB8AC3E}">
        <p14:creationId xmlns:p14="http://schemas.microsoft.com/office/powerpoint/2010/main" val="158090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ctrTitle"/>
          </p:nvPr>
        </p:nvSpPr>
        <p:spPr/>
        <p:txBody>
          <a:bodyPr/>
          <a:lstStyle/>
          <a:p>
            <a:r>
              <a:rPr lang="en-US">
                <a:latin typeface="Arial" charset="0"/>
                <a:ea typeface="ＭＳ Ｐゴシック" charset="0"/>
                <a:cs typeface="ＭＳ Ｐゴシック" charset="0"/>
              </a:rPr>
              <a:t>New Reflexes from Old</a:t>
            </a:r>
          </a:p>
        </p:txBody>
      </p:sp>
      <p:pic>
        <p:nvPicPr>
          <p:cNvPr id="3" name="Picture 2" descr="AAFDEHU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0900" y="1237402"/>
            <a:ext cx="74326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372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927</TotalTime>
  <Words>3716</Words>
  <Application>Microsoft Macintosh PowerPoint</Application>
  <PresentationFormat>On-screen Show (4:3)</PresentationFormat>
  <Paragraphs>463</Paragraphs>
  <Slides>68</Slides>
  <Notes>43</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1_Office Theme</vt:lpstr>
      <vt:lpstr>Custom Design</vt:lpstr>
      <vt:lpstr>PowerPoint Presentation</vt:lpstr>
      <vt:lpstr>PowerPoint Presentation</vt:lpstr>
      <vt:lpstr>PowerPoint Presentation</vt:lpstr>
      <vt:lpstr>New Reflexes from Old</vt:lpstr>
      <vt:lpstr>Figure 7.1: Pavlov’s Method</vt:lpstr>
      <vt:lpstr>PowerPoint Presentation</vt:lpstr>
      <vt:lpstr>PowerPoint Presentation</vt:lpstr>
      <vt:lpstr>New Reflexes from Old</vt:lpstr>
      <vt:lpstr>New Reflexes from Old</vt:lpstr>
      <vt:lpstr>New Reflexes from Old</vt:lpstr>
      <vt:lpstr>Principles of Classical Conditioning</vt:lpstr>
      <vt:lpstr>Figure 7.2: Acquisition and Extinction of a Salivary Response</vt:lpstr>
      <vt:lpstr>Figure 7.3: Higher-Order Conditioning</vt:lpstr>
      <vt:lpstr>Stimulus Generalization and Discrimination</vt:lpstr>
      <vt:lpstr>Stimulus Generalization and Discrimination</vt:lpstr>
      <vt:lpstr>What Is Actually Learned in Classical Conditioning?</vt:lpstr>
      <vt:lpstr>PowerPoint Presentation</vt:lpstr>
      <vt:lpstr>PowerPoint Presentation</vt:lpstr>
      <vt:lpstr>PowerPoint Presentation</vt:lpstr>
      <vt:lpstr>Learning to Like</vt:lpstr>
      <vt:lpstr>Learning to Fear</vt:lpstr>
      <vt:lpstr>Learning to Fear</vt:lpstr>
      <vt:lpstr>Accounting for Taste</vt:lpstr>
      <vt:lpstr>Reacting to Medical Treatments</vt:lpstr>
      <vt:lpstr>PowerPoint Presentation</vt:lpstr>
      <vt:lpstr>PowerPoint Presentation</vt:lpstr>
      <vt:lpstr>The Birth of Radical Behaviorism</vt:lpstr>
      <vt:lpstr>Consequences of Behavior</vt:lpstr>
      <vt:lpstr>PowerPoint Presentation</vt:lpstr>
      <vt:lpstr>PowerPoint Presentation</vt:lpstr>
      <vt:lpstr>Primary and Secondary Reinforcers and Punishers</vt:lpstr>
      <vt:lpstr>Primary and Secondary Reinforcers and Punishers</vt:lpstr>
      <vt:lpstr>Positive and Negative Reinforcers and Punishers</vt:lpstr>
      <vt:lpstr>Positive and Negative Reinforcers and Punishers</vt:lpstr>
      <vt:lpstr>PowerPoint Presentation</vt:lpstr>
      <vt:lpstr>PowerPoint Presentation</vt:lpstr>
      <vt:lpstr>Figure 7.4: The Skinner Box</vt:lpstr>
      <vt:lpstr>The Importance of Responses</vt:lpstr>
      <vt:lpstr>Learning on Schedule</vt:lpstr>
      <vt:lpstr>Shaping</vt:lpstr>
      <vt:lpstr>Biological Limits on Learning</vt:lpstr>
      <vt:lpstr>Skinner: The Man and the Myth</vt:lpstr>
      <vt:lpstr>PowerPoint Presentation</vt:lpstr>
      <vt:lpstr>PowerPoint Presentation</vt:lpstr>
      <vt:lpstr>PowerPoint Presentation</vt:lpstr>
      <vt:lpstr>When Punishment Works</vt:lpstr>
      <vt:lpstr>When Punishment Fails</vt:lpstr>
      <vt:lpstr>The Pros and Cons of Punishment</vt:lpstr>
      <vt:lpstr>The Problems with Reward</vt:lpstr>
      <vt:lpstr>Why Rewards Can Backfire</vt:lpstr>
      <vt:lpstr>PowerPoint Presentation</vt:lpstr>
      <vt:lpstr>PowerPoint Presentation</vt:lpstr>
      <vt:lpstr>Latent Learning</vt:lpstr>
      <vt:lpstr>Social-Cognitive Learning Theories</vt:lpstr>
      <vt:lpstr>PowerPoint Presentation</vt:lpstr>
      <vt:lpstr>Learning by Observing</vt:lpstr>
      <vt:lpstr>Bandura’s Classic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66</cp:revision>
  <dcterms:created xsi:type="dcterms:W3CDTF">2016-02-12T17:13:06Z</dcterms:created>
  <dcterms:modified xsi:type="dcterms:W3CDTF">2016-03-29T18:48:34Z</dcterms:modified>
</cp:coreProperties>
</file>