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1" r:id="rId2"/>
  </p:sldMasterIdLst>
  <p:notesMasterIdLst>
    <p:notesMasterId r:id="rId56"/>
  </p:notesMasterIdLst>
  <p:sldIdLst>
    <p:sldId id="256" r:id="rId3"/>
    <p:sldId id="257" r:id="rId4"/>
    <p:sldId id="258" r:id="rId5"/>
    <p:sldId id="274" r:id="rId6"/>
    <p:sldId id="275" r:id="rId7"/>
    <p:sldId id="276" r:id="rId8"/>
    <p:sldId id="277" r:id="rId9"/>
    <p:sldId id="278" r:id="rId10"/>
    <p:sldId id="279" r:id="rId11"/>
    <p:sldId id="315" r:id="rId12"/>
    <p:sldId id="316" r:id="rId13"/>
    <p:sldId id="281" r:id="rId14"/>
    <p:sldId id="282" r:id="rId15"/>
    <p:sldId id="283" r:id="rId16"/>
    <p:sldId id="284" r:id="rId17"/>
    <p:sldId id="285" r:id="rId18"/>
    <p:sldId id="286" r:id="rId19"/>
    <p:sldId id="287" r:id="rId20"/>
    <p:sldId id="288" r:id="rId21"/>
    <p:sldId id="289" r:id="rId22"/>
    <p:sldId id="290" r:id="rId23"/>
    <p:sldId id="291" r:id="rId24"/>
    <p:sldId id="317" r:id="rId25"/>
    <p:sldId id="318" r:id="rId26"/>
    <p:sldId id="293" r:id="rId27"/>
    <p:sldId id="294" r:id="rId28"/>
    <p:sldId id="295" r:id="rId29"/>
    <p:sldId id="296" r:id="rId30"/>
    <p:sldId id="297" r:id="rId31"/>
    <p:sldId id="298" r:id="rId32"/>
    <p:sldId id="299" r:id="rId33"/>
    <p:sldId id="300" r:id="rId34"/>
    <p:sldId id="301" r:id="rId35"/>
    <p:sldId id="319" r:id="rId36"/>
    <p:sldId id="320" r:id="rId37"/>
    <p:sldId id="303" r:id="rId38"/>
    <p:sldId id="304" r:id="rId39"/>
    <p:sldId id="305" r:id="rId40"/>
    <p:sldId id="306" r:id="rId41"/>
    <p:sldId id="321" r:id="rId42"/>
    <p:sldId id="322" r:id="rId43"/>
    <p:sldId id="308" r:id="rId44"/>
    <p:sldId id="309" r:id="rId45"/>
    <p:sldId id="310" r:id="rId46"/>
    <p:sldId id="311" r:id="rId47"/>
    <p:sldId id="312" r:id="rId48"/>
    <p:sldId id="313" r:id="rId49"/>
    <p:sldId id="271" r:id="rId50"/>
    <p:sldId id="323" r:id="rId51"/>
    <p:sldId id="324" r:id="rId52"/>
    <p:sldId id="325" r:id="rId53"/>
    <p:sldId id="332" r:id="rId54"/>
    <p:sldId id="333"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B57D"/>
    <a:srgbClr val="BD0202"/>
    <a:srgbClr val="FDF6AF"/>
    <a:srgbClr val="321D6D"/>
    <a:srgbClr val="4C266D"/>
    <a:srgbClr val="3F3052"/>
    <a:srgbClr val="A5B32F"/>
    <a:srgbClr val="9E541F"/>
    <a:srgbClr val="FF362E"/>
    <a:srgbClr val="231B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9" d="100"/>
          <a:sy n="139" d="100"/>
        </p:scale>
        <p:origin x="-104" y="-5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DDFFD9-5D1C-4F47-B2D4-39A374DBF6E1}" type="datetimeFigureOut">
              <a:rPr lang="en-US" smtClean="0"/>
              <a:t>3/29/16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B21DE2-1EDC-DC4B-9B0A-EED840086912}" type="slidenum">
              <a:rPr lang="en-US" smtClean="0"/>
              <a:t>‹#›</a:t>
            </a:fld>
            <a:endParaRPr lang="en-US"/>
          </a:p>
        </p:txBody>
      </p:sp>
    </p:spTree>
    <p:extLst>
      <p:ext uri="{BB962C8B-B14F-4D97-AF65-F5344CB8AC3E}">
        <p14:creationId xmlns:p14="http://schemas.microsoft.com/office/powerpoint/2010/main" val="1655647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25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Examples:</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Norms: Conducting courtships, raising children, making decisions, etc.</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Roles: Gender roles, occupational roles, family roles</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Culture: Conversational distance</a:t>
            </a:r>
          </a:p>
        </p:txBody>
      </p:sp>
      <p:sp>
        <p:nvSpPr>
          <p:cNvPr id="2560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645E95E0-C06B-4340-8283-77AA254E72A5}" type="slidenum">
              <a:rPr lang="en-US" sz="1200"/>
              <a:pPr algn="r" eaLnBrk="1" hangingPunct="1"/>
              <a:t>4</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TextEdit="1"/>
          </p:cNvSpPr>
          <p:nvPr>
            <p:ph type="sldImg"/>
          </p:nvPr>
        </p:nvSpPr>
        <p:spPr>
          <a:ln/>
        </p:spPr>
      </p:sp>
      <p:sp>
        <p:nvSpPr>
          <p:cNvPr id="44034"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Some attitudes are </a:t>
            </a:r>
            <a:r>
              <a:rPr lang="en-US" i="1">
                <a:latin typeface="Arial" charset="0"/>
                <a:ea typeface="ＭＳ Ｐゴシック" charset="0"/>
                <a:cs typeface="ＭＳ Ｐゴシック" charset="0"/>
              </a:rPr>
              <a:t>explicit</a:t>
            </a:r>
            <a:r>
              <a:rPr lang="en-US">
                <a:latin typeface="Arial" charset="0"/>
                <a:ea typeface="ＭＳ Ｐゴシック" charset="0"/>
                <a:cs typeface="ＭＳ Ｐゴシック" charset="0"/>
              </a:rPr>
              <a:t>: We are aware of them, they shape our conscious decisions and actions, and they can be measured on self-report questionnaires.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Others are </a:t>
            </a:r>
            <a:r>
              <a:rPr lang="en-US" i="1">
                <a:latin typeface="Arial" charset="0"/>
                <a:ea typeface="ＭＳ Ｐゴシック" charset="0"/>
                <a:cs typeface="ＭＳ Ｐゴシック" charset="0"/>
              </a:rPr>
              <a:t>implicit</a:t>
            </a:r>
            <a:r>
              <a:rPr lang="en-US">
                <a:latin typeface="Arial" charset="0"/>
                <a:ea typeface="ＭＳ Ｐゴシック" charset="0"/>
                <a:cs typeface="ＭＳ Ｐゴシック" charset="0"/>
              </a:rPr>
              <a:t>: We are unaware of them, they may influence our behavior in ways we do not recognize, and they are measured in indirect ways (Stanley, Phelps, &amp; Banaji, 2008).</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TextEdit="1"/>
          </p:cNvSpPr>
          <p:nvPr>
            <p:ph type="sldImg"/>
          </p:nvPr>
        </p:nvSpPr>
        <p:spPr>
          <a:ln/>
        </p:spPr>
      </p:sp>
      <p:sp>
        <p:nvSpPr>
          <p:cNvPr id="46082"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a:ln/>
        </p:spPr>
      </p:sp>
      <p:sp>
        <p:nvSpPr>
          <p:cNvPr id="1013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8.2 The Slippery Slope of Self-Justification</a:t>
            </a:r>
          </a:p>
          <a:p>
            <a:r>
              <a:rPr lang="en-US">
                <a:latin typeface="Arial" charset="0"/>
                <a:ea typeface="ＭＳ Ｐゴシック" charset="0"/>
                <a:cs typeface="ＭＳ Ｐゴシック" charset="0"/>
              </a:rPr>
              <a:t>(a) Imagine two people with the same neutral attitude toward cheating. (b) Given an opportunity, one cheats and the other doesn’t. (c) Because of the need to reduce cognitive dissonance, each will then justify the action they took so that their opinion about cheating is consonant with their behavior. Over time, they both will have moved a long way from their original attitude.</a:t>
            </a:r>
          </a:p>
        </p:txBody>
      </p:sp>
      <p:sp>
        <p:nvSpPr>
          <p:cNvPr id="1013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81F56B-97B9-D141-B252-769E6774BF5F}" type="slidenum">
              <a:rPr lang="en-US" sz="1200"/>
              <a:pPr eaLnBrk="1" hangingPunct="1"/>
              <a:t>18</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a:ln/>
        </p:spPr>
      </p:sp>
      <p:sp>
        <p:nvSpPr>
          <p:cNvPr id="481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481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A42A2FB-EEBB-9546-A25D-0C170F978EB7}" type="slidenum">
              <a:rPr lang="en-US" sz="1200"/>
              <a:pPr eaLnBrk="1" hangingPunct="1"/>
              <a:t>19</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ln/>
        </p:spPr>
      </p:sp>
      <p:sp>
        <p:nvSpPr>
          <p:cNvPr id="5017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8.3 The Genetics of Belief</a:t>
            </a:r>
          </a:p>
          <a:p>
            <a:r>
              <a:rPr lang="en-US">
                <a:latin typeface="Arial" charset="0"/>
                <a:ea typeface="ＭＳ Ｐゴシック" charset="0"/>
                <a:cs typeface="ＭＳ Ｐゴシック" charset="0"/>
              </a:rPr>
              <a:t>A study of thousands of identical and fraternal twins identified the approximate genetic contribution to the variation in attitudes about diverse topics. Heritability was greatest for school prayer and property tax, and lowest for divorce, modern art, and abortion. But notice that in almost all cases, a person’s unique life experiences (the “</a:t>
            </a:r>
            <a:r>
              <a:rPr lang="en-US" altLang="ja-JP">
                <a:latin typeface="Arial" charset="0"/>
                <a:ea typeface="ＭＳ Ｐゴシック" charset="0"/>
                <a:cs typeface="ＭＳ Ｐゴシック" charset="0"/>
              </a:rPr>
              <a:t>nonshared environment</a:t>
            </a:r>
            <a:r>
              <a:rPr 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were far more influential than genes, especially on attitudes toward topics as unrelated as the draft, censorship, and segregation (Alford, Funk, &amp; Hibbing, 2005).</a:t>
            </a:r>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6AF6D3F4-51A7-854D-AD74-E1BC02439B0E}" type="slidenum">
              <a:rPr lang="en-US" sz="1200">
                <a:cs typeface="Arial" charset="0"/>
              </a:rPr>
              <a:pPr algn="r" eaLnBrk="1" hangingPunct="1"/>
              <a:t>21</a:t>
            </a:fld>
            <a:endParaRPr lang="en-US" sz="1200">
              <a:cs typeface="Arial"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a:ln/>
        </p:spPr>
      </p:sp>
      <p:sp>
        <p:nvSpPr>
          <p:cNvPr id="1024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More than 900 members of the People’s Temple committed mass suicide at the instigation of their leader, Jim Jones.</a:t>
            </a:r>
          </a:p>
        </p:txBody>
      </p:sp>
      <p:sp>
        <p:nvSpPr>
          <p:cNvPr id="1024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6F38AE8-5CCF-9347-902A-DEDDCEA5FE24}" type="slidenum">
              <a:rPr lang="en-US" sz="1200"/>
              <a:pPr eaLnBrk="1" hangingPunct="1"/>
              <a:t>22</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a:ln/>
        </p:spPr>
      </p:sp>
      <p:sp>
        <p:nvSpPr>
          <p:cNvPr id="563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Conformity permits the smooth running of society and allows people to feel in harmony with others like them. But as the Asch experiment showed, most people will conform to the judgments of others even when the others are obviously wrong.</a:t>
            </a: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p:txBody>
      </p:sp>
      <p:sp>
        <p:nvSpPr>
          <p:cNvPr id="563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9D6D745-83C9-4140-A1D5-712786CF0D20}" type="slidenum">
              <a:rPr lang="en-US" sz="1200"/>
              <a:pPr eaLnBrk="1" hangingPunct="1"/>
              <a:t>25</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TextEdit="1"/>
          </p:cNvSpPr>
          <p:nvPr>
            <p:ph type="sldImg"/>
          </p:nvPr>
        </p:nvSpPr>
        <p:spPr>
          <a:xfrm>
            <a:off x="1144588" y="685800"/>
            <a:ext cx="4572000" cy="3429000"/>
          </a:xfrm>
          <a:ln/>
        </p:spPr>
      </p:sp>
      <p:sp>
        <p:nvSpPr>
          <p:cNvPr id="60418"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latin typeface="Arial" charset="0"/>
                <a:ea typeface="ＭＳ Ｐゴシック" charset="0"/>
                <a:cs typeface="ＭＳ Ｐゴシック" charset="0"/>
              </a:rPr>
              <a:t>Occurs when the need for </a:t>
            </a:r>
            <a:r>
              <a:rPr lang="en-US" dirty="0" smtClean="0">
                <a:latin typeface="Arial" charset="0"/>
                <a:ea typeface="ＭＳ Ｐゴシック" charset="0"/>
                <a:cs typeface="ＭＳ Ｐゴシック" charset="0"/>
              </a:rPr>
              <a:t>total agreement </a:t>
            </a:r>
            <a:r>
              <a:rPr lang="en-US" dirty="0">
                <a:latin typeface="Arial" charset="0"/>
                <a:ea typeface="ＭＳ Ｐゴシック" charset="0"/>
                <a:cs typeface="ＭＳ Ｐゴシック" charset="0"/>
              </a:rPr>
              <a:t>overwhelms the need for the wisest decision. </a:t>
            </a:r>
          </a:p>
          <a:p>
            <a:pPr>
              <a:defRPr/>
            </a:pPr>
            <a:endParaRPr lang="en-US" dirty="0">
              <a:latin typeface="Arial" charset="0"/>
              <a:ea typeface="ＭＳ Ｐゴシック" charset="0"/>
              <a:cs typeface="ＭＳ Ｐゴシック" charset="0"/>
            </a:endParaRPr>
          </a:p>
          <a:p>
            <a:pPr>
              <a:defRPr/>
            </a:pPr>
            <a:r>
              <a:rPr lang="en-US" b="1" dirty="0">
                <a:solidFill>
                  <a:srgbClr val="008FD4"/>
                </a:solidFill>
                <a:latin typeface="Arial" charset="0"/>
                <a:ea typeface="ＭＳ Ｐゴシック" charset="0"/>
                <a:cs typeface="ＭＳ Ｐゴシック" charset="0"/>
              </a:rPr>
              <a:t>Symptoms</a:t>
            </a:r>
          </a:p>
          <a:p>
            <a:pPr marL="171450" indent="-171450">
              <a:buFont typeface="Arial"/>
              <a:buChar char="•"/>
              <a:defRPr/>
            </a:pPr>
            <a:r>
              <a:rPr lang="en-US" dirty="0">
                <a:solidFill>
                  <a:srgbClr val="49403F"/>
                </a:solidFill>
                <a:latin typeface="Arial" charset="0"/>
                <a:ea typeface="ＭＳ Ｐゴシック" charset="0"/>
                <a:cs typeface="ＭＳ Ｐゴシック" charset="0"/>
              </a:rPr>
              <a:t>Illusion of invulnerability</a:t>
            </a:r>
          </a:p>
          <a:p>
            <a:pPr marL="171450" indent="-171450">
              <a:buFont typeface="Arial"/>
              <a:buChar char="•"/>
              <a:defRPr/>
            </a:pPr>
            <a:r>
              <a:rPr lang="en-US" dirty="0">
                <a:solidFill>
                  <a:srgbClr val="49403F"/>
                </a:solidFill>
                <a:latin typeface="Arial" charset="0"/>
                <a:ea typeface="ＭＳ Ｐゴシック" charset="0"/>
                <a:cs typeface="ＭＳ Ｐゴシック" charset="0"/>
              </a:rPr>
              <a:t>Self-censorship</a:t>
            </a:r>
          </a:p>
          <a:p>
            <a:pPr marL="171450" indent="-171450">
              <a:buFont typeface="Arial"/>
              <a:buChar char="•"/>
              <a:defRPr/>
            </a:pPr>
            <a:r>
              <a:rPr lang="en-US" dirty="0">
                <a:solidFill>
                  <a:srgbClr val="49403F"/>
                </a:solidFill>
                <a:latin typeface="Arial" charset="0"/>
                <a:ea typeface="ＭＳ Ｐゴシック" charset="0"/>
                <a:cs typeface="ＭＳ Ｐゴシック" charset="0"/>
              </a:rPr>
              <a:t>Pressure on dissenters to conform</a:t>
            </a:r>
          </a:p>
          <a:p>
            <a:pPr marL="171450" indent="-171450">
              <a:buFont typeface="Arial"/>
              <a:buChar char="•"/>
              <a:defRPr/>
            </a:pPr>
            <a:r>
              <a:rPr lang="en-US" dirty="0">
                <a:solidFill>
                  <a:srgbClr val="49403F"/>
                </a:solidFill>
                <a:latin typeface="Arial" charset="0"/>
                <a:ea typeface="ＭＳ Ｐゴシック" charset="0"/>
                <a:cs typeface="ＭＳ Ｐゴシック" charset="0"/>
              </a:rPr>
              <a:t>Illusion of unanimity</a:t>
            </a:r>
          </a:p>
          <a:p>
            <a:pPr>
              <a:defRPr/>
            </a:pPr>
            <a:endParaRPr lang="en-US" dirty="0">
              <a:solidFill>
                <a:srgbClr val="49403F"/>
              </a:solidFill>
              <a:latin typeface="Arial" charset="0"/>
              <a:ea typeface="ＭＳ Ｐゴシック" charset="0"/>
              <a:cs typeface="ＭＳ Ｐゴシック" charset="0"/>
            </a:endParaRPr>
          </a:p>
          <a:p>
            <a:pPr>
              <a:defRPr/>
            </a:pPr>
            <a:r>
              <a:rPr lang="en-US" b="1" dirty="0">
                <a:solidFill>
                  <a:srgbClr val="008FD4"/>
                </a:solidFill>
                <a:latin typeface="Arial" charset="0"/>
                <a:ea typeface="ＭＳ Ｐゴシック" charset="0"/>
                <a:cs typeface="ＭＳ Ｐゴシック" charset="0"/>
              </a:rPr>
              <a:t>Counteracted by:</a:t>
            </a:r>
          </a:p>
          <a:p>
            <a:pPr marL="171450" indent="-171450">
              <a:buFont typeface="Arial"/>
              <a:buChar char="•"/>
              <a:defRPr/>
            </a:pPr>
            <a:r>
              <a:rPr lang="en-US" dirty="0">
                <a:solidFill>
                  <a:srgbClr val="49403F"/>
                </a:solidFill>
                <a:latin typeface="Arial" charset="0"/>
                <a:ea typeface="ＭＳ Ｐゴシック" charset="0"/>
                <a:cs typeface="ＭＳ Ｐゴシック" charset="0"/>
              </a:rPr>
              <a:t>Creating conditions that reward </a:t>
            </a:r>
            <a:r>
              <a:rPr lang="en-US" dirty="0" smtClean="0">
                <a:solidFill>
                  <a:srgbClr val="49403F"/>
                </a:solidFill>
                <a:latin typeface="Arial" charset="0"/>
                <a:ea typeface="ＭＳ Ｐゴシック" charset="0"/>
                <a:cs typeface="ＭＳ Ｐゴシック" charset="0"/>
              </a:rPr>
              <a:t>dissent, protect and encourage minority views, </a:t>
            </a:r>
            <a:r>
              <a:rPr lang="en-US" dirty="0">
                <a:solidFill>
                  <a:srgbClr val="49403F"/>
                </a:solidFill>
                <a:latin typeface="Arial" charset="0"/>
                <a:ea typeface="ＭＳ Ｐゴシック" charset="0"/>
                <a:cs typeface="ＭＳ Ｐゴシック" charset="0"/>
              </a:rPr>
              <a:t>and </a:t>
            </a:r>
            <a:r>
              <a:rPr lang="en-US" dirty="0" smtClean="0">
                <a:solidFill>
                  <a:srgbClr val="49403F"/>
                </a:solidFill>
                <a:latin typeface="Arial" charset="0"/>
                <a:ea typeface="ＭＳ Ｐゴシック" charset="0"/>
                <a:cs typeface="ＭＳ Ｐゴシック" charset="0"/>
              </a:rPr>
              <a:t>encourage problem</a:t>
            </a:r>
            <a:r>
              <a:rPr lang="en-US" dirty="0">
                <a:solidFill>
                  <a:srgbClr val="49403F"/>
                </a:solidFill>
                <a:latin typeface="Arial" charset="0"/>
                <a:ea typeface="ＭＳ Ｐゴシック" charset="0"/>
                <a:cs typeface="ＭＳ Ｐゴシック" charset="0"/>
              </a:rPr>
              <a:t>-solving</a:t>
            </a:r>
          </a:p>
          <a:p>
            <a:pPr marL="171450" indent="-171450">
              <a:buFont typeface="Arial"/>
              <a:buChar char="•"/>
              <a:defRPr/>
            </a:pPr>
            <a:r>
              <a:rPr lang="en-US" dirty="0">
                <a:solidFill>
                  <a:srgbClr val="49403F"/>
                </a:solidFill>
                <a:latin typeface="Arial" charset="0"/>
                <a:ea typeface="ＭＳ Ｐゴシック" charset="0"/>
                <a:cs typeface="ＭＳ Ｐゴシック" charset="0"/>
              </a:rPr>
              <a:t>Strong identification with collective enterprise – </a:t>
            </a:r>
            <a:r>
              <a:rPr lang="en-US" dirty="0" err="1">
                <a:solidFill>
                  <a:srgbClr val="49403F"/>
                </a:solidFill>
                <a:latin typeface="Arial" charset="0"/>
                <a:ea typeface="ＭＳ Ｐゴシック" charset="0"/>
                <a:cs typeface="ＭＳ Ｐゴシック" charset="0"/>
              </a:rPr>
              <a:t>wouldn</a:t>
            </a:r>
            <a:r>
              <a:rPr lang="ja-JP" altLang="en-US" dirty="0">
                <a:solidFill>
                  <a:srgbClr val="49403F"/>
                </a:solidFill>
                <a:latin typeface="Arial" charset="0"/>
                <a:ea typeface="ＭＳ Ｐゴシック" charset="0"/>
                <a:cs typeface="ＭＳ Ｐゴシック" charset="0"/>
              </a:rPr>
              <a:t>’</a:t>
            </a:r>
            <a:r>
              <a:rPr lang="en-US" altLang="ja-JP" dirty="0">
                <a:solidFill>
                  <a:srgbClr val="49403F"/>
                </a:solidFill>
                <a:latin typeface="Arial" charset="0"/>
                <a:ea typeface="ＭＳ Ｐゴシック" charset="0"/>
                <a:cs typeface="ＭＳ Ｐゴシック" charset="0"/>
              </a:rPr>
              <a:t>t support decision that would harm group goals</a:t>
            </a:r>
          </a:p>
          <a:p>
            <a:pPr>
              <a:defRPr/>
            </a:pPr>
            <a:endParaRPr lang="en-US" dirty="0">
              <a:latin typeface="Arial" charset="0"/>
              <a:ea typeface="ＭＳ Ｐゴシック" charset="0"/>
              <a:cs typeface="ＭＳ Ｐゴシック" charset="0"/>
            </a:endParaRPr>
          </a:p>
          <a:p>
            <a:pPr>
              <a:defRPr/>
            </a:pPr>
            <a:endParaRPr lang="en-US" dirty="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TextEdit="1"/>
          </p:cNvSpPr>
          <p:nvPr>
            <p:ph type="sldImg"/>
          </p:nvPr>
        </p:nvSpPr>
        <p:spPr>
          <a:xfrm>
            <a:off x="1144588" y="685800"/>
            <a:ext cx="4572000" cy="3429000"/>
          </a:xfrm>
          <a:ln/>
        </p:spPr>
      </p:sp>
      <p:sp>
        <p:nvSpPr>
          <p:cNvPr id="60418"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a:latin typeface="Arial" charset="0"/>
                <a:ea typeface="ＭＳ Ｐゴシック" charset="0"/>
                <a:cs typeface="ＭＳ Ｐゴシック" charset="0"/>
              </a:rPr>
              <a:t>Bystander effect: </a:t>
            </a:r>
            <a:r>
              <a:rPr lang="en-US">
                <a:latin typeface="Arial" charset="0"/>
                <a:ea typeface="ＭＳ Ｐゴシック" charset="0"/>
                <a:cs typeface="ＭＳ Ｐゴシック" charset="0"/>
              </a:rPr>
              <a:t>Individuals often fail to take action or call for help when they see someone in trouble because they assume that someone else will do so.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ln/>
        </p:spPr>
      </p:sp>
      <p:sp>
        <p:nvSpPr>
          <p:cNvPr id="2765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nSpc>
                <a:spcPct val="95000"/>
              </a:lnSpc>
              <a:buFont typeface="Arial"/>
              <a:buChar char="•"/>
              <a:tabLst>
                <a:tab pos="800100" algn="l"/>
              </a:tabLst>
              <a:defRPr/>
            </a:pPr>
            <a:r>
              <a:rPr lang="en-US" sz="900" dirty="0">
                <a:solidFill>
                  <a:srgbClr val="000000"/>
                </a:solidFill>
                <a:latin typeface="Arial" charset="0"/>
                <a:ea typeface="ＭＳ Ｐゴシック" charset="0"/>
                <a:cs typeface="ＭＳ Ｐゴシック" charset="0"/>
              </a:rPr>
              <a:t>Would people </a:t>
            </a:r>
            <a:r>
              <a:rPr lang="en-US" sz="900" dirty="0" smtClean="0">
                <a:solidFill>
                  <a:srgbClr val="000000"/>
                </a:solidFill>
                <a:latin typeface="Arial" charset="0"/>
                <a:ea typeface="ＭＳ Ｐゴシック" charset="0"/>
                <a:cs typeface="ＭＳ Ｐゴシック" charset="0"/>
              </a:rPr>
              <a:t>obey an authority figure, </a:t>
            </a:r>
            <a:r>
              <a:rPr lang="en-US" sz="900" dirty="0">
                <a:solidFill>
                  <a:srgbClr val="000000"/>
                </a:solidFill>
                <a:latin typeface="Arial" charset="0"/>
                <a:ea typeface="ＭＳ Ｐゴシック" charset="0"/>
                <a:cs typeface="ＭＳ Ｐゴシック" charset="0"/>
              </a:rPr>
              <a:t>even when the orders violated their ethical standards?</a:t>
            </a:r>
            <a:endParaRPr lang="en-US" sz="900" dirty="0">
              <a:latin typeface="Arial" charset="0"/>
              <a:ea typeface="ＭＳ Ｐゴシック" charset="0"/>
              <a:cs typeface="ＭＳ Ｐゴシック" charset="0"/>
            </a:endParaRPr>
          </a:p>
          <a:p>
            <a:pPr marL="171450" indent="-171450">
              <a:lnSpc>
                <a:spcPct val="90000"/>
              </a:lnSpc>
              <a:buFont typeface="Arial"/>
              <a:buChar char="•"/>
              <a:tabLst>
                <a:tab pos="800100" algn="l"/>
              </a:tabLst>
              <a:defRPr/>
            </a:pPr>
            <a:r>
              <a:rPr lang="en-US" sz="900" dirty="0">
                <a:latin typeface="Arial" charset="0"/>
                <a:ea typeface="ＭＳ Ｐゴシック" charset="0"/>
                <a:cs typeface="ＭＳ Ｐゴシック" charset="0"/>
              </a:rPr>
              <a:t>Subjects thought they were in an experiment about the effect of punishment on learning, and were instructed to give increasing levels of shock to another subject every time an error was made.</a:t>
            </a:r>
          </a:p>
          <a:p>
            <a:pPr marL="171450" indent="-171450">
              <a:lnSpc>
                <a:spcPct val="90000"/>
              </a:lnSpc>
              <a:buFont typeface="Arial"/>
              <a:buChar char="•"/>
              <a:tabLst>
                <a:tab pos="800100" algn="l"/>
              </a:tabLst>
              <a:defRPr/>
            </a:pPr>
            <a:r>
              <a:rPr lang="en-US" sz="900" dirty="0">
                <a:latin typeface="Arial" charset="0"/>
                <a:ea typeface="ＭＳ Ｐゴシック" charset="0"/>
                <a:cs typeface="ＭＳ Ｐゴシック" charset="0"/>
              </a:rPr>
              <a:t>No one received shocks, but the subjects did not know this.</a:t>
            </a:r>
          </a:p>
          <a:p>
            <a:pPr marL="171450" indent="-171450">
              <a:lnSpc>
                <a:spcPct val="90000"/>
              </a:lnSpc>
              <a:buFont typeface="Arial"/>
              <a:buChar char="•"/>
              <a:tabLst>
                <a:tab pos="800100" algn="l"/>
              </a:tabLst>
              <a:defRPr/>
            </a:pPr>
            <a:r>
              <a:rPr lang="en-US" sz="900" dirty="0">
                <a:latin typeface="Arial" charset="0"/>
                <a:ea typeface="ＭＳ Ｐゴシック" charset="0"/>
                <a:cs typeface="ＭＳ Ｐゴシック" charset="0"/>
              </a:rPr>
              <a:t>Every subject administered at least one shock to the learner; two-thirds obeyed the experimenter and gave all the levels of shock, even though they thought the victim was in pain.</a:t>
            </a:r>
          </a:p>
          <a:p>
            <a:pPr marL="171450" indent="-171450">
              <a:lnSpc>
                <a:spcPct val="90000"/>
              </a:lnSpc>
              <a:buFont typeface="Arial"/>
              <a:buChar char="•"/>
              <a:tabLst>
                <a:tab pos="800100" algn="l"/>
              </a:tabLst>
              <a:defRPr/>
            </a:pPr>
            <a:r>
              <a:rPr lang="en-US" sz="900" dirty="0">
                <a:latin typeface="Arial" charset="0"/>
                <a:ea typeface="ＭＳ Ｐゴシック" charset="0"/>
                <a:cs typeface="ＭＳ Ｐゴシック" charset="0"/>
              </a:rPr>
              <a:t>Many subjects were visibly upset by being asked to administer shocks, but continued anyway.</a:t>
            </a:r>
          </a:p>
          <a:p>
            <a:pPr marL="171450" indent="-171450">
              <a:lnSpc>
                <a:spcPct val="90000"/>
              </a:lnSpc>
              <a:buFont typeface="Arial"/>
              <a:buChar char="•"/>
              <a:tabLst>
                <a:tab pos="800100" algn="l"/>
              </a:tabLst>
              <a:defRPr/>
            </a:pPr>
            <a:r>
              <a:rPr lang="en-US" sz="900" dirty="0">
                <a:solidFill>
                  <a:srgbClr val="008FD4"/>
                </a:solidFill>
                <a:latin typeface="Arial" charset="0"/>
                <a:ea typeface="ＭＳ Ｐゴシック" charset="0"/>
                <a:cs typeface="ＭＳ Ｐゴシック" charset="0"/>
              </a:rPr>
              <a:t>Most people were far more obedient than anyone expected.</a:t>
            </a:r>
          </a:p>
          <a:p>
            <a:pPr marL="171450" indent="-171450">
              <a:lnSpc>
                <a:spcPct val="95000"/>
              </a:lnSpc>
              <a:buFont typeface="Arial"/>
              <a:buChar char="•"/>
              <a:tabLst>
                <a:tab pos="800100" algn="l"/>
              </a:tabLst>
              <a:defRPr/>
            </a:pPr>
            <a:r>
              <a:rPr lang="en-US" sz="900" dirty="0">
                <a:solidFill>
                  <a:srgbClr val="008FD4"/>
                </a:solidFill>
                <a:latin typeface="Arial" charset="0"/>
                <a:ea typeface="ＭＳ Ｐゴシック" charset="0"/>
                <a:cs typeface="ＭＳ Ｐゴシック" charset="0"/>
              </a:rPr>
              <a:t>Results are controversial and have generated further research on violence and obedience.</a:t>
            </a:r>
            <a:endParaRPr lang="en-US" sz="900" dirty="0">
              <a:latin typeface="Arial" charset="0"/>
              <a:ea typeface="ＭＳ Ｐゴシック" charset="0"/>
              <a:cs typeface="ＭＳ Ｐゴシック" charset="0"/>
            </a:endParaRPr>
          </a:p>
          <a:p>
            <a:pPr>
              <a:lnSpc>
                <a:spcPct val="90000"/>
              </a:lnSpc>
              <a:buFontTx/>
              <a:buChar char="•"/>
              <a:tabLst>
                <a:tab pos="800100" algn="l"/>
              </a:tabLst>
              <a:defRPr/>
            </a:pPr>
            <a:endParaRPr lang="en-US" sz="900" dirty="0">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TextEdit="1"/>
          </p:cNvSpPr>
          <p:nvPr>
            <p:ph type="sldImg"/>
          </p:nvPr>
        </p:nvSpPr>
        <p:spPr>
          <a:ln/>
        </p:spPr>
      </p:sp>
      <p:sp>
        <p:nvSpPr>
          <p:cNvPr id="62466"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 most extreme instances of the diffusion of responsibility occur in large, anonymous mobs or crowds. The crowds may consist of cheerful sports spectators or angry rioters.</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Either way, people often lose awareness of their individuality and seem to hand themselves over to the mood and actions of the crowd, a state called deindividuation (Festinger, Pepitone, &amp; Newcomb, 1952).</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a:ln/>
        </p:spPr>
      </p:sp>
      <p:sp>
        <p:nvSpPr>
          <p:cNvPr id="1034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People in crowds, feeling anonymous, may do destructive things they would never do on their own.</a:t>
            </a:r>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793343-C6F7-1345-8355-B75470E0E74A}" type="slidenum">
              <a:rPr lang="en-US" sz="1200"/>
              <a:pPr eaLnBrk="1" hangingPunct="1"/>
              <a:t>30</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a:ln/>
        </p:spPr>
      </p:sp>
      <p:sp>
        <p:nvSpPr>
          <p:cNvPr id="64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a:latin typeface="Arial" charset="0"/>
                <a:ea typeface="ＭＳ Ｐゴシック" charset="0"/>
                <a:cs typeface="ＭＳ Ｐゴシック" charset="0"/>
              </a:rPr>
              <a:t>Altruism:</a:t>
            </a:r>
            <a:r>
              <a:rPr lang="en-US">
                <a:latin typeface="Arial" charset="0"/>
                <a:ea typeface="ＭＳ Ｐゴシック" charset="0"/>
                <a:cs typeface="ＭＳ Ｐゴシック" charset="0"/>
              </a:rPr>
              <a:t> The willingness to take selfless or dangerous action on behalf of others.</a:t>
            </a:r>
          </a:p>
          <a:p>
            <a:r>
              <a:rPr lang="en-US">
                <a:latin typeface="Arial" charset="0"/>
                <a:ea typeface="ＭＳ Ｐゴシック" charset="0"/>
                <a:cs typeface="ＭＳ Ｐゴシック" charset="0"/>
              </a:rPr>
              <a:t> </a:t>
            </a:r>
          </a:p>
          <a:p>
            <a:pPr eaLnBrk="1" hangingPunct="1">
              <a:lnSpc>
                <a:spcPct val="80000"/>
              </a:lnSpc>
              <a:buFont typeface="Wingdings" charset="0"/>
              <a:buNone/>
            </a:pPr>
            <a:endParaRPr lang="en-US" sz="500">
              <a:latin typeface="Arial" charset="0"/>
              <a:ea typeface="ＭＳ Ｐゴシック" charset="0"/>
              <a:cs typeface="ＭＳ Ｐゴシック" charset="0"/>
            </a:endParaRPr>
          </a:p>
        </p:txBody>
      </p:sp>
      <p:sp>
        <p:nvSpPr>
          <p:cNvPr id="645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22C174-C113-7F42-B6AF-4C451030C99A}" type="slidenum">
              <a:rPr lang="en-US" sz="1200"/>
              <a:pPr eaLnBrk="1" hangingPunct="1"/>
              <a:t>32</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a:ln/>
        </p:spPr>
      </p:sp>
      <p:sp>
        <p:nvSpPr>
          <p:cNvPr id="686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Personal identity:</a:t>
            </a:r>
            <a:r>
              <a:rPr lang="en-US">
                <a:latin typeface="Arial" charset="0"/>
                <a:ea typeface="ＭＳ Ｐゴシック" charset="0"/>
                <a:cs typeface="ＭＳ Ｐゴシック" charset="0"/>
              </a:rPr>
              <a:t> A sense of self that is based on our particular traits and unique life history.</a:t>
            </a:r>
          </a:p>
          <a:p>
            <a:endParaRPr lang="en-US" b="1">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Social identity: </a:t>
            </a:r>
            <a:r>
              <a:rPr lang="en-US">
                <a:latin typeface="Arial" charset="0"/>
                <a:ea typeface="ＭＳ Ｐゴシック" charset="0"/>
                <a:cs typeface="ＭＳ Ｐゴシック" charset="0"/>
              </a:rPr>
              <a:t>The part of a person’s self-concept that is based on his or her identification with a nation, religious or political group, occupation, or other social affiliation.</a:t>
            </a:r>
          </a:p>
          <a:p>
            <a:endParaRPr lang="en-US" b="1">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Ethnic identity:</a:t>
            </a:r>
            <a:r>
              <a:rPr lang="en-US">
                <a:latin typeface="Arial" charset="0"/>
                <a:ea typeface="ＭＳ Ｐゴシック" charset="0"/>
                <a:cs typeface="ＭＳ Ｐゴシック" charset="0"/>
              </a:rPr>
              <a:t> A person</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identification with a racial or ethnic group.</a:t>
            </a:r>
          </a:p>
          <a:p>
            <a:endParaRPr lang="en-US" b="1">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Acculturation:</a:t>
            </a:r>
            <a:r>
              <a:rPr lang="en-US">
                <a:latin typeface="Arial" charset="0"/>
                <a:ea typeface="ＭＳ Ｐゴシック" charset="0"/>
                <a:cs typeface="ＭＳ Ｐゴシック" charset="0"/>
              </a:rPr>
              <a:t> The process by which members of minority groups come to identify with and feel part of the mainstream culture.</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Many immigrants arrive in their host country with every intention of becoming part of the mainstream culture. If they encounter discrimination or other setbacks, however, they may realize that acculturation is harder than they anticipated and that their original ethnic identity offers greater solace</a:t>
            </a:r>
          </a:p>
          <a:p>
            <a:endParaRPr lang="en-US">
              <a:latin typeface="Arial" charset="0"/>
              <a:ea typeface="ＭＳ Ｐゴシック" charset="0"/>
              <a:cs typeface="ＭＳ Ｐゴシック" charset="0"/>
            </a:endParaRPr>
          </a:p>
        </p:txBody>
      </p:sp>
      <p:sp>
        <p:nvSpPr>
          <p:cNvPr id="686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4EC66C-A72C-E24E-A610-5144EB73770C}" type="slidenum">
              <a:rPr lang="en-US" sz="1200"/>
              <a:pPr eaLnBrk="1" hangingPunct="1"/>
              <a:t>36</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a:ln/>
        </p:spPr>
      </p:sp>
      <p:sp>
        <p:nvSpPr>
          <p:cNvPr id="72706"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a:buChar char="•"/>
              <a:defRPr/>
            </a:pPr>
            <a:r>
              <a:rPr lang="ja-JP" altLang="en-US" dirty="0" smtClean="0">
                <a:latin typeface="Arial" charset="0"/>
                <a:ea typeface="ＭＳ Ｐゴシック" charset="0"/>
                <a:cs typeface="ＭＳ Ｐゴシック" charset="0"/>
              </a:rPr>
              <a:t>“</a:t>
            </a:r>
            <a:r>
              <a:rPr lang="en-US" altLang="ja-JP" dirty="0" smtClean="0">
                <a:latin typeface="Arial" charset="0"/>
                <a:ea typeface="ＭＳ Ｐゴシック" charset="0"/>
                <a:cs typeface="ＭＳ Ｐゴシック" charset="0"/>
              </a:rPr>
              <a:t>Us</a:t>
            </a:r>
            <a:r>
              <a:rPr lang="en-US" altLang="ja-JP" dirty="0">
                <a:latin typeface="Arial" charset="0"/>
                <a:ea typeface="ＭＳ Ｐゴシック" charset="0"/>
                <a:cs typeface="ＭＳ Ｐゴシック" charset="0"/>
              </a:rPr>
              <a:t>-them</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a:t>
            </a:r>
            <a:r>
              <a:rPr lang="en-US" altLang="ja-JP" dirty="0" smtClean="0">
                <a:latin typeface="Arial" charset="0"/>
                <a:ea typeface="ＭＳ Ｐゴシック" charset="0"/>
                <a:cs typeface="ＭＳ Ｐゴシック" charset="0"/>
              </a:rPr>
              <a:t>thinking</a:t>
            </a:r>
            <a:endParaRPr lang="en-US" altLang="ja-JP" dirty="0">
              <a:latin typeface="Arial" charset="0"/>
              <a:ea typeface="ＭＳ Ｐゴシック" charset="0"/>
              <a:cs typeface="ＭＳ Ｐゴシック" charset="0"/>
            </a:endParaRPr>
          </a:p>
          <a:p>
            <a:pPr marL="171450" indent="-171450">
              <a:buFont typeface="Arial"/>
              <a:buChar char="•"/>
              <a:defRPr/>
            </a:pPr>
            <a:r>
              <a:rPr lang="en-US" dirty="0">
                <a:latin typeface="Arial" charset="0"/>
                <a:ea typeface="ＭＳ Ｐゴシック" charset="0"/>
                <a:cs typeface="ＭＳ Ｐゴシック" charset="0"/>
              </a:rPr>
              <a:t>Aids survival by making people feel attached to their own group and willing to work on group</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a:t>
            </a:r>
            <a:r>
              <a:rPr lang="en-US" altLang="ja-JP" dirty="0" smtClean="0">
                <a:latin typeface="Arial" charset="0"/>
                <a:ea typeface="ＭＳ Ｐゴシック" charset="0"/>
                <a:cs typeface="ＭＳ Ｐゴシック" charset="0"/>
              </a:rPr>
              <a:t>behalf</a:t>
            </a:r>
          </a:p>
          <a:p>
            <a:pPr marL="171450" indent="-171450">
              <a:buFont typeface="Arial"/>
              <a:buChar char="•"/>
              <a:defRPr/>
            </a:pPr>
            <a:endParaRPr lang="en-US" altLang="ja-JP" dirty="0" smtClean="0">
              <a:latin typeface="Arial" charset="0"/>
              <a:ea typeface="ＭＳ Ｐゴシック" charset="0"/>
              <a:cs typeface="ＭＳ Ｐゴシック" charset="0"/>
            </a:endParaRPr>
          </a:p>
          <a:p>
            <a:pPr>
              <a:defRPr/>
            </a:pPr>
            <a:r>
              <a:rPr lang="en-US" dirty="0" smtClean="0"/>
              <a:t>Ethnocentrism rests on a fundamental social identity: us. As soon as people have created a category called “us,” however, they invariably perceive everybody else as “not-us.”</a:t>
            </a:r>
            <a:endParaRPr lang="en-US" altLang="ja-JP" dirty="0">
              <a:latin typeface="Arial" charset="0"/>
              <a:ea typeface="ＭＳ Ｐゴシック" charset="0"/>
              <a:cs typeface="ＭＳ Ｐゴシック" charset="0"/>
            </a:endParaRPr>
          </a:p>
          <a:p>
            <a:pPr>
              <a:defRPr/>
            </a:pPr>
            <a:endParaRPr lang="en-US" dirty="0">
              <a:latin typeface="Arial" charset="0"/>
              <a:ea typeface="ＭＳ Ｐゴシック" charset="0"/>
              <a:cs typeface="ＭＳ Ｐゴシック" charset="0"/>
            </a:endParaRPr>
          </a:p>
        </p:txBody>
      </p:sp>
      <p:sp>
        <p:nvSpPr>
          <p:cNvPr id="706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4E1FED7-9C60-FC48-8E30-273EA4B9CB3A}" type="slidenum">
              <a:rPr lang="en-US" sz="1200"/>
              <a:pPr eaLnBrk="1" hangingPunct="1"/>
              <a:t>37</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a:ln/>
        </p:spPr>
      </p:sp>
      <p:sp>
        <p:nvSpPr>
          <p:cNvPr id="1044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8.4 The Experiment at Robbers Cave</a:t>
            </a:r>
          </a:p>
          <a:p>
            <a:r>
              <a:rPr lang="en-US">
                <a:latin typeface="Arial" charset="0"/>
                <a:ea typeface="ＭＳ Ｐゴシック" charset="0"/>
                <a:cs typeface="ＭＳ Ｐゴシック" charset="0"/>
              </a:rPr>
              <a:t>In this study, competitive games fostered hostility between the Rattlers and the Eagles. Few boys had a best friend from the other group (left). But after the teams had to cooperate to solve various problems, the percentage that made friends across “enemy lines” shot up (right) (Sherif </a:t>
            </a:r>
            <a:r>
              <a:rPr lang="da-DK">
                <a:latin typeface="Arial" charset="0"/>
                <a:ea typeface="ＭＳ Ｐゴシック" charset="0"/>
                <a:cs typeface="ＭＳ Ｐゴシック" charset="0"/>
              </a:rPr>
              <a:t>et al., 1961).</a:t>
            </a:r>
            <a:endParaRPr lang="en-US">
              <a:latin typeface="Arial" charset="0"/>
              <a:ea typeface="ＭＳ Ｐゴシック" charset="0"/>
              <a:cs typeface="ＭＳ Ｐゴシック" charset="0"/>
            </a:endParaRPr>
          </a:p>
        </p:txBody>
      </p:sp>
      <p:sp>
        <p:nvSpPr>
          <p:cNvPr id="1044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B36D79-07F4-6646-BF05-BAAD8BA83ACC}" type="slidenum">
              <a:rPr lang="en-US" sz="1200"/>
              <a:pPr eaLnBrk="1" hangingPunct="1"/>
              <a:t>38</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ln/>
        </p:spPr>
      </p:sp>
      <p:sp>
        <p:nvSpPr>
          <p:cNvPr id="727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Stereotype:</a:t>
            </a:r>
            <a:r>
              <a:rPr lang="en-US">
                <a:latin typeface="Arial" charset="0"/>
                <a:ea typeface="ＭＳ Ｐゴシック" charset="0"/>
                <a:cs typeface="ＭＳ Ｐゴシック" charset="0"/>
              </a:rPr>
              <a:t> A summary impression of a group, in which a person believes that all members of the group share a common trait or traits (positive, negative, or neutral).</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Stereotypes aren’t necessarily bad and they are sometimes accurate (Lee, McCauley, &amp; Jussim, 2013).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They are, as some psychologists have called them, useful tools in the mental toolbox—energy-saving devices that allow us to make efficient decisions (Macrae &amp; Bodenhausen, 2000).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They help us quickly process new information and retrieve memories. They allow us to organize experience, make sense of differences among individuals and groups, and predict how people will behave.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In fact, the brain automatically registers and encodes the basic categories of gender, ethnicity, and age, suggesting that there is a neurological basis for the cognitive efficiency of stereotyping (Ito &amp; Urland, 2003).</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TextEdit="1"/>
          </p:cNvSpPr>
          <p:nvPr>
            <p:ph type="sldImg"/>
          </p:nvPr>
        </p:nvSpPr>
        <p:spPr>
          <a:ln/>
        </p:spPr>
      </p:sp>
      <p:sp>
        <p:nvSpPr>
          <p:cNvPr id="76802"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300" b="1">
                <a:solidFill>
                  <a:srgbClr val="BC5E29"/>
                </a:solidFill>
                <a:latin typeface="Arial" charset="0"/>
                <a:ea typeface="ＭＳ Ｐゴシック" charset="0"/>
                <a:cs typeface="ＭＳ Ｐゴシック" charset="0"/>
              </a:rPr>
              <a:t>Psychological causes: </a:t>
            </a:r>
            <a:r>
              <a:rPr lang="en-US">
                <a:latin typeface="Arial" charset="0"/>
                <a:ea typeface="ＭＳ Ｐゴシック" charset="0"/>
                <a:cs typeface="ＭＳ Ｐゴシック" charset="0"/>
              </a:rPr>
              <a:t>Prejudice often serves to ward off feelings of doubt, fear, and insecurity.</a:t>
            </a:r>
            <a:endParaRPr lang="en-US" sz="1300">
              <a:solidFill>
                <a:srgbClr val="262626"/>
              </a:solidFill>
              <a:latin typeface="Arial" charset="0"/>
              <a:ea typeface="ＭＳ Ｐゴシック" charset="0"/>
              <a:cs typeface="ＭＳ Ｐゴシック" charset="0"/>
            </a:endParaRPr>
          </a:p>
          <a:p>
            <a:endParaRPr lang="en-US" sz="1300">
              <a:solidFill>
                <a:srgbClr val="0D98B8"/>
              </a:solidFill>
              <a:latin typeface="Arial" charset="0"/>
              <a:ea typeface="ＭＳ Ｐゴシック" charset="0"/>
              <a:cs typeface="ＭＳ Ｐゴシック" charset="0"/>
            </a:endParaRPr>
          </a:p>
          <a:p>
            <a:r>
              <a:rPr lang="en-US" sz="1300" b="1">
                <a:solidFill>
                  <a:srgbClr val="0D98B8"/>
                </a:solidFill>
                <a:latin typeface="Arial" charset="0"/>
                <a:ea typeface="ＭＳ Ｐゴシック" charset="0"/>
                <a:cs typeface="ＭＳ Ｐゴシック" charset="0"/>
              </a:rPr>
              <a:t>Social causes: </a:t>
            </a:r>
            <a:r>
              <a:rPr lang="en-US">
                <a:latin typeface="Arial" charset="0"/>
                <a:ea typeface="ＭＳ Ｐゴシック" charset="0"/>
                <a:cs typeface="ＭＳ Ｐゴシック" charset="0"/>
              </a:rPr>
              <a:t>Some prejudices are acquired through pressure to conform to the views of friends, relatives, or associates.</a:t>
            </a:r>
          </a:p>
          <a:p>
            <a:endParaRPr lang="en-US" sz="1300">
              <a:solidFill>
                <a:srgbClr val="6A24A0"/>
              </a:solidFill>
              <a:latin typeface="Arial" charset="0"/>
              <a:ea typeface="ＭＳ Ｐゴシック" charset="0"/>
              <a:cs typeface="ＭＳ Ｐゴシック" charset="0"/>
            </a:endParaRPr>
          </a:p>
          <a:p>
            <a:r>
              <a:rPr lang="en-US" sz="1300" b="1">
                <a:solidFill>
                  <a:srgbClr val="6A24A0"/>
                </a:solidFill>
                <a:latin typeface="Arial" charset="0"/>
                <a:ea typeface="ＭＳ Ｐゴシック" charset="0"/>
                <a:cs typeface="ＭＳ Ｐゴシック" charset="0"/>
              </a:rPr>
              <a:t>Economic causes: </a:t>
            </a:r>
            <a:r>
              <a:rPr lang="en-US">
                <a:latin typeface="Arial" charset="0"/>
                <a:ea typeface="ＭＳ Ｐゴシック" charset="0"/>
                <a:cs typeface="ＭＳ Ｐゴシック" charset="0"/>
              </a:rPr>
              <a:t>Prejudice makes official forms of discrimination seem legitimate, by justifying the majority group’s dominance, status, or greater wealth.</a:t>
            </a:r>
          </a:p>
          <a:p>
            <a:endParaRPr lang="en-US" sz="1300" b="1">
              <a:solidFill>
                <a:srgbClr val="BC2E00"/>
              </a:solidFill>
              <a:latin typeface="Arial" charset="0"/>
              <a:ea typeface="ＭＳ Ｐゴシック" charset="0"/>
              <a:cs typeface="ＭＳ Ｐゴシック" charset="0"/>
            </a:endParaRPr>
          </a:p>
          <a:p>
            <a:r>
              <a:rPr lang="en-US" sz="1300" b="1">
                <a:solidFill>
                  <a:srgbClr val="BC2E00"/>
                </a:solidFill>
                <a:latin typeface="Arial" charset="0"/>
                <a:ea typeface="ＭＳ Ｐゴシック" charset="0"/>
                <a:cs typeface="ＭＳ Ｐゴシック" charset="0"/>
              </a:rPr>
              <a:t>Cultural and national causes: </a:t>
            </a:r>
            <a:r>
              <a:rPr lang="en-US" sz="1300">
                <a:solidFill>
                  <a:srgbClr val="BC2E00"/>
                </a:solidFill>
                <a:latin typeface="Arial" charset="0"/>
                <a:ea typeface="ＭＳ Ｐゴシック" charset="0"/>
                <a:cs typeface="ＭＳ Ｐゴシック" charset="0"/>
              </a:rPr>
              <a:t>P</a:t>
            </a:r>
            <a:r>
              <a:rPr lang="en-US">
                <a:latin typeface="Arial" charset="0"/>
                <a:ea typeface="ＭＳ Ｐゴシック" charset="0"/>
                <a:cs typeface="ＭＳ Ｐゴシック" charset="0"/>
              </a:rPr>
              <a:t>rejudice bonds people to their own ethnic or national group and its ways; by disliking “them,” we feel closer to our own group.</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TextEdit="1"/>
          </p:cNvSpPr>
          <p:nvPr>
            <p:ph type="sldImg"/>
          </p:nvPr>
        </p:nvSpPr>
        <p:spPr>
          <a:ln/>
        </p:spPr>
      </p:sp>
      <p:sp>
        <p:nvSpPr>
          <p:cNvPr id="78850"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a:latin typeface="Arial" charset="0"/>
                <a:ea typeface="ＭＳ Ｐゴシック" charset="0"/>
                <a:cs typeface="ＭＳ Ｐゴシック" charset="0"/>
              </a:rPr>
              <a:t>Psychologists disagree on whether racism and other prejudices are declining or have merely taken new forms.</a:t>
            </a:r>
          </a:p>
          <a:p>
            <a:pPr>
              <a:lnSpc>
                <a:spcPct val="80000"/>
              </a:lnSpc>
            </a:pPr>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To understand prejudice, we must distinguish explicit attitudes from unconscious ones, active hostility from simple discomfort, what people say from what they feel, and what people feel from how they actually behave.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a:ln/>
        </p:spPr>
      </p:sp>
      <p:sp>
        <p:nvSpPr>
          <p:cNvPr id="808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
        <p:nvSpPr>
          <p:cNvPr id="808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B87660A-6B0B-DE4C-A5E7-1ABA2CA88C70}" type="slidenum">
              <a:rPr lang="en-US" sz="1200"/>
              <a:pPr eaLnBrk="1" hangingPunct="1"/>
              <a:t>45</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a:ln/>
        </p:spPr>
      </p:sp>
      <p:sp>
        <p:nvSpPr>
          <p:cNvPr id="1003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8.1 The Milgram Obedience Experiment</a:t>
            </a:r>
          </a:p>
          <a:p>
            <a:r>
              <a:rPr lang="en-US">
                <a:latin typeface="Arial" charset="0"/>
                <a:ea typeface="ＭＳ Ｐゴシック" charset="0"/>
                <a:cs typeface="ＭＳ Ｐゴシック" charset="0"/>
              </a:rPr>
              <a:t>(a) Milgram’s original shock machine; in 1963, it looked pretty ominous. (b) The “learner” is being strapped into his chair by the experimenter and the “teacher.” (c) In Milgram’s study, when the “teacher” had to</a:t>
            </a:r>
          </a:p>
          <a:p>
            <a:r>
              <a:rPr lang="en-US">
                <a:latin typeface="Arial" charset="0"/>
                <a:ea typeface="ＭＳ Ｐゴシック" charset="0"/>
                <a:cs typeface="ＭＳ Ｐゴシック" charset="0"/>
              </a:rPr>
              <a:t>administer shock directly to the learner, most subjects refused, but this one continued to obey.</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Copyright 1965 by Stanley Milgram. From the film Obedience, distributed by Penn State Media Sales.</a:t>
            </a:r>
          </a:p>
        </p:txBody>
      </p:sp>
      <p:sp>
        <p:nvSpPr>
          <p:cNvPr id="1003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8F2EE42-DDBF-7449-B5CE-33EE3A1B08AD}" type="slidenum">
              <a:rPr lang="en-US" sz="1200"/>
              <a:pPr eaLnBrk="1" hangingPunct="1"/>
              <a:t>6</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a:ln/>
        </p:spPr>
      </p:sp>
      <p:sp>
        <p:nvSpPr>
          <p:cNvPr id="1054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8.5 The Impact of Cross-Ethnic Friendships on Minority Students’ Well-Being</a:t>
            </a:r>
          </a:p>
          <a:p>
            <a:r>
              <a:rPr lang="en-US">
                <a:latin typeface="Arial" charset="0"/>
                <a:ea typeface="ＭＳ Ｐゴシック" charset="0"/>
                <a:cs typeface="ＭＳ Ｐゴシック" charset="0"/>
              </a:rPr>
              <a:t>Cross-ethnic friendships benefit both parties. In a longitudinal study of minority black students at a predominantly white university, many black students at first felt left out of school life and thus dissatisfied with their educational experience. But the more white friends they made, the higher their sense of belonging (orange bar) and satisfaction with the university (blue bar). This finding was particularly significant for minority students who initially had been the most sensitive to rejection and who had felt the most anxious and insecure about being in a largely white school. The study was later replicated with minority Latino students (Mendoza-Denton &amp; Page-Gould, 2008).</a:t>
            </a:r>
          </a:p>
        </p:txBody>
      </p:sp>
      <p:sp>
        <p:nvSpPr>
          <p:cNvPr id="1054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C4DCD8-F949-FF4B-9D73-0A9BA752F817}" type="slidenum">
              <a:rPr lang="en-US" sz="1200"/>
              <a:pPr eaLnBrk="1" hangingPunct="1"/>
              <a:t>46</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a:ln/>
        </p:spPr>
      </p:sp>
      <p:sp>
        <p:nvSpPr>
          <p:cNvPr id="829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Virtually no nation has bloodless hands.</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It’s easy to conclude that outbreaks of violence are a result of inner aggressive drives, the sheer villainy of the perpetrators, or age-old tribal hatreds.</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But in the social-psychological view, they result from the all-too-normal processes we have discussed in this chapter, including mindless obedience to authority, conformity, groupthink, deindividuation, stereotyping, ethnocentrism, and prejudice.</a:t>
            </a:r>
          </a:p>
        </p:txBody>
      </p:sp>
      <p:sp>
        <p:nvSpPr>
          <p:cNvPr id="829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A40E85-EFF4-C448-9E8C-1F8E3CD849C5}" type="slidenum">
              <a:rPr lang="en-US" sz="1200"/>
              <a:pPr eaLnBrk="1" hangingPunct="1"/>
              <a:t>47</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DE63874B-5019-C84A-8F00-72518A4EB0E6}" type="slidenum">
              <a:rPr lang="en-US" sz="1800"/>
              <a:pPr algn="r" eaLnBrk="1" hangingPunct="1"/>
              <a:t>7</a:t>
            </a:fld>
            <a:endParaRPr lang="en-US" sz="180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 original study could never be repeated in the United States today because of these ethical concerns</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However, a “softer” version of the experiment has been done, in which “teachers” who had not heard of the original Milgram study were asked to administer shocks only up to 150 volts, when they first heard the learner protest.</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That amount of shock had been a critical choice point in Milgram’s study, and in the replication, nearly 80 percent of those who went past 150 ended up going all the way to the end (Packer, 2008).</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Overall obedience rates were only slightly lower than Milgram’s, and once again, gender, education, age, and ethnicity had no effect on the likelihood of obeying (Burger, 2009).</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In another, rather eerie cyberversion replication of Milgram’s study, participants had to shock a virtual woman on a computer screen. Even though they knew she wasn’t real, their heart rates increased and they reported feeling bad about delivering the “shocks.” Yet they kept doing it (Slater et al., 2006).</a:t>
            </a:r>
            <a:endParaRPr lang="en-US" sz="90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ln/>
        </p:spPr>
      </p:sp>
      <p:sp>
        <p:nvSpPr>
          <p:cNvPr id="317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Generations of students and the general public have seen emotionally charged clips from videos of the study made at the time.</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To Zimbardo, the results demonstrated how roles affect behavior: The guards’ aggression was entirely a result of wearing a guard’s uniform and having the power conferred by a guard’s authority.</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Despite flaws with the study, the Stanford prison study remains a useful cautionary tale.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 first stages of entrapment may pose no difficult choices, but as people take another step, or make a decision to continue, they will justify that action, which allows them to feel that it is the right one.</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Before long, the person has become committed to a course of action that is increasingly self-defeating, cruel, or foolhardy.</a:t>
            </a: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5358052-EF71-CB40-9001-97B0795E40A3}" type="slidenum">
              <a:rPr lang="en-US" sz="1200"/>
              <a:pPr eaLnBrk="1" hangingPunct="1"/>
              <a:t>9</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TextEdit="1"/>
          </p:cNvSpPr>
          <p:nvPr>
            <p:ph type="sldImg"/>
          </p:nvPr>
        </p:nvSpPr>
        <p:spPr>
          <a:xfrm>
            <a:off x="1144588" y="685800"/>
            <a:ext cx="4572000" cy="3429000"/>
          </a:xfrm>
          <a:ln/>
        </p:spPr>
      </p:sp>
      <p:sp>
        <p:nvSpPr>
          <p:cNvPr id="37890"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Situational attributions:</a:t>
            </a:r>
            <a:r>
              <a:rPr lang="en-US">
                <a:latin typeface="Arial" charset="0"/>
                <a:ea typeface="ＭＳ Ｐゴシック" charset="0"/>
                <a:cs typeface="ＭＳ Ｐゴシック" charset="0"/>
              </a:rPr>
              <a:t> Identify the cause of an action as something in the situation or environment.</a:t>
            </a:r>
            <a:endParaRPr lang="en-US" sz="1800">
              <a:latin typeface="Arial" charset="0"/>
              <a:ea typeface="ＭＳ Ｐゴシック" charset="0"/>
              <a:cs typeface="ＭＳ Ｐゴシック" charset="0"/>
            </a:endParaRPr>
          </a:p>
          <a:p>
            <a:endParaRPr lang="en-US" b="1">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Dispositional attributions:</a:t>
            </a:r>
            <a:r>
              <a:rPr lang="en-US">
                <a:latin typeface="Arial" charset="0"/>
                <a:ea typeface="ＭＳ Ｐゴシック" charset="0"/>
                <a:cs typeface="ＭＳ Ｐゴシック" charset="0"/>
              </a:rPr>
              <a:t> Identify the cause of an action as something in the person.</a:t>
            </a:r>
            <a:endParaRPr lang="en-US" sz="1800">
              <a:latin typeface="Arial" charset="0"/>
              <a:ea typeface="ＭＳ Ｐゴシック" charset="0"/>
              <a:cs typeface="ＭＳ Ｐゴシック" charset="0"/>
            </a:endParaRPr>
          </a:p>
          <a:p>
            <a:pPr lvl="2" eaLnBrk="1" hangingPunct="1">
              <a:lnSpc>
                <a:spcPct val="90000"/>
              </a:lnSpc>
              <a:buFont typeface="Wingdings" charset="0"/>
              <a:buNone/>
            </a:pPr>
            <a:endParaRPr lang="en-US">
              <a:latin typeface="Arial" charset="0"/>
              <a:ea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ln/>
        </p:spPr>
      </p:sp>
      <p:sp>
        <p:nvSpPr>
          <p:cNvPr id="39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 fundamental attribution error is especially prevalent in Western nations, where middle-class people tend to believe that individuals are responsible for their own actions and dislike the idea that the situation has much influence over them.</a:t>
            </a:r>
          </a:p>
          <a:p>
            <a:endParaRPr lang="en-US">
              <a:latin typeface="Arial" charset="0"/>
              <a:ea typeface="ＭＳ Ｐゴシック" charset="0"/>
              <a:cs typeface="ＭＳ Ｐゴシック" charset="0"/>
            </a:endParaRPr>
          </a:p>
        </p:txBody>
      </p:sp>
      <p:sp>
        <p:nvSpPr>
          <p:cNvPr id="39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36A4A1-0B58-DF4C-B47B-6F20621F2FB3}" type="slidenum">
              <a:rPr lang="en-US" sz="1200"/>
              <a:pPr eaLnBrk="1" hangingPunct="1"/>
              <a:t>13</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a:ln/>
        </p:spPr>
      </p:sp>
      <p:sp>
        <p:nvSpPr>
          <p:cNvPr id="41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Self-serving biases: </a:t>
            </a:r>
            <a:r>
              <a:rPr lang="en-US">
                <a:latin typeface="Arial" charset="0"/>
                <a:ea typeface="ＭＳ Ｐゴシック" charset="0"/>
                <a:cs typeface="ＭＳ Ｐゴシック" charset="0"/>
              </a:rPr>
              <a:t>Habits of thinking that make us feel good about ourselves, even (perhaps especially) when we shouldn’t.</a:t>
            </a:r>
          </a:p>
          <a:p>
            <a:endParaRPr lang="en-US" b="1">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Just-world hypothesis: </a:t>
            </a:r>
            <a:r>
              <a:rPr lang="en-US">
                <a:latin typeface="Arial" charset="0"/>
                <a:ea typeface="ＭＳ Ｐゴシック" charset="0"/>
                <a:cs typeface="ＭＳ Ｐゴシック" charset="0"/>
              </a:rPr>
              <a:t>The notion that many people need to believe that the world is fair and that justice is served, that bad people are punished and good people are rewarded.</a:t>
            </a:r>
          </a:p>
          <a:p>
            <a:pPr eaLnBrk="1" hangingPunct="1">
              <a:spcBef>
                <a:spcPct val="0"/>
              </a:spcBef>
            </a:pPr>
            <a:endParaRPr lang="en-US">
              <a:latin typeface="Arial" charset="0"/>
              <a:ea typeface="ＭＳ Ｐゴシック" charset="0"/>
              <a:cs typeface="ＭＳ Ｐゴシック" charset="0"/>
            </a:endParaRPr>
          </a:p>
        </p:txBody>
      </p:sp>
      <p:sp>
        <p:nvSpPr>
          <p:cNvPr id="419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0059C2-FF74-E248-B3BF-6B2E46F2AC49}" type="slidenum">
              <a:rPr lang="en-US" sz="1200"/>
              <a:pPr eaLnBrk="1" hangingPunct="1"/>
              <a:t>14</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4F39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89528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Turquoise)">
    <p:bg>
      <p:bgPr>
        <a:gradFill>
          <a:gsLst>
            <a:gs pos="0">
              <a:schemeClr val="bg1"/>
            </a:gs>
            <a:gs pos="100000">
              <a:srgbClr val="7C8BC4"/>
            </a:gs>
            <a:gs pos="50000">
              <a:schemeClr val="bg1"/>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E7C8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036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Turquoise) 2L">
    <p:bg>
      <p:bgPr>
        <a:gradFill>
          <a:gsLst>
            <a:gs pos="0">
              <a:schemeClr val="bg1"/>
            </a:gs>
            <a:gs pos="100000">
              <a:srgbClr val="7C8BC4"/>
            </a:gs>
            <a:gs pos="50000">
              <a:schemeClr val="bg1"/>
            </a:gs>
          </a:gsLst>
          <a:lin ang="16200000" scaled="0"/>
        </a:gra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E7C8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32420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o Title No Icon (Turquoise)">
    <p:bg>
      <p:bgPr>
        <a:gradFill>
          <a:gsLst>
            <a:gs pos="0">
              <a:schemeClr val="bg1"/>
            </a:gs>
            <a:gs pos="100000">
              <a:srgbClr val="7C8BC4"/>
            </a:gs>
            <a:gs pos="50000">
              <a:schemeClr val="bg1"/>
            </a:gs>
          </a:gsLst>
          <a:lin ang="162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7544619"/>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Green)">
    <p:bg>
      <p:bgPr>
        <a:gradFill>
          <a:gsLst>
            <a:gs pos="0">
              <a:schemeClr val="bg1"/>
            </a:gs>
            <a:gs pos="100000">
              <a:srgbClr val="4F3967"/>
            </a:gs>
            <a:gs pos="50000">
              <a:schemeClr val="bg1"/>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solidFill>
                  <a:schemeClr val="bg1"/>
                </a:solidFill>
              </a:defRPr>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E7C8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38936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Green) 2L">
    <p:bg>
      <p:bgPr>
        <a:gradFill>
          <a:gsLst>
            <a:gs pos="0">
              <a:schemeClr val="bg1"/>
            </a:gs>
            <a:gs pos="100000">
              <a:srgbClr val="4F3967"/>
            </a:gs>
            <a:gs pos="50000">
              <a:schemeClr val="bg1"/>
            </a:gs>
          </a:gsLst>
          <a:lin ang="16200000" scaled="0"/>
        </a:gra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solidFill>
                  <a:srgbClr val="FFFFFF"/>
                </a:solidFill>
              </a:defRPr>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E7C8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45123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o Title No Icon (Green)">
    <p:bg>
      <p:bgPr>
        <a:gradFill>
          <a:gsLst>
            <a:gs pos="0">
              <a:schemeClr val="bg1"/>
            </a:gs>
            <a:gs pos="100000">
              <a:srgbClr val="4F3967"/>
            </a:gs>
            <a:gs pos="50000">
              <a:schemeClr val="bg1"/>
            </a:gs>
          </a:gsLst>
          <a:lin ang="162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253458"/>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solidFill>
                  <a:srgbClr val="FFFFFF"/>
                </a:solidFill>
              </a:defRPr>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8758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Black) 2L">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solidFill>
                  <a:srgbClr val="FFFFFF"/>
                </a:solidFill>
              </a:defRPr>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26917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o Title No Icon (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290325"/>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304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White) 2L">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4F39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67537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3_Title Slide">
    <p:spTree>
      <p:nvGrpSpPr>
        <p:cNvPr id="1" name=""/>
        <p:cNvGrpSpPr/>
        <p:nvPr/>
      </p:nvGrpSpPr>
      <p:grpSpPr>
        <a:xfrm>
          <a:off x="0" y="0"/>
          <a:ext cx="0" cy="0"/>
          <a:chOff x="0" y="0"/>
          <a:chExt cx="0" cy="0"/>
        </a:xfrm>
      </p:grpSpPr>
      <p:pic>
        <p:nvPicPr>
          <p:cNvPr id="2" name="Picture 22" descr="titleImg_ch01.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694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2"/>
          <p:cNvSpPr>
            <a:spLocks noChangeArrowheads="1"/>
          </p:cNvSpPr>
          <p:nvPr userDrawn="1"/>
        </p:nvSpPr>
        <p:spPr bwMode="auto">
          <a:xfrm>
            <a:off x="0" y="0"/>
            <a:ext cx="9144000" cy="3360738"/>
          </a:xfrm>
          <a:prstGeom prst="rect">
            <a:avLst/>
          </a:prstGeom>
          <a:gradFill rotWithShape="1">
            <a:gsLst>
              <a:gs pos="0">
                <a:schemeClr val="bg1"/>
              </a:gs>
              <a:gs pos="100000">
                <a:srgbClr val="969696">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p>
        </p:txBody>
      </p:sp>
      <p:sp>
        <p:nvSpPr>
          <p:cNvPr id="4" name="Rectangle 13"/>
          <p:cNvSpPr>
            <a:spLocks noChangeArrowheads="1"/>
          </p:cNvSpPr>
          <p:nvPr userDrawn="1"/>
        </p:nvSpPr>
        <p:spPr bwMode="auto">
          <a:xfrm>
            <a:off x="0" y="0"/>
            <a:ext cx="9144000" cy="3360738"/>
          </a:xfrm>
          <a:prstGeom prst="rect">
            <a:avLst/>
          </a:prstGeom>
          <a:gradFill rotWithShape="1">
            <a:gsLst>
              <a:gs pos="0">
                <a:schemeClr val="bg1"/>
              </a:gs>
              <a:gs pos="100000">
                <a:srgbClr val="969696">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p>
        </p:txBody>
      </p:sp>
      <p:sp>
        <p:nvSpPr>
          <p:cNvPr id="5" name="TextBox 4"/>
          <p:cNvSpPr txBox="1"/>
          <p:nvPr/>
        </p:nvSpPr>
        <p:spPr>
          <a:xfrm>
            <a:off x="2209800" y="1905000"/>
            <a:ext cx="1371600" cy="307975"/>
          </a:xfrm>
          <a:prstGeom prst="rect">
            <a:avLst/>
          </a:prstGeom>
          <a:noFill/>
        </p:spPr>
        <p:txBody>
          <a:bodyPr>
            <a:spAutoFit/>
          </a:bodyPr>
          <a:lstStyle/>
          <a:p>
            <a:pPr algn="ctr">
              <a:defRPr/>
            </a:pPr>
            <a:r>
              <a:rPr lang="en-US" sz="1400" b="1" spc="100" dirty="0">
                <a:solidFill>
                  <a:srgbClr val="B6EB6E"/>
                </a:solidFill>
                <a:latin typeface="Arial" pitchFamily="-111" charset="0"/>
                <a:ea typeface="+mn-ea"/>
                <a:cs typeface="+mn-cs"/>
              </a:rPr>
              <a:t>CHAPTER</a:t>
            </a:r>
          </a:p>
        </p:txBody>
      </p:sp>
      <p:pic>
        <p:nvPicPr>
          <p:cNvPr id="6" name="Picture 23" descr="title_colorBar.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91440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insideBtn_ch0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2588" y="536575"/>
            <a:ext cx="10033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5" descr="title_txt_07a.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579563" y="506413"/>
            <a:ext cx="71374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
          <p:cNvSpPr>
            <a:spLocks/>
          </p:cNvSpPr>
          <p:nvPr/>
        </p:nvSpPr>
        <p:spPr bwMode="auto">
          <a:xfrm>
            <a:off x="7467600" y="6400800"/>
            <a:ext cx="147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nchor="b"/>
          <a:lstStyle/>
          <a:p>
            <a:pPr marL="39688" algn="r"/>
            <a:r>
              <a:rPr lang="en-US" sz="1000">
                <a:solidFill>
                  <a:srgbClr val="7F7F7F"/>
                </a:solidFill>
                <a:cs typeface="Helvetica" charset="0"/>
                <a:sym typeface="Helvetica" charset="0"/>
              </a:rPr>
              <a:t>Copyright © </a:t>
            </a:r>
          </a:p>
          <a:p>
            <a:pPr marL="39688" algn="r"/>
            <a:r>
              <a:rPr lang="en-US" sz="1000">
                <a:solidFill>
                  <a:srgbClr val="7F7F7F"/>
                </a:solidFill>
                <a:cs typeface="Helvetica" charset="0"/>
                <a:sym typeface="Helvetica" charset="0"/>
              </a:rPr>
              <a:t>2014, 2011, 2008 Pearson Education </a:t>
            </a:r>
          </a:p>
        </p:txBody>
      </p:sp>
      <p:sp>
        <p:nvSpPr>
          <p:cNvPr id="10" name="Rectangle 1"/>
          <p:cNvSpPr>
            <a:spLocks/>
          </p:cNvSpPr>
          <p:nvPr/>
        </p:nvSpPr>
        <p:spPr bwMode="auto">
          <a:xfrm>
            <a:off x="189472" y="6400800"/>
            <a:ext cx="2934561" cy="457200"/>
          </a:xfrm>
          <a:prstGeom prst="rect">
            <a:avLst/>
          </a:prstGeom>
          <a:noFill/>
          <a:ln w="12700">
            <a:noFill/>
            <a:miter lim="800000"/>
            <a:headEnd/>
            <a:tailEnd/>
          </a:ln>
        </p:spPr>
        <p:txBody>
          <a:bodyPr lIns="0" tIns="0" rIns="40639" bIns="0"/>
          <a:lstStyle/>
          <a:p>
            <a:pPr marL="39688">
              <a:defRPr/>
            </a:pPr>
            <a:r>
              <a:rPr lang="en-US" sz="1000" b="1" dirty="0">
                <a:solidFill>
                  <a:srgbClr val="FFFFFF">
                    <a:alpha val="41000"/>
                  </a:srgbClr>
                </a:solidFill>
                <a:latin typeface="Arial"/>
                <a:ea typeface="Helvetica" pitchFamily="-110" charset="0"/>
                <a:cs typeface="Arial"/>
                <a:sym typeface="Helvetica" pitchFamily="-110" charset="0"/>
              </a:rPr>
              <a:t>PSYCHOLOGY 11/e </a:t>
            </a:r>
          </a:p>
          <a:p>
            <a:pPr marL="39688">
              <a:defRPr/>
            </a:pPr>
            <a:r>
              <a:rPr lang="en-US" sz="1000" dirty="0">
                <a:solidFill>
                  <a:srgbClr val="FFFFFF">
                    <a:alpha val="41000"/>
                  </a:srgbClr>
                </a:solidFill>
                <a:latin typeface="Arial"/>
                <a:ea typeface="Helvetica" pitchFamily="-110" charset="0"/>
                <a:cs typeface="Arial"/>
                <a:sym typeface="Helvetica" pitchFamily="-110" charset="0"/>
              </a:rPr>
              <a:t>Carole Wade, Carol Tavris, and Maryanne Garry</a:t>
            </a:r>
          </a:p>
        </p:txBody>
      </p:sp>
      <p:sp>
        <p:nvSpPr>
          <p:cNvPr id="11" name="Rectangle 1"/>
          <p:cNvSpPr>
            <a:spLocks/>
          </p:cNvSpPr>
          <p:nvPr userDrawn="1"/>
        </p:nvSpPr>
        <p:spPr bwMode="auto">
          <a:xfrm>
            <a:off x="189472" y="6400800"/>
            <a:ext cx="2934561" cy="457200"/>
          </a:xfrm>
          <a:prstGeom prst="rect">
            <a:avLst/>
          </a:prstGeom>
          <a:noFill/>
          <a:ln w="12700">
            <a:noFill/>
            <a:miter lim="800000"/>
            <a:headEnd/>
            <a:tailEnd/>
          </a:ln>
        </p:spPr>
        <p:txBody>
          <a:bodyPr lIns="0" tIns="0" rIns="40639" bIns="0"/>
          <a:lstStyle/>
          <a:p>
            <a:pPr marL="39688">
              <a:defRPr/>
            </a:pPr>
            <a:r>
              <a:rPr lang="en-US" sz="1000" b="1" dirty="0">
                <a:solidFill>
                  <a:srgbClr val="FFFFFF">
                    <a:alpha val="41000"/>
                  </a:srgbClr>
                </a:solidFill>
                <a:latin typeface="Arial"/>
                <a:ea typeface="Helvetica" pitchFamily="-110" charset="0"/>
                <a:cs typeface="Arial"/>
                <a:sym typeface="Helvetica" pitchFamily="-110" charset="0"/>
              </a:rPr>
              <a:t>PSYCHOLOGY</a:t>
            </a:r>
            <a:endParaRPr lang="en-US" sz="1000" dirty="0">
              <a:solidFill>
                <a:srgbClr val="FFFFFF">
                  <a:alpha val="41000"/>
                </a:srgbClr>
              </a:solidFill>
              <a:latin typeface="Arial"/>
              <a:ea typeface="Helvetica" pitchFamily="-110" charset="0"/>
              <a:cs typeface="Arial"/>
              <a:sym typeface="Helvetica" pitchFamily="-110" charset="0"/>
            </a:endParaRPr>
          </a:p>
        </p:txBody>
      </p:sp>
    </p:spTree>
    <p:extLst>
      <p:ext uri="{BB962C8B-B14F-4D97-AF65-F5344CB8AC3E}">
        <p14:creationId xmlns:p14="http://schemas.microsoft.com/office/powerpoint/2010/main" val="3057166767"/>
      </p:ext>
    </p:extLst>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
        <p:cNvGrpSpPr/>
        <p:nvPr/>
      </p:nvGrpSpPr>
      <p:grpSpPr>
        <a:xfrm>
          <a:off x="0" y="0"/>
          <a:ext cx="0" cy="0"/>
          <a:chOff x="0" y="0"/>
          <a:chExt cx="0" cy="0"/>
        </a:xfrm>
      </p:grpSpPr>
      <p:sp>
        <p:nvSpPr>
          <p:cNvPr id="3" name="Rectangle 11"/>
          <p:cNvSpPr>
            <a:spLocks noChangeArrowheads="1"/>
          </p:cNvSpPr>
          <p:nvPr/>
        </p:nvSpPr>
        <p:spPr bwMode="auto">
          <a:xfrm rot="5400000" flipH="1" flipV="1">
            <a:off x="4454525" y="2168525"/>
            <a:ext cx="234950" cy="9144000"/>
          </a:xfrm>
          <a:prstGeom prst="rect">
            <a:avLst/>
          </a:prstGeom>
          <a:solidFill>
            <a:srgbClr val="94CD22"/>
          </a:solidFill>
          <a:ln w="9525">
            <a:solidFill>
              <a:srgbClr val="99CC38"/>
            </a:solidFill>
            <a:round/>
            <a:headEnd/>
            <a:tailEnd/>
          </a:ln>
        </p:spPr>
        <p:txBody>
          <a:bodyPr wrap="none" anchor="ctr"/>
          <a:lstStyle/>
          <a:p>
            <a:pPr algn="ctr"/>
            <a:endParaRPr lang="en-US" sz="1800">
              <a:solidFill>
                <a:schemeClr val="accent1"/>
              </a:solidFill>
            </a:endParaRPr>
          </a:p>
        </p:txBody>
      </p:sp>
      <p:pic>
        <p:nvPicPr>
          <p:cNvPr id="4" name="Picture 18" descr="section_imgShadow.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703638" y="0"/>
            <a:ext cx="2016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3" descr="sectionImg_ch07.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3717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section_colorBar.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531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2"/>
          <p:cNvSpPr>
            <a:spLocks noGrp="1"/>
          </p:cNvSpPr>
          <p:nvPr>
            <p:ph type="title"/>
          </p:nvPr>
        </p:nvSpPr>
        <p:spPr>
          <a:xfrm>
            <a:off x="4026319" y="1841138"/>
            <a:ext cx="4516982" cy="1867452"/>
          </a:xfrm>
          <a:prstGeom prst="rect">
            <a:avLst/>
          </a:prstGeom>
        </p:spPr>
        <p:txBody>
          <a:bodyPr/>
          <a:lstStyle>
            <a:lvl1pPr>
              <a:defRPr sz="3200" b="1">
                <a:solidFill>
                  <a:schemeClr val="accent4"/>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266221123"/>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26988"/>
            <a:ext cx="7467600" cy="609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52400" y="1143000"/>
            <a:ext cx="4343400" cy="4648200"/>
          </a:xfrm>
          <a:prstGeom prst="rect">
            <a:avLst/>
          </a:prstGeom>
        </p:spPr>
        <p:txBody>
          <a:bodyPr/>
          <a:lstStyle>
            <a:lvl1pPr>
              <a:defRPr sz="2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0"/>
          </p:nvPr>
        </p:nvSpPr>
        <p:spPr>
          <a:xfrm>
            <a:off x="152400" y="678910"/>
            <a:ext cx="7467600" cy="381000"/>
          </a:xfrm>
          <a:prstGeom prst="rect">
            <a:avLst/>
          </a:prstGeom>
        </p:spPr>
        <p:txBody>
          <a:bodyPr/>
          <a:lstStyle>
            <a:lvl1pPr marL="0" indent="0">
              <a:lnSpc>
                <a:spcPct val="100000"/>
              </a:lnSpc>
              <a:defRPr lang="en-US" sz="1400" b="1" kern="1200" dirty="0">
                <a:solidFill>
                  <a:schemeClr val="tx1">
                    <a:lumMod val="65000"/>
                    <a:lumOff val="35000"/>
                  </a:schemeClr>
                </a:solidFill>
                <a:latin typeface="Arial" pitchFamily="-106" charset="0"/>
                <a:ea typeface="+mn-ea"/>
                <a:cs typeface="+mn-cs"/>
              </a:defRPr>
            </a:lvl1pPr>
            <a:lvl2pPr>
              <a:defRPr sz="1200" b="0"/>
            </a:lvl2pPr>
            <a:lvl3pPr>
              <a:defRPr sz="1200" b="0"/>
            </a:lvl3pPr>
            <a:lvl4pPr>
              <a:defRPr sz="1200" b="0"/>
            </a:lvl4pPr>
            <a:lvl5pPr>
              <a:defRPr sz="1200" b="0"/>
            </a:lvl5pPr>
          </a:lstStyle>
          <a:p>
            <a:pPr lvl="0"/>
            <a:r>
              <a:rPr lang="en-US" smtClean="0"/>
              <a:t>Click to edit Master text styles</a:t>
            </a:r>
          </a:p>
        </p:txBody>
      </p:sp>
    </p:spTree>
    <p:extLst>
      <p:ext uri="{BB962C8B-B14F-4D97-AF65-F5344CB8AC3E}">
        <p14:creationId xmlns:p14="http://schemas.microsoft.com/office/powerpoint/2010/main" val="3280633730"/>
      </p:ext>
    </p:extLst>
  </p:cSld>
  <p:clrMapOvr>
    <a:masterClrMapping/>
  </p:clrMapOvr>
  <p:transition xmlns:p14="http://schemas.microsoft.com/office/powerpoint/2010/mai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 y="26988"/>
            <a:ext cx="7467600" cy="6096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19948675"/>
      </p:ext>
    </p:extLst>
  </p:cSld>
  <p:clrMapOvr>
    <a:masterClrMapping/>
  </p:clrMapOvr>
  <p:transition xmlns:p14="http://schemas.microsoft.com/office/powerpoint/2010/mai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26988"/>
            <a:ext cx="7467600" cy="609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52400" y="854709"/>
            <a:ext cx="4343400" cy="4648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78764797"/>
      </p:ext>
    </p:extLst>
  </p:cSld>
  <p:clrMapOvr>
    <a:masterClrMapping/>
  </p:clrMapOvr>
  <p:transition xmlns:p14="http://schemas.microsoft.com/office/powerpoint/2010/mai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26988"/>
            <a:ext cx="7467600" cy="609600"/>
          </a:xfrm>
          <a:prstGeom prst="rect">
            <a:avLst/>
          </a:prstGeom>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838200"/>
            <a:ext cx="4191000" cy="4648200"/>
          </a:xfrm>
          <a:prstGeom prst="rect">
            <a:avLst/>
          </a:prstGeo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60535236"/>
      </p:ext>
    </p:extLst>
  </p:cSld>
  <p:clrMapOvr>
    <a:masterClrMapping/>
  </p:clrMapOvr>
  <p:transition xmlns:p14="http://schemas.microsoft.com/office/powerpoint/2010/mai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1444625" y="1998663"/>
            <a:ext cx="6221413" cy="554037"/>
          </a:xfrm>
          <a:prstGeom prst="rect">
            <a:avLst/>
          </a:prstGeom>
        </p:spPr>
        <p:txBody>
          <a:bodyPr/>
          <a:lstStyle>
            <a:lvl1pPr>
              <a:defRPr>
                <a:solidFill>
                  <a:srgbClr val="FFE28C"/>
                </a:solidFill>
              </a:defRPr>
            </a:lvl1pPr>
          </a:lstStyle>
          <a:p>
            <a:r>
              <a:rPr lang="en-US" dirty="0" smtClean="0"/>
              <a:t>Click to edit Master title style</a:t>
            </a:r>
            <a:endParaRPr lang="en-US" dirty="0"/>
          </a:p>
        </p:txBody>
      </p:sp>
      <p:sp>
        <p:nvSpPr>
          <p:cNvPr id="5" name="Content Placeholder 2"/>
          <p:cNvSpPr>
            <a:spLocks noGrp="1"/>
          </p:cNvSpPr>
          <p:nvPr>
            <p:ph idx="1"/>
          </p:nvPr>
        </p:nvSpPr>
        <p:spPr>
          <a:xfrm>
            <a:off x="1450975" y="2884488"/>
            <a:ext cx="6229350" cy="4937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5192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 Title No Icon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708859"/>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Grey)">
    <p:bg>
      <p:bgPr>
        <a:gradFill>
          <a:gsLst>
            <a:gs pos="0">
              <a:schemeClr val="bg1"/>
            </a:gs>
            <a:gs pos="100000">
              <a:schemeClr val="bg1">
                <a:lumMod val="75000"/>
              </a:schemeClr>
            </a:gs>
            <a:gs pos="50000">
              <a:schemeClr val="bg1"/>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65282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Grey) 2L">
    <p:bg>
      <p:bgPr>
        <a:gradFill>
          <a:gsLst>
            <a:gs pos="0">
              <a:schemeClr val="bg1"/>
            </a:gs>
            <a:gs pos="100000">
              <a:schemeClr val="bg1">
                <a:lumMod val="75000"/>
              </a:schemeClr>
            </a:gs>
            <a:gs pos="50000">
              <a:schemeClr val="bg1"/>
            </a:gs>
          </a:gsLst>
          <a:lin ang="16200000" scaled="0"/>
        </a:gra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32413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 Title No Icon (Grey)">
    <p:bg>
      <p:bgPr>
        <a:gradFill>
          <a:gsLst>
            <a:gs pos="0">
              <a:schemeClr val="bg1"/>
            </a:gs>
            <a:gs pos="100000">
              <a:schemeClr val="bg1">
                <a:lumMod val="75000"/>
              </a:schemeClr>
            </a:gs>
            <a:gs pos="50000">
              <a:schemeClr val="bg1"/>
            </a:gs>
          </a:gsLst>
          <a:lin ang="162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823159"/>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Grey)">
    <p:bg>
      <p:bgPr>
        <a:gradFill>
          <a:gsLst>
            <a:gs pos="0">
              <a:schemeClr val="bg1"/>
            </a:gs>
            <a:gs pos="100000">
              <a:srgbClr val="E7C8B3"/>
            </a:gs>
            <a:gs pos="50000">
              <a:schemeClr val="bg1"/>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4F39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47937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Grey) 2L">
    <p:bg>
      <p:bgPr>
        <a:gradFill>
          <a:gsLst>
            <a:gs pos="0">
              <a:schemeClr val="bg1"/>
            </a:gs>
            <a:gs pos="100000">
              <a:srgbClr val="E7C8B3"/>
            </a:gs>
            <a:gs pos="50000">
              <a:schemeClr val="bg1"/>
            </a:gs>
          </a:gsLst>
          <a:lin ang="16200000" scaled="0"/>
        </a:gra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4F39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05191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No Title No Icon (Grey)">
    <p:bg>
      <p:bgPr>
        <a:gradFill>
          <a:gsLst>
            <a:gs pos="0">
              <a:schemeClr val="bg1"/>
            </a:gs>
            <a:gs pos="100000">
              <a:srgbClr val="E7C8B3"/>
            </a:gs>
            <a:gs pos="50000">
              <a:schemeClr val="bg1"/>
            </a:gs>
          </a:gsLst>
          <a:lin ang="162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227746"/>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emf"/><Relationship Id="rId21" Type="http://schemas.openxmlformats.org/officeDocument/2006/relationships/image" Target="../media/image2.emf"/><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theme" Target="../theme/theme2.xml"/><Relationship Id="rId1" Type="http://schemas.openxmlformats.org/officeDocument/2006/relationships/slideLayout" Target="../slideLayouts/slideLayout19.xml"/><Relationship Id="rId2"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1094" y="6469446"/>
            <a:ext cx="9147508" cy="411480"/>
          </a:xfrm>
          <a:prstGeom prst="rect">
            <a:avLst/>
          </a:prstGeom>
          <a:gradFill flip="none" rotWithShape="1">
            <a:gsLst>
              <a:gs pos="0">
                <a:srgbClr val="4F3967"/>
              </a:gs>
              <a:gs pos="100000">
                <a:srgbClr val="7C8BC4"/>
              </a:gs>
            </a:gsLst>
            <a:lin ang="21360000" scaled="0"/>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Rectangle 6"/>
          <p:cNvSpPr/>
          <p:nvPr/>
        </p:nvSpPr>
        <p:spPr>
          <a:xfrm>
            <a:off x="-1094" y="6465502"/>
            <a:ext cx="9185356" cy="45720"/>
          </a:xfrm>
          <a:prstGeom prst="rect">
            <a:avLst/>
          </a:prstGeom>
          <a:solidFill>
            <a:srgbClr val="E7C8B3"/>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TextBox 15"/>
          <p:cNvSpPr txBox="1"/>
          <p:nvPr userDrawn="1"/>
        </p:nvSpPr>
        <p:spPr>
          <a:xfrm>
            <a:off x="2363" y="6563205"/>
            <a:ext cx="9142906" cy="246221"/>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rgbClr val="FFFFFF"/>
                </a:solidFill>
                <a:latin typeface="Arial"/>
                <a:cs typeface="Arial"/>
              </a:rPr>
              <a:t>Copyright © 2017, 2014, 2011 Pearson Education Inc. All rights reserved.</a:t>
            </a:r>
            <a:endParaRPr lang="en-US" sz="1000" dirty="0">
              <a:solidFill>
                <a:srgbClr val="FFFFFF"/>
              </a:solidFill>
              <a:latin typeface="Arial"/>
              <a:cs typeface="Arial"/>
            </a:endParaRPr>
          </a:p>
        </p:txBody>
      </p:sp>
      <p:pic>
        <p:nvPicPr>
          <p:cNvPr id="9" name="Pearson Logo"/>
          <p:cNvPicPr>
            <a:picLocks noChangeAspect="1" noChangeArrowheads="1"/>
          </p:cNvPicPr>
          <p:nvPr userDrawn="1"/>
        </p:nvPicPr>
        <p:blipFill>
          <a:blip r:embed="rId20" cstate="screen">
            <a:extLst>
              <a:ext uri="{28A0092B-C50C-407E-A947-70E740481C1C}">
                <a14:useLocalDpi xmlns:a14="http://schemas.microsoft.com/office/drawing/2010/main"/>
              </a:ext>
            </a:extLst>
          </a:blip>
          <a:srcRect/>
          <a:stretch>
            <a:fillRect/>
          </a:stretch>
        </p:blipFill>
        <p:spPr bwMode="black">
          <a:xfrm>
            <a:off x="7748588" y="6473050"/>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lways Learning Logo" descr="Pearson: Always Learning Logo"/>
          <p:cNvPicPr>
            <a:picLocks noChangeAspect="1" noChangeArrowheads="1"/>
          </p:cNvPicPr>
          <p:nvPr userDrawn="1"/>
        </p:nvPicPr>
        <p:blipFill>
          <a:blip r:embed="rId21" cstate="screen">
            <a:extLst>
              <a:ext uri="{28A0092B-C50C-407E-A947-70E740481C1C}">
                <a14:useLocalDpi xmlns:a14="http://schemas.microsoft.com/office/drawing/2010/main"/>
              </a:ext>
            </a:extLst>
          </a:blip>
          <a:srcRect/>
          <a:stretch>
            <a:fillRect/>
          </a:stretch>
        </p:blipFill>
        <p:spPr bwMode="black">
          <a:xfrm>
            <a:off x="-47197" y="6487028"/>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02853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70" r:id="rId4"/>
    <p:sldLayoutId id="2147483671" r:id="rId5"/>
    <p:sldLayoutId id="2147483672" r:id="rId6"/>
    <p:sldLayoutId id="2147483693" r:id="rId7"/>
    <p:sldLayoutId id="2147483694" r:id="rId8"/>
    <p:sldLayoutId id="2147483695" r:id="rId9"/>
    <p:sldLayoutId id="2147483676" r:id="rId10"/>
    <p:sldLayoutId id="2147483677" r:id="rId11"/>
    <p:sldLayoutId id="2147483678" r:id="rId12"/>
    <p:sldLayoutId id="2147483682" r:id="rId13"/>
    <p:sldLayoutId id="2147483683" r:id="rId14"/>
    <p:sldLayoutId id="2147483684" r:id="rId15"/>
    <p:sldLayoutId id="2147483688" r:id="rId16"/>
    <p:sldLayoutId id="2147483689" r:id="rId17"/>
    <p:sldLayoutId id="2147483690" r:id="rId18"/>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818868"/>
      </p:ext>
    </p:extLst>
  </p:cSld>
  <p:clrMap bg1="lt1" tx1="dk1" bg2="lt2" tx2="dk2" accent1="accent1" accent2="accent2" accent3="accent3" accent4="accent4" accent5="accent5" accent6="accent6" hlink="hlink" folHlink="folHlink"/>
  <p:sldLayoutIdLst>
    <p:sldLayoutId id="2147483692" r:id="rId1"/>
    <p:sldLayoutId id="2147483696" r:id="rId2"/>
    <p:sldLayoutId id="2147483697" r:id="rId3"/>
    <p:sldLayoutId id="2147483698" r:id="rId4"/>
    <p:sldLayoutId id="2147483699" r:id="rId5"/>
    <p:sldLayoutId id="2147483700" r:id="rId6"/>
    <p:sldLayoutId id="2147483701" r:id="rId7"/>
    <p:sldLayoutId id="2147483702" r:id="rId8"/>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microsoft.com/office/2007/relationships/hdphoto" Target="../media/hdphoto1.wdp"/><Relationship Id="rId6" Type="http://schemas.openxmlformats.org/officeDocument/2006/relationships/image" Target="../media/image20.png"/><Relationship Id="rId7" Type="http://schemas.microsoft.com/office/2007/relationships/hdphoto" Target="../media/hdphoto2.wdp"/><Relationship Id="rId1" Type="http://schemas.openxmlformats.org/officeDocument/2006/relationships/slideLayout" Target="../slideLayouts/slideLayout16.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jp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10.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7.jpeg"/><Relationship Id="rId4" Type="http://schemas.openxmlformats.org/officeDocument/2006/relationships/image" Target="../media/image38.png"/><Relationship Id="rId5" Type="http://schemas.microsoft.com/office/2007/relationships/hdphoto" Target="../media/hdphoto3.wdp"/><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4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5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microsoft.com/office/2007/relationships/hdphoto" Target="../media/hdphoto4.wdp"/><Relationship Id="rId1" Type="http://schemas.openxmlformats.org/officeDocument/2006/relationships/slideLayout" Target="../slideLayouts/slideLayout16.xml"/><Relationship Id="rId2"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16.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6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7.jpeg"/></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10.xml"/><Relationship Id="rId2" Type="http://schemas.openxmlformats.org/officeDocument/2006/relationships/notesSlide" Target="../notesSlides/notesSlide3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hyperlink" Target="https://media.pearsoncmg.com/ph/hss/hss_ciccarelli_psychology_4e/interactives/source_files/ch11-general-adaptation/embed.html" TargetMode="External"/><Relationship Id="rId4" Type="http://schemas.openxmlformats.org/officeDocument/2006/relationships/image" Target="../media/image71.png"/><Relationship Id="rId1" Type="http://schemas.openxmlformats.org/officeDocument/2006/relationships/slideLayout" Target="../slideLayouts/slideLayout3.xml"/><Relationship Id="rId2" Type="http://schemas.openxmlformats.org/officeDocument/2006/relationships/hyperlink" Target="https://media.pearsoncmg.com/ph/hss/hss_ciccarelli_psychology_4e/interactives/source_files/ch12-exper-iat-race/embed.html"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1" Type="http://schemas.openxmlformats.org/officeDocument/2006/relationships/slideLayout" Target="../slideLayouts/slideLayout16.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08.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Rectangle 3"/>
          <p:cNvSpPr/>
          <p:nvPr/>
        </p:nvSpPr>
        <p:spPr>
          <a:xfrm>
            <a:off x="-60158" y="6415431"/>
            <a:ext cx="9231183" cy="510119"/>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489008"/>
            <a:ext cx="9198049" cy="645219"/>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990807" y="1856129"/>
            <a:ext cx="2753667" cy="369332"/>
          </a:xfrm>
          <a:prstGeom prst="rect">
            <a:avLst/>
          </a:prstGeom>
          <a:noFill/>
          <a:effectLst>
            <a:outerShdw blurRad="25400" dist="25400" dir="2700000" algn="tl" rotWithShape="0">
              <a:srgbClr val="000000"/>
            </a:outerShdw>
          </a:effectLst>
        </p:spPr>
        <p:txBody>
          <a:bodyPr wrap="square" rtlCol="0">
            <a:spAutoFit/>
          </a:bodyPr>
          <a:lstStyle/>
          <a:p>
            <a:r>
              <a:rPr lang="en-US" dirty="0" smtClean="0">
                <a:solidFill>
                  <a:schemeClr val="bg1"/>
                </a:solidFill>
                <a:latin typeface="Arial"/>
                <a:cs typeface="Arial"/>
              </a:rPr>
              <a:t>Social Forces</a:t>
            </a:r>
            <a:endParaRPr lang="en-US" dirty="0">
              <a:solidFill>
                <a:schemeClr val="bg1"/>
              </a:solidFill>
              <a:latin typeface="Arial"/>
              <a:cs typeface="Arial"/>
            </a:endParaRPr>
          </a:p>
        </p:txBody>
      </p:sp>
      <p:sp>
        <p:nvSpPr>
          <p:cNvPr id="7" name="Oval 6"/>
          <p:cNvSpPr/>
          <p:nvPr/>
        </p:nvSpPr>
        <p:spPr>
          <a:xfrm>
            <a:off x="3128277" y="1640092"/>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128278" y="1789587"/>
            <a:ext cx="801405" cy="461665"/>
          </a:xfrm>
          <a:prstGeom prst="rect">
            <a:avLst/>
          </a:prstGeom>
          <a:noFill/>
        </p:spPr>
        <p:txBody>
          <a:bodyPr wrap="square" rtlCol="0">
            <a:spAutoFit/>
          </a:bodyPr>
          <a:lstStyle/>
          <a:p>
            <a:pPr algn="ctr"/>
            <a:r>
              <a:rPr lang="en-US" sz="2400" b="1" dirty="0" smtClean="0">
                <a:solidFill>
                  <a:schemeClr val="bg1"/>
                </a:solidFill>
                <a:latin typeface="Arial"/>
                <a:cs typeface="Arial"/>
              </a:rPr>
              <a:t>8.1</a:t>
            </a:r>
            <a:endParaRPr lang="en-US" sz="2400" b="1" dirty="0">
              <a:solidFill>
                <a:schemeClr val="bg1"/>
              </a:solidFill>
              <a:latin typeface="Arial"/>
              <a:cs typeface="Arial"/>
            </a:endParaRPr>
          </a:p>
        </p:txBody>
      </p:sp>
      <p:sp>
        <p:nvSpPr>
          <p:cNvPr id="9" name="TextBox 8"/>
          <p:cNvSpPr txBox="1"/>
          <p:nvPr/>
        </p:nvSpPr>
        <p:spPr>
          <a:xfrm>
            <a:off x="0" y="567933"/>
            <a:ext cx="9144000" cy="461665"/>
          </a:xfrm>
          <a:prstGeom prst="rect">
            <a:avLst/>
          </a:prstGeom>
          <a:noFill/>
        </p:spPr>
        <p:txBody>
          <a:bodyPr wrap="square" rtlCol="0">
            <a:spAutoFit/>
          </a:bodyPr>
          <a:lstStyle/>
          <a:p>
            <a:pPr algn="ctr"/>
            <a:r>
              <a:rPr lang="en-US" sz="2400" b="1" dirty="0" smtClean="0">
                <a:latin typeface="Arial"/>
                <a:cs typeface="Arial"/>
              </a:rPr>
              <a:t>8     </a:t>
            </a:r>
            <a:r>
              <a:rPr lang="en-US" sz="2400" cap="all" dirty="0" smtClean="0">
                <a:latin typeface="Arial"/>
                <a:cs typeface="Arial"/>
              </a:rPr>
              <a:t>BEHAVIOR IN SOCIAL AND CULTURAL CONTEXT</a:t>
            </a:r>
            <a:endParaRPr lang="en-US" sz="2400" cap="all" dirty="0">
              <a:latin typeface="Arial"/>
              <a:cs typeface="Arial"/>
            </a:endParaRPr>
          </a:p>
        </p:txBody>
      </p:sp>
      <p:sp>
        <p:nvSpPr>
          <p:cNvPr id="10" name="TextBox 9"/>
          <p:cNvSpPr txBox="1"/>
          <p:nvPr/>
        </p:nvSpPr>
        <p:spPr>
          <a:xfrm>
            <a:off x="3990808" y="2596550"/>
            <a:ext cx="2753667" cy="646331"/>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Social Influences on Beliefs and Behavior </a:t>
            </a:r>
          </a:p>
        </p:txBody>
      </p:sp>
      <p:sp>
        <p:nvSpPr>
          <p:cNvPr id="11" name="Oval 10"/>
          <p:cNvSpPr/>
          <p:nvPr/>
        </p:nvSpPr>
        <p:spPr>
          <a:xfrm>
            <a:off x="3128277" y="2519012"/>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128278" y="2668507"/>
            <a:ext cx="801405" cy="461665"/>
          </a:xfrm>
          <a:prstGeom prst="rect">
            <a:avLst/>
          </a:prstGeom>
          <a:noFill/>
        </p:spPr>
        <p:txBody>
          <a:bodyPr wrap="square" rtlCol="0">
            <a:spAutoFit/>
          </a:bodyPr>
          <a:lstStyle/>
          <a:p>
            <a:pPr algn="ctr"/>
            <a:r>
              <a:rPr lang="en-US" sz="2400" b="1" dirty="0" smtClean="0">
                <a:solidFill>
                  <a:schemeClr val="bg1"/>
                </a:solidFill>
                <a:latin typeface="Arial"/>
                <a:cs typeface="Arial"/>
              </a:rPr>
              <a:t>8.2</a:t>
            </a:r>
            <a:endParaRPr lang="en-US" sz="2400" b="1" dirty="0">
              <a:solidFill>
                <a:schemeClr val="bg1"/>
              </a:solidFill>
              <a:latin typeface="Arial"/>
              <a:cs typeface="Arial"/>
            </a:endParaRPr>
          </a:p>
        </p:txBody>
      </p:sp>
      <p:sp>
        <p:nvSpPr>
          <p:cNvPr id="13" name="TextBox 12"/>
          <p:cNvSpPr txBox="1"/>
          <p:nvPr/>
        </p:nvSpPr>
        <p:spPr>
          <a:xfrm>
            <a:off x="3990808" y="3613969"/>
            <a:ext cx="2753667" cy="369332"/>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Individuals in Groups </a:t>
            </a:r>
          </a:p>
        </p:txBody>
      </p:sp>
      <p:sp>
        <p:nvSpPr>
          <p:cNvPr id="14" name="Oval 13"/>
          <p:cNvSpPr/>
          <p:nvPr/>
        </p:nvSpPr>
        <p:spPr>
          <a:xfrm>
            <a:off x="3128277" y="3397932"/>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128278" y="3547427"/>
            <a:ext cx="801405" cy="461665"/>
          </a:xfrm>
          <a:prstGeom prst="rect">
            <a:avLst/>
          </a:prstGeom>
          <a:noFill/>
        </p:spPr>
        <p:txBody>
          <a:bodyPr wrap="square" rtlCol="0">
            <a:spAutoFit/>
          </a:bodyPr>
          <a:lstStyle/>
          <a:p>
            <a:pPr algn="ctr"/>
            <a:r>
              <a:rPr lang="en-US" sz="2400" b="1" dirty="0" smtClean="0">
                <a:solidFill>
                  <a:schemeClr val="bg1"/>
                </a:solidFill>
                <a:latin typeface="Arial"/>
                <a:cs typeface="Arial"/>
              </a:rPr>
              <a:t>8.3</a:t>
            </a:r>
            <a:endParaRPr lang="en-US" sz="2400" b="1" dirty="0">
              <a:solidFill>
                <a:schemeClr val="bg1"/>
              </a:solidFill>
              <a:latin typeface="Arial"/>
              <a:cs typeface="Arial"/>
            </a:endParaRPr>
          </a:p>
        </p:txBody>
      </p:sp>
      <p:sp>
        <p:nvSpPr>
          <p:cNvPr id="16" name="TextBox 15"/>
          <p:cNvSpPr txBox="1"/>
          <p:nvPr/>
        </p:nvSpPr>
        <p:spPr>
          <a:xfrm>
            <a:off x="3990808" y="4354390"/>
            <a:ext cx="2432678" cy="646331"/>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Us Versus Them: Group </a:t>
            </a:r>
            <a:r>
              <a:rPr lang="en-US" dirty="0" smtClean="0">
                <a:solidFill>
                  <a:schemeClr val="bg1"/>
                </a:solidFill>
                <a:latin typeface="Arial"/>
                <a:cs typeface="Arial"/>
              </a:rPr>
              <a:t>Identity</a:t>
            </a:r>
            <a:endParaRPr lang="en-US" dirty="0">
              <a:solidFill>
                <a:schemeClr val="bg1"/>
              </a:solidFill>
              <a:latin typeface="Arial"/>
              <a:cs typeface="Arial"/>
            </a:endParaRPr>
          </a:p>
        </p:txBody>
      </p:sp>
      <p:sp>
        <p:nvSpPr>
          <p:cNvPr id="17" name="Oval 16"/>
          <p:cNvSpPr/>
          <p:nvPr/>
        </p:nvSpPr>
        <p:spPr>
          <a:xfrm>
            <a:off x="3128277" y="4276852"/>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3128278" y="4426347"/>
            <a:ext cx="801405" cy="461665"/>
          </a:xfrm>
          <a:prstGeom prst="rect">
            <a:avLst/>
          </a:prstGeom>
          <a:noFill/>
        </p:spPr>
        <p:txBody>
          <a:bodyPr wrap="square" rtlCol="0">
            <a:spAutoFit/>
          </a:bodyPr>
          <a:lstStyle/>
          <a:p>
            <a:pPr algn="ctr"/>
            <a:r>
              <a:rPr lang="en-US" sz="2400" b="1" dirty="0" smtClean="0">
                <a:solidFill>
                  <a:schemeClr val="bg1"/>
                </a:solidFill>
                <a:latin typeface="Arial"/>
                <a:cs typeface="Arial"/>
              </a:rPr>
              <a:t>8.4</a:t>
            </a:r>
            <a:endParaRPr lang="en-US" sz="2400" b="1" dirty="0">
              <a:solidFill>
                <a:schemeClr val="bg1"/>
              </a:solidFill>
              <a:latin typeface="Arial"/>
              <a:cs typeface="Arial"/>
            </a:endParaRPr>
          </a:p>
        </p:txBody>
      </p:sp>
      <p:sp>
        <p:nvSpPr>
          <p:cNvPr id="19" name="Rectangle 1"/>
          <p:cNvSpPr>
            <a:spLocks/>
          </p:cNvSpPr>
          <p:nvPr/>
        </p:nvSpPr>
        <p:spPr bwMode="auto">
          <a:xfrm>
            <a:off x="-60159" y="6448261"/>
            <a:ext cx="9258207" cy="477289"/>
          </a:xfrm>
          <a:prstGeom prst="rect">
            <a:avLst/>
          </a:prstGeom>
          <a:noFill/>
          <a:ln>
            <a:noFill/>
          </a:ln>
          <a:extLst/>
        </p:spPr>
        <p:txBody>
          <a:bodyPr lIns="0" tIns="0" rIns="40639" bIns="0" anchor="b"/>
          <a:lstStyle/>
          <a:p>
            <a:pPr marL="39688" algn="ctr" defTabSz="914400">
              <a:defRPr/>
            </a:pPr>
            <a:r>
              <a:rPr lang="en-US" sz="1000" b="1" dirty="0" smtClean="0">
                <a:solidFill>
                  <a:schemeClr val="tx1"/>
                </a:solidFill>
                <a:latin typeface="Arial" charset="0"/>
                <a:ea typeface="ＭＳ Ｐゴシック" charset="0"/>
                <a:cs typeface="Helvetica" charset="0"/>
                <a:sym typeface="Helvetica" charset="0"/>
              </a:rPr>
              <a:t>PSYCHOLOGY</a:t>
            </a:r>
            <a:r>
              <a:rPr lang="en-US" sz="1000" b="0" dirty="0" smtClean="0">
                <a:solidFill>
                  <a:schemeClr val="tx1"/>
                </a:solidFill>
                <a:latin typeface="Arial" charset="0"/>
                <a:ea typeface="ＭＳ Ｐゴシック" charset="0"/>
                <a:cs typeface="Helvetica" charset="0"/>
                <a:sym typeface="Helvetica" charset="0"/>
              </a:rPr>
              <a:t>, Twelfth Edition  </a:t>
            </a:r>
            <a:r>
              <a:rPr lang="en-US" sz="1000" b="0" dirty="0">
                <a:solidFill>
                  <a:schemeClr val="tx1"/>
                </a:solidFill>
                <a:latin typeface="Arial" charset="0"/>
                <a:ea typeface="ＭＳ Ｐゴシック" charset="0"/>
                <a:cs typeface="Helvetica" charset="0"/>
                <a:sym typeface="Helvetica" charset="0"/>
              </a:rPr>
              <a:t>|  </a:t>
            </a:r>
            <a:r>
              <a:rPr lang="en-US" sz="1000" b="0" dirty="0" smtClean="0">
                <a:solidFill>
                  <a:schemeClr val="tx1"/>
                </a:solidFill>
                <a:latin typeface="Arial" charset="0"/>
                <a:ea typeface="ＭＳ Ｐゴシック" charset="0"/>
                <a:cs typeface="Helvetica" charset="0"/>
                <a:sym typeface="Helvetica" charset="0"/>
              </a:rPr>
              <a:t>Carole Wade • Carol Tavris</a:t>
            </a:r>
            <a:endParaRPr lang="en-US" sz="1000" b="0" dirty="0">
              <a:solidFill>
                <a:schemeClr val="tx1"/>
              </a:solidFill>
              <a:latin typeface="Arial" charset="0"/>
              <a:ea typeface="ＭＳ Ｐゴシック" charset="0"/>
              <a:cs typeface="Helvetica" charset="0"/>
              <a:sym typeface="Helvetica" charset="0"/>
            </a:endParaRPr>
          </a:p>
          <a:p>
            <a:pPr marL="39688" algn="ctr" defTabSz="914400">
              <a:defRPr/>
            </a:pPr>
            <a:r>
              <a:rPr lang="en-US" sz="1000" b="0" dirty="0" smtClean="0">
                <a:solidFill>
                  <a:schemeClr val="tx1"/>
                </a:solidFill>
                <a:latin typeface="Arial" charset="0"/>
                <a:ea typeface="ＭＳ Ｐゴシック" charset="0"/>
                <a:cs typeface="Helvetica" charset="0"/>
                <a:sym typeface="Helvetica" charset="0"/>
              </a:rPr>
              <a:t>Copyright </a:t>
            </a:r>
            <a:r>
              <a:rPr lang="en-US" sz="1000" b="0" dirty="0">
                <a:solidFill>
                  <a:schemeClr val="tx1"/>
                </a:solidFill>
                <a:latin typeface="Arial" charset="0"/>
                <a:ea typeface="ＭＳ Ｐゴシック" charset="0"/>
                <a:cs typeface="Helvetica" charset="0"/>
                <a:sym typeface="Helvetica" charset="0"/>
              </a:rPr>
              <a:t>© </a:t>
            </a:r>
            <a:r>
              <a:rPr lang="en-US" sz="1000" dirty="0" smtClean="0">
                <a:latin typeface="Arial" charset="0"/>
                <a:ea typeface="ＭＳ Ｐゴシック" charset="0"/>
                <a:cs typeface="Helvetica" charset="0"/>
                <a:sym typeface="Helvetica" charset="0"/>
              </a:rPr>
              <a:t>2017, </a:t>
            </a:r>
            <a:r>
              <a:rPr lang="en-US" sz="1000" dirty="0">
                <a:latin typeface="Arial" charset="0"/>
                <a:ea typeface="ＭＳ Ｐゴシック" charset="0"/>
                <a:cs typeface="Helvetica" charset="0"/>
                <a:sym typeface="Helvetica" charset="0"/>
              </a:rPr>
              <a:t>2014, </a:t>
            </a:r>
            <a:r>
              <a:rPr lang="en-US" sz="1000" dirty="0" smtClean="0">
                <a:latin typeface="Arial" charset="0"/>
                <a:ea typeface="ＭＳ Ｐゴシック" charset="0"/>
                <a:cs typeface="Helvetica" charset="0"/>
                <a:sym typeface="Helvetica" charset="0"/>
              </a:rPr>
              <a:t>2011 Pearson </a:t>
            </a:r>
            <a:r>
              <a:rPr lang="en-US" sz="1000" b="0" dirty="0" smtClean="0">
                <a:solidFill>
                  <a:schemeClr val="tx1"/>
                </a:solidFill>
                <a:latin typeface="Arial" charset="0"/>
                <a:ea typeface="ＭＳ Ｐゴシック" charset="0"/>
                <a:cs typeface="Helvetica" charset="0"/>
                <a:sym typeface="Helvetica" charset="0"/>
              </a:rPr>
              <a:t>Education Inc. All rights reserved.</a:t>
            </a:r>
            <a:endParaRPr lang="en-US" sz="1000" b="0" dirty="0">
              <a:solidFill>
                <a:schemeClr val="tx1"/>
              </a:solidFill>
              <a:latin typeface="Arial" charset="0"/>
              <a:ea typeface="ＭＳ Ｐゴシック" charset="0"/>
              <a:cs typeface="Helvetica" charset="0"/>
              <a:sym typeface="Helvetica" charset="0"/>
            </a:endParaRPr>
          </a:p>
          <a:p>
            <a:pPr marL="39688" defTabSz="914400">
              <a:defRPr/>
            </a:pPr>
            <a:endParaRPr lang="en-US" sz="1000" b="0" dirty="0">
              <a:solidFill>
                <a:schemeClr val="tx1"/>
              </a:solidFill>
              <a:latin typeface="Arial" charset="0"/>
              <a:ea typeface="ＭＳ Ｐゴシック" charset="0"/>
              <a:cs typeface="Helvetica" charset="0"/>
              <a:sym typeface="Helvetica" charset="0"/>
            </a:endParaRPr>
          </a:p>
        </p:txBody>
      </p:sp>
      <p:sp>
        <p:nvSpPr>
          <p:cNvPr id="21" name="TextBox 20"/>
          <p:cNvSpPr txBox="1"/>
          <p:nvPr/>
        </p:nvSpPr>
        <p:spPr>
          <a:xfrm>
            <a:off x="3990807" y="5232958"/>
            <a:ext cx="2753667" cy="646331"/>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Group Conflict and </a:t>
            </a:r>
            <a:r>
              <a:rPr lang="en-US" dirty="0" smtClean="0">
                <a:solidFill>
                  <a:schemeClr val="bg1"/>
                </a:solidFill>
                <a:latin typeface="Arial"/>
                <a:cs typeface="Arial"/>
              </a:rPr>
              <a:t>Prejudice</a:t>
            </a:r>
            <a:endParaRPr lang="en-US" dirty="0">
              <a:solidFill>
                <a:schemeClr val="bg1"/>
              </a:solidFill>
              <a:latin typeface="Arial"/>
              <a:cs typeface="Arial"/>
            </a:endParaRPr>
          </a:p>
        </p:txBody>
      </p:sp>
      <p:sp>
        <p:nvSpPr>
          <p:cNvPr id="22" name="Oval 21"/>
          <p:cNvSpPr/>
          <p:nvPr/>
        </p:nvSpPr>
        <p:spPr>
          <a:xfrm>
            <a:off x="3128277" y="5155420"/>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3128278" y="5304915"/>
            <a:ext cx="801405" cy="461665"/>
          </a:xfrm>
          <a:prstGeom prst="rect">
            <a:avLst/>
          </a:prstGeom>
          <a:noFill/>
        </p:spPr>
        <p:txBody>
          <a:bodyPr wrap="square" rtlCol="0">
            <a:spAutoFit/>
          </a:bodyPr>
          <a:lstStyle/>
          <a:p>
            <a:pPr algn="ctr"/>
            <a:r>
              <a:rPr lang="en-US" sz="2400" b="1" dirty="0" smtClean="0">
                <a:solidFill>
                  <a:schemeClr val="bg1"/>
                </a:solidFill>
                <a:latin typeface="Arial"/>
                <a:cs typeface="Arial"/>
              </a:rPr>
              <a:t>8.5</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16074057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childTnLst>
                                </p:cTn>
                              </p:par>
                              <p:par>
                                <p:cTn id="22" presetID="2" presetClass="entr" presetSubtype="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cTn>
                              </p:par>
                            </p:childTnLst>
                          </p:cTn>
                        </p:par>
                        <p:par>
                          <p:cTn id="26" fill="hold">
                            <p:stCondLst>
                              <p:cond delay="1500"/>
                            </p:stCondLst>
                            <p:childTnLst>
                              <p:par>
                                <p:cTn id="27" presetID="23" presetClass="entr" presetSubtype="16"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0-#ppt_h/2"/>
                                          </p:val>
                                        </p:tav>
                                        <p:tav tm="100000">
                                          <p:val>
                                            <p:strVal val="#ppt_y"/>
                                          </p:val>
                                        </p:tav>
                                      </p:tavLst>
                                    </p:anim>
                                  </p:childTnLst>
                                </p:cTn>
                              </p:par>
                            </p:childTnLst>
                          </p:cTn>
                        </p:par>
                        <p:par>
                          <p:cTn id="39" fill="hold">
                            <p:stCondLst>
                              <p:cond delay="2000"/>
                            </p:stCondLst>
                            <p:childTnLst>
                              <p:par>
                                <p:cTn id="40" presetID="23" presetClass="entr" presetSubtype="16"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childTnLst>
                                </p:cTn>
                              </p:par>
                              <p:par>
                                <p:cTn id="44" presetID="23"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childTnLst>
                                </p:cTn>
                              </p:par>
                              <p:par>
                                <p:cTn id="48" presetID="2" presetClass="entr" presetSubtype="1"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ppt_x"/>
                                          </p:val>
                                        </p:tav>
                                        <p:tav tm="100000">
                                          <p:val>
                                            <p:strVal val="#ppt_x"/>
                                          </p:val>
                                        </p:tav>
                                      </p:tavLst>
                                    </p:anim>
                                    <p:anim calcmode="lin" valueType="num">
                                      <p:cBhvr additive="base">
                                        <p:cTn id="51" dur="500" fill="hold"/>
                                        <p:tgtEl>
                                          <p:spTgt spid="13"/>
                                        </p:tgtEl>
                                        <p:attrNameLst>
                                          <p:attrName>ppt_y</p:attrName>
                                        </p:attrNameLst>
                                      </p:cBhvr>
                                      <p:tavLst>
                                        <p:tav tm="0">
                                          <p:val>
                                            <p:strVal val="0-#ppt_h/2"/>
                                          </p:val>
                                        </p:tav>
                                        <p:tav tm="100000">
                                          <p:val>
                                            <p:strVal val="#ppt_y"/>
                                          </p:val>
                                        </p:tav>
                                      </p:tavLst>
                                    </p:anim>
                                  </p:childTnLst>
                                </p:cTn>
                              </p:par>
                            </p:childTnLst>
                          </p:cTn>
                        </p:par>
                        <p:par>
                          <p:cTn id="52" fill="hold">
                            <p:stCondLst>
                              <p:cond delay="2500"/>
                            </p:stCondLst>
                            <p:childTnLst>
                              <p:par>
                                <p:cTn id="53" presetID="23" presetClass="entr" presetSubtype="16"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childTnLst>
                                </p:cTn>
                              </p:par>
                              <p:par>
                                <p:cTn id="57" presetID="23" presetClass="entr" presetSubtype="16"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fltVal val="0"/>
                                          </p:val>
                                        </p:tav>
                                        <p:tav tm="100000">
                                          <p:val>
                                            <p:strVal val="#ppt_h"/>
                                          </p:val>
                                        </p:tav>
                                      </p:tavLst>
                                    </p:anim>
                                  </p:childTnLst>
                                </p:cTn>
                              </p:par>
                              <p:par>
                                <p:cTn id="61" presetID="2" presetClass="entr" presetSubtype="1"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500" fill="hold"/>
                                        <p:tgtEl>
                                          <p:spTgt spid="16"/>
                                        </p:tgtEl>
                                        <p:attrNameLst>
                                          <p:attrName>ppt_x</p:attrName>
                                        </p:attrNameLst>
                                      </p:cBhvr>
                                      <p:tavLst>
                                        <p:tav tm="0">
                                          <p:val>
                                            <p:strVal val="#ppt_x"/>
                                          </p:val>
                                        </p:tav>
                                        <p:tav tm="100000">
                                          <p:val>
                                            <p:strVal val="#ppt_x"/>
                                          </p:val>
                                        </p:tav>
                                      </p:tavLst>
                                    </p:anim>
                                    <p:anim calcmode="lin" valueType="num">
                                      <p:cBhvr additive="base">
                                        <p:cTn id="64" dur="500" fill="hold"/>
                                        <p:tgtEl>
                                          <p:spTgt spid="16"/>
                                        </p:tgtEl>
                                        <p:attrNameLst>
                                          <p:attrName>ppt_y</p:attrName>
                                        </p:attrNameLst>
                                      </p:cBhvr>
                                      <p:tavLst>
                                        <p:tav tm="0">
                                          <p:val>
                                            <p:strVal val="0-#ppt_h/2"/>
                                          </p:val>
                                        </p:tav>
                                        <p:tav tm="100000">
                                          <p:val>
                                            <p:strVal val="#ppt_y"/>
                                          </p:val>
                                        </p:tav>
                                      </p:tavLst>
                                    </p:anim>
                                  </p:childTnLst>
                                </p:cTn>
                              </p:par>
                            </p:childTnLst>
                          </p:cTn>
                        </p:par>
                        <p:par>
                          <p:cTn id="65" fill="hold">
                            <p:stCondLst>
                              <p:cond delay="3000"/>
                            </p:stCondLst>
                            <p:childTnLst>
                              <p:par>
                                <p:cTn id="66" presetID="23" presetClass="entr" presetSubtype="16" fill="hold" grpId="0" nodeType="after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p:cTn id="68" dur="500" fill="hold"/>
                                        <p:tgtEl>
                                          <p:spTgt spid="22"/>
                                        </p:tgtEl>
                                        <p:attrNameLst>
                                          <p:attrName>ppt_w</p:attrName>
                                        </p:attrNameLst>
                                      </p:cBhvr>
                                      <p:tavLst>
                                        <p:tav tm="0">
                                          <p:val>
                                            <p:fltVal val="0"/>
                                          </p:val>
                                        </p:tav>
                                        <p:tav tm="100000">
                                          <p:val>
                                            <p:strVal val="#ppt_w"/>
                                          </p:val>
                                        </p:tav>
                                      </p:tavLst>
                                    </p:anim>
                                    <p:anim calcmode="lin" valueType="num">
                                      <p:cBhvr>
                                        <p:cTn id="69" dur="500" fill="hold"/>
                                        <p:tgtEl>
                                          <p:spTgt spid="22"/>
                                        </p:tgtEl>
                                        <p:attrNameLst>
                                          <p:attrName>ppt_h</p:attrName>
                                        </p:attrNameLst>
                                      </p:cBhvr>
                                      <p:tavLst>
                                        <p:tav tm="0">
                                          <p:val>
                                            <p:fltVal val="0"/>
                                          </p:val>
                                        </p:tav>
                                        <p:tav tm="100000">
                                          <p:val>
                                            <p:strVal val="#ppt_h"/>
                                          </p:val>
                                        </p:tav>
                                      </p:tavLst>
                                    </p:anim>
                                  </p:childTnLst>
                                </p:cTn>
                              </p:par>
                              <p:par>
                                <p:cTn id="70" presetID="23" presetClass="entr" presetSubtype="16"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p:cTn id="72" dur="500" fill="hold"/>
                                        <p:tgtEl>
                                          <p:spTgt spid="23"/>
                                        </p:tgtEl>
                                        <p:attrNameLst>
                                          <p:attrName>ppt_w</p:attrName>
                                        </p:attrNameLst>
                                      </p:cBhvr>
                                      <p:tavLst>
                                        <p:tav tm="0">
                                          <p:val>
                                            <p:fltVal val="0"/>
                                          </p:val>
                                        </p:tav>
                                        <p:tav tm="100000">
                                          <p:val>
                                            <p:strVal val="#ppt_w"/>
                                          </p:val>
                                        </p:tav>
                                      </p:tavLst>
                                    </p:anim>
                                    <p:anim calcmode="lin" valueType="num">
                                      <p:cBhvr>
                                        <p:cTn id="73" dur="500" fill="hold"/>
                                        <p:tgtEl>
                                          <p:spTgt spid="23"/>
                                        </p:tgtEl>
                                        <p:attrNameLst>
                                          <p:attrName>ppt_h</p:attrName>
                                        </p:attrNameLst>
                                      </p:cBhvr>
                                      <p:tavLst>
                                        <p:tav tm="0">
                                          <p:val>
                                            <p:fltVal val="0"/>
                                          </p:val>
                                        </p:tav>
                                        <p:tav tm="100000">
                                          <p:val>
                                            <p:strVal val="#ppt_h"/>
                                          </p:val>
                                        </p:tav>
                                      </p:tavLst>
                                    </p:anim>
                                  </p:childTnLst>
                                </p:cTn>
                              </p:par>
                              <p:par>
                                <p:cTn id="74" presetID="2" presetClass="entr" presetSubtype="1"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additive="base">
                                        <p:cTn id="76" dur="500" fill="hold"/>
                                        <p:tgtEl>
                                          <p:spTgt spid="21"/>
                                        </p:tgtEl>
                                        <p:attrNameLst>
                                          <p:attrName>ppt_x</p:attrName>
                                        </p:attrNameLst>
                                      </p:cBhvr>
                                      <p:tavLst>
                                        <p:tav tm="0">
                                          <p:val>
                                            <p:strVal val="#ppt_x"/>
                                          </p:val>
                                        </p:tav>
                                        <p:tav tm="100000">
                                          <p:val>
                                            <p:strVal val="#ppt_x"/>
                                          </p:val>
                                        </p:tav>
                                      </p:tavLst>
                                    </p:anim>
                                    <p:anim calcmode="lin" valueType="num">
                                      <p:cBhvr additive="base">
                                        <p:cTn id="77" dur="500" fill="hold"/>
                                        <p:tgtEl>
                                          <p:spTgt spid="21"/>
                                        </p:tgtEl>
                                        <p:attrNameLst>
                                          <p:attrName>ppt_y</p:attrName>
                                        </p:attrNameLst>
                                      </p:cBhvr>
                                      <p:tavLst>
                                        <p:tav tm="0">
                                          <p:val>
                                            <p:strVal val="0-#ppt_h/2"/>
                                          </p:val>
                                        </p:tav>
                                        <p:tav tm="100000">
                                          <p:val>
                                            <p:strVal val="#ppt_y"/>
                                          </p:val>
                                        </p:tav>
                                      </p:tavLst>
                                    </p:anim>
                                  </p:childTnLst>
                                </p:cTn>
                              </p:par>
                            </p:childTnLst>
                          </p:cTn>
                        </p:par>
                        <p:par>
                          <p:cTn id="78" fill="hold">
                            <p:stCondLst>
                              <p:cond delay="3500"/>
                            </p:stCondLst>
                            <p:childTnLst>
                              <p:par>
                                <p:cTn id="79" presetID="16" presetClass="entr" presetSubtype="37" fill="hold" grpId="0" nodeType="after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barn(outVertical)">
                                      <p:cBhvr>
                                        <p:cTn id="8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P spid="8" grpId="0"/>
      <p:bldP spid="9" grpId="0"/>
      <p:bldP spid="10" grpId="0"/>
      <p:bldP spid="11" grpId="0" animBg="1"/>
      <p:bldP spid="12" grpId="0"/>
      <p:bldP spid="13" grpId="0"/>
      <p:bldP spid="14" grpId="0" animBg="1"/>
      <p:bldP spid="15" grpId="0"/>
      <p:bldP spid="16" grpId="0"/>
      <p:bldP spid="17" grpId="0" animBg="1"/>
      <p:bldP spid="18" grpId="0"/>
      <p:bldP spid="21" grpId="0"/>
      <p:bldP spid="22"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08.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605"/>
            <a:ext cx="9144000" cy="6479641"/>
          </a:xfrm>
          <a:prstGeom prst="rect">
            <a:avLst/>
          </a:prstGeom>
        </p:spPr>
      </p:pic>
      <p:sp>
        <p:nvSpPr>
          <p:cNvPr id="2" name="Rectangle 1"/>
          <p:cNvSpPr/>
          <p:nvPr/>
        </p:nvSpPr>
        <p:spPr>
          <a:xfrm>
            <a:off x="3479419" y="2003176"/>
            <a:ext cx="2441120" cy="1845061"/>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4052174" y="647055"/>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chemeClr val="bg1"/>
                  </a:solidFill>
                  <a:latin typeface="Arial"/>
                  <a:cs typeface="Arial"/>
                </a:rPr>
                <a:t>8.2</a:t>
              </a:r>
              <a:endParaRPr lang="en-US" sz="3200" b="1" dirty="0">
                <a:solidFill>
                  <a:schemeClr val="bg1"/>
                </a:solidFill>
                <a:latin typeface="Arial"/>
                <a:cs typeface="Arial"/>
              </a:endParaRPr>
            </a:p>
          </p:txBody>
        </p:sp>
      </p:grpSp>
      <p:sp>
        <p:nvSpPr>
          <p:cNvPr id="6" name="TextBox 5"/>
          <p:cNvSpPr txBox="1"/>
          <p:nvPr/>
        </p:nvSpPr>
        <p:spPr>
          <a:xfrm>
            <a:off x="3479419" y="2130088"/>
            <a:ext cx="2441120" cy="1569660"/>
          </a:xfrm>
          <a:prstGeom prst="rect">
            <a:avLst/>
          </a:prstGeom>
          <a:noFill/>
        </p:spPr>
        <p:txBody>
          <a:bodyPr wrap="square" rtlCol="0">
            <a:spAutoFit/>
          </a:bodyPr>
          <a:lstStyle/>
          <a:p>
            <a:pPr algn="ctr"/>
            <a:r>
              <a:rPr lang="en-US" sz="2400" b="1" dirty="0">
                <a:solidFill>
                  <a:schemeClr val="bg1"/>
                </a:solidFill>
                <a:latin typeface=""/>
              </a:rPr>
              <a:t>Social Influences on Beliefs and Behavior </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39919988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8.2</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8.2.A</a:t>
              </a:r>
              <a:endParaRPr lang="en-US" sz="2400" b="1" dirty="0">
                <a:solidFill>
                  <a:schemeClr val="bg1"/>
                </a:solidFill>
                <a:latin typeface="Arial"/>
                <a:cs typeface="Arial"/>
              </a:endParaRPr>
            </a:p>
          </p:txBody>
        </p:sp>
      </p:grpSp>
      <p:grpSp>
        <p:nvGrpSpPr>
          <p:cNvPr id="8" name="Group 7"/>
          <p:cNvGrpSpPr/>
          <p:nvPr/>
        </p:nvGrpSpPr>
        <p:grpSpPr>
          <a:xfrm>
            <a:off x="1851368" y="1346542"/>
            <a:ext cx="6648095" cy="1453896"/>
            <a:chOff x="1507106" y="1346542"/>
            <a:chExt cx="6648095" cy="1453896"/>
          </a:xfrm>
        </p:grpSpPr>
        <p:sp>
          <p:nvSpPr>
            <p:cNvPr id="6" name="Round Diagonal Corner Rectangle 5"/>
            <p:cNvSpPr/>
            <p:nvPr/>
          </p:nvSpPr>
          <p:spPr>
            <a:xfrm>
              <a:off x="1507106" y="1346542"/>
              <a:ext cx="6648095" cy="1453896"/>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1200329"/>
            </a:xfrm>
            <a:prstGeom prst="rect">
              <a:avLst/>
            </a:prstGeom>
            <a:noFill/>
          </p:spPr>
          <p:txBody>
            <a:bodyPr wrap="square" rtlCol="0">
              <a:spAutoFit/>
            </a:bodyPr>
            <a:lstStyle/>
            <a:p>
              <a:r>
                <a:rPr lang="en-US" dirty="0">
                  <a:latin typeface="Arial"/>
                  <a:cs typeface="Arial"/>
                </a:rPr>
                <a:t>Contrast situational and dispositional attributions, explain how and why the fundamental attribution error takes place, and describe three biases that people hold about themselves and others. </a:t>
              </a:r>
            </a:p>
          </p:txBody>
        </p:sp>
      </p:grpSp>
      <p:grpSp>
        <p:nvGrpSpPr>
          <p:cNvPr id="13" name="Group 12"/>
          <p:cNvGrpSpPr/>
          <p:nvPr/>
        </p:nvGrpSpPr>
        <p:grpSpPr>
          <a:xfrm>
            <a:off x="612022" y="2893930"/>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8.2.B</a:t>
              </a:r>
              <a:endParaRPr lang="en-US" sz="2400" b="1" dirty="0">
                <a:solidFill>
                  <a:schemeClr val="bg1"/>
                </a:solidFill>
                <a:latin typeface="Arial"/>
                <a:cs typeface="Arial"/>
              </a:endParaRPr>
            </a:p>
          </p:txBody>
        </p:sp>
      </p:grpSp>
      <p:grpSp>
        <p:nvGrpSpPr>
          <p:cNvPr id="16" name="Group 15"/>
          <p:cNvGrpSpPr/>
          <p:nvPr/>
        </p:nvGrpSpPr>
        <p:grpSpPr>
          <a:xfrm>
            <a:off x="1851368" y="2893930"/>
            <a:ext cx="6648095" cy="1201175"/>
            <a:chOff x="1507106" y="1346543"/>
            <a:chExt cx="6648095" cy="1201175"/>
          </a:xfrm>
        </p:grpSpPr>
        <p:sp>
          <p:nvSpPr>
            <p:cNvPr id="17" name="Round Diagonal Corner Rectangle 16"/>
            <p:cNvSpPr/>
            <p:nvPr/>
          </p:nvSpPr>
          <p:spPr>
            <a:xfrm>
              <a:off x="1507106" y="1346543"/>
              <a:ext cx="6648095" cy="1201175"/>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923330"/>
            </a:xfrm>
            <a:prstGeom prst="rect">
              <a:avLst/>
            </a:prstGeom>
            <a:noFill/>
          </p:spPr>
          <p:txBody>
            <a:bodyPr wrap="square" rtlCol="0">
              <a:spAutoFit/>
            </a:bodyPr>
            <a:lstStyle/>
            <a:p>
              <a:r>
                <a:rPr lang="en-US" dirty="0">
                  <a:latin typeface="Arial"/>
                  <a:cs typeface="Arial"/>
                </a:rPr>
                <a:t>Outline the process of cognitive dissonance, and explain how the validity effect and the familiarity effect shape our attitudes</a:t>
              </a:r>
              <a:r>
                <a:rPr lang="en-US" dirty="0" smtClean="0">
                  <a:latin typeface="Arial"/>
                  <a:cs typeface="Arial"/>
                </a:rPr>
                <a:t>.</a:t>
              </a:r>
              <a:endParaRPr lang="en-US" dirty="0">
                <a:latin typeface="Arial"/>
                <a:cs typeface="Arial"/>
              </a:endParaRPr>
            </a:p>
          </p:txBody>
        </p:sp>
      </p:grpSp>
      <p:grpSp>
        <p:nvGrpSpPr>
          <p:cNvPr id="23" name="Group 22"/>
          <p:cNvGrpSpPr/>
          <p:nvPr/>
        </p:nvGrpSpPr>
        <p:grpSpPr>
          <a:xfrm>
            <a:off x="612022" y="4186398"/>
            <a:ext cx="1078690" cy="734479"/>
            <a:chOff x="267760" y="1346543"/>
            <a:chExt cx="1078690" cy="734479"/>
          </a:xfrm>
        </p:grpSpPr>
        <p:sp>
          <p:nvSpPr>
            <p:cNvPr id="24" name="Round Diagonal Corner Rectangle 23"/>
            <p:cNvSpPr/>
            <p:nvPr/>
          </p:nvSpPr>
          <p:spPr>
            <a:xfrm>
              <a:off x="267760" y="1346543"/>
              <a:ext cx="1078690" cy="734479"/>
            </a:xfrm>
            <a:prstGeom prst="round2Diag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5" name="TextBox 2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8.2.C</a:t>
              </a:r>
              <a:endParaRPr lang="en-US" sz="2400" b="1" dirty="0">
                <a:solidFill>
                  <a:schemeClr val="bg1"/>
                </a:solidFill>
                <a:latin typeface="Arial"/>
                <a:cs typeface="Arial"/>
              </a:endParaRPr>
            </a:p>
          </p:txBody>
        </p:sp>
      </p:grpSp>
      <p:grpSp>
        <p:nvGrpSpPr>
          <p:cNvPr id="26" name="Group 25"/>
          <p:cNvGrpSpPr/>
          <p:nvPr/>
        </p:nvGrpSpPr>
        <p:grpSpPr>
          <a:xfrm>
            <a:off x="1851368" y="4186398"/>
            <a:ext cx="6648095" cy="722376"/>
            <a:chOff x="1507106" y="1346543"/>
            <a:chExt cx="6648095" cy="740664"/>
          </a:xfrm>
        </p:grpSpPr>
        <p:sp>
          <p:nvSpPr>
            <p:cNvPr id="27" name="Round Diagonal Corner Rectangle 26"/>
            <p:cNvSpPr/>
            <p:nvPr/>
          </p:nvSpPr>
          <p:spPr>
            <a:xfrm>
              <a:off x="1507106" y="1346543"/>
              <a:ext cx="6648095" cy="740664"/>
            </a:xfrm>
            <a:prstGeom prst="round2Diag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8" name="TextBox 27"/>
            <p:cNvSpPr txBox="1"/>
            <p:nvPr/>
          </p:nvSpPr>
          <p:spPr>
            <a:xfrm>
              <a:off x="1706012" y="1467386"/>
              <a:ext cx="6387986" cy="369332"/>
            </a:xfrm>
            <a:prstGeom prst="rect">
              <a:avLst/>
            </a:prstGeom>
            <a:noFill/>
          </p:spPr>
          <p:txBody>
            <a:bodyPr wrap="square" rtlCol="0">
              <a:spAutoFit/>
            </a:bodyPr>
            <a:lstStyle/>
            <a:p>
              <a:r>
                <a:rPr lang="en-US" dirty="0">
                  <a:latin typeface="Arial"/>
                  <a:cs typeface="Arial"/>
                </a:rPr>
                <a:t>Summarize four elements that contribute to indoctrination</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19297966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par>
                          <p:cTn id="43" fill="hold">
                            <p:stCondLst>
                              <p:cond delay="3500"/>
                            </p:stCondLst>
                            <p:childTnLst>
                              <p:par>
                                <p:cTn id="44" presetID="31"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 calcmode="lin" valueType="num">
                                      <p:cBhvr>
                                        <p:cTn id="48" dur="500" fill="hold"/>
                                        <p:tgtEl>
                                          <p:spTgt spid="23"/>
                                        </p:tgtEl>
                                        <p:attrNameLst>
                                          <p:attrName>style.rotation</p:attrName>
                                        </p:attrNameLst>
                                      </p:cBhvr>
                                      <p:tavLst>
                                        <p:tav tm="0">
                                          <p:val>
                                            <p:fltVal val="90"/>
                                          </p:val>
                                        </p:tav>
                                        <p:tav tm="100000">
                                          <p:val>
                                            <p:fltVal val="0"/>
                                          </p:val>
                                        </p:tav>
                                      </p:tavLst>
                                    </p:anim>
                                    <p:animEffect transition="in" filter="fade">
                                      <p:cBhvr>
                                        <p:cTn id="49" dur="500"/>
                                        <p:tgtEl>
                                          <p:spTgt spid="23"/>
                                        </p:tgtEl>
                                      </p:cBhvr>
                                    </p:animEffect>
                                  </p:childTnLst>
                                </p:cTn>
                              </p:par>
                            </p:childTnLst>
                          </p:cTn>
                        </p:par>
                        <p:par>
                          <p:cTn id="50" fill="hold">
                            <p:stCondLst>
                              <p:cond delay="4000"/>
                            </p:stCondLst>
                            <p:childTnLst>
                              <p:par>
                                <p:cTn id="51" presetID="23" presetClass="entr" presetSubtype="16"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579" y="1"/>
            <a:ext cx="9284494" cy="6490998"/>
          </a:xfrm>
          <a:prstGeom prst="rect">
            <a:avLst/>
          </a:prstGeom>
        </p:spPr>
      </p:pic>
      <p:grpSp>
        <p:nvGrpSpPr>
          <p:cNvPr id="18" name="Group 15"/>
          <p:cNvGrpSpPr>
            <a:grpSpLocks/>
          </p:cNvGrpSpPr>
          <p:nvPr/>
        </p:nvGrpSpPr>
        <p:grpSpPr bwMode="auto">
          <a:xfrm>
            <a:off x="287338" y="2228005"/>
            <a:ext cx="2891530" cy="4262994"/>
            <a:chOff x="558795" y="1833005"/>
            <a:chExt cx="2675466" cy="4262995"/>
          </a:xfrm>
        </p:grpSpPr>
        <p:sp>
          <p:nvSpPr>
            <p:cNvPr id="19" name="Rectangle 18"/>
            <p:cNvSpPr/>
            <p:nvPr/>
          </p:nvSpPr>
          <p:spPr bwMode="auto">
            <a:xfrm>
              <a:off x="1782273" y="4965700"/>
              <a:ext cx="228510" cy="1130300"/>
            </a:xfrm>
            <a:prstGeom prst="rect">
              <a:avLst/>
            </a:prstGeom>
            <a:gradFill rotWithShape="1">
              <a:gsLst>
                <a:gs pos="0">
                  <a:srgbClr val="969696"/>
                </a:gs>
                <a:gs pos="42000">
                  <a:srgbClr val="5F5F5F"/>
                </a:gs>
                <a:gs pos="100000">
                  <a:schemeClr val="bg1">
                    <a:lumMod val="85000"/>
                  </a:schemeClr>
                </a:gs>
              </a:gsLst>
              <a:lin ang="0" scaled="1"/>
            </a:gradFill>
            <a:ln w="9525" cap="flat" cmpd="sng" algn="ctr">
              <a:noFill/>
              <a:prstDash val="solid"/>
              <a:round/>
              <a:headEnd type="none" w="med" len="med"/>
              <a:tailEnd type="none" w="med" len="med"/>
            </a:ln>
            <a:effectLst/>
          </p:spPr>
          <p:txBody>
            <a:bodyPr wrap="none" anchor="ctr"/>
            <a:lstStyle/>
            <a:p>
              <a:pPr algn="ctr">
                <a:defRPr/>
              </a:pPr>
              <a:endParaRPr lang="en-US" sz="1800">
                <a:latin typeface="Arial" pitchFamily="-111" charset="0"/>
                <a:ea typeface="ＭＳ Ｐゴシック" charset="-128"/>
                <a:cs typeface="ＭＳ Ｐゴシック" charset="-128"/>
              </a:endParaRPr>
            </a:p>
          </p:txBody>
        </p:sp>
        <p:sp>
          <p:nvSpPr>
            <p:cNvPr id="20" name="Rounded Rectangle 19"/>
            <p:cNvSpPr>
              <a:spLocks noChangeArrowheads="1"/>
            </p:cNvSpPr>
            <p:nvPr/>
          </p:nvSpPr>
          <p:spPr bwMode="auto">
            <a:xfrm>
              <a:off x="558795" y="1833005"/>
              <a:ext cx="2675466" cy="3183494"/>
            </a:xfrm>
            <a:prstGeom prst="roundRect">
              <a:avLst>
                <a:gd name="adj" fmla="val 6833"/>
              </a:avLst>
            </a:prstGeom>
            <a:gradFill flip="none" rotWithShape="1">
              <a:gsLst>
                <a:gs pos="15000">
                  <a:srgbClr val="F3C95D"/>
                </a:gs>
                <a:gs pos="100000">
                  <a:srgbClr val="D3AE30"/>
                </a:gs>
              </a:gsLst>
              <a:lin ang="0" scaled="1"/>
              <a:tileRect/>
            </a:gradFill>
            <a:ln w="76200">
              <a:solidFill>
                <a:srgbClr val="000000"/>
              </a:solidFill>
              <a:round/>
              <a:headEnd/>
              <a:tailEnd/>
            </a:ln>
            <a:effectLst/>
          </p:spPr>
          <p:txBody>
            <a:bodyPr wrap="none" anchor="ctr"/>
            <a:lstStyle/>
            <a:p>
              <a:pPr algn="ctr">
                <a:defRPr/>
              </a:pPr>
              <a:endParaRPr lang="en-US" sz="1800">
                <a:latin typeface="Arial" pitchFamily="-111" charset="0"/>
                <a:ea typeface="ＭＳ Ｐゴシック" charset="-128"/>
                <a:cs typeface="ＭＳ Ｐゴシック" charset="-128"/>
              </a:endParaRPr>
            </a:p>
          </p:txBody>
        </p:sp>
      </p:grpSp>
      <p:sp>
        <p:nvSpPr>
          <p:cNvPr id="21" name="Text Box 8"/>
          <p:cNvSpPr txBox="1">
            <a:spLocks noChangeArrowheads="1"/>
          </p:cNvSpPr>
          <p:nvPr/>
        </p:nvSpPr>
        <p:spPr bwMode="gray">
          <a:xfrm>
            <a:off x="6522801" y="1164748"/>
            <a:ext cx="1583018" cy="420628"/>
          </a:xfrm>
          <a:prstGeom prst="rect">
            <a:avLst/>
          </a:prstGeom>
          <a:noFill/>
          <a:ln w="9525">
            <a:noFill/>
            <a:miter lim="800000"/>
            <a:headEnd/>
            <a:tailEnd/>
          </a:ln>
        </p:spPr>
        <p:txBody>
          <a:bodyPr wrap="none">
            <a:prstTxWarp prst="textNoShape">
              <a:avLst/>
            </a:prstTxWarp>
            <a:spAutoFit/>
          </a:bodyPr>
          <a:lstStyle/>
          <a:p>
            <a:pPr algn="ctr"/>
            <a:r>
              <a:rPr lang="en-US" sz="3200" b="1" baseline="-25000" dirty="0" smtClean="0">
                <a:solidFill>
                  <a:srgbClr val="DA703F"/>
                </a:solidFill>
                <a:latin typeface="Arial"/>
              </a:rPr>
              <a:t>Situational</a:t>
            </a:r>
            <a:endParaRPr lang="en-US" sz="3200" b="1" baseline="-25000" dirty="0">
              <a:solidFill>
                <a:srgbClr val="DA703F"/>
              </a:solidFill>
              <a:latin typeface="Arial"/>
            </a:endParaRPr>
          </a:p>
        </p:txBody>
      </p:sp>
      <p:sp>
        <p:nvSpPr>
          <p:cNvPr id="22" name="Text Box 14"/>
          <p:cNvSpPr txBox="1">
            <a:spLocks noChangeArrowheads="1"/>
          </p:cNvSpPr>
          <p:nvPr/>
        </p:nvSpPr>
        <p:spPr bwMode="gray">
          <a:xfrm>
            <a:off x="3749450" y="1164748"/>
            <a:ext cx="1902282" cy="420628"/>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3200" b="1" baseline="-25000" dirty="0" smtClean="0">
                <a:solidFill>
                  <a:schemeClr val="accent3">
                    <a:lumMod val="60000"/>
                    <a:lumOff val="40000"/>
                  </a:schemeClr>
                </a:solidFill>
              </a:rPr>
              <a:t>Dispositional</a:t>
            </a:r>
            <a:endParaRPr lang="en-US" sz="3200" b="1" baseline="-25000" dirty="0">
              <a:solidFill>
                <a:schemeClr val="accent3">
                  <a:lumMod val="60000"/>
                  <a:lumOff val="40000"/>
                </a:schemeClr>
              </a:solidFill>
            </a:endParaRPr>
          </a:p>
        </p:txBody>
      </p:sp>
      <p:sp>
        <p:nvSpPr>
          <p:cNvPr id="23" name="Content Placeholder 18"/>
          <p:cNvSpPr txBox="1">
            <a:spLocks/>
          </p:cNvSpPr>
          <p:nvPr/>
        </p:nvSpPr>
        <p:spPr>
          <a:xfrm>
            <a:off x="403224" y="2341497"/>
            <a:ext cx="2676779" cy="308768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200" b="1" dirty="0" smtClean="0">
                <a:solidFill>
                  <a:srgbClr val="CC0430"/>
                </a:solidFill>
                <a:ea typeface="ＭＳ Ｐゴシック" pitchFamily="84" charset="-128"/>
                <a:cs typeface="ＭＳ Ｐゴシック" pitchFamily="84" charset="-128"/>
              </a:rPr>
              <a:t>Attribution theory</a:t>
            </a:r>
          </a:p>
          <a:p>
            <a:pPr marL="0" indent="0">
              <a:lnSpc>
                <a:spcPct val="95000"/>
              </a:lnSpc>
              <a:buFont typeface="Arial"/>
              <a:buNone/>
            </a:pPr>
            <a:r>
              <a:rPr lang="en-US" sz="2000" b="1" dirty="0" smtClean="0">
                <a:latin typeface="Arial" charset="0"/>
                <a:ea typeface="ＭＳ Ｐゴシック" charset="0"/>
                <a:cs typeface="ＭＳ Ｐゴシック" charset="0"/>
              </a:rPr>
              <a:t>People are motivated to explain their own and others’ </a:t>
            </a:r>
            <a:r>
              <a:rPr lang="en-US" altLang="ja-JP" sz="2000" b="1" dirty="0" smtClean="0">
                <a:latin typeface="Arial" charset="0"/>
                <a:ea typeface="ＭＳ Ｐゴシック" charset="0"/>
                <a:cs typeface="ＭＳ Ｐゴシック" charset="0"/>
              </a:rPr>
              <a:t>behavior by attributing causes of that behavior to a disposition or a situation.</a:t>
            </a:r>
            <a:endParaRPr lang="en-US" sz="2000" b="1" dirty="0">
              <a:latin typeface="Arial" charset="0"/>
              <a:ea typeface="ＭＳ Ｐゴシック" charset="0"/>
              <a:cs typeface="ＭＳ Ｐゴシック" charset="0"/>
            </a:endParaRPr>
          </a:p>
        </p:txBody>
      </p:sp>
      <p:grpSp>
        <p:nvGrpSpPr>
          <p:cNvPr id="24" name="Group 35"/>
          <p:cNvGrpSpPr>
            <a:grpSpLocks/>
          </p:cNvGrpSpPr>
          <p:nvPr/>
        </p:nvGrpSpPr>
        <p:grpSpPr bwMode="auto">
          <a:xfrm>
            <a:off x="5940426" y="1858674"/>
            <a:ext cx="2965095" cy="1711325"/>
            <a:chOff x="5888038" y="1761068"/>
            <a:chExt cx="2612498" cy="1507066"/>
          </a:xfrm>
          <a:effectLst>
            <a:outerShdw blurRad="101600" algn="tl" rotWithShape="0">
              <a:srgbClr val="000000">
                <a:alpha val="43000"/>
              </a:srgbClr>
            </a:outerShdw>
          </a:effectLst>
        </p:grpSpPr>
        <p:sp>
          <p:nvSpPr>
            <p:cNvPr id="25" name="Oval Callout 32"/>
            <p:cNvSpPr>
              <a:spLocks noChangeArrowheads="1"/>
            </p:cNvSpPr>
            <p:nvPr/>
          </p:nvSpPr>
          <p:spPr bwMode="auto">
            <a:xfrm>
              <a:off x="5892799" y="1761068"/>
              <a:ext cx="2607737" cy="1507066"/>
            </a:xfrm>
            <a:prstGeom prst="wedgeEllipseCallout">
              <a:avLst>
                <a:gd name="adj1" fmla="val 24236"/>
                <a:gd name="adj2" fmla="val 58417"/>
              </a:avLst>
            </a:prstGeom>
            <a:gradFill rotWithShape="1">
              <a:gsLst>
                <a:gs pos="0">
                  <a:schemeClr val="bg1"/>
                </a:gs>
                <a:gs pos="100000">
                  <a:srgbClr val="F9A85F"/>
                </a:gs>
              </a:gsLst>
              <a:lin ang="5400000"/>
            </a:gradFill>
            <a:ln>
              <a:noFill/>
            </a:ln>
            <a:effectLst>
              <a:outerShdw blurRad="50800" dist="38100" dir="2700000" algn="tl" rotWithShape="0">
                <a:prstClr val="black">
                  <a:alpha val="40000"/>
                </a:prstClr>
              </a:outerShdw>
            </a:effectLst>
            <a:extLst/>
          </p:spPr>
          <p:txBody>
            <a:bodyPr wrap="none" anchor="ctr"/>
            <a:lstStyle/>
            <a:p>
              <a:pPr algn="ctr">
                <a:defRPr/>
              </a:pPr>
              <a:endParaRPr lang="en-US" sz="1800">
                <a:latin typeface="Arial" charset="0"/>
                <a:ea typeface="+mn-ea"/>
                <a:cs typeface="Arial" charset="0"/>
              </a:endParaRPr>
            </a:p>
          </p:txBody>
        </p:sp>
        <p:sp>
          <p:nvSpPr>
            <p:cNvPr id="26" name="Text Box 7"/>
            <p:cNvSpPr txBox="1">
              <a:spLocks noChangeArrowheads="1"/>
            </p:cNvSpPr>
            <p:nvPr/>
          </p:nvSpPr>
          <p:spPr bwMode="gray">
            <a:xfrm>
              <a:off x="5888038" y="1973790"/>
              <a:ext cx="2601913" cy="1143000"/>
            </a:xfrm>
            <a:prstGeom prst="rect">
              <a:avLst/>
            </a:prstGeom>
            <a:noFill/>
            <a:ln>
              <a:noFill/>
            </a:ln>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ja-JP" altLang="en-US" sz="1800" b="1" dirty="0">
                  <a:solidFill>
                    <a:srgbClr val="262626"/>
                  </a:solidFill>
                </a:rPr>
                <a:t>“</a:t>
              </a:r>
              <a:r>
                <a:rPr lang="en-US" altLang="ja-JP" sz="1800" b="1" dirty="0">
                  <a:solidFill>
                    <a:srgbClr val="262626"/>
                  </a:solidFill>
                </a:rPr>
                <a:t>He probably got </a:t>
              </a:r>
              <a:br>
                <a:rPr lang="en-US" altLang="ja-JP" sz="1800" b="1" dirty="0">
                  <a:solidFill>
                    <a:srgbClr val="262626"/>
                  </a:solidFill>
                </a:rPr>
              </a:br>
              <a:r>
                <a:rPr lang="en-US" altLang="ja-JP" sz="1800" b="1" dirty="0">
                  <a:solidFill>
                    <a:srgbClr val="262626"/>
                  </a:solidFill>
                </a:rPr>
                <a:t>caught in some bad traffic, and then he was late for a meeting.</a:t>
              </a:r>
              <a:r>
                <a:rPr lang="ja-JP" altLang="en-US" sz="1800" b="1" dirty="0">
                  <a:solidFill>
                    <a:srgbClr val="262626"/>
                  </a:solidFill>
                </a:rPr>
                <a:t>”</a:t>
              </a:r>
              <a:endParaRPr lang="en-US" sz="1800" b="1" dirty="0">
                <a:solidFill>
                  <a:srgbClr val="262626"/>
                </a:solidFill>
              </a:endParaRPr>
            </a:p>
          </p:txBody>
        </p:sp>
      </p:grpSp>
      <p:grpSp>
        <p:nvGrpSpPr>
          <p:cNvPr id="27" name="Group 33"/>
          <p:cNvGrpSpPr>
            <a:grpSpLocks/>
          </p:cNvGrpSpPr>
          <p:nvPr/>
        </p:nvGrpSpPr>
        <p:grpSpPr bwMode="auto">
          <a:xfrm>
            <a:off x="3303588" y="1903011"/>
            <a:ext cx="2727312" cy="1632064"/>
            <a:chOff x="3268135" y="1794933"/>
            <a:chExt cx="2404533" cy="1439335"/>
          </a:xfrm>
          <a:effectLst>
            <a:outerShdw blurRad="101600" algn="tl" rotWithShape="0">
              <a:srgbClr val="000000">
                <a:alpha val="43000"/>
              </a:srgbClr>
            </a:outerShdw>
          </a:effectLst>
        </p:grpSpPr>
        <p:sp>
          <p:nvSpPr>
            <p:cNvPr id="28" name="Oval Callout 31"/>
            <p:cNvSpPr>
              <a:spLocks noChangeArrowheads="1"/>
            </p:cNvSpPr>
            <p:nvPr/>
          </p:nvSpPr>
          <p:spPr bwMode="auto">
            <a:xfrm>
              <a:off x="3268135" y="1794933"/>
              <a:ext cx="2404533" cy="1439335"/>
            </a:xfrm>
            <a:prstGeom prst="wedgeEllipseCallout">
              <a:avLst>
                <a:gd name="adj1" fmla="val 24236"/>
                <a:gd name="adj2" fmla="val 58417"/>
              </a:avLst>
            </a:prstGeom>
            <a:gradFill rotWithShape="1">
              <a:gsLst>
                <a:gs pos="0">
                  <a:schemeClr val="bg1"/>
                </a:gs>
                <a:gs pos="100000">
                  <a:srgbClr val="B7E16A"/>
                </a:gs>
              </a:gsLst>
              <a:lin ang="5400000"/>
            </a:gradFill>
            <a:ln>
              <a:noFill/>
            </a:ln>
            <a:effectLst>
              <a:outerShdw blurRad="50800" dist="38100" dir="2700000" algn="tl" rotWithShape="0">
                <a:prstClr val="black">
                  <a:alpha val="40000"/>
                </a:prstClr>
              </a:outerShdw>
            </a:effectLst>
            <a:extLst/>
          </p:spPr>
          <p:txBody>
            <a:bodyPr wrap="none" anchor="ctr"/>
            <a:lstStyle/>
            <a:p>
              <a:pPr algn="ctr">
                <a:defRPr/>
              </a:pPr>
              <a:endParaRPr lang="en-US" sz="1800">
                <a:latin typeface="Arial" charset="0"/>
                <a:ea typeface="+mn-ea"/>
                <a:cs typeface="Arial" charset="0"/>
              </a:endParaRPr>
            </a:p>
          </p:txBody>
        </p:sp>
        <p:sp>
          <p:nvSpPr>
            <p:cNvPr id="29" name="Text Box 13"/>
            <p:cNvSpPr txBox="1">
              <a:spLocks noChangeArrowheads="1"/>
            </p:cNvSpPr>
            <p:nvPr/>
          </p:nvSpPr>
          <p:spPr bwMode="gray">
            <a:xfrm>
              <a:off x="3282423" y="1973790"/>
              <a:ext cx="2251075" cy="1154113"/>
            </a:xfrm>
            <a:prstGeom prst="rect">
              <a:avLst/>
            </a:prstGeom>
            <a:noFill/>
            <a:ln>
              <a:noFill/>
            </a:ln>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ja-JP" altLang="en-US" sz="1800" b="1" dirty="0">
                  <a:solidFill>
                    <a:srgbClr val="262626"/>
                  </a:solidFill>
                </a:rPr>
                <a:t>“</a:t>
              </a:r>
              <a:r>
                <a:rPr lang="en-US" altLang="ja-JP" sz="1800" b="1" dirty="0" smtClean="0">
                  <a:solidFill>
                    <a:srgbClr val="262626"/>
                  </a:solidFill>
                </a:rPr>
                <a:t>He</a:t>
              </a:r>
              <a:r>
                <a:rPr lang="fr-FR" altLang="ja-JP" sz="1800" b="1" dirty="0" smtClean="0">
                  <a:solidFill>
                    <a:srgbClr val="262626"/>
                  </a:solidFill>
                </a:rPr>
                <a:t>'</a:t>
              </a:r>
              <a:r>
                <a:rPr lang="en-US" altLang="ja-JP" sz="1800" b="1" dirty="0" smtClean="0">
                  <a:solidFill>
                    <a:srgbClr val="262626"/>
                  </a:solidFill>
                </a:rPr>
                <a:t>s </a:t>
              </a:r>
              <a:r>
                <a:rPr lang="en-US" altLang="ja-JP" sz="1800" b="1" dirty="0">
                  <a:solidFill>
                    <a:srgbClr val="262626"/>
                  </a:solidFill>
                </a:rPr>
                <a:t>such a </a:t>
              </a:r>
              <a:br>
                <a:rPr lang="en-US" altLang="ja-JP" sz="1800" b="1" dirty="0">
                  <a:solidFill>
                    <a:srgbClr val="262626"/>
                  </a:solidFill>
                </a:rPr>
              </a:br>
              <a:r>
                <a:rPr lang="en-US" altLang="ja-JP" sz="1800" b="1" dirty="0">
                  <a:solidFill>
                    <a:srgbClr val="262626"/>
                  </a:solidFill>
                </a:rPr>
                <a:t>careless driver. He never watches out for other cars.</a:t>
              </a:r>
              <a:r>
                <a:rPr lang="ja-JP" altLang="en-US" sz="1800" b="1" dirty="0">
                  <a:solidFill>
                    <a:srgbClr val="262626"/>
                  </a:solidFill>
                </a:rPr>
                <a:t>”</a:t>
              </a:r>
              <a:endParaRPr lang="en-US" sz="1800" b="1" dirty="0">
                <a:solidFill>
                  <a:srgbClr val="262626"/>
                </a:solidFill>
              </a:endParaRPr>
            </a:p>
          </p:txBody>
        </p:sp>
      </p:grpSp>
      <p:pic>
        <p:nvPicPr>
          <p:cNvPr id="30" name="Picture 21"/>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7613" b="100000" l="5165" r="94763"/>
                    </a14:imgEffect>
                  </a14:imgLayer>
                </a14:imgProps>
              </a:ext>
              <a:ext uri="{28A0092B-C50C-407E-A947-70E740481C1C}">
                <a14:useLocalDpi xmlns:a14="http://schemas.microsoft.com/office/drawing/2010/main"/>
              </a:ext>
            </a:extLst>
          </a:blip>
          <a:srcRect/>
          <a:stretch/>
        </p:blipFill>
        <p:spPr bwMode="auto">
          <a:xfrm>
            <a:off x="4047618" y="2950322"/>
            <a:ext cx="3648582" cy="3540677"/>
          </a:xfrm>
          <a:prstGeom prst="rect">
            <a:avLst/>
          </a:prstGeom>
          <a:noFill/>
          <a:ln w="9525">
            <a:noFill/>
            <a:miter lim="800000"/>
            <a:headEnd/>
            <a:tailEnd/>
          </a:ln>
        </p:spPr>
      </p:pic>
      <p:pic>
        <p:nvPicPr>
          <p:cNvPr id="31" name="Picture 24"/>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3985" b="100000" l="2462" r="97464"/>
                    </a14:imgEffect>
                  </a14:imgLayer>
                </a14:imgProps>
              </a:ext>
              <a:ext uri="{28A0092B-C50C-407E-A947-70E740481C1C}">
                <a14:useLocalDpi xmlns:a14="http://schemas.microsoft.com/office/drawing/2010/main"/>
              </a:ext>
            </a:extLst>
          </a:blip>
          <a:srcRect b="3959"/>
          <a:stretch/>
        </p:blipFill>
        <p:spPr bwMode="auto">
          <a:xfrm>
            <a:off x="6366781" y="3169608"/>
            <a:ext cx="3843114" cy="3316615"/>
          </a:xfrm>
          <a:prstGeom prst="rect">
            <a:avLst/>
          </a:prstGeom>
          <a:noFill/>
          <a:ln w="9525">
            <a:noFill/>
            <a:miter lim="800000"/>
            <a:headEnd/>
            <a:tailEnd/>
          </a:ln>
        </p:spPr>
      </p:pic>
      <p:sp>
        <p:nvSpPr>
          <p:cNvPr id="32" name="TextBox 23"/>
          <p:cNvSpPr txBox="1">
            <a:spLocks noChangeArrowheads="1"/>
          </p:cNvSpPr>
          <p:nvPr/>
        </p:nvSpPr>
        <p:spPr bwMode="auto">
          <a:xfrm>
            <a:off x="-762000" y="1858674"/>
            <a:ext cx="184666" cy="369332"/>
          </a:xfrm>
          <a:prstGeom prst="rect">
            <a:avLst/>
          </a:prstGeom>
          <a:noFill/>
          <a:ln w="9525">
            <a:noFill/>
            <a:miter lim="800000"/>
            <a:headEnd/>
            <a:tailEnd/>
          </a:ln>
        </p:spPr>
        <p:txBody>
          <a:bodyPr wrap="none">
            <a:prstTxWarp prst="textNoShape">
              <a:avLst/>
            </a:prstTxWarp>
            <a:spAutoFit/>
          </a:bodyPr>
          <a:lstStyle/>
          <a:p>
            <a:endParaRPr lang="en-US" dirty="0">
              <a:latin typeface="Arial"/>
            </a:endParaRPr>
          </a:p>
        </p:txBody>
      </p:sp>
      <p:sp>
        <p:nvSpPr>
          <p:cNvPr id="37" name="Title 1"/>
          <p:cNvSpPr txBox="1">
            <a:spLocks/>
          </p:cNvSpPr>
          <p:nvPr/>
        </p:nvSpPr>
        <p:spPr>
          <a:xfrm>
            <a:off x="221165" y="191352"/>
            <a:ext cx="7772400" cy="539673"/>
          </a:xfrm>
          <a:prstGeom prst="rect">
            <a:avLst/>
          </a:prstGeom>
        </p:spPr>
        <p:txBody>
          <a:bodyPr>
            <a:normAutofit/>
          </a:bodyPr>
          <a:lstStyle>
            <a:lvl1pPr algn="l" defTabSz="457200" rtl="0" eaLnBrk="1" latinLnBrk="0" hangingPunct="1">
              <a:spcBef>
                <a:spcPct val="0"/>
              </a:spcBef>
              <a:buNone/>
              <a:defRPr sz="2400" kern="1200">
                <a:solidFill>
                  <a:schemeClr val="tx1"/>
                </a:solidFill>
                <a:latin typeface="+mj-lt"/>
                <a:ea typeface="+mj-ea"/>
                <a:cs typeface="+mj-cs"/>
              </a:defRPr>
            </a:lvl1pPr>
          </a:lstStyle>
          <a:p>
            <a:r>
              <a:rPr lang="en-US" dirty="0" smtClean="0">
                <a:solidFill>
                  <a:schemeClr val="bg1"/>
                </a:solidFill>
                <a:latin typeface="Arial"/>
                <a:cs typeface="Arial"/>
              </a:rPr>
              <a:t>Attributions</a:t>
            </a:r>
            <a:endParaRPr lang="en-US" dirty="0">
              <a:solidFill>
                <a:schemeClr val="bg1"/>
              </a:solidFill>
              <a:latin typeface="Arial"/>
              <a:cs typeface="Arial"/>
            </a:endParaRPr>
          </a:p>
        </p:txBody>
      </p:sp>
      <p:sp>
        <p:nvSpPr>
          <p:cNvPr id="38" name="Rectangle 37"/>
          <p:cNvSpPr/>
          <p:nvPr/>
        </p:nvSpPr>
        <p:spPr>
          <a:xfrm>
            <a:off x="-173463" y="73102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422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childTnLst>
                          </p:cTn>
                        </p:par>
                        <p:par>
                          <p:cTn id="9" fill="hold">
                            <p:stCondLst>
                              <p:cond delay="2500"/>
                            </p:stCondLst>
                            <p:childTnLst>
                              <p:par>
                                <p:cTn id="10" presetID="12" presetClass="entr" presetSubtype="8" fill="hold" grpId="0" nodeType="after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p:tgtEl>
                                          <p:spTgt spid="38"/>
                                        </p:tgtEl>
                                        <p:attrNameLst>
                                          <p:attrName>ppt_x</p:attrName>
                                        </p:attrNameLst>
                                      </p:cBhvr>
                                      <p:tavLst>
                                        <p:tav tm="0">
                                          <p:val>
                                            <p:strVal val="#ppt_x-#ppt_w*1.125000"/>
                                          </p:val>
                                        </p:tav>
                                        <p:tav tm="100000">
                                          <p:val>
                                            <p:strVal val="#ppt_x"/>
                                          </p:val>
                                        </p:tav>
                                      </p:tavLst>
                                    </p:anim>
                                    <p:animEffect transition="in" filter="wipe(right)">
                                      <p:cBhvr>
                                        <p:cTn id="13" dur="500"/>
                                        <p:tgtEl>
                                          <p:spTgt spid="38"/>
                                        </p:tgtEl>
                                      </p:cBhvr>
                                    </p:animEffect>
                                  </p:childTnLst>
                                </p:cTn>
                              </p:par>
                            </p:childTnLst>
                          </p:cTn>
                        </p:par>
                        <p:par>
                          <p:cTn id="14" fill="hold">
                            <p:stCondLst>
                              <p:cond delay="4000"/>
                            </p:stCondLst>
                            <p:childTnLst>
                              <p:par>
                                <p:cTn id="15" presetID="1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slide(fromBottom)">
                                      <p:cBhvr>
                                        <p:cTn id="17" dur="500"/>
                                        <p:tgtEl>
                                          <p:spTgt spid="18"/>
                                        </p:tgtEl>
                                      </p:cBhvr>
                                    </p:animEffect>
                                  </p:childTnLst>
                                </p:cTn>
                              </p:par>
                            </p:childTnLst>
                          </p:cTn>
                        </p:par>
                        <p:par>
                          <p:cTn id="18" fill="hold">
                            <p:stCondLst>
                              <p:cond delay="4500"/>
                            </p:stCondLst>
                            <p:childTnLst>
                              <p:par>
                                <p:cTn id="19" presetID="12" presetClass="entr" presetSubtype="4" fill="hold" grpId="1" nodeType="after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anim calcmode="lin" valueType="num">
                                      <p:cBhvr additive="base">
                                        <p:cTn id="21" dur="500"/>
                                        <p:tgtEl>
                                          <p:spTgt spid="23">
                                            <p:txEl>
                                              <p:pRg st="0" end="0"/>
                                            </p:txEl>
                                          </p:spTgt>
                                        </p:tgtEl>
                                        <p:attrNameLst>
                                          <p:attrName>ppt_y</p:attrName>
                                        </p:attrNameLst>
                                      </p:cBhvr>
                                      <p:tavLst>
                                        <p:tav tm="0">
                                          <p:val>
                                            <p:strVal val="#ppt_y+#ppt_h*1.125000"/>
                                          </p:val>
                                        </p:tav>
                                        <p:tav tm="100000">
                                          <p:val>
                                            <p:strVal val="#ppt_y"/>
                                          </p:val>
                                        </p:tav>
                                      </p:tavLst>
                                    </p:anim>
                                    <p:animEffect transition="in" filter="wipe(up)">
                                      <p:cBhvr>
                                        <p:cTn id="22" dur="500"/>
                                        <p:tgtEl>
                                          <p:spTgt spid="23">
                                            <p:txEl>
                                              <p:pRg st="0" end="0"/>
                                            </p:txEl>
                                          </p:spTgt>
                                        </p:tgtEl>
                                      </p:cBhvr>
                                    </p:animEffect>
                                  </p:childTnLst>
                                </p:cTn>
                              </p:par>
                            </p:childTnLst>
                          </p:cTn>
                        </p:par>
                        <p:par>
                          <p:cTn id="23" fill="hold">
                            <p:stCondLst>
                              <p:cond delay="5000"/>
                            </p:stCondLst>
                            <p:childTnLst>
                              <p:par>
                                <p:cTn id="24" presetID="12" presetClass="entr" presetSubtype="4" fill="hold" grpId="1" nodeType="afterEffect">
                                  <p:stCondLst>
                                    <p:cond delay="0"/>
                                  </p:stCondLst>
                                  <p:childTnLst>
                                    <p:set>
                                      <p:cBhvr>
                                        <p:cTn id="25" dur="1" fill="hold">
                                          <p:stCondLst>
                                            <p:cond delay="0"/>
                                          </p:stCondLst>
                                        </p:cTn>
                                        <p:tgtEl>
                                          <p:spTgt spid="23">
                                            <p:txEl>
                                              <p:pRg st="1" end="1"/>
                                            </p:txEl>
                                          </p:spTgt>
                                        </p:tgtEl>
                                        <p:attrNameLst>
                                          <p:attrName>style.visibility</p:attrName>
                                        </p:attrNameLst>
                                      </p:cBhvr>
                                      <p:to>
                                        <p:strVal val="visible"/>
                                      </p:to>
                                    </p:set>
                                    <p:anim calcmode="lin" valueType="num">
                                      <p:cBhvr additive="base">
                                        <p:cTn id="26" dur="500"/>
                                        <p:tgtEl>
                                          <p:spTgt spid="23">
                                            <p:txEl>
                                              <p:pRg st="1" end="1"/>
                                            </p:txEl>
                                          </p:spTgt>
                                        </p:tgtEl>
                                        <p:attrNameLst>
                                          <p:attrName>ppt_y</p:attrName>
                                        </p:attrNameLst>
                                      </p:cBhvr>
                                      <p:tavLst>
                                        <p:tav tm="0">
                                          <p:val>
                                            <p:strVal val="#ppt_y+#ppt_h*1.125000"/>
                                          </p:val>
                                        </p:tav>
                                        <p:tav tm="100000">
                                          <p:val>
                                            <p:strVal val="#ppt_y"/>
                                          </p:val>
                                        </p:tav>
                                      </p:tavLst>
                                    </p:anim>
                                    <p:animEffect transition="in" filter="wipe(up)">
                                      <p:cBhvr>
                                        <p:cTn id="27" dur="500"/>
                                        <p:tgtEl>
                                          <p:spTgt spid="23">
                                            <p:txEl>
                                              <p:pRg st="1" end="1"/>
                                            </p:txEl>
                                          </p:spTgt>
                                        </p:tgtEl>
                                      </p:cBhvr>
                                    </p:animEffect>
                                  </p:childTnLst>
                                </p:cTn>
                              </p:par>
                            </p:childTnLst>
                          </p:cTn>
                        </p:par>
                        <p:par>
                          <p:cTn id="28" fill="hold">
                            <p:stCondLst>
                              <p:cond delay="5500"/>
                            </p:stCondLst>
                            <p:childTnLst>
                              <p:par>
                                <p:cTn id="29" presetID="42" presetClass="entr" presetSubtype="0"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childTnLst>
                          </p:cTn>
                        </p:par>
                        <p:par>
                          <p:cTn id="34" fill="hold">
                            <p:stCondLst>
                              <p:cond delay="6500"/>
                            </p:stCondLst>
                            <p:childTnLst>
                              <p:par>
                                <p:cTn id="35" presetID="42" presetClass="entr" presetSubtype="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par>
                          <p:cTn id="40" fill="hold">
                            <p:stCondLst>
                              <p:cond delay="7500"/>
                            </p:stCondLst>
                            <p:childTnLst>
                              <p:par>
                                <p:cTn id="41" presetID="42" presetClass="entr" presetSubtype="0"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1000"/>
                                        <p:tgtEl>
                                          <p:spTgt spid="24"/>
                                        </p:tgtEl>
                                      </p:cBhvr>
                                    </p:animEffect>
                                    <p:anim calcmode="lin" valueType="num">
                                      <p:cBhvr>
                                        <p:cTn id="44" dur="1000" fill="hold"/>
                                        <p:tgtEl>
                                          <p:spTgt spid="24"/>
                                        </p:tgtEl>
                                        <p:attrNameLst>
                                          <p:attrName>ppt_x</p:attrName>
                                        </p:attrNameLst>
                                      </p:cBhvr>
                                      <p:tavLst>
                                        <p:tav tm="0">
                                          <p:val>
                                            <p:strVal val="#ppt_x"/>
                                          </p:val>
                                        </p:tav>
                                        <p:tav tm="100000">
                                          <p:val>
                                            <p:strVal val="#ppt_x"/>
                                          </p:val>
                                        </p:tav>
                                      </p:tavLst>
                                    </p:anim>
                                    <p:anim calcmode="lin" valueType="num">
                                      <p:cBhvr>
                                        <p:cTn id="45" dur="1000" fill="hold"/>
                                        <p:tgtEl>
                                          <p:spTgt spid="24"/>
                                        </p:tgtEl>
                                        <p:attrNameLst>
                                          <p:attrName>ppt_y</p:attrName>
                                        </p:attrNameLst>
                                      </p:cBhvr>
                                      <p:tavLst>
                                        <p:tav tm="0">
                                          <p:val>
                                            <p:strVal val="#ppt_y+.1"/>
                                          </p:val>
                                        </p:tav>
                                        <p:tav tm="100000">
                                          <p:val>
                                            <p:strVal val="#ppt_y"/>
                                          </p:val>
                                        </p:tav>
                                      </p:tavLst>
                                    </p:anim>
                                  </p:childTnLst>
                                </p:cTn>
                              </p:par>
                            </p:childTnLst>
                          </p:cTn>
                        </p:par>
                        <p:par>
                          <p:cTn id="46" fill="hold">
                            <p:stCondLst>
                              <p:cond delay="8500"/>
                            </p:stCondLst>
                            <p:childTnLst>
                              <p:par>
                                <p:cTn id="47" presetID="42" presetClass="entr" presetSubtype="0"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1" build="allAtOnce"/>
      <p:bldP spid="37" grpId="0"/>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1422400"/>
            <a:ext cx="9144000" cy="4132263"/>
          </a:xfrm>
          <a:prstGeom prst="rect">
            <a:avLst/>
          </a:prstGeom>
          <a:solidFill>
            <a:schemeClr val="bg1"/>
          </a:solidFill>
          <a:ln>
            <a:noFill/>
          </a:ln>
          <a:effectLst/>
          <a:extLst/>
        </p:spPr>
        <p:txBody>
          <a:bodyPr wrap="none" anchor="ctr"/>
          <a:lstStyle/>
          <a:p>
            <a:pPr algn="ctr">
              <a:defRPr/>
            </a:pPr>
            <a:endParaRPr lang="en-US" sz="1800">
              <a:latin typeface="Arial" pitchFamily="-111" charset="0"/>
              <a:ea typeface="MS PGothic" charset="0"/>
              <a:cs typeface="MS PGothic" charset="0"/>
            </a:endParaRPr>
          </a:p>
        </p:txBody>
      </p:sp>
      <p:pic>
        <p:nvPicPr>
          <p:cNvPr id="38915"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97300" y="1579563"/>
            <a:ext cx="5162550" cy="380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2"/>
          <p:cNvSpPr>
            <a:spLocks noGrp="1" noChangeArrowheads="1"/>
          </p:cNvSpPr>
          <p:nvPr>
            <p:ph type="ctrTitle"/>
          </p:nvPr>
        </p:nvSpPr>
        <p:spPr/>
        <p:txBody>
          <a:bodyPr/>
          <a:lstStyle/>
          <a:p>
            <a:r>
              <a:rPr lang="en-US">
                <a:latin typeface="Arial" charset="0"/>
                <a:ea typeface="ＭＳ Ｐゴシック" charset="0"/>
                <a:cs typeface="ＭＳ Ｐゴシック" charset="0"/>
              </a:rPr>
              <a:t>Attributions</a:t>
            </a:r>
          </a:p>
        </p:txBody>
      </p:sp>
      <p:sp>
        <p:nvSpPr>
          <p:cNvPr id="86019" name="Rectangle 4"/>
          <p:cNvSpPr>
            <a:spLocks noGrp="1" noChangeArrowheads="1"/>
          </p:cNvSpPr>
          <p:nvPr>
            <p:ph idx="4294967295"/>
          </p:nvPr>
        </p:nvSpPr>
        <p:spPr>
          <a:xfrm>
            <a:off x="206247" y="1579563"/>
            <a:ext cx="2874963" cy="3611562"/>
          </a:xfrm>
        </p:spPr>
        <p:txBody>
          <a:bodyPr>
            <a:noAutofit/>
          </a:bodyPr>
          <a:lstStyle/>
          <a:p>
            <a:pPr marL="0" indent="0">
              <a:spcBef>
                <a:spcPts val="1200"/>
              </a:spcBef>
              <a:buNone/>
              <a:defRPr/>
            </a:pPr>
            <a:r>
              <a:rPr lang="en-US" sz="2400" b="1" dirty="0" smtClean="0">
                <a:solidFill>
                  <a:schemeClr val="accent3">
                    <a:lumMod val="75000"/>
                  </a:schemeClr>
                </a:solidFill>
                <a:latin typeface="Arial" charset="0"/>
                <a:ea typeface="ＭＳ Ｐゴシック" charset="0"/>
                <a:cs typeface="ＭＳ Ｐゴシック" charset="0"/>
              </a:rPr>
              <a:t>Fundamental attribution error</a:t>
            </a:r>
          </a:p>
          <a:p>
            <a:pPr marL="0" indent="0">
              <a:spcBef>
                <a:spcPts val="1200"/>
              </a:spcBef>
              <a:buNone/>
              <a:defRPr/>
            </a:pPr>
            <a:r>
              <a:rPr lang="en-US" sz="2200" b="1" dirty="0" smtClean="0">
                <a:latin typeface="Arial" charset="0"/>
                <a:ea typeface="ＭＳ Ｐゴシック" charset="0"/>
                <a:cs typeface="ＭＳ Ｐゴシック" charset="0"/>
              </a:rPr>
              <a:t>The tendency, in explaining other people’s behavior, to overestimate personality</a:t>
            </a:r>
            <a:r>
              <a:rPr lang="en-US" sz="2200" b="1" dirty="0">
                <a:latin typeface="Arial" charset="0"/>
                <a:ea typeface="ＭＳ Ｐゴシック" charset="0"/>
                <a:cs typeface="ＭＳ Ｐゴシック" charset="0"/>
              </a:rPr>
              <a:t> </a:t>
            </a:r>
            <a:r>
              <a:rPr lang="en-US" sz="2200" b="1" dirty="0" smtClean="0">
                <a:latin typeface="Arial" charset="0"/>
                <a:ea typeface="ＭＳ Ｐゴシック" charset="0"/>
                <a:cs typeface="ＭＳ Ｐゴシック" charset="0"/>
              </a:rPr>
              <a:t>factors and underestimate the influence of the situation</a:t>
            </a:r>
            <a:endParaRPr lang="en-US" sz="2200" b="1" dirty="0">
              <a:solidFill>
                <a:srgbClr val="269A9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64307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5" presetClass="entr" presetSubtype="0" fill="hold" nodeType="afterEffect">
                                  <p:stCondLst>
                                    <p:cond delay="0"/>
                                  </p:stCondLst>
                                  <p:childTnLst>
                                    <p:set>
                                      <p:cBhvr>
                                        <p:cTn id="11" dur="1" fill="hold">
                                          <p:stCondLst>
                                            <p:cond delay="0"/>
                                          </p:stCondLst>
                                        </p:cTn>
                                        <p:tgtEl>
                                          <p:spTgt spid="38915"/>
                                        </p:tgtEl>
                                        <p:attrNameLst>
                                          <p:attrName>style.visibility</p:attrName>
                                        </p:attrNameLst>
                                      </p:cBhvr>
                                      <p:to>
                                        <p:strVal val="visible"/>
                                      </p:to>
                                    </p:set>
                                    <p:anim calcmode="lin" valueType="num">
                                      <p:cBhvr>
                                        <p:cTn id="12" dur="1000" fill="hold"/>
                                        <p:tgtEl>
                                          <p:spTgt spid="38915"/>
                                        </p:tgtEl>
                                        <p:attrNameLst>
                                          <p:attrName>ppt_w</p:attrName>
                                        </p:attrNameLst>
                                      </p:cBhvr>
                                      <p:tavLst>
                                        <p:tav tm="0">
                                          <p:val>
                                            <p:strVal val="#ppt_w*0.70"/>
                                          </p:val>
                                        </p:tav>
                                        <p:tav tm="100000">
                                          <p:val>
                                            <p:strVal val="#ppt_w"/>
                                          </p:val>
                                        </p:tav>
                                      </p:tavLst>
                                    </p:anim>
                                    <p:anim calcmode="lin" valueType="num">
                                      <p:cBhvr>
                                        <p:cTn id="13" dur="1000" fill="hold"/>
                                        <p:tgtEl>
                                          <p:spTgt spid="38915"/>
                                        </p:tgtEl>
                                        <p:attrNameLst>
                                          <p:attrName>ppt_h</p:attrName>
                                        </p:attrNameLst>
                                      </p:cBhvr>
                                      <p:tavLst>
                                        <p:tav tm="0">
                                          <p:val>
                                            <p:strVal val="#ppt_h"/>
                                          </p:val>
                                        </p:tav>
                                        <p:tav tm="100000">
                                          <p:val>
                                            <p:strVal val="#ppt_h"/>
                                          </p:val>
                                        </p:tav>
                                      </p:tavLst>
                                    </p:anim>
                                    <p:animEffect transition="in" filter="fade">
                                      <p:cBhvr>
                                        <p:cTn id="14" dur="1000"/>
                                        <p:tgtEl>
                                          <p:spTgt spid="38915"/>
                                        </p:tgtEl>
                                      </p:cBhvr>
                                    </p:animEffect>
                                  </p:childTnLst>
                                </p:cTn>
                              </p:par>
                            </p:childTnLst>
                          </p:cTn>
                        </p:par>
                        <p:par>
                          <p:cTn id="15" fill="hold">
                            <p:stCondLst>
                              <p:cond delay="1500"/>
                            </p:stCondLst>
                            <p:childTnLst>
                              <p:par>
                                <p:cTn id="16" presetID="12" presetClass="entr" presetSubtype="4" fill="hold" grpId="1" nodeType="afterEffect">
                                  <p:stCondLst>
                                    <p:cond delay="0"/>
                                  </p:stCondLst>
                                  <p:childTnLst>
                                    <p:set>
                                      <p:cBhvr>
                                        <p:cTn id="17" dur="1" fill="hold">
                                          <p:stCondLst>
                                            <p:cond delay="0"/>
                                          </p:stCondLst>
                                        </p:cTn>
                                        <p:tgtEl>
                                          <p:spTgt spid="86019">
                                            <p:txEl>
                                              <p:pRg st="0" end="0"/>
                                            </p:txEl>
                                          </p:spTgt>
                                        </p:tgtEl>
                                        <p:attrNameLst>
                                          <p:attrName>style.visibility</p:attrName>
                                        </p:attrNameLst>
                                      </p:cBhvr>
                                      <p:to>
                                        <p:strVal val="visible"/>
                                      </p:to>
                                    </p:set>
                                    <p:anim calcmode="lin" valueType="num">
                                      <p:cBhvr additive="base">
                                        <p:cTn id="18" dur="500"/>
                                        <p:tgtEl>
                                          <p:spTgt spid="86019">
                                            <p:txEl>
                                              <p:pRg st="0" end="0"/>
                                            </p:txEl>
                                          </p:spTgt>
                                        </p:tgtEl>
                                        <p:attrNameLst>
                                          <p:attrName>ppt_y</p:attrName>
                                        </p:attrNameLst>
                                      </p:cBhvr>
                                      <p:tavLst>
                                        <p:tav tm="0">
                                          <p:val>
                                            <p:strVal val="#ppt_y+#ppt_h*1.125000"/>
                                          </p:val>
                                        </p:tav>
                                        <p:tav tm="100000">
                                          <p:val>
                                            <p:strVal val="#ppt_y"/>
                                          </p:val>
                                        </p:tav>
                                      </p:tavLst>
                                    </p:anim>
                                    <p:animEffect transition="in" filter="wipe(up)">
                                      <p:cBhvr>
                                        <p:cTn id="19" dur="500"/>
                                        <p:tgtEl>
                                          <p:spTgt spid="86019">
                                            <p:txEl>
                                              <p:pRg st="0" end="0"/>
                                            </p:txEl>
                                          </p:spTgt>
                                        </p:tgtEl>
                                      </p:cBhvr>
                                    </p:animEffect>
                                  </p:childTnLst>
                                </p:cTn>
                              </p:par>
                            </p:childTnLst>
                          </p:cTn>
                        </p:par>
                        <p:par>
                          <p:cTn id="20" fill="hold">
                            <p:stCondLst>
                              <p:cond delay="2000"/>
                            </p:stCondLst>
                            <p:childTnLst>
                              <p:par>
                                <p:cTn id="21" presetID="12" presetClass="entr" presetSubtype="4" fill="hold" grpId="1" nodeType="afterEffect">
                                  <p:stCondLst>
                                    <p:cond delay="0"/>
                                  </p:stCondLst>
                                  <p:childTnLst>
                                    <p:set>
                                      <p:cBhvr>
                                        <p:cTn id="22" dur="1" fill="hold">
                                          <p:stCondLst>
                                            <p:cond delay="0"/>
                                          </p:stCondLst>
                                        </p:cTn>
                                        <p:tgtEl>
                                          <p:spTgt spid="86019">
                                            <p:txEl>
                                              <p:pRg st="1" end="1"/>
                                            </p:txEl>
                                          </p:spTgt>
                                        </p:tgtEl>
                                        <p:attrNameLst>
                                          <p:attrName>style.visibility</p:attrName>
                                        </p:attrNameLst>
                                      </p:cBhvr>
                                      <p:to>
                                        <p:strVal val="visible"/>
                                      </p:to>
                                    </p:set>
                                    <p:anim calcmode="lin" valueType="num">
                                      <p:cBhvr additive="base">
                                        <p:cTn id="23" dur="500"/>
                                        <p:tgtEl>
                                          <p:spTgt spid="86019">
                                            <p:txEl>
                                              <p:pRg st="1" end="1"/>
                                            </p:txEl>
                                          </p:spTgt>
                                        </p:tgtEl>
                                        <p:attrNameLst>
                                          <p:attrName>ppt_y</p:attrName>
                                        </p:attrNameLst>
                                      </p:cBhvr>
                                      <p:tavLst>
                                        <p:tav tm="0">
                                          <p:val>
                                            <p:strVal val="#ppt_y+#ppt_h*1.125000"/>
                                          </p:val>
                                        </p:tav>
                                        <p:tav tm="100000">
                                          <p:val>
                                            <p:strVal val="#ppt_y"/>
                                          </p:val>
                                        </p:tav>
                                      </p:tavLst>
                                    </p:anim>
                                    <p:animEffect transition="in" filter="wipe(up)">
                                      <p:cBhvr>
                                        <p:cTn id="24" dur="500"/>
                                        <p:tgtEl>
                                          <p:spTgt spid="860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6019" grpId="1"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Isosceles Triangle 44"/>
          <p:cNvSpPr/>
          <p:nvPr/>
        </p:nvSpPr>
        <p:spPr bwMode="auto">
          <a:xfrm flipV="1">
            <a:off x="1928813" y="1422400"/>
            <a:ext cx="5286375" cy="1955800"/>
          </a:xfrm>
          <a:prstGeom prst="triangle">
            <a:avLst/>
          </a:prstGeom>
          <a:gradFill rotWithShape="1">
            <a:gsLst>
              <a:gs pos="0">
                <a:schemeClr val="accent1"/>
              </a:gs>
              <a:gs pos="99000">
                <a:schemeClr val="bg1">
                  <a:alpha val="0"/>
                </a:schemeClr>
              </a:gs>
            </a:gsLst>
            <a:lin ang="5400000" scaled="0"/>
          </a:gradFill>
          <a:ln w="9525" cap="flat" cmpd="sng" algn="ctr">
            <a:noFill/>
            <a:prstDash val="solid"/>
            <a:round/>
            <a:headEnd type="none" w="med" len="med"/>
            <a:tailEnd type="none" w="med" len="med"/>
          </a:ln>
          <a:effectLst/>
        </p:spPr>
        <p:txBody>
          <a:bodyPr wrap="none" anchor="ctr"/>
          <a:lstStyle/>
          <a:p>
            <a:pPr algn="ctr">
              <a:defRPr/>
            </a:pPr>
            <a:endParaRPr lang="en-US" sz="1800">
              <a:latin typeface="Arial"/>
              <a:ea typeface="MS PGothic" charset="0"/>
              <a:cs typeface="Arial"/>
            </a:endParaRPr>
          </a:p>
        </p:txBody>
      </p:sp>
      <p:sp>
        <p:nvSpPr>
          <p:cNvPr id="40963" name="Title 6"/>
          <p:cNvSpPr>
            <a:spLocks noGrp="1"/>
          </p:cNvSpPr>
          <p:nvPr>
            <p:ph type="ctrTitle"/>
          </p:nvPr>
        </p:nvSpPr>
        <p:spPr/>
        <p:txBody>
          <a:bodyPr>
            <a:normAutofit/>
          </a:bodyPr>
          <a:lstStyle/>
          <a:p>
            <a:r>
              <a:rPr lang="en-US" dirty="0">
                <a:ea typeface="ＭＳ Ｐゴシック" charset="0"/>
              </a:rPr>
              <a:t>Self-Serving </a:t>
            </a:r>
            <a:r>
              <a:rPr lang="en-US" dirty="0" smtClean="0">
                <a:ea typeface="ＭＳ Ｐゴシック" charset="0"/>
              </a:rPr>
              <a:t>Biases</a:t>
            </a:r>
            <a:endParaRPr lang="en-US" dirty="0">
              <a:ea typeface="ＭＳ Ｐゴシック" charset="0"/>
            </a:endParaRPr>
          </a:p>
        </p:txBody>
      </p:sp>
      <p:sp>
        <p:nvSpPr>
          <p:cNvPr id="78858" name="Content Placeholder 2"/>
          <p:cNvSpPr>
            <a:spLocks noGrp="1"/>
          </p:cNvSpPr>
          <p:nvPr>
            <p:ph idx="4294967295"/>
          </p:nvPr>
        </p:nvSpPr>
        <p:spPr>
          <a:xfrm>
            <a:off x="3172075" y="1689501"/>
            <a:ext cx="2784629" cy="990600"/>
          </a:xfrm>
        </p:spPr>
        <p:txBody>
          <a:bodyPr>
            <a:normAutofit lnSpcReduction="10000"/>
          </a:bodyPr>
          <a:lstStyle/>
          <a:p>
            <a:pPr marL="0" indent="0" algn="ctr">
              <a:buNone/>
            </a:pPr>
            <a:r>
              <a:rPr lang="en-US" sz="1600" b="1" dirty="0">
                <a:solidFill>
                  <a:schemeClr val="bg2"/>
                </a:solidFill>
                <a:ea typeface="ＭＳ Ｐゴシック" charset="0"/>
              </a:rPr>
              <a:t>The bias to choose the most flattering and forgiving attributions of our own lapses</a:t>
            </a:r>
          </a:p>
        </p:txBody>
      </p:sp>
      <p:grpSp>
        <p:nvGrpSpPr>
          <p:cNvPr id="2" name="Group 45"/>
          <p:cNvGrpSpPr>
            <a:grpSpLocks/>
          </p:cNvGrpSpPr>
          <p:nvPr/>
        </p:nvGrpSpPr>
        <p:grpSpPr bwMode="auto">
          <a:xfrm>
            <a:off x="5376863" y="3827463"/>
            <a:ext cx="3581400" cy="952500"/>
            <a:chOff x="5562600" y="3200400"/>
            <a:chExt cx="3581400" cy="952500"/>
          </a:xfrm>
          <a:solidFill>
            <a:srgbClr val="953735"/>
          </a:solidFill>
        </p:grpSpPr>
        <p:sp>
          <p:nvSpPr>
            <p:cNvPr id="40" name="Rectangle 39"/>
            <p:cNvSpPr/>
            <p:nvPr/>
          </p:nvSpPr>
          <p:spPr bwMode="auto">
            <a:xfrm>
              <a:off x="5562600" y="3200400"/>
              <a:ext cx="3581400" cy="952500"/>
            </a:xfrm>
            <a:prstGeom prst="rect">
              <a:avLst/>
            </a:prstGeom>
            <a:gradFill flip="none" rotWithShape="1">
              <a:gsLst>
                <a:gs pos="0">
                  <a:schemeClr val="accent2">
                    <a:lumMod val="75000"/>
                  </a:schemeClr>
                </a:gs>
                <a:gs pos="100000">
                  <a:schemeClr val="tx1"/>
                </a:gs>
              </a:gsLst>
              <a:lin ang="0" scaled="1"/>
              <a:tileRect/>
            </a:gradFill>
            <a:ln w="9525" cap="flat" cmpd="sng" algn="ctr">
              <a:noFill/>
              <a:prstDash val="solid"/>
              <a:round/>
              <a:headEnd type="none" w="med" len="med"/>
              <a:tailEnd type="none" w="med" len="med"/>
            </a:ln>
            <a:effectLst/>
          </p:spPr>
          <p:txBody>
            <a:bodyPr wrap="none" anchor="ctr"/>
            <a:lstStyle/>
            <a:p>
              <a:pPr algn="ctr">
                <a:defRPr/>
              </a:pPr>
              <a:endParaRPr lang="en-US" sz="1800">
                <a:latin typeface="Arial"/>
                <a:ea typeface="MS PGothic" charset="0"/>
                <a:cs typeface="Arial"/>
              </a:endParaRPr>
            </a:p>
          </p:txBody>
        </p:sp>
        <p:sp>
          <p:nvSpPr>
            <p:cNvPr id="40985" name="Rectangle 17"/>
            <p:cNvSpPr>
              <a:spLocks noChangeArrowheads="1"/>
            </p:cNvSpPr>
            <p:nvPr/>
          </p:nvSpPr>
          <p:spPr bwMode="auto">
            <a:xfrm>
              <a:off x="6146799" y="3289300"/>
              <a:ext cx="2607733" cy="76123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lnSpc>
                  <a:spcPct val="90000"/>
                </a:lnSpc>
                <a:spcBef>
                  <a:spcPct val="20000"/>
                </a:spcBef>
              </a:pPr>
              <a:r>
                <a:rPr lang="en-US" sz="1600" b="1" dirty="0">
                  <a:solidFill>
                    <a:schemeClr val="accent2">
                      <a:lumMod val="40000"/>
                      <a:lumOff val="60000"/>
                    </a:schemeClr>
                  </a:solidFill>
                  <a:latin typeface="Arial"/>
                  <a:cs typeface="Arial"/>
                </a:rPr>
                <a:t>The bias to believe </a:t>
              </a:r>
              <a:br>
                <a:rPr lang="en-US" sz="1600" b="1" dirty="0">
                  <a:solidFill>
                    <a:schemeClr val="accent2">
                      <a:lumMod val="40000"/>
                      <a:lumOff val="60000"/>
                    </a:schemeClr>
                  </a:solidFill>
                  <a:latin typeface="Arial"/>
                  <a:cs typeface="Arial"/>
                </a:rPr>
              </a:br>
              <a:r>
                <a:rPr lang="en-US" sz="1600" b="1" dirty="0">
                  <a:solidFill>
                    <a:schemeClr val="accent2">
                      <a:lumMod val="40000"/>
                      <a:lumOff val="60000"/>
                    </a:schemeClr>
                  </a:solidFill>
                  <a:latin typeface="Arial"/>
                  <a:cs typeface="Arial"/>
                </a:rPr>
                <a:t>that the world is fair</a:t>
              </a:r>
              <a:br>
                <a:rPr lang="en-US" sz="1600" b="1" dirty="0">
                  <a:solidFill>
                    <a:schemeClr val="accent2">
                      <a:lumMod val="40000"/>
                      <a:lumOff val="60000"/>
                    </a:schemeClr>
                  </a:solidFill>
                  <a:latin typeface="Arial"/>
                  <a:cs typeface="Arial"/>
                </a:rPr>
              </a:br>
              <a:r>
                <a:rPr lang="en-US" sz="1600" b="1" dirty="0">
                  <a:solidFill>
                    <a:schemeClr val="accent2">
                      <a:lumMod val="40000"/>
                      <a:lumOff val="60000"/>
                    </a:schemeClr>
                  </a:solidFill>
                  <a:latin typeface="Arial"/>
                  <a:cs typeface="Arial"/>
                </a:rPr>
                <a:t>(Just-world hypothesis)</a:t>
              </a:r>
            </a:p>
          </p:txBody>
        </p:sp>
      </p:grpSp>
      <p:grpSp>
        <p:nvGrpSpPr>
          <p:cNvPr id="3" name="Group 48"/>
          <p:cNvGrpSpPr>
            <a:grpSpLocks/>
          </p:cNvGrpSpPr>
          <p:nvPr/>
        </p:nvGrpSpPr>
        <p:grpSpPr bwMode="auto">
          <a:xfrm>
            <a:off x="169863" y="3789363"/>
            <a:ext cx="3581400" cy="952500"/>
            <a:chOff x="0" y="3162300"/>
            <a:chExt cx="3581400" cy="952500"/>
          </a:xfrm>
          <a:gradFill flip="none" rotWithShape="1">
            <a:gsLst>
              <a:gs pos="100000">
                <a:schemeClr val="accent3">
                  <a:lumMod val="60000"/>
                  <a:lumOff val="40000"/>
                </a:schemeClr>
              </a:gs>
              <a:gs pos="0">
                <a:schemeClr val="tx1"/>
              </a:gs>
            </a:gsLst>
            <a:lin ang="0" scaled="1"/>
            <a:tileRect/>
          </a:gradFill>
        </p:grpSpPr>
        <p:sp>
          <p:nvSpPr>
            <p:cNvPr id="43" name="Rectangle 42"/>
            <p:cNvSpPr/>
            <p:nvPr/>
          </p:nvSpPr>
          <p:spPr bwMode="auto">
            <a:xfrm flipH="1">
              <a:off x="0" y="3162300"/>
              <a:ext cx="3581400" cy="952500"/>
            </a:xfrm>
            <a:prstGeom prst="rect">
              <a:avLst/>
            </a:prstGeom>
            <a:grpFill/>
            <a:ln w="9525" cap="flat" cmpd="sng" algn="ctr">
              <a:noFill/>
              <a:prstDash val="solid"/>
              <a:round/>
              <a:headEnd type="none" w="med" len="med"/>
              <a:tailEnd type="none" w="med" len="med"/>
            </a:ln>
            <a:effectLst/>
          </p:spPr>
          <p:txBody>
            <a:bodyPr wrap="none" anchor="ctr"/>
            <a:lstStyle/>
            <a:p>
              <a:pPr algn="ctr">
                <a:defRPr/>
              </a:pPr>
              <a:endParaRPr lang="en-US" sz="1800">
                <a:latin typeface="Arial"/>
                <a:ea typeface="MS PGothic" charset="0"/>
                <a:cs typeface="Arial"/>
              </a:endParaRPr>
            </a:p>
          </p:txBody>
        </p:sp>
        <p:sp>
          <p:nvSpPr>
            <p:cNvPr id="40983" name="Rectangle 20"/>
            <p:cNvSpPr>
              <a:spLocks noChangeArrowheads="1"/>
            </p:cNvSpPr>
            <p:nvPr/>
          </p:nvSpPr>
          <p:spPr bwMode="auto">
            <a:xfrm>
              <a:off x="778931" y="3238499"/>
              <a:ext cx="2565400" cy="76123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lnSpc>
                  <a:spcPct val="90000"/>
                </a:lnSpc>
                <a:spcBef>
                  <a:spcPct val="20000"/>
                </a:spcBef>
              </a:pPr>
              <a:r>
                <a:rPr lang="en-US" sz="1600" b="1" dirty="0">
                  <a:solidFill>
                    <a:schemeClr val="accent3">
                      <a:lumMod val="20000"/>
                      <a:lumOff val="80000"/>
                    </a:schemeClr>
                  </a:solidFill>
                  <a:latin typeface="Arial"/>
                  <a:cs typeface="Arial"/>
                </a:rPr>
                <a:t>The bias that we are better, smarter, and kinder than others</a:t>
              </a:r>
            </a:p>
          </p:txBody>
        </p:sp>
      </p:grpSp>
      <p:grpSp>
        <p:nvGrpSpPr>
          <p:cNvPr id="4" name="Group 87"/>
          <p:cNvGrpSpPr>
            <a:grpSpLocks/>
          </p:cNvGrpSpPr>
          <p:nvPr/>
        </p:nvGrpSpPr>
        <p:grpSpPr bwMode="auto">
          <a:xfrm>
            <a:off x="4038600" y="2628900"/>
            <a:ext cx="1066800" cy="1200150"/>
            <a:chOff x="3619500" y="903070"/>
            <a:chExt cx="1066800" cy="1200329"/>
          </a:xfrm>
          <a:solidFill>
            <a:schemeClr val="accent1"/>
          </a:solidFill>
        </p:grpSpPr>
        <p:sp>
          <p:nvSpPr>
            <p:cNvPr id="25" name="Oval 24"/>
            <p:cNvSpPr/>
            <p:nvPr/>
          </p:nvSpPr>
          <p:spPr bwMode="auto">
            <a:xfrm>
              <a:off x="3619500" y="1055590"/>
              <a:ext cx="1066800" cy="1000125"/>
            </a:xfrm>
            <a:prstGeom prst="ellipse">
              <a:avLst/>
            </a:prstGeom>
            <a:grpFill/>
            <a:ln w="9525" cap="flat" cmpd="sng" algn="ctr">
              <a:noFill/>
              <a:prstDash val="solid"/>
              <a:round/>
              <a:headEnd type="none" w="med" len="med"/>
              <a:tailEnd type="none" w="med" len="med"/>
            </a:ln>
            <a:effectLst>
              <a:outerShdw blurRad="450850" dist="520700" dir="7440000" algn="tl" rotWithShape="0">
                <a:srgbClr val="000000">
                  <a:alpha val="43000"/>
                </a:srgbClr>
              </a:outerShdw>
            </a:effectLst>
            <a:scene3d>
              <a:camera prst="orthographicFront"/>
              <a:lightRig rig="threePt" dir="t"/>
            </a:scene3d>
            <a:sp3d>
              <a:bevelT w="889000" h="1016000"/>
              <a:bevelB w="1016000" h="762000"/>
            </a:sp3d>
          </p:spPr>
          <p:txBody>
            <a:bodyPr wrap="none" anchor="ctr"/>
            <a:lstStyle/>
            <a:p>
              <a:pPr algn="ctr">
                <a:defRPr/>
              </a:pPr>
              <a:endParaRPr lang="en-US" sz="1800">
                <a:latin typeface="Arial"/>
                <a:ea typeface="ＭＳ Ｐゴシック" pitchFamily="-112" charset="-128"/>
                <a:cs typeface="Arial"/>
              </a:endParaRPr>
            </a:p>
          </p:txBody>
        </p:sp>
        <p:sp>
          <p:nvSpPr>
            <p:cNvPr id="26" name="TextBox 25"/>
            <p:cNvSpPr txBox="1"/>
            <p:nvPr/>
          </p:nvSpPr>
          <p:spPr>
            <a:xfrm>
              <a:off x="3630576" y="903070"/>
              <a:ext cx="990600" cy="1200329"/>
            </a:xfrm>
            <a:prstGeom prst="rect">
              <a:avLst/>
            </a:prstGeom>
            <a:noFill/>
            <a:effectLst>
              <a:softEdge rad="88900"/>
            </a:effectLst>
            <a:scene3d>
              <a:camera prst="perspectiveFront">
                <a:rot lat="360000" lon="600000" rev="0"/>
              </a:camera>
              <a:lightRig rig="threePt" dir="t"/>
            </a:scene3d>
          </p:spPr>
          <p:txBody>
            <a:bodyPr>
              <a:spAutoFit/>
            </a:bodyPr>
            <a:lstStyle/>
            <a:p>
              <a:pPr algn="ctr">
                <a:defRPr/>
              </a:pPr>
              <a:r>
                <a:rPr lang="en-US" sz="7200" b="1" dirty="0">
                  <a:solidFill>
                    <a:schemeClr val="tx1">
                      <a:alpha val="59000"/>
                    </a:schemeClr>
                  </a:solidFill>
                  <a:latin typeface="Arial"/>
                  <a:ea typeface="+mn-ea"/>
                  <a:cs typeface="Arial"/>
                </a:rPr>
                <a:t>1</a:t>
              </a:r>
            </a:p>
          </p:txBody>
        </p:sp>
      </p:grpSp>
      <p:grpSp>
        <p:nvGrpSpPr>
          <p:cNvPr id="5" name="Group 87"/>
          <p:cNvGrpSpPr>
            <a:grpSpLocks/>
          </p:cNvGrpSpPr>
          <p:nvPr/>
        </p:nvGrpSpPr>
        <p:grpSpPr bwMode="auto">
          <a:xfrm>
            <a:off x="4830763" y="3636963"/>
            <a:ext cx="1066800" cy="1200150"/>
            <a:chOff x="3619500" y="903070"/>
            <a:chExt cx="1066800" cy="1200329"/>
          </a:xfrm>
        </p:grpSpPr>
        <p:sp>
          <p:nvSpPr>
            <p:cNvPr id="28" name="Oval 27"/>
            <p:cNvSpPr/>
            <p:nvPr/>
          </p:nvSpPr>
          <p:spPr bwMode="auto">
            <a:xfrm>
              <a:off x="3619500" y="1055590"/>
              <a:ext cx="1066800" cy="1000125"/>
            </a:xfrm>
            <a:prstGeom prst="ellipse">
              <a:avLst/>
            </a:prstGeom>
            <a:solidFill>
              <a:schemeClr val="accent2">
                <a:lumMod val="75000"/>
              </a:schemeClr>
            </a:solidFill>
            <a:ln w="9525" cap="flat" cmpd="sng" algn="ctr">
              <a:noFill/>
              <a:prstDash val="solid"/>
              <a:round/>
              <a:headEnd type="none" w="med" len="med"/>
              <a:tailEnd type="none" w="med" len="med"/>
            </a:ln>
            <a:effectLst>
              <a:outerShdw blurRad="450850" dist="520700" dir="7440000" algn="tl" rotWithShape="0">
                <a:srgbClr val="000000">
                  <a:alpha val="43000"/>
                </a:srgbClr>
              </a:outerShdw>
            </a:effectLst>
            <a:scene3d>
              <a:camera prst="orthographicFront"/>
              <a:lightRig rig="threePt" dir="t"/>
            </a:scene3d>
            <a:sp3d>
              <a:bevelT w="889000" h="1016000"/>
              <a:bevelB w="1016000" h="762000"/>
            </a:sp3d>
          </p:spPr>
          <p:txBody>
            <a:bodyPr wrap="none" anchor="ctr"/>
            <a:lstStyle/>
            <a:p>
              <a:pPr algn="ctr">
                <a:defRPr/>
              </a:pPr>
              <a:endParaRPr lang="en-US" sz="1800">
                <a:latin typeface="Arial"/>
                <a:ea typeface="ＭＳ Ｐゴシック" pitchFamily="-112" charset="-128"/>
                <a:cs typeface="Arial"/>
              </a:endParaRPr>
            </a:p>
          </p:txBody>
        </p:sp>
        <p:sp>
          <p:nvSpPr>
            <p:cNvPr id="29" name="TextBox 28"/>
            <p:cNvSpPr txBox="1"/>
            <p:nvPr/>
          </p:nvSpPr>
          <p:spPr>
            <a:xfrm>
              <a:off x="3655976" y="903070"/>
              <a:ext cx="1030324" cy="1200329"/>
            </a:xfrm>
            <a:prstGeom prst="rect">
              <a:avLst/>
            </a:prstGeom>
            <a:noFill/>
            <a:effectLst>
              <a:softEdge rad="88900"/>
            </a:effectLst>
            <a:scene3d>
              <a:camera prst="perspectiveFront">
                <a:rot lat="360000" lon="600000" rev="0"/>
              </a:camera>
              <a:lightRig rig="threePt" dir="t"/>
            </a:scene3d>
          </p:spPr>
          <p:txBody>
            <a:bodyPr wrap="square">
              <a:spAutoFit/>
            </a:bodyPr>
            <a:lstStyle/>
            <a:p>
              <a:pPr algn="ctr">
                <a:defRPr/>
              </a:pPr>
              <a:r>
                <a:rPr lang="en-US" sz="7200" b="1" dirty="0">
                  <a:solidFill>
                    <a:schemeClr val="tx1">
                      <a:alpha val="59000"/>
                    </a:schemeClr>
                  </a:solidFill>
                  <a:latin typeface="Arial"/>
                  <a:ea typeface="+mn-ea"/>
                  <a:cs typeface="Arial"/>
                </a:rPr>
                <a:t>3</a:t>
              </a:r>
            </a:p>
          </p:txBody>
        </p:sp>
      </p:grpSp>
      <p:grpSp>
        <p:nvGrpSpPr>
          <p:cNvPr id="6" name="Group 87"/>
          <p:cNvGrpSpPr>
            <a:grpSpLocks/>
          </p:cNvGrpSpPr>
          <p:nvPr/>
        </p:nvGrpSpPr>
        <p:grpSpPr bwMode="auto">
          <a:xfrm>
            <a:off x="3154363" y="3629358"/>
            <a:ext cx="1066800" cy="1200150"/>
            <a:chOff x="3619500" y="895464"/>
            <a:chExt cx="1066800" cy="1200329"/>
          </a:xfrm>
          <a:solidFill>
            <a:srgbClr val="C3D69B"/>
          </a:solidFill>
        </p:grpSpPr>
        <p:sp>
          <p:nvSpPr>
            <p:cNvPr id="37" name="Oval 36"/>
            <p:cNvSpPr/>
            <p:nvPr/>
          </p:nvSpPr>
          <p:spPr bwMode="auto">
            <a:xfrm>
              <a:off x="3619500" y="1055590"/>
              <a:ext cx="1066800" cy="1000125"/>
            </a:xfrm>
            <a:prstGeom prst="ellipse">
              <a:avLst/>
            </a:prstGeom>
            <a:grpFill/>
            <a:ln w="9525" cap="flat" cmpd="sng" algn="ctr">
              <a:noFill/>
              <a:prstDash val="solid"/>
              <a:round/>
              <a:headEnd type="none" w="med" len="med"/>
              <a:tailEnd type="none" w="med" len="med"/>
            </a:ln>
            <a:effectLst>
              <a:outerShdw blurRad="450850" dist="520700" dir="7440000" algn="tl" rotWithShape="0">
                <a:srgbClr val="000000">
                  <a:alpha val="43000"/>
                </a:srgbClr>
              </a:outerShdw>
            </a:effectLst>
            <a:scene3d>
              <a:camera prst="orthographicFront"/>
              <a:lightRig rig="threePt" dir="t"/>
            </a:scene3d>
            <a:sp3d>
              <a:bevelT w="889000" h="1016000"/>
              <a:bevelB w="1016000" h="762000"/>
            </a:sp3d>
          </p:spPr>
          <p:txBody>
            <a:bodyPr wrap="none" anchor="ctr"/>
            <a:lstStyle/>
            <a:p>
              <a:pPr algn="ctr">
                <a:defRPr/>
              </a:pPr>
              <a:endParaRPr lang="en-US" sz="1800">
                <a:latin typeface="Arial"/>
                <a:ea typeface="ＭＳ Ｐゴシック" pitchFamily="-112" charset="-128"/>
                <a:cs typeface="Arial"/>
              </a:endParaRPr>
            </a:p>
          </p:txBody>
        </p:sp>
        <p:sp>
          <p:nvSpPr>
            <p:cNvPr id="38" name="TextBox 37"/>
            <p:cNvSpPr txBox="1"/>
            <p:nvPr/>
          </p:nvSpPr>
          <p:spPr>
            <a:xfrm>
              <a:off x="3665280" y="895464"/>
              <a:ext cx="990600" cy="1200329"/>
            </a:xfrm>
            <a:prstGeom prst="rect">
              <a:avLst/>
            </a:prstGeom>
            <a:noFill/>
            <a:effectLst>
              <a:softEdge rad="88900"/>
            </a:effectLst>
            <a:scene3d>
              <a:camera prst="perspectiveFront">
                <a:rot lat="360000" lon="600000" rev="0"/>
              </a:camera>
              <a:lightRig rig="threePt" dir="t"/>
            </a:scene3d>
          </p:spPr>
          <p:txBody>
            <a:bodyPr>
              <a:spAutoFit/>
            </a:bodyPr>
            <a:lstStyle/>
            <a:p>
              <a:pPr algn="ctr">
                <a:defRPr/>
              </a:pPr>
              <a:r>
                <a:rPr lang="en-US" sz="7200" b="1" dirty="0">
                  <a:solidFill>
                    <a:schemeClr val="tx1">
                      <a:alpha val="59000"/>
                    </a:schemeClr>
                  </a:solidFill>
                  <a:latin typeface="Arial"/>
                  <a:ea typeface="+mn-ea"/>
                  <a:cs typeface="Arial"/>
                </a:rPr>
                <a:t>2</a:t>
              </a:r>
            </a:p>
          </p:txBody>
        </p:sp>
      </p:grpSp>
    </p:spTree>
    <p:extLst>
      <p:ext uri="{BB962C8B-B14F-4D97-AF65-F5344CB8AC3E}">
        <p14:creationId xmlns:p14="http://schemas.microsoft.com/office/powerpoint/2010/main" val="2952942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50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6"/>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20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p:cTn id="27" dur="500" fill="hold"/>
                                        <p:tgtEl>
                                          <p:spTgt spid="45"/>
                                        </p:tgtEl>
                                        <p:attrNameLst>
                                          <p:attrName>ppt_w</p:attrName>
                                        </p:attrNameLst>
                                      </p:cBhvr>
                                      <p:tavLst>
                                        <p:tav tm="0">
                                          <p:val>
                                            <p:fltVal val="0"/>
                                          </p:val>
                                        </p:tav>
                                        <p:tav tm="100000">
                                          <p:val>
                                            <p:strVal val="#ppt_w"/>
                                          </p:val>
                                        </p:tav>
                                      </p:tavLst>
                                    </p:anim>
                                    <p:anim calcmode="lin" valueType="num">
                                      <p:cBhvr>
                                        <p:cTn id="28" dur="500" fill="hold"/>
                                        <p:tgtEl>
                                          <p:spTgt spid="45"/>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78858">
                                            <p:txEl>
                                              <p:pRg st="0" end="0"/>
                                            </p:txEl>
                                          </p:spTgt>
                                        </p:tgtEl>
                                        <p:attrNameLst>
                                          <p:attrName>style.visibility</p:attrName>
                                        </p:attrNameLst>
                                      </p:cBhvr>
                                      <p:to>
                                        <p:strVal val="visible"/>
                                      </p:to>
                                    </p:set>
                                    <p:animEffect transition="in" filter="fade">
                                      <p:cBhvr>
                                        <p:cTn id="32" dur="2000"/>
                                        <p:tgtEl>
                                          <p:spTgt spid="78858">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2"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slide(fromRight)">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8"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slide(fromLeft)">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7885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4"/>
          <p:cNvSpPr>
            <a:spLocks noGrp="1"/>
          </p:cNvSpPr>
          <p:nvPr>
            <p:ph type="ctrTitle"/>
          </p:nvPr>
        </p:nvSpPr>
        <p:spPr/>
        <p:txBody>
          <a:bodyPr/>
          <a:lstStyle/>
          <a:p>
            <a:r>
              <a:rPr lang="en-US">
                <a:latin typeface="Arial" charset="0"/>
                <a:ea typeface="ＭＳ Ｐゴシック" charset="0"/>
                <a:cs typeface="ＭＳ Ｐゴシック" charset="0"/>
              </a:rPr>
              <a:t>Reviewing the Attribution Process</a:t>
            </a:r>
          </a:p>
        </p:txBody>
      </p:sp>
      <p:pic>
        <p:nvPicPr>
          <p:cNvPr id="90114" name="Picture 5" descr="Ch8_ReviewingAttributionprocess_p27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20515" y="910559"/>
            <a:ext cx="6902970" cy="54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4801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0114"/>
                                        </p:tgtEl>
                                        <p:attrNameLst>
                                          <p:attrName>style.visibility</p:attrName>
                                        </p:attrNameLst>
                                      </p:cBhvr>
                                      <p:to>
                                        <p:strVal val="visible"/>
                                      </p:to>
                                    </p:set>
                                    <p:animEffect transition="in" filter="fade">
                                      <p:cBhvr>
                                        <p:cTn id="7" dur="500"/>
                                        <p:tgtEl>
                                          <p:spTgt spid="90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4"/>
          <p:cNvSpPr>
            <a:spLocks noGrp="1"/>
          </p:cNvSpPr>
          <p:nvPr>
            <p:ph type="ctrTitle"/>
          </p:nvPr>
        </p:nvSpPr>
        <p:spPr/>
        <p:txBody>
          <a:bodyPr/>
          <a:lstStyle/>
          <a:p>
            <a:r>
              <a:rPr lang="en-US">
                <a:latin typeface="Arial" charset="0"/>
                <a:ea typeface="ＭＳ Ｐゴシック" charset="0"/>
                <a:cs typeface="ＭＳ Ｐゴシック" charset="0"/>
              </a:rPr>
              <a:t>Attitudes</a:t>
            </a:r>
          </a:p>
        </p:txBody>
      </p:sp>
      <p:sp>
        <p:nvSpPr>
          <p:cNvPr id="92163" name="Content Placeholder 8"/>
          <p:cNvSpPr>
            <a:spLocks noGrp="1"/>
          </p:cNvSpPr>
          <p:nvPr>
            <p:ph sz="half" idx="4294967295"/>
          </p:nvPr>
        </p:nvSpPr>
        <p:spPr>
          <a:xfrm>
            <a:off x="373264" y="2228327"/>
            <a:ext cx="4106673" cy="2190941"/>
          </a:xfrm>
        </p:spPr>
        <p:txBody>
          <a:bodyPr>
            <a:normAutofit fontScale="92500" lnSpcReduction="10000"/>
          </a:bodyPr>
          <a:lstStyle/>
          <a:p>
            <a:pPr marL="0" indent="0">
              <a:lnSpc>
                <a:spcPct val="120000"/>
              </a:lnSpc>
              <a:spcBef>
                <a:spcPts val="1200"/>
              </a:spcBef>
              <a:buNone/>
              <a:tabLst>
                <a:tab pos="800100" algn="l"/>
              </a:tabLst>
            </a:pPr>
            <a:r>
              <a:rPr lang="en-US" sz="2600" b="1" dirty="0">
                <a:latin typeface="Arial" charset="0"/>
                <a:ea typeface="ＭＳ Ｐゴシック" charset="0"/>
                <a:cs typeface="ＭＳ Ｐゴシック" charset="0"/>
              </a:rPr>
              <a:t>Beliefs about people, groups, ideas, or activities</a:t>
            </a:r>
            <a:endParaRPr lang="en-US" sz="2600" b="1" i="1" dirty="0">
              <a:latin typeface="Arial" charset="0"/>
              <a:ea typeface="ＭＳ Ｐゴシック" charset="0"/>
              <a:cs typeface="ＭＳ Ｐゴシック" charset="0"/>
            </a:endParaRPr>
          </a:p>
          <a:p>
            <a:pPr marL="514350" indent="-457200">
              <a:lnSpc>
                <a:spcPct val="120000"/>
              </a:lnSpc>
              <a:spcBef>
                <a:spcPts val="1200"/>
              </a:spcBef>
              <a:tabLst>
                <a:tab pos="800100" algn="l"/>
              </a:tabLst>
            </a:pPr>
            <a:r>
              <a:rPr lang="en-US" sz="2600" b="1" dirty="0">
                <a:solidFill>
                  <a:srgbClr val="0D98B8"/>
                </a:solidFill>
                <a:latin typeface="Arial" charset="0"/>
                <a:ea typeface="ＭＳ Ｐゴシック" charset="0"/>
                <a:cs typeface="ＭＳ Ｐゴシック" charset="0"/>
              </a:rPr>
              <a:t>Explicit</a:t>
            </a:r>
          </a:p>
          <a:p>
            <a:pPr marL="514350" indent="-457200">
              <a:lnSpc>
                <a:spcPct val="120000"/>
              </a:lnSpc>
              <a:spcBef>
                <a:spcPts val="1200"/>
              </a:spcBef>
              <a:spcAft>
                <a:spcPts val="1200"/>
              </a:spcAft>
              <a:tabLst>
                <a:tab pos="800100" algn="l"/>
              </a:tabLst>
            </a:pPr>
            <a:r>
              <a:rPr lang="en-US" sz="2600" b="1" dirty="0">
                <a:solidFill>
                  <a:schemeClr val="accent1"/>
                </a:solidFill>
                <a:latin typeface="Arial" charset="0"/>
                <a:ea typeface="ＭＳ Ｐゴシック" charset="0"/>
                <a:cs typeface="ＭＳ Ｐゴシック" charset="0"/>
              </a:rPr>
              <a:t>Implicit</a:t>
            </a:r>
          </a:p>
          <a:p>
            <a:pPr marL="0" indent="0">
              <a:lnSpc>
                <a:spcPct val="100000"/>
              </a:lnSpc>
              <a:buNone/>
              <a:tabLst>
                <a:tab pos="800100" algn="l"/>
              </a:tabLst>
            </a:pPr>
            <a:endParaRPr lang="en-US" sz="2400" b="1" dirty="0">
              <a:latin typeface="Arial" charset="0"/>
              <a:ea typeface="ＭＳ Ｐゴシック" charset="0"/>
              <a:cs typeface="ＭＳ Ｐゴシック" charset="0"/>
            </a:endParaRPr>
          </a:p>
        </p:txBody>
      </p:sp>
      <p:pic>
        <p:nvPicPr>
          <p:cNvPr id="43011"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4829142" y="-8706"/>
            <a:ext cx="4316149" cy="6474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9"/>
          <p:cNvGrpSpPr>
            <a:grpSpLocks/>
          </p:cNvGrpSpPr>
          <p:nvPr/>
        </p:nvGrpSpPr>
        <p:grpSpPr bwMode="auto">
          <a:xfrm rot="21154384" flipH="1">
            <a:off x="3798960" y="267404"/>
            <a:ext cx="1720850" cy="1231900"/>
            <a:chOff x="6972422" y="386466"/>
            <a:chExt cx="1720412" cy="1231900"/>
          </a:xfrm>
        </p:grpSpPr>
        <p:sp>
          <p:nvSpPr>
            <p:cNvPr id="18" name="Cloud Callout 17"/>
            <p:cNvSpPr/>
            <p:nvPr/>
          </p:nvSpPr>
          <p:spPr bwMode="auto">
            <a:xfrm flipH="1">
              <a:off x="6972422" y="386466"/>
              <a:ext cx="1720412" cy="1231900"/>
            </a:xfrm>
            <a:prstGeom prst="cloudCallout">
              <a:avLst>
                <a:gd name="adj1" fmla="val 37110"/>
                <a:gd name="adj2" fmla="val 70196"/>
              </a:avLst>
            </a:prstGeom>
            <a:solidFill>
              <a:schemeClr val="bg1"/>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a:scene3d>
              <a:camera prst="orthographicFront"/>
              <a:lightRig rig="threePt" dir="t"/>
            </a:scene3d>
            <a:sp3d>
              <a:bevelT/>
            </a:sp3d>
          </p:spPr>
          <p:txBody>
            <a:bodyPr wrap="none" anchor="ctr"/>
            <a:lstStyle/>
            <a:p>
              <a:pPr algn="ctr">
                <a:defRPr/>
              </a:pPr>
              <a:endParaRPr lang="en-US" sz="1800">
                <a:latin typeface="Arial" pitchFamily="-111" charset="0"/>
                <a:ea typeface="MS PGothic" charset="0"/>
                <a:cs typeface="MS PGothic" charset="0"/>
              </a:endParaRPr>
            </a:p>
          </p:txBody>
        </p:sp>
        <p:sp>
          <p:nvSpPr>
            <p:cNvPr id="43016" name="TextBox 11"/>
            <p:cNvSpPr txBox="1">
              <a:spLocks noChangeArrowheads="1"/>
            </p:cNvSpPr>
            <p:nvPr/>
          </p:nvSpPr>
          <p:spPr bwMode="auto">
            <a:xfrm>
              <a:off x="7025644" y="596386"/>
              <a:ext cx="1638300" cy="76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ja-JP" altLang="en-US" sz="1800" b="1" dirty="0">
                  <a:solidFill>
                    <a:srgbClr val="FF362E"/>
                  </a:solidFill>
                </a:rPr>
                <a:t>“</a:t>
              </a:r>
              <a:r>
                <a:rPr lang="en-US" altLang="ja-JP" sz="1800" b="1" dirty="0">
                  <a:solidFill>
                    <a:srgbClr val="FF362E"/>
                  </a:solidFill>
                </a:rPr>
                <a:t>She is </a:t>
              </a:r>
              <a:br>
                <a:rPr lang="en-US" altLang="ja-JP" sz="1800" b="1" dirty="0">
                  <a:solidFill>
                    <a:srgbClr val="FF362E"/>
                  </a:solidFill>
                </a:rPr>
              </a:br>
              <a:r>
                <a:rPr lang="en-US" altLang="ja-JP" sz="1800" b="1" dirty="0">
                  <a:solidFill>
                    <a:srgbClr val="FF362E"/>
                  </a:solidFill>
                </a:rPr>
                <a:t>such a nice person.</a:t>
              </a:r>
              <a:r>
                <a:rPr lang="ja-JP" altLang="en-US" sz="1800" b="1" dirty="0">
                  <a:solidFill>
                    <a:srgbClr val="FF362E"/>
                  </a:solidFill>
                </a:rPr>
                <a:t>”</a:t>
              </a:r>
              <a:endParaRPr lang="en-US" sz="1800" b="1" dirty="0">
                <a:solidFill>
                  <a:srgbClr val="FF362E"/>
                </a:solidFill>
              </a:endParaRPr>
            </a:p>
          </p:txBody>
        </p:sp>
      </p:grpSp>
    </p:spTree>
    <p:extLst>
      <p:ext uri="{BB962C8B-B14F-4D97-AF65-F5344CB8AC3E}">
        <p14:creationId xmlns:p14="http://schemas.microsoft.com/office/powerpoint/2010/main" val="639334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2163">
                                            <p:txEl>
                                              <p:pRg st="0" end="0"/>
                                            </p:txEl>
                                          </p:spTgt>
                                        </p:tgtEl>
                                        <p:attrNameLst>
                                          <p:attrName>style.visibility</p:attrName>
                                        </p:attrNameLst>
                                      </p:cBhvr>
                                      <p:to>
                                        <p:strVal val="visible"/>
                                      </p:to>
                                    </p:set>
                                    <p:animEffect transition="in" filter="fade">
                                      <p:cBhvr>
                                        <p:cTn id="10" dur="1000"/>
                                        <p:tgtEl>
                                          <p:spTgt spid="92163">
                                            <p:txEl>
                                              <p:pRg st="0" end="0"/>
                                            </p:txEl>
                                          </p:spTgt>
                                        </p:tgtEl>
                                      </p:cBhvr>
                                    </p:animEffect>
                                    <p:anim calcmode="lin" valueType="num">
                                      <p:cBhvr>
                                        <p:cTn id="11" dur="1000" fill="hold"/>
                                        <p:tgtEl>
                                          <p:spTgt spid="9216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9216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nodeType="afterGroup">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92163">
                                            <p:txEl>
                                              <p:pRg st="1" end="1"/>
                                            </p:txEl>
                                          </p:spTgt>
                                        </p:tgtEl>
                                        <p:attrNameLst>
                                          <p:attrName>style.visibility</p:attrName>
                                        </p:attrNameLst>
                                      </p:cBhvr>
                                      <p:to>
                                        <p:strVal val="visible"/>
                                      </p:to>
                                    </p:set>
                                    <p:animEffect transition="in" filter="slide(fromTop)">
                                      <p:cBhvr>
                                        <p:cTn id="17" dur="500"/>
                                        <p:tgtEl>
                                          <p:spTgt spid="9216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92163">
                                            <p:txEl>
                                              <p:pRg st="2" end="2"/>
                                            </p:txEl>
                                          </p:spTgt>
                                        </p:tgtEl>
                                        <p:attrNameLst>
                                          <p:attrName>style.visibility</p:attrName>
                                        </p:attrNameLst>
                                      </p:cBhvr>
                                      <p:to>
                                        <p:strVal val="visible"/>
                                      </p:to>
                                    </p:set>
                                    <p:animEffect transition="in" filter="slide(fromTop)">
                                      <p:cBhvr>
                                        <p:cTn id="22" dur="500"/>
                                        <p:tgtEl>
                                          <p:spTgt spid="921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5117725" y="3866875"/>
            <a:ext cx="3546475" cy="260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2"/>
          <p:cNvSpPr>
            <a:spLocks noGrp="1"/>
          </p:cNvSpPr>
          <p:nvPr>
            <p:ph type="ctrTitle"/>
          </p:nvPr>
        </p:nvSpPr>
        <p:spPr/>
        <p:txBody>
          <a:bodyPr/>
          <a:lstStyle/>
          <a:p>
            <a:pPr eaLnBrk="1" hangingPunct="1"/>
            <a:r>
              <a:rPr lang="en-US">
                <a:latin typeface="Arial" charset="0"/>
                <a:ea typeface="ＭＳ Ｐゴシック" charset="0"/>
                <a:cs typeface="ＭＳ Ｐゴシック" charset="0"/>
              </a:rPr>
              <a:t>Cognitive Dissonance</a:t>
            </a:r>
          </a:p>
        </p:txBody>
      </p:sp>
      <p:sp>
        <p:nvSpPr>
          <p:cNvPr id="13" name="Content Placeholder 12"/>
          <p:cNvSpPr>
            <a:spLocks noGrp="1"/>
          </p:cNvSpPr>
          <p:nvPr>
            <p:ph idx="4294967295"/>
          </p:nvPr>
        </p:nvSpPr>
        <p:spPr>
          <a:xfrm>
            <a:off x="221953" y="1773238"/>
            <a:ext cx="3452813" cy="3565525"/>
          </a:xfrm>
        </p:spPr>
        <p:txBody>
          <a:bodyPr>
            <a:normAutofit/>
          </a:bodyPr>
          <a:lstStyle/>
          <a:p>
            <a:pPr marL="0" indent="0">
              <a:buNone/>
            </a:pPr>
            <a:r>
              <a:rPr lang="en-US" sz="2400" b="1" dirty="0">
                <a:solidFill>
                  <a:srgbClr val="4F3967"/>
                </a:solidFill>
                <a:latin typeface="Arial" charset="0"/>
                <a:ea typeface="ＭＳ Ｐゴシック" charset="0"/>
                <a:cs typeface="ＭＳ Ｐゴシック" charset="0"/>
              </a:rPr>
              <a:t>A state of tension that occurs when a person simultaneously holds two cognitions that are psychologically inconsistent or when a person’</a:t>
            </a:r>
            <a:r>
              <a:rPr lang="en-US" altLang="ja-JP" sz="2400" b="1" dirty="0">
                <a:solidFill>
                  <a:srgbClr val="4F3967"/>
                </a:solidFill>
                <a:latin typeface="Arial" charset="0"/>
                <a:ea typeface="ＭＳ Ｐゴシック" charset="0"/>
                <a:cs typeface="ＭＳ Ｐゴシック" charset="0"/>
              </a:rPr>
              <a:t>s belief is incongruent with his or her behavior</a:t>
            </a:r>
          </a:p>
          <a:p>
            <a:pPr marL="0" indent="0">
              <a:buNone/>
            </a:pPr>
            <a:endParaRPr lang="en-US" sz="2400" b="1" dirty="0">
              <a:solidFill>
                <a:srgbClr val="404040"/>
              </a:solidFill>
              <a:latin typeface="Arial" charset="0"/>
              <a:ea typeface="ＭＳ Ｐゴシック" charset="0"/>
              <a:cs typeface="ＭＳ Ｐゴシック" charset="0"/>
            </a:endParaRPr>
          </a:p>
        </p:txBody>
      </p:sp>
      <p:grpSp>
        <p:nvGrpSpPr>
          <p:cNvPr id="2" name="Group 22"/>
          <p:cNvGrpSpPr>
            <a:grpSpLocks/>
          </p:cNvGrpSpPr>
          <p:nvPr/>
        </p:nvGrpSpPr>
        <p:grpSpPr bwMode="auto">
          <a:xfrm>
            <a:off x="4125913" y="1744663"/>
            <a:ext cx="2578100" cy="1689100"/>
            <a:chOff x="3922184" y="1947334"/>
            <a:chExt cx="2578100" cy="1689100"/>
          </a:xfrm>
        </p:grpSpPr>
        <p:sp>
          <p:nvSpPr>
            <p:cNvPr id="22" name="Cloud Callout 21"/>
            <p:cNvSpPr/>
            <p:nvPr/>
          </p:nvSpPr>
          <p:spPr bwMode="auto">
            <a:xfrm>
              <a:off x="3922184" y="1947334"/>
              <a:ext cx="2578100" cy="1689100"/>
            </a:xfrm>
            <a:prstGeom prst="cloudCallout">
              <a:avLst>
                <a:gd name="adj1" fmla="val 32758"/>
                <a:gd name="adj2" fmla="val 75708"/>
              </a:avLst>
            </a:prstGeom>
            <a:gradFill flip="none" rotWithShape="1">
              <a:gsLst>
                <a:gs pos="0">
                  <a:schemeClr val="bg1"/>
                </a:gs>
                <a:gs pos="100000">
                  <a:schemeClr val="accent3">
                    <a:lumMod val="75000"/>
                  </a:schemeClr>
                </a:gs>
              </a:gsLst>
              <a:lin ang="5400000" scaled="0"/>
              <a:tileRect/>
            </a:gra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a:scene3d>
              <a:camera prst="orthographicFront"/>
              <a:lightRig rig="threePt" dir="t"/>
            </a:scene3d>
            <a:sp3d>
              <a:bevelT/>
            </a:sp3d>
          </p:spPr>
          <p:txBody>
            <a:bodyPr wrap="none" anchor="ctr"/>
            <a:lstStyle/>
            <a:p>
              <a:pPr algn="ctr">
                <a:defRPr/>
              </a:pPr>
              <a:endParaRPr lang="en-US" sz="1800">
                <a:solidFill>
                  <a:schemeClr val="tx2"/>
                </a:solidFill>
                <a:latin typeface="Arial" pitchFamily="-111" charset="0"/>
                <a:ea typeface="ＭＳ Ｐゴシック" charset="-128"/>
                <a:cs typeface="ＭＳ Ｐゴシック" charset="-128"/>
              </a:endParaRPr>
            </a:p>
          </p:txBody>
        </p:sp>
        <p:sp>
          <p:nvSpPr>
            <p:cNvPr id="45070" name="TextBox 12"/>
            <p:cNvSpPr txBox="1">
              <a:spLocks noChangeArrowheads="1"/>
            </p:cNvSpPr>
            <p:nvPr/>
          </p:nvSpPr>
          <p:spPr bwMode="auto">
            <a:xfrm>
              <a:off x="4377267" y="2418822"/>
              <a:ext cx="165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1800" b="1" dirty="0">
                  <a:solidFill>
                    <a:schemeClr val="accent3">
                      <a:lumMod val="50000"/>
                    </a:schemeClr>
                  </a:solidFill>
                </a:rPr>
                <a:t>“</a:t>
              </a:r>
              <a:r>
                <a:rPr lang="en-US" altLang="ja-JP" sz="1800" b="1" dirty="0">
                  <a:solidFill>
                    <a:schemeClr val="accent3">
                      <a:lumMod val="50000"/>
                    </a:schemeClr>
                  </a:solidFill>
                </a:rPr>
                <a:t>I am a good, loyal friend.</a:t>
              </a:r>
              <a:r>
                <a:rPr lang="ja-JP" altLang="en-US" sz="1800" b="1" dirty="0">
                  <a:solidFill>
                    <a:schemeClr val="accent3">
                      <a:lumMod val="50000"/>
                    </a:schemeClr>
                  </a:solidFill>
                </a:rPr>
                <a:t>”</a:t>
              </a:r>
              <a:endParaRPr lang="en-US" sz="1800" b="1" dirty="0">
                <a:solidFill>
                  <a:schemeClr val="accent3">
                    <a:lumMod val="50000"/>
                  </a:schemeClr>
                </a:solidFill>
              </a:endParaRPr>
            </a:p>
          </p:txBody>
        </p:sp>
      </p:grpSp>
      <p:grpSp>
        <p:nvGrpSpPr>
          <p:cNvPr id="3" name="Group 23"/>
          <p:cNvGrpSpPr>
            <a:grpSpLocks/>
          </p:cNvGrpSpPr>
          <p:nvPr/>
        </p:nvGrpSpPr>
        <p:grpSpPr bwMode="auto">
          <a:xfrm>
            <a:off x="6388100" y="1473200"/>
            <a:ext cx="2578100" cy="1689100"/>
            <a:chOff x="6388100" y="1524000"/>
            <a:chExt cx="2578100" cy="1689100"/>
          </a:xfrm>
        </p:grpSpPr>
        <p:sp>
          <p:nvSpPr>
            <p:cNvPr id="19" name="Cloud Callout 18"/>
            <p:cNvSpPr/>
            <p:nvPr/>
          </p:nvSpPr>
          <p:spPr bwMode="auto">
            <a:xfrm flipH="1">
              <a:off x="6388100" y="1524000"/>
              <a:ext cx="2578100" cy="1689100"/>
            </a:xfrm>
            <a:prstGeom prst="cloudCallout">
              <a:avLst>
                <a:gd name="adj1" fmla="val 9770"/>
                <a:gd name="adj2" fmla="val 92500"/>
              </a:avLst>
            </a:prstGeom>
            <a:gradFill flip="none" rotWithShape="1">
              <a:gsLst>
                <a:gs pos="0">
                  <a:schemeClr val="bg1"/>
                </a:gs>
                <a:gs pos="99000">
                  <a:schemeClr val="accent2">
                    <a:lumMod val="75000"/>
                  </a:schemeClr>
                </a:gs>
              </a:gsLst>
              <a:lin ang="5580000" scaled="0"/>
              <a:tileRect/>
            </a:gra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a:scene3d>
              <a:camera prst="orthographicFront"/>
              <a:lightRig rig="threePt" dir="t"/>
            </a:scene3d>
            <a:sp3d>
              <a:bevelT/>
            </a:sp3d>
          </p:spPr>
          <p:txBody>
            <a:bodyPr wrap="none" anchor="ctr"/>
            <a:lstStyle/>
            <a:p>
              <a:pPr algn="ctr">
                <a:defRPr/>
              </a:pPr>
              <a:endParaRPr lang="en-US" sz="1800">
                <a:solidFill>
                  <a:schemeClr val="tx2"/>
                </a:solidFill>
                <a:latin typeface="Arial" pitchFamily="-111" charset="0"/>
                <a:ea typeface="ＭＳ Ｐゴシック" charset="-128"/>
                <a:cs typeface="ＭＳ Ｐゴシック" charset="-128"/>
              </a:endParaRPr>
            </a:p>
          </p:txBody>
        </p:sp>
        <p:sp>
          <p:nvSpPr>
            <p:cNvPr id="45066" name="TextBox 17"/>
            <p:cNvSpPr txBox="1">
              <a:spLocks noChangeArrowheads="1"/>
            </p:cNvSpPr>
            <p:nvPr/>
          </p:nvSpPr>
          <p:spPr bwMode="auto">
            <a:xfrm>
              <a:off x="6527800" y="1824038"/>
              <a:ext cx="2349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ja-JP" altLang="en-US" sz="1800" b="1" dirty="0">
                  <a:solidFill>
                    <a:schemeClr val="accent2">
                      <a:lumMod val="75000"/>
                    </a:schemeClr>
                  </a:solidFill>
                </a:rPr>
                <a:t>“</a:t>
              </a:r>
              <a:r>
                <a:rPr lang="en-US" altLang="ja-JP" sz="1800" b="1" dirty="0">
                  <a:solidFill>
                    <a:schemeClr val="accent2">
                      <a:lumMod val="75000"/>
                    </a:schemeClr>
                  </a:solidFill>
                </a:rPr>
                <a:t>I repeated </a:t>
              </a:r>
              <a:br>
                <a:rPr lang="en-US" altLang="ja-JP" sz="1800" b="1" dirty="0">
                  <a:solidFill>
                    <a:schemeClr val="accent2">
                      <a:lumMod val="75000"/>
                    </a:schemeClr>
                  </a:solidFill>
                </a:rPr>
              </a:br>
              <a:r>
                <a:rPr lang="en-US" altLang="ja-JP" sz="1800" b="1" dirty="0">
                  <a:solidFill>
                    <a:schemeClr val="accent2">
                      <a:lumMod val="75000"/>
                    </a:schemeClr>
                  </a:solidFill>
                </a:rPr>
                <a:t>gossip about my friend Chris.</a:t>
              </a:r>
              <a:r>
                <a:rPr lang="ja-JP" altLang="en-US" sz="1800" b="1" dirty="0">
                  <a:solidFill>
                    <a:schemeClr val="accent2">
                      <a:lumMod val="75000"/>
                    </a:schemeClr>
                  </a:solidFill>
                </a:rPr>
                <a:t>”</a:t>
              </a:r>
              <a:endParaRPr lang="en-US" sz="1800" b="1" dirty="0">
                <a:solidFill>
                  <a:schemeClr val="accent2">
                    <a:lumMod val="75000"/>
                  </a:schemeClr>
                </a:solidFill>
              </a:endParaRPr>
            </a:p>
          </p:txBody>
        </p:sp>
      </p:grpSp>
    </p:spTree>
    <p:extLst>
      <p:ext uri="{BB962C8B-B14F-4D97-AF65-F5344CB8AC3E}">
        <p14:creationId xmlns:p14="http://schemas.microsoft.com/office/powerpoint/2010/main" val="3605148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par>
                          <p:cTn id="14" fill="hold" nodeType="afterGroup">
                            <p:stCondLst>
                              <p:cond delay="30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3"/>
          <p:cNvSpPr>
            <a:spLocks noGrp="1"/>
          </p:cNvSpPr>
          <p:nvPr>
            <p:ph type="ctrTitle"/>
          </p:nvPr>
        </p:nvSpPr>
        <p:spPr/>
        <p:txBody>
          <a:bodyPr/>
          <a:lstStyle/>
          <a:p>
            <a:r>
              <a:rPr lang="en-US">
                <a:latin typeface="Arial" charset="0"/>
                <a:ea typeface="ＭＳ Ｐゴシック" charset="0"/>
                <a:cs typeface="ＭＳ Ｐゴシック" charset="0"/>
              </a:rPr>
              <a:t>Figure 8.2: The Slippery Slope of Self-Justification</a:t>
            </a:r>
          </a:p>
        </p:txBody>
      </p:sp>
      <p:pic>
        <p:nvPicPr>
          <p:cNvPr id="5" name="Picture 4" descr="AALCRMK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1313" y="1368426"/>
            <a:ext cx="845185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ALCRMK0.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1313" y="1463676"/>
            <a:ext cx="8451850"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ALCRMK0.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1313" y="1433513"/>
            <a:ext cx="8451850"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3684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5334000" y="822742"/>
            <a:ext cx="3766801" cy="564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p:cNvSpPr>
            <a:spLocks noGrp="1" noChangeArrowheads="1"/>
          </p:cNvSpPr>
          <p:nvPr>
            <p:ph type="ctrTitle"/>
          </p:nvPr>
        </p:nvSpPr>
        <p:spPr/>
        <p:txBody>
          <a:bodyPr/>
          <a:lstStyle/>
          <a:p>
            <a:r>
              <a:rPr lang="en-US">
                <a:ea typeface="ＭＳ Ｐゴシック" charset="0"/>
              </a:rPr>
              <a:t>Shifting Opinions and Bedrock Beliefs</a:t>
            </a:r>
          </a:p>
        </p:txBody>
      </p:sp>
      <p:sp>
        <p:nvSpPr>
          <p:cNvPr id="15" name="Content Placeholder 14"/>
          <p:cNvSpPr>
            <a:spLocks noGrp="1"/>
          </p:cNvSpPr>
          <p:nvPr>
            <p:ph idx="4294967295"/>
          </p:nvPr>
        </p:nvSpPr>
        <p:spPr>
          <a:xfrm>
            <a:off x="208493" y="1127125"/>
            <a:ext cx="3690938" cy="2522538"/>
          </a:xfrm>
        </p:spPr>
        <p:txBody>
          <a:bodyPr>
            <a:noAutofit/>
          </a:bodyPr>
          <a:lstStyle/>
          <a:p>
            <a:pPr marL="0" indent="0">
              <a:buNone/>
            </a:pPr>
            <a:r>
              <a:rPr lang="en-US" sz="2200" b="1" dirty="0">
                <a:solidFill>
                  <a:srgbClr val="A5B32F"/>
                </a:solidFill>
                <a:ea typeface="ＭＳ Ｐゴシック" charset="0"/>
              </a:rPr>
              <a:t>Familiarity effect:</a:t>
            </a:r>
          </a:p>
          <a:p>
            <a:pPr marL="228600" indent="-228600">
              <a:spcAft>
                <a:spcPts val="1200"/>
              </a:spcAft>
            </a:pPr>
            <a:r>
              <a:rPr lang="en-US" sz="2200" b="1" dirty="0">
                <a:ea typeface="ＭＳ Ｐゴシック" charset="0"/>
              </a:rPr>
              <a:t>The tendency of people to feel more positive toward a person, item, product, or other stimulus the more familiar they are with it</a:t>
            </a:r>
          </a:p>
          <a:p>
            <a:pPr marL="0" indent="0">
              <a:buNone/>
            </a:pPr>
            <a:r>
              <a:rPr lang="en-US" sz="2200" b="1" dirty="0">
                <a:solidFill>
                  <a:srgbClr val="9E541F"/>
                </a:solidFill>
                <a:ea typeface="ＭＳ Ｐゴシック" charset="0"/>
              </a:rPr>
              <a:t>Validity effect: </a:t>
            </a:r>
          </a:p>
          <a:p>
            <a:pPr marL="228600" indent="-228600"/>
            <a:r>
              <a:rPr lang="en-US" sz="2200" b="1" dirty="0">
                <a:ea typeface="ＭＳ Ｐゴシック" charset="0"/>
              </a:rPr>
              <a:t>The tendency of people to believe that a statement is true or valid simply because it has been repeated many </a:t>
            </a:r>
            <a:r>
              <a:rPr lang="en-US" sz="2200" b="1" dirty="0" smtClean="0">
                <a:ea typeface="ＭＳ Ｐゴシック" charset="0"/>
              </a:rPr>
              <a:t>times</a:t>
            </a:r>
            <a:endParaRPr lang="en-US" sz="2200" b="1" dirty="0">
              <a:ea typeface="ＭＳ Ｐゴシック" charset="0"/>
            </a:endParaRPr>
          </a:p>
        </p:txBody>
      </p:sp>
      <p:grpSp>
        <p:nvGrpSpPr>
          <p:cNvPr id="2" name="Group 44"/>
          <p:cNvGrpSpPr>
            <a:grpSpLocks/>
          </p:cNvGrpSpPr>
          <p:nvPr/>
        </p:nvGrpSpPr>
        <p:grpSpPr bwMode="auto">
          <a:xfrm>
            <a:off x="4097338" y="1117600"/>
            <a:ext cx="1828800" cy="1303338"/>
            <a:chOff x="6299200" y="4030133"/>
            <a:chExt cx="1828800" cy="1303867"/>
          </a:xfrm>
        </p:grpSpPr>
        <p:sp>
          <p:nvSpPr>
            <p:cNvPr id="46" name="Cloud 45"/>
            <p:cNvSpPr/>
            <p:nvPr/>
          </p:nvSpPr>
          <p:spPr bwMode="auto">
            <a:xfrm>
              <a:off x="6299200" y="4030133"/>
              <a:ext cx="1828800" cy="1303867"/>
            </a:xfrm>
            <a:prstGeom prst="cloud">
              <a:avLst/>
            </a:prstGeom>
            <a:gradFill flip="none" rotWithShape="1">
              <a:gsLst>
                <a:gs pos="0">
                  <a:schemeClr val="bg1">
                    <a:alpha val="62000"/>
                  </a:schemeClr>
                </a:gs>
                <a:gs pos="100000">
                  <a:srgbClr val="F2DA67">
                    <a:alpha val="59000"/>
                  </a:srgbClr>
                </a:gs>
              </a:gsLst>
              <a:path path="circle">
                <a:fillToRect l="100000" t="100000"/>
              </a:path>
              <a:tileRect r="-100000" b="-100000"/>
            </a:gradFill>
            <a:ln w="9525" cap="flat" cmpd="sng" algn="ctr">
              <a:noFill/>
              <a:prstDash val="solid"/>
              <a:round/>
              <a:headEnd type="none" w="med" len="med"/>
              <a:tailEnd type="none" w="med" len="med"/>
            </a:ln>
            <a:effectLst/>
            <a:scene3d>
              <a:camera prst="orthographicFront"/>
              <a:lightRig rig="threePt" dir="t"/>
            </a:scene3d>
            <a:sp3d>
              <a:bevelT/>
            </a:sp3d>
          </p:spPr>
          <p:txBody>
            <a:bodyPr wrap="none" anchor="ctr"/>
            <a:lstStyle/>
            <a:p>
              <a:pPr algn="ctr">
                <a:defRPr/>
              </a:pPr>
              <a:endParaRPr lang="en-US" sz="1800">
                <a:latin typeface="Arial"/>
                <a:ea typeface="MS PGothic" charset="0"/>
                <a:cs typeface="Arial"/>
              </a:endParaRPr>
            </a:p>
          </p:txBody>
        </p:sp>
        <p:sp>
          <p:nvSpPr>
            <p:cNvPr id="47" name="Text Box 6"/>
            <p:cNvSpPr txBox="1">
              <a:spLocks noChangeArrowheads="1"/>
            </p:cNvSpPr>
            <p:nvPr/>
          </p:nvSpPr>
          <p:spPr bwMode="auto">
            <a:xfrm>
              <a:off x="6545262" y="4289001"/>
              <a:ext cx="1397000" cy="76548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spAutoFit/>
            </a:bodyPr>
            <a:lstStyle/>
            <a:p>
              <a:pPr algn="ctr">
                <a:lnSpc>
                  <a:spcPct val="80000"/>
                </a:lnSpc>
                <a:spcBef>
                  <a:spcPct val="50000"/>
                </a:spcBef>
                <a:defRPr/>
              </a:pPr>
              <a:r>
                <a:rPr lang="en-US" sz="1800" b="1" dirty="0">
                  <a:latin typeface="Arial"/>
                  <a:ea typeface="MS PGothic" charset="0"/>
                  <a:cs typeface="Arial"/>
                </a:rPr>
                <a:t>Ice cream is good for you.</a:t>
              </a:r>
            </a:p>
          </p:txBody>
        </p:sp>
      </p:grpSp>
      <p:grpSp>
        <p:nvGrpSpPr>
          <p:cNvPr id="3" name="Group 47"/>
          <p:cNvGrpSpPr>
            <a:grpSpLocks/>
          </p:cNvGrpSpPr>
          <p:nvPr/>
        </p:nvGrpSpPr>
        <p:grpSpPr bwMode="auto">
          <a:xfrm>
            <a:off x="5334000" y="457200"/>
            <a:ext cx="1828800" cy="1303338"/>
            <a:chOff x="6299200" y="4030133"/>
            <a:chExt cx="1828800" cy="1303867"/>
          </a:xfrm>
        </p:grpSpPr>
        <p:sp>
          <p:nvSpPr>
            <p:cNvPr id="49" name="Cloud 48"/>
            <p:cNvSpPr/>
            <p:nvPr/>
          </p:nvSpPr>
          <p:spPr bwMode="auto">
            <a:xfrm>
              <a:off x="6299200" y="4030133"/>
              <a:ext cx="1828800" cy="1303867"/>
            </a:xfrm>
            <a:prstGeom prst="cloud">
              <a:avLst/>
            </a:prstGeom>
            <a:gradFill flip="none" rotWithShape="1">
              <a:gsLst>
                <a:gs pos="0">
                  <a:schemeClr val="bg1">
                    <a:alpha val="62000"/>
                  </a:schemeClr>
                </a:gs>
                <a:gs pos="100000">
                  <a:srgbClr val="F2DA67">
                    <a:alpha val="59000"/>
                  </a:srgbClr>
                </a:gs>
              </a:gsLst>
              <a:path path="circle">
                <a:fillToRect l="100000" t="100000"/>
              </a:path>
              <a:tileRect r="-100000" b="-100000"/>
            </a:gradFill>
            <a:ln w="9525" cap="flat" cmpd="sng" algn="ctr">
              <a:noFill/>
              <a:prstDash val="solid"/>
              <a:round/>
              <a:headEnd type="none" w="med" len="med"/>
              <a:tailEnd type="none" w="med" len="med"/>
            </a:ln>
            <a:effectLst/>
            <a:scene3d>
              <a:camera prst="orthographicFront"/>
              <a:lightRig rig="threePt" dir="t"/>
            </a:scene3d>
            <a:sp3d>
              <a:bevelT/>
            </a:sp3d>
          </p:spPr>
          <p:txBody>
            <a:bodyPr wrap="none" anchor="ctr"/>
            <a:lstStyle/>
            <a:p>
              <a:pPr algn="ctr">
                <a:defRPr/>
              </a:pPr>
              <a:endParaRPr lang="en-US" sz="1800">
                <a:latin typeface="Arial"/>
                <a:ea typeface="MS PGothic" charset="0"/>
                <a:cs typeface="Arial"/>
              </a:endParaRPr>
            </a:p>
          </p:txBody>
        </p:sp>
        <p:sp>
          <p:nvSpPr>
            <p:cNvPr id="50" name="Text Box 6"/>
            <p:cNvSpPr txBox="1">
              <a:spLocks noChangeArrowheads="1"/>
            </p:cNvSpPr>
            <p:nvPr/>
          </p:nvSpPr>
          <p:spPr bwMode="auto">
            <a:xfrm>
              <a:off x="6545263" y="4289001"/>
              <a:ext cx="1397000" cy="76548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spAutoFit/>
            </a:bodyPr>
            <a:lstStyle/>
            <a:p>
              <a:pPr algn="ctr">
                <a:lnSpc>
                  <a:spcPct val="80000"/>
                </a:lnSpc>
                <a:spcBef>
                  <a:spcPct val="50000"/>
                </a:spcBef>
                <a:defRPr/>
              </a:pPr>
              <a:r>
                <a:rPr lang="en-US" sz="1800" b="1" dirty="0">
                  <a:latin typeface="Arial"/>
                  <a:ea typeface="MS PGothic" charset="0"/>
                  <a:cs typeface="Arial"/>
                </a:rPr>
                <a:t>Ice cream is good for you.</a:t>
              </a:r>
            </a:p>
          </p:txBody>
        </p:sp>
      </p:grpSp>
      <p:grpSp>
        <p:nvGrpSpPr>
          <p:cNvPr id="4" name="Group 50"/>
          <p:cNvGrpSpPr>
            <a:grpSpLocks/>
          </p:cNvGrpSpPr>
          <p:nvPr/>
        </p:nvGrpSpPr>
        <p:grpSpPr bwMode="auto">
          <a:xfrm>
            <a:off x="6926263" y="642938"/>
            <a:ext cx="1828800" cy="1304925"/>
            <a:chOff x="6299200" y="4030133"/>
            <a:chExt cx="1828800" cy="1303867"/>
          </a:xfrm>
        </p:grpSpPr>
        <p:sp>
          <p:nvSpPr>
            <p:cNvPr id="52" name="Cloud 51"/>
            <p:cNvSpPr/>
            <p:nvPr/>
          </p:nvSpPr>
          <p:spPr bwMode="auto">
            <a:xfrm>
              <a:off x="6299200" y="4030133"/>
              <a:ext cx="1828800" cy="1303867"/>
            </a:xfrm>
            <a:prstGeom prst="cloud">
              <a:avLst/>
            </a:prstGeom>
            <a:gradFill flip="none" rotWithShape="1">
              <a:gsLst>
                <a:gs pos="0">
                  <a:schemeClr val="bg1">
                    <a:alpha val="62000"/>
                  </a:schemeClr>
                </a:gs>
                <a:gs pos="100000">
                  <a:srgbClr val="F2DA67">
                    <a:alpha val="59000"/>
                  </a:srgbClr>
                </a:gs>
              </a:gsLst>
              <a:path path="circle">
                <a:fillToRect l="100000" t="100000"/>
              </a:path>
              <a:tileRect r="-100000" b="-100000"/>
            </a:gradFill>
            <a:ln w="9525" cap="flat" cmpd="sng" algn="ctr">
              <a:noFill/>
              <a:prstDash val="solid"/>
              <a:round/>
              <a:headEnd type="none" w="med" len="med"/>
              <a:tailEnd type="none" w="med" len="med"/>
            </a:ln>
            <a:effectLst/>
            <a:scene3d>
              <a:camera prst="orthographicFront"/>
              <a:lightRig rig="threePt" dir="t"/>
            </a:scene3d>
            <a:sp3d>
              <a:bevelT/>
            </a:sp3d>
          </p:spPr>
          <p:txBody>
            <a:bodyPr wrap="none" anchor="ctr"/>
            <a:lstStyle/>
            <a:p>
              <a:pPr algn="ctr">
                <a:defRPr/>
              </a:pPr>
              <a:endParaRPr lang="en-US" sz="1800">
                <a:latin typeface="Arial"/>
                <a:ea typeface="MS PGothic" charset="0"/>
                <a:cs typeface="Arial"/>
              </a:endParaRPr>
            </a:p>
          </p:txBody>
        </p:sp>
        <p:sp>
          <p:nvSpPr>
            <p:cNvPr id="53" name="Text Box 6"/>
            <p:cNvSpPr txBox="1">
              <a:spLocks noChangeArrowheads="1"/>
            </p:cNvSpPr>
            <p:nvPr/>
          </p:nvSpPr>
          <p:spPr bwMode="auto">
            <a:xfrm>
              <a:off x="6545262" y="4288685"/>
              <a:ext cx="1397000" cy="766141"/>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spAutoFit/>
            </a:bodyPr>
            <a:lstStyle/>
            <a:p>
              <a:pPr algn="ctr">
                <a:lnSpc>
                  <a:spcPct val="80000"/>
                </a:lnSpc>
                <a:spcBef>
                  <a:spcPct val="50000"/>
                </a:spcBef>
                <a:defRPr/>
              </a:pPr>
              <a:r>
                <a:rPr lang="en-US" sz="1800" b="1" dirty="0">
                  <a:latin typeface="Arial"/>
                  <a:ea typeface="MS PGothic" charset="0"/>
                  <a:cs typeface="Arial"/>
                </a:rPr>
                <a:t>Ice cream is good for you.</a:t>
              </a:r>
            </a:p>
          </p:txBody>
        </p:sp>
      </p:grpSp>
      <p:grpSp>
        <p:nvGrpSpPr>
          <p:cNvPr id="5" name="Group 53"/>
          <p:cNvGrpSpPr>
            <a:grpSpLocks/>
          </p:cNvGrpSpPr>
          <p:nvPr/>
        </p:nvGrpSpPr>
        <p:grpSpPr bwMode="auto">
          <a:xfrm>
            <a:off x="5621338" y="1439863"/>
            <a:ext cx="1828800" cy="1303337"/>
            <a:chOff x="6299200" y="4030133"/>
            <a:chExt cx="1828800" cy="1303867"/>
          </a:xfrm>
        </p:grpSpPr>
        <p:sp>
          <p:nvSpPr>
            <p:cNvPr id="55" name="Cloud 54"/>
            <p:cNvSpPr/>
            <p:nvPr/>
          </p:nvSpPr>
          <p:spPr bwMode="auto">
            <a:xfrm>
              <a:off x="6299200" y="4030133"/>
              <a:ext cx="1828800" cy="1303867"/>
            </a:xfrm>
            <a:prstGeom prst="cloud">
              <a:avLst/>
            </a:prstGeom>
            <a:gradFill flip="none" rotWithShape="1">
              <a:gsLst>
                <a:gs pos="0">
                  <a:schemeClr val="bg1">
                    <a:alpha val="62000"/>
                  </a:schemeClr>
                </a:gs>
                <a:gs pos="100000">
                  <a:srgbClr val="F2DA67">
                    <a:alpha val="59000"/>
                  </a:srgbClr>
                </a:gs>
              </a:gsLst>
              <a:path path="circle">
                <a:fillToRect l="100000" t="100000"/>
              </a:path>
              <a:tileRect r="-100000" b="-100000"/>
            </a:gradFill>
            <a:ln w="9525" cap="flat" cmpd="sng" algn="ctr">
              <a:noFill/>
              <a:prstDash val="solid"/>
              <a:round/>
              <a:headEnd type="none" w="med" len="med"/>
              <a:tailEnd type="none" w="med" len="med"/>
            </a:ln>
            <a:effectLst/>
            <a:scene3d>
              <a:camera prst="orthographicFront"/>
              <a:lightRig rig="threePt" dir="t"/>
            </a:scene3d>
            <a:sp3d>
              <a:bevelT/>
            </a:sp3d>
          </p:spPr>
          <p:txBody>
            <a:bodyPr wrap="none" anchor="ctr"/>
            <a:lstStyle/>
            <a:p>
              <a:pPr algn="ctr">
                <a:defRPr/>
              </a:pPr>
              <a:endParaRPr lang="en-US" sz="1800">
                <a:latin typeface="Arial"/>
                <a:ea typeface="MS PGothic" charset="0"/>
                <a:cs typeface="Arial"/>
              </a:endParaRPr>
            </a:p>
          </p:txBody>
        </p:sp>
        <p:sp>
          <p:nvSpPr>
            <p:cNvPr id="56" name="Text Box 6"/>
            <p:cNvSpPr txBox="1">
              <a:spLocks noChangeArrowheads="1"/>
            </p:cNvSpPr>
            <p:nvPr/>
          </p:nvSpPr>
          <p:spPr bwMode="auto">
            <a:xfrm>
              <a:off x="6545262" y="4289000"/>
              <a:ext cx="1397000" cy="76548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spAutoFit/>
            </a:bodyPr>
            <a:lstStyle/>
            <a:p>
              <a:pPr algn="ctr">
                <a:lnSpc>
                  <a:spcPct val="80000"/>
                </a:lnSpc>
                <a:spcBef>
                  <a:spcPct val="50000"/>
                </a:spcBef>
                <a:defRPr/>
              </a:pPr>
              <a:r>
                <a:rPr lang="en-US" sz="1800" b="1" dirty="0">
                  <a:latin typeface="Arial"/>
                  <a:ea typeface="MS PGothic" charset="0"/>
                  <a:cs typeface="Arial"/>
                </a:rPr>
                <a:t>Ice cream is good for you.</a:t>
              </a:r>
            </a:p>
          </p:txBody>
        </p:sp>
      </p:grpSp>
      <p:grpSp>
        <p:nvGrpSpPr>
          <p:cNvPr id="6" name="Group 56"/>
          <p:cNvGrpSpPr>
            <a:grpSpLocks/>
          </p:cNvGrpSpPr>
          <p:nvPr/>
        </p:nvGrpSpPr>
        <p:grpSpPr bwMode="auto">
          <a:xfrm>
            <a:off x="4452938" y="2116138"/>
            <a:ext cx="1828800" cy="1304925"/>
            <a:chOff x="6299200" y="4030133"/>
            <a:chExt cx="1828800" cy="1303867"/>
          </a:xfrm>
        </p:grpSpPr>
        <p:sp>
          <p:nvSpPr>
            <p:cNvPr id="58" name="Cloud 57"/>
            <p:cNvSpPr/>
            <p:nvPr/>
          </p:nvSpPr>
          <p:spPr bwMode="auto">
            <a:xfrm>
              <a:off x="6299200" y="4030133"/>
              <a:ext cx="1828800" cy="1303867"/>
            </a:xfrm>
            <a:prstGeom prst="cloud">
              <a:avLst/>
            </a:prstGeom>
            <a:gradFill flip="none" rotWithShape="1">
              <a:gsLst>
                <a:gs pos="0">
                  <a:schemeClr val="bg1">
                    <a:alpha val="62000"/>
                  </a:schemeClr>
                </a:gs>
                <a:gs pos="100000">
                  <a:srgbClr val="F2DA67">
                    <a:alpha val="59000"/>
                  </a:srgbClr>
                </a:gs>
              </a:gsLst>
              <a:path path="circle">
                <a:fillToRect l="100000" t="100000"/>
              </a:path>
              <a:tileRect r="-100000" b="-100000"/>
            </a:gradFill>
            <a:ln w="9525" cap="flat" cmpd="sng" algn="ctr">
              <a:noFill/>
              <a:prstDash val="solid"/>
              <a:round/>
              <a:headEnd type="none" w="med" len="med"/>
              <a:tailEnd type="none" w="med" len="med"/>
            </a:ln>
            <a:effectLst/>
            <a:scene3d>
              <a:camera prst="orthographicFront"/>
              <a:lightRig rig="threePt" dir="t"/>
            </a:scene3d>
            <a:sp3d>
              <a:bevelT/>
            </a:sp3d>
          </p:spPr>
          <p:txBody>
            <a:bodyPr wrap="none" anchor="ctr"/>
            <a:lstStyle/>
            <a:p>
              <a:pPr algn="ctr">
                <a:defRPr/>
              </a:pPr>
              <a:endParaRPr lang="en-US" sz="1800">
                <a:latin typeface="Arial"/>
                <a:ea typeface="MS PGothic" charset="0"/>
                <a:cs typeface="Arial"/>
              </a:endParaRPr>
            </a:p>
          </p:txBody>
        </p:sp>
        <p:sp>
          <p:nvSpPr>
            <p:cNvPr id="59" name="Text Box 6"/>
            <p:cNvSpPr txBox="1">
              <a:spLocks noChangeArrowheads="1"/>
            </p:cNvSpPr>
            <p:nvPr/>
          </p:nvSpPr>
          <p:spPr bwMode="auto">
            <a:xfrm>
              <a:off x="6545262" y="4288685"/>
              <a:ext cx="1397000" cy="766141"/>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spAutoFit/>
            </a:bodyPr>
            <a:lstStyle/>
            <a:p>
              <a:pPr algn="ctr">
                <a:lnSpc>
                  <a:spcPct val="80000"/>
                </a:lnSpc>
                <a:spcBef>
                  <a:spcPct val="50000"/>
                </a:spcBef>
                <a:defRPr/>
              </a:pPr>
              <a:r>
                <a:rPr lang="en-US" sz="1800" b="1" dirty="0">
                  <a:latin typeface="Arial"/>
                  <a:ea typeface="MS PGothic" charset="0"/>
                  <a:cs typeface="Arial"/>
                </a:rPr>
                <a:t>Ice cream is good for you.</a:t>
              </a:r>
            </a:p>
          </p:txBody>
        </p:sp>
      </p:grpSp>
      <p:grpSp>
        <p:nvGrpSpPr>
          <p:cNvPr id="7" name="Group 59"/>
          <p:cNvGrpSpPr>
            <a:grpSpLocks/>
          </p:cNvGrpSpPr>
          <p:nvPr/>
        </p:nvGrpSpPr>
        <p:grpSpPr bwMode="auto">
          <a:xfrm>
            <a:off x="7315200" y="1524000"/>
            <a:ext cx="1828800" cy="1303338"/>
            <a:chOff x="6299200" y="4030133"/>
            <a:chExt cx="1828800" cy="1303867"/>
          </a:xfrm>
        </p:grpSpPr>
        <p:sp>
          <p:nvSpPr>
            <p:cNvPr id="61" name="Cloud 60"/>
            <p:cNvSpPr/>
            <p:nvPr/>
          </p:nvSpPr>
          <p:spPr bwMode="auto">
            <a:xfrm>
              <a:off x="6299200" y="4030133"/>
              <a:ext cx="1828800" cy="1303867"/>
            </a:xfrm>
            <a:prstGeom prst="cloud">
              <a:avLst/>
            </a:prstGeom>
            <a:gradFill flip="none" rotWithShape="1">
              <a:gsLst>
                <a:gs pos="0">
                  <a:schemeClr val="bg1">
                    <a:alpha val="62000"/>
                  </a:schemeClr>
                </a:gs>
                <a:gs pos="100000">
                  <a:srgbClr val="F2DA67">
                    <a:alpha val="59000"/>
                  </a:srgbClr>
                </a:gs>
              </a:gsLst>
              <a:path path="circle">
                <a:fillToRect l="100000" t="100000"/>
              </a:path>
              <a:tileRect r="-100000" b="-100000"/>
            </a:gradFill>
            <a:ln w="9525" cap="flat" cmpd="sng" algn="ctr">
              <a:noFill/>
              <a:prstDash val="solid"/>
              <a:round/>
              <a:headEnd type="none" w="med" len="med"/>
              <a:tailEnd type="none" w="med" len="med"/>
            </a:ln>
            <a:effectLst/>
            <a:scene3d>
              <a:camera prst="orthographicFront"/>
              <a:lightRig rig="threePt" dir="t"/>
            </a:scene3d>
            <a:sp3d>
              <a:bevelT/>
            </a:sp3d>
          </p:spPr>
          <p:txBody>
            <a:bodyPr wrap="none" anchor="ctr"/>
            <a:lstStyle/>
            <a:p>
              <a:pPr algn="ctr">
                <a:defRPr/>
              </a:pPr>
              <a:endParaRPr lang="en-US" sz="1800">
                <a:latin typeface="Arial"/>
                <a:ea typeface="MS PGothic" charset="0"/>
                <a:cs typeface="Arial"/>
              </a:endParaRPr>
            </a:p>
          </p:txBody>
        </p:sp>
        <p:sp>
          <p:nvSpPr>
            <p:cNvPr id="62" name="Text Box 6"/>
            <p:cNvSpPr txBox="1">
              <a:spLocks noChangeArrowheads="1"/>
            </p:cNvSpPr>
            <p:nvPr/>
          </p:nvSpPr>
          <p:spPr bwMode="auto">
            <a:xfrm>
              <a:off x="6545263" y="4289001"/>
              <a:ext cx="1397000" cy="76548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spAutoFit/>
            </a:bodyPr>
            <a:lstStyle/>
            <a:p>
              <a:pPr algn="ctr">
                <a:lnSpc>
                  <a:spcPct val="80000"/>
                </a:lnSpc>
                <a:spcBef>
                  <a:spcPct val="50000"/>
                </a:spcBef>
                <a:defRPr/>
              </a:pPr>
              <a:r>
                <a:rPr lang="en-US" sz="1800" b="1" dirty="0">
                  <a:latin typeface="Arial"/>
                  <a:ea typeface="MS PGothic" charset="0"/>
                  <a:cs typeface="Arial"/>
                </a:rPr>
                <a:t>Ice cream is good for you.</a:t>
              </a:r>
            </a:p>
          </p:txBody>
        </p:sp>
      </p:grpSp>
      <p:grpSp>
        <p:nvGrpSpPr>
          <p:cNvPr id="8" name="Group 62"/>
          <p:cNvGrpSpPr>
            <a:grpSpLocks/>
          </p:cNvGrpSpPr>
          <p:nvPr/>
        </p:nvGrpSpPr>
        <p:grpSpPr bwMode="auto">
          <a:xfrm>
            <a:off x="6197600" y="830263"/>
            <a:ext cx="1828800" cy="1303337"/>
            <a:chOff x="6299200" y="4030133"/>
            <a:chExt cx="1828800" cy="1303867"/>
          </a:xfrm>
        </p:grpSpPr>
        <p:sp>
          <p:nvSpPr>
            <p:cNvPr id="64" name="Cloud 63"/>
            <p:cNvSpPr/>
            <p:nvPr/>
          </p:nvSpPr>
          <p:spPr bwMode="auto">
            <a:xfrm>
              <a:off x="6299200" y="4030133"/>
              <a:ext cx="1828800" cy="1303867"/>
            </a:xfrm>
            <a:prstGeom prst="cloud">
              <a:avLst/>
            </a:prstGeom>
            <a:gradFill flip="none" rotWithShape="1">
              <a:gsLst>
                <a:gs pos="0">
                  <a:schemeClr val="bg1">
                    <a:alpha val="62000"/>
                  </a:schemeClr>
                </a:gs>
                <a:gs pos="100000">
                  <a:srgbClr val="F2DA67">
                    <a:alpha val="59000"/>
                  </a:srgbClr>
                </a:gs>
              </a:gsLst>
              <a:path path="circle">
                <a:fillToRect l="100000" t="100000"/>
              </a:path>
              <a:tileRect r="-100000" b="-100000"/>
            </a:gradFill>
            <a:ln w="9525" cap="flat" cmpd="sng" algn="ctr">
              <a:noFill/>
              <a:prstDash val="solid"/>
              <a:round/>
              <a:headEnd type="none" w="med" len="med"/>
              <a:tailEnd type="none" w="med" len="med"/>
            </a:ln>
            <a:effectLst/>
            <a:scene3d>
              <a:camera prst="orthographicFront"/>
              <a:lightRig rig="threePt" dir="t"/>
            </a:scene3d>
            <a:sp3d>
              <a:bevelT/>
            </a:sp3d>
          </p:spPr>
          <p:txBody>
            <a:bodyPr wrap="none" anchor="ctr"/>
            <a:lstStyle/>
            <a:p>
              <a:pPr algn="ctr">
                <a:defRPr/>
              </a:pPr>
              <a:endParaRPr lang="en-US" sz="1800">
                <a:latin typeface="Arial"/>
                <a:ea typeface="MS PGothic" charset="0"/>
                <a:cs typeface="Arial"/>
              </a:endParaRPr>
            </a:p>
          </p:txBody>
        </p:sp>
        <p:sp>
          <p:nvSpPr>
            <p:cNvPr id="65" name="Text Box 6"/>
            <p:cNvSpPr txBox="1">
              <a:spLocks noChangeArrowheads="1"/>
            </p:cNvSpPr>
            <p:nvPr/>
          </p:nvSpPr>
          <p:spPr bwMode="auto">
            <a:xfrm>
              <a:off x="6545263" y="4289000"/>
              <a:ext cx="1397000" cy="76548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spAutoFit/>
            </a:bodyPr>
            <a:lstStyle/>
            <a:p>
              <a:pPr algn="ctr">
                <a:lnSpc>
                  <a:spcPct val="80000"/>
                </a:lnSpc>
                <a:spcBef>
                  <a:spcPct val="50000"/>
                </a:spcBef>
                <a:defRPr/>
              </a:pPr>
              <a:r>
                <a:rPr lang="en-US" sz="1800" b="1" dirty="0">
                  <a:latin typeface="Arial"/>
                  <a:ea typeface="MS PGothic" charset="0"/>
                  <a:cs typeface="Arial"/>
                </a:rPr>
                <a:t>Ice cream is good for you.</a:t>
              </a:r>
            </a:p>
          </p:txBody>
        </p:sp>
      </p:grpSp>
      <p:grpSp>
        <p:nvGrpSpPr>
          <p:cNvPr id="9" name="Group 65"/>
          <p:cNvGrpSpPr>
            <a:grpSpLocks/>
          </p:cNvGrpSpPr>
          <p:nvPr/>
        </p:nvGrpSpPr>
        <p:grpSpPr bwMode="auto">
          <a:xfrm>
            <a:off x="5503863" y="2303463"/>
            <a:ext cx="1828800" cy="1303337"/>
            <a:chOff x="6299200" y="4030133"/>
            <a:chExt cx="1828800" cy="1303867"/>
          </a:xfrm>
        </p:grpSpPr>
        <p:sp>
          <p:nvSpPr>
            <p:cNvPr id="67" name="Cloud 66"/>
            <p:cNvSpPr/>
            <p:nvPr/>
          </p:nvSpPr>
          <p:spPr bwMode="auto">
            <a:xfrm>
              <a:off x="6299200" y="4030133"/>
              <a:ext cx="1828800" cy="1303867"/>
            </a:xfrm>
            <a:prstGeom prst="cloud">
              <a:avLst/>
            </a:prstGeom>
            <a:gradFill flip="none" rotWithShape="1">
              <a:gsLst>
                <a:gs pos="0">
                  <a:schemeClr val="bg1">
                    <a:alpha val="62000"/>
                  </a:schemeClr>
                </a:gs>
                <a:gs pos="100000">
                  <a:srgbClr val="F2DA67">
                    <a:alpha val="59000"/>
                  </a:srgbClr>
                </a:gs>
              </a:gsLst>
              <a:path path="circle">
                <a:fillToRect l="100000" t="100000"/>
              </a:path>
              <a:tileRect r="-100000" b="-100000"/>
            </a:gradFill>
            <a:ln w="9525" cap="flat" cmpd="sng" algn="ctr">
              <a:noFill/>
              <a:prstDash val="solid"/>
              <a:round/>
              <a:headEnd type="none" w="med" len="med"/>
              <a:tailEnd type="none" w="med" len="med"/>
            </a:ln>
            <a:effectLst/>
            <a:scene3d>
              <a:camera prst="orthographicFront"/>
              <a:lightRig rig="threePt" dir="t"/>
            </a:scene3d>
            <a:sp3d>
              <a:bevelT/>
            </a:sp3d>
          </p:spPr>
          <p:txBody>
            <a:bodyPr wrap="none" anchor="ctr"/>
            <a:lstStyle/>
            <a:p>
              <a:pPr algn="ctr">
                <a:defRPr/>
              </a:pPr>
              <a:endParaRPr lang="en-US" sz="1800">
                <a:latin typeface="Arial"/>
                <a:ea typeface="MS PGothic" charset="0"/>
                <a:cs typeface="Arial"/>
              </a:endParaRPr>
            </a:p>
          </p:txBody>
        </p:sp>
        <p:sp>
          <p:nvSpPr>
            <p:cNvPr id="68" name="Text Box 6"/>
            <p:cNvSpPr txBox="1">
              <a:spLocks noChangeArrowheads="1"/>
            </p:cNvSpPr>
            <p:nvPr/>
          </p:nvSpPr>
          <p:spPr bwMode="auto">
            <a:xfrm>
              <a:off x="6545262" y="4289000"/>
              <a:ext cx="1397000" cy="76548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spAutoFit/>
            </a:bodyPr>
            <a:lstStyle/>
            <a:p>
              <a:pPr algn="ctr">
                <a:lnSpc>
                  <a:spcPct val="80000"/>
                </a:lnSpc>
                <a:spcBef>
                  <a:spcPct val="50000"/>
                </a:spcBef>
                <a:defRPr/>
              </a:pPr>
              <a:r>
                <a:rPr lang="en-US" sz="1800" b="1" dirty="0">
                  <a:latin typeface="Arial"/>
                  <a:ea typeface="MS PGothic" charset="0"/>
                  <a:cs typeface="Arial"/>
                </a:rPr>
                <a:t>Ice cream is good for you.</a:t>
              </a:r>
            </a:p>
          </p:txBody>
        </p:sp>
      </p:grpSp>
    </p:spTree>
    <p:extLst>
      <p:ext uri="{BB962C8B-B14F-4D97-AF65-F5344CB8AC3E}">
        <p14:creationId xmlns:p14="http://schemas.microsoft.com/office/powerpoint/2010/main" val="4172083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47105"/>
                                        </p:tgtEl>
                                        <p:attrNameLst>
                                          <p:attrName>style.visibility</p:attrName>
                                        </p:attrNameLst>
                                      </p:cBhvr>
                                      <p:to>
                                        <p:strVal val="visible"/>
                                      </p:to>
                                    </p:set>
                                    <p:anim calcmode="lin" valueType="num">
                                      <p:cBhvr>
                                        <p:cTn id="7" dur="1000" fill="hold"/>
                                        <p:tgtEl>
                                          <p:spTgt spid="47105"/>
                                        </p:tgtEl>
                                        <p:attrNameLst>
                                          <p:attrName>ppt_w</p:attrName>
                                        </p:attrNameLst>
                                      </p:cBhvr>
                                      <p:tavLst>
                                        <p:tav tm="0">
                                          <p:val>
                                            <p:strVal val="#ppt_w*0.70"/>
                                          </p:val>
                                        </p:tav>
                                        <p:tav tm="100000">
                                          <p:val>
                                            <p:strVal val="#ppt_w"/>
                                          </p:val>
                                        </p:tav>
                                      </p:tavLst>
                                    </p:anim>
                                    <p:anim calcmode="lin" valueType="num">
                                      <p:cBhvr>
                                        <p:cTn id="8" dur="1000" fill="hold"/>
                                        <p:tgtEl>
                                          <p:spTgt spid="47105"/>
                                        </p:tgtEl>
                                        <p:attrNameLst>
                                          <p:attrName>ppt_h</p:attrName>
                                        </p:attrNameLst>
                                      </p:cBhvr>
                                      <p:tavLst>
                                        <p:tav tm="0">
                                          <p:val>
                                            <p:strVal val="#ppt_h"/>
                                          </p:val>
                                        </p:tav>
                                        <p:tav tm="100000">
                                          <p:val>
                                            <p:strVal val="#ppt_h"/>
                                          </p:val>
                                        </p:tav>
                                      </p:tavLst>
                                    </p:anim>
                                    <p:animEffect transition="in" filter="fade">
                                      <p:cBhvr>
                                        <p:cTn id="9" dur="1000"/>
                                        <p:tgtEl>
                                          <p:spTgt spid="47105"/>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wipe(left)">
                                      <p:cBhvr>
                                        <p:cTn id="13" dur="500"/>
                                        <p:tgtEl>
                                          <p:spTgt spid="15">
                                            <p:txEl>
                                              <p:pRg st="0" end="0"/>
                                            </p:txEl>
                                          </p:spTgt>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up)">
                                      <p:cBhvr>
                                        <p:cTn id="17" dur="500"/>
                                        <p:tgtEl>
                                          <p:spTgt spid="15">
                                            <p:txEl>
                                              <p:pRg st="1" end="1"/>
                                            </p:txEl>
                                          </p:spTgt>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wipe(left)">
                                      <p:cBhvr>
                                        <p:cTn id="21" dur="500"/>
                                        <p:tgtEl>
                                          <p:spTgt spid="15">
                                            <p:txEl>
                                              <p:pRg st="2" end="2"/>
                                            </p:txEl>
                                          </p:spTgt>
                                        </p:tgtEl>
                                      </p:cBhvr>
                                    </p:animEffect>
                                  </p:childTnLst>
                                </p:cTn>
                              </p:par>
                            </p:childTnLst>
                          </p:cTn>
                        </p:par>
                        <p:par>
                          <p:cTn id="22" fill="hold">
                            <p:stCondLst>
                              <p:cond delay="2500"/>
                            </p:stCondLst>
                            <p:childTnLst>
                              <p:par>
                                <p:cTn id="23" presetID="22" presetClass="entr" presetSubtype="1" fill="hold" grpId="0" nodeType="after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Effect transition="in" filter="wipe(up)">
                                      <p:cBhvr>
                                        <p:cTn id="25" dur="500"/>
                                        <p:tgtEl>
                                          <p:spTgt spid="15">
                                            <p:txEl>
                                              <p:pRg st="3" end="3"/>
                                            </p:txEl>
                                          </p:spTgt>
                                        </p:tgtEl>
                                      </p:cBhvr>
                                    </p:animEffect>
                                  </p:childTnLst>
                                </p:cTn>
                              </p:par>
                            </p:childTnLst>
                          </p:cTn>
                        </p:par>
                        <p:par>
                          <p:cTn id="26" fill="hold">
                            <p:stCondLst>
                              <p:cond delay="3000"/>
                            </p:stCondLst>
                            <p:childTnLst>
                              <p:par>
                                <p:cTn id="27" presetID="53"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par>
                          <p:cTn id="32" fill="hold">
                            <p:stCondLst>
                              <p:cond delay="3500"/>
                            </p:stCondLst>
                            <p:childTnLst>
                              <p:par>
                                <p:cTn id="33" presetID="53" presetClass="entr" presetSubtype="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Effect transition="in" filter="fade">
                                      <p:cBhvr>
                                        <p:cTn id="37" dur="500"/>
                                        <p:tgtEl>
                                          <p:spTgt spid="3"/>
                                        </p:tgtEl>
                                      </p:cBhvr>
                                    </p:animEffect>
                                  </p:childTnLst>
                                </p:cTn>
                              </p:par>
                            </p:childTnLst>
                          </p:cTn>
                        </p:par>
                        <p:par>
                          <p:cTn id="38" fill="hold">
                            <p:stCondLst>
                              <p:cond delay="4000"/>
                            </p:stCondLst>
                            <p:childTnLst>
                              <p:par>
                                <p:cTn id="39" presetID="53" presetClass="entr" presetSubtype="0"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ppt_w</p:attrName>
                                        </p:attrNameLst>
                                      </p:cBhvr>
                                      <p:tavLst>
                                        <p:tav tm="0">
                                          <p:val>
                                            <p:fltVal val="0"/>
                                          </p:val>
                                        </p:tav>
                                        <p:tav tm="100000">
                                          <p:val>
                                            <p:strVal val="#ppt_w"/>
                                          </p:val>
                                        </p:tav>
                                      </p:tavLst>
                                    </p:anim>
                                    <p:anim calcmode="lin" valueType="num">
                                      <p:cBhvr>
                                        <p:cTn id="42" dur="500" fill="hold"/>
                                        <p:tgtEl>
                                          <p:spTgt spid="4"/>
                                        </p:tgtEl>
                                        <p:attrNameLst>
                                          <p:attrName>ppt_h</p:attrName>
                                        </p:attrNameLst>
                                      </p:cBhvr>
                                      <p:tavLst>
                                        <p:tav tm="0">
                                          <p:val>
                                            <p:fltVal val="0"/>
                                          </p:val>
                                        </p:tav>
                                        <p:tav tm="100000">
                                          <p:val>
                                            <p:strVal val="#ppt_h"/>
                                          </p:val>
                                        </p:tav>
                                      </p:tavLst>
                                    </p:anim>
                                    <p:animEffect transition="in" filter="fade">
                                      <p:cBhvr>
                                        <p:cTn id="43" dur="500"/>
                                        <p:tgtEl>
                                          <p:spTgt spid="4"/>
                                        </p:tgtEl>
                                      </p:cBhvr>
                                    </p:animEffect>
                                  </p:childTnLst>
                                </p:cTn>
                              </p:par>
                            </p:childTnLst>
                          </p:cTn>
                        </p:par>
                        <p:par>
                          <p:cTn id="44" fill="hold">
                            <p:stCondLst>
                              <p:cond delay="4500"/>
                            </p:stCondLst>
                            <p:childTnLst>
                              <p:par>
                                <p:cTn id="45" presetID="53" presetClass="entr" presetSubtype="0"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par>
                          <p:cTn id="50" fill="hold">
                            <p:stCondLst>
                              <p:cond delay="5000"/>
                            </p:stCondLst>
                            <p:childTnLst>
                              <p:par>
                                <p:cTn id="51" presetID="53" presetClass="entr" presetSubtype="0" fill="hold" nodeType="after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500" fill="hold"/>
                                        <p:tgtEl>
                                          <p:spTgt spid="6"/>
                                        </p:tgtEl>
                                        <p:attrNameLst>
                                          <p:attrName>ppt_w</p:attrName>
                                        </p:attrNameLst>
                                      </p:cBhvr>
                                      <p:tavLst>
                                        <p:tav tm="0">
                                          <p:val>
                                            <p:fltVal val="0"/>
                                          </p:val>
                                        </p:tav>
                                        <p:tav tm="100000">
                                          <p:val>
                                            <p:strVal val="#ppt_w"/>
                                          </p:val>
                                        </p:tav>
                                      </p:tavLst>
                                    </p:anim>
                                    <p:anim calcmode="lin" valueType="num">
                                      <p:cBhvr>
                                        <p:cTn id="54" dur="500" fill="hold"/>
                                        <p:tgtEl>
                                          <p:spTgt spid="6"/>
                                        </p:tgtEl>
                                        <p:attrNameLst>
                                          <p:attrName>ppt_h</p:attrName>
                                        </p:attrNameLst>
                                      </p:cBhvr>
                                      <p:tavLst>
                                        <p:tav tm="0">
                                          <p:val>
                                            <p:fltVal val="0"/>
                                          </p:val>
                                        </p:tav>
                                        <p:tav tm="100000">
                                          <p:val>
                                            <p:strVal val="#ppt_h"/>
                                          </p:val>
                                        </p:tav>
                                      </p:tavLst>
                                    </p:anim>
                                    <p:animEffect transition="in" filter="fade">
                                      <p:cBhvr>
                                        <p:cTn id="55" dur="500"/>
                                        <p:tgtEl>
                                          <p:spTgt spid="6"/>
                                        </p:tgtEl>
                                      </p:cBhvr>
                                    </p:animEffect>
                                  </p:childTnLst>
                                </p:cTn>
                              </p:par>
                            </p:childTnLst>
                          </p:cTn>
                        </p:par>
                        <p:par>
                          <p:cTn id="56" fill="hold">
                            <p:stCondLst>
                              <p:cond delay="5500"/>
                            </p:stCondLst>
                            <p:childTnLst>
                              <p:par>
                                <p:cTn id="57" presetID="53" presetClass="entr" presetSubtype="0" fill="hold" nodeType="after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fltVal val="0"/>
                                          </p:val>
                                        </p:tav>
                                        <p:tav tm="100000">
                                          <p:val>
                                            <p:strVal val="#ppt_w"/>
                                          </p:val>
                                        </p:tav>
                                      </p:tavLst>
                                    </p:anim>
                                    <p:anim calcmode="lin" valueType="num">
                                      <p:cBhvr>
                                        <p:cTn id="60" dur="500" fill="hold"/>
                                        <p:tgtEl>
                                          <p:spTgt spid="7"/>
                                        </p:tgtEl>
                                        <p:attrNameLst>
                                          <p:attrName>ppt_h</p:attrName>
                                        </p:attrNameLst>
                                      </p:cBhvr>
                                      <p:tavLst>
                                        <p:tav tm="0">
                                          <p:val>
                                            <p:fltVal val="0"/>
                                          </p:val>
                                        </p:tav>
                                        <p:tav tm="100000">
                                          <p:val>
                                            <p:strVal val="#ppt_h"/>
                                          </p:val>
                                        </p:tav>
                                      </p:tavLst>
                                    </p:anim>
                                    <p:animEffect transition="in" filter="fade">
                                      <p:cBhvr>
                                        <p:cTn id="61" dur="500"/>
                                        <p:tgtEl>
                                          <p:spTgt spid="7"/>
                                        </p:tgtEl>
                                      </p:cBhvr>
                                    </p:animEffect>
                                  </p:childTnLst>
                                </p:cTn>
                              </p:par>
                            </p:childTnLst>
                          </p:cTn>
                        </p:par>
                        <p:par>
                          <p:cTn id="62" fill="hold">
                            <p:stCondLst>
                              <p:cond delay="6000"/>
                            </p:stCondLst>
                            <p:childTnLst>
                              <p:par>
                                <p:cTn id="63" presetID="53" presetClass="entr" presetSubtype="0" fill="hold" nodeType="after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p:cTn id="65" dur="500" fill="hold"/>
                                        <p:tgtEl>
                                          <p:spTgt spid="8"/>
                                        </p:tgtEl>
                                        <p:attrNameLst>
                                          <p:attrName>ppt_w</p:attrName>
                                        </p:attrNameLst>
                                      </p:cBhvr>
                                      <p:tavLst>
                                        <p:tav tm="0">
                                          <p:val>
                                            <p:fltVal val="0"/>
                                          </p:val>
                                        </p:tav>
                                        <p:tav tm="100000">
                                          <p:val>
                                            <p:strVal val="#ppt_w"/>
                                          </p:val>
                                        </p:tav>
                                      </p:tavLst>
                                    </p:anim>
                                    <p:anim calcmode="lin" valueType="num">
                                      <p:cBhvr>
                                        <p:cTn id="66" dur="500" fill="hold"/>
                                        <p:tgtEl>
                                          <p:spTgt spid="8"/>
                                        </p:tgtEl>
                                        <p:attrNameLst>
                                          <p:attrName>ppt_h</p:attrName>
                                        </p:attrNameLst>
                                      </p:cBhvr>
                                      <p:tavLst>
                                        <p:tav tm="0">
                                          <p:val>
                                            <p:fltVal val="0"/>
                                          </p:val>
                                        </p:tav>
                                        <p:tav tm="100000">
                                          <p:val>
                                            <p:strVal val="#ppt_h"/>
                                          </p:val>
                                        </p:tav>
                                      </p:tavLst>
                                    </p:anim>
                                    <p:animEffect transition="in" filter="fade">
                                      <p:cBhvr>
                                        <p:cTn id="67" dur="500"/>
                                        <p:tgtEl>
                                          <p:spTgt spid="8"/>
                                        </p:tgtEl>
                                      </p:cBhvr>
                                    </p:animEffect>
                                  </p:childTnLst>
                                </p:cTn>
                              </p:par>
                            </p:childTnLst>
                          </p:cTn>
                        </p:par>
                        <p:par>
                          <p:cTn id="68" fill="hold">
                            <p:stCondLst>
                              <p:cond delay="6500"/>
                            </p:stCondLst>
                            <p:childTnLst>
                              <p:par>
                                <p:cTn id="69" presetID="53" presetClass="entr" presetSubtype="0" fill="hold" nodeType="after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p:cTn id="71" dur="500" fill="hold"/>
                                        <p:tgtEl>
                                          <p:spTgt spid="9"/>
                                        </p:tgtEl>
                                        <p:attrNameLst>
                                          <p:attrName>ppt_w</p:attrName>
                                        </p:attrNameLst>
                                      </p:cBhvr>
                                      <p:tavLst>
                                        <p:tav tm="0">
                                          <p:val>
                                            <p:fltVal val="0"/>
                                          </p:val>
                                        </p:tav>
                                        <p:tav tm="100000">
                                          <p:val>
                                            <p:strVal val="#ppt_w"/>
                                          </p:val>
                                        </p:tav>
                                      </p:tavLst>
                                    </p:anim>
                                    <p:anim calcmode="lin" valueType="num">
                                      <p:cBhvr>
                                        <p:cTn id="72" dur="500" fill="hold"/>
                                        <p:tgtEl>
                                          <p:spTgt spid="9"/>
                                        </p:tgtEl>
                                        <p:attrNameLst>
                                          <p:attrName>ppt_h</p:attrName>
                                        </p:attrNameLst>
                                      </p:cBhvr>
                                      <p:tavLst>
                                        <p:tav tm="0">
                                          <p:val>
                                            <p:fltVal val="0"/>
                                          </p:val>
                                        </p:tav>
                                        <p:tav tm="100000">
                                          <p:val>
                                            <p:strVal val="#ppt_h"/>
                                          </p:val>
                                        </p:tav>
                                      </p:tavLst>
                                    </p:anim>
                                    <p:animEffect transition="in" filter="fade">
                                      <p:cBhvr>
                                        <p:cTn id="7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08.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605"/>
            <a:ext cx="9144000" cy="6479641"/>
          </a:xfrm>
          <a:prstGeom prst="rect">
            <a:avLst/>
          </a:prstGeom>
        </p:spPr>
      </p:pic>
      <p:sp>
        <p:nvSpPr>
          <p:cNvPr id="2" name="Rectangle 1"/>
          <p:cNvSpPr/>
          <p:nvPr/>
        </p:nvSpPr>
        <p:spPr>
          <a:xfrm>
            <a:off x="3479419" y="2003177"/>
            <a:ext cx="2441120" cy="795542"/>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4052174" y="647055"/>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chemeClr val="bg1"/>
                  </a:solidFill>
                  <a:latin typeface="Arial"/>
                  <a:cs typeface="Arial"/>
                </a:rPr>
                <a:t>8.1</a:t>
              </a:r>
              <a:endParaRPr lang="en-US" sz="3200" b="1" dirty="0">
                <a:solidFill>
                  <a:schemeClr val="bg1"/>
                </a:solidFill>
                <a:latin typeface="Arial"/>
                <a:cs typeface="Arial"/>
              </a:endParaRPr>
            </a:p>
          </p:txBody>
        </p:sp>
      </p:grpSp>
      <p:sp>
        <p:nvSpPr>
          <p:cNvPr id="6" name="TextBox 5"/>
          <p:cNvSpPr txBox="1"/>
          <p:nvPr/>
        </p:nvSpPr>
        <p:spPr>
          <a:xfrm>
            <a:off x="3479419" y="2130088"/>
            <a:ext cx="2441120" cy="461665"/>
          </a:xfrm>
          <a:prstGeom prst="rect">
            <a:avLst/>
          </a:prstGeom>
          <a:noFill/>
        </p:spPr>
        <p:txBody>
          <a:bodyPr wrap="square" rtlCol="0">
            <a:spAutoFit/>
          </a:bodyPr>
          <a:lstStyle/>
          <a:p>
            <a:pPr algn="ctr"/>
            <a:r>
              <a:rPr lang="en-US" sz="2400" b="1" dirty="0" smtClean="0">
                <a:solidFill>
                  <a:schemeClr val="bg1"/>
                </a:solidFill>
                <a:latin typeface=""/>
              </a:rPr>
              <a:t>Social Forces</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42096640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4294967295"/>
          </p:nvPr>
        </p:nvSpPr>
        <p:spPr>
          <a:xfrm>
            <a:off x="239634" y="1060450"/>
            <a:ext cx="3425951" cy="3886200"/>
          </a:xfrm>
        </p:spPr>
        <p:txBody>
          <a:bodyPr>
            <a:noAutofit/>
          </a:bodyPr>
          <a:lstStyle/>
          <a:p>
            <a:pPr marL="0" indent="0">
              <a:spcAft>
                <a:spcPts val="600"/>
              </a:spcAft>
              <a:buNone/>
              <a:tabLst>
                <a:tab pos="177800" algn="l"/>
              </a:tabLst>
            </a:pPr>
            <a:r>
              <a:rPr lang="en-US" sz="2000" b="1" dirty="0">
                <a:solidFill>
                  <a:schemeClr val="accent1">
                    <a:lumMod val="75000"/>
                  </a:schemeClr>
                </a:solidFill>
                <a:latin typeface="Arial" charset="0"/>
                <a:ea typeface="ＭＳ Ｐゴシック" charset="0"/>
                <a:cs typeface="ＭＳ Ｐゴシック" charset="0"/>
              </a:rPr>
              <a:t>Ideological belief systems may have evolved to be organized along a left-right dimension, consisting of two core sets of attitudes:</a:t>
            </a:r>
          </a:p>
          <a:p>
            <a:pPr>
              <a:spcAft>
                <a:spcPts val="600"/>
              </a:spcAft>
              <a:tabLst>
                <a:tab pos="177800" algn="l"/>
              </a:tabLst>
            </a:pPr>
            <a:r>
              <a:rPr lang="en-US" sz="1800" b="1" dirty="0">
                <a:latin typeface="Arial" charset="0"/>
                <a:ea typeface="ＭＳ Ｐゴシック" charset="0"/>
                <a:cs typeface="ＭＳ Ｐゴシック" charset="0"/>
              </a:rPr>
              <a:t>Whether a person advocates social change or supports the system as it is</a:t>
            </a:r>
          </a:p>
          <a:p>
            <a:pPr>
              <a:spcAft>
                <a:spcPts val="600"/>
              </a:spcAft>
              <a:tabLst>
                <a:tab pos="177800" algn="l"/>
              </a:tabLst>
            </a:pPr>
            <a:r>
              <a:rPr lang="en-US" sz="1800" b="1" dirty="0">
                <a:latin typeface="Arial" charset="0"/>
                <a:ea typeface="ＭＳ Ｐゴシック" charset="0"/>
                <a:cs typeface="ＭＳ Ｐゴシック" charset="0"/>
              </a:rPr>
              <a:t>Whether a person thinks inequality is a result of human policies and can be overcome, or is inevitable and should be accepted as part of the natural </a:t>
            </a:r>
            <a:r>
              <a:rPr lang="en-US" sz="1800" b="1" dirty="0" smtClean="0">
                <a:latin typeface="Arial" charset="0"/>
                <a:ea typeface="ＭＳ Ｐゴシック" charset="0"/>
                <a:cs typeface="ＭＳ Ｐゴシック" charset="0"/>
              </a:rPr>
              <a:t>order</a:t>
            </a:r>
            <a:endParaRPr lang="en-US" sz="2800" b="1" dirty="0">
              <a:latin typeface="Arial" charset="0"/>
              <a:ea typeface="ＭＳ Ｐゴシック" charset="0"/>
              <a:cs typeface="ＭＳ Ｐゴシック" charset="0"/>
            </a:endParaRPr>
          </a:p>
        </p:txBody>
      </p:sp>
      <p:grpSp>
        <p:nvGrpSpPr>
          <p:cNvPr id="2" name="Group 7"/>
          <p:cNvGrpSpPr>
            <a:grpSpLocks/>
          </p:cNvGrpSpPr>
          <p:nvPr/>
        </p:nvGrpSpPr>
        <p:grpSpPr bwMode="auto">
          <a:xfrm>
            <a:off x="3843338" y="1354138"/>
            <a:ext cx="5046662" cy="4521200"/>
            <a:chOff x="3843867" y="1354666"/>
            <a:chExt cx="5046133" cy="4521201"/>
          </a:xfrm>
        </p:grpSpPr>
        <p:sp>
          <p:nvSpPr>
            <p:cNvPr id="6" name="Rounded Rectangle 5"/>
            <p:cNvSpPr>
              <a:spLocks noChangeArrowheads="1"/>
            </p:cNvSpPr>
            <p:nvPr/>
          </p:nvSpPr>
          <p:spPr bwMode="auto">
            <a:xfrm>
              <a:off x="3843867" y="1354666"/>
              <a:ext cx="5046133" cy="4521201"/>
            </a:xfrm>
            <a:prstGeom prst="roundRect">
              <a:avLst>
                <a:gd name="adj" fmla="val 6875"/>
              </a:avLst>
            </a:prstGeom>
            <a:solidFill>
              <a:srgbClr val="FFFFFF"/>
            </a:solidFill>
            <a:ln>
              <a:noFill/>
            </a:ln>
            <a:effectLst>
              <a:outerShdw blurRad="508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pitchFamily="-111" charset="0"/>
                <a:ea typeface="MS PGothic" charset="0"/>
                <a:cs typeface="MS PGothic" charset="0"/>
              </a:endParaRPr>
            </a:p>
          </p:txBody>
        </p:sp>
        <p:pic>
          <p:nvPicPr>
            <p:cNvPr id="49158"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63383" y="1532467"/>
              <a:ext cx="4485421" cy="41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6"/>
          <p:cNvSpPr/>
          <p:nvPr/>
        </p:nvSpPr>
        <p:spPr>
          <a:xfrm>
            <a:off x="-98322" y="-5291"/>
            <a:ext cx="9315848" cy="42744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239634" y="45734"/>
            <a:ext cx="6818563" cy="342567"/>
          </a:xfrm>
          <a:prstGeom prst="rect">
            <a:avLst/>
          </a:prstGeom>
        </p:spPr>
        <p:txBody>
          <a:bodyPr>
            <a:noAutofit/>
          </a:bodyPr>
          <a:lstStyle>
            <a:lvl1pPr algn="l" defTabSz="457200" rtl="0" eaLnBrk="1" latinLnBrk="0" hangingPunct="1">
              <a:spcBef>
                <a:spcPct val="0"/>
              </a:spcBef>
              <a:buNone/>
              <a:defRPr sz="1600" b="1" kern="1200" cap="all">
                <a:solidFill>
                  <a:srgbClr val="FFFFFF"/>
                </a:solidFill>
                <a:latin typeface="Arial"/>
                <a:ea typeface="+mj-ea"/>
                <a:cs typeface="Arial"/>
              </a:defRPr>
            </a:lvl1pPr>
          </a:lstStyle>
          <a:p>
            <a:r>
              <a:rPr lang="en-US" dirty="0" smtClean="0">
                <a:solidFill>
                  <a:schemeClr val="accent6"/>
                </a:solidFill>
              </a:rPr>
              <a:t>BIOLOGY AND </a:t>
            </a:r>
            <a:r>
              <a:rPr lang="en-US" dirty="0" smtClean="0">
                <a:solidFill>
                  <a:srgbClr val="FFFF00"/>
                </a:solidFill>
              </a:rPr>
              <a:t>beliefs</a:t>
            </a:r>
            <a:endParaRPr lang="en-US" dirty="0">
              <a:solidFill>
                <a:srgbClr val="FFFF00"/>
              </a:solidFill>
            </a:endParaRPr>
          </a:p>
        </p:txBody>
      </p:sp>
      <p:sp>
        <p:nvSpPr>
          <p:cNvPr id="9" name="Title 1"/>
          <p:cNvSpPr txBox="1">
            <a:spLocks/>
          </p:cNvSpPr>
          <p:nvPr/>
        </p:nvSpPr>
        <p:spPr>
          <a:xfrm>
            <a:off x="239634" y="486872"/>
            <a:ext cx="6818562" cy="4723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1800" b="1" kern="1200" cap="all">
                <a:solidFill>
                  <a:schemeClr val="tx1"/>
                </a:solidFill>
                <a:latin typeface="Arial"/>
                <a:ea typeface="+mj-ea"/>
                <a:cs typeface="Arial"/>
              </a:defRPr>
            </a:lvl1pPr>
          </a:lstStyle>
          <a:p>
            <a:pPr algn="l"/>
            <a:r>
              <a:rPr lang="en-US" sz="2400" b="0" cap="none" dirty="0" smtClean="0">
                <a:latin typeface=""/>
              </a:rPr>
              <a:t>Belief Systems and Genetics</a:t>
            </a:r>
            <a:endParaRPr lang="en-US" sz="2400" b="0" cap="none" dirty="0">
              <a:solidFill>
                <a:schemeClr val="tx1"/>
              </a:solidFill>
            </a:endParaRPr>
          </a:p>
        </p:txBody>
      </p:sp>
      <p:sp>
        <p:nvSpPr>
          <p:cNvPr id="11" name="Rectangle 10"/>
          <p:cNvSpPr/>
          <p:nvPr/>
        </p:nvSpPr>
        <p:spPr>
          <a:xfrm>
            <a:off x="-98322" y="422150"/>
            <a:ext cx="9315848" cy="64722"/>
          </a:xfrm>
          <a:prstGeom prst="rect">
            <a:avLst/>
          </a:prstGeom>
          <a:solidFill>
            <a:srgbClr val="F796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7280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4" presetClass="entr" presetSubtype="0" accel="10000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strVal val="#ppt_w*0.05"/>
                                          </p:val>
                                        </p:tav>
                                        <p:tav tm="100000">
                                          <p:val>
                                            <p:strVal val="#ppt_w"/>
                                          </p:val>
                                        </p:tav>
                                      </p:tavLst>
                                    </p:anim>
                                    <p:anim calcmode="lin" valueType="num">
                                      <p:cBhvr>
                                        <p:cTn id="28" dur="500" fill="hold"/>
                                        <p:tgtEl>
                                          <p:spTgt spid="2"/>
                                        </p:tgtEl>
                                        <p:attrNameLst>
                                          <p:attrName>ppt_h</p:attrName>
                                        </p:attrNameLst>
                                      </p:cBhvr>
                                      <p:tavLst>
                                        <p:tav tm="0">
                                          <p:val>
                                            <p:strVal val="#ppt_h"/>
                                          </p:val>
                                        </p:tav>
                                        <p:tav tm="100000">
                                          <p:val>
                                            <p:strVal val="#ppt_h"/>
                                          </p:val>
                                        </p:tav>
                                      </p:tavLst>
                                    </p:anim>
                                    <p:anim calcmode="lin" valueType="num">
                                      <p:cBhvr>
                                        <p:cTn id="29" dur="500" fill="hold"/>
                                        <p:tgtEl>
                                          <p:spTgt spid="2"/>
                                        </p:tgtEl>
                                        <p:attrNameLst>
                                          <p:attrName>ppt_x</p:attrName>
                                        </p:attrNameLst>
                                      </p:cBhvr>
                                      <p:tavLst>
                                        <p:tav tm="0">
                                          <p:val>
                                            <p:strVal val="#ppt_x-.2"/>
                                          </p:val>
                                        </p:tav>
                                        <p:tav tm="100000">
                                          <p:val>
                                            <p:strVal val="#ppt_x"/>
                                          </p:val>
                                        </p:tav>
                                      </p:tavLst>
                                    </p:anim>
                                    <p:anim calcmode="lin" valueType="num">
                                      <p:cBhvr>
                                        <p:cTn id="30" dur="500" fill="hold"/>
                                        <p:tgtEl>
                                          <p:spTgt spid="2"/>
                                        </p:tgtEl>
                                        <p:attrNameLst>
                                          <p:attrName>ppt_y</p:attrName>
                                        </p:attrNameLst>
                                      </p:cBhvr>
                                      <p:tavLst>
                                        <p:tav tm="0">
                                          <p:val>
                                            <p:strVal val="#ppt_y"/>
                                          </p:val>
                                        </p:tav>
                                        <p:tav tm="100000">
                                          <p:val>
                                            <p:strVal val="#ppt_y"/>
                                          </p:val>
                                        </p:tav>
                                      </p:tavLst>
                                    </p:anim>
                                    <p:animEffect transition="in" filter="fade">
                                      <p:cBhvr>
                                        <p:cTn id="31" dur="500"/>
                                        <p:tgtEl>
                                          <p:spTgt spid="2"/>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1000"/>
                                        <p:tgtEl>
                                          <p:spTgt spid="10">
                                            <p:txEl>
                                              <p:pRg st="0" end="0"/>
                                            </p:txEl>
                                          </p:spTgt>
                                        </p:tgtEl>
                                      </p:cBhvr>
                                    </p:animEffect>
                                    <p:anim calcmode="lin" valueType="num">
                                      <p:cBhvr>
                                        <p:cTn id="3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nodeType="afterGroup">
                            <p:stCondLst>
                              <p:cond delay="0"/>
                            </p:stCondLst>
                            <p:childTnLst>
                              <p:par>
                                <p:cTn id="39" presetID="22" presetClass="entr" presetSubtype="1" fill="hold" grpId="0" nodeType="clickEffect">
                                  <p:stCondLst>
                                    <p:cond delay="500"/>
                                  </p:stCondLst>
                                  <p:childTnLst>
                                    <p:set>
                                      <p:cBhvr>
                                        <p:cTn id="40" dur="1" fill="hold">
                                          <p:stCondLst>
                                            <p:cond delay="0"/>
                                          </p:stCondLst>
                                        </p:cTn>
                                        <p:tgtEl>
                                          <p:spTgt spid="10">
                                            <p:txEl>
                                              <p:pRg st="1" end="1"/>
                                            </p:txEl>
                                          </p:spTgt>
                                        </p:tgtEl>
                                        <p:attrNameLst>
                                          <p:attrName>style.visibility</p:attrName>
                                        </p:attrNameLst>
                                      </p:cBhvr>
                                      <p:to>
                                        <p:strVal val="visible"/>
                                      </p:to>
                                    </p:set>
                                    <p:animEffect transition="in" filter="wipe(up)">
                                      <p:cBhvr>
                                        <p:cTn id="41" dur="1000"/>
                                        <p:tgtEl>
                                          <p:spTgt spid="10">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500"/>
                                  </p:stCondLst>
                                  <p:childTnLst>
                                    <p:set>
                                      <p:cBhvr>
                                        <p:cTn id="45" dur="1" fill="hold">
                                          <p:stCondLst>
                                            <p:cond delay="0"/>
                                          </p:stCondLst>
                                        </p:cTn>
                                        <p:tgtEl>
                                          <p:spTgt spid="10">
                                            <p:txEl>
                                              <p:pRg st="2" end="2"/>
                                            </p:txEl>
                                          </p:spTgt>
                                        </p:tgtEl>
                                        <p:attrNameLst>
                                          <p:attrName>style.visibility</p:attrName>
                                        </p:attrNameLst>
                                      </p:cBhvr>
                                      <p:to>
                                        <p:strVal val="visible"/>
                                      </p:to>
                                    </p:set>
                                    <p:animEffect transition="in" filter="wipe(up)">
                                      <p:cBhvr>
                                        <p:cTn id="46" dur="1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7" grpId="0" animBg="1"/>
      <p:bldP spid="8" grpId="0"/>
      <p:bldP spid="9"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26"/>
          <p:cNvSpPr>
            <a:spLocks noGrp="1"/>
          </p:cNvSpPr>
          <p:nvPr>
            <p:ph type="ctrTitle"/>
          </p:nvPr>
        </p:nvSpPr>
        <p:spPr>
          <a:xfrm>
            <a:off x="221164" y="191352"/>
            <a:ext cx="8805909" cy="539673"/>
          </a:xfrm>
        </p:spPr>
        <p:txBody>
          <a:bodyPr>
            <a:normAutofit/>
          </a:bodyPr>
          <a:lstStyle/>
          <a:p>
            <a:r>
              <a:rPr lang="en-US" sz="2400" dirty="0">
                <a:ea typeface="ＭＳ Ｐゴシック" charset="0"/>
              </a:rPr>
              <a:t>Persuasion or </a:t>
            </a:r>
            <a:r>
              <a:rPr lang="ja-JP" altLang="en-US" sz="2400" dirty="0">
                <a:ea typeface="ＭＳ Ｐゴシック" charset="0"/>
              </a:rPr>
              <a:t>“</a:t>
            </a:r>
            <a:r>
              <a:rPr lang="en-US" altLang="ja-JP" sz="2400" dirty="0">
                <a:ea typeface="ＭＳ Ｐゴシック" charset="0"/>
              </a:rPr>
              <a:t>Brainwashing</a:t>
            </a:r>
            <a:r>
              <a:rPr lang="ja-JP" altLang="en-US" sz="2400" dirty="0">
                <a:ea typeface="ＭＳ Ｐゴシック" charset="0"/>
              </a:rPr>
              <a:t>”</a:t>
            </a:r>
            <a:r>
              <a:rPr lang="en-US" altLang="ja-JP" sz="2400" dirty="0">
                <a:ea typeface="ＭＳ Ｐゴシック" charset="0"/>
              </a:rPr>
              <a:t>? The Case of Suicide Bombers</a:t>
            </a:r>
            <a:endParaRPr lang="en-US" sz="2400" dirty="0">
              <a:ea typeface="ＭＳ Ｐゴシック" charset="0"/>
            </a:endParaRPr>
          </a:p>
        </p:txBody>
      </p:sp>
      <p:grpSp>
        <p:nvGrpSpPr>
          <p:cNvPr id="2" name="Group 42"/>
          <p:cNvGrpSpPr>
            <a:grpSpLocks/>
          </p:cNvGrpSpPr>
          <p:nvPr/>
        </p:nvGrpSpPr>
        <p:grpSpPr bwMode="auto">
          <a:xfrm>
            <a:off x="1443038" y="1489698"/>
            <a:ext cx="7196137" cy="1058862"/>
            <a:chOff x="1443038" y="1322390"/>
            <a:chExt cx="7196137" cy="1058862"/>
          </a:xfrm>
        </p:grpSpPr>
        <p:sp>
          <p:nvSpPr>
            <p:cNvPr id="51247" name="Rectangle 36"/>
            <p:cNvSpPr>
              <a:spLocks noChangeArrowheads="1"/>
            </p:cNvSpPr>
            <p:nvPr/>
          </p:nvSpPr>
          <p:spPr bwMode="auto">
            <a:xfrm>
              <a:off x="1443038" y="1322390"/>
              <a:ext cx="7196137" cy="1058862"/>
            </a:xfrm>
            <a:prstGeom prst="rect">
              <a:avLst/>
            </a:prstGeom>
            <a:gradFill rotWithShape="1">
              <a:gsLst>
                <a:gs pos="0">
                  <a:srgbClr val="E585A1"/>
                </a:gs>
                <a:gs pos="100000">
                  <a:srgbClr val="E585A1">
                    <a:alpha val="0"/>
                  </a:srgbClr>
                </a:gs>
              </a:gsLst>
              <a:lin ang="0"/>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latin typeface="Arial"/>
                <a:cs typeface="Arial"/>
              </a:endParaRPr>
            </a:p>
          </p:txBody>
        </p:sp>
        <p:sp>
          <p:nvSpPr>
            <p:cNvPr id="51248" name="TextBox 20"/>
            <p:cNvSpPr txBox="1">
              <a:spLocks noChangeArrowheads="1"/>
            </p:cNvSpPr>
            <p:nvPr/>
          </p:nvSpPr>
          <p:spPr bwMode="auto">
            <a:xfrm>
              <a:off x="2200275" y="1663702"/>
              <a:ext cx="5280025"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2000" b="1" dirty="0">
                  <a:solidFill>
                    <a:schemeClr val="accent2">
                      <a:lumMod val="20000"/>
                      <a:lumOff val="80000"/>
                    </a:schemeClr>
                  </a:solidFill>
                  <a:latin typeface="Arial"/>
                  <a:cs typeface="Arial"/>
                </a:rPr>
                <a:t>The person is subjected to entrapment</a:t>
              </a:r>
            </a:p>
          </p:txBody>
        </p:sp>
      </p:grpSp>
      <p:grpSp>
        <p:nvGrpSpPr>
          <p:cNvPr id="3" name="Group 43"/>
          <p:cNvGrpSpPr>
            <a:grpSpLocks/>
          </p:cNvGrpSpPr>
          <p:nvPr/>
        </p:nvGrpSpPr>
        <p:grpSpPr bwMode="auto">
          <a:xfrm>
            <a:off x="2076450" y="2656510"/>
            <a:ext cx="7196138" cy="1058863"/>
            <a:chOff x="2076450" y="2489202"/>
            <a:chExt cx="7196138" cy="1058863"/>
          </a:xfrm>
        </p:grpSpPr>
        <p:sp>
          <p:nvSpPr>
            <p:cNvPr id="38" name="Rectangle 37"/>
            <p:cNvSpPr/>
            <p:nvPr/>
          </p:nvSpPr>
          <p:spPr bwMode="auto">
            <a:xfrm>
              <a:off x="2076450" y="2489202"/>
              <a:ext cx="7196138" cy="1058863"/>
            </a:xfrm>
            <a:prstGeom prst="rect">
              <a:avLst/>
            </a:prstGeom>
            <a:gradFill flip="none" rotWithShape="1">
              <a:gsLst>
                <a:gs pos="0">
                  <a:schemeClr val="accent6"/>
                </a:gs>
                <a:gs pos="100000">
                  <a:schemeClr val="tx1">
                    <a:alpha val="0"/>
                  </a:schemeClr>
                </a:gs>
              </a:gsLst>
              <a:lin ang="0" scaled="0"/>
              <a:tileRect/>
            </a:gradFill>
            <a:ln w="9525" cap="flat" cmpd="sng" algn="ctr">
              <a:noFill/>
              <a:prstDash val="solid"/>
              <a:round/>
              <a:headEnd type="none" w="med" len="med"/>
              <a:tailEnd type="none" w="med" len="med"/>
            </a:ln>
            <a:effectLst/>
          </p:spPr>
          <p:txBody>
            <a:bodyPr wrap="none" anchor="ctr"/>
            <a:lstStyle/>
            <a:p>
              <a:pPr algn="ctr">
                <a:defRPr/>
              </a:pPr>
              <a:endParaRPr lang="en-US" sz="1800">
                <a:latin typeface="Arial"/>
                <a:ea typeface="ＭＳ Ｐゴシック" charset="-128"/>
                <a:cs typeface="Arial"/>
              </a:endParaRPr>
            </a:p>
          </p:txBody>
        </p:sp>
        <p:sp>
          <p:nvSpPr>
            <p:cNvPr id="51246" name="TextBox 21"/>
            <p:cNvSpPr txBox="1">
              <a:spLocks noChangeArrowheads="1"/>
            </p:cNvSpPr>
            <p:nvPr/>
          </p:nvSpPr>
          <p:spPr bwMode="auto">
            <a:xfrm>
              <a:off x="2908300" y="2581277"/>
              <a:ext cx="5714081" cy="92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2000" b="1" dirty="0">
                  <a:solidFill>
                    <a:schemeClr val="accent6">
                      <a:lumMod val="40000"/>
                      <a:lumOff val="60000"/>
                    </a:schemeClr>
                  </a:solidFill>
                  <a:latin typeface="Arial"/>
                  <a:cs typeface="Arial"/>
                </a:rPr>
                <a:t>The person’s problems are explained by one simple attribution: </a:t>
              </a:r>
              <a:r>
                <a:rPr lang="ja-JP" altLang="en-US" sz="2000" b="1" dirty="0">
                  <a:solidFill>
                    <a:schemeClr val="accent6">
                      <a:lumMod val="40000"/>
                      <a:lumOff val="60000"/>
                    </a:schemeClr>
                  </a:solidFill>
                  <a:latin typeface="Arial"/>
                  <a:cs typeface="Arial"/>
                </a:rPr>
                <a:t>“</a:t>
              </a:r>
              <a:r>
                <a:rPr lang="en-US" altLang="ja-JP" sz="2000" b="1" dirty="0">
                  <a:solidFill>
                    <a:schemeClr val="accent6">
                      <a:lumMod val="40000"/>
                      <a:lumOff val="60000"/>
                    </a:schemeClr>
                  </a:solidFill>
                  <a:latin typeface="Arial"/>
                  <a:cs typeface="Arial"/>
                </a:rPr>
                <a:t>It is all the fault of those bad people; we have to eliminate them.</a:t>
              </a:r>
              <a:r>
                <a:rPr lang="ja-JP" altLang="en-US" sz="2000" b="1" dirty="0">
                  <a:solidFill>
                    <a:schemeClr val="accent6">
                      <a:lumMod val="40000"/>
                      <a:lumOff val="60000"/>
                    </a:schemeClr>
                  </a:solidFill>
                  <a:latin typeface="Arial"/>
                  <a:cs typeface="Arial"/>
                </a:rPr>
                <a:t>”</a:t>
              </a:r>
              <a:endParaRPr lang="en-US" sz="2000" b="1" dirty="0">
                <a:solidFill>
                  <a:schemeClr val="accent6">
                    <a:lumMod val="40000"/>
                    <a:lumOff val="60000"/>
                  </a:schemeClr>
                </a:solidFill>
                <a:latin typeface="Arial"/>
                <a:cs typeface="Arial"/>
              </a:endParaRPr>
            </a:p>
          </p:txBody>
        </p:sp>
      </p:grpSp>
      <p:grpSp>
        <p:nvGrpSpPr>
          <p:cNvPr id="4" name="Group 44"/>
          <p:cNvGrpSpPr>
            <a:grpSpLocks/>
          </p:cNvGrpSpPr>
          <p:nvPr/>
        </p:nvGrpSpPr>
        <p:grpSpPr bwMode="auto">
          <a:xfrm>
            <a:off x="1443038" y="3823323"/>
            <a:ext cx="7196137" cy="1058862"/>
            <a:chOff x="1443038" y="3656015"/>
            <a:chExt cx="7196137" cy="1058862"/>
          </a:xfrm>
        </p:grpSpPr>
        <p:sp>
          <p:nvSpPr>
            <p:cNvPr id="51243" name="Rectangle 38"/>
            <p:cNvSpPr>
              <a:spLocks noChangeArrowheads="1"/>
            </p:cNvSpPr>
            <p:nvPr/>
          </p:nvSpPr>
          <p:spPr bwMode="auto">
            <a:xfrm>
              <a:off x="1443038" y="3656015"/>
              <a:ext cx="7196137" cy="1058862"/>
            </a:xfrm>
            <a:prstGeom prst="rect">
              <a:avLst/>
            </a:prstGeom>
            <a:gradFill rotWithShape="1">
              <a:gsLst>
                <a:gs pos="0">
                  <a:schemeClr val="accent1"/>
                </a:gs>
                <a:gs pos="100000">
                  <a:schemeClr val="accent1">
                    <a:alpha val="0"/>
                  </a:schemeClr>
                </a:gs>
              </a:gsLst>
              <a:lin ang="0"/>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latin typeface="Arial"/>
                <a:cs typeface="Arial"/>
              </a:endParaRPr>
            </a:p>
          </p:txBody>
        </p:sp>
        <p:sp>
          <p:nvSpPr>
            <p:cNvPr id="51244" name="TextBox 22"/>
            <p:cNvSpPr txBox="1">
              <a:spLocks noChangeArrowheads="1"/>
            </p:cNvSpPr>
            <p:nvPr/>
          </p:nvSpPr>
          <p:spPr bwMode="auto">
            <a:xfrm>
              <a:off x="2290763" y="3878840"/>
              <a:ext cx="6305699" cy="65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2000" b="1" dirty="0">
                  <a:solidFill>
                    <a:schemeClr val="tx2">
                      <a:lumMod val="20000"/>
                      <a:lumOff val="80000"/>
                    </a:schemeClr>
                  </a:solidFill>
                  <a:latin typeface="Arial"/>
                  <a:cs typeface="Arial"/>
                </a:rPr>
                <a:t>The person is offered a new identity and is promised salvation</a:t>
              </a:r>
            </a:p>
          </p:txBody>
        </p:sp>
      </p:grpSp>
      <p:grpSp>
        <p:nvGrpSpPr>
          <p:cNvPr id="5" name="Group 45"/>
          <p:cNvGrpSpPr>
            <a:grpSpLocks/>
          </p:cNvGrpSpPr>
          <p:nvPr/>
        </p:nvGrpSpPr>
        <p:grpSpPr bwMode="auto">
          <a:xfrm>
            <a:off x="2076450" y="5002835"/>
            <a:ext cx="6827838" cy="1058863"/>
            <a:chOff x="2076450" y="4822827"/>
            <a:chExt cx="6827838" cy="1058863"/>
          </a:xfrm>
        </p:grpSpPr>
        <p:sp>
          <p:nvSpPr>
            <p:cNvPr id="40" name="Rectangle 39"/>
            <p:cNvSpPr/>
            <p:nvPr/>
          </p:nvSpPr>
          <p:spPr bwMode="auto">
            <a:xfrm>
              <a:off x="2076450" y="4822827"/>
              <a:ext cx="6827838" cy="1058863"/>
            </a:xfrm>
            <a:prstGeom prst="rect">
              <a:avLst/>
            </a:prstGeom>
            <a:gradFill flip="none" rotWithShape="1">
              <a:gsLst>
                <a:gs pos="0">
                  <a:srgbClr val="42B3D9"/>
                </a:gs>
                <a:gs pos="100000">
                  <a:schemeClr val="accent3">
                    <a:alpha val="0"/>
                  </a:schemeClr>
                </a:gs>
              </a:gsLst>
              <a:lin ang="0" scaled="0"/>
              <a:tileRect/>
            </a:gradFill>
            <a:ln w="9525" cap="flat" cmpd="sng" algn="ctr">
              <a:noFill/>
              <a:prstDash val="solid"/>
              <a:round/>
              <a:headEnd type="none" w="med" len="med"/>
              <a:tailEnd type="none" w="med" len="med"/>
            </a:ln>
            <a:effectLst/>
          </p:spPr>
          <p:txBody>
            <a:bodyPr wrap="none" anchor="ctr"/>
            <a:lstStyle/>
            <a:p>
              <a:pPr algn="ctr">
                <a:defRPr/>
              </a:pPr>
              <a:endParaRPr lang="en-US" sz="1800">
                <a:latin typeface="Arial"/>
                <a:ea typeface="ＭＳ Ｐゴシック" charset="-128"/>
                <a:cs typeface="Arial"/>
              </a:endParaRPr>
            </a:p>
          </p:txBody>
        </p:sp>
        <p:sp>
          <p:nvSpPr>
            <p:cNvPr id="51242" name="TextBox 23"/>
            <p:cNvSpPr txBox="1">
              <a:spLocks noChangeArrowheads="1"/>
            </p:cNvSpPr>
            <p:nvPr/>
          </p:nvSpPr>
          <p:spPr bwMode="auto">
            <a:xfrm>
              <a:off x="2843213" y="5011740"/>
              <a:ext cx="5917402" cy="65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2000" b="1" dirty="0">
                  <a:solidFill>
                    <a:schemeClr val="accent5">
                      <a:lumMod val="20000"/>
                      <a:lumOff val="80000"/>
                    </a:schemeClr>
                  </a:solidFill>
                  <a:latin typeface="Arial"/>
                  <a:cs typeface="Arial"/>
                </a:rPr>
                <a:t>The person’s access to disconfirming (dissonant) information is severely controlled</a:t>
              </a:r>
            </a:p>
          </p:txBody>
        </p:sp>
      </p:grpSp>
      <p:sp>
        <p:nvSpPr>
          <p:cNvPr id="221218" name="Content Placeholder 2"/>
          <p:cNvSpPr>
            <a:spLocks/>
          </p:cNvSpPr>
          <p:nvPr/>
        </p:nvSpPr>
        <p:spPr bwMode="auto">
          <a:xfrm>
            <a:off x="2263775" y="950913"/>
            <a:ext cx="4495800" cy="419100"/>
          </a:xfrm>
          <a:prstGeom prst="rect">
            <a:avLst/>
          </a:prstGeom>
          <a:noFill/>
          <a:ln w="9525">
            <a:noFill/>
            <a:miter lim="800000"/>
            <a:headEnd/>
            <a:tailEnd/>
          </a:ln>
        </p:spPr>
        <p:txBody>
          <a:bodyPr/>
          <a:lstStyle/>
          <a:p>
            <a:pPr algn="ctr">
              <a:lnSpc>
                <a:spcPct val="80000"/>
              </a:lnSpc>
              <a:spcBef>
                <a:spcPct val="20000"/>
              </a:spcBef>
              <a:buFont typeface="Wingdings" charset="2"/>
              <a:buNone/>
              <a:defRPr/>
            </a:pPr>
            <a:r>
              <a:rPr lang="en-US" sz="2600" b="1" dirty="0">
                <a:solidFill>
                  <a:schemeClr val="accent6"/>
                </a:solidFill>
                <a:latin typeface="Arial"/>
                <a:ea typeface="MS PGothic" charset="0"/>
                <a:cs typeface="Arial"/>
              </a:rPr>
              <a:t>Methods of indoctrination: </a:t>
            </a:r>
          </a:p>
        </p:txBody>
      </p:sp>
      <p:grpSp>
        <p:nvGrpSpPr>
          <p:cNvPr id="6" name="Group 50"/>
          <p:cNvGrpSpPr>
            <a:grpSpLocks/>
          </p:cNvGrpSpPr>
          <p:nvPr/>
        </p:nvGrpSpPr>
        <p:grpSpPr bwMode="auto">
          <a:xfrm>
            <a:off x="415925" y="1311898"/>
            <a:ext cx="1905000" cy="1525587"/>
            <a:chOff x="415925" y="1145120"/>
            <a:chExt cx="1905000" cy="1525588"/>
          </a:xfrm>
        </p:grpSpPr>
        <p:sp>
          <p:nvSpPr>
            <p:cNvPr id="51233" name="Text Box 15"/>
            <p:cNvSpPr txBox="1">
              <a:spLocks noChangeArrowheads="1"/>
            </p:cNvSpPr>
            <p:nvPr/>
          </p:nvSpPr>
          <p:spPr bwMode="auto">
            <a:xfrm>
              <a:off x="415925" y="1803402"/>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a:latin typeface="Arial"/>
                <a:cs typeface="Arial"/>
              </a:endParaRPr>
            </a:p>
          </p:txBody>
        </p:sp>
        <p:sp>
          <p:nvSpPr>
            <p:cNvPr id="28" name="Oval 27"/>
            <p:cNvSpPr/>
            <p:nvPr/>
          </p:nvSpPr>
          <p:spPr bwMode="auto">
            <a:xfrm>
              <a:off x="566255" y="1145120"/>
              <a:ext cx="1524887" cy="1525588"/>
            </a:xfrm>
            <a:prstGeom prst="ellipse">
              <a:avLst/>
            </a:prstGeom>
            <a:solidFill>
              <a:srgbClr val="EF718A"/>
            </a:solidFill>
            <a:ln w="9525" cap="flat" cmpd="sng" algn="ctr">
              <a:noFill/>
              <a:prstDash val="solid"/>
              <a:round/>
              <a:headEnd type="none" w="med" len="med"/>
              <a:tailEnd type="none" w="med" len="med"/>
            </a:ln>
            <a:effectLst>
              <a:outerShdw blurRad="450850" dist="520700" dir="7440000" algn="tl" rotWithShape="0">
                <a:srgbClr val="000000">
                  <a:alpha val="43000"/>
                </a:srgbClr>
              </a:outerShdw>
            </a:effectLst>
            <a:scene3d>
              <a:camera prst="orthographicFront"/>
              <a:lightRig rig="threePt" dir="t"/>
            </a:scene3d>
            <a:sp3d>
              <a:bevelT w="889000" h="1016000"/>
              <a:bevelB w="1016000" h="762000"/>
            </a:sp3d>
          </p:spPr>
          <p:txBody>
            <a:bodyPr wrap="none" anchor="ctr"/>
            <a:lstStyle/>
            <a:p>
              <a:pPr algn="ctr">
                <a:defRPr/>
              </a:pPr>
              <a:endParaRPr lang="en-US" sz="1800">
                <a:latin typeface="Arial"/>
                <a:ea typeface="ＭＳ Ｐゴシック" pitchFamily="-112" charset="-128"/>
                <a:cs typeface="Arial"/>
              </a:endParaRPr>
            </a:p>
          </p:txBody>
        </p:sp>
        <p:sp>
          <p:nvSpPr>
            <p:cNvPr id="30" name="Oval 29"/>
            <p:cNvSpPr/>
            <p:nvPr/>
          </p:nvSpPr>
          <p:spPr bwMode="auto">
            <a:xfrm>
              <a:off x="769898" y="1349114"/>
              <a:ext cx="1117600" cy="1117600"/>
            </a:xfrm>
            <a:prstGeom prst="ellipse">
              <a:avLst/>
            </a:prstGeom>
            <a:solidFill>
              <a:srgbClr val="FFFFFF"/>
            </a:solidFill>
            <a:ln w="9525" cap="flat" cmpd="sng" algn="ctr">
              <a:noFill/>
              <a:prstDash val="solid"/>
              <a:round/>
              <a:headEnd type="none" w="med" len="med"/>
              <a:tailEnd type="none" w="med" len="med"/>
            </a:ln>
            <a:effectLst>
              <a:innerShdw blurRad="63500" dist="50800" dir="13500000">
                <a:srgbClr val="000000">
                  <a:alpha val="50000"/>
                </a:srgbClr>
              </a:innerShdw>
            </a:effectLst>
          </p:spPr>
          <p:txBody>
            <a:bodyPr wrap="none" anchor="ctr"/>
            <a:lstStyle/>
            <a:p>
              <a:pPr algn="ctr">
                <a:defRPr/>
              </a:pPr>
              <a:endParaRPr lang="en-US" sz="1800">
                <a:latin typeface="Arial"/>
                <a:ea typeface="MS PGothic" charset="0"/>
                <a:cs typeface="Arial"/>
              </a:endParaRPr>
            </a:p>
          </p:txBody>
        </p:sp>
        <p:sp>
          <p:nvSpPr>
            <p:cNvPr id="47" name="TextBox 46"/>
            <p:cNvSpPr txBox="1"/>
            <p:nvPr/>
          </p:nvSpPr>
          <p:spPr bwMode="auto">
            <a:xfrm>
              <a:off x="832343" y="1274227"/>
              <a:ext cx="990600" cy="1200150"/>
            </a:xfrm>
            <a:prstGeom prst="rect">
              <a:avLst/>
            </a:prstGeom>
            <a:noFill/>
            <a:effectLst>
              <a:softEdge rad="88900"/>
            </a:effectLst>
            <a:scene3d>
              <a:camera prst="perspectiveFront">
                <a:rot lat="360000" lon="600000" rev="0"/>
              </a:camera>
              <a:lightRig rig="threePt" dir="t"/>
            </a:scene3d>
          </p:spPr>
          <p:txBody>
            <a:bodyPr>
              <a:spAutoFit/>
            </a:bodyPr>
            <a:lstStyle/>
            <a:p>
              <a:pPr algn="ctr">
                <a:defRPr/>
              </a:pPr>
              <a:r>
                <a:rPr lang="en-US" sz="7200" b="1" dirty="0">
                  <a:solidFill>
                    <a:schemeClr val="tx1">
                      <a:alpha val="59000"/>
                    </a:schemeClr>
                  </a:solidFill>
                  <a:latin typeface="Arial"/>
                  <a:ea typeface="+mn-ea"/>
                  <a:cs typeface="Arial"/>
                </a:rPr>
                <a:t>1</a:t>
              </a:r>
            </a:p>
          </p:txBody>
        </p:sp>
      </p:grpSp>
      <p:grpSp>
        <p:nvGrpSpPr>
          <p:cNvPr id="7" name="Group 52"/>
          <p:cNvGrpSpPr>
            <a:grpSpLocks/>
          </p:cNvGrpSpPr>
          <p:nvPr/>
        </p:nvGrpSpPr>
        <p:grpSpPr bwMode="auto">
          <a:xfrm>
            <a:off x="412750" y="3597898"/>
            <a:ext cx="1524000" cy="1525587"/>
            <a:chOff x="412057" y="3430590"/>
            <a:chExt cx="1524452" cy="1525587"/>
          </a:xfrm>
        </p:grpSpPr>
        <p:sp>
          <p:nvSpPr>
            <p:cNvPr id="18" name="Oval 17"/>
            <p:cNvSpPr/>
            <p:nvPr/>
          </p:nvSpPr>
          <p:spPr bwMode="auto">
            <a:xfrm>
              <a:off x="412057" y="3430590"/>
              <a:ext cx="1524452" cy="1525587"/>
            </a:xfrm>
            <a:prstGeom prst="ellipse">
              <a:avLst/>
            </a:prstGeom>
            <a:solidFill>
              <a:schemeClr val="accent1">
                <a:lumMod val="60000"/>
                <a:lumOff val="40000"/>
              </a:schemeClr>
            </a:solidFill>
            <a:ln w="9525" cap="flat" cmpd="sng" algn="ctr">
              <a:noFill/>
              <a:prstDash val="solid"/>
              <a:round/>
              <a:headEnd type="none" w="med" len="med"/>
              <a:tailEnd type="none" w="med" len="med"/>
            </a:ln>
            <a:effectLst>
              <a:outerShdw blurRad="450850" dist="520700" dir="7440000" algn="tl" rotWithShape="0">
                <a:srgbClr val="000000">
                  <a:alpha val="43000"/>
                </a:srgbClr>
              </a:outerShdw>
            </a:effectLst>
            <a:scene3d>
              <a:camera prst="orthographicFront"/>
              <a:lightRig rig="threePt" dir="t"/>
            </a:scene3d>
            <a:sp3d>
              <a:bevelT w="889000" h="1016000"/>
              <a:bevelB w="1016000" h="762000"/>
            </a:sp3d>
          </p:spPr>
          <p:txBody>
            <a:bodyPr wrap="none" anchor="ctr"/>
            <a:lstStyle/>
            <a:p>
              <a:pPr algn="ctr">
                <a:defRPr/>
              </a:pPr>
              <a:endParaRPr lang="en-US" sz="1800">
                <a:latin typeface="Arial"/>
                <a:ea typeface="ＭＳ Ｐゴシック" pitchFamily="-112" charset="-128"/>
                <a:cs typeface="Arial"/>
              </a:endParaRPr>
            </a:p>
          </p:txBody>
        </p:sp>
        <p:sp>
          <p:nvSpPr>
            <p:cNvPr id="36" name="Oval 35"/>
            <p:cNvSpPr/>
            <p:nvPr/>
          </p:nvSpPr>
          <p:spPr bwMode="auto">
            <a:xfrm>
              <a:off x="615483" y="3634583"/>
              <a:ext cx="1117600" cy="1117600"/>
            </a:xfrm>
            <a:prstGeom prst="ellipse">
              <a:avLst/>
            </a:prstGeom>
            <a:solidFill>
              <a:srgbClr val="FFFFFF"/>
            </a:solidFill>
            <a:ln w="9525" cap="flat" cmpd="sng" algn="ctr">
              <a:noFill/>
              <a:prstDash val="solid"/>
              <a:round/>
              <a:headEnd type="none" w="med" len="med"/>
              <a:tailEnd type="none" w="med" len="med"/>
            </a:ln>
            <a:effectLst>
              <a:innerShdw blurRad="63500" dist="50800" dir="13500000">
                <a:srgbClr val="000000">
                  <a:alpha val="50000"/>
                </a:srgbClr>
              </a:innerShdw>
            </a:effectLst>
          </p:spPr>
          <p:txBody>
            <a:bodyPr wrap="none" anchor="ctr"/>
            <a:lstStyle/>
            <a:p>
              <a:pPr algn="ctr">
                <a:defRPr/>
              </a:pPr>
              <a:endParaRPr lang="en-US" sz="1800">
                <a:latin typeface="Arial"/>
                <a:ea typeface="MS PGothic" charset="0"/>
                <a:cs typeface="Arial"/>
              </a:endParaRPr>
            </a:p>
          </p:txBody>
        </p:sp>
        <p:sp>
          <p:nvSpPr>
            <p:cNvPr id="49" name="TextBox 48"/>
            <p:cNvSpPr txBox="1"/>
            <p:nvPr/>
          </p:nvSpPr>
          <p:spPr bwMode="auto">
            <a:xfrm>
              <a:off x="713810" y="3577160"/>
              <a:ext cx="990600" cy="1200150"/>
            </a:xfrm>
            <a:prstGeom prst="rect">
              <a:avLst/>
            </a:prstGeom>
            <a:noFill/>
            <a:effectLst>
              <a:softEdge rad="88900"/>
            </a:effectLst>
            <a:scene3d>
              <a:camera prst="perspectiveFront">
                <a:rot lat="360000" lon="600000" rev="0"/>
              </a:camera>
              <a:lightRig rig="threePt" dir="t"/>
            </a:scene3d>
          </p:spPr>
          <p:txBody>
            <a:bodyPr>
              <a:spAutoFit/>
            </a:bodyPr>
            <a:lstStyle/>
            <a:p>
              <a:pPr algn="ctr">
                <a:defRPr/>
              </a:pPr>
              <a:r>
                <a:rPr lang="en-US" sz="7200" b="1" dirty="0">
                  <a:solidFill>
                    <a:schemeClr val="tx1">
                      <a:alpha val="59000"/>
                    </a:schemeClr>
                  </a:solidFill>
                  <a:latin typeface="Arial"/>
                  <a:ea typeface="+mn-ea"/>
                  <a:cs typeface="Arial"/>
                </a:rPr>
                <a:t>3</a:t>
              </a:r>
            </a:p>
          </p:txBody>
        </p:sp>
      </p:grpSp>
      <p:grpSp>
        <p:nvGrpSpPr>
          <p:cNvPr id="8" name="Group 53"/>
          <p:cNvGrpSpPr>
            <a:grpSpLocks/>
          </p:cNvGrpSpPr>
          <p:nvPr/>
        </p:nvGrpSpPr>
        <p:grpSpPr bwMode="auto">
          <a:xfrm>
            <a:off x="1171575" y="4705973"/>
            <a:ext cx="1527175" cy="1525587"/>
            <a:chOff x="1172197" y="4538665"/>
            <a:chExt cx="1526540" cy="1525587"/>
          </a:xfrm>
        </p:grpSpPr>
        <p:sp>
          <p:nvSpPr>
            <p:cNvPr id="31" name="Oval 30"/>
            <p:cNvSpPr/>
            <p:nvPr/>
          </p:nvSpPr>
          <p:spPr bwMode="auto">
            <a:xfrm>
              <a:off x="1172197" y="4538665"/>
              <a:ext cx="1526540" cy="1525587"/>
            </a:xfrm>
            <a:prstGeom prst="ellipse">
              <a:avLst/>
            </a:prstGeom>
            <a:solidFill>
              <a:srgbClr val="6FC7E2"/>
            </a:solidFill>
            <a:ln w="9525" cap="flat" cmpd="sng" algn="ctr">
              <a:noFill/>
              <a:prstDash val="solid"/>
              <a:round/>
              <a:headEnd type="none" w="med" len="med"/>
              <a:tailEnd type="none" w="med" len="med"/>
            </a:ln>
            <a:effectLst>
              <a:outerShdw blurRad="450850" dist="520700" dir="7440000" algn="tl" rotWithShape="0">
                <a:srgbClr val="000000">
                  <a:alpha val="43000"/>
                </a:srgbClr>
              </a:outerShdw>
            </a:effectLst>
            <a:scene3d>
              <a:camera prst="orthographicFront"/>
              <a:lightRig rig="threePt" dir="t"/>
            </a:scene3d>
            <a:sp3d>
              <a:bevelT w="889000" h="1016000"/>
              <a:bevelB w="1016000" h="762000"/>
            </a:sp3d>
          </p:spPr>
          <p:txBody>
            <a:bodyPr wrap="none" anchor="ctr"/>
            <a:lstStyle/>
            <a:p>
              <a:pPr algn="ctr">
                <a:defRPr/>
              </a:pPr>
              <a:endParaRPr lang="en-US" sz="1800">
                <a:latin typeface="Arial"/>
                <a:ea typeface="ＭＳ Ｐゴシック" pitchFamily="-112" charset="-128"/>
                <a:cs typeface="Arial"/>
              </a:endParaRPr>
            </a:p>
          </p:txBody>
        </p:sp>
        <p:sp>
          <p:nvSpPr>
            <p:cNvPr id="37" name="Oval 36"/>
            <p:cNvSpPr/>
            <p:nvPr/>
          </p:nvSpPr>
          <p:spPr bwMode="auto">
            <a:xfrm>
              <a:off x="1376667" y="4742658"/>
              <a:ext cx="1117600" cy="1117600"/>
            </a:xfrm>
            <a:prstGeom prst="ellipse">
              <a:avLst/>
            </a:prstGeom>
            <a:solidFill>
              <a:srgbClr val="FFFFFF"/>
            </a:solidFill>
            <a:ln w="9525" cap="flat" cmpd="sng" algn="ctr">
              <a:noFill/>
              <a:prstDash val="solid"/>
              <a:round/>
              <a:headEnd type="none" w="med" len="med"/>
              <a:tailEnd type="none" w="med" len="med"/>
            </a:ln>
            <a:effectLst>
              <a:innerShdw blurRad="63500" dist="50800" dir="13500000">
                <a:srgbClr val="000000">
                  <a:alpha val="50000"/>
                </a:srgbClr>
              </a:innerShdw>
            </a:effectLst>
          </p:spPr>
          <p:txBody>
            <a:bodyPr wrap="none" anchor="ctr"/>
            <a:lstStyle/>
            <a:p>
              <a:pPr algn="ctr">
                <a:defRPr/>
              </a:pPr>
              <a:endParaRPr lang="en-US" sz="1800">
                <a:latin typeface="Arial"/>
                <a:ea typeface="MS PGothic" charset="0"/>
                <a:cs typeface="Arial"/>
              </a:endParaRPr>
            </a:p>
          </p:txBody>
        </p:sp>
        <p:sp>
          <p:nvSpPr>
            <p:cNvPr id="50" name="TextBox 49"/>
            <p:cNvSpPr txBox="1"/>
            <p:nvPr/>
          </p:nvSpPr>
          <p:spPr bwMode="auto">
            <a:xfrm>
              <a:off x="1441943" y="4677828"/>
              <a:ext cx="990600" cy="1200150"/>
            </a:xfrm>
            <a:prstGeom prst="rect">
              <a:avLst/>
            </a:prstGeom>
            <a:noFill/>
            <a:effectLst>
              <a:softEdge rad="88900"/>
            </a:effectLst>
            <a:scene3d>
              <a:camera prst="perspectiveFront">
                <a:rot lat="360000" lon="600000" rev="0"/>
              </a:camera>
              <a:lightRig rig="threePt" dir="t"/>
            </a:scene3d>
          </p:spPr>
          <p:txBody>
            <a:bodyPr>
              <a:spAutoFit/>
            </a:bodyPr>
            <a:lstStyle/>
            <a:p>
              <a:pPr algn="ctr">
                <a:defRPr/>
              </a:pPr>
              <a:r>
                <a:rPr lang="en-US" sz="7200" b="1" dirty="0">
                  <a:solidFill>
                    <a:schemeClr val="tx1">
                      <a:alpha val="59000"/>
                    </a:schemeClr>
                  </a:solidFill>
                  <a:latin typeface="Arial"/>
                  <a:ea typeface="+mn-ea"/>
                  <a:cs typeface="Arial"/>
                </a:rPr>
                <a:t>4</a:t>
              </a:r>
            </a:p>
          </p:txBody>
        </p:sp>
      </p:grpSp>
      <p:grpSp>
        <p:nvGrpSpPr>
          <p:cNvPr id="9" name="Group 51"/>
          <p:cNvGrpSpPr>
            <a:grpSpLocks/>
          </p:cNvGrpSpPr>
          <p:nvPr/>
        </p:nvGrpSpPr>
        <p:grpSpPr bwMode="auto">
          <a:xfrm>
            <a:off x="1289050" y="2488235"/>
            <a:ext cx="1525588" cy="1525588"/>
            <a:chOff x="1288519" y="2320927"/>
            <a:chExt cx="1525600" cy="1525588"/>
          </a:xfrm>
        </p:grpSpPr>
        <p:sp>
          <p:nvSpPr>
            <p:cNvPr id="25" name="Oval 24"/>
            <p:cNvSpPr/>
            <p:nvPr/>
          </p:nvSpPr>
          <p:spPr bwMode="auto">
            <a:xfrm>
              <a:off x="1288519" y="2320927"/>
              <a:ext cx="1525600" cy="1525588"/>
            </a:xfrm>
            <a:prstGeom prst="ellipse">
              <a:avLst/>
            </a:prstGeom>
            <a:solidFill>
              <a:srgbClr val="FDB77B"/>
            </a:solidFill>
            <a:ln w="9525" cap="flat" cmpd="sng" algn="ctr">
              <a:noFill/>
              <a:prstDash val="solid"/>
              <a:round/>
              <a:headEnd type="none" w="med" len="med"/>
              <a:tailEnd type="none" w="med" len="med"/>
            </a:ln>
            <a:effectLst>
              <a:outerShdw blurRad="450850" dist="520700" dir="7440000" algn="tl" rotWithShape="0">
                <a:srgbClr val="000000">
                  <a:alpha val="43000"/>
                </a:srgbClr>
              </a:outerShdw>
            </a:effectLst>
            <a:scene3d>
              <a:camera prst="orthographicFront"/>
              <a:lightRig rig="threePt" dir="t"/>
            </a:scene3d>
            <a:sp3d>
              <a:bevelT w="889000" h="1016000"/>
              <a:bevelB w="1016000" h="762000"/>
            </a:sp3d>
          </p:spPr>
          <p:txBody>
            <a:bodyPr wrap="none" anchor="ctr"/>
            <a:lstStyle/>
            <a:p>
              <a:pPr algn="ctr">
                <a:defRPr/>
              </a:pPr>
              <a:endParaRPr lang="en-US" sz="1800">
                <a:latin typeface="Arial"/>
                <a:ea typeface="ＭＳ Ｐゴシック" pitchFamily="-112" charset="-128"/>
                <a:cs typeface="Arial"/>
              </a:endParaRPr>
            </a:p>
          </p:txBody>
        </p:sp>
        <p:sp>
          <p:nvSpPr>
            <p:cNvPr id="35" name="Oval 34"/>
            <p:cNvSpPr/>
            <p:nvPr/>
          </p:nvSpPr>
          <p:spPr bwMode="auto">
            <a:xfrm>
              <a:off x="1492519" y="2524921"/>
              <a:ext cx="1117600" cy="1117600"/>
            </a:xfrm>
            <a:prstGeom prst="ellipse">
              <a:avLst/>
            </a:prstGeom>
            <a:solidFill>
              <a:srgbClr val="FFFFFF"/>
            </a:solidFill>
            <a:ln w="9525" cap="flat" cmpd="sng" algn="ctr">
              <a:noFill/>
              <a:prstDash val="solid"/>
              <a:round/>
              <a:headEnd type="none" w="med" len="med"/>
              <a:tailEnd type="none" w="med" len="med"/>
            </a:ln>
            <a:effectLst>
              <a:innerShdw blurRad="63500" dist="50800" dir="13500000">
                <a:srgbClr val="000000">
                  <a:alpha val="50000"/>
                </a:srgbClr>
              </a:innerShdw>
            </a:effectLst>
          </p:spPr>
          <p:txBody>
            <a:bodyPr wrap="none" anchor="ctr"/>
            <a:lstStyle/>
            <a:p>
              <a:pPr algn="ctr">
                <a:defRPr/>
              </a:pPr>
              <a:endParaRPr lang="en-US" sz="1800">
                <a:latin typeface="Arial"/>
                <a:ea typeface="MS PGothic" charset="0"/>
                <a:cs typeface="Arial"/>
              </a:endParaRPr>
            </a:p>
          </p:txBody>
        </p:sp>
        <p:sp>
          <p:nvSpPr>
            <p:cNvPr id="48" name="TextBox 47"/>
            <p:cNvSpPr txBox="1"/>
            <p:nvPr/>
          </p:nvSpPr>
          <p:spPr bwMode="auto">
            <a:xfrm>
              <a:off x="1594342" y="2459562"/>
              <a:ext cx="990600" cy="1200150"/>
            </a:xfrm>
            <a:prstGeom prst="rect">
              <a:avLst/>
            </a:prstGeom>
            <a:noFill/>
            <a:effectLst>
              <a:softEdge rad="88900"/>
            </a:effectLst>
            <a:scene3d>
              <a:camera prst="perspectiveFront">
                <a:rot lat="360000" lon="600000" rev="0"/>
              </a:camera>
              <a:lightRig rig="threePt" dir="t"/>
            </a:scene3d>
          </p:spPr>
          <p:txBody>
            <a:bodyPr>
              <a:spAutoFit/>
            </a:bodyPr>
            <a:lstStyle/>
            <a:p>
              <a:pPr algn="ctr">
                <a:defRPr/>
              </a:pPr>
              <a:r>
                <a:rPr lang="en-US" sz="7200" b="1" dirty="0">
                  <a:solidFill>
                    <a:schemeClr val="tx1">
                      <a:alpha val="59000"/>
                    </a:schemeClr>
                  </a:solidFill>
                  <a:latin typeface="Arial"/>
                  <a:ea typeface="+mn-ea"/>
                  <a:cs typeface="Arial"/>
                </a:rPr>
                <a:t>2</a:t>
              </a:r>
            </a:p>
          </p:txBody>
        </p:sp>
      </p:grpSp>
    </p:spTree>
    <p:extLst>
      <p:ext uri="{BB962C8B-B14F-4D97-AF65-F5344CB8AC3E}">
        <p14:creationId xmlns:p14="http://schemas.microsoft.com/office/powerpoint/2010/main" val="4011578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21218"/>
                                        </p:tgtEl>
                                        <p:attrNameLst>
                                          <p:attrName>style.visibility</p:attrName>
                                        </p:attrNameLst>
                                      </p:cBhvr>
                                      <p:to>
                                        <p:strVal val="visible"/>
                                      </p:to>
                                    </p:set>
                                    <p:animEffect transition="in" filter="fade">
                                      <p:cBhvr>
                                        <p:cTn id="7" dur="1000"/>
                                        <p:tgtEl>
                                          <p:spTgt spid="221218"/>
                                        </p:tgtEl>
                                      </p:cBhvr>
                                    </p:animEffect>
                                    <p:anim calcmode="lin" valueType="num">
                                      <p:cBhvr>
                                        <p:cTn id="8" dur="1000" fill="hold"/>
                                        <p:tgtEl>
                                          <p:spTgt spid="221218"/>
                                        </p:tgtEl>
                                        <p:attrNameLst>
                                          <p:attrName>ppt_x</p:attrName>
                                        </p:attrNameLst>
                                      </p:cBhvr>
                                      <p:tavLst>
                                        <p:tav tm="0">
                                          <p:val>
                                            <p:strVal val="#ppt_x"/>
                                          </p:val>
                                        </p:tav>
                                        <p:tav tm="100000">
                                          <p:val>
                                            <p:strVal val="#ppt_x"/>
                                          </p:val>
                                        </p:tav>
                                      </p:tavLst>
                                    </p:anim>
                                    <p:anim calcmode="lin" valueType="num">
                                      <p:cBhvr>
                                        <p:cTn id="9" dur="1000" fill="hold"/>
                                        <p:tgtEl>
                                          <p:spTgt spid="2212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20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6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slide(fromLeft)">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8"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slide(fromLeft)">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8"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slide(fromLeft)">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8"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slide(fromLeft)">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2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ctrTitle"/>
          </p:nvPr>
        </p:nvSpPr>
        <p:spPr>
          <a:xfrm>
            <a:off x="221165" y="191352"/>
            <a:ext cx="8798304" cy="539673"/>
          </a:xfrm>
        </p:spPr>
        <p:txBody>
          <a:bodyPr>
            <a:normAutofit/>
          </a:bodyPr>
          <a:lstStyle/>
          <a:p>
            <a:r>
              <a:rPr lang="en-US" sz="2400" dirty="0">
                <a:latin typeface="Arial" charset="0"/>
                <a:ea typeface="ＭＳ Ｐゴシック" charset="0"/>
                <a:cs typeface="ＭＳ Ｐゴシック" charset="0"/>
              </a:rPr>
              <a:t>Persuasion or </a:t>
            </a:r>
            <a:r>
              <a:rPr lang="ja-JP" altLang="en-US" sz="2400" dirty="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Brainwashing</a:t>
            </a:r>
            <a:r>
              <a:rPr lang="ja-JP" altLang="en-US" sz="2400" dirty="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 The Case of Suicide Bombers</a:t>
            </a:r>
            <a:endParaRPr lang="en-US" dirty="0">
              <a:latin typeface="Arial" charset="0"/>
              <a:ea typeface="ＭＳ Ｐゴシック" charset="0"/>
              <a:cs typeface="ＭＳ Ｐゴシック" charset="0"/>
            </a:endParaRPr>
          </a:p>
        </p:txBody>
      </p:sp>
      <p:pic>
        <p:nvPicPr>
          <p:cNvPr id="3" name="Picture 2" descr="AALCRMA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71525" y="1124174"/>
            <a:ext cx="7600950" cy="501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9232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08.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605"/>
            <a:ext cx="9144000" cy="6479641"/>
          </a:xfrm>
          <a:prstGeom prst="rect">
            <a:avLst/>
          </a:prstGeom>
        </p:spPr>
      </p:pic>
      <p:sp>
        <p:nvSpPr>
          <p:cNvPr id="2" name="Rectangle 1"/>
          <p:cNvSpPr/>
          <p:nvPr/>
        </p:nvSpPr>
        <p:spPr>
          <a:xfrm>
            <a:off x="3479419" y="2003176"/>
            <a:ext cx="2441120" cy="1128463"/>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4052174" y="647055"/>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chemeClr val="bg1"/>
                  </a:solidFill>
                  <a:latin typeface="Arial"/>
                  <a:cs typeface="Arial"/>
                </a:rPr>
                <a:t>8.3</a:t>
              </a:r>
              <a:endParaRPr lang="en-US" sz="3200" b="1" dirty="0">
                <a:solidFill>
                  <a:schemeClr val="bg1"/>
                </a:solidFill>
                <a:latin typeface="Arial"/>
                <a:cs typeface="Arial"/>
              </a:endParaRPr>
            </a:p>
          </p:txBody>
        </p:sp>
      </p:grpSp>
      <p:sp>
        <p:nvSpPr>
          <p:cNvPr id="6" name="TextBox 5"/>
          <p:cNvSpPr txBox="1"/>
          <p:nvPr/>
        </p:nvSpPr>
        <p:spPr>
          <a:xfrm>
            <a:off x="3479419" y="2130088"/>
            <a:ext cx="2441120" cy="830997"/>
          </a:xfrm>
          <a:prstGeom prst="rect">
            <a:avLst/>
          </a:prstGeom>
          <a:noFill/>
        </p:spPr>
        <p:txBody>
          <a:bodyPr wrap="square" rtlCol="0">
            <a:spAutoFit/>
          </a:bodyPr>
          <a:lstStyle/>
          <a:p>
            <a:pPr algn="ctr"/>
            <a:r>
              <a:rPr lang="en-US" sz="2400" b="1" dirty="0" smtClean="0">
                <a:solidFill>
                  <a:schemeClr val="bg1"/>
                </a:solidFill>
                <a:latin typeface=""/>
              </a:rPr>
              <a:t>Individuals</a:t>
            </a:r>
            <a:br>
              <a:rPr lang="en-US" sz="2400" b="1" dirty="0" smtClean="0">
                <a:solidFill>
                  <a:schemeClr val="bg1"/>
                </a:solidFill>
                <a:latin typeface=""/>
              </a:rPr>
            </a:br>
            <a:r>
              <a:rPr lang="en-US" sz="2400" b="1" dirty="0" smtClean="0">
                <a:solidFill>
                  <a:schemeClr val="bg1"/>
                </a:solidFill>
                <a:latin typeface=""/>
              </a:rPr>
              <a:t>in Groups</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5161077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8.3</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8.3.A</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941051"/>
            <a:chOff x="1507106" y="1346543"/>
            <a:chExt cx="6648095" cy="941051"/>
          </a:xfrm>
        </p:grpSpPr>
        <p:sp>
          <p:nvSpPr>
            <p:cNvPr id="6" name="Round Diagonal Corner Rectangle 5"/>
            <p:cNvSpPr/>
            <p:nvPr/>
          </p:nvSpPr>
          <p:spPr>
            <a:xfrm>
              <a:off x="1507106" y="1346543"/>
              <a:ext cx="6648095" cy="941051"/>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Outline the basic procedures and findings of the Asch line-judging study</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379414"/>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8.3.B</a:t>
              </a:r>
              <a:endParaRPr lang="en-US" sz="2400" b="1" dirty="0">
                <a:solidFill>
                  <a:schemeClr val="bg1"/>
                </a:solidFill>
                <a:latin typeface="Arial"/>
                <a:cs typeface="Arial"/>
              </a:endParaRPr>
            </a:p>
          </p:txBody>
        </p:sp>
      </p:grpSp>
      <p:grpSp>
        <p:nvGrpSpPr>
          <p:cNvPr id="16" name="Group 15"/>
          <p:cNvGrpSpPr/>
          <p:nvPr/>
        </p:nvGrpSpPr>
        <p:grpSpPr>
          <a:xfrm>
            <a:off x="1851368" y="2379414"/>
            <a:ext cx="6648095" cy="722376"/>
            <a:chOff x="1507106" y="1346543"/>
            <a:chExt cx="6648095" cy="722376"/>
          </a:xfrm>
        </p:grpSpPr>
        <p:sp>
          <p:nvSpPr>
            <p:cNvPr id="17" name="Round Diagonal Corner Rectangle 16"/>
            <p:cNvSpPr/>
            <p:nvPr/>
          </p:nvSpPr>
          <p:spPr>
            <a:xfrm>
              <a:off x="1507106" y="1346543"/>
              <a:ext cx="6648095" cy="722376"/>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369332"/>
            </a:xfrm>
            <a:prstGeom prst="rect">
              <a:avLst/>
            </a:prstGeom>
            <a:noFill/>
          </p:spPr>
          <p:txBody>
            <a:bodyPr wrap="square" rtlCol="0">
              <a:spAutoFit/>
            </a:bodyPr>
            <a:lstStyle/>
            <a:p>
              <a:r>
                <a:rPr lang="en-US" dirty="0">
                  <a:latin typeface="Arial"/>
                  <a:cs typeface="Arial"/>
                </a:rPr>
                <a:t>List four symptoms of groupthink</a:t>
              </a:r>
              <a:r>
                <a:rPr lang="en-US" dirty="0" smtClean="0">
                  <a:latin typeface="Arial"/>
                  <a:cs typeface="Arial"/>
                </a:rPr>
                <a:t>.</a:t>
              </a:r>
              <a:endParaRPr lang="en-US" dirty="0">
                <a:latin typeface="Arial"/>
                <a:cs typeface="Arial"/>
              </a:endParaRPr>
            </a:p>
          </p:txBody>
        </p:sp>
      </p:grpSp>
      <p:grpSp>
        <p:nvGrpSpPr>
          <p:cNvPr id="23" name="Group 22"/>
          <p:cNvGrpSpPr/>
          <p:nvPr/>
        </p:nvGrpSpPr>
        <p:grpSpPr>
          <a:xfrm>
            <a:off x="612022" y="3200360"/>
            <a:ext cx="1078690" cy="734479"/>
            <a:chOff x="267760" y="1346543"/>
            <a:chExt cx="1078690" cy="734479"/>
          </a:xfrm>
        </p:grpSpPr>
        <p:sp>
          <p:nvSpPr>
            <p:cNvPr id="24" name="Round Diagonal Corner Rectangle 23"/>
            <p:cNvSpPr/>
            <p:nvPr/>
          </p:nvSpPr>
          <p:spPr>
            <a:xfrm>
              <a:off x="267760" y="1346543"/>
              <a:ext cx="1078690" cy="734479"/>
            </a:xfrm>
            <a:prstGeom prst="round2Diag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5" name="TextBox 2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8.3.C</a:t>
              </a:r>
              <a:endParaRPr lang="en-US" sz="2400" b="1" dirty="0">
                <a:solidFill>
                  <a:schemeClr val="bg1"/>
                </a:solidFill>
                <a:latin typeface="Arial"/>
                <a:cs typeface="Arial"/>
              </a:endParaRPr>
            </a:p>
          </p:txBody>
        </p:sp>
      </p:grpSp>
      <p:grpSp>
        <p:nvGrpSpPr>
          <p:cNvPr id="26" name="Group 25"/>
          <p:cNvGrpSpPr/>
          <p:nvPr/>
        </p:nvGrpSpPr>
        <p:grpSpPr>
          <a:xfrm>
            <a:off x="1851368" y="3200360"/>
            <a:ext cx="6648095" cy="941832"/>
            <a:chOff x="1507106" y="1346543"/>
            <a:chExt cx="6648095" cy="941832"/>
          </a:xfrm>
        </p:grpSpPr>
        <p:sp>
          <p:nvSpPr>
            <p:cNvPr id="27" name="Round Diagonal Corner Rectangle 26"/>
            <p:cNvSpPr/>
            <p:nvPr/>
          </p:nvSpPr>
          <p:spPr>
            <a:xfrm>
              <a:off x="1507106" y="1346543"/>
              <a:ext cx="6648095" cy="941832"/>
            </a:xfrm>
            <a:prstGeom prst="round2Diag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8" name="TextBox 2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Explain how diffusion of responsibility and </a:t>
              </a:r>
              <a:r>
                <a:rPr lang="en-US" dirty="0" err="1">
                  <a:latin typeface="Arial"/>
                  <a:cs typeface="Arial"/>
                </a:rPr>
                <a:t>deindividuation</a:t>
              </a:r>
              <a:r>
                <a:rPr lang="en-US" dirty="0">
                  <a:latin typeface="Arial"/>
                  <a:cs typeface="Arial"/>
                </a:rPr>
                <a:t> contribute to the madness of crowds</a:t>
              </a:r>
              <a:r>
                <a:rPr lang="en-US" dirty="0" smtClean="0">
                  <a:latin typeface="Arial"/>
                  <a:cs typeface="Arial"/>
                </a:rPr>
                <a:t>.</a:t>
              </a:r>
              <a:endParaRPr lang="en-US" dirty="0">
                <a:latin typeface="Arial"/>
                <a:cs typeface="Arial"/>
              </a:endParaRPr>
            </a:p>
          </p:txBody>
        </p:sp>
      </p:grpSp>
      <p:grpSp>
        <p:nvGrpSpPr>
          <p:cNvPr id="29" name="Group 28"/>
          <p:cNvGrpSpPr/>
          <p:nvPr/>
        </p:nvGrpSpPr>
        <p:grpSpPr>
          <a:xfrm>
            <a:off x="612022" y="4241126"/>
            <a:ext cx="1078690" cy="734479"/>
            <a:chOff x="267760" y="1346543"/>
            <a:chExt cx="1078690" cy="734479"/>
          </a:xfrm>
          <a:solidFill>
            <a:schemeClr val="accent6">
              <a:lumMod val="75000"/>
            </a:schemeClr>
          </a:solidFill>
        </p:grpSpPr>
        <p:sp>
          <p:nvSpPr>
            <p:cNvPr id="30" name="Round Diagonal Corner Rectangle 29"/>
            <p:cNvSpPr/>
            <p:nvPr/>
          </p:nvSpPr>
          <p:spPr>
            <a:xfrm>
              <a:off x="267760" y="1346543"/>
              <a:ext cx="1078690" cy="734479"/>
            </a:xfrm>
            <a:prstGeom prst="round2Diag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1" name="TextBox 30"/>
            <p:cNvSpPr txBox="1"/>
            <p:nvPr/>
          </p:nvSpPr>
          <p:spPr>
            <a:xfrm>
              <a:off x="267760" y="1467386"/>
              <a:ext cx="1078690" cy="461665"/>
            </a:xfrm>
            <a:prstGeom prst="rect">
              <a:avLst/>
            </a:prstGeom>
            <a:grpFill/>
          </p:spPr>
          <p:txBody>
            <a:bodyPr wrap="square" rtlCol="0">
              <a:spAutoFit/>
            </a:bodyPr>
            <a:lstStyle/>
            <a:p>
              <a:pPr algn="ctr"/>
              <a:r>
                <a:rPr lang="en-US" sz="2400" b="1" dirty="0" smtClean="0">
                  <a:solidFill>
                    <a:schemeClr val="bg1"/>
                  </a:solidFill>
                  <a:latin typeface="Arial"/>
                  <a:cs typeface="Arial"/>
                </a:rPr>
                <a:t>8.3.D</a:t>
              </a:r>
              <a:endParaRPr lang="en-US" sz="2400" b="1" dirty="0">
                <a:solidFill>
                  <a:schemeClr val="bg1"/>
                </a:solidFill>
                <a:latin typeface="Arial"/>
                <a:cs typeface="Arial"/>
              </a:endParaRPr>
            </a:p>
          </p:txBody>
        </p:sp>
      </p:grpSp>
      <p:grpSp>
        <p:nvGrpSpPr>
          <p:cNvPr id="32" name="Group 31"/>
          <p:cNvGrpSpPr/>
          <p:nvPr/>
        </p:nvGrpSpPr>
        <p:grpSpPr>
          <a:xfrm>
            <a:off x="1851368" y="4241126"/>
            <a:ext cx="6648095" cy="941832"/>
            <a:chOff x="1507106" y="1346543"/>
            <a:chExt cx="6648095" cy="941832"/>
          </a:xfrm>
        </p:grpSpPr>
        <p:sp>
          <p:nvSpPr>
            <p:cNvPr id="33" name="Round Diagonal Corner Rectangle 32"/>
            <p:cNvSpPr/>
            <p:nvPr/>
          </p:nvSpPr>
          <p:spPr>
            <a:xfrm>
              <a:off x="1507106" y="1346543"/>
              <a:ext cx="6648095" cy="941832"/>
            </a:xfrm>
            <a:prstGeom prst="round2Diag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4" name="TextBox 33"/>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Discuss four situational factors that increase one’s likelihood to offer help to others</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14744920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par>
                          <p:cTn id="43" fill="hold">
                            <p:stCondLst>
                              <p:cond delay="3500"/>
                            </p:stCondLst>
                            <p:childTnLst>
                              <p:par>
                                <p:cTn id="44" presetID="31"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 calcmode="lin" valueType="num">
                                      <p:cBhvr>
                                        <p:cTn id="48" dur="500" fill="hold"/>
                                        <p:tgtEl>
                                          <p:spTgt spid="23"/>
                                        </p:tgtEl>
                                        <p:attrNameLst>
                                          <p:attrName>style.rotation</p:attrName>
                                        </p:attrNameLst>
                                      </p:cBhvr>
                                      <p:tavLst>
                                        <p:tav tm="0">
                                          <p:val>
                                            <p:fltVal val="90"/>
                                          </p:val>
                                        </p:tav>
                                        <p:tav tm="100000">
                                          <p:val>
                                            <p:fltVal val="0"/>
                                          </p:val>
                                        </p:tav>
                                      </p:tavLst>
                                    </p:anim>
                                    <p:animEffect transition="in" filter="fade">
                                      <p:cBhvr>
                                        <p:cTn id="49" dur="500"/>
                                        <p:tgtEl>
                                          <p:spTgt spid="23"/>
                                        </p:tgtEl>
                                      </p:cBhvr>
                                    </p:animEffect>
                                  </p:childTnLst>
                                </p:cTn>
                              </p:par>
                            </p:childTnLst>
                          </p:cTn>
                        </p:par>
                        <p:par>
                          <p:cTn id="50" fill="hold">
                            <p:stCondLst>
                              <p:cond delay="4000"/>
                            </p:stCondLst>
                            <p:childTnLst>
                              <p:par>
                                <p:cTn id="51" presetID="23" presetClass="entr" presetSubtype="16"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childTnLst>
                                </p:cTn>
                              </p:par>
                            </p:childTnLst>
                          </p:cTn>
                        </p:par>
                        <p:par>
                          <p:cTn id="55" fill="hold">
                            <p:stCondLst>
                              <p:cond delay="4500"/>
                            </p:stCondLst>
                            <p:childTnLst>
                              <p:par>
                                <p:cTn id="56" presetID="31" presetClass="entr" presetSubtype="0"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 calcmode="lin" valueType="num">
                                      <p:cBhvr>
                                        <p:cTn id="60" dur="500" fill="hold"/>
                                        <p:tgtEl>
                                          <p:spTgt spid="29"/>
                                        </p:tgtEl>
                                        <p:attrNameLst>
                                          <p:attrName>style.rotation</p:attrName>
                                        </p:attrNameLst>
                                      </p:cBhvr>
                                      <p:tavLst>
                                        <p:tav tm="0">
                                          <p:val>
                                            <p:fltVal val="90"/>
                                          </p:val>
                                        </p:tav>
                                        <p:tav tm="100000">
                                          <p:val>
                                            <p:fltVal val="0"/>
                                          </p:val>
                                        </p:tav>
                                      </p:tavLst>
                                    </p:anim>
                                    <p:animEffect transition="in" filter="fade">
                                      <p:cBhvr>
                                        <p:cTn id="61" dur="500"/>
                                        <p:tgtEl>
                                          <p:spTgt spid="29"/>
                                        </p:tgtEl>
                                      </p:cBhvr>
                                    </p:animEffect>
                                  </p:childTnLst>
                                </p:cTn>
                              </p:par>
                            </p:childTnLst>
                          </p:cTn>
                        </p:par>
                        <p:par>
                          <p:cTn id="62" fill="hold">
                            <p:stCondLst>
                              <p:cond delay="5000"/>
                            </p:stCondLst>
                            <p:childTnLst>
                              <p:par>
                                <p:cTn id="63" presetID="23" presetClass="entr" presetSubtype="16" fill="hold" nodeType="after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p:cTn id="65" dur="500" fill="hold"/>
                                        <p:tgtEl>
                                          <p:spTgt spid="32"/>
                                        </p:tgtEl>
                                        <p:attrNameLst>
                                          <p:attrName>ppt_w</p:attrName>
                                        </p:attrNameLst>
                                      </p:cBhvr>
                                      <p:tavLst>
                                        <p:tav tm="0">
                                          <p:val>
                                            <p:fltVal val="0"/>
                                          </p:val>
                                        </p:tav>
                                        <p:tav tm="100000">
                                          <p:val>
                                            <p:strVal val="#ppt_w"/>
                                          </p:val>
                                        </p:tav>
                                      </p:tavLst>
                                    </p:anim>
                                    <p:anim calcmode="lin" valueType="num">
                                      <p:cBhvr>
                                        <p:cTn id="66" dur="500" fill="hold"/>
                                        <p:tgtEl>
                                          <p:spTgt spid="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itle 4"/>
          <p:cNvSpPr>
            <a:spLocks noGrp="1"/>
          </p:cNvSpPr>
          <p:nvPr>
            <p:ph type="ctrTitle"/>
          </p:nvPr>
        </p:nvSpPr>
        <p:spPr/>
        <p:txBody>
          <a:bodyPr/>
          <a:lstStyle/>
          <a:p>
            <a:r>
              <a:rPr lang="en-US">
                <a:latin typeface="Arial" charset="0"/>
                <a:ea typeface="ＭＳ Ｐゴシック" charset="0"/>
                <a:cs typeface="ＭＳ Ｐゴシック" charset="0"/>
              </a:rPr>
              <a:t>Conformity</a:t>
            </a:r>
          </a:p>
        </p:txBody>
      </p:sp>
      <p:sp>
        <p:nvSpPr>
          <p:cNvPr id="103429" name="Content Placeholder 2"/>
          <p:cNvSpPr>
            <a:spLocks noGrp="1"/>
          </p:cNvSpPr>
          <p:nvPr>
            <p:ph idx="4294967295"/>
          </p:nvPr>
        </p:nvSpPr>
        <p:spPr>
          <a:xfrm>
            <a:off x="221165" y="1943990"/>
            <a:ext cx="4152900" cy="2479675"/>
          </a:xfrm>
        </p:spPr>
        <p:txBody>
          <a:bodyPr>
            <a:noAutofit/>
          </a:bodyPr>
          <a:lstStyle/>
          <a:p>
            <a:pPr marL="0" indent="0">
              <a:buNone/>
            </a:pPr>
            <a:r>
              <a:rPr lang="en-US" sz="2400" b="1" dirty="0">
                <a:solidFill>
                  <a:srgbClr val="C62DB0"/>
                </a:solidFill>
                <a:latin typeface="Arial" charset="0"/>
                <a:ea typeface="ＭＳ Ｐゴシック" charset="0"/>
                <a:cs typeface="ＭＳ Ｐゴシック" charset="0"/>
              </a:rPr>
              <a:t>Asch study: </a:t>
            </a:r>
          </a:p>
          <a:p>
            <a:pPr marL="514350" indent="-457200"/>
            <a:r>
              <a:rPr lang="en-US" sz="2200" b="1" dirty="0">
                <a:latin typeface="Arial" charset="0"/>
                <a:ea typeface="ＭＳ Ｐゴシック" charset="0"/>
                <a:cs typeface="ＭＳ Ｐゴシック" charset="0"/>
              </a:rPr>
              <a:t>Subjects in group asked </a:t>
            </a:r>
            <a:r>
              <a:rPr lang="en-US" sz="2200" b="1" dirty="0" smtClean="0">
                <a:latin typeface="Arial" charset="0"/>
                <a:ea typeface="ＭＳ Ｐゴシック" charset="0"/>
                <a:cs typeface="ＭＳ Ｐゴシック" charset="0"/>
              </a:rPr>
              <a:t>to </a:t>
            </a:r>
            <a:r>
              <a:rPr lang="en-US" sz="2200" b="1" dirty="0">
                <a:latin typeface="Arial" charset="0"/>
                <a:ea typeface="ＭＳ Ｐゴシック" charset="0"/>
                <a:cs typeface="ＭＳ Ｐゴシック" charset="0"/>
              </a:rPr>
              <a:t>match line lengths</a:t>
            </a:r>
          </a:p>
          <a:p>
            <a:pPr marL="514350" indent="-457200"/>
            <a:r>
              <a:rPr lang="en-US" sz="2200" b="1" dirty="0">
                <a:latin typeface="Arial" charset="0"/>
                <a:ea typeface="ＭＳ Ｐゴシック" charset="0"/>
                <a:cs typeface="ＭＳ Ｐゴシック" charset="0"/>
              </a:rPr>
              <a:t>Confederates picked </a:t>
            </a:r>
            <a:br>
              <a:rPr lang="en-US" sz="2200" b="1" dirty="0">
                <a:latin typeface="Arial" charset="0"/>
                <a:ea typeface="ＭＳ Ｐゴシック" charset="0"/>
                <a:cs typeface="ＭＳ Ｐゴシック" charset="0"/>
              </a:rPr>
            </a:br>
            <a:r>
              <a:rPr lang="en-US" sz="2200" b="1" dirty="0">
                <a:latin typeface="Arial" charset="0"/>
                <a:ea typeface="ＭＳ Ｐゴシック" charset="0"/>
                <a:cs typeface="ＭＳ Ｐゴシック" charset="0"/>
              </a:rPr>
              <a:t>wrong line</a:t>
            </a:r>
          </a:p>
          <a:p>
            <a:pPr marL="514350" indent="-457200"/>
            <a:r>
              <a:rPr lang="en-US" sz="2200" b="1" dirty="0">
                <a:latin typeface="Arial" charset="0"/>
                <a:ea typeface="ＭＳ Ｐゴシック" charset="0"/>
                <a:cs typeface="ＭＳ Ｐゴシック" charset="0"/>
              </a:rPr>
              <a:t>Only 20% of students remained independent</a:t>
            </a:r>
          </a:p>
        </p:txBody>
      </p:sp>
      <p:sp>
        <p:nvSpPr>
          <p:cNvPr id="55301" name="Content Placeholder 5"/>
          <p:cNvSpPr>
            <a:spLocks/>
          </p:cNvSpPr>
          <p:nvPr/>
        </p:nvSpPr>
        <p:spPr bwMode="auto">
          <a:xfrm>
            <a:off x="5054075" y="2390775"/>
            <a:ext cx="39243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indent="-273050" eaLnBrk="0" hangingPunct="0">
              <a:spcBef>
                <a:spcPct val="20000"/>
              </a:spcBef>
              <a:buFont typeface="Arial" charset="0"/>
              <a:buChar char="•"/>
            </a:pPr>
            <a:endParaRPr lang="en-US" sz="1800" b="1">
              <a:solidFill>
                <a:srgbClr val="262626"/>
              </a:solidFill>
              <a:cs typeface="Arial" charset="0"/>
            </a:endParaRPr>
          </a:p>
        </p:txBody>
      </p:sp>
      <p:pic>
        <p:nvPicPr>
          <p:cNvPr id="5530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55588" y="2208213"/>
            <a:ext cx="4435475"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4412725" y="2165350"/>
            <a:ext cx="1016000" cy="2387600"/>
          </a:xfrm>
          <a:prstGeom prst="rect">
            <a:avLst/>
          </a:prstGeom>
          <a:solidFill>
            <a:srgbClr val="FFFFFF"/>
          </a:solidFill>
          <a:ln w="9525">
            <a:solidFill>
              <a:schemeClr val="bg1"/>
            </a:solidFill>
            <a:round/>
            <a:headEnd/>
            <a:tailEnd/>
          </a:ln>
        </p:spPr>
        <p:txBody>
          <a:bodyPr wrap="none" anchor="ctr"/>
          <a:lstStyle/>
          <a:p>
            <a:pPr algn="ctr"/>
            <a:endParaRPr lang="en-US" sz="1800"/>
          </a:p>
        </p:txBody>
      </p:sp>
      <p:sp>
        <p:nvSpPr>
          <p:cNvPr id="12" name="Rectangle 11"/>
          <p:cNvSpPr>
            <a:spLocks noChangeArrowheads="1"/>
          </p:cNvSpPr>
          <p:nvPr/>
        </p:nvSpPr>
        <p:spPr bwMode="auto">
          <a:xfrm>
            <a:off x="6633638" y="2208213"/>
            <a:ext cx="2268537" cy="2387600"/>
          </a:xfrm>
          <a:prstGeom prst="rect">
            <a:avLst/>
          </a:prstGeom>
          <a:solidFill>
            <a:srgbClr val="FFFFFF"/>
          </a:solidFill>
          <a:ln w="9525">
            <a:solidFill>
              <a:schemeClr val="bg1"/>
            </a:solidFill>
            <a:round/>
            <a:headEnd/>
            <a:tailEnd/>
          </a:ln>
        </p:spPr>
        <p:txBody>
          <a:bodyPr wrap="none" anchor="ctr"/>
          <a:lstStyle/>
          <a:p>
            <a:pPr algn="ctr"/>
            <a:endParaRPr lang="en-US" sz="1800"/>
          </a:p>
        </p:txBody>
      </p:sp>
    </p:spTree>
    <p:extLst>
      <p:ext uri="{BB962C8B-B14F-4D97-AF65-F5344CB8AC3E}">
        <p14:creationId xmlns:p14="http://schemas.microsoft.com/office/powerpoint/2010/main" val="1632831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3429">
                                            <p:txEl>
                                              <p:pRg st="0" end="0"/>
                                            </p:txEl>
                                          </p:spTgt>
                                        </p:tgtEl>
                                        <p:attrNameLst>
                                          <p:attrName>style.visibility</p:attrName>
                                        </p:attrNameLst>
                                      </p:cBhvr>
                                      <p:to>
                                        <p:strVal val="visible"/>
                                      </p:to>
                                    </p:set>
                                    <p:animEffect transition="in" filter="fade">
                                      <p:cBhvr>
                                        <p:cTn id="7" dur="1000"/>
                                        <p:tgtEl>
                                          <p:spTgt spid="103429">
                                            <p:txEl>
                                              <p:pRg st="0" end="0"/>
                                            </p:txEl>
                                          </p:spTgt>
                                        </p:tgtEl>
                                      </p:cBhvr>
                                    </p:animEffect>
                                    <p:anim calcmode="lin" valueType="num">
                                      <p:cBhvr>
                                        <p:cTn id="8" dur="1000" fill="hold"/>
                                        <p:tgtEl>
                                          <p:spTgt spid="10342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34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nodeType="afterGroup">
                            <p:stCondLst>
                              <p:cond delay="0"/>
                            </p:stCondLst>
                            <p:childTnLst>
                              <p:par>
                                <p:cTn id="12" presetID="12" presetClass="entr" presetSubtype="1" fill="hold" grpId="0" nodeType="clickEffect">
                                  <p:stCondLst>
                                    <p:cond delay="0"/>
                                  </p:stCondLst>
                                  <p:childTnLst>
                                    <p:set>
                                      <p:cBhvr>
                                        <p:cTn id="13" dur="1" fill="hold">
                                          <p:stCondLst>
                                            <p:cond delay="0"/>
                                          </p:stCondLst>
                                        </p:cTn>
                                        <p:tgtEl>
                                          <p:spTgt spid="103429">
                                            <p:txEl>
                                              <p:pRg st="1" end="1"/>
                                            </p:txEl>
                                          </p:spTgt>
                                        </p:tgtEl>
                                        <p:attrNameLst>
                                          <p:attrName>style.visibility</p:attrName>
                                        </p:attrNameLst>
                                      </p:cBhvr>
                                      <p:to>
                                        <p:strVal val="visible"/>
                                      </p:to>
                                    </p:set>
                                    <p:animEffect transition="in" filter="slide(fromTop)">
                                      <p:cBhvr>
                                        <p:cTn id="14" dur="500"/>
                                        <p:tgtEl>
                                          <p:spTgt spid="10342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103429">
                                            <p:txEl>
                                              <p:pRg st="2" end="2"/>
                                            </p:txEl>
                                          </p:spTgt>
                                        </p:tgtEl>
                                        <p:attrNameLst>
                                          <p:attrName>style.visibility</p:attrName>
                                        </p:attrNameLst>
                                      </p:cBhvr>
                                      <p:to>
                                        <p:strVal val="visible"/>
                                      </p:to>
                                    </p:set>
                                    <p:animEffect transition="in" filter="slide(fromTop)">
                                      <p:cBhvr>
                                        <p:cTn id="19" dur="500"/>
                                        <p:tgtEl>
                                          <p:spTgt spid="103429">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grpId="0" nodeType="clickEffect">
                                  <p:stCondLst>
                                    <p:cond delay="0"/>
                                  </p:stCondLst>
                                  <p:childTnLst>
                                    <p:set>
                                      <p:cBhvr>
                                        <p:cTn id="23" dur="1" fill="hold">
                                          <p:stCondLst>
                                            <p:cond delay="0"/>
                                          </p:stCondLst>
                                        </p:cTn>
                                        <p:tgtEl>
                                          <p:spTgt spid="103429">
                                            <p:txEl>
                                              <p:pRg st="3" end="3"/>
                                            </p:txEl>
                                          </p:spTgt>
                                        </p:tgtEl>
                                        <p:attrNameLst>
                                          <p:attrName>style.visibility</p:attrName>
                                        </p:attrNameLst>
                                      </p:cBhvr>
                                      <p:to>
                                        <p:strVal val="visible"/>
                                      </p:to>
                                    </p:set>
                                    <p:animEffect transition="in" filter="slide(fromTop)">
                                      <p:cBhvr>
                                        <p:cTn id="24" dur="500"/>
                                        <p:tgtEl>
                                          <p:spTgt spid="103429">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xit" presetSubtype="1" fill="hold" grpId="0" nodeType="clickEffect">
                                  <p:stCondLst>
                                    <p:cond delay="0"/>
                                  </p:stCondLst>
                                  <p:childTnLs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ppt_h/2"/>
                                          </p:val>
                                        </p:tav>
                                      </p:tavLst>
                                    </p:anim>
                                    <p:anim calcmode="lin" valueType="num">
                                      <p:cBhvr>
                                        <p:cTn id="30" dur="1000"/>
                                        <p:tgtEl>
                                          <p:spTgt spid="11"/>
                                        </p:tgtEl>
                                        <p:attrNameLst>
                                          <p:attrName>ppt_w</p:attrName>
                                        </p:attrNameLst>
                                      </p:cBhvr>
                                      <p:tavLst>
                                        <p:tav tm="0">
                                          <p:val>
                                            <p:strVal val="ppt_w"/>
                                          </p:val>
                                        </p:tav>
                                        <p:tav tm="100000">
                                          <p:val>
                                            <p:strVal val="ppt_w"/>
                                          </p:val>
                                        </p:tav>
                                      </p:tavLst>
                                    </p:anim>
                                    <p:anim calcmode="lin" valueType="num">
                                      <p:cBhvr>
                                        <p:cTn id="31" dur="1000"/>
                                        <p:tgtEl>
                                          <p:spTgt spid="11"/>
                                        </p:tgtEl>
                                        <p:attrNameLst>
                                          <p:attrName>ppt_h</p:attrName>
                                        </p:attrNameLst>
                                      </p:cBhvr>
                                      <p:tavLst>
                                        <p:tav tm="0">
                                          <p:val>
                                            <p:strVal val="ppt_h"/>
                                          </p:val>
                                        </p:tav>
                                        <p:tav tm="100000">
                                          <p:val>
                                            <p:fltVal val="0"/>
                                          </p:val>
                                        </p:tav>
                                      </p:tavLst>
                                    </p:anim>
                                    <p:set>
                                      <p:cBhvr>
                                        <p:cTn id="32" dur="1" fill="hold">
                                          <p:stCondLst>
                                            <p:cond delay="9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7" presetClass="exit" presetSubtype="1" fill="hold" grpId="0" nodeType="clickEffect">
                                  <p:stCondLst>
                                    <p:cond delay="0"/>
                                  </p:stCondLst>
                                  <p:childTnLst>
                                    <p:anim calcmode="lin" valueType="num">
                                      <p:cBhvr>
                                        <p:cTn id="36" dur="1000"/>
                                        <p:tgtEl>
                                          <p:spTgt spid="12"/>
                                        </p:tgtEl>
                                        <p:attrNameLst>
                                          <p:attrName>ppt_x</p:attrName>
                                        </p:attrNameLst>
                                      </p:cBhvr>
                                      <p:tavLst>
                                        <p:tav tm="0">
                                          <p:val>
                                            <p:strVal val="ppt_x"/>
                                          </p:val>
                                        </p:tav>
                                        <p:tav tm="100000">
                                          <p:val>
                                            <p:strVal val="ppt_x"/>
                                          </p:val>
                                        </p:tav>
                                      </p:tavLst>
                                    </p:anim>
                                    <p:anim calcmode="lin" valueType="num">
                                      <p:cBhvr>
                                        <p:cTn id="37" dur="1000"/>
                                        <p:tgtEl>
                                          <p:spTgt spid="12"/>
                                        </p:tgtEl>
                                        <p:attrNameLst>
                                          <p:attrName>ppt_y</p:attrName>
                                        </p:attrNameLst>
                                      </p:cBhvr>
                                      <p:tavLst>
                                        <p:tav tm="0">
                                          <p:val>
                                            <p:strVal val="ppt_y"/>
                                          </p:val>
                                        </p:tav>
                                        <p:tav tm="100000">
                                          <p:val>
                                            <p:strVal val="ppt_y-ppt_h/2"/>
                                          </p:val>
                                        </p:tav>
                                      </p:tavLst>
                                    </p:anim>
                                    <p:anim calcmode="lin" valueType="num">
                                      <p:cBhvr>
                                        <p:cTn id="38" dur="1000"/>
                                        <p:tgtEl>
                                          <p:spTgt spid="12"/>
                                        </p:tgtEl>
                                        <p:attrNameLst>
                                          <p:attrName>ppt_w</p:attrName>
                                        </p:attrNameLst>
                                      </p:cBhvr>
                                      <p:tavLst>
                                        <p:tav tm="0">
                                          <p:val>
                                            <p:strVal val="ppt_w"/>
                                          </p:val>
                                        </p:tav>
                                        <p:tav tm="100000">
                                          <p:val>
                                            <p:strVal val="ppt_w"/>
                                          </p:val>
                                        </p:tav>
                                      </p:tavLst>
                                    </p:anim>
                                    <p:anim calcmode="lin" valueType="num">
                                      <p:cBhvr>
                                        <p:cTn id="39" dur="1000"/>
                                        <p:tgtEl>
                                          <p:spTgt spid="12"/>
                                        </p:tgtEl>
                                        <p:attrNameLst>
                                          <p:attrName>ppt_h</p:attrName>
                                        </p:attrNameLst>
                                      </p:cBhvr>
                                      <p:tavLst>
                                        <p:tav tm="0">
                                          <p:val>
                                            <p:strVal val="ppt_h"/>
                                          </p:val>
                                        </p:tav>
                                        <p:tav tm="100000">
                                          <p:val>
                                            <p:fltVal val="0"/>
                                          </p:val>
                                        </p:tav>
                                      </p:tavLst>
                                    </p:anim>
                                    <p:set>
                                      <p:cBhvr>
                                        <p:cTn id="40"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9" grpId="0" build="p"/>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Round Diagonal Corner Rectangle 5"/>
          <p:cNvSpPr/>
          <p:nvPr/>
        </p:nvSpPr>
        <p:spPr bwMode="auto">
          <a:xfrm>
            <a:off x="1825593" y="2288695"/>
            <a:ext cx="5056885" cy="1916988"/>
          </a:xfrm>
          <a:prstGeom prst="round2DiagRect">
            <a:avLst/>
          </a:prstGeom>
          <a:solidFill>
            <a:srgbClr val="321D6D">
              <a:alpha val="77000"/>
            </a:srgbClr>
          </a:solidFill>
          <a:ln w="9525" cap="flat" cmpd="sng" algn="ctr">
            <a:noFill/>
            <a:prstDash val="solid"/>
            <a:round/>
            <a:headEnd type="none" w="med" len="med"/>
            <a:tailEnd type="none" w="med" len="med"/>
          </a:ln>
          <a:effectLst/>
        </p:spPr>
        <p:txBody>
          <a:bodyPr wrap="none" anchor="ctr"/>
          <a:lstStyle/>
          <a:p>
            <a:pPr algn="ctr">
              <a:defRPr/>
            </a:pPr>
            <a:endParaRPr lang="en-US" sz="1800">
              <a:latin typeface="Arial" pitchFamily="-111" charset="0"/>
            </a:endParaRPr>
          </a:p>
        </p:txBody>
      </p:sp>
      <p:sp>
        <p:nvSpPr>
          <p:cNvPr id="93186" name="Title 1"/>
          <p:cNvSpPr>
            <a:spLocks noGrp="1"/>
          </p:cNvSpPr>
          <p:nvPr>
            <p:ph type="ctrTitle"/>
          </p:nvPr>
        </p:nvSpPr>
        <p:spPr/>
        <p:txBody>
          <a:bodyPr/>
          <a:lstStyle/>
          <a:p>
            <a:r>
              <a:rPr lang="en-US" dirty="0">
                <a:solidFill>
                  <a:schemeClr val="bg1"/>
                </a:solidFill>
                <a:latin typeface="Arial" charset="0"/>
                <a:ea typeface="ＭＳ Ｐゴシック" charset="0"/>
                <a:cs typeface="ＭＳ Ｐゴシック" charset="0"/>
              </a:rPr>
              <a:t>Conformity</a:t>
            </a:r>
          </a:p>
        </p:txBody>
      </p:sp>
      <p:sp>
        <p:nvSpPr>
          <p:cNvPr id="3" name="Content Placeholder 2"/>
          <p:cNvSpPr>
            <a:spLocks noGrp="1"/>
          </p:cNvSpPr>
          <p:nvPr>
            <p:ph idx="4294967295"/>
          </p:nvPr>
        </p:nvSpPr>
        <p:spPr>
          <a:xfrm>
            <a:off x="2019317" y="2495070"/>
            <a:ext cx="5201785" cy="1642164"/>
          </a:xfrm>
        </p:spPr>
        <p:txBody>
          <a:bodyPr>
            <a:normAutofit/>
          </a:bodyPr>
          <a:lstStyle/>
          <a:p>
            <a:pPr marL="0" indent="0">
              <a:lnSpc>
                <a:spcPct val="100000"/>
              </a:lnSpc>
              <a:spcBef>
                <a:spcPts val="1200"/>
              </a:spcBef>
              <a:buNone/>
            </a:pPr>
            <a:r>
              <a:rPr lang="en-US" sz="2400" b="1" dirty="0">
                <a:solidFill>
                  <a:schemeClr val="bg1"/>
                </a:solidFill>
                <a:latin typeface="Arial" charset="0"/>
                <a:ea typeface="ＭＳ Ｐゴシック" charset="0"/>
                <a:cs typeface="ＭＳ Ｐゴシック" charset="0"/>
              </a:rPr>
              <a:t>Basic motives for conformity: </a:t>
            </a:r>
          </a:p>
          <a:p>
            <a:pPr>
              <a:lnSpc>
                <a:spcPct val="100000"/>
              </a:lnSpc>
              <a:spcBef>
                <a:spcPts val="1200"/>
              </a:spcBef>
              <a:buFontTx/>
              <a:buChar char="•"/>
            </a:pPr>
            <a:r>
              <a:rPr lang="en-US" sz="2400" b="1" dirty="0">
                <a:solidFill>
                  <a:schemeClr val="accent1">
                    <a:lumMod val="40000"/>
                    <a:lumOff val="60000"/>
                  </a:schemeClr>
                </a:solidFill>
                <a:latin typeface="Arial" charset="0"/>
                <a:ea typeface="ＭＳ Ｐゴシック" charset="0"/>
                <a:cs typeface="ＭＳ Ｐゴシック" charset="0"/>
              </a:rPr>
              <a:t>Need for social acceptance</a:t>
            </a:r>
          </a:p>
          <a:p>
            <a:pPr>
              <a:lnSpc>
                <a:spcPct val="100000"/>
              </a:lnSpc>
              <a:spcBef>
                <a:spcPts val="1200"/>
              </a:spcBef>
              <a:buFontTx/>
              <a:buChar char="•"/>
            </a:pPr>
            <a:r>
              <a:rPr lang="en-US" sz="2400" b="1" dirty="0">
                <a:solidFill>
                  <a:schemeClr val="accent2">
                    <a:lumMod val="40000"/>
                    <a:lumOff val="60000"/>
                  </a:schemeClr>
                </a:solidFill>
                <a:latin typeface="Arial" charset="0"/>
                <a:ea typeface="ＭＳ Ｐゴシック" charset="0"/>
                <a:cs typeface="ＭＳ Ｐゴシック" charset="0"/>
              </a:rPr>
              <a:t>Need for information</a:t>
            </a:r>
          </a:p>
        </p:txBody>
      </p:sp>
    </p:spTree>
    <p:extLst>
      <p:ext uri="{BB962C8B-B14F-4D97-AF65-F5344CB8AC3E}">
        <p14:creationId xmlns:p14="http://schemas.microsoft.com/office/powerpoint/2010/main" val="779391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3">
                                            <p:txEl>
                                              <p:pRg st="0" end="0"/>
                                            </p:txEl>
                                          </p:spTgt>
                                        </p:tgtEl>
                                      </p:cBhvr>
                                    </p:animEffect>
                                  </p:childTnLst>
                                </p:cTn>
                              </p:par>
                            </p:childTnLst>
                          </p:cTn>
                        </p:par>
                        <p:par>
                          <p:cTn id="16" fill="hold" nodeType="afterGroup">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1" end="1"/>
                                            </p:txEl>
                                          </p:spTgt>
                                        </p:tgtEl>
                                      </p:cBhvr>
                                    </p:animEffect>
                                  </p:childTnLst>
                                </p:cTn>
                              </p:par>
                            </p:childTnLst>
                          </p:cTn>
                        </p:par>
                        <p:par>
                          <p:cTn id="22" fill="hold" nodeType="afterGroup">
                            <p:stCondLst>
                              <p:cond delay="3000"/>
                            </p:stCondLst>
                            <p:childTnLst>
                              <p:par>
                                <p:cTn id="23" presetID="55" presetClass="entr" presetSubtype="0"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6"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 Diagonal Corner Rectangle 26"/>
          <p:cNvSpPr/>
          <p:nvPr/>
        </p:nvSpPr>
        <p:spPr bwMode="auto">
          <a:xfrm>
            <a:off x="310193" y="1264162"/>
            <a:ext cx="5410839" cy="4607062"/>
          </a:xfrm>
          <a:prstGeom prst="round2DiagRect">
            <a:avLst/>
          </a:prstGeom>
          <a:solidFill>
            <a:srgbClr val="FDF6AF">
              <a:alpha val="81000"/>
            </a:srgbClr>
          </a:solidFill>
          <a:ln w="9525" cap="flat" cmpd="sng" algn="ctr">
            <a:noFill/>
            <a:prstDash val="solid"/>
            <a:round/>
            <a:headEnd type="none" w="med" len="med"/>
            <a:tailEnd type="none" w="med" len="med"/>
          </a:ln>
          <a:effectLst>
            <a:outerShdw blurRad="127000" dist="12700" dir="5400000">
              <a:srgbClr val="000000">
                <a:alpha val="43000"/>
              </a:srgbClr>
            </a:outerShdw>
          </a:effectLst>
        </p:spPr>
        <p:txBody>
          <a:bodyPr wrap="none" anchor="ctr"/>
          <a:lstStyle/>
          <a:p>
            <a:pPr algn="ctr">
              <a:defRPr/>
            </a:pPr>
            <a:endParaRPr lang="en-US" sz="1800" dirty="0">
              <a:latin typeface="Arial" pitchFamily="-111" charset="0"/>
              <a:ea typeface="ＭＳ Ｐゴシック" charset="-128"/>
              <a:cs typeface="ＭＳ Ｐゴシック" charset="-128"/>
            </a:endParaRPr>
          </a:p>
        </p:txBody>
      </p:sp>
      <p:sp>
        <p:nvSpPr>
          <p:cNvPr id="57349" name="Rectangle 4"/>
          <p:cNvSpPr>
            <a:spLocks noGrp="1"/>
          </p:cNvSpPr>
          <p:nvPr>
            <p:ph type="ctrTitle"/>
          </p:nvPr>
        </p:nvSpPr>
        <p:spPr/>
        <p:txBody>
          <a:bodyPr/>
          <a:lstStyle/>
          <a:p>
            <a:pPr eaLnBrk="1" hangingPunct="1"/>
            <a:r>
              <a:rPr lang="en-US">
                <a:latin typeface="Arial" charset="0"/>
                <a:ea typeface="ＭＳ Ｐゴシック" charset="0"/>
                <a:cs typeface="ＭＳ Ｐゴシック" charset="0"/>
              </a:rPr>
              <a:t>Groupthink</a:t>
            </a:r>
          </a:p>
        </p:txBody>
      </p:sp>
      <p:sp>
        <p:nvSpPr>
          <p:cNvPr id="338952" name="Rectangle 8"/>
          <p:cNvSpPr>
            <a:spLocks noChangeArrowheads="1"/>
          </p:cNvSpPr>
          <p:nvPr/>
        </p:nvSpPr>
        <p:spPr bwMode="auto">
          <a:xfrm>
            <a:off x="650028" y="1600200"/>
            <a:ext cx="4105275"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0800" indent="-31750" eaLnBrk="0" hangingPunct="0">
              <a:spcBef>
                <a:spcPct val="20000"/>
              </a:spcBef>
              <a:spcAft>
                <a:spcPts val="1200"/>
              </a:spcAft>
              <a:tabLst>
                <a:tab pos="177800" algn="l"/>
              </a:tabLst>
            </a:pPr>
            <a:r>
              <a:rPr lang="en-US" sz="2400" b="1" dirty="0">
                <a:solidFill>
                  <a:schemeClr val="accent4">
                    <a:lumMod val="75000"/>
                  </a:schemeClr>
                </a:solidFill>
                <a:latin typeface="Arial"/>
                <a:cs typeface="Arial"/>
              </a:rPr>
              <a:t>The tendency for all members of a group to think alike for the </a:t>
            </a:r>
            <a:br>
              <a:rPr lang="en-US" sz="2400" b="1" dirty="0">
                <a:solidFill>
                  <a:schemeClr val="accent4">
                    <a:lumMod val="75000"/>
                  </a:schemeClr>
                </a:solidFill>
                <a:latin typeface="Arial"/>
                <a:cs typeface="Arial"/>
              </a:rPr>
            </a:br>
            <a:r>
              <a:rPr lang="en-US" sz="2400" b="1" dirty="0">
                <a:solidFill>
                  <a:schemeClr val="accent4">
                    <a:lumMod val="75000"/>
                  </a:schemeClr>
                </a:solidFill>
                <a:latin typeface="Arial"/>
                <a:cs typeface="Arial"/>
              </a:rPr>
              <a:t>sake of harmony and to suppress disagreement</a:t>
            </a:r>
          </a:p>
          <a:p>
            <a:pPr marL="50800" indent="-31750">
              <a:tabLst>
                <a:tab pos="177800" algn="l"/>
              </a:tabLst>
            </a:pPr>
            <a:r>
              <a:rPr lang="en-US" sz="2400" b="1" dirty="0">
                <a:solidFill>
                  <a:schemeClr val="accent6">
                    <a:lumMod val="75000"/>
                  </a:schemeClr>
                </a:solidFill>
                <a:latin typeface="Arial"/>
                <a:cs typeface="Arial"/>
              </a:rPr>
              <a:t>Examples:</a:t>
            </a:r>
          </a:p>
          <a:p>
            <a:pPr marL="800100" lvl="2" indent="-342900">
              <a:spcBef>
                <a:spcPts val="1200"/>
              </a:spcBef>
              <a:buFont typeface="Arial"/>
              <a:buChar char="•"/>
              <a:tabLst>
                <a:tab pos="177800" algn="l"/>
              </a:tabLst>
            </a:pPr>
            <a:r>
              <a:rPr lang="en-US" sz="2400" b="1" dirty="0">
                <a:latin typeface="Arial"/>
                <a:cs typeface="Arial"/>
              </a:rPr>
              <a:t>Bay of Pigs</a:t>
            </a:r>
          </a:p>
          <a:p>
            <a:pPr marL="800100" lvl="2" indent="-342900">
              <a:spcBef>
                <a:spcPts val="1200"/>
              </a:spcBef>
              <a:buFont typeface="Arial"/>
              <a:buChar char="•"/>
              <a:tabLst>
                <a:tab pos="177800" algn="l"/>
              </a:tabLst>
            </a:pPr>
            <a:r>
              <a:rPr lang="en-US" sz="2400" b="1" i="1" dirty="0">
                <a:latin typeface="Arial"/>
                <a:cs typeface="Arial"/>
              </a:rPr>
              <a:t>Challenger</a:t>
            </a:r>
            <a:r>
              <a:rPr lang="en-US" sz="2400" b="1" dirty="0">
                <a:latin typeface="Arial"/>
                <a:cs typeface="Arial"/>
              </a:rPr>
              <a:t> explosion</a:t>
            </a:r>
          </a:p>
          <a:p>
            <a:pPr marL="800100" lvl="2" indent="-342900">
              <a:spcBef>
                <a:spcPts val="1200"/>
              </a:spcBef>
              <a:buFont typeface="Arial"/>
              <a:buChar char="•"/>
              <a:tabLst>
                <a:tab pos="177800" algn="l"/>
              </a:tabLst>
            </a:pPr>
            <a:r>
              <a:rPr lang="en-US" sz="2400" b="1" dirty="0">
                <a:latin typeface="Arial"/>
                <a:cs typeface="Arial"/>
              </a:rPr>
              <a:t>2003 invasion of </a:t>
            </a:r>
            <a:r>
              <a:rPr lang="en-US" sz="2400" b="1" dirty="0" smtClean="0">
                <a:latin typeface="Arial"/>
                <a:cs typeface="Arial"/>
              </a:rPr>
              <a:t>Iraq</a:t>
            </a:r>
            <a:endParaRPr lang="en-US" sz="2400" b="1" dirty="0">
              <a:solidFill>
                <a:srgbClr val="49403F"/>
              </a:solidFill>
              <a:latin typeface="Arial"/>
              <a:cs typeface="Arial"/>
            </a:endParaRPr>
          </a:p>
        </p:txBody>
      </p:sp>
      <p:grpSp>
        <p:nvGrpSpPr>
          <p:cNvPr id="57351" name="Group 27"/>
          <p:cNvGrpSpPr>
            <a:grpSpLocks/>
          </p:cNvGrpSpPr>
          <p:nvPr/>
        </p:nvGrpSpPr>
        <p:grpSpPr bwMode="auto">
          <a:xfrm>
            <a:off x="4368800" y="1141413"/>
            <a:ext cx="4775200" cy="5208587"/>
            <a:chOff x="8154987" y="7645400"/>
            <a:chExt cx="1219200" cy="1447800"/>
          </a:xfrm>
        </p:grpSpPr>
        <p:pic>
          <p:nvPicPr>
            <p:cNvPr id="57352" name="Picture 27" descr="lotsofpeople6000pxwide_9.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4987" y="7797800"/>
              <a:ext cx="4826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28" descr="lotsofpeople6000pxwide_6.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8386762" y="7645400"/>
              <a:ext cx="4603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29" descr="lotsofpeople6000pxwide_11.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610599" y="7729538"/>
              <a:ext cx="469900"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Picture 30" descr="lotsofpeople6000pxwide_12.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8913812" y="7785100"/>
              <a:ext cx="4603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67486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ppt_x</p:attrName>
                                        </p:attrNameLst>
                                      </p:cBhvr>
                                      <p:tavLst>
                                        <p:tav tm="0">
                                          <p:val>
                                            <p:strVal val="#ppt_x"/>
                                          </p:val>
                                        </p:tav>
                                        <p:tav tm="100000">
                                          <p:val>
                                            <p:strVal val="#ppt_x"/>
                                          </p:val>
                                        </p:tav>
                                      </p:tavLst>
                                    </p:anim>
                                    <p:anim calcmode="lin" valueType="num">
                                      <p:cBhvr>
                                        <p:cTn id="8" dur="1000" fill="hold"/>
                                        <p:tgtEl>
                                          <p:spTgt spid="27"/>
                                        </p:tgtEl>
                                        <p:attrNameLst>
                                          <p:attrName>ppt_y</p:attrName>
                                        </p:attrNameLst>
                                      </p:cBhvr>
                                      <p:tavLst>
                                        <p:tav tm="0">
                                          <p:val>
                                            <p:strVal val="#ppt_y-#ppt_h/2"/>
                                          </p:val>
                                        </p:tav>
                                        <p:tav tm="100000">
                                          <p:val>
                                            <p:strVal val="#ppt_y"/>
                                          </p:val>
                                        </p:tav>
                                      </p:tavLst>
                                    </p:anim>
                                    <p:anim calcmode="lin" valueType="num">
                                      <p:cBhvr>
                                        <p:cTn id="9" dur="1000" fill="hold"/>
                                        <p:tgtEl>
                                          <p:spTgt spid="27"/>
                                        </p:tgtEl>
                                        <p:attrNameLst>
                                          <p:attrName>ppt_w</p:attrName>
                                        </p:attrNameLst>
                                      </p:cBhvr>
                                      <p:tavLst>
                                        <p:tav tm="0">
                                          <p:val>
                                            <p:strVal val="#ppt_w"/>
                                          </p:val>
                                        </p:tav>
                                        <p:tav tm="100000">
                                          <p:val>
                                            <p:strVal val="#ppt_w"/>
                                          </p:val>
                                        </p:tav>
                                      </p:tavLst>
                                    </p:anim>
                                    <p:anim calcmode="lin" valueType="num">
                                      <p:cBhvr>
                                        <p:cTn id="10" dur="1000" fill="hold"/>
                                        <p:tgtEl>
                                          <p:spTgt spid="27"/>
                                        </p:tgtEl>
                                        <p:attrNameLst>
                                          <p:attrName>ppt_h</p:attrName>
                                        </p:attrNameLst>
                                      </p:cBhvr>
                                      <p:tavLst>
                                        <p:tav tm="0">
                                          <p:val>
                                            <p:fltVal val="0"/>
                                          </p:val>
                                        </p:tav>
                                        <p:tav tm="100000">
                                          <p:val>
                                            <p:strVal val="#ppt_h"/>
                                          </p:val>
                                        </p:tav>
                                      </p:tavLst>
                                    </p:anim>
                                  </p:childTnLst>
                                </p:cTn>
                              </p:par>
                            </p:childTnLst>
                          </p:cTn>
                        </p:par>
                        <p:par>
                          <p:cTn id="11" fill="hold" nodeType="afterGroup">
                            <p:stCondLst>
                              <p:cond delay="1000"/>
                            </p:stCondLst>
                            <p:childTnLst>
                              <p:par>
                                <p:cTn id="12" presetID="12" presetClass="entr" presetSubtype="4" fill="hold" grpId="0" nodeType="afterEffect">
                                  <p:stCondLst>
                                    <p:cond delay="0"/>
                                  </p:stCondLst>
                                  <p:childTnLst>
                                    <p:set>
                                      <p:cBhvr>
                                        <p:cTn id="13" dur="1" fill="hold">
                                          <p:stCondLst>
                                            <p:cond delay="0"/>
                                          </p:stCondLst>
                                        </p:cTn>
                                        <p:tgtEl>
                                          <p:spTgt spid="338952">
                                            <p:txEl>
                                              <p:pRg st="0" end="0"/>
                                            </p:txEl>
                                          </p:spTgt>
                                        </p:tgtEl>
                                        <p:attrNameLst>
                                          <p:attrName>style.visibility</p:attrName>
                                        </p:attrNameLst>
                                      </p:cBhvr>
                                      <p:to>
                                        <p:strVal val="visible"/>
                                      </p:to>
                                    </p:set>
                                    <p:animEffect transition="in" filter="slide(fromBottom)">
                                      <p:cBhvr>
                                        <p:cTn id="14" dur="1000"/>
                                        <p:tgtEl>
                                          <p:spTgt spid="338952">
                                            <p:txEl>
                                              <p:pRg st="0" end="0"/>
                                            </p:txEl>
                                          </p:spTgt>
                                        </p:tgtEl>
                                      </p:cBhvr>
                                    </p:animEffect>
                                  </p:childTnLst>
                                </p:cTn>
                              </p:par>
                            </p:childTnLst>
                          </p:cTn>
                        </p:par>
                        <p:par>
                          <p:cTn id="15" fill="hold" nodeType="afterGroup">
                            <p:stCondLst>
                              <p:cond delay="2000"/>
                            </p:stCondLst>
                            <p:childTnLst>
                              <p:par>
                                <p:cTn id="16" presetID="12" presetClass="entr" presetSubtype="4" fill="hold" grpId="0" nodeType="afterEffect">
                                  <p:stCondLst>
                                    <p:cond delay="0"/>
                                  </p:stCondLst>
                                  <p:childTnLst>
                                    <p:set>
                                      <p:cBhvr>
                                        <p:cTn id="17" dur="1" fill="hold">
                                          <p:stCondLst>
                                            <p:cond delay="0"/>
                                          </p:stCondLst>
                                        </p:cTn>
                                        <p:tgtEl>
                                          <p:spTgt spid="338952">
                                            <p:txEl>
                                              <p:pRg st="1" end="1"/>
                                            </p:txEl>
                                          </p:spTgt>
                                        </p:tgtEl>
                                        <p:attrNameLst>
                                          <p:attrName>style.visibility</p:attrName>
                                        </p:attrNameLst>
                                      </p:cBhvr>
                                      <p:to>
                                        <p:strVal val="visible"/>
                                      </p:to>
                                    </p:set>
                                    <p:animEffect transition="in" filter="slide(fromBottom)">
                                      <p:cBhvr>
                                        <p:cTn id="18" dur="1000"/>
                                        <p:tgtEl>
                                          <p:spTgt spid="338952">
                                            <p:txEl>
                                              <p:pRg st="1" end="1"/>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338952">
                                            <p:txEl>
                                              <p:pRg st="2" end="2"/>
                                            </p:txEl>
                                          </p:spTgt>
                                        </p:tgtEl>
                                        <p:attrNameLst>
                                          <p:attrName>style.visibility</p:attrName>
                                        </p:attrNameLst>
                                      </p:cBhvr>
                                      <p:to>
                                        <p:strVal val="visible"/>
                                      </p:to>
                                    </p:set>
                                    <p:animEffect transition="in" filter="slide(fromBottom)">
                                      <p:cBhvr>
                                        <p:cTn id="21" dur="1000"/>
                                        <p:tgtEl>
                                          <p:spTgt spid="338952">
                                            <p:txEl>
                                              <p:pRg st="2" end="2"/>
                                            </p:txEl>
                                          </p:spTgt>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338952">
                                            <p:txEl>
                                              <p:pRg st="3" end="3"/>
                                            </p:txEl>
                                          </p:spTgt>
                                        </p:tgtEl>
                                        <p:attrNameLst>
                                          <p:attrName>style.visibility</p:attrName>
                                        </p:attrNameLst>
                                      </p:cBhvr>
                                      <p:to>
                                        <p:strVal val="visible"/>
                                      </p:to>
                                    </p:set>
                                    <p:animEffect transition="in" filter="slide(fromBottom)">
                                      <p:cBhvr>
                                        <p:cTn id="24" dur="1000"/>
                                        <p:tgtEl>
                                          <p:spTgt spid="338952">
                                            <p:txEl>
                                              <p:pRg st="3" end="3"/>
                                            </p:txEl>
                                          </p:spTgt>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338952">
                                            <p:txEl>
                                              <p:pRg st="4" end="4"/>
                                            </p:txEl>
                                          </p:spTgt>
                                        </p:tgtEl>
                                        <p:attrNameLst>
                                          <p:attrName>style.visibility</p:attrName>
                                        </p:attrNameLst>
                                      </p:cBhvr>
                                      <p:to>
                                        <p:strVal val="visible"/>
                                      </p:to>
                                    </p:set>
                                    <p:animEffect transition="in" filter="slide(fromBottom)">
                                      <p:cBhvr>
                                        <p:cTn id="27" dur="1000"/>
                                        <p:tgtEl>
                                          <p:spTgt spid="33895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52" grpId="0" uiExpand="1" build="p" autoUpdateAnimBg="0" advAuto="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1" name="Round Diagonal Corner Rectangle 20"/>
          <p:cNvSpPr/>
          <p:nvPr/>
        </p:nvSpPr>
        <p:spPr bwMode="auto">
          <a:xfrm>
            <a:off x="1237772" y="1239984"/>
            <a:ext cx="6040166" cy="2608116"/>
          </a:xfrm>
          <a:prstGeom prst="round2DiagRect">
            <a:avLst/>
          </a:prstGeom>
          <a:solidFill>
            <a:schemeClr val="tx1">
              <a:alpha val="75000"/>
            </a:schemeClr>
          </a:solidFill>
          <a:ln w="9525" cap="flat" cmpd="sng" algn="ctr">
            <a:noFill/>
            <a:prstDash val="solid"/>
            <a:round/>
            <a:headEnd type="none" w="med" len="med"/>
            <a:tailEnd type="none" w="med" len="med"/>
          </a:ln>
          <a:effectLst>
            <a:outerShdw blurRad="127000" dist="12700" dir="5400000">
              <a:srgbClr val="000000">
                <a:alpha val="43000"/>
              </a:srgbClr>
            </a:outerShdw>
          </a:effectLst>
        </p:spPr>
        <p:txBody>
          <a:bodyPr wrap="none" anchor="ctr"/>
          <a:lstStyle/>
          <a:p>
            <a:pPr algn="ctr">
              <a:defRPr/>
            </a:pPr>
            <a:endParaRPr lang="en-US" sz="1800" dirty="0">
              <a:latin typeface="Arial" pitchFamily="-111" charset="0"/>
              <a:ea typeface="ＭＳ Ｐゴシック" charset="-128"/>
              <a:cs typeface="ＭＳ Ｐゴシック" charset="-128"/>
            </a:endParaRPr>
          </a:p>
        </p:txBody>
      </p:sp>
      <p:sp>
        <p:nvSpPr>
          <p:cNvPr id="59394" name="Rectangle 4"/>
          <p:cNvSpPr>
            <a:spLocks noGrp="1"/>
          </p:cNvSpPr>
          <p:nvPr>
            <p:ph type="ctrTitle"/>
          </p:nvPr>
        </p:nvSpPr>
        <p:spPr/>
        <p:txBody>
          <a:bodyPr/>
          <a:lstStyle/>
          <a:p>
            <a:r>
              <a:rPr lang="en-US">
                <a:latin typeface="Arial" charset="0"/>
                <a:ea typeface="ＭＳ Ｐゴシック" charset="0"/>
                <a:cs typeface="ＭＳ Ｐゴシック" charset="0"/>
              </a:rPr>
              <a:t>The Wisdom and Madness of Crowds</a:t>
            </a:r>
          </a:p>
        </p:txBody>
      </p:sp>
      <p:sp>
        <p:nvSpPr>
          <p:cNvPr id="111630" name="Content Placeholder 2"/>
          <p:cNvSpPr>
            <a:spLocks noGrp="1"/>
          </p:cNvSpPr>
          <p:nvPr>
            <p:ph idx="4294967295"/>
          </p:nvPr>
        </p:nvSpPr>
        <p:spPr>
          <a:xfrm>
            <a:off x="1529804" y="1374299"/>
            <a:ext cx="5673725" cy="1684337"/>
          </a:xfrm>
        </p:spPr>
        <p:txBody>
          <a:bodyPr>
            <a:noAutofit/>
          </a:bodyPr>
          <a:lstStyle/>
          <a:p>
            <a:pPr marL="0" indent="0">
              <a:spcBef>
                <a:spcPts val="1200"/>
              </a:spcBef>
              <a:buNone/>
            </a:pPr>
            <a:r>
              <a:rPr lang="en-US" sz="2400" b="1" dirty="0">
                <a:solidFill>
                  <a:schemeClr val="accent3">
                    <a:lumMod val="40000"/>
                    <a:lumOff val="60000"/>
                  </a:schemeClr>
                </a:solidFill>
                <a:latin typeface="Arial" charset="0"/>
                <a:ea typeface="ＭＳ Ｐゴシック" charset="0"/>
                <a:cs typeface="ＭＳ Ｐゴシック" charset="0"/>
              </a:rPr>
              <a:t>Diffusion of responsibility</a:t>
            </a:r>
          </a:p>
          <a:p>
            <a:pPr marL="0" indent="0">
              <a:spcBef>
                <a:spcPts val="1200"/>
              </a:spcBef>
              <a:buNone/>
            </a:pPr>
            <a:r>
              <a:rPr lang="en-US" sz="2400" b="1" dirty="0">
                <a:solidFill>
                  <a:schemeClr val="bg1"/>
                </a:solidFill>
                <a:latin typeface="Arial" charset="0"/>
                <a:ea typeface="ＭＳ Ｐゴシック" charset="0"/>
                <a:cs typeface="ＭＳ Ｐゴシック" charset="0"/>
              </a:rPr>
              <a:t>In groups, the tendency of members to avoid taking action because they assume the others will</a:t>
            </a:r>
          </a:p>
          <a:p>
            <a:pPr>
              <a:spcBef>
                <a:spcPts val="1200"/>
              </a:spcBef>
            </a:pPr>
            <a:r>
              <a:rPr lang="en-US" sz="2400" b="1" dirty="0">
                <a:solidFill>
                  <a:srgbClr val="FF0000"/>
                </a:solidFill>
                <a:latin typeface="Arial" charset="0"/>
                <a:ea typeface="ＭＳ Ｐゴシック" charset="0"/>
                <a:cs typeface="ＭＳ Ｐゴシック" charset="0"/>
              </a:rPr>
              <a:t>Bystander </a:t>
            </a:r>
            <a:r>
              <a:rPr lang="en-US" sz="2400" b="1" dirty="0" smtClean="0">
                <a:solidFill>
                  <a:srgbClr val="FF0000"/>
                </a:solidFill>
                <a:latin typeface="Arial" charset="0"/>
                <a:ea typeface="ＭＳ Ｐゴシック" charset="0"/>
                <a:cs typeface="ＭＳ Ｐゴシック" charset="0"/>
              </a:rPr>
              <a:t>effect</a:t>
            </a:r>
            <a:endParaRPr lang="en-US" sz="2400" b="1" dirty="0">
              <a:solidFill>
                <a:srgbClr val="FF0000"/>
              </a:solidFill>
              <a:latin typeface="Arial" charset="0"/>
              <a:ea typeface="ＭＳ Ｐゴシック" charset="0"/>
              <a:cs typeface="ＭＳ Ｐゴシック" charset="0"/>
            </a:endParaRPr>
          </a:p>
        </p:txBody>
      </p:sp>
      <p:pic>
        <p:nvPicPr>
          <p:cNvPr id="59395" name="Picture 22"/>
          <p:cNvPicPr>
            <a:picLocks noChangeAspect="1"/>
          </p:cNvPicPr>
          <p:nvPr/>
        </p:nvPicPr>
        <p:blipFill>
          <a:blip r:embed="rId4" cstate="screen">
            <a:extLst>
              <a:ext uri="{BEBA8EAE-BF5A-486C-A8C5-ECC9F3942E4B}">
                <a14:imgProps xmlns:a14="http://schemas.microsoft.com/office/drawing/2010/main">
                  <a14:imgLayer r:embed="rId5">
                    <a14:imgEffect>
                      <a14:backgroundRemoval t="0" b="100000" l="0" r="100000">
                        <a14:foregroundMark x1="16266" y1="15876" x2="24399" y2="7310"/>
                        <a14:foregroundMark x1="73234" y1="33006" x2="88622" y2="6656"/>
                        <a14:foregroundMark x1="35548" y1="84397" x2="35548" y2="90507"/>
                      </a14:backgroundRemoval>
                    </a14:imgEffect>
                  </a14:imgLayer>
                </a14:imgProps>
              </a:ext>
              <a:ext uri="{28A0092B-C50C-407E-A947-70E740481C1C}">
                <a14:useLocalDpi xmlns:a14="http://schemas.microsoft.com/office/drawing/2010/main"/>
              </a:ext>
            </a:extLst>
          </a:blip>
          <a:stretch>
            <a:fillRect/>
          </a:stretch>
        </p:blipFill>
        <p:spPr bwMode="auto">
          <a:xfrm>
            <a:off x="3783628" y="5196441"/>
            <a:ext cx="1776022"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27" descr="lotsofpeople6000pxwide_1.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90064" y="3848100"/>
            <a:ext cx="5302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28" descr="lotsofpeople6000pxwide_2.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78794" y="4040741"/>
            <a:ext cx="385762"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29" descr="lotsofpeople6000pxwide_3.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991475" y="3302000"/>
            <a:ext cx="881063"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30" descr="lotsofpeople6000pxwide_4.pn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572000" y="4203700"/>
            <a:ext cx="3587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31" descr="lotsofpeople6000pxwide_6.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636838" y="3746500"/>
            <a:ext cx="23336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32" descr="lotsofpeople6000pxwide_9.pn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908800" y="3429000"/>
            <a:ext cx="9048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33" descr="lotsofpeople6000pxwide_12.pn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57163" y="3797300"/>
            <a:ext cx="808037"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34" descr="lotsofpeople6000pxwide_11.png"/>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316663" y="3746500"/>
            <a:ext cx="407987"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3382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
                                          </p:val>
                                        </p:tav>
                                        <p:tav tm="100000">
                                          <p:val>
                                            <p:strVal val="#ppt_x"/>
                                          </p:val>
                                        </p:tav>
                                      </p:tavLst>
                                    </p:anim>
                                    <p:anim calcmode="lin" valueType="num">
                                      <p:cBhvr>
                                        <p:cTn id="8" dur="500" fill="hold"/>
                                        <p:tgtEl>
                                          <p:spTgt spid="21"/>
                                        </p:tgtEl>
                                        <p:attrNameLst>
                                          <p:attrName>ppt_y</p:attrName>
                                        </p:attrNameLst>
                                      </p:cBhvr>
                                      <p:tavLst>
                                        <p:tav tm="0">
                                          <p:val>
                                            <p:strVal val="#ppt_y-#ppt_h/2"/>
                                          </p:val>
                                        </p:tav>
                                        <p:tav tm="100000">
                                          <p:val>
                                            <p:strVal val="#ppt_y"/>
                                          </p:val>
                                        </p:tav>
                                      </p:tavLst>
                                    </p:anim>
                                    <p:anim calcmode="lin" valueType="num">
                                      <p:cBhvr>
                                        <p:cTn id="9" dur="500" fill="hold"/>
                                        <p:tgtEl>
                                          <p:spTgt spid="21"/>
                                        </p:tgtEl>
                                        <p:attrNameLst>
                                          <p:attrName>ppt_w</p:attrName>
                                        </p:attrNameLst>
                                      </p:cBhvr>
                                      <p:tavLst>
                                        <p:tav tm="0">
                                          <p:val>
                                            <p:strVal val="#ppt_w"/>
                                          </p:val>
                                        </p:tav>
                                        <p:tav tm="100000">
                                          <p:val>
                                            <p:strVal val="#ppt_w"/>
                                          </p:val>
                                        </p:tav>
                                      </p:tavLst>
                                    </p:anim>
                                    <p:anim calcmode="lin" valueType="num">
                                      <p:cBhvr>
                                        <p:cTn id="10" dur="500" fill="hold"/>
                                        <p:tgtEl>
                                          <p:spTgt spid="21"/>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111630">
                                            <p:txEl>
                                              <p:pRg st="0" end="0"/>
                                            </p:txEl>
                                          </p:spTgt>
                                        </p:tgtEl>
                                        <p:attrNameLst>
                                          <p:attrName>style.visibility</p:attrName>
                                        </p:attrNameLst>
                                      </p:cBhvr>
                                      <p:to>
                                        <p:strVal val="visible"/>
                                      </p:to>
                                    </p:set>
                                    <p:animEffect transition="in" filter="slide(fromBottom)">
                                      <p:cBhvr>
                                        <p:cTn id="14" dur="500"/>
                                        <p:tgtEl>
                                          <p:spTgt spid="111630">
                                            <p:txEl>
                                              <p:pRg st="0" end="0"/>
                                            </p:txEl>
                                          </p:spTgt>
                                        </p:tgtEl>
                                      </p:cBhvr>
                                    </p:animEffect>
                                  </p:childTnLst>
                                </p:cTn>
                              </p:par>
                            </p:childTnLst>
                          </p:cTn>
                        </p:par>
                        <p:par>
                          <p:cTn id="15" fill="hold" nodeType="afterGroup">
                            <p:stCondLst>
                              <p:cond delay="1000"/>
                            </p:stCondLst>
                            <p:childTnLst>
                              <p:par>
                                <p:cTn id="16" presetID="12" presetClass="entr" presetSubtype="4" fill="hold" grpId="0" nodeType="afterEffect">
                                  <p:stCondLst>
                                    <p:cond delay="0"/>
                                  </p:stCondLst>
                                  <p:childTnLst>
                                    <p:set>
                                      <p:cBhvr>
                                        <p:cTn id="17" dur="1" fill="hold">
                                          <p:stCondLst>
                                            <p:cond delay="0"/>
                                          </p:stCondLst>
                                        </p:cTn>
                                        <p:tgtEl>
                                          <p:spTgt spid="111630">
                                            <p:txEl>
                                              <p:pRg st="1" end="1"/>
                                            </p:txEl>
                                          </p:spTgt>
                                        </p:tgtEl>
                                        <p:attrNameLst>
                                          <p:attrName>style.visibility</p:attrName>
                                        </p:attrNameLst>
                                      </p:cBhvr>
                                      <p:to>
                                        <p:strVal val="visible"/>
                                      </p:to>
                                    </p:set>
                                    <p:animEffect transition="in" filter="slide(fromBottom)">
                                      <p:cBhvr>
                                        <p:cTn id="18" dur="500"/>
                                        <p:tgtEl>
                                          <p:spTgt spid="111630">
                                            <p:txEl>
                                              <p:pRg st="1" end="1"/>
                                            </p:txEl>
                                          </p:spTgt>
                                        </p:tgtEl>
                                      </p:cBhvr>
                                    </p:animEffect>
                                  </p:childTnLst>
                                </p:cTn>
                              </p:par>
                            </p:childTnLst>
                          </p:cTn>
                        </p:par>
                        <p:par>
                          <p:cTn id="19" fill="hold" nodeType="afterGroup">
                            <p:stCondLst>
                              <p:cond delay="1500"/>
                            </p:stCondLst>
                            <p:childTnLst>
                              <p:par>
                                <p:cTn id="20" presetID="12" presetClass="entr" presetSubtype="1" fill="hold" grpId="0" nodeType="afterEffect">
                                  <p:stCondLst>
                                    <p:cond delay="0"/>
                                  </p:stCondLst>
                                  <p:childTnLst>
                                    <p:set>
                                      <p:cBhvr>
                                        <p:cTn id="21" dur="1" fill="hold">
                                          <p:stCondLst>
                                            <p:cond delay="0"/>
                                          </p:stCondLst>
                                        </p:cTn>
                                        <p:tgtEl>
                                          <p:spTgt spid="111630">
                                            <p:txEl>
                                              <p:pRg st="2" end="2"/>
                                            </p:txEl>
                                          </p:spTgt>
                                        </p:tgtEl>
                                        <p:attrNameLst>
                                          <p:attrName>style.visibility</p:attrName>
                                        </p:attrNameLst>
                                      </p:cBhvr>
                                      <p:to>
                                        <p:strVal val="visible"/>
                                      </p:to>
                                    </p:set>
                                    <p:animEffect transition="in" filter="slide(fromTop)">
                                      <p:cBhvr>
                                        <p:cTn id="22" dur="500"/>
                                        <p:tgtEl>
                                          <p:spTgt spid="1116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30"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p:cNvSpPr>
          <p:nvPr>
            <p:ph type="ctrTitle"/>
          </p:nvPr>
        </p:nvSpPr>
        <p:spPr/>
        <p:txBody>
          <a:bodyPr/>
          <a:lstStyle/>
          <a:p>
            <a:pPr eaLnBrk="1" hangingPunct="1"/>
            <a:r>
              <a:rPr lang="en-US">
                <a:latin typeface="Arial" charset="0"/>
                <a:ea typeface="ＭＳ Ｐゴシック" charset="0"/>
                <a:cs typeface="ＭＳ Ｐゴシック" charset="0"/>
              </a:rPr>
              <a:t>Deindividuation</a:t>
            </a:r>
          </a:p>
        </p:txBody>
      </p:sp>
      <p:pic>
        <p:nvPicPr>
          <p:cNvPr id="124932" name="Picture 9" descr="shadow"/>
          <p:cNvPicPr>
            <a:picLocks noGrp="1" noChangeAspect="1" noChangeArrowheads="1"/>
          </p:cNvPicPr>
          <p:nvPr>
            <p:ph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0" y="3662363"/>
            <a:ext cx="685800" cy="2187575"/>
          </a:xfrm>
          <a:prstGeom prst="rect">
            <a:avLst/>
          </a:prstGeom>
        </p:spPr>
      </p:pic>
      <p:pic>
        <p:nvPicPr>
          <p:cNvPr id="61444"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6938" y="32908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19200" y="39338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035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0400" y="28336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50938" y="29178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9004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02400" y="39338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2263" y="23923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1463" y="2613025"/>
            <a:ext cx="685801"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92263" y="29511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16138" y="25796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32226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19200" y="23923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79600" y="21224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70138" y="22066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19200" y="31892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82800" y="35956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41463" y="16811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7738" y="19018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60663" y="21050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35600" y="18843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87738" y="23082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45063" y="27987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22907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1863" y="17319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46400" y="27146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64000" y="27654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94400" y="23415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03863" y="21558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6263" y="15128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99063" y="24780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08400" y="19192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3738" y="19018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51338" y="20367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92663" y="24098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986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70400" y="27146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87738" y="35448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95600" y="37639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04200" y="35099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93000" y="35099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51538" y="24939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08863" y="29860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26200" y="24780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10200" y="29003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27800" y="29511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58200" y="25288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67663" y="23415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62863" y="26638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72200" y="2105025"/>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7"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97538" y="20875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15138" y="22240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56463" y="25955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4200" y="2900363"/>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08863" y="20716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9" descr="sha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35538" y="1817688"/>
            <a:ext cx="685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bwMode="auto">
          <a:xfrm>
            <a:off x="2781506" y="1482532"/>
            <a:ext cx="3580988" cy="2666135"/>
          </a:xfrm>
          <a:prstGeom prst="roundRect">
            <a:avLst>
              <a:gd name="adj" fmla="val 6833"/>
            </a:avLst>
          </a:prstGeom>
          <a:solidFill>
            <a:srgbClr val="4C266D">
              <a:alpha val="81000"/>
            </a:srgbClr>
          </a:solidFill>
          <a:ln w="9525" cap="flat" cmpd="sng" algn="ctr">
            <a:noFill/>
            <a:prstDash val="solid"/>
            <a:round/>
            <a:headEnd type="none" w="med" len="med"/>
            <a:tailEnd type="none" w="med" len="med"/>
          </a:ln>
          <a:effectLst>
            <a:outerShdw blurRad="127000" dist="12700" dir="5400000">
              <a:srgbClr val="000000">
                <a:alpha val="43000"/>
              </a:srgbClr>
            </a:outerShdw>
          </a:effectLst>
        </p:spPr>
        <p:txBody>
          <a:bodyPr wrap="none" anchor="ctr"/>
          <a:lstStyle/>
          <a:p>
            <a:pPr algn="ctr">
              <a:defRPr/>
            </a:pPr>
            <a:endParaRPr lang="en-US" sz="1800">
              <a:solidFill>
                <a:srgbClr val="4C266D"/>
              </a:solidFill>
              <a:latin typeface="Arial" pitchFamily="-111" charset="0"/>
              <a:ea typeface="ＭＳ Ｐゴシック" charset="-128"/>
              <a:cs typeface="ＭＳ Ｐゴシック" charset="-128"/>
            </a:endParaRPr>
          </a:p>
        </p:txBody>
      </p:sp>
      <p:sp>
        <p:nvSpPr>
          <p:cNvPr id="61503" name="Rectangle 3"/>
          <p:cNvSpPr>
            <a:spLocks noGrp="1"/>
          </p:cNvSpPr>
          <p:nvPr>
            <p:ph type="body" sz="half" idx="4294967295"/>
          </p:nvPr>
        </p:nvSpPr>
        <p:spPr>
          <a:xfrm>
            <a:off x="3027362" y="1737543"/>
            <a:ext cx="3241675" cy="2219325"/>
          </a:xfrm>
          <a:prstGeom prst="rect">
            <a:avLst/>
          </a:prstGeom>
        </p:spPr>
        <p:txBody>
          <a:bodyPr>
            <a:normAutofit lnSpcReduction="10000"/>
          </a:bodyPr>
          <a:lstStyle/>
          <a:p>
            <a:pPr marL="0" indent="0" eaLnBrk="1" hangingPunct="1">
              <a:spcAft>
                <a:spcPts val="1200"/>
              </a:spcAft>
              <a:buNone/>
            </a:pPr>
            <a:r>
              <a:rPr lang="en-US" sz="2800" b="1" dirty="0">
                <a:solidFill>
                  <a:schemeClr val="bg1"/>
                </a:solidFill>
                <a:latin typeface="Arial" charset="0"/>
                <a:ea typeface="ＭＳ Ｐゴシック" charset="0"/>
                <a:cs typeface="ＭＳ Ｐゴシック" charset="0"/>
              </a:rPr>
              <a:t>In groups or crowds, the loss of awareness of one’</a:t>
            </a:r>
            <a:r>
              <a:rPr lang="en-US" altLang="ja-JP" sz="2800" b="1" dirty="0">
                <a:solidFill>
                  <a:schemeClr val="bg1"/>
                </a:solidFill>
                <a:latin typeface="Arial" charset="0"/>
                <a:ea typeface="ＭＳ Ｐゴシック" charset="0"/>
                <a:cs typeface="ＭＳ Ｐゴシック" charset="0"/>
              </a:rPr>
              <a:t>s own </a:t>
            </a:r>
            <a:r>
              <a:rPr lang="en-US" altLang="ja-JP" sz="2800" b="1" dirty="0" smtClean="0">
                <a:solidFill>
                  <a:schemeClr val="bg1"/>
                </a:solidFill>
                <a:latin typeface="Arial" charset="0"/>
                <a:ea typeface="ＭＳ Ｐゴシック" charset="0"/>
                <a:cs typeface="ＭＳ Ｐゴシック" charset="0"/>
              </a:rPr>
              <a:t>individuality</a:t>
            </a:r>
            <a:endParaRPr lang="en-US" sz="28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1356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down)">
                                      <p:cBhvr>
                                        <p:cTn id="8" dur="500"/>
                                        <p:tgtEl>
                                          <p:spTgt spid="7"/>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61503">
                                            <p:txEl>
                                              <p:pRg st="0" end="0"/>
                                            </p:txEl>
                                          </p:spTgt>
                                        </p:tgtEl>
                                        <p:attrNameLst>
                                          <p:attrName>style.visibility</p:attrName>
                                        </p:attrNameLst>
                                      </p:cBhvr>
                                      <p:to>
                                        <p:strVal val="visible"/>
                                      </p:to>
                                    </p:set>
                                    <p:anim calcmode="lin" valueType="num">
                                      <p:cBhvr additive="base">
                                        <p:cTn id="12" dur="500"/>
                                        <p:tgtEl>
                                          <p:spTgt spid="61503">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61503">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24932"/>
                                        </p:tgtEl>
                                        <p:attrNameLst>
                                          <p:attrName>style.visibility</p:attrName>
                                        </p:attrNameLst>
                                      </p:cBhvr>
                                      <p:to>
                                        <p:strVal val="visible"/>
                                      </p:to>
                                    </p:set>
                                    <p:animEffect transition="in" filter="fade">
                                      <p:cBhvr>
                                        <p:cTn id="16" dur="2000"/>
                                        <p:tgtEl>
                                          <p:spTgt spid="124932"/>
                                        </p:tgtEl>
                                      </p:cBhvr>
                                    </p:animEffect>
                                  </p:childTnLst>
                                </p:cTn>
                              </p:par>
                              <p:par>
                                <p:cTn id="17" presetID="10" presetClass="entr" presetSubtype="0" fill="hold" nodeType="withEffect">
                                  <p:stCondLst>
                                    <p:cond delay="8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childTnLst>
                                </p:cTn>
                              </p:par>
                              <p:par>
                                <p:cTn id="20" presetID="10" presetClass="entr" presetSubtype="0" fill="hold" nodeType="withEffect">
                                  <p:stCondLst>
                                    <p:cond delay="12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cTn>
                              </p:par>
                              <p:par>
                                <p:cTn id="23" presetID="10" presetClass="entr" presetSubtype="0" fill="hold" nodeType="withEffect">
                                  <p:stCondLst>
                                    <p:cond delay="14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childTnLst>
                                </p:cTn>
                              </p:par>
                              <p:par>
                                <p:cTn id="26" presetID="10" presetClass="entr" presetSubtype="0" fill="hold" nodeType="withEffect">
                                  <p:stCondLst>
                                    <p:cond delay="16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2000"/>
                                        <p:tgtEl>
                                          <p:spTgt spid="12"/>
                                        </p:tgtEl>
                                      </p:cBhvr>
                                    </p:animEffect>
                                  </p:childTnLst>
                                </p:cTn>
                              </p:par>
                              <p:par>
                                <p:cTn id="29" presetID="10" presetClass="entr" presetSubtype="0" fill="hold" nodeType="withEffect">
                                  <p:stCondLst>
                                    <p:cond delay="18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000"/>
                                        <p:tgtEl>
                                          <p:spTgt spid="13"/>
                                        </p:tgtEl>
                                      </p:cBhvr>
                                    </p:animEffect>
                                  </p:childTnLst>
                                </p:cTn>
                              </p:par>
                              <p:par>
                                <p:cTn id="32" presetID="10" presetClass="entr" presetSubtype="0" fill="hold" nodeType="withEffect">
                                  <p:stCondLst>
                                    <p:cond delay="190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2000"/>
                                        <p:tgtEl>
                                          <p:spTgt spid="14"/>
                                        </p:tgtEl>
                                      </p:cBhvr>
                                    </p:animEffect>
                                  </p:childTnLst>
                                </p:cTn>
                              </p:par>
                              <p:par>
                                <p:cTn id="35" presetID="10" presetClass="entr" presetSubtype="0" fill="hold" nodeType="withEffect">
                                  <p:stCondLst>
                                    <p:cond delay="210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2000"/>
                                        <p:tgtEl>
                                          <p:spTgt spid="15"/>
                                        </p:tgtEl>
                                      </p:cBhvr>
                                    </p:animEffect>
                                  </p:childTnLst>
                                </p:cTn>
                              </p:par>
                              <p:par>
                                <p:cTn id="38" presetID="10" presetClass="entr" presetSubtype="0" fill="hold" nodeType="withEffect">
                                  <p:stCondLst>
                                    <p:cond delay="240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000"/>
                                        <p:tgtEl>
                                          <p:spTgt spid="16"/>
                                        </p:tgtEl>
                                      </p:cBhvr>
                                    </p:animEffect>
                                  </p:childTnLst>
                                </p:cTn>
                              </p:par>
                              <p:par>
                                <p:cTn id="41" presetID="10" presetClass="entr" presetSubtype="0" fill="hold" nodeType="withEffect">
                                  <p:stCondLst>
                                    <p:cond delay="26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2000"/>
                                        <p:tgtEl>
                                          <p:spTgt spid="17"/>
                                        </p:tgtEl>
                                      </p:cBhvr>
                                    </p:animEffect>
                                  </p:childTnLst>
                                </p:cTn>
                              </p:par>
                              <p:par>
                                <p:cTn id="44" presetID="10" presetClass="entr" presetSubtype="0" fill="hold" nodeType="withEffect">
                                  <p:stCondLst>
                                    <p:cond delay="280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2000"/>
                                        <p:tgtEl>
                                          <p:spTgt spid="18"/>
                                        </p:tgtEl>
                                      </p:cBhvr>
                                    </p:animEffect>
                                  </p:childTnLst>
                                </p:cTn>
                              </p:par>
                              <p:par>
                                <p:cTn id="47" presetID="10" presetClass="entr" presetSubtype="0" fill="hold" nodeType="withEffect">
                                  <p:stCondLst>
                                    <p:cond delay="30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2000"/>
                                        <p:tgtEl>
                                          <p:spTgt spid="19"/>
                                        </p:tgtEl>
                                      </p:cBhvr>
                                    </p:animEffect>
                                  </p:childTnLst>
                                </p:cTn>
                              </p:par>
                              <p:par>
                                <p:cTn id="50" presetID="10" presetClass="entr" presetSubtype="0" fill="hold" nodeType="withEffect">
                                  <p:stCondLst>
                                    <p:cond delay="160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2000"/>
                                        <p:tgtEl>
                                          <p:spTgt spid="20"/>
                                        </p:tgtEl>
                                      </p:cBhvr>
                                    </p:animEffect>
                                  </p:childTnLst>
                                </p:cTn>
                              </p:par>
                              <p:par>
                                <p:cTn id="53" presetID="10" presetClass="entr" presetSubtype="0" fill="hold" nodeType="withEffect">
                                  <p:stCondLst>
                                    <p:cond delay="320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2000"/>
                                        <p:tgtEl>
                                          <p:spTgt spid="21"/>
                                        </p:tgtEl>
                                      </p:cBhvr>
                                    </p:animEffect>
                                  </p:childTnLst>
                                </p:cTn>
                              </p:par>
                              <p:par>
                                <p:cTn id="56" presetID="10" presetClass="entr" presetSubtype="0" fill="hold" nodeType="withEffect">
                                  <p:stCondLst>
                                    <p:cond delay="320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2000"/>
                                        <p:tgtEl>
                                          <p:spTgt spid="22"/>
                                        </p:tgtEl>
                                      </p:cBhvr>
                                    </p:animEffect>
                                  </p:childTnLst>
                                </p:cTn>
                              </p:par>
                              <p:par>
                                <p:cTn id="59" presetID="10" presetClass="entr" presetSubtype="0" fill="hold" nodeType="withEffect">
                                  <p:stCondLst>
                                    <p:cond delay="340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2000"/>
                                        <p:tgtEl>
                                          <p:spTgt spid="23"/>
                                        </p:tgtEl>
                                      </p:cBhvr>
                                    </p:animEffect>
                                  </p:childTnLst>
                                </p:cTn>
                              </p:par>
                              <p:par>
                                <p:cTn id="62" presetID="10" presetClass="entr" presetSubtype="0" fill="hold" nodeType="withEffect">
                                  <p:stCondLst>
                                    <p:cond delay="360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2000"/>
                                        <p:tgtEl>
                                          <p:spTgt spid="24"/>
                                        </p:tgtEl>
                                      </p:cBhvr>
                                    </p:animEffect>
                                  </p:childTnLst>
                                </p:cTn>
                              </p:par>
                              <p:par>
                                <p:cTn id="65" presetID="10" presetClass="entr" presetSubtype="0" fill="hold" nodeType="withEffect">
                                  <p:stCondLst>
                                    <p:cond delay="380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2000"/>
                                        <p:tgtEl>
                                          <p:spTgt spid="25"/>
                                        </p:tgtEl>
                                      </p:cBhvr>
                                    </p:animEffect>
                                  </p:childTnLst>
                                </p:cTn>
                              </p:par>
                              <p:par>
                                <p:cTn id="68" presetID="10" presetClass="entr" presetSubtype="0" fill="hold" nodeType="withEffect">
                                  <p:stCondLst>
                                    <p:cond delay="400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2000"/>
                                        <p:tgtEl>
                                          <p:spTgt spid="26"/>
                                        </p:tgtEl>
                                      </p:cBhvr>
                                    </p:animEffect>
                                  </p:childTnLst>
                                </p:cTn>
                              </p:par>
                              <p:par>
                                <p:cTn id="71" presetID="10" presetClass="entr" presetSubtype="0" fill="hold" nodeType="withEffect">
                                  <p:stCondLst>
                                    <p:cond delay="480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2000"/>
                                        <p:tgtEl>
                                          <p:spTgt spid="27"/>
                                        </p:tgtEl>
                                      </p:cBhvr>
                                    </p:animEffect>
                                  </p:childTnLst>
                                </p:cTn>
                              </p:par>
                              <p:par>
                                <p:cTn id="74" presetID="10" presetClass="entr" presetSubtype="0" fill="hold" nodeType="withEffect">
                                  <p:stCondLst>
                                    <p:cond delay="500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2000"/>
                                        <p:tgtEl>
                                          <p:spTgt spid="28"/>
                                        </p:tgtEl>
                                      </p:cBhvr>
                                    </p:animEffect>
                                  </p:childTnLst>
                                </p:cTn>
                              </p:par>
                              <p:par>
                                <p:cTn id="77" presetID="10" presetClass="entr" presetSubtype="0" fill="hold" nodeType="withEffect">
                                  <p:stCondLst>
                                    <p:cond delay="300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2000"/>
                                        <p:tgtEl>
                                          <p:spTgt spid="29"/>
                                        </p:tgtEl>
                                      </p:cBhvr>
                                    </p:animEffect>
                                  </p:childTnLst>
                                </p:cTn>
                              </p:par>
                              <p:par>
                                <p:cTn id="80" presetID="10" presetClass="entr" presetSubtype="0" fill="hold" nodeType="withEffect">
                                  <p:stCondLst>
                                    <p:cond delay="500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2000"/>
                                        <p:tgtEl>
                                          <p:spTgt spid="30"/>
                                        </p:tgtEl>
                                      </p:cBhvr>
                                    </p:animEffect>
                                  </p:childTnLst>
                                </p:cTn>
                              </p:par>
                              <p:par>
                                <p:cTn id="83" presetID="10" presetClass="entr" presetSubtype="0" fill="hold" nodeType="withEffect">
                                  <p:stCondLst>
                                    <p:cond delay="520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2000"/>
                                        <p:tgtEl>
                                          <p:spTgt spid="31"/>
                                        </p:tgtEl>
                                      </p:cBhvr>
                                    </p:animEffect>
                                  </p:childTnLst>
                                </p:cTn>
                              </p:par>
                              <p:par>
                                <p:cTn id="86" presetID="10" presetClass="entr" presetSubtype="0" fill="hold" nodeType="withEffect">
                                  <p:stCondLst>
                                    <p:cond delay="5400"/>
                                  </p:stCondLst>
                                  <p:childTnLst>
                                    <p:set>
                                      <p:cBhvr>
                                        <p:cTn id="87" dur="1" fill="hold">
                                          <p:stCondLst>
                                            <p:cond delay="0"/>
                                          </p:stCondLst>
                                        </p:cTn>
                                        <p:tgtEl>
                                          <p:spTgt spid="32"/>
                                        </p:tgtEl>
                                        <p:attrNameLst>
                                          <p:attrName>style.visibility</p:attrName>
                                        </p:attrNameLst>
                                      </p:cBhvr>
                                      <p:to>
                                        <p:strVal val="visible"/>
                                      </p:to>
                                    </p:set>
                                    <p:animEffect transition="in" filter="fade">
                                      <p:cBhvr>
                                        <p:cTn id="88" dur="2000"/>
                                        <p:tgtEl>
                                          <p:spTgt spid="32"/>
                                        </p:tgtEl>
                                      </p:cBhvr>
                                    </p:animEffect>
                                  </p:childTnLst>
                                </p:cTn>
                              </p:par>
                              <p:par>
                                <p:cTn id="89" presetID="10" presetClass="entr" presetSubtype="0" fill="hold" nodeType="withEffect">
                                  <p:stCondLst>
                                    <p:cond delay="4400"/>
                                  </p:stCondLst>
                                  <p:childTnLst>
                                    <p:set>
                                      <p:cBhvr>
                                        <p:cTn id="90" dur="1" fill="hold">
                                          <p:stCondLst>
                                            <p:cond delay="0"/>
                                          </p:stCondLst>
                                        </p:cTn>
                                        <p:tgtEl>
                                          <p:spTgt spid="33"/>
                                        </p:tgtEl>
                                        <p:attrNameLst>
                                          <p:attrName>style.visibility</p:attrName>
                                        </p:attrNameLst>
                                      </p:cBhvr>
                                      <p:to>
                                        <p:strVal val="visible"/>
                                      </p:to>
                                    </p:set>
                                    <p:animEffect transition="in" filter="fade">
                                      <p:cBhvr>
                                        <p:cTn id="91" dur="2000"/>
                                        <p:tgtEl>
                                          <p:spTgt spid="33"/>
                                        </p:tgtEl>
                                      </p:cBhvr>
                                    </p:animEffect>
                                  </p:childTnLst>
                                </p:cTn>
                              </p:par>
                              <p:par>
                                <p:cTn id="92" presetID="10" presetClass="entr" presetSubtype="0" fill="hold" nodeType="withEffect">
                                  <p:stCondLst>
                                    <p:cond delay="1700"/>
                                  </p:stCondLst>
                                  <p:childTnLst>
                                    <p:set>
                                      <p:cBhvr>
                                        <p:cTn id="93" dur="1" fill="hold">
                                          <p:stCondLst>
                                            <p:cond delay="0"/>
                                          </p:stCondLst>
                                        </p:cTn>
                                        <p:tgtEl>
                                          <p:spTgt spid="34"/>
                                        </p:tgtEl>
                                        <p:attrNameLst>
                                          <p:attrName>style.visibility</p:attrName>
                                        </p:attrNameLst>
                                      </p:cBhvr>
                                      <p:to>
                                        <p:strVal val="visible"/>
                                      </p:to>
                                    </p:set>
                                    <p:animEffect transition="in" filter="fade">
                                      <p:cBhvr>
                                        <p:cTn id="94" dur="2000"/>
                                        <p:tgtEl>
                                          <p:spTgt spid="34"/>
                                        </p:tgtEl>
                                      </p:cBhvr>
                                    </p:animEffect>
                                  </p:childTnLst>
                                </p:cTn>
                              </p:par>
                              <p:par>
                                <p:cTn id="95" presetID="10" presetClass="entr" presetSubtype="0" fill="hold" nodeType="withEffect">
                                  <p:stCondLst>
                                    <p:cond delay="900"/>
                                  </p:stCondLst>
                                  <p:childTnLst>
                                    <p:set>
                                      <p:cBhvr>
                                        <p:cTn id="96" dur="1" fill="hold">
                                          <p:stCondLst>
                                            <p:cond delay="0"/>
                                          </p:stCondLst>
                                        </p:cTn>
                                        <p:tgtEl>
                                          <p:spTgt spid="35"/>
                                        </p:tgtEl>
                                        <p:attrNameLst>
                                          <p:attrName>style.visibility</p:attrName>
                                        </p:attrNameLst>
                                      </p:cBhvr>
                                      <p:to>
                                        <p:strVal val="visible"/>
                                      </p:to>
                                    </p:set>
                                    <p:animEffect transition="in" filter="fade">
                                      <p:cBhvr>
                                        <p:cTn id="97" dur="2000"/>
                                        <p:tgtEl>
                                          <p:spTgt spid="35"/>
                                        </p:tgtEl>
                                      </p:cBhvr>
                                    </p:animEffect>
                                  </p:childTnLst>
                                </p:cTn>
                              </p:par>
                              <p:par>
                                <p:cTn id="98" presetID="10" presetClass="entr" presetSubtype="0" fill="hold" nodeType="withEffect">
                                  <p:stCondLst>
                                    <p:cond delay="2700"/>
                                  </p:stCondLst>
                                  <p:childTnLst>
                                    <p:set>
                                      <p:cBhvr>
                                        <p:cTn id="99" dur="1" fill="hold">
                                          <p:stCondLst>
                                            <p:cond delay="0"/>
                                          </p:stCondLst>
                                        </p:cTn>
                                        <p:tgtEl>
                                          <p:spTgt spid="36"/>
                                        </p:tgtEl>
                                        <p:attrNameLst>
                                          <p:attrName>style.visibility</p:attrName>
                                        </p:attrNameLst>
                                      </p:cBhvr>
                                      <p:to>
                                        <p:strVal val="visible"/>
                                      </p:to>
                                    </p:set>
                                    <p:animEffect transition="in" filter="fade">
                                      <p:cBhvr>
                                        <p:cTn id="100" dur="2000"/>
                                        <p:tgtEl>
                                          <p:spTgt spid="36"/>
                                        </p:tgtEl>
                                      </p:cBhvr>
                                    </p:animEffect>
                                  </p:childTnLst>
                                </p:cTn>
                              </p:par>
                              <p:par>
                                <p:cTn id="101" presetID="10" presetClass="entr" presetSubtype="0" fill="hold" nodeType="withEffect">
                                  <p:stCondLst>
                                    <p:cond delay="2800"/>
                                  </p:stCondLst>
                                  <p:childTnLst>
                                    <p:set>
                                      <p:cBhvr>
                                        <p:cTn id="102" dur="1" fill="hold">
                                          <p:stCondLst>
                                            <p:cond delay="0"/>
                                          </p:stCondLst>
                                        </p:cTn>
                                        <p:tgtEl>
                                          <p:spTgt spid="37"/>
                                        </p:tgtEl>
                                        <p:attrNameLst>
                                          <p:attrName>style.visibility</p:attrName>
                                        </p:attrNameLst>
                                      </p:cBhvr>
                                      <p:to>
                                        <p:strVal val="visible"/>
                                      </p:to>
                                    </p:set>
                                    <p:animEffect transition="in" filter="fade">
                                      <p:cBhvr>
                                        <p:cTn id="103" dur="2000"/>
                                        <p:tgtEl>
                                          <p:spTgt spid="37"/>
                                        </p:tgtEl>
                                      </p:cBhvr>
                                    </p:animEffect>
                                  </p:childTnLst>
                                </p:cTn>
                              </p:par>
                              <p:par>
                                <p:cTn id="104" presetID="10" presetClass="entr" presetSubtype="0" fill="hold" nodeType="withEffect">
                                  <p:stCondLst>
                                    <p:cond delay="2600"/>
                                  </p:stCondLst>
                                  <p:childTnLst>
                                    <p:set>
                                      <p:cBhvr>
                                        <p:cTn id="105" dur="1" fill="hold">
                                          <p:stCondLst>
                                            <p:cond delay="0"/>
                                          </p:stCondLst>
                                        </p:cTn>
                                        <p:tgtEl>
                                          <p:spTgt spid="38"/>
                                        </p:tgtEl>
                                        <p:attrNameLst>
                                          <p:attrName>style.visibility</p:attrName>
                                        </p:attrNameLst>
                                      </p:cBhvr>
                                      <p:to>
                                        <p:strVal val="visible"/>
                                      </p:to>
                                    </p:set>
                                    <p:animEffect transition="in" filter="fade">
                                      <p:cBhvr>
                                        <p:cTn id="106" dur="2000"/>
                                        <p:tgtEl>
                                          <p:spTgt spid="38"/>
                                        </p:tgtEl>
                                      </p:cBhvr>
                                    </p:animEffect>
                                  </p:childTnLst>
                                </p:cTn>
                              </p:par>
                              <p:par>
                                <p:cTn id="107" presetID="10" presetClass="entr" presetSubtype="0" fill="hold" nodeType="withEffect">
                                  <p:stCondLst>
                                    <p:cond delay="1800"/>
                                  </p:stCondLst>
                                  <p:childTnLst>
                                    <p:set>
                                      <p:cBhvr>
                                        <p:cTn id="108" dur="1" fill="hold">
                                          <p:stCondLst>
                                            <p:cond delay="0"/>
                                          </p:stCondLst>
                                        </p:cTn>
                                        <p:tgtEl>
                                          <p:spTgt spid="39"/>
                                        </p:tgtEl>
                                        <p:attrNameLst>
                                          <p:attrName>style.visibility</p:attrName>
                                        </p:attrNameLst>
                                      </p:cBhvr>
                                      <p:to>
                                        <p:strVal val="visible"/>
                                      </p:to>
                                    </p:set>
                                    <p:animEffect transition="in" filter="fade">
                                      <p:cBhvr>
                                        <p:cTn id="109" dur="2000"/>
                                        <p:tgtEl>
                                          <p:spTgt spid="39"/>
                                        </p:tgtEl>
                                      </p:cBhvr>
                                    </p:animEffect>
                                  </p:childTnLst>
                                </p:cTn>
                              </p:par>
                              <p:par>
                                <p:cTn id="110" presetID="10" presetClass="entr" presetSubtype="0" fill="hold" nodeType="withEffect">
                                  <p:stCondLst>
                                    <p:cond delay="5400"/>
                                  </p:stCondLst>
                                  <p:childTnLst>
                                    <p:set>
                                      <p:cBhvr>
                                        <p:cTn id="111" dur="1" fill="hold">
                                          <p:stCondLst>
                                            <p:cond delay="0"/>
                                          </p:stCondLst>
                                        </p:cTn>
                                        <p:tgtEl>
                                          <p:spTgt spid="40"/>
                                        </p:tgtEl>
                                        <p:attrNameLst>
                                          <p:attrName>style.visibility</p:attrName>
                                        </p:attrNameLst>
                                      </p:cBhvr>
                                      <p:to>
                                        <p:strVal val="visible"/>
                                      </p:to>
                                    </p:set>
                                    <p:animEffect transition="in" filter="fade">
                                      <p:cBhvr>
                                        <p:cTn id="112" dur="2000"/>
                                        <p:tgtEl>
                                          <p:spTgt spid="40"/>
                                        </p:tgtEl>
                                      </p:cBhvr>
                                    </p:animEffect>
                                  </p:childTnLst>
                                </p:cTn>
                              </p:par>
                              <p:par>
                                <p:cTn id="113" presetID="10" presetClass="entr" presetSubtype="0" fill="hold" nodeType="withEffect">
                                  <p:stCondLst>
                                    <p:cond delay="220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2000"/>
                                        <p:tgtEl>
                                          <p:spTgt spid="41"/>
                                        </p:tgtEl>
                                      </p:cBhvr>
                                    </p:animEffect>
                                  </p:childTnLst>
                                </p:cTn>
                              </p:par>
                              <p:par>
                                <p:cTn id="116" presetID="10" presetClass="entr" presetSubtype="0" fill="hold" nodeType="withEffect">
                                  <p:stCondLst>
                                    <p:cond delay="3000"/>
                                  </p:stCondLst>
                                  <p:childTnLst>
                                    <p:set>
                                      <p:cBhvr>
                                        <p:cTn id="117" dur="1" fill="hold">
                                          <p:stCondLst>
                                            <p:cond delay="0"/>
                                          </p:stCondLst>
                                        </p:cTn>
                                        <p:tgtEl>
                                          <p:spTgt spid="42"/>
                                        </p:tgtEl>
                                        <p:attrNameLst>
                                          <p:attrName>style.visibility</p:attrName>
                                        </p:attrNameLst>
                                      </p:cBhvr>
                                      <p:to>
                                        <p:strVal val="visible"/>
                                      </p:to>
                                    </p:set>
                                    <p:animEffect transition="in" filter="fade">
                                      <p:cBhvr>
                                        <p:cTn id="118" dur="2000"/>
                                        <p:tgtEl>
                                          <p:spTgt spid="42"/>
                                        </p:tgtEl>
                                      </p:cBhvr>
                                    </p:animEffect>
                                  </p:childTnLst>
                                </p:cTn>
                              </p:par>
                              <p:par>
                                <p:cTn id="119" presetID="10" presetClass="entr" presetSubtype="0" fill="hold" nodeType="withEffect">
                                  <p:stCondLst>
                                    <p:cond delay="2200"/>
                                  </p:stCondLst>
                                  <p:childTnLst>
                                    <p:set>
                                      <p:cBhvr>
                                        <p:cTn id="120" dur="1" fill="hold">
                                          <p:stCondLst>
                                            <p:cond delay="0"/>
                                          </p:stCondLst>
                                        </p:cTn>
                                        <p:tgtEl>
                                          <p:spTgt spid="43"/>
                                        </p:tgtEl>
                                        <p:attrNameLst>
                                          <p:attrName>style.visibility</p:attrName>
                                        </p:attrNameLst>
                                      </p:cBhvr>
                                      <p:to>
                                        <p:strVal val="visible"/>
                                      </p:to>
                                    </p:set>
                                    <p:animEffect transition="in" filter="fade">
                                      <p:cBhvr>
                                        <p:cTn id="121" dur="2000"/>
                                        <p:tgtEl>
                                          <p:spTgt spid="43"/>
                                        </p:tgtEl>
                                      </p:cBhvr>
                                    </p:animEffect>
                                  </p:childTnLst>
                                </p:cTn>
                              </p:par>
                              <p:par>
                                <p:cTn id="122" presetID="10" presetClass="entr" presetSubtype="0" fill="hold" nodeType="withEffect">
                                  <p:stCondLst>
                                    <p:cond delay="5200"/>
                                  </p:stCondLst>
                                  <p:childTnLst>
                                    <p:set>
                                      <p:cBhvr>
                                        <p:cTn id="123" dur="1" fill="hold">
                                          <p:stCondLst>
                                            <p:cond delay="0"/>
                                          </p:stCondLst>
                                        </p:cTn>
                                        <p:tgtEl>
                                          <p:spTgt spid="44"/>
                                        </p:tgtEl>
                                        <p:attrNameLst>
                                          <p:attrName>style.visibility</p:attrName>
                                        </p:attrNameLst>
                                      </p:cBhvr>
                                      <p:to>
                                        <p:strVal val="visible"/>
                                      </p:to>
                                    </p:set>
                                    <p:animEffect transition="in" filter="fade">
                                      <p:cBhvr>
                                        <p:cTn id="124" dur="2000"/>
                                        <p:tgtEl>
                                          <p:spTgt spid="44"/>
                                        </p:tgtEl>
                                      </p:cBhvr>
                                    </p:animEffect>
                                  </p:childTnLst>
                                </p:cTn>
                              </p:par>
                              <p:par>
                                <p:cTn id="125" presetID="10" presetClass="entr" presetSubtype="0" fill="hold" nodeType="withEffect">
                                  <p:stCondLst>
                                    <p:cond delay="4300"/>
                                  </p:stCondLst>
                                  <p:childTnLst>
                                    <p:set>
                                      <p:cBhvr>
                                        <p:cTn id="126" dur="1" fill="hold">
                                          <p:stCondLst>
                                            <p:cond delay="0"/>
                                          </p:stCondLst>
                                        </p:cTn>
                                        <p:tgtEl>
                                          <p:spTgt spid="45"/>
                                        </p:tgtEl>
                                        <p:attrNameLst>
                                          <p:attrName>style.visibility</p:attrName>
                                        </p:attrNameLst>
                                      </p:cBhvr>
                                      <p:to>
                                        <p:strVal val="visible"/>
                                      </p:to>
                                    </p:set>
                                    <p:animEffect transition="in" filter="fade">
                                      <p:cBhvr>
                                        <p:cTn id="127" dur="2000"/>
                                        <p:tgtEl>
                                          <p:spTgt spid="45"/>
                                        </p:tgtEl>
                                      </p:cBhvr>
                                    </p:animEffect>
                                  </p:childTnLst>
                                </p:cTn>
                              </p:par>
                              <p:par>
                                <p:cTn id="128" presetID="10" presetClass="entr" presetSubtype="0" fill="hold" nodeType="withEffect">
                                  <p:stCondLst>
                                    <p:cond delay="4100"/>
                                  </p:stCondLst>
                                  <p:childTnLst>
                                    <p:set>
                                      <p:cBhvr>
                                        <p:cTn id="129" dur="1" fill="hold">
                                          <p:stCondLst>
                                            <p:cond delay="0"/>
                                          </p:stCondLst>
                                        </p:cTn>
                                        <p:tgtEl>
                                          <p:spTgt spid="46"/>
                                        </p:tgtEl>
                                        <p:attrNameLst>
                                          <p:attrName>style.visibility</p:attrName>
                                        </p:attrNameLst>
                                      </p:cBhvr>
                                      <p:to>
                                        <p:strVal val="visible"/>
                                      </p:to>
                                    </p:set>
                                    <p:animEffect transition="in" filter="fade">
                                      <p:cBhvr>
                                        <p:cTn id="130" dur="2000"/>
                                        <p:tgtEl>
                                          <p:spTgt spid="46"/>
                                        </p:tgtEl>
                                      </p:cBhvr>
                                    </p:animEffect>
                                  </p:childTnLst>
                                </p:cTn>
                              </p:par>
                              <p:par>
                                <p:cTn id="131" presetID="10" presetClass="entr" presetSubtype="0" fill="hold" nodeType="withEffect">
                                  <p:stCondLst>
                                    <p:cond delay="3500"/>
                                  </p:stCondLst>
                                  <p:childTnLst>
                                    <p:set>
                                      <p:cBhvr>
                                        <p:cTn id="132" dur="1" fill="hold">
                                          <p:stCondLst>
                                            <p:cond delay="0"/>
                                          </p:stCondLst>
                                        </p:cTn>
                                        <p:tgtEl>
                                          <p:spTgt spid="47"/>
                                        </p:tgtEl>
                                        <p:attrNameLst>
                                          <p:attrName>style.visibility</p:attrName>
                                        </p:attrNameLst>
                                      </p:cBhvr>
                                      <p:to>
                                        <p:strVal val="visible"/>
                                      </p:to>
                                    </p:set>
                                    <p:animEffect transition="in" filter="fade">
                                      <p:cBhvr>
                                        <p:cTn id="133" dur="2000"/>
                                        <p:tgtEl>
                                          <p:spTgt spid="47"/>
                                        </p:tgtEl>
                                      </p:cBhvr>
                                    </p:animEffect>
                                  </p:childTnLst>
                                </p:cTn>
                              </p:par>
                              <p:par>
                                <p:cTn id="134" presetID="10" presetClass="entr" presetSubtype="0" fill="hold" nodeType="withEffect">
                                  <p:stCondLst>
                                    <p:cond delay="2800"/>
                                  </p:stCondLst>
                                  <p:childTnLst>
                                    <p:set>
                                      <p:cBhvr>
                                        <p:cTn id="135" dur="1" fill="hold">
                                          <p:stCondLst>
                                            <p:cond delay="0"/>
                                          </p:stCondLst>
                                        </p:cTn>
                                        <p:tgtEl>
                                          <p:spTgt spid="48"/>
                                        </p:tgtEl>
                                        <p:attrNameLst>
                                          <p:attrName>style.visibility</p:attrName>
                                        </p:attrNameLst>
                                      </p:cBhvr>
                                      <p:to>
                                        <p:strVal val="visible"/>
                                      </p:to>
                                    </p:set>
                                    <p:animEffect transition="in" filter="fade">
                                      <p:cBhvr>
                                        <p:cTn id="136" dur="2000"/>
                                        <p:tgtEl>
                                          <p:spTgt spid="48"/>
                                        </p:tgtEl>
                                      </p:cBhvr>
                                    </p:animEffect>
                                  </p:childTnLst>
                                </p:cTn>
                              </p:par>
                              <p:par>
                                <p:cTn id="137" presetID="10" presetClass="entr" presetSubtype="0" fill="hold" nodeType="withEffect">
                                  <p:stCondLst>
                                    <p:cond delay="2700"/>
                                  </p:stCondLst>
                                  <p:childTnLst>
                                    <p:set>
                                      <p:cBhvr>
                                        <p:cTn id="138" dur="1" fill="hold">
                                          <p:stCondLst>
                                            <p:cond delay="0"/>
                                          </p:stCondLst>
                                        </p:cTn>
                                        <p:tgtEl>
                                          <p:spTgt spid="49"/>
                                        </p:tgtEl>
                                        <p:attrNameLst>
                                          <p:attrName>style.visibility</p:attrName>
                                        </p:attrNameLst>
                                      </p:cBhvr>
                                      <p:to>
                                        <p:strVal val="visible"/>
                                      </p:to>
                                    </p:set>
                                    <p:animEffect transition="in" filter="fade">
                                      <p:cBhvr>
                                        <p:cTn id="139" dur="2000"/>
                                        <p:tgtEl>
                                          <p:spTgt spid="49"/>
                                        </p:tgtEl>
                                      </p:cBhvr>
                                    </p:animEffect>
                                  </p:childTnLst>
                                </p:cTn>
                              </p:par>
                              <p:par>
                                <p:cTn id="140" presetID="10" presetClass="entr" presetSubtype="0" fill="hold" nodeType="withEffect">
                                  <p:stCondLst>
                                    <p:cond delay="2500"/>
                                  </p:stCondLst>
                                  <p:childTnLst>
                                    <p:set>
                                      <p:cBhvr>
                                        <p:cTn id="141" dur="1" fill="hold">
                                          <p:stCondLst>
                                            <p:cond delay="0"/>
                                          </p:stCondLst>
                                        </p:cTn>
                                        <p:tgtEl>
                                          <p:spTgt spid="50"/>
                                        </p:tgtEl>
                                        <p:attrNameLst>
                                          <p:attrName>style.visibility</p:attrName>
                                        </p:attrNameLst>
                                      </p:cBhvr>
                                      <p:to>
                                        <p:strVal val="visible"/>
                                      </p:to>
                                    </p:set>
                                    <p:animEffect transition="in" filter="fade">
                                      <p:cBhvr>
                                        <p:cTn id="142" dur="2000"/>
                                        <p:tgtEl>
                                          <p:spTgt spid="50"/>
                                        </p:tgtEl>
                                      </p:cBhvr>
                                    </p:animEffect>
                                  </p:childTnLst>
                                </p:cTn>
                              </p:par>
                              <p:par>
                                <p:cTn id="143" presetID="10" presetClass="entr" presetSubtype="0" fill="hold" nodeType="withEffect">
                                  <p:stCondLst>
                                    <p:cond delay="2800"/>
                                  </p:stCondLst>
                                  <p:childTnLst>
                                    <p:set>
                                      <p:cBhvr>
                                        <p:cTn id="144" dur="1" fill="hold">
                                          <p:stCondLst>
                                            <p:cond delay="0"/>
                                          </p:stCondLst>
                                        </p:cTn>
                                        <p:tgtEl>
                                          <p:spTgt spid="51"/>
                                        </p:tgtEl>
                                        <p:attrNameLst>
                                          <p:attrName>style.visibility</p:attrName>
                                        </p:attrNameLst>
                                      </p:cBhvr>
                                      <p:to>
                                        <p:strVal val="visible"/>
                                      </p:to>
                                    </p:set>
                                    <p:animEffect transition="in" filter="fade">
                                      <p:cBhvr>
                                        <p:cTn id="145" dur="2000"/>
                                        <p:tgtEl>
                                          <p:spTgt spid="51"/>
                                        </p:tgtEl>
                                      </p:cBhvr>
                                    </p:animEffect>
                                  </p:childTnLst>
                                </p:cTn>
                              </p:par>
                              <p:par>
                                <p:cTn id="146" presetID="10" presetClass="entr" presetSubtype="0" fill="hold" nodeType="withEffect">
                                  <p:stCondLst>
                                    <p:cond delay="800"/>
                                  </p:stCondLst>
                                  <p:childTnLst>
                                    <p:set>
                                      <p:cBhvr>
                                        <p:cTn id="147" dur="1" fill="hold">
                                          <p:stCondLst>
                                            <p:cond delay="0"/>
                                          </p:stCondLst>
                                        </p:cTn>
                                        <p:tgtEl>
                                          <p:spTgt spid="52"/>
                                        </p:tgtEl>
                                        <p:attrNameLst>
                                          <p:attrName>style.visibility</p:attrName>
                                        </p:attrNameLst>
                                      </p:cBhvr>
                                      <p:to>
                                        <p:strVal val="visible"/>
                                      </p:to>
                                    </p:set>
                                    <p:animEffect transition="in" filter="fade">
                                      <p:cBhvr>
                                        <p:cTn id="148" dur="2000"/>
                                        <p:tgtEl>
                                          <p:spTgt spid="52"/>
                                        </p:tgtEl>
                                      </p:cBhvr>
                                    </p:animEffect>
                                  </p:childTnLst>
                                </p:cTn>
                              </p:par>
                              <p:par>
                                <p:cTn id="149" presetID="10" presetClass="entr" presetSubtype="0" fill="hold" nodeType="withEffect">
                                  <p:stCondLst>
                                    <p:cond delay="300"/>
                                  </p:stCondLst>
                                  <p:childTnLst>
                                    <p:set>
                                      <p:cBhvr>
                                        <p:cTn id="150" dur="1" fill="hold">
                                          <p:stCondLst>
                                            <p:cond delay="0"/>
                                          </p:stCondLst>
                                        </p:cTn>
                                        <p:tgtEl>
                                          <p:spTgt spid="53"/>
                                        </p:tgtEl>
                                        <p:attrNameLst>
                                          <p:attrName>style.visibility</p:attrName>
                                        </p:attrNameLst>
                                      </p:cBhvr>
                                      <p:to>
                                        <p:strVal val="visible"/>
                                      </p:to>
                                    </p:set>
                                    <p:animEffect transition="in" filter="fade">
                                      <p:cBhvr>
                                        <p:cTn id="151" dur="2000"/>
                                        <p:tgtEl>
                                          <p:spTgt spid="53"/>
                                        </p:tgtEl>
                                      </p:cBhvr>
                                    </p:animEffect>
                                  </p:childTnLst>
                                </p:cTn>
                              </p:par>
                              <p:par>
                                <p:cTn id="152" presetID="10" presetClass="entr" presetSubtype="0" fill="hold" nodeType="withEffect">
                                  <p:stCondLst>
                                    <p:cond delay="2000"/>
                                  </p:stCondLst>
                                  <p:childTnLst>
                                    <p:set>
                                      <p:cBhvr>
                                        <p:cTn id="153" dur="1" fill="hold">
                                          <p:stCondLst>
                                            <p:cond delay="0"/>
                                          </p:stCondLst>
                                        </p:cTn>
                                        <p:tgtEl>
                                          <p:spTgt spid="54"/>
                                        </p:tgtEl>
                                        <p:attrNameLst>
                                          <p:attrName>style.visibility</p:attrName>
                                        </p:attrNameLst>
                                      </p:cBhvr>
                                      <p:to>
                                        <p:strVal val="visible"/>
                                      </p:to>
                                    </p:set>
                                    <p:animEffect transition="in" filter="fade">
                                      <p:cBhvr>
                                        <p:cTn id="154" dur="2000"/>
                                        <p:tgtEl>
                                          <p:spTgt spid="54"/>
                                        </p:tgtEl>
                                      </p:cBhvr>
                                    </p:animEffect>
                                  </p:childTnLst>
                                </p:cTn>
                              </p:par>
                              <p:par>
                                <p:cTn id="155" presetID="10" presetClass="entr" presetSubtype="0" fill="hold" nodeType="withEffect">
                                  <p:stCondLst>
                                    <p:cond delay="1500"/>
                                  </p:stCondLst>
                                  <p:childTnLst>
                                    <p:set>
                                      <p:cBhvr>
                                        <p:cTn id="156" dur="1" fill="hold">
                                          <p:stCondLst>
                                            <p:cond delay="0"/>
                                          </p:stCondLst>
                                        </p:cTn>
                                        <p:tgtEl>
                                          <p:spTgt spid="55"/>
                                        </p:tgtEl>
                                        <p:attrNameLst>
                                          <p:attrName>style.visibility</p:attrName>
                                        </p:attrNameLst>
                                      </p:cBhvr>
                                      <p:to>
                                        <p:strVal val="visible"/>
                                      </p:to>
                                    </p:set>
                                    <p:animEffect transition="in" filter="fade">
                                      <p:cBhvr>
                                        <p:cTn id="157" dur="2000"/>
                                        <p:tgtEl>
                                          <p:spTgt spid="55"/>
                                        </p:tgtEl>
                                      </p:cBhvr>
                                    </p:animEffect>
                                  </p:childTnLst>
                                </p:cTn>
                              </p:par>
                              <p:par>
                                <p:cTn id="158" presetID="10" presetClass="entr" presetSubtype="0" fill="hold" nodeType="withEffect">
                                  <p:stCondLst>
                                    <p:cond delay="2000"/>
                                  </p:stCondLst>
                                  <p:childTnLst>
                                    <p:set>
                                      <p:cBhvr>
                                        <p:cTn id="159" dur="1" fill="hold">
                                          <p:stCondLst>
                                            <p:cond delay="0"/>
                                          </p:stCondLst>
                                        </p:cTn>
                                        <p:tgtEl>
                                          <p:spTgt spid="56"/>
                                        </p:tgtEl>
                                        <p:attrNameLst>
                                          <p:attrName>style.visibility</p:attrName>
                                        </p:attrNameLst>
                                      </p:cBhvr>
                                      <p:to>
                                        <p:strVal val="visible"/>
                                      </p:to>
                                    </p:set>
                                    <p:animEffect transition="in" filter="fade">
                                      <p:cBhvr>
                                        <p:cTn id="160" dur="2000"/>
                                        <p:tgtEl>
                                          <p:spTgt spid="56"/>
                                        </p:tgtEl>
                                      </p:cBhvr>
                                    </p:animEffect>
                                  </p:childTnLst>
                                </p:cTn>
                              </p:par>
                              <p:par>
                                <p:cTn id="161" presetID="10" presetClass="entr" presetSubtype="0" fill="hold" nodeType="withEffect">
                                  <p:stCondLst>
                                    <p:cond delay="4000"/>
                                  </p:stCondLst>
                                  <p:childTnLst>
                                    <p:set>
                                      <p:cBhvr>
                                        <p:cTn id="162" dur="1" fill="hold">
                                          <p:stCondLst>
                                            <p:cond delay="0"/>
                                          </p:stCondLst>
                                        </p:cTn>
                                        <p:tgtEl>
                                          <p:spTgt spid="57"/>
                                        </p:tgtEl>
                                        <p:attrNameLst>
                                          <p:attrName>style.visibility</p:attrName>
                                        </p:attrNameLst>
                                      </p:cBhvr>
                                      <p:to>
                                        <p:strVal val="visible"/>
                                      </p:to>
                                    </p:set>
                                    <p:animEffect transition="in" filter="fade">
                                      <p:cBhvr>
                                        <p:cTn id="163" dur="2000"/>
                                        <p:tgtEl>
                                          <p:spTgt spid="57"/>
                                        </p:tgtEl>
                                      </p:cBhvr>
                                    </p:animEffect>
                                  </p:childTnLst>
                                </p:cTn>
                              </p:par>
                              <p:par>
                                <p:cTn id="164" presetID="10" presetClass="entr" presetSubtype="0" fill="hold" nodeType="withEffect">
                                  <p:stCondLst>
                                    <p:cond delay="3000"/>
                                  </p:stCondLst>
                                  <p:childTnLst>
                                    <p:set>
                                      <p:cBhvr>
                                        <p:cTn id="165" dur="1" fill="hold">
                                          <p:stCondLst>
                                            <p:cond delay="0"/>
                                          </p:stCondLst>
                                        </p:cTn>
                                        <p:tgtEl>
                                          <p:spTgt spid="58"/>
                                        </p:tgtEl>
                                        <p:attrNameLst>
                                          <p:attrName>style.visibility</p:attrName>
                                        </p:attrNameLst>
                                      </p:cBhvr>
                                      <p:to>
                                        <p:strVal val="visible"/>
                                      </p:to>
                                    </p:set>
                                    <p:animEffect transition="in" filter="fade">
                                      <p:cBhvr>
                                        <p:cTn id="166" dur="2000"/>
                                        <p:tgtEl>
                                          <p:spTgt spid="58"/>
                                        </p:tgtEl>
                                      </p:cBhvr>
                                    </p:animEffect>
                                  </p:childTnLst>
                                </p:cTn>
                              </p:par>
                              <p:par>
                                <p:cTn id="167" presetID="10" presetClass="entr" presetSubtype="0" fill="hold" nodeType="withEffect">
                                  <p:stCondLst>
                                    <p:cond delay="2000"/>
                                  </p:stCondLst>
                                  <p:childTnLst>
                                    <p:set>
                                      <p:cBhvr>
                                        <p:cTn id="168" dur="1" fill="hold">
                                          <p:stCondLst>
                                            <p:cond delay="0"/>
                                          </p:stCondLst>
                                        </p:cTn>
                                        <p:tgtEl>
                                          <p:spTgt spid="59"/>
                                        </p:tgtEl>
                                        <p:attrNameLst>
                                          <p:attrName>style.visibility</p:attrName>
                                        </p:attrNameLst>
                                      </p:cBhvr>
                                      <p:to>
                                        <p:strVal val="visible"/>
                                      </p:to>
                                    </p:set>
                                    <p:animEffect transition="in" filter="fade">
                                      <p:cBhvr>
                                        <p:cTn id="169" dur="2000"/>
                                        <p:tgtEl>
                                          <p:spTgt spid="59"/>
                                        </p:tgtEl>
                                      </p:cBhvr>
                                    </p:animEffect>
                                  </p:childTnLst>
                                </p:cTn>
                              </p:par>
                              <p:par>
                                <p:cTn id="170" presetID="10" presetClass="entr" presetSubtype="0" fill="hold" nodeType="withEffect">
                                  <p:stCondLst>
                                    <p:cond delay="1000"/>
                                  </p:stCondLst>
                                  <p:childTnLst>
                                    <p:set>
                                      <p:cBhvr>
                                        <p:cTn id="171" dur="1" fill="hold">
                                          <p:stCondLst>
                                            <p:cond delay="0"/>
                                          </p:stCondLst>
                                        </p:cTn>
                                        <p:tgtEl>
                                          <p:spTgt spid="60"/>
                                        </p:tgtEl>
                                        <p:attrNameLst>
                                          <p:attrName>style.visibility</p:attrName>
                                        </p:attrNameLst>
                                      </p:cBhvr>
                                      <p:to>
                                        <p:strVal val="visible"/>
                                      </p:to>
                                    </p:set>
                                    <p:animEffect transition="in" filter="fade">
                                      <p:cBhvr>
                                        <p:cTn id="172" dur="2000"/>
                                        <p:tgtEl>
                                          <p:spTgt spid="60"/>
                                        </p:tgtEl>
                                      </p:cBhvr>
                                    </p:animEffect>
                                  </p:childTnLst>
                                </p:cTn>
                              </p:par>
                              <p:par>
                                <p:cTn id="173" presetID="10" presetClass="entr" presetSubtype="0" fill="hold" nodeType="withEffect">
                                  <p:stCondLst>
                                    <p:cond delay="3000"/>
                                  </p:stCondLst>
                                  <p:childTnLst>
                                    <p:set>
                                      <p:cBhvr>
                                        <p:cTn id="174" dur="1" fill="hold">
                                          <p:stCondLst>
                                            <p:cond delay="0"/>
                                          </p:stCondLst>
                                        </p:cTn>
                                        <p:tgtEl>
                                          <p:spTgt spid="61"/>
                                        </p:tgtEl>
                                        <p:attrNameLst>
                                          <p:attrName>style.visibility</p:attrName>
                                        </p:attrNameLst>
                                      </p:cBhvr>
                                      <p:to>
                                        <p:strVal val="visible"/>
                                      </p:to>
                                    </p:set>
                                    <p:animEffect transition="in" filter="fade">
                                      <p:cBhvr>
                                        <p:cTn id="175" dur="2000"/>
                                        <p:tgtEl>
                                          <p:spTgt spid="61"/>
                                        </p:tgtEl>
                                      </p:cBhvr>
                                    </p:animEffect>
                                  </p:childTnLst>
                                </p:cTn>
                              </p:par>
                              <p:par>
                                <p:cTn id="176" presetID="10" presetClass="entr" presetSubtype="0" fill="hold" nodeType="withEffect">
                                  <p:stCondLst>
                                    <p:cond delay="2000"/>
                                  </p:stCondLst>
                                  <p:childTnLst>
                                    <p:set>
                                      <p:cBhvr>
                                        <p:cTn id="177" dur="1" fill="hold">
                                          <p:stCondLst>
                                            <p:cond delay="0"/>
                                          </p:stCondLst>
                                        </p:cTn>
                                        <p:tgtEl>
                                          <p:spTgt spid="62"/>
                                        </p:tgtEl>
                                        <p:attrNameLst>
                                          <p:attrName>style.visibility</p:attrName>
                                        </p:attrNameLst>
                                      </p:cBhvr>
                                      <p:to>
                                        <p:strVal val="visible"/>
                                      </p:to>
                                    </p:set>
                                    <p:animEffect transition="in" filter="fade">
                                      <p:cBhvr>
                                        <p:cTn id="178" dur="2000"/>
                                        <p:tgtEl>
                                          <p:spTgt spid="62"/>
                                        </p:tgtEl>
                                      </p:cBhvr>
                                    </p:animEffect>
                                  </p:childTnLst>
                                </p:cTn>
                              </p:par>
                              <p:par>
                                <p:cTn id="179" presetID="10" presetClass="entr" presetSubtype="0" fill="hold" nodeType="withEffect">
                                  <p:stCondLst>
                                    <p:cond delay="1000"/>
                                  </p:stCondLst>
                                  <p:childTnLst>
                                    <p:set>
                                      <p:cBhvr>
                                        <p:cTn id="180" dur="1" fill="hold">
                                          <p:stCondLst>
                                            <p:cond delay="0"/>
                                          </p:stCondLst>
                                        </p:cTn>
                                        <p:tgtEl>
                                          <p:spTgt spid="63"/>
                                        </p:tgtEl>
                                        <p:attrNameLst>
                                          <p:attrName>style.visibility</p:attrName>
                                        </p:attrNameLst>
                                      </p:cBhvr>
                                      <p:to>
                                        <p:strVal val="visible"/>
                                      </p:to>
                                    </p:set>
                                    <p:animEffect transition="in" filter="fade">
                                      <p:cBhvr>
                                        <p:cTn id="181" dur="2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150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8.1</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8.1.A</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941051"/>
            <a:chOff x="1507106" y="1346543"/>
            <a:chExt cx="6648095" cy="941051"/>
          </a:xfrm>
        </p:grpSpPr>
        <p:sp>
          <p:nvSpPr>
            <p:cNvPr id="6" name="Round Diagonal Corner Rectangle 5"/>
            <p:cNvSpPr/>
            <p:nvPr/>
          </p:nvSpPr>
          <p:spPr>
            <a:xfrm>
              <a:off x="1507106" y="1346543"/>
              <a:ext cx="6648095" cy="941051"/>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Compare social norms and social roles, and note how each contributes to the social rules that govern a culture</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379414"/>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8.1.B</a:t>
              </a:r>
              <a:endParaRPr lang="en-US" sz="2400" b="1" dirty="0">
                <a:solidFill>
                  <a:schemeClr val="bg1"/>
                </a:solidFill>
                <a:latin typeface="Arial"/>
                <a:cs typeface="Arial"/>
              </a:endParaRPr>
            </a:p>
          </p:txBody>
        </p:sp>
      </p:grpSp>
      <p:grpSp>
        <p:nvGrpSpPr>
          <p:cNvPr id="16" name="Group 15"/>
          <p:cNvGrpSpPr/>
          <p:nvPr/>
        </p:nvGrpSpPr>
        <p:grpSpPr>
          <a:xfrm>
            <a:off x="1851368" y="2379414"/>
            <a:ext cx="6648095" cy="1201175"/>
            <a:chOff x="1507106" y="1346543"/>
            <a:chExt cx="6648095" cy="1201175"/>
          </a:xfrm>
        </p:grpSpPr>
        <p:sp>
          <p:nvSpPr>
            <p:cNvPr id="17" name="Round Diagonal Corner Rectangle 16"/>
            <p:cNvSpPr/>
            <p:nvPr/>
          </p:nvSpPr>
          <p:spPr>
            <a:xfrm>
              <a:off x="1507106" y="1346543"/>
              <a:ext cx="6648095" cy="1201175"/>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923330"/>
            </a:xfrm>
            <a:prstGeom prst="rect">
              <a:avLst/>
            </a:prstGeom>
            <a:noFill/>
          </p:spPr>
          <p:txBody>
            <a:bodyPr wrap="square" rtlCol="0">
              <a:spAutoFit/>
            </a:bodyPr>
            <a:lstStyle/>
            <a:p>
              <a:r>
                <a:rPr lang="en-US" dirty="0">
                  <a:latin typeface="Arial"/>
                  <a:cs typeface="Arial"/>
                </a:rPr>
                <a:t>Outline the basic procedures and findings of the </a:t>
              </a:r>
              <a:r>
                <a:rPr lang="en-US" dirty="0" err="1">
                  <a:latin typeface="Arial"/>
                  <a:cs typeface="Arial"/>
                </a:rPr>
                <a:t>Milgram</a:t>
              </a:r>
              <a:r>
                <a:rPr lang="en-US" dirty="0">
                  <a:latin typeface="Arial"/>
                  <a:cs typeface="Arial"/>
                </a:rPr>
                <a:t> obedience experiments, and discuss five conditions that make disobedience to authority more likely</a:t>
              </a:r>
              <a:r>
                <a:rPr lang="en-US" dirty="0" smtClean="0">
                  <a:latin typeface="Arial"/>
                  <a:cs typeface="Arial"/>
                </a:rPr>
                <a:t>.</a:t>
              </a:r>
              <a:endParaRPr lang="en-US" dirty="0">
                <a:latin typeface="Arial"/>
                <a:cs typeface="Arial"/>
              </a:endParaRPr>
            </a:p>
          </p:txBody>
        </p:sp>
      </p:grpSp>
      <p:grpSp>
        <p:nvGrpSpPr>
          <p:cNvPr id="23" name="Group 22"/>
          <p:cNvGrpSpPr/>
          <p:nvPr/>
        </p:nvGrpSpPr>
        <p:grpSpPr>
          <a:xfrm>
            <a:off x="612022" y="3671882"/>
            <a:ext cx="1078690" cy="734479"/>
            <a:chOff x="267760" y="1346543"/>
            <a:chExt cx="1078690" cy="734479"/>
          </a:xfrm>
        </p:grpSpPr>
        <p:sp>
          <p:nvSpPr>
            <p:cNvPr id="24" name="Round Diagonal Corner Rectangle 23"/>
            <p:cNvSpPr/>
            <p:nvPr/>
          </p:nvSpPr>
          <p:spPr>
            <a:xfrm>
              <a:off x="267760" y="1346543"/>
              <a:ext cx="1078690" cy="734479"/>
            </a:xfrm>
            <a:prstGeom prst="round2Diag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5" name="TextBox 2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8.1.C</a:t>
              </a:r>
              <a:endParaRPr lang="en-US" sz="2400" b="1" dirty="0">
                <a:solidFill>
                  <a:schemeClr val="bg1"/>
                </a:solidFill>
                <a:latin typeface="Arial"/>
                <a:cs typeface="Arial"/>
              </a:endParaRPr>
            </a:p>
          </p:txBody>
        </p:sp>
      </p:grpSp>
      <p:grpSp>
        <p:nvGrpSpPr>
          <p:cNvPr id="26" name="Group 25"/>
          <p:cNvGrpSpPr/>
          <p:nvPr/>
        </p:nvGrpSpPr>
        <p:grpSpPr>
          <a:xfrm>
            <a:off x="1851368" y="3671882"/>
            <a:ext cx="6648095" cy="941832"/>
            <a:chOff x="1507106" y="1346543"/>
            <a:chExt cx="6648095" cy="941832"/>
          </a:xfrm>
        </p:grpSpPr>
        <p:sp>
          <p:nvSpPr>
            <p:cNvPr id="27" name="Round Diagonal Corner Rectangle 26"/>
            <p:cNvSpPr/>
            <p:nvPr/>
          </p:nvSpPr>
          <p:spPr>
            <a:xfrm>
              <a:off x="1507106" y="1346543"/>
              <a:ext cx="6648095" cy="941832"/>
            </a:xfrm>
            <a:prstGeom prst="round2Diag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8" name="TextBox 2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Outline the basic procedures and findings of the </a:t>
              </a:r>
              <a:r>
                <a:rPr lang="en-US" dirty="0" err="1">
                  <a:latin typeface="Arial"/>
                  <a:cs typeface="Arial"/>
                </a:rPr>
                <a:t>Zimbardo</a:t>
              </a:r>
              <a:r>
                <a:rPr lang="en-US" dirty="0">
                  <a:latin typeface="Arial"/>
                  <a:cs typeface="Arial"/>
                </a:rPr>
                <a:t> prison study</a:t>
              </a:r>
              <a:r>
                <a:rPr lang="en-US" dirty="0" smtClean="0">
                  <a:latin typeface="Arial"/>
                  <a:cs typeface="Arial"/>
                </a:rPr>
                <a:t>.</a:t>
              </a:r>
              <a:endParaRPr lang="en-US" dirty="0">
                <a:latin typeface="Arial"/>
                <a:cs typeface="Arial"/>
              </a:endParaRPr>
            </a:p>
          </p:txBody>
        </p:sp>
      </p:grpSp>
      <p:grpSp>
        <p:nvGrpSpPr>
          <p:cNvPr id="29" name="Group 28"/>
          <p:cNvGrpSpPr/>
          <p:nvPr/>
        </p:nvGrpSpPr>
        <p:grpSpPr>
          <a:xfrm>
            <a:off x="612022" y="4713753"/>
            <a:ext cx="1078690" cy="734479"/>
            <a:chOff x="267760" y="1346543"/>
            <a:chExt cx="1078690" cy="734479"/>
          </a:xfrm>
          <a:solidFill>
            <a:schemeClr val="accent6">
              <a:lumMod val="75000"/>
            </a:schemeClr>
          </a:solidFill>
        </p:grpSpPr>
        <p:sp>
          <p:nvSpPr>
            <p:cNvPr id="30" name="Round Diagonal Corner Rectangle 29"/>
            <p:cNvSpPr/>
            <p:nvPr/>
          </p:nvSpPr>
          <p:spPr>
            <a:xfrm>
              <a:off x="267760" y="1346543"/>
              <a:ext cx="1078690" cy="734479"/>
            </a:xfrm>
            <a:prstGeom prst="round2Diag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1" name="TextBox 30"/>
            <p:cNvSpPr txBox="1"/>
            <p:nvPr/>
          </p:nvSpPr>
          <p:spPr>
            <a:xfrm>
              <a:off x="267760" y="1467386"/>
              <a:ext cx="1078690" cy="461665"/>
            </a:xfrm>
            <a:prstGeom prst="rect">
              <a:avLst/>
            </a:prstGeom>
            <a:grpFill/>
          </p:spPr>
          <p:txBody>
            <a:bodyPr wrap="square" rtlCol="0">
              <a:spAutoFit/>
            </a:bodyPr>
            <a:lstStyle/>
            <a:p>
              <a:pPr algn="ctr"/>
              <a:r>
                <a:rPr lang="en-US" sz="2400" b="1" dirty="0" smtClean="0">
                  <a:solidFill>
                    <a:schemeClr val="bg1"/>
                  </a:solidFill>
                  <a:latin typeface="Arial"/>
                  <a:cs typeface="Arial"/>
                </a:rPr>
                <a:t>8.1.D</a:t>
              </a:r>
              <a:endParaRPr lang="en-US" sz="2400" b="1" dirty="0">
                <a:solidFill>
                  <a:schemeClr val="bg1"/>
                </a:solidFill>
                <a:latin typeface="Arial"/>
                <a:cs typeface="Arial"/>
              </a:endParaRPr>
            </a:p>
          </p:txBody>
        </p:sp>
      </p:grpSp>
      <p:grpSp>
        <p:nvGrpSpPr>
          <p:cNvPr id="32" name="Group 31"/>
          <p:cNvGrpSpPr/>
          <p:nvPr/>
        </p:nvGrpSpPr>
        <p:grpSpPr>
          <a:xfrm>
            <a:off x="1851368" y="4713753"/>
            <a:ext cx="6648095" cy="941832"/>
            <a:chOff x="1507106" y="1346543"/>
            <a:chExt cx="6648095" cy="941832"/>
          </a:xfrm>
        </p:grpSpPr>
        <p:sp>
          <p:nvSpPr>
            <p:cNvPr id="33" name="Round Diagonal Corner Rectangle 32"/>
            <p:cNvSpPr/>
            <p:nvPr/>
          </p:nvSpPr>
          <p:spPr>
            <a:xfrm>
              <a:off x="1507106" y="1346543"/>
              <a:ext cx="6648095" cy="941832"/>
            </a:xfrm>
            <a:prstGeom prst="round2Diag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4" name="TextBox 33"/>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Explain how feelings of entrapment contribute to destructive obedience</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767495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par>
                          <p:cTn id="43" fill="hold">
                            <p:stCondLst>
                              <p:cond delay="3500"/>
                            </p:stCondLst>
                            <p:childTnLst>
                              <p:par>
                                <p:cTn id="44" presetID="31"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 calcmode="lin" valueType="num">
                                      <p:cBhvr>
                                        <p:cTn id="48" dur="500" fill="hold"/>
                                        <p:tgtEl>
                                          <p:spTgt spid="23"/>
                                        </p:tgtEl>
                                        <p:attrNameLst>
                                          <p:attrName>style.rotation</p:attrName>
                                        </p:attrNameLst>
                                      </p:cBhvr>
                                      <p:tavLst>
                                        <p:tav tm="0">
                                          <p:val>
                                            <p:fltVal val="90"/>
                                          </p:val>
                                        </p:tav>
                                        <p:tav tm="100000">
                                          <p:val>
                                            <p:fltVal val="0"/>
                                          </p:val>
                                        </p:tav>
                                      </p:tavLst>
                                    </p:anim>
                                    <p:animEffect transition="in" filter="fade">
                                      <p:cBhvr>
                                        <p:cTn id="49" dur="500"/>
                                        <p:tgtEl>
                                          <p:spTgt spid="23"/>
                                        </p:tgtEl>
                                      </p:cBhvr>
                                    </p:animEffect>
                                  </p:childTnLst>
                                </p:cTn>
                              </p:par>
                            </p:childTnLst>
                          </p:cTn>
                        </p:par>
                        <p:par>
                          <p:cTn id="50" fill="hold">
                            <p:stCondLst>
                              <p:cond delay="4000"/>
                            </p:stCondLst>
                            <p:childTnLst>
                              <p:par>
                                <p:cTn id="51" presetID="23" presetClass="entr" presetSubtype="16"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childTnLst>
                                </p:cTn>
                              </p:par>
                            </p:childTnLst>
                          </p:cTn>
                        </p:par>
                        <p:par>
                          <p:cTn id="55" fill="hold">
                            <p:stCondLst>
                              <p:cond delay="4500"/>
                            </p:stCondLst>
                            <p:childTnLst>
                              <p:par>
                                <p:cTn id="56" presetID="31" presetClass="entr" presetSubtype="0"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 calcmode="lin" valueType="num">
                                      <p:cBhvr>
                                        <p:cTn id="60" dur="500" fill="hold"/>
                                        <p:tgtEl>
                                          <p:spTgt spid="29"/>
                                        </p:tgtEl>
                                        <p:attrNameLst>
                                          <p:attrName>style.rotation</p:attrName>
                                        </p:attrNameLst>
                                      </p:cBhvr>
                                      <p:tavLst>
                                        <p:tav tm="0">
                                          <p:val>
                                            <p:fltVal val="90"/>
                                          </p:val>
                                        </p:tav>
                                        <p:tav tm="100000">
                                          <p:val>
                                            <p:fltVal val="0"/>
                                          </p:val>
                                        </p:tav>
                                      </p:tavLst>
                                    </p:anim>
                                    <p:animEffect transition="in" filter="fade">
                                      <p:cBhvr>
                                        <p:cTn id="61" dur="500"/>
                                        <p:tgtEl>
                                          <p:spTgt spid="29"/>
                                        </p:tgtEl>
                                      </p:cBhvr>
                                    </p:animEffect>
                                  </p:childTnLst>
                                </p:cTn>
                              </p:par>
                            </p:childTnLst>
                          </p:cTn>
                        </p:par>
                        <p:par>
                          <p:cTn id="62" fill="hold">
                            <p:stCondLst>
                              <p:cond delay="5000"/>
                            </p:stCondLst>
                            <p:childTnLst>
                              <p:par>
                                <p:cTn id="63" presetID="23" presetClass="entr" presetSubtype="16" fill="hold" nodeType="after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p:cTn id="65" dur="500" fill="hold"/>
                                        <p:tgtEl>
                                          <p:spTgt spid="32"/>
                                        </p:tgtEl>
                                        <p:attrNameLst>
                                          <p:attrName>ppt_w</p:attrName>
                                        </p:attrNameLst>
                                      </p:cBhvr>
                                      <p:tavLst>
                                        <p:tav tm="0">
                                          <p:val>
                                            <p:fltVal val="0"/>
                                          </p:val>
                                        </p:tav>
                                        <p:tav tm="100000">
                                          <p:val>
                                            <p:strVal val="#ppt_w"/>
                                          </p:val>
                                        </p:tav>
                                      </p:tavLst>
                                    </p:anim>
                                    <p:anim calcmode="lin" valueType="num">
                                      <p:cBhvr>
                                        <p:cTn id="66" dur="500" fill="hold"/>
                                        <p:tgtEl>
                                          <p:spTgt spid="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ctrTitle"/>
          </p:nvPr>
        </p:nvSpPr>
        <p:spPr/>
        <p:txBody>
          <a:bodyPr/>
          <a:lstStyle/>
          <a:p>
            <a:r>
              <a:rPr lang="en-US">
                <a:latin typeface="Arial" charset="0"/>
                <a:ea typeface="ＭＳ Ｐゴシック" charset="0"/>
                <a:cs typeface="ＭＳ Ｐゴシック" charset="0"/>
              </a:rPr>
              <a:t>Deindividuation</a:t>
            </a:r>
          </a:p>
        </p:txBody>
      </p:sp>
      <p:pic>
        <p:nvPicPr>
          <p:cNvPr id="3" name="Picture 2" descr="P08-1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95567" y="981483"/>
            <a:ext cx="8152867" cy="531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433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ctrTitle"/>
          </p:nvPr>
        </p:nvSpPr>
        <p:spPr/>
        <p:txBody>
          <a:bodyPr/>
          <a:lstStyle/>
          <a:p>
            <a:r>
              <a:rPr lang="en-US">
                <a:latin typeface="Arial" charset="0"/>
                <a:ea typeface="ＭＳ Ｐゴシック" charset="0"/>
                <a:cs typeface="ＭＳ Ｐゴシック" charset="0"/>
              </a:rPr>
              <a:t>The Presence of Others Affects Our Behavior</a:t>
            </a:r>
          </a:p>
        </p:txBody>
      </p:sp>
      <p:pic>
        <p:nvPicPr>
          <p:cNvPr id="3" name="Picture 2" descr="Ch8_PresenceofOthers_p28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147358" y="933450"/>
            <a:ext cx="6846207" cy="5394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3727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4" name="Round Diagonal Corner Rectangle 23"/>
          <p:cNvSpPr/>
          <p:nvPr/>
        </p:nvSpPr>
        <p:spPr bwMode="auto">
          <a:xfrm>
            <a:off x="4783513" y="1574278"/>
            <a:ext cx="4368092" cy="3872963"/>
          </a:xfrm>
          <a:prstGeom prst="round2DiagRect">
            <a:avLst/>
          </a:prstGeom>
          <a:solidFill>
            <a:schemeClr val="tx2">
              <a:lumMod val="20000"/>
              <a:lumOff val="80000"/>
            </a:schemeClr>
          </a:solidFill>
          <a:ln w="9525" cap="flat" cmpd="sng" algn="ctr">
            <a:noFill/>
            <a:prstDash val="solid"/>
            <a:round/>
            <a:headEnd type="none" w="med" len="med"/>
            <a:tailEnd type="none" w="med" len="med"/>
          </a:ln>
          <a:effectLst/>
        </p:spPr>
        <p:txBody>
          <a:bodyPr wrap="none" anchor="ctr"/>
          <a:lstStyle/>
          <a:p>
            <a:pPr algn="ctr">
              <a:defRPr/>
            </a:pPr>
            <a:endParaRPr lang="en-US" sz="1800" dirty="0">
              <a:latin typeface="Arial" pitchFamily="-111" charset="0"/>
              <a:ea typeface="ＭＳ Ｐゴシック" charset="-128"/>
              <a:cs typeface="ＭＳ Ｐゴシック" charset="-128"/>
            </a:endParaRPr>
          </a:p>
        </p:txBody>
      </p:sp>
      <p:sp>
        <p:nvSpPr>
          <p:cNvPr id="63490" name="Title 8"/>
          <p:cNvSpPr>
            <a:spLocks noGrp="1"/>
          </p:cNvSpPr>
          <p:nvPr>
            <p:ph type="ctrTitle"/>
          </p:nvPr>
        </p:nvSpPr>
        <p:spPr/>
        <p:txBody>
          <a:bodyPr/>
          <a:lstStyle/>
          <a:p>
            <a:r>
              <a:rPr lang="en-US">
                <a:latin typeface="Arial" charset="0"/>
                <a:ea typeface="ＭＳ Ｐゴシック" charset="0"/>
                <a:cs typeface="ＭＳ Ｐゴシック" charset="0"/>
              </a:rPr>
              <a:t>Altruism and Dissent</a:t>
            </a:r>
          </a:p>
        </p:txBody>
      </p:sp>
      <p:sp>
        <p:nvSpPr>
          <p:cNvPr id="15" name="Content Placeholder 14"/>
          <p:cNvSpPr>
            <a:spLocks noGrp="1"/>
          </p:cNvSpPr>
          <p:nvPr>
            <p:ph idx="4294967295"/>
          </p:nvPr>
        </p:nvSpPr>
        <p:spPr>
          <a:xfrm>
            <a:off x="5000443" y="1826473"/>
            <a:ext cx="4075112" cy="3436937"/>
          </a:xfrm>
        </p:spPr>
        <p:txBody>
          <a:bodyPr>
            <a:normAutofit fontScale="62500" lnSpcReduction="20000"/>
          </a:bodyPr>
          <a:lstStyle/>
          <a:p>
            <a:pPr marL="0" indent="0">
              <a:lnSpc>
                <a:spcPct val="120000"/>
              </a:lnSpc>
              <a:buNone/>
            </a:pPr>
            <a:r>
              <a:rPr lang="en-US" b="1" dirty="0">
                <a:solidFill>
                  <a:schemeClr val="accent1">
                    <a:lumMod val="75000"/>
                  </a:schemeClr>
                </a:solidFill>
                <a:latin typeface="Arial" charset="0"/>
                <a:ea typeface="ＭＳ Ｐゴシック" charset="0"/>
                <a:cs typeface="ＭＳ Ｐゴシック" charset="0"/>
              </a:rPr>
              <a:t>Factors that can overcome bystander apathy and increase likelihood of helping others or behaving courageously:</a:t>
            </a:r>
          </a:p>
          <a:p>
            <a:pPr>
              <a:lnSpc>
                <a:spcPct val="120000"/>
              </a:lnSpc>
            </a:pPr>
            <a:r>
              <a:rPr lang="en-US" b="1" dirty="0">
                <a:latin typeface="Arial" charset="0"/>
                <a:ea typeface="ＭＳ Ｐゴシック" charset="0"/>
                <a:cs typeface="ＭＳ Ｐゴシック" charset="0"/>
              </a:rPr>
              <a:t>You perceive the need for intervention or help.</a:t>
            </a:r>
          </a:p>
          <a:p>
            <a:pPr>
              <a:lnSpc>
                <a:spcPct val="120000"/>
              </a:lnSpc>
            </a:pPr>
            <a:r>
              <a:rPr lang="en-US" b="1" dirty="0">
                <a:latin typeface="Arial" charset="0"/>
                <a:ea typeface="ＭＳ Ｐゴシック" charset="0"/>
                <a:cs typeface="ＭＳ Ｐゴシック" charset="0"/>
              </a:rPr>
              <a:t>Cultural norms encourage you to take action.</a:t>
            </a:r>
          </a:p>
          <a:p>
            <a:pPr>
              <a:lnSpc>
                <a:spcPct val="120000"/>
              </a:lnSpc>
            </a:pPr>
            <a:r>
              <a:rPr lang="en-US" b="1" dirty="0">
                <a:latin typeface="Arial" charset="0"/>
                <a:ea typeface="ＭＳ Ｐゴシック" charset="0"/>
                <a:cs typeface="ＭＳ Ｐゴシック" charset="0"/>
              </a:rPr>
              <a:t>You have an ally.</a:t>
            </a:r>
          </a:p>
          <a:p>
            <a:pPr>
              <a:lnSpc>
                <a:spcPct val="120000"/>
              </a:lnSpc>
            </a:pPr>
            <a:r>
              <a:rPr lang="en-US" b="1" dirty="0">
                <a:latin typeface="Arial" charset="0"/>
                <a:ea typeface="ＭＳ Ｐゴシック" charset="0"/>
                <a:cs typeface="ＭＳ Ｐゴシック" charset="0"/>
              </a:rPr>
              <a:t>You become entrapped.</a:t>
            </a:r>
          </a:p>
        </p:txBody>
      </p:sp>
    </p:spTree>
    <p:extLst>
      <p:ext uri="{BB962C8B-B14F-4D97-AF65-F5344CB8AC3E}">
        <p14:creationId xmlns:p14="http://schemas.microsoft.com/office/powerpoint/2010/main" val="3750505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fade">
                                      <p:cBhvr>
                                        <p:cTn id="14" dur="1000"/>
                                        <p:tgtEl>
                                          <p:spTgt spid="15">
                                            <p:txEl>
                                              <p:pRg st="0" end="0"/>
                                            </p:txEl>
                                          </p:spTgt>
                                        </p:tgtEl>
                                      </p:cBhvr>
                                    </p:animEffect>
                                    <p:anim calcmode="lin" valueType="num">
                                      <p:cBhvr>
                                        <p:cTn id="1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nodeType="afterGroup">
                            <p:stCondLst>
                              <p:cond delay="0"/>
                            </p:stCondLst>
                            <p:childTnLst>
                              <p:par>
                                <p:cTn id="19" presetID="12" presetClass="entr" presetSubtype="1" fill="hold" grpId="0" nodeType="clickEffect">
                                  <p:stCondLst>
                                    <p:cond delay="0"/>
                                  </p:stCondLst>
                                  <p:childTnLst>
                                    <p:set>
                                      <p:cBhvr>
                                        <p:cTn id="20" dur="1" fill="hold">
                                          <p:stCondLst>
                                            <p:cond delay="0"/>
                                          </p:stCondLst>
                                        </p:cTn>
                                        <p:tgtEl>
                                          <p:spTgt spid="15">
                                            <p:txEl>
                                              <p:pRg st="1" end="1"/>
                                            </p:txEl>
                                          </p:spTgt>
                                        </p:tgtEl>
                                        <p:attrNameLst>
                                          <p:attrName>style.visibility</p:attrName>
                                        </p:attrNameLst>
                                      </p:cBhvr>
                                      <p:to>
                                        <p:strVal val="visible"/>
                                      </p:to>
                                    </p:set>
                                    <p:animEffect transition="in" filter="slide(fromTop)">
                                      <p:cBhvr>
                                        <p:cTn id="21" dur="500"/>
                                        <p:tgtEl>
                                          <p:spTgt spid="1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1" fill="hold" grpId="0" nodeType="clickEffect">
                                  <p:stCondLst>
                                    <p:cond delay="0"/>
                                  </p:stCondLst>
                                  <p:childTnLst>
                                    <p:set>
                                      <p:cBhvr>
                                        <p:cTn id="25" dur="1" fill="hold">
                                          <p:stCondLst>
                                            <p:cond delay="0"/>
                                          </p:stCondLst>
                                        </p:cTn>
                                        <p:tgtEl>
                                          <p:spTgt spid="15">
                                            <p:txEl>
                                              <p:pRg st="2" end="2"/>
                                            </p:txEl>
                                          </p:spTgt>
                                        </p:tgtEl>
                                        <p:attrNameLst>
                                          <p:attrName>style.visibility</p:attrName>
                                        </p:attrNameLst>
                                      </p:cBhvr>
                                      <p:to>
                                        <p:strVal val="visible"/>
                                      </p:to>
                                    </p:set>
                                    <p:animEffect transition="in" filter="slide(fromTop)">
                                      <p:cBhvr>
                                        <p:cTn id="26" dur="500"/>
                                        <p:tgtEl>
                                          <p:spTgt spid="1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1" fill="hold" grpId="0" nodeType="clickEffect">
                                  <p:stCondLst>
                                    <p:cond delay="0"/>
                                  </p:stCondLst>
                                  <p:childTnLst>
                                    <p:set>
                                      <p:cBhvr>
                                        <p:cTn id="30" dur="1" fill="hold">
                                          <p:stCondLst>
                                            <p:cond delay="0"/>
                                          </p:stCondLst>
                                        </p:cTn>
                                        <p:tgtEl>
                                          <p:spTgt spid="15">
                                            <p:txEl>
                                              <p:pRg st="3" end="3"/>
                                            </p:txEl>
                                          </p:spTgt>
                                        </p:tgtEl>
                                        <p:attrNameLst>
                                          <p:attrName>style.visibility</p:attrName>
                                        </p:attrNameLst>
                                      </p:cBhvr>
                                      <p:to>
                                        <p:strVal val="visible"/>
                                      </p:to>
                                    </p:set>
                                    <p:animEffect transition="in" filter="slide(fromTop)">
                                      <p:cBhvr>
                                        <p:cTn id="31" dur="500"/>
                                        <p:tgtEl>
                                          <p:spTgt spid="15">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1" fill="hold" grpId="0" nodeType="clickEffect">
                                  <p:stCondLst>
                                    <p:cond delay="0"/>
                                  </p:stCondLst>
                                  <p:childTnLst>
                                    <p:set>
                                      <p:cBhvr>
                                        <p:cTn id="35" dur="1" fill="hold">
                                          <p:stCondLst>
                                            <p:cond delay="0"/>
                                          </p:stCondLst>
                                        </p:cTn>
                                        <p:tgtEl>
                                          <p:spTgt spid="15">
                                            <p:txEl>
                                              <p:pRg st="4" end="4"/>
                                            </p:txEl>
                                          </p:spTgt>
                                        </p:tgtEl>
                                        <p:attrNameLst>
                                          <p:attrName>style.visibility</p:attrName>
                                        </p:attrNameLst>
                                      </p:cBhvr>
                                      <p:to>
                                        <p:strVal val="visible"/>
                                      </p:to>
                                    </p:set>
                                    <p:animEffect transition="in" filter="slide(fromTop)">
                                      <p:cBhvr>
                                        <p:cTn id="36"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4"/>
          <p:cNvSpPr>
            <a:spLocks noGrp="1"/>
          </p:cNvSpPr>
          <p:nvPr>
            <p:ph type="ctrTitle"/>
          </p:nvPr>
        </p:nvSpPr>
        <p:spPr/>
        <p:txBody>
          <a:bodyPr/>
          <a:lstStyle/>
          <a:p>
            <a:r>
              <a:rPr lang="en-US">
                <a:latin typeface="Arial" charset="0"/>
                <a:ea typeface="ＭＳ Ｐゴシック" charset="0"/>
                <a:cs typeface="ＭＳ Ｐゴシック" charset="0"/>
              </a:rPr>
              <a:t>Could You Be a Hero?</a:t>
            </a:r>
          </a:p>
        </p:txBody>
      </p:sp>
      <p:pic>
        <p:nvPicPr>
          <p:cNvPr id="96258"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27106" y="923185"/>
            <a:ext cx="7089788" cy="544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256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6258"/>
                                        </p:tgtEl>
                                        <p:attrNameLst>
                                          <p:attrName>style.visibility</p:attrName>
                                        </p:attrNameLst>
                                      </p:cBhvr>
                                      <p:to>
                                        <p:strVal val="visible"/>
                                      </p:to>
                                    </p:set>
                                    <p:animEffect transition="in" filter="fade">
                                      <p:cBhvr>
                                        <p:cTn id="7" dur="500"/>
                                        <p:tgtEl>
                                          <p:spTgt spid="96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08.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605"/>
            <a:ext cx="9144000" cy="6479641"/>
          </a:xfrm>
          <a:prstGeom prst="rect">
            <a:avLst/>
          </a:prstGeom>
        </p:spPr>
      </p:pic>
      <p:sp>
        <p:nvSpPr>
          <p:cNvPr id="2" name="Rectangle 1"/>
          <p:cNvSpPr/>
          <p:nvPr/>
        </p:nvSpPr>
        <p:spPr>
          <a:xfrm>
            <a:off x="3479419" y="2003176"/>
            <a:ext cx="2441120" cy="1495222"/>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4052174" y="647055"/>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chemeClr val="bg1"/>
                  </a:solidFill>
                  <a:latin typeface="Arial"/>
                  <a:cs typeface="Arial"/>
                </a:rPr>
                <a:t>8.4</a:t>
              </a:r>
              <a:endParaRPr lang="en-US" sz="3200" b="1" dirty="0">
                <a:solidFill>
                  <a:schemeClr val="bg1"/>
                </a:solidFill>
                <a:latin typeface="Arial"/>
                <a:cs typeface="Arial"/>
              </a:endParaRPr>
            </a:p>
          </p:txBody>
        </p:sp>
      </p:grpSp>
      <p:sp>
        <p:nvSpPr>
          <p:cNvPr id="6" name="TextBox 5"/>
          <p:cNvSpPr txBox="1"/>
          <p:nvPr/>
        </p:nvSpPr>
        <p:spPr>
          <a:xfrm>
            <a:off x="3479419" y="2130088"/>
            <a:ext cx="2441120" cy="1200328"/>
          </a:xfrm>
          <a:prstGeom prst="rect">
            <a:avLst/>
          </a:prstGeom>
          <a:noFill/>
        </p:spPr>
        <p:txBody>
          <a:bodyPr wrap="square" rtlCol="0">
            <a:spAutoFit/>
          </a:bodyPr>
          <a:lstStyle/>
          <a:p>
            <a:pPr algn="ctr"/>
            <a:r>
              <a:rPr lang="en-US" sz="2400" b="1" dirty="0">
                <a:solidFill>
                  <a:schemeClr val="bg1"/>
                </a:solidFill>
                <a:latin typeface=""/>
              </a:rPr>
              <a:t>Us Versus Them: Group </a:t>
            </a:r>
            <a:r>
              <a:rPr lang="en-US" sz="2400" b="1" dirty="0" smtClean="0">
                <a:solidFill>
                  <a:schemeClr val="bg1"/>
                </a:solidFill>
                <a:latin typeface=""/>
              </a:rPr>
              <a:t>Identity</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41245864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8.4</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8.4.A</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941051"/>
            <a:chOff x="1507106" y="1346543"/>
            <a:chExt cx="6648095" cy="941051"/>
          </a:xfrm>
        </p:grpSpPr>
        <p:sp>
          <p:nvSpPr>
            <p:cNvPr id="6" name="Round Diagonal Corner Rectangle 5"/>
            <p:cNvSpPr/>
            <p:nvPr/>
          </p:nvSpPr>
          <p:spPr>
            <a:xfrm>
              <a:off x="1507106" y="1346543"/>
              <a:ext cx="6648095" cy="941051"/>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Contrast social identity, ethnic identity, and acculturation, and offer examples of each concept</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379414"/>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8.4.B</a:t>
              </a:r>
              <a:endParaRPr lang="en-US" sz="2400" b="1" dirty="0">
                <a:solidFill>
                  <a:schemeClr val="bg1"/>
                </a:solidFill>
                <a:latin typeface="Arial"/>
                <a:cs typeface="Arial"/>
              </a:endParaRPr>
            </a:p>
          </p:txBody>
        </p:sp>
      </p:grpSp>
      <p:grpSp>
        <p:nvGrpSpPr>
          <p:cNvPr id="16" name="Group 15"/>
          <p:cNvGrpSpPr/>
          <p:nvPr/>
        </p:nvGrpSpPr>
        <p:grpSpPr>
          <a:xfrm>
            <a:off x="1851368" y="2379414"/>
            <a:ext cx="6648095" cy="941832"/>
            <a:chOff x="1507106" y="1346543"/>
            <a:chExt cx="6648095" cy="941832"/>
          </a:xfrm>
        </p:grpSpPr>
        <p:sp>
          <p:nvSpPr>
            <p:cNvPr id="17" name="Round Diagonal Corner Rectangle 16"/>
            <p:cNvSpPr/>
            <p:nvPr/>
          </p:nvSpPr>
          <p:spPr>
            <a:xfrm>
              <a:off x="1507106" y="1346543"/>
              <a:ext cx="6648095" cy="941832"/>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Define ethnocentrism, and describe how it contributes to us–them dichotomies</a:t>
              </a:r>
              <a:r>
                <a:rPr lang="en-US" dirty="0" smtClean="0">
                  <a:latin typeface="Arial"/>
                  <a:cs typeface="Arial"/>
                </a:rPr>
                <a:t>.</a:t>
              </a:r>
              <a:endParaRPr lang="en-US" dirty="0">
                <a:latin typeface="Arial"/>
                <a:cs typeface="Arial"/>
              </a:endParaRPr>
            </a:p>
          </p:txBody>
        </p:sp>
      </p:grpSp>
      <p:grpSp>
        <p:nvGrpSpPr>
          <p:cNvPr id="23" name="Group 22"/>
          <p:cNvGrpSpPr/>
          <p:nvPr/>
        </p:nvGrpSpPr>
        <p:grpSpPr>
          <a:xfrm>
            <a:off x="612022" y="3420917"/>
            <a:ext cx="1078690" cy="734479"/>
            <a:chOff x="267760" y="1346543"/>
            <a:chExt cx="1078690" cy="734479"/>
          </a:xfrm>
        </p:grpSpPr>
        <p:sp>
          <p:nvSpPr>
            <p:cNvPr id="24" name="Round Diagonal Corner Rectangle 23"/>
            <p:cNvSpPr/>
            <p:nvPr/>
          </p:nvSpPr>
          <p:spPr>
            <a:xfrm>
              <a:off x="267760" y="1346543"/>
              <a:ext cx="1078690" cy="734479"/>
            </a:xfrm>
            <a:prstGeom prst="round2Diag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5" name="TextBox 2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8.4.C</a:t>
              </a:r>
              <a:endParaRPr lang="en-US" sz="2400" b="1" dirty="0">
                <a:solidFill>
                  <a:schemeClr val="bg1"/>
                </a:solidFill>
                <a:latin typeface="Arial"/>
                <a:cs typeface="Arial"/>
              </a:endParaRPr>
            </a:p>
          </p:txBody>
        </p:sp>
      </p:grpSp>
      <p:grpSp>
        <p:nvGrpSpPr>
          <p:cNvPr id="26" name="Group 25"/>
          <p:cNvGrpSpPr/>
          <p:nvPr/>
        </p:nvGrpSpPr>
        <p:grpSpPr>
          <a:xfrm>
            <a:off x="1851368" y="3420917"/>
            <a:ext cx="6648095" cy="941832"/>
            <a:chOff x="1507106" y="1346543"/>
            <a:chExt cx="6648095" cy="941832"/>
          </a:xfrm>
        </p:grpSpPr>
        <p:sp>
          <p:nvSpPr>
            <p:cNvPr id="27" name="Round Diagonal Corner Rectangle 26"/>
            <p:cNvSpPr/>
            <p:nvPr/>
          </p:nvSpPr>
          <p:spPr>
            <a:xfrm>
              <a:off x="1507106" y="1346543"/>
              <a:ext cx="6648095" cy="941832"/>
            </a:xfrm>
            <a:prstGeom prst="round2Diag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8" name="TextBox 2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Define what a stereotype is, and discuss three ways in which stereotypes distort reality</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24402308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par>
                          <p:cTn id="43" fill="hold">
                            <p:stCondLst>
                              <p:cond delay="3500"/>
                            </p:stCondLst>
                            <p:childTnLst>
                              <p:par>
                                <p:cTn id="44" presetID="31"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 calcmode="lin" valueType="num">
                                      <p:cBhvr>
                                        <p:cTn id="48" dur="500" fill="hold"/>
                                        <p:tgtEl>
                                          <p:spTgt spid="23"/>
                                        </p:tgtEl>
                                        <p:attrNameLst>
                                          <p:attrName>style.rotation</p:attrName>
                                        </p:attrNameLst>
                                      </p:cBhvr>
                                      <p:tavLst>
                                        <p:tav tm="0">
                                          <p:val>
                                            <p:fltVal val="90"/>
                                          </p:val>
                                        </p:tav>
                                        <p:tav tm="100000">
                                          <p:val>
                                            <p:fltVal val="0"/>
                                          </p:val>
                                        </p:tav>
                                      </p:tavLst>
                                    </p:anim>
                                    <p:animEffect transition="in" filter="fade">
                                      <p:cBhvr>
                                        <p:cTn id="49" dur="500"/>
                                        <p:tgtEl>
                                          <p:spTgt spid="23"/>
                                        </p:tgtEl>
                                      </p:cBhvr>
                                    </p:animEffect>
                                  </p:childTnLst>
                                </p:cTn>
                              </p:par>
                            </p:childTnLst>
                          </p:cTn>
                        </p:par>
                        <p:par>
                          <p:cTn id="50" fill="hold">
                            <p:stCondLst>
                              <p:cond delay="4000"/>
                            </p:stCondLst>
                            <p:childTnLst>
                              <p:par>
                                <p:cTn id="51" presetID="23" presetClass="entr" presetSubtype="16"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7587" name="Rectangle 2"/>
          <p:cNvSpPr>
            <a:spLocks noGrp="1" noChangeArrowheads="1"/>
          </p:cNvSpPr>
          <p:nvPr>
            <p:ph type="ctrTitle"/>
          </p:nvPr>
        </p:nvSpPr>
        <p:spPr/>
        <p:txBody>
          <a:bodyPr/>
          <a:lstStyle/>
          <a:p>
            <a:r>
              <a:rPr lang="en-US" dirty="0">
                <a:latin typeface="Arial" charset="0"/>
                <a:ea typeface="ＭＳ Ｐゴシック" charset="0"/>
                <a:cs typeface="ＭＳ Ｐゴシック" charset="0"/>
              </a:rPr>
              <a:t>Ethnic Identity</a:t>
            </a:r>
          </a:p>
        </p:txBody>
      </p:sp>
      <p:sp>
        <p:nvSpPr>
          <p:cNvPr id="67588" name="Content Placeholder 2"/>
          <p:cNvSpPr>
            <a:spLocks/>
          </p:cNvSpPr>
          <p:nvPr/>
        </p:nvSpPr>
        <p:spPr bwMode="auto">
          <a:xfrm>
            <a:off x="5141913" y="3389313"/>
            <a:ext cx="36195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pPr>
            <a:endParaRPr lang="en-US" b="1">
              <a:solidFill>
                <a:srgbClr val="49403F"/>
              </a:solidFill>
            </a:endParaRPr>
          </a:p>
        </p:txBody>
      </p:sp>
      <p:grpSp>
        <p:nvGrpSpPr>
          <p:cNvPr id="2" name="Group 19"/>
          <p:cNvGrpSpPr>
            <a:grpSpLocks/>
          </p:cNvGrpSpPr>
          <p:nvPr/>
        </p:nvGrpSpPr>
        <p:grpSpPr bwMode="auto">
          <a:xfrm>
            <a:off x="2993080" y="1739905"/>
            <a:ext cx="3260725" cy="1173163"/>
            <a:chOff x="2064488" y="3111812"/>
            <a:chExt cx="2335788" cy="1171390"/>
          </a:xfrm>
        </p:grpSpPr>
        <p:sp>
          <p:nvSpPr>
            <p:cNvPr id="14" name="Rounded Rectangle 13"/>
            <p:cNvSpPr/>
            <p:nvPr/>
          </p:nvSpPr>
          <p:spPr bwMode="auto">
            <a:xfrm>
              <a:off x="2064488" y="3111812"/>
              <a:ext cx="2335788" cy="1171390"/>
            </a:xfrm>
            <a:prstGeom prst="roundRect">
              <a:avLst/>
            </a:prstGeom>
            <a:solidFill>
              <a:schemeClr val="tx1"/>
            </a:solidFill>
            <a:ln w="9525">
              <a:noFill/>
              <a:miter lim="800000"/>
              <a:headEnd/>
              <a:tailEnd/>
            </a:ln>
            <a:effectLst>
              <a:outerShdw blurRad="76200" dist="12700" dir="8100000" sy="-23000" kx="800400" algn="br">
                <a:srgbClr val="000000">
                  <a:alpha val="15000"/>
                </a:srgbClr>
              </a:outerShdw>
            </a:effectLst>
            <a:scene3d>
              <a:camera prst="orthographicFront"/>
              <a:lightRig rig="threePt" dir="t"/>
            </a:scene3d>
            <a:sp3d>
              <a:bevelT/>
            </a:sp3d>
          </p:spPr>
          <p:txBody>
            <a:bodyPr>
              <a:spAutoFit/>
            </a:bodyPr>
            <a:lstStyle/>
            <a:p>
              <a:pPr algn="ctr">
                <a:spcBef>
                  <a:spcPct val="50000"/>
                </a:spcBef>
                <a:defRPr/>
              </a:pPr>
              <a:endParaRPr lang="en-US" sz="3600" b="1">
                <a:solidFill>
                  <a:schemeClr val="bg1"/>
                </a:solidFill>
                <a:latin typeface="Arial" pitchFamily="-111" charset="0"/>
                <a:ea typeface="ＭＳ Ｐゴシック" pitchFamily="-111" charset="-128"/>
                <a:cs typeface="ＭＳ Ｐゴシック" pitchFamily="-111" charset="-128"/>
              </a:endParaRPr>
            </a:p>
          </p:txBody>
        </p:sp>
        <p:sp>
          <p:nvSpPr>
            <p:cNvPr id="78860" name="Text Box 8"/>
            <p:cNvSpPr txBox="1">
              <a:spLocks noChangeArrowheads="1"/>
            </p:cNvSpPr>
            <p:nvPr/>
          </p:nvSpPr>
          <p:spPr bwMode="gray">
            <a:xfrm>
              <a:off x="2282828" y="3213258"/>
              <a:ext cx="1899107" cy="873391"/>
            </a:xfrm>
            <a:prstGeom prst="rect">
              <a:avLst/>
            </a:prstGeom>
            <a:noFill/>
            <a:ln>
              <a:noFill/>
            </a:ln>
            <a:effectLst>
              <a:outerShdw blurRad="50800" dist="127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spcBef>
                  <a:spcPct val="50000"/>
                </a:spcBef>
                <a:defRPr/>
              </a:pPr>
              <a:r>
                <a:rPr lang="en-US" sz="2800" b="1" dirty="0">
                  <a:solidFill>
                    <a:schemeClr val="bg1"/>
                  </a:solidFill>
                  <a:latin typeface="Arial"/>
                  <a:ea typeface="MS PGothic" charset="0"/>
                  <a:cs typeface="Arial"/>
                </a:rPr>
                <a:t>Social </a:t>
              </a:r>
              <a:br>
                <a:rPr lang="en-US" sz="2800" b="1" dirty="0">
                  <a:solidFill>
                    <a:schemeClr val="bg1"/>
                  </a:solidFill>
                  <a:latin typeface="Arial"/>
                  <a:ea typeface="MS PGothic" charset="0"/>
                  <a:cs typeface="Arial"/>
                </a:rPr>
              </a:br>
              <a:r>
                <a:rPr lang="en-US" sz="2800" b="1" dirty="0">
                  <a:solidFill>
                    <a:schemeClr val="bg1"/>
                  </a:solidFill>
                  <a:latin typeface="Arial"/>
                  <a:ea typeface="MS PGothic" charset="0"/>
                  <a:cs typeface="Arial"/>
                </a:rPr>
                <a:t>Identities</a:t>
              </a:r>
            </a:p>
          </p:txBody>
        </p:sp>
      </p:grpSp>
      <p:sp>
        <p:nvSpPr>
          <p:cNvPr id="4" name="TextBox 3"/>
          <p:cNvSpPr txBox="1"/>
          <p:nvPr/>
        </p:nvSpPr>
        <p:spPr>
          <a:xfrm>
            <a:off x="453028" y="4498960"/>
            <a:ext cx="3688229" cy="584776"/>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cap="all"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rPr>
              <a:t>Ethnic Identity</a:t>
            </a:r>
            <a:endParaRPr lang="en-US" sz="3200" b="1" cap="all"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endParaRPr>
          </a:p>
        </p:txBody>
      </p:sp>
      <p:sp>
        <p:nvSpPr>
          <p:cNvPr id="5" name="TextBox 4"/>
          <p:cNvSpPr txBox="1"/>
          <p:nvPr/>
        </p:nvSpPr>
        <p:spPr>
          <a:xfrm>
            <a:off x="5262252" y="4498960"/>
            <a:ext cx="3679813" cy="584776"/>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32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a:cs typeface="Arial"/>
              </a:rPr>
              <a:t>Acculturation</a:t>
            </a:r>
            <a:endParaRPr lang="en-US" sz="3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a:cs typeface="Arial"/>
            </a:endParaRPr>
          </a:p>
        </p:txBody>
      </p:sp>
    </p:spTree>
    <p:extLst>
      <p:ext uri="{BB962C8B-B14F-4D97-AF65-F5344CB8AC3E}">
        <p14:creationId xmlns:p14="http://schemas.microsoft.com/office/powerpoint/2010/main" val="3050237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par>
                          <p:cTn id="25" fill="hold">
                            <p:stCondLst>
                              <p:cond delay="2500"/>
                            </p:stCondLst>
                            <p:childTnLst>
                              <p:par>
                                <p:cTn id="26" presetID="26" presetClass="emph" presetSubtype="0" fill="hold" grpId="1" nodeType="afterEffect">
                                  <p:stCondLst>
                                    <p:cond delay="0"/>
                                  </p:stCondLst>
                                  <p:childTnLst>
                                    <p:animEffect transition="out" filter="fade">
                                      <p:cBhvr>
                                        <p:cTn id="27" dur="500" tmFilter="0, 0; .2, .5; .8, .5; 1, 0"/>
                                        <p:tgtEl>
                                          <p:spTgt spid="4"/>
                                        </p:tgtEl>
                                      </p:cBhvr>
                                    </p:animEffect>
                                    <p:animScale>
                                      <p:cBhvr>
                                        <p:cTn id="28" dur="250" autoRev="1" fill="hold"/>
                                        <p:tgtEl>
                                          <p:spTgt spid="4"/>
                                        </p:tgtEl>
                                      </p:cBhvr>
                                      <p:by x="105000" y="105000"/>
                                    </p:animScale>
                                  </p:childTnLst>
                                </p:cTn>
                              </p:par>
                            </p:childTnLst>
                          </p:cTn>
                        </p:par>
                        <p:par>
                          <p:cTn id="29" fill="hold">
                            <p:stCondLst>
                              <p:cond delay="3000"/>
                            </p:stCondLst>
                            <p:childTnLst>
                              <p:par>
                                <p:cTn id="30" presetID="26"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80">
                                          <p:stCondLst>
                                            <p:cond delay="0"/>
                                          </p:stCondLst>
                                        </p:cTn>
                                        <p:tgtEl>
                                          <p:spTgt spid="5"/>
                                        </p:tgtEl>
                                      </p:cBhvr>
                                    </p:animEffect>
                                    <p:anim calcmode="lin" valueType="num">
                                      <p:cBhvr>
                                        <p:cTn id="3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8" dur="26">
                                          <p:stCondLst>
                                            <p:cond delay="650"/>
                                          </p:stCondLst>
                                        </p:cTn>
                                        <p:tgtEl>
                                          <p:spTgt spid="5"/>
                                        </p:tgtEl>
                                      </p:cBhvr>
                                      <p:to x="100000" y="60000"/>
                                    </p:animScale>
                                    <p:animScale>
                                      <p:cBhvr>
                                        <p:cTn id="39" dur="166" decel="50000">
                                          <p:stCondLst>
                                            <p:cond delay="676"/>
                                          </p:stCondLst>
                                        </p:cTn>
                                        <p:tgtEl>
                                          <p:spTgt spid="5"/>
                                        </p:tgtEl>
                                      </p:cBhvr>
                                      <p:to x="100000" y="100000"/>
                                    </p:animScale>
                                    <p:animScale>
                                      <p:cBhvr>
                                        <p:cTn id="40" dur="26">
                                          <p:stCondLst>
                                            <p:cond delay="1312"/>
                                          </p:stCondLst>
                                        </p:cTn>
                                        <p:tgtEl>
                                          <p:spTgt spid="5"/>
                                        </p:tgtEl>
                                      </p:cBhvr>
                                      <p:to x="100000" y="80000"/>
                                    </p:animScale>
                                    <p:animScale>
                                      <p:cBhvr>
                                        <p:cTn id="41" dur="166" decel="50000">
                                          <p:stCondLst>
                                            <p:cond delay="1338"/>
                                          </p:stCondLst>
                                        </p:cTn>
                                        <p:tgtEl>
                                          <p:spTgt spid="5"/>
                                        </p:tgtEl>
                                      </p:cBhvr>
                                      <p:to x="100000" y="100000"/>
                                    </p:animScale>
                                    <p:animScale>
                                      <p:cBhvr>
                                        <p:cTn id="42" dur="26">
                                          <p:stCondLst>
                                            <p:cond delay="1642"/>
                                          </p:stCondLst>
                                        </p:cTn>
                                        <p:tgtEl>
                                          <p:spTgt spid="5"/>
                                        </p:tgtEl>
                                      </p:cBhvr>
                                      <p:to x="100000" y="90000"/>
                                    </p:animScale>
                                    <p:animScale>
                                      <p:cBhvr>
                                        <p:cTn id="43" dur="166" decel="50000">
                                          <p:stCondLst>
                                            <p:cond delay="1668"/>
                                          </p:stCondLst>
                                        </p:cTn>
                                        <p:tgtEl>
                                          <p:spTgt spid="5"/>
                                        </p:tgtEl>
                                      </p:cBhvr>
                                      <p:to x="100000" y="100000"/>
                                    </p:animScale>
                                    <p:animScale>
                                      <p:cBhvr>
                                        <p:cTn id="44" dur="26">
                                          <p:stCondLst>
                                            <p:cond delay="1808"/>
                                          </p:stCondLst>
                                        </p:cTn>
                                        <p:tgtEl>
                                          <p:spTgt spid="5"/>
                                        </p:tgtEl>
                                      </p:cBhvr>
                                      <p:to x="100000" y="95000"/>
                                    </p:animScale>
                                    <p:animScale>
                                      <p:cBhvr>
                                        <p:cTn id="45" dur="166" decel="50000">
                                          <p:stCondLst>
                                            <p:cond delay="1834"/>
                                          </p:stCondLst>
                                        </p:cTn>
                                        <p:tgtEl>
                                          <p:spTgt spid="5"/>
                                        </p:tgtEl>
                                      </p:cBhvr>
                                      <p:to x="100000" y="100000"/>
                                    </p:animScale>
                                  </p:childTnLst>
                                </p:cTn>
                              </p:par>
                            </p:childTnLst>
                          </p:cTn>
                        </p:par>
                        <p:par>
                          <p:cTn id="46" fill="hold">
                            <p:stCondLst>
                              <p:cond delay="5000"/>
                            </p:stCondLst>
                            <p:childTnLst>
                              <p:par>
                                <p:cTn id="47" presetID="26" presetClass="emph" presetSubtype="0" fill="hold" grpId="1" nodeType="afterEffect">
                                  <p:stCondLst>
                                    <p:cond delay="0"/>
                                  </p:stCondLst>
                                  <p:childTnLst>
                                    <p:animEffect transition="out" filter="fade">
                                      <p:cBhvr>
                                        <p:cTn id="48" dur="500" tmFilter="0, 0; .2, .5; .8, .5; 1, 0"/>
                                        <p:tgtEl>
                                          <p:spTgt spid="5"/>
                                        </p:tgtEl>
                                      </p:cBhvr>
                                    </p:animEffect>
                                    <p:animScale>
                                      <p:cBhvr>
                                        <p:cTn id="49"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ctrTitle"/>
          </p:nvPr>
        </p:nvSpPr>
        <p:spPr/>
        <p:txBody>
          <a:bodyPr/>
          <a:lstStyle/>
          <a:p>
            <a:r>
              <a:rPr lang="en-US">
                <a:latin typeface="Arial" charset="0"/>
                <a:ea typeface="ＭＳ Ｐゴシック" charset="0"/>
                <a:cs typeface="ＭＳ Ｐゴシック" charset="0"/>
              </a:rPr>
              <a:t>Ethnocentrism</a:t>
            </a:r>
          </a:p>
        </p:txBody>
      </p:sp>
      <p:sp>
        <p:nvSpPr>
          <p:cNvPr id="29" name="Content Placeholder 28"/>
          <p:cNvSpPr>
            <a:spLocks noGrp="1"/>
          </p:cNvSpPr>
          <p:nvPr>
            <p:ph idx="4294967295"/>
          </p:nvPr>
        </p:nvSpPr>
        <p:spPr>
          <a:xfrm>
            <a:off x="1149350" y="1446213"/>
            <a:ext cx="6845300" cy="1003300"/>
          </a:xfrm>
        </p:spPr>
        <p:txBody>
          <a:bodyPr>
            <a:normAutofit/>
          </a:bodyPr>
          <a:lstStyle/>
          <a:p>
            <a:pPr marL="0" indent="0" algn="ctr">
              <a:buNone/>
            </a:pPr>
            <a:r>
              <a:rPr lang="en-US" sz="2400" b="1" dirty="0">
                <a:solidFill>
                  <a:srgbClr val="FF0000"/>
                </a:solidFill>
                <a:latin typeface="Arial" charset="0"/>
                <a:ea typeface="ＭＳ Ｐゴシック" charset="0"/>
                <a:cs typeface="ＭＳ Ｐゴシック" charset="0"/>
              </a:rPr>
              <a:t>The belief that one’</a:t>
            </a:r>
            <a:r>
              <a:rPr lang="en-US" altLang="ja-JP" sz="2400" b="1" dirty="0">
                <a:solidFill>
                  <a:srgbClr val="FF0000"/>
                </a:solidFill>
                <a:latin typeface="Arial" charset="0"/>
                <a:ea typeface="ＭＳ Ｐゴシック" charset="0"/>
                <a:cs typeface="ＭＳ Ｐゴシック" charset="0"/>
              </a:rPr>
              <a:t>s own ethnic group, nation, or religion is superior to all </a:t>
            </a:r>
            <a:r>
              <a:rPr lang="en-US" altLang="ja-JP" sz="2400" b="1" dirty="0" smtClean="0">
                <a:solidFill>
                  <a:srgbClr val="FF0000"/>
                </a:solidFill>
                <a:latin typeface="Arial" charset="0"/>
                <a:ea typeface="ＭＳ Ｐゴシック" charset="0"/>
                <a:cs typeface="ＭＳ Ｐゴシック" charset="0"/>
              </a:rPr>
              <a:t>others</a:t>
            </a:r>
            <a:endParaRPr lang="en-US" sz="2400" b="1" dirty="0">
              <a:solidFill>
                <a:srgbClr val="FF0000"/>
              </a:solidFill>
              <a:latin typeface="Arial" charset="0"/>
              <a:ea typeface="ＭＳ Ｐゴシック" charset="0"/>
              <a:cs typeface="ＭＳ Ｐゴシック" charset="0"/>
            </a:endParaRPr>
          </a:p>
        </p:txBody>
      </p:sp>
      <p:grpSp>
        <p:nvGrpSpPr>
          <p:cNvPr id="2" name="Group 27"/>
          <p:cNvGrpSpPr>
            <a:grpSpLocks/>
          </p:cNvGrpSpPr>
          <p:nvPr/>
        </p:nvGrpSpPr>
        <p:grpSpPr bwMode="auto">
          <a:xfrm>
            <a:off x="3330575" y="3009900"/>
            <a:ext cx="2427288" cy="2457450"/>
            <a:chOff x="8154987" y="7645400"/>
            <a:chExt cx="1219200" cy="1447800"/>
          </a:xfrm>
        </p:grpSpPr>
        <p:pic>
          <p:nvPicPr>
            <p:cNvPr id="69644" name="Picture 27" descr="lotsofpeople6000pxwide_9.png"/>
            <p:cNvPicPr>
              <a:picLocks noChangeAspect="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8154987" y="7797800"/>
              <a:ext cx="4826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5" name="Picture 28" descr="lotsofpeople6000pxwide_6.png"/>
            <p:cNvPicPr>
              <a:picLocks noChangeAspect="1"/>
            </p:cNvPicPr>
            <p:nvPr/>
          </p:nvPicPr>
          <p:blipFill>
            <a:blip r:embed="rId4" cstate="screen">
              <a:lum bright="70000" contrast="-70000"/>
              <a:extLst>
                <a:ext uri="{28A0092B-C50C-407E-A947-70E740481C1C}">
                  <a14:useLocalDpi xmlns:a14="http://schemas.microsoft.com/office/drawing/2010/main"/>
                </a:ext>
              </a:extLst>
            </a:blip>
            <a:srcRect/>
            <a:stretch>
              <a:fillRect/>
            </a:stretch>
          </p:blipFill>
          <p:spPr bwMode="auto">
            <a:xfrm flipH="1">
              <a:off x="8386762" y="7645400"/>
              <a:ext cx="4603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6" name="Picture 29" descr="lotsofpeople6000pxwide_11.png"/>
            <p:cNvPicPr>
              <a:picLocks noChangeAspect="1"/>
            </p:cNvPicPr>
            <p:nvPr/>
          </p:nvPicPr>
          <p:blipFill>
            <a:blip r:embed="rId5" cstate="screen">
              <a:lum bright="70000" contrast="-70000"/>
              <a:extLst>
                <a:ext uri="{28A0092B-C50C-407E-A947-70E740481C1C}">
                  <a14:useLocalDpi xmlns:a14="http://schemas.microsoft.com/office/drawing/2010/main"/>
                </a:ext>
              </a:extLst>
            </a:blip>
            <a:srcRect/>
            <a:stretch>
              <a:fillRect/>
            </a:stretch>
          </p:blipFill>
          <p:spPr bwMode="auto">
            <a:xfrm>
              <a:off x="8610599" y="7729538"/>
              <a:ext cx="469900"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7" name="Picture 30" descr="lotsofpeople6000pxwide_12.png"/>
            <p:cNvPicPr>
              <a:picLocks noChangeAspect="1"/>
            </p:cNvPicPr>
            <p:nvPr/>
          </p:nvPicPr>
          <p:blipFill>
            <a:blip r:embed="rId6" cstate="screen">
              <a:lum bright="70000" contrast="-70000"/>
              <a:extLst>
                <a:ext uri="{28A0092B-C50C-407E-A947-70E740481C1C}">
                  <a14:useLocalDpi xmlns:a14="http://schemas.microsoft.com/office/drawing/2010/main"/>
                </a:ext>
              </a:extLst>
            </a:blip>
            <a:srcRect/>
            <a:stretch>
              <a:fillRect/>
            </a:stretch>
          </p:blipFill>
          <p:spPr bwMode="auto">
            <a:xfrm flipH="1">
              <a:off x="8913812" y="7785100"/>
              <a:ext cx="4603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7"/>
          <p:cNvGrpSpPr>
            <a:grpSpLocks/>
          </p:cNvGrpSpPr>
          <p:nvPr/>
        </p:nvGrpSpPr>
        <p:grpSpPr bwMode="auto">
          <a:xfrm flipH="1">
            <a:off x="2133600" y="3009900"/>
            <a:ext cx="2420938" cy="2457450"/>
            <a:chOff x="8154987" y="7645400"/>
            <a:chExt cx="1219200" cy="1447800"/>
          </a:xfrm>
        </p:grpSpPr>
        <p:pic>
          <p:nvPicPr>
            <p:cNvPr id="69640" name="Picture 27" descr="lotsofpeople6000pxwide_9.png"/>
            <p:cNvPicPr>
              <a:picLocks noChangeAspect="1"/>
            </p:cNvPicPr>
            <p:nvPr/>
          </p:nvPicPr>
          <p:blipFill>
            <a:blip r:embed="rId7" cstate="screen">
              <a:lum bright="70000" contrast="-70000"/>
              <a:extLst>
                <a:ext uri="{28A0092B-C50C-407E-A947-70E740481C1C}">
                  <a14:useLocalDpi xmlns:a14="http://schemas.microsoft.com/office/drawing/2010/main"/>
                </a:ext>
              </a:extLst>
            </a:blip>
            <a:srcRect/>
            <a:stretch>
              <a:fillRect/>
            </a:stretch>
          </p:blipFill>
          <p:spPr bwMode="auto">
            <a:xfrm>
              <a:off x="8154987" y="7797800"/>
              <a:ext cx="4826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1" name="Picture 28" descr="lotsofpeople6000pxwide_6.png"/>
            <p:cNvPicPr>
              <a:picLocks noChangeAspect="1"/>
            </p:cNvPicPr>
            <p:nvPr/>
          </p:nvPicPr>
          <p:blipFill>
            <a:blip r:embed="rId4" cstate="screen">
              <a:lum bright="70000" contrast="-70000"/>
              <a:extLst>
                <a:ext uri="{28A0092B-C50C-407E-A947-70E740481C1C}">
                  <a14:useLocalDpi xmlns:a14="http://schemas.microsoft.com/office/drawing/2010/main"/>
                </a:ext>
              </a:extLst>
            </a:blip>
            <a:srcRect/>
            <a:stretch>
              <a:fillRect/>
            </a:stretch>
          </p:blipFill>
          <p:spPr bwMode="auto">
            <a:xfrm flipH="1">
              <a:off x="8386762" y="7645400"/>
              <a:ext cx="4603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2" name="Picture 29" descr="lotsofpeople6000pxwide_11.png"/>
            <p:cNvPicPr>
              <a:picLocks noChangeAspect="1"/>
            </p:cNvPicPr>
            <p:nvPr/>
          </p:nvPicPr>
          <p:blipFill>
            <a:blip r:embed="rId8" cstate="screen">
              <a:lum bright="70000" contrast="-70000"/>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8610599" y="7729538"/>
              <a:ext cx="469900"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3" name="Picture 30" descr="lotsofpeople6000pxwide_12.png"/>
            <p:cNvPicPr>
              <a:picLocks noChangeAspect="1"/>
            </p:cNvPicPr>
            <p:nvPr/>
          </p:nvPicPr>
          <p:blipFill>
            <a:blip r:embed="rId6" cstate="screen">
              <a:lum bright="70000" contrast="-70000"/>
              <a:extLst>
                <a:ext uri="{28A0092B-C50C-407E-A947-70E740481C1C}">
                  <a14:useLocalDpi xmlns:a14="http://schemas.microsoft.com/office/drawing/2010/main"/>
                </a:ext>
              </a:extLst>
            </a:blip>
            <a:srcRect/>
            <a:stretch>
              <a:fillRect/>
            </a:stretch>
          </p:blipFill>
          <p:spPr bwMode="auto">
            <a:xfrm flipH="1">
              <a:off x="8913812" y="7785100"/>
              <a:ext cx="4603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p:cNvSpPr txBox="1">
            <a:spLocks noChangeArrowheads="1"/>
          </p:cNvSpPr>
          <p:nvPr/>
        </p:nvSpPr>
        <p:spPr bwMode="auto">
          <a:xfrm>
            <a:off x="334963" y="3775075"/>
            <a:ext cx="18161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9600" dirty="0">
                <a:solidFill>
                  <a:srgbClr val="FF0000"/>
                </a:solidFill>
                <a:latin typeface="Impact" charset="0"/>
              </a:rPr>
              <a:t>US</a:t>
            </a:r>
          </a:p>
        </p:txBody>
      </p:sp>
      <p:sp>
        <p:nvSpPr>
          <p:cNvPr id="9" name="TextBox 8"/>
          <p:cNvSpPr txBox="1">
            <a:spLocks noChangeArrowheads="1"/>
          </p:cNvSpPr>
          <p:nvPr/>
        </p:nvSpPr>
        <p:spPr bwMode="auto">
          <a:xfrm>
            <a:off x="5591175" y="3775075"/>
            <a:ext cx="3294063"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9600" dirty="0">
                <a:solidFill>
                  <a:schemeClr val="tx2">
                    <a:lumMod val="60000"/>
                    <a:lumOff val="40000"/>
                  </a:schemeClr>
                </a:solidFill>
                <a:latin typeface="Impact" charset="0"/>
              </a:rPr>
              <a:t>THEM</a:t>
            </a:r>
          </a:p>
        </p:txBody>
      </p:sp>
    </p:spTree>
    <p:extLst>
      <p:ext uri="{BB962C8B-B14F-4D97-AF65-F5344CB8AC3E}">
        <p14:creationId xmlns:p14="http://schemas.microsoft.com/office/powerpoint/2010/main" val="3303507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1000"/>
                                        <p:tgtEl>
                                          <p:spTgt spid="29">
                                            <p:txEl>
                                              <p:pRg st="0" end="0"/>
                                            </p:txEl>
                                          </p:spTgt>
                                        </p:tgtEl>
                                      </p:cBhvr>
                                    </p:animEffect>
                                    <p:anim calcmode="lin" valueType="num">
                                      <p:cBhvr>
                                        <p:cTn id="8"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9">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xEl>
                                              <p:pRg st="0" end="0"/>
                                            </p:txEl>
                                          </p:spTgt>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6" presetClass="emph" presetSubtype="0" accel="50000" decel="50000" fill="hold" grpId="0" nodeType="afterEffect">
                                  <p:stCondLst>
                                    <p:cond delay="0"/>
                                  </p:stCondLst>
                                  <p:childTnLst>
                                    <p:animScale>
                                      <p:cBhvr>
                                        <p:cTn id="13" dur="2000" fill="hold"/>
                                        <p:tgtEl>
                                          <p:spTgt spid="11"/>
                                        </p:tgtEl>
                                      </p:cBhvr>
                                      <p:by x="150000" y="150000"/>
                                    </p:animScale>
                                  </p:childTnLst>
                                </p:cTn>
                              </p:par>
                              <p:par>
                                <p:cTn id="14" presetID="6" presetClass="emph" presetSubtype="0" accel="50000" decel="50000" fill="hold" nodeType="withEffect">
                                  <p:stCondLst>
                                    <p:cond delay="0"/>
                                  </p:stCondLst>
                                  <p:childTnLst>
                                    <p:animScale>
                                      <p:cBhvr>
                                        <p:cTn id="15" dur="2000" fill="hold"/>
                                        <p:tgtEl>
                                          <p:spTgt spid="3"/>
                                        </p:tgtEl>
                                      </p:cBhvr>
                                      <p:by x="150000" y="150000"/>
                                    </p:animScale>
                                  </p:childTnLst>
                                </p:cTn>
                              </p:par>
                              <p:par>
                                <p:cTn id="16" presetID="6" presetClass="emph" presetSubtype="0" accel="50000" decel="50000" fill="hold" nodeType="withEffect">
                                  <p:stCondLst>
                                    <p:cond delay="0"/>
                                  </p:stCondLst>
                                  <p:childTnLst>
                                    <p:animScale>
                                      <p:cBhvr>
                                        <p:cTn id="17" dur="2000" fill="hold"/>
                                        <p:tgtEl>
                                          <p:spTgt spid="2"/>
                                        </p:tgtEl>
                                      </p:cBhvr>
                                      <p:by x="50000" y="50000"/>
                                    </p:animScale>
                                  </p:childTnLst>
                                </p:cTn>
                              </p:par>
                              <p:par>
                                <p:cTn id="18" presetID="6" presetClass="emph" presetSubtype="0" accel="50000" decel="50000" fill="hold" grpId="0" nodeType="withEffect">
                                  <p:stCondLst>
                                    <p:cond delay="0"/>
                                  </p:stCondLst>
                                  <p:childTnLst>
                                    <p:animScale>
                                      <p:cBhvr>
                                        <p:cTn id="19" dur="2000" fill="hold"/>
                                        <p:tgtEl>
                                          <p:spTgt spid="9"/>
                                        </p:tgtEl>
                                      </p:cBhvr>
                                      <p:by x="50000" y="50000"/>
                                    </p:animScale>
                                  </p:childTnLst>
                                </p:cTn>
                              </p:par>
                              <p:par>
                                <p:cTn id="20" presetID="0" presetClass="path" presetSubtype="0" accel="50000" decel="50000" fill="hold" nodeType="withEffect">
                                  <p:stCondLst>
                                    <p:cond delay="0"/>
                                  </p:stCondLst>
                                  <p:childTnLst>
                                    <p:animMotion origin="layout" path="M 5E-6 1.85185E-6 L 0.13698 1.85185E-6 " pathEditMode="relative" rAng="0" ptsTypes="AA">
                                      <p:cBhvr>
                                        <p:cTn id="21" dur="2000" fill="hold"/>
                                        <p:tgtEl>
                                          <p:spTgt spid="2"/>
                                        </p:tgtEl>
                                        <p:attrNameLst>
                                          <p:attrName>ppt_x</p:attrName>
                                          <p:attrName>ppt_y</p:attrName>
                                        </p:attrNameLst>
                                      </p:cBhvr>
                                      <p:rCtr x="68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11"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4"/>
          <p:cNvSpPr>
            <a:spLocks noGrp="1"/>
          </p:cNvSpPr>
          <p:nvPr>
            <p:ph type="ctrTitle"/>
          </p:nvPr>
        </p:nvSpPr>
        <p:spPr/>
        <p:txBody>
          <a:bodyPr/>
          <a:lstStyle/>
          <a:p>
            <a:r>
              <a:rPr lang="en-US">
                <a:latin typeface="Arial" charset="0"/>
                <a:ea typeface="ＭＳ Ｐゴシック" charset="0"/>
                <a:cs typeface="ＭＳ Ｐゴシック" charset="0"/>
              </a:rPr>
              <a:t>Figure 8.4: The Experiment at Robbers Cave</a:t>
            </a:r>
          </a:p>
        </p:txBody>
      </p:sp>
      <p:pic>
        <p:nvPicPr>
          <p:cNvPr id="6" name="Picture 5" descr="AAFDEKS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18631" y="1045348"/>
            <a:ext cx="7506738" cy="523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5019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ctrTitle"/>
          </p:nvPr>
        </p:nvSpPr>
        <p:spPr/>
        <p:txBody>
          <a:bodyPr/>
          <a:lstStyle/>
          <a:p>
            <a:r>
              <a:rPr lang="en-US">
                <a:latin typeface="Arial" charset="0"/>
                <a:ea typeface="ＭＳ Ｐゴシック" charset="0"/>
                <a:cs typeface="ＭＳ Ｐゴシック" charset="0"/>
              </a:rPr>
              <a:t>Stereotypes</a:t>
            </a:r>
          </a:p>
        </p:txBody>
      </p:sp>
      <p:sp>
        <p:nvSpPr>
          <p:cNvPr id="132099" name="Content Placeholder 5"/>
          <p:cNvSpPr>
            <a:spLocks noGrp="1"/>
          </p:cNvSpPr>
          <p:nvPr>
            <p:ph idx="4294967295"/>
          </p:nvPr>
        </p:nvSpPr>
        <p:spPr>
          <a:xfrm>
            <a:off x="4168131" y="1308097"/>
            <a:ext cx="4343400" cy="4545532"/>
          </a:xfrm>
        </p:spPr>
        <p:txBody>
          <a:bodyPr>
            <a:normAutofit fontScale="77500" lnSpcReduction="20000"/>
          </a:bodyPr>
          <a:lstStyle/>
          <a:p>
            <a:pPr marL="0" indent="0">
              <a:spcAft>
                <a:spcPts val="600"/>
              </a:spcAft>
              <a:buNone/>
            </a:pPr>
            <a:r>
              <a:rPr lang="en-US" b="1" dirty="0">
                <a:solidFill>
                  <a:srgbClr val="C62DB0"/>
                </a:solidFill>
                <a:latin typeface="Arial" charset="0"/>
                <a:ea typeface="ＭＳ Ｐゴシック" charset="0"/>
                <a:cs typeface="ＭＳ Ｐゴシック" charset="0"/>
              </a:rPr>
              <a:t>Stereotypes: </a:t>
            </a:r>
          </a:p>
          <a:p>
            <a:pPr>
              <a:spcAft>
                <a:spcPts val="600"/>
              </a:spcAft>
            </a:pPr>
            <a:r>
              <a:rPr lang="en-US" b="1" dirty="0">
                <a:solidFill>
                  <a:srgbClr val="619311"/>
                </a:solidFill>
                <a:latin typeface="Arial" charset="0"/>
                <a:ea typeface="ＭＳ Ｐゴシック" charset="0"/>
                <a:cs typeface="ＭＳ Ｐゴシック" charset="0"/>
              </a:rPr>
              <a:t>Aren’t necessarily bad and are sometimes accurate</a:t>
            </a:r>
          </a:p>
          <a:p>
            <a:pPr>
              <a:spcAft>
                <a:spcPts val="600"/>
              </a:spcAft>
            </a:pPr>
            <a:r>
              <a:rPr lang="en-US" b="1" dirty="0">
                <a:solidFill>
                  <a:srgbClr val="0D98B8"/>
                </a:solidFill>
                <a:latin typeface="Arial" charset="0"/>
                <a:ea typeface="ＭＳ Ｐゴシック" charset="0"/>
                <a:cs typeface="ＭＳ Ｐゴシック" charset="0"/>
              </a:rPr>
              <a:t>Can distort reality by:</a:t>
            </a:r>
          </a:p>
          <a:p>
            <a:pPr lvl="1">
              <a:spcAft>
                <a:spcPts val="600"/>
              </a:spcAft>
            </a:pPr>
            <a:r>
              <a:rPr lang="en-US" b="1" dirty="0">
                <a:solidFill>
                  <a:schemeClr val="bg2">
                    <a:lumMod val="90000"/>
                  </a:schemeClr>
                </a:solidFill>
                <a:latin typeface="Arial" charset="0"/>
                <a:ea typeface="ＭＳ Ｐゴシック" charset="0"/>
              </a:rPr>
              <a:t>Exaggerating differences between groups</a:t>
            </a:r>
          </a:p>
          <a:p>
            <a:pPr lvl="1">
              <a:spcAft>
                <a:spcPts val="600"/>
              </a:spcAft>
            </a:pPr>
            <a:r>
              <a:rPr lang="en-US" b="1" dirty="0">
                <a:solidFill>
                  <a:schemeClr val="bg2">
                    <a:lumMod val="90000"/>
                  </a:schemeClr>
                </a:solidFill>
                <a:latin typeface="Arial" charset="0"/>
                <a:ea typeface="ＭＳ Ｐゴシック" charset="0"/>
              </a:rPr>
              <a:t>Producing selective perception</a:t>
            </a:r>
          </a:p>
          <a:p>
            <a:pPr lvl="1">
              <a:spcAft>
                <a:spcPts val="600"/>
              </a:spcAft>
            </a:pPr>
            <a:r>
              <a:rPr lang="en-US" b="1" dirty="0">
                <a:solidFill>
                  <a:schemeClr val="bg2">
                    <a:lumMod val="90000"/>
                  </a:schemeClr>
                </a:solidFill>
                <a:latin typeface="Arial" charset="0"/>
                <a:ea typeface="ＭＳ Ｐゴシック" charset="0"/>
              </a:rPr>
              <a:t>Underestimating differences within the stereotyped group</a:t>
            </a:r>
          </a:p>
        </p:txBody>
      </p:sp>
      <p:pic>
        <p:nvPicPr>
          <p:cNvPr id="17" name="Picture 16" descr="reality_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88118" y="3324188"/>
            <a:ext cx="201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reality_2.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77006" y="2716175"/>
            <a:ext cx="20447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reality_3.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99206" y="2574888"/>
            <a:ext cx="23114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reality_4.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216693" y="2235163"/>
            <a:ext cx="20828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7069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32099">
                                            <p:txEl>
                                              <p:pRg st="2" end="2"/>
                                            </p:txEl>
                                          </p:spTgt>
                                        </p:tgtEl>
                                        <p:attrNameLst>
                                          <p:attrName>ppt_x</p:attrName>
                                          <p:attrName>ppt_y</p:attrName>
                                        </p:attrNameLst>
                                      </p:cBhvr>
                                    </p:animMotion>
                                    <p:animRot by="1500000">
                                      <p:cBhvr>
                                        <p:cTn id="7" dur="125" fill="hold">
                                          <p:stCondLst>
                                            <p:cond delay="0"/>
                                          </p:stCondLst>
                                        </p:cTn>
                                        <p:tgtEl>
                                          <p:spTgt spid="132099">
                                            <p:txEl>
                                              <p:pRg st="2" end="2"/>
                                            </p:txEl>
                                          </p:spTgt>
                                        </p:tgtEl>
                                        <p:attrNameLst>
                                          <p:attrName>r</p:attrName>
                                        </p:attrNameLst>
                                      </p:cBhvr>
                                    </p:animRot>
                                    <p:animRot by="-1500000">
                                      <p:cBhvr>
                                        <p:cTn id="8" dur="125" fill="hold">
                                          <p:stCondLst>
                                            <p:cond delay="125"/>
                                          </p:stCondLst>
                                        </p:cTn>
                                        <p:tgtEl>
                                          <p:spTgt spid="132099">
                                            <p:txEl>
                                              <p:pRg st="2" end="2"/>
                                            </p:txEl>
                                          </p:spTgt>
                                        </p:tgtEl>
                                        <p:attrNameLst>
                                          <p:attrName>r</p:attrName>
                                        </p:attrNameLst>
                                      </p:cBhvr>
                                    </p:animRot>
                                    <p:animRot by="-1500000">
                                      <p:cBhvr>
                                        <p:cTn id="9" dur="125" fill="hold">
                                          <p:stCondLst>
                                            <p:cond delay="250"/>
                                          </p:stCondLst>
                                        </p:cTn>
                                        <p:tgtEl>
                                          <p:spTgt spid="132099">
                                            <p:txEl>
                                              <p:pRg st="2" end="2"/>
                                            </p:txEl>
                                          </p:spTgt>
                                        </p:tgtEl>
                                        <p:attrNameLst>
                                          <p:attrName>r</p:attrName>
                                        </p:attrNameLst>
                                      </p:cBhvr>
                                    </p:animRot>
                                    <p:animRot by="1500000">
                                      <p:cBhvr>
                                        <p:cTn id="10" dur="125" fill="hold">
                                          <p:stCondLst>
                                            <p:cond delay="375"/>
                                          </p:stCondLst>
                                        </p:cTn>
                                        <p:tgtEl>
                                          <p:spTgt spid="132099">
                                            <p:txEl>
                                              <p:pRg st="2" end="2"/>
                                            </p:txEl>
                                          </p:spTgt>
                                        </p:tgtEl>
                                        <p:attrNameLst>
                                          <p:attrName>r</p:attrName>
                                        </p:attrNameLst>
                                      </p:cBhvr>
                                    </p:animRot>
                                  </p:childTnLst>
                                </p:cTn>
                              </p:par>
                            </p:childTnLst>
                          </p:cTn>
                        </p:par>
                        <p:par>
                          <p:cTn id="11" fill="hold" nodeType="afterGroup">
                            <p:stCondLst>
                              <p:cond delay="1450"/>
                            </p:stCondLst>
                            <p:childTnLst>
                              <p:par>
                                <p:cTn id="12" presetID="10" presetClass="exit" presetSubtype="0" fill="hold" nodeType="afterEffect">
                                  <p:stCondLst>
                                    <p:cond delay="0"/>
                                  </p:stCondLst>
                                  <p:childTnLst>
                                    <p:animEffect transition="out" filter="fade">
                                      <p:cBhvr>
                                        <p:cTn id="13" dur="500"/>
                                        <p:tgtEl>
                                          <p:spTgt spid="17"/>
                                        </p:tgtEl>
                                      </p:cBhvr>
                                    </p:animEffect>
                                    <p:set>
                                      <p:cBhvr>
                                        <p:cTn id="14" dur="1" fill="hold">
                                          <p:stCondLst>
                                            <p:cond delay="499"/>
                                          </p:stCondLst>
                                        </p:cTn>
                                        <p:tgtEl>
                                          <p:spTgt spid="17"/>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childTnLst>
                                </p:cTn>
                              </p:par>
                            </p:childTnLst>
                          </p:cTn>
                        </p:par>
                        <p:par>
                          <p:cTn id="18" fill="hold" nodeType="afterGroup">
                            <p:stCondLst>
                              <p:cond delay="2450"/>
                            </p:stCondLst>
                            <p:childTnLst>
                              <p:par>
                                <p:cTn id="19" presetID="10" presetClass="exit" presetSubtype="0" fill="hold" nodeType="afterEffect">
                                  <p:stCondLst>
                                    <p:cond delay="0"/>
                                  </p:stCondLst>
                                  <p:childTnLst>
                                    <p:animEffect transition="out" filter="fad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childTnLst>
                                </p:cTn>
                              </p:par>
                            </p:childTnLst>
                          </p:cTn>
                        </p:par>
                        <p:par>
                          <p:cTn id="25" fill="hold" nodeType="afterGroup">
                            <p:stCondLst>
                              <p:cond delay="3450"/>
                            </p:stCondLst>
                            <p:childTnLst>
                              <p:par>
                                <p:cTn id="26" presetID="10" presetClass="exit" presetSubtype="0" fill="hold" nodeType="afterEffect">
                                  <p:stCondLst>
                                    <p:cond delay="0"/>
                                  </p:stCondLst>
                                  <p:childTnLst>
                                    <p:animEffect transition="out" filter="fade">
                                      <p:cBhvr>
                                        <p:cTn id="27" dur="500"/>
                                        <p:tgtEl>
                                          <p:spTgt spid="19"/>
                                        </p:tgtEl>
                                      </p:cBhvr>
                                    </p:animEffect>
                                    <p:set>
                                      <p:cBhvr>
                                        <p:cTn id="28" dur="1" fill="hold">
                                          <p:stCondLst>
                                            <p:cond delay="499"/>
                                          </p:stCondLst>
                                        </p:cTn>
                                        <p:tgtEl>
                                          <p:spTgt spid="19"/>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2"/>
          <p:cNvSpPr>
            <a:spLocks noGrp="1"/>
          </p:cNvSpPr>
          <p:nvPr>
            <p:ph type="ctrTitle"/>
          </p:nvPr>
        </p:nvSpPr>
        <p:spPr/>
        <p:txBody>
          <a:bodyPr>
            <a:normAutofit/>
          </a:bodyPr>
          <a:lstStyle/>
          <a:p>
            <a:r>
              <a:rPr lang="en-US" dirty="0">
                <a:ea typeface="ＭＳ Ｐゴシック" charset="0"/>
              </a:rPr>
              <a:t>Roles and </a:t>
            </a:r>
            <a:r>
              <a:rPr lang="en-US" dirty="0" smtClean="0">
                <a:ea typeface="ＭＳ Ｐゴシック" charset="0"/>
              </a:rPr>
              <a:t>Rules</a:t>
            </a:r>
            <a:endParaRPr lang="en-US" dirty="0">
              <a:ea typeface="ＭＳ Ｐゴシック" charset="0"/>
            </a:endParaRPr>
          </a:p>
        </p:txBody>
      </p:sp>
      <p:sp>
        <p:nvSpPr>
          <p:cNvPr id="18" name="Round Diagonal Corner Rectangle 17"/>
          <p:cNvSpPr>
            <a:spLocks noChangeArrowheads="1"/>
          </p:cNvSpPr>
          <p:nvPr/>
        </p:nvSpPr>
        <p:spPr bwMode="auto">
          <a:xfrm>
            <a:off x="217488" y="2132013"/>
            <a:ext cx="2819400" cy="3716337"/>
          </a:xfrm>
          <a:prstGeom prst="round2DiagRect">
            <a:avLst/>
          </a:prstGeom>
          <a:gradFill rotWithShape="1">
            <a:gsLst>
              <a:gs pos="0">
                <a:schemeClr val="bg1"/>
              </a:gs>
              <a:gs pos="100000">
                <a:srgbClr val="6ECBE3">
                  <a:alpha val="73000"/>
                </a:srgbClr>
              </a:gs>
            </a:gsLst>
            <a:lin ang="5400000"/>
          </a:gradFill>
          <a:ln>
            <a:noFill/>
          </a:ln>
          <a:effectLst>
            <a:outerShdw blurRad="127000" dist="38100" dir="54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a:ea typeface="ＭＳ Ｐゴシック" charset="-128"/>
              <a:cs typeface="Arial"/>
            </a:endParaRPr>
          </a:p>
        </p:txBody>
      </p:sp>
      <p:sp>
        <p:nvSpPr>
          <p:cNvPr id="20" name="Round Diagonal Corner Rectangle 19"/>
          <p:cNvSpPr>
            <a:spLocks noChangeArrowheads="1"/>
          </p:cNvSpPr>
          <p:nvPr/>
        </p:nvSpPr>
        <p:spPr bwMode="auto">
          <a:xfrm>
            <a:off x="3138488" y="2132013"/>
            <a:ext cx="2933700" cy="3690937"/>
          </a:xfrm>
          <a:prstGeom prst="round2DiagRect">
            <a:avLst/>
          </a:prstGeom>
          <a:gradFill rotWithShape="1">
            <a:gsLst>
              <a:gs pos="0">
                <a:schemeClr val="bg1"/>
              </a:gs>
              <a:gs pos="100000">
                <a:srgbClr val="B7E16A">
                  <a:alpha val="71999"/>
                </a:srgbClr>
              </a:gs>
            </a:gsLst>
            <a:lin ang="5400000"/>
          </a:gradFill>
          <a:ln>
            <a:noFill/>
          </a:ln>
          <a:effectLst>
            <a:outerShdw blurRad="127000" dist="38100" dir="54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a:ea typeface="ＭＳ Ｐゴシック" charset="-128"/>
              <a:cs typeface="Arial"/>
            </a:endParaRPr>
          </a:p>
        </p:txBody>
      </p:sp>
      <p:sp>
        <p:nvSpPr>
          <p:cNvPr id="21" name="Round Diagonal Corner Rectangle 20"/>
          <p:cNvSpPr>
            <a:spLocks noChangeArrowheads="1"/>
          </p:cNvSpPr>
          <p:nvPr/>
        </p:nvSpPr>
        <p:spPr bwMode="auto">
          <a:xfrm>
            <a:off x="6173788" y="2132013"/>
            <a:ext cx="2768600" cy="3640137"/>
          </a:xfrm>
          <a:prstGeom prst="round2DiagRect">
            <a:avLst/>
          </a:prstGeom>
          <a:gradFill rotWithShape="1">
            <a:gsLst>
              <a:gs pos="0">
                <a:schemeClr val="bg1"/>
              </a:gs>
              <a:gs pos="100000">
                <a:srgbClr val="FFDA6E">
                  <a:alpha val="71999"/>
                </a:srgbClr>
              </a:gs>
            </a:gsLst>
            <a:lin ang="5400000"/>
          </a:gradFill>
          <a:ln>
            <a:noFill/>
          </a:ln>
          <a:effectLst>
            <a:outerShdw blurRad="127000" dist="38100" dir="54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a:ea typeface="ＭＳ Ｐゴシック" charset="-128"/>
              <a:cs typeface="Arial"/>
            </a:endParaRPr>
          </a:p>
        </p:txBody>
      </p:sp>
      <p:sp>
        <p:nvSpPr>
          <p:cNvPr id="75788" name="AutoShape 10"/>
          <p:cNvSpPr>
            <a:spLocks noChangeArrowheads="1"/>
          </p:cNvSpPr>
          <p:nvPr/>
        </p:nvSpPr>
        <p:spPr bwMode="auto">
          <a:xfrm>
            <a:off x="3316288" y="2532063"/>
            <a:ext cx="2457450" cy="2498725"/>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lstStyle/>
          <a:p>
            <a:pPr eaLnBrk="0" hangingPunct="0">
              <a:lnSpc>
                <a:spcPct val="90000"/>
              </a:lnSpc>
              <a:spcBef>
                <a:spcPct val="30000"/>
              </a:spcBef>
              <a:tabLst>
                <a:tab pos="114300" algn="l"/>
              </a:tabLst>
            </a:pPr>
            <a:r>
              <a:rPr lang="en-US" sz="1900" b="1">
                <a:solidFill>
                  <a:srgbClr val="75A420"/>
                </a:solidFill>
                <a:latin typeface="Arial"/>
                <a:cs typeface="Arial"/>
              </a:rPr>
              <a:t>Social position that is governed by a set of norms for proper behavior</a:t>
            </a:r>
          </a:p>
          <a:p>
            <a:pPr eaLnBrk="0" hangingPunct="0">
              <a:lnSpc>
                <a:spcPct val="90000"/>
              </a:lnSpc>
              <a:spcAft>
                <a:spcPts val="600"/>
              </a:spcAft>
              <a:tabLst>
                <a:tab pos="114300" algn="l"/>
              </a:tabLst>
            </a:pPr>
            <a:endParaRPr lang="en-US" altLang="ko-KR" sz="1900" b="1">
              <a:solidFill>
                <a:srgbClr val="75A420"/>
              </a:solidFill>
              <a:latin typeface="Arial"/>
              <a:ea typeface="Gulim" charset="0"/>
              <a:cs typeface="Arial"/>
            </a:endParaRPr>
          </a:p>
        </p:txBody>
      </p:sp>
      <p:sp>
        <p:nvSpPr>
          <p:cNvPr id="2" name="AutoShape 15"/>
          <p:cNvSpPr>
            <a:spLocks noChangeArrowheads="1"/>
          </p:cNvSpPr>
          <p:nvPr/>
        </p:nvSpPr>
        <p:spPr bwMode="auto">
          <a:xfrm>
            <a:off x="6307138" y="2532063"/>
            <a:ext cx="2611437" cy="292100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lstStyle/>
          <a:p>
            <a:pPr eaLnBrk="0" hangingPunct="0">
              <a:lnSpc>
                <a:spcPct val="90000"/>
              </a:lnSpc>
              <a:spcBef>
                <a:spcPct val="30000"/>
              </a:spcBef>
              <a:tabLst>
                <a:tab pos="114300" algn="l"/>
              </a:tabLst>
            </a:pPr>
            <a:r>
              <a:rPr lang="en-US" sz="1900" b="1">
                <a:solidFill>
                  <a:srgbClr val="FF6600"/>
                </a:solidFill>
                <a:latin typeface="Arial"/>
                <a:cs typeface="Arial"/>
              </a:rPr>
              <a:t>Program of shared rules that governs the behavior of people in a community or society, and a set of values, beliefs, and customs shared by most members of that community</a:t>
            </a:r>
            <a:endParaRPr lang="en-US" altLang="ko-KR" sz="1900" b="1">
              <a:solidFill>
                <a:srgbClr val="FF6600"/>
              </a:solidFill>
              <a:latin typeface="Arial"/>
              <a:ea typeface="Gulim" charset="0"/>
              <a:cs typeface="Arial"/>
            </a:endParaRPr>
          </a:p>
        </p:txBody>
      </p:sp>
      <p:sp>
        <p:nvSpPr>
          <p:cNvPr id="16" name="AutoShape 7"/>
          <p:cNvSpPr>
            <a:spLocks noChangeArrowheads="1"/>
          </p:cNvSpPr>
          <p:nvPr/>
        </p:nvSpPr>
        <p:spPr bwMode="auto">
          <a:xfrm>
            <a:off x="452438" y="2532063"/>
            <a:ext cx="2451100" cy="2657475"/>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lstStyle/>
          <a:p>
            <a:pPr>
              <a:lnSpc>
                <a:spcPct val="90000"/>
              </a:lnSpc>
              <a:spcAft>
                <a:spcPts val="600"/>
              </a:spcAft>
              <a:tabLst>
                <a:tab pos="114300" algn="l"/>
              </a:tabLst>
            </a:pPr>
            <a:r>
              <a:rPr lang="en-US" sz="1900" b="1">
                <a:solidFill>
                  <a:srgbClr val="2391B3"/>
                </a:solidFill>
                <a:latin typeface="Arial"/>
                <a:cs typeface="Arial"/>
              </a:rPr>
              <a:t>Rules that regulate social life, including explicit laws and implicit cultural conventions</a:t>
            </a:r>
            <a:endParaRPr lang="en-US" altLang="ko-KR" sz="1900" b="1">
              <a:solidFill>
                <a:srgbClr val="2391B3"/>
              </a:solidFill>
              <a:latin typeface="Arial"/>
              <a:ea typeface="Gulim" charset="0"/>
              <a:cs typeface="Arial"/>
            </a:endParaRPr>
          </a:p>
        </p:txBody>
      </p:sp>
      <p:sp>
        <p:nvSpPr>
          <p:cNvPr id="22" name="Rectangle 21"/>
          <p:cNvSpPr>
            <a:spLocks noChangeArrowheads="1"/>
          </p:cNvSpPr>
          <p:nvPr/>
        </p:nvSpPr>
        <p:spPr bwMode="auto">
          <a:xfrm rot="-447521">
            <a:off x="200025" y="1282700"/>
            <a:ext cx="2255838" cy="1017588"/>
          </a:xfrm>
          <a:prstGeom prst="rect">
            <a:avLst/>
          </a:prstGeom>
          <a:solidFill>
            <a:srgbClr val="0D98B8"/>
          </a:solidFill>
          <a:ln w="38100">
            <a:solidFill>
              <a:srgbClr val="FFFFFF"/>
            </a:solidFill>
            <a:round/>
            <a:headEnd/>
            <a:tailEnd/>
          </a:ln>
          <a:effectLst>
            <a:outerShdw blurRad="50800" dist="38099" dir="6119970" rotWithShape="0">
              <a:srgbClr val="000000">
                <a:alpha val="42998"/>
              </a:srgbClr>
            </a:outerShdw>
          </a:effectLst>
        </p:spPr>
        <p:txBody>
          <a:bodyPr wrap="none" anchor="ctr"/>
          <a:lstStyle/>
          <a:p>
            <a:pPr algn="ctr">
              <a:defRPr/>
            </a:pPr>
            <a:r>
              <a:rPr lang="en-US" sz="2400" b="1" dirty="0">
                <a:solidFill>
                  <a:schemeClr val="bg1"/>
                </a:solidFill>
                <a:latin typeface="Arial"/>
                <a:ea typeface="ＭＳ Ｐゴシック" charset="-128"/>
                <a:cs typeface="Arial"/>
              </a:rPr>
              <a:t>Norms </a:t>
            </a:r>
          </a:p>
          <a:p>
            <a:pPr algn="ctr">
              <a:defRPr/>
            </a:pPr>
            <a:r>
              <a:rPr lang="en-US" sz="2400" b="1" dirty="0">
                <a:solidFill>
                  <a:schemeClr val="bg1"/>
                </a:solidFill>
                <a:latin typeface="Arial"/>
                <a:ea typeface="ＭＳ Ｐゴシック" charset="-128"/>
                <a:cs typeface="Arial"/>
              </a:rPr>
              <a:t>(Social)</a:t>
            </a:r>
          </a:p>
        </p:txBody>
      </p:sp>
      <p:sp>
        <p:nvSpPr>
          <p:cNvPr id="24" name="Rectangle 23"/>
          <p:cNvSpPr>
            <a:spLocks noChangeArrowheads="1"/>
          </p:cNvSpPr>
          <p:nvPr/>
        </p:nvSpPr>
        <p:spPr bwMode="auto">
          <a:xfrm rot="-447521">
            <a:off x="3021013" y="1279525"/>
            <a:ext cx="2289175" cy="1017588"/>
          </a:xfrm>
          <a:prstGeom prst="rect">
            <a:avLst/>
          </a:prstGeom>
          <a:solidFill>
            <a:schemeClr val="accent3">
              <a:lumMod val="75000"/>
            </a:schemeClr>
          </a:solidFill>
          <a:ln w="38100">
            <a:solidFill>
              <a:srgbClr val="FFFFFF"/>
            </a:solidFill>
            <a:round/>
            <a:headEnd/>
            <a:tailEnd/>
          </a:ln>
          <a:effectLst>
            <a:outerShdw blurRad="50800" dist="38099" dir="6119970" rotWithShape="0">
              <a:srgbClr val="000000">
                <a:alpha val="42998"/>
              </a:srgbClr>
            </a:outerShdw>
          </a:effectLst>
        </p:spPr>
        <p:txBody>
          <a:bodyPr wrap="none" anchor="ctr"/>
          <a:lstStyle/>
          <a:p>
            <a:pPr algn="ctr">
              <a:defRPr/>
            </a:pPr>
            <a:r>
              <a:rPr lang="en-US" sz="2400" b="1" dirty="0">
                <a:solidFill>
                  <a:schemeClr val="bg1"/>
                </a:solidFill>
                <a:latin typeface="Arial"/>
                <a:ea typeface="ＭＳ Ｐゴシック" charset="-128"/>
                <a:cs typeface="Arial"/>
              </a:rPr>
              <a:t>Role</a:t>
            </a:r>
          </a:p>
        </p:txBody>
      </p:sp>
      <p:sp>
        <p:nvSpPr>
          <p:cNvPr id="25" name="Rectangle 24"/>
          <p:cNvSpPr>
            <a:spLocks noChangeArrowheads="1"/>
          </p:cNvSpPr>
          <p:nvPr/>
        </p:nvSpPr>
        <p:spPr bwMode="auto">
          <a:xfrm rot="-447521">
            <a:off x="6016625" y="1328738"/>
            <a:ext cx="2162175" cy="976312"/>
          </a:xfrm>
          <a:prstGeom prst="rect">
            <a:avLst/>
          </a:prstGeom>
          <a:solidFill>
            <a:srgbClr val="FF9E52"/>
          </a:solidFill>
          <a:ln w="38100">
            <a:solidFill>
              <a:srgbClr val="FFFFFF"/>
            </a:solidFill>
            <a:round/>
            <a:headEnd/>
            <a:tailEnd/>
          </a:ln>
          <a:effectLst>
            <a:outerShdw blurRad="50800" dist="38099" dir="6119970" rotWithShape="0">
              <a:srgbClr val="000000">
                <a:alpha val="42998"/>
              </a:srgbClr>
            </a:outerShdw>
          </a:effectLst>
        </p:spPr>
        <p:txBody>
          <a:bodyPr wrap="none" anchor="ctr"/>
          <a:lstStyle/>
          <a:p>
            <a:pPr algn="ctr">
              <a:defRPr/>
            </a:pPr>
            <a:r>
              <a:rPr lang="en-US" sz="2400" b="1" dirty="0">
                <a:solidFill>
                  <a:schemeClr val="bg1"/>
                </a:solidFill>
                <a:latin typeface="Arial"/>
                <a:ea typeface="ＭＳ Ｐゴシック" charset="-128"/>
                <a:cs typeface="Arial"/>
              </a:rPr>
              <a:t>Culture</a:t>
            </a:r>
          </a:p>
        </p:txBody>
      </p:sp>
    </p:spTree>
    <p:extLst>
      <p:ext uri="{BB962C8B-B14F-4D97-AF65-F5344CB8AC3E}">
        <p14:creationId xmlns:p14="http://schemas.microsoft.com/office/powerpoint/2010/main" val="2235937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1"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ppt_h/2"/>
                                          </p:val>
                                        </p:tav>
                                        <p:tav tm="100000">
                                          <p:val>
                                            <p:strVal val="#ppt_y"/>
                                          </p:val>
                                        </p:tav>
                                      </p:tavLst>
                                    </p:anim>
                                    <p:anim calcmode="lin" valueType="num">
                                      <p:cBhvr>
                                        <p:cTn id="16" dur="500" fill="hold"/>
                                        <p:tgtEl>
                                          <p:spTgt spid="18"/>
                                        </p:tgtEl>
                                        <p:attrNameLst>
                                          <p:attrName>ppt_w</p:attrName>
                                        </p:attrNameLst>
                                      </p:cBhvr>
                                      <p:tavLst>
                                        <p:tav tm="0">
                                          <p:val>
                                            <p:strVal val="#ppt_w"/>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000"/>
                                        <p:tgtEl>
                                          <p:spTgt spid="1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1000" fill="hold"/>
                                        <p:tgtEl>
                                          <p:spTgt spid="24"/>
                                        </p:tgtEl>
                                        <p:attrNameLst>
                                          <p:attrName>ppt_w</p:attrName>
                                        </p:attrNameLst>
                                      </p:cBhvr>
                                      <p:tavLst>
                                        <p:tav tm="0">
                                          <p:val>
                                            <p:fltVal val="0"/>
                                          </p:val>
                                        </p:tav>
                                        <p:tav tm="100000">
                                          <p:val>
                                            <p:strVal val="#ppt_w"/>
                                          </p:val>
                                        </p:tav>
                                      </p:tavLst>
                                    </p:anim>
                                    <p:anim calcmode="lin" valueType="num">
                                      <p:cBhvr>
                                        <p:cTn id="27" dur="1000" fill="hold"/>
                                        <p:tgtEl>
                                          <p:spTgt spid="24"/>
                                        </p:tgtEl>
                                        <p:attrNameLst>
                                          <p:attrName>ppt_h</p:attrName>
                                        </p:attrNameLst>
                                      </p:cBhvr>
                                      <p:tavLst>
                                        <p:tav tm="0">
                                          <p:val>
                                            <p:fltVal val="0"/>
                                          </p:val>
                                        </p:tav>
                                        <p:tav tm="100000">
                                          <p:val>
                                            <p:strVal val="#ppt_h"/>
                                          </p:val>
                                        </p:tav>
                                      </p:tavLst>
                                    </p:anim>
                                    <p:anim calcmode="lin" valueType="num">
                                      <p:cBhvr>
                                        <p:cTn id="28"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1000"/>
                            </p:stCondLst>
                            <p:childTnLst>
                              <p:par>
                                <p:cTn id="31" presetID="17" presetClass="entr" presetSubtype="1"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ppt_x</p:attrName>
                                        </p:attrNameLst>
                                      </p:cBhvr>
                                      <p:tavLst>
                                        <p:tav tm="0">
                                          <p:val>
                                            <p:strVal val="#ppt_x"/>
                                          </p:val>
                                        </p:tav>
                                        <p:tav tm="100000">
                                          <p:val>
                                            <p:strVal val="#ppt_x"/>
                                          </p:val>
                                        </p:tav>
                                      </p:tavLst>
                                    </p:anim>
                                    <p:anim calcmode="lin" valueType="num">
                                      <p:cBhvr>
                                        <p:cTn id="34" dur="500" fill="hold"/>
                                        <p:tgtEl>
                                          <p:spTgt spid="20"/>
                                        </p:tgtEl>
                                        <p:attrNameLst>
                                          <p:attrName>ppt_y</p:attrName>
                                        </p:attrNameLst>
                                      </p:cBhvr>
                                      <p:tavLst>
                                        <p:tav tm="0">
                                          <p:val>
                                            <p:strVal val="#ppt_y-#ppt_h/2"/>
                                          </p:val>
                                        </p:tav>
                                        <p:tav tm="100000">
                                          <p:val>
                                            <p:strVal val="#ppt_y"/>
                                          </p:val>
                                        </p:tav>
                                      </p:tavLst>
                                    </p:anim>
                                    <p:anim calcmode="lin" valueType="num">
                                      <p:cBhvr>
                                        <p:cTn id="35" dur="500" fill="hold"/>
                                        <p:tgtEl>
                                          <p:spTgt spid="20"/>
                                        </p:tgtEl>
                                        <p:attrNameLst>
                                          <p:attrName>ppt_w</p:attrName>
                                        </p:attrNameLst>
                                      </p:cBhvr>
                                      <p:tavLst>
                                        <p:tav tm="0">
                                          <p:val>
                                            <p:strVal val="#ppt_w"/>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childTnLst>
                                </p:cTn>
                              </p:par>
                            </p:childTnLst>
                          </p:cTn>
                        </p:par>
                        <p:par>
                          <p:cTn id="37" fill="hold" nodeType="afterGroup">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75788"/>
                                        </p:tgtEl>
                                        <p:attrNameLst>
                                          <p:attrName>style.visibility</p:attrName>
                                        </p:attrNameLst>
                                      </p:cBhvr>
                                      <p:to>
                                        <p:strVal val="visible"/>
                                      </p:to>
                                    </p:set>
                                    <p:animEffect transition="in" filter="fade">
                                      <p:cBhvr>
                                        <p:cTn id="40" dur="2000"/>
                                        <p:tgtEl>
                                          <p:spTgt spid="7578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1000" fill="hold"/>
                                        <p:tgtEl>
                                          <p:spTgt spid="25"/>
                                        </p:tgtEl>
                                        <p:attrNameLst>
                                          <p:attrName>ppt_w</p:attrName>
                                        </p:attrNameLst>
                                      </p:cBhvr>
                                      <p:tavLst>
                                        <p:tav tm="0">
                                          <p:val>
                                            <p:fltVal val="0"/>
                                          </p:val>
                                        </p:tav>
                                        <p:tav tm="100000">
                                          <p:val>
                                            <p:strVal val="#ppt_w"/>
                                          </p:val>
                                        </p:tav>
                                      </p:tavLst>
                                    </p:anim>
                                    <p:anim calcmode="lin" valueType="num">
                                      <p:cBhvr>
                                        <p:cTn id="46" dur="1000" fill="hold"/>
                                        <p:tgtEl>
                                          <p:spTgt spid="25"/>
                                        </p:tgtEl>
                                        <p:attrNameLst>
                                          <p:attrName>ppt_h</p:attrName>
                                        </p:attrNameLst>
                                      </p:cBhvr>
                                      <p:tavLst>
                                        <p:tav tm="0">
                                          <p:val>
                                            <p:fltVal val="0"/>
                                          </p:val>
                                        </p:tav>
                                        <p:tav tm="100000">
                                          <p:val>
                                            <p:strVal val="#ppt_h"/>
                                          </p:val>
                                        </p:tav>
                                      </p:tavLst>
                                    </p:anim>
                                    <p:anim calcmode="lin" valueType="num">
                                      <p:cBhvr>
                                        <p:cTn id="47"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par>
                          <p:cTn id="49" fill="hold" nodeType="afterGroup">
                            <p:stCondLst>
                              <p:cond delay="1000"/>
                            </p:stCondLst>
                            <p:childTnLst>
                              <p:par>
                                <p:cTn id="50" presetID="17" presetClass="entr" presetSubtype="1"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ppt_x</p:attrName>
                                        </p:attrNameLst>
                                      </p:cBhvr>
                                      <p:tavLst>
                                        <p:tav tm="0">
                                          <p:val>
                                            <p:strVal val="#ppt_x"/>
                                          </p:val>
                                        </p:tav>
                                        <p:tav tm="100000">
                                          <p:val>
                                            <p:strVal val="#ppt_x"/>
                                          </p:val>
                                        </p:tav>
                                      </p:tavLst>
                                    </p:anim>
                                    <p:anim calcmode="lin" valueType="num">
                                      <p:cBhvr>
                                        <p:cTn id="53" dur="500" fill="hold"/>
                                        <p:tgtEl>
                                          <p:spTgt spid="21"/>
                                        </p:tgtEl>
                                        <p:attrNameLst>
                                          <p:attrName>ppt_y</p:attrName>
                                        </p:attrNameLst>
                                      </p:cBhvr>
                                      <p:tavLst>
                                        <p:tav tm="0">
                                          <p:val>
                                            <p:strVal val="#ppt_y-#ppt_h/2"/>
                                          </p:val>
                                        </p:tav>
                                        <p:tav tm="100000">
                                          <p:val>
                                            <p:strVal val="#ppt_y"/>
                                          </p:val>
                                        </p:tav>
                                      </p:tavLst>
                                    </p:anim>
                                    <p:anim calcmode="lin" valueType="num">
                                      <p:cBhvr>
                                        <p:cTn id="54" dur="500" fill="hold"/>
                                        <p:tgtEl>
                                          <p:spTgt spid="21"/>
                                        </p:tgtEl>
                                        <p:attrNameLst>
                                          <p:attrName>ppt_w</p:attrName>
                                        </p:attrNameLst>
                                      </p:cBhvr>
                                      <p:tavLst>
                                        <p:tav tm="0">
                                          <p:val>
                                            <p:strVal val="#ppt_w"/>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childTnLst>
                                </p:cTn>
                              </p:par>
                            </p:childTnLst>
                          </p:cTn>
                        </p:par>
                        <p:par>
                          <p:cTn id="56" fill="hold" nodeType="afterGroup">
                            <p:stCondLst>
                              <p:cond delay="1500"/>
                            </p:stCondLst>
                            <p:childTnLst>
                              <p:par>
                                <p:cTn id="57" presetID="10" presetClass="entr" presetSubtype="0" fill="hold" grpId="0" nodeType="after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75788" grpId="0"/>
      <p:bldP spid="2" grpId="0"/>
      <p:bldP spid="16" grpId="0"/>
      <p:bldP spid="22" grpId="0" animBg="1"/>
      <p:bldP spid="24" grpId="0" animBg="1"/>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08.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605"/>
            <a:ext cx="9144000" cy="6479641"/>
          </a:xfrm>
          <a:prstGeom prst="rect">
            <a:avLst/>
          </a:prstGeom>
        </p:spPr>
      </p:pic>
      <p:sp>
        <p:nvSpPr>
          <p:cNvPr id="2" name="Rectangle 1"/>
          <p:cNvSpPr/>
          <p:nvPr/>
        </p:nvSpPr>
        <p:spPr>
          <a:xfrm>
            <a:off x="3479419" y="2003176"/>
            <a:ext cx="2441120" cy="1128463"/>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4052174" y="647055"/>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chemeClr val="bg1"/>
                  </a:solidFill>
                  <a:latin typeface="Arial"/>
                  <a:cs typeface="Arial"/>
                </a:rPr>
                <a:t>8.5</a:t>
              </a:r>
              <a:endParaRPr lang="en-US" sz="3200" b="1" dirty="0">
                <a:solidFill>
                  <a:schemeClr val="bg1"/>
                </a:solidFill>
                <a:latin typeface="Arial"/>
                <a:cs typeface="Arial"/>
              </a:endParaRPr>
            </a:p>
          </p:txBody>
        </p:sp>
      </p:grpSp>
      <p:sp>
        <p:nvSpPr>
          <p:cNvPr id="6" name="TextBox 5"/>
          <p:cNvSpPr txBox="1"/>
          <p:nvPr/>
        </p:nvSpPr>
        <p:spPr>
          <a:xfrm>
            <a:off x="3479419" y="2130088"/>
            <a:ext cx="2441120" cy="830997"/>
          </a:xfrm>
          <a:prstGeom prst="rect">
            <a:avLst/>
          </a:prstGeom>
          <a:noFill/>
        </p:spPr>
        <p:txBody>
          <a:bodyPr wrap="square" rtlCol="0">
            <a:spAutoFit/>
          </a:bodyPr>
          <a:lstStyle/>
          <a:p>
            <a:pPr algn="ctr"/>
            <a:r>
              <a:rPr lang="en-US" sz="2400" b="1" dirty="0">
                <a:solidFill>
                  <a:schemeClr val="bg1"/>
                </a:solidFill>
                <a:latin typeface=""/>
              </a:rPr>
              <a:t>Group Conflict and </a:t>
            </a:r>
            <a:r>
              <a:rPr lang="en-US" sz="2400" b="1" dirty="0" smtClean="0">
                <a:solidFill>
                  <a:schemeClr val="bg1"/>
                </a:solidFill>
                <a:latin typeface=""/>
              </a:rPr>
              <a:t>Prejudice</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14204721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8.5</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8.5.A</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722376"/>
            <a:chOff x="1507106" y="1346543"/>
            <a:chExt cx="6648095" cy="722376"/>
          </a:xfrm>
        </p:grpSpPr>
        <p:sp>
          <p:nvSpPr>
            <p:cNvPr id="6" name="Round Diagonal Corner Rectangle 5"/>
            <p:cNvSpPr/>
            <p:nvPr/>
          </p:nvSpPr>
          <p:spPr>
            <a:xfrm>
              <a:off x="1507106" y="1346543"/>
              <a:ext cx="6648095" cy="722376"/>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369332"/>
            </a:xfrm>
            <a:prstGeom prst="rect">
              <a:avLst/>
            </a:prstGeom>
            <a:noFill/>
          </p:spPr>
          <p:txBody>
            <a:bodyPr wrap="square" rtlCol="0">
              <a:spAutoFit/>
            </a:bodyPr>
            <a:lstStyle/>
            <a:p>
              <a:r>
                <a:rPr lang="en-US" dirty="0">
                  <a:latin typeface="Arial"/>
                  <a:cs typeface="Arial"/>
                </a:rPr>
                <a:t>Describe four sources of prejudice</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179955"/>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8.5.B</a:t>
              </a:r>
              <a:endParaRPr lang="en-US" sz="2400" b="1" dirty="0">
                <a:solidFill>
                  <a:schemeClr val="bg1"/>
                </a:solidFill>
                <a:latin typeface="Arial"/>
                <a:cs typeface="Arial"/>
              </a:endParaRPr>
            </a:p>
          </p:txBody>
        </p:sp>
      </p:grpSp>
      <p:grpSp>
        <p:nvGrpSpPr>
          <p:cNvPr id="16" name="Group 15"/>
          <p:cNvGrpSpPr/>
          <p:nvPr/>
        </p:nvGrpSpPr>
        <p:grpSpPr>
          <a:xfrm>
            <a:off x="1851368" y="2179955"/>
            <a:ext cx="6648095" cy="722376"/>
            <a:chOff x="1507106" y="1346543"/>
            <a:chExt cx="6648095" cy="722376"/>
          </a:xfrm>
        </p:grpSpPr>
        <p:sp>
          <p:nvSpPr>
            <p:cNvPr id="17" name="Round Diagonal Corner Rectangle 16"/>
            <p:cNvSpPr/>
            <p:nvPr/>
          </p:nvSpPr>
          <p:spPr>
            <a:xfrm>
              <a:off x="1507106" y="1346543"/>
              <a:ext cx="6648095" cy="722376"/>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369332"/>
            </a:xfrm>
            <a:prstGeom prst="rect">
              <a:avLst/>
            </a:prstGeom>
            <a:noFill/>
          </p:spPr>
          <p:txBody>
            <a:bodyPr wrap="square" rtlCol="0">
              <a:spAutoFit/>
            </a:bodyPr>
            <a:lstStyle/>
            <a:p>
              <a:r>
                <a:rPr lang="en-US" dirty="0">
                  <a:latin typeface="Arial"/>
                  <a:cs typeface="Arial"/>
                </a:rPr>
                <a:t>Describe five ways of measuring prejudicial attitudes</a:t>
              </a:r>
              <a:r>
                <a:rPr lang="en-US" dirty="0" smtClean="0">
                  <a:latin typeface="Arial"/>
                  <a:cs typeface="Arial"/>
                </a:rPr>
                <a:t>.</a:t>
              </a:r>
              <a:endParaRPr lang="en-US" dirty="0">
                <a:latin typeface="Arial"/>
                <a:cs typeface="Arial"/>
              </a:endParaRPr>
            </a:p>
          </p:txBody>
        </p:sp>
      </p:grpSp>
      <p:grpSp>
        <p:nvGrpSpPr>
          <p:cNvPr id="23" name="Group 22"/>
          <p:cNvGrpSpPr/>
          <p:nvPr/>
        </p:nvGrpSpPr>
        <p:grpSpPr>
          <a:xfrm>
            <a:off x="612022" y="3012616"/>
            <a:ext cx="1078690" cy="734479"/>
            <a:chOff x="267760" y="1346543"/>
            <a:chExt cx="1078690" cy="734479"/>
          </a:xfrm>
        </p:grpSpPr>
        <p:sp>
          <p:nvSpPr>
            <p:cNvPr id="24" name="Round Diagonal Corner Rectangle 23"/>
            <p:cNvSpPr/>
            <p:nvPr/>
          </p:nvSpPr>
          <p:spPr>
            <a:xfrm>
              <a:off x="267760" y="1346543"/>
              <a:ext cx="1078690" cy="734479"/>
            </a:xfrm>
            <a:prstGeom prst="round2Diag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5" name="TextBox 2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8.5.C</a:t>
              </a:r>
              <a:endParaRPr lang="en-US" sz="2400" b="1" dirty="0">
                <a:solidFill>
                  <a:schemeClr val="bg1"/>
                </a:solidFill>
                <a:latin typeface="Arial"/>
                <a:cs typeface="Arial"/>
              </a:endParaRPr>
            </a:p>
          </p:txBody>
        </p:sp>
      </p:grpSp>
      <p:grpSp>
        <p:nvGrpSpPr>
          <p:cNvPr id="26" name="Group 25"/>
          <p:cNvGrpSpPr/>
          <p:nvPr/>
        </p:nvGrpSpPr>
        <p:grpSpPr>
          <a:xfrm>
            <a:off x="1851368" y="3012616"/>
            <a:ext cx="6648095" cy="941832"/>
            <a:chOff x="1507106" y="1346543"/>
            <a:chExt cx="6648095" cy="941832"/>
          </a:xfrm>
        </p:grpSpPr>
        <p:sp>
          <p:nvSpPr>
            <p:cNvPr id="27" name="Round Diagonal Corner Rectangle 26"/>
            <p:cNvSpPr/>
            <p:nvPr/>
          </p:nvSpPr>
          <p:spPr>
            <a:xfrm>
              <a:off x="1507106" y="1346543"/>
              <a:ext cx="6648095" cy="941832"/>
            </a:xfrm>
            <a:prstGeom prst="round2Diag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8" name="TextBox 2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Describe four situations that can help reduce prejudice and intergroup conflict</a:t>
              </a:r>
              <a:r>
                <a:rPr lang="en-US" dirty="0" smtClean="0">
                  <a:latin typeface="Arial"/>
                  <a:cs typeface="Arial"/>
                </a:rPr>
                <a:t>.</a:t>
              </a:r>
              <a:endParaRPr lang="en-US" dirty="0">
                <a:latin typeface="Arial"/>
                <a:cs typeface="Arial"/>
              </a:endParaRPr>
            </a:p>
          </p:txBody>
        </p:sp>
      </p:grpSp>
      <p:grpSp>
        <p:nvGrpSpPr>
          <p:cNvPr id="29" name="Group 28"/>
          <p:cNvGrpSpPr/>
          <p:nvPr/>
        </p:nvGrpSpPr>
        <p:grpSpPr>
          <a:xfrm>
            <a:off x="612022" y="4067310"/>
            <a:ext cx="1078690" cy="734479"/>
            <a:chOff x="267760" y="1346543"/>
            <a:chExt cx="1078690" cy="734479"/>
          </a:xfrm>
          <a:solidFill>
            <a:schemeClr val="accent6">
              <a:lumMod val="75000"/>
            </a:schemeClr>
          </a:solidFill>
        </p:grpSpPr>
        <p:sp>
          <p:nvSpPr>
            <p:cNvPr id="30" name="Round Diagonal Corner Rectangle 29"/>
            <p:cNvSpPr/>
            <p:nvPr/>
          </p:nvSpPr>
          <p:spPr>
            <a:xfrm>
              <a:off x="267760" y="1346543"/>
              <a:ext cx="1078690" cy="734479"/>
            </a:xfrm>
            <a:prstGeom prst="round2Diag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1" name="TextBox 30"/>
            <p:cNvSpPr txBox="1"/>
            <p:nvPr/>
          </p:nvSpPr>
          <p:spPr>
            <a:xfrm>
              <a:off x="267760" y="1467386"/>
              <a:ext cx="1078690" cy="461665"/>
            </a:xfrm>
            <a:prstGeom prst="rect">
              <a:avLst/>
            </a:prstGeom>
            <a:grpFill/>
          </p:spPr>
          <p:txBody>
            <a:bodyPr wrap="square" rtlCol="0">
              <a:spAutoFit/>
            </a:bodyPr>
            <a:lstStyle/>
            <a:p>
              <a:pPr algn="ctr"/>
              <a:r>
                <a:rPr lang="en-US" sz="2400" b="1" dirty="0" smtClean="0">
                  <a:solidFill>
                    <a:schemeClr val="bg1"/>
                  </a:solidFill>
                  <a:latin typeface="Arial"/>
                  <a:cs typeface="Arial"/>
                </a:rPr>
                <a:t>8.5.D</a:t>
              </a:r>
              <a:endParaRPr lang="en-US" sz="2400" b="1" dirty="0">
                <a:solidFill>
                  <a:schemeClr val="bg1"/>
                </a:solidFill>
                <a:latin typeface="Arial"/>
                <a:cs typeface="Arial"/>
              </a:endParaRPr>
            </a:p>
          </p:txBody>
        </p:sp>
      </p:grpSp>
      <p:grpSp>
        <p:nvGrpSpPr>
          <p:cNvPr id="32" name="Group 31"/>
          <p:cNvGrpSpPr/>
          <p:nvPr/>
        </p:nvGrpSpPr>
        <p:grpSpPr>
          <a:xfrm>
            <a:off x="1851368" y="4067310"/>
            <a:ext cx="6648095" cy="941832"/>
            <a:chOff x="1507106" y="1346543"/>
            <a:chExt cx="6648095" cy="941832"/>
          </a:xfrm>
        </p:grpSpPr>
        <p:sp>
          <p:nvSpPr>
            <p:cNvPr id="33" name="Round Diagonal Corner Rectangle 32"/>
            <p:cNvSpPr/>
            <p:nvPr/>
          </p:nvSpPr>
          <p:spPr>
            <a:xfrm>
              <a:off x="1507106" y="1346543"/>
              <a:ext cx="6648095" cy="941832"/>
            </a:xfrm>
            <a:prstGeom prst="round2Diag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4" name="TextBox 33"/>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Explain the phrase “the banality of evil,” and discuss how it contributes to otherwise-good people behaving badly</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9119277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par>
                          <p:cTn id="43" fill="hold">
                            <p:stCondLst>
                              <p:cond delay="3500"/>
                            </p:stCondLst>
                            <p:childTnLst>
                              <p:par>
                                <p:cTn id="44" presetID="31"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 calcmode="lin" valueType="num">
                                      <p:cBhvr>
                                        <p:cTn id="48" dur="500" fill="hold"/>
                                        <p:tgtEl>
                                          <p:spTgt spid="23"/>
                                        </p:tgtEl>
                                        <p:attrNameLst>
                                          <p:attrName>style.rotation</p:attrName>
                                        </p:attrNameLst>
                                      </p:cBhvr>
                                      <p:tavLst>
                                        <p:tav tm="0">
                                          <p:val>
                                            <p:fltVal val="90"/>
                                          </p:val>
                                        </p:tav>
                                        <p:tav tm="100000">
                                          <p:val>
                                            <p:fltVal val="0"/>
                                          </p:val>
                                        </p:tav>
                                      </p:tavLst>
                                    </p:anim>
                                    <p:animEffect transition="in" filter="fade">
                                      <p:cBhvr>
                                        <p:cTn id="49" dur="500"/>
                                        <p:tgtEl>
                                          <p:spTgt spid="23"/>
                                        </p:tgtEl>
                                      </p:cBhvr>
                                    </p:animEffect>
                                  </p:childTnLst>
                                </p:cTn>
                              </p:par>
                            </p:childTnLst>
                          </p:cTn>
                        </p:par>
                        <p:par>
                          <p:cTn id="50" fill="hold">
                            <p:stCondLst>
                              <p:cond delay="4000"/>
                            </p:stCondLst>
                            <p:childTnLst>
                              <p:par>
                                <p:cTn id="51" presetID="23" presetClass="entr" presetSubtype="16"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childTnLst>
                                </p:cTn>
                              </p:par>
                            </p:childTnLst>
                          </p:cTn>
                        </p:par>
                        <p:par>
                          <p:cTn id="55" fill="hold">
                            <p:stCondLst>
                              <p:cond delay="4500"/>
                            </p:stCondLst>
                            <p:childTnLst>
                              <p:par>
                                <p:cTn id="56" presetID="31" presetClass="entr" presetSubtype="0"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 calcmode="lin" valueType="num">
                                      <p:cBhvr>
                                        <p:cTn id="60" dur="500" fill="hold"/>
                                        <p:tgtEl>
                                          <p:spTgt spid="29"/>
                                        </p:tgtEl>
                                        <p:attrNameLst>
                                          <p:attrName>style.rotation</p:attrName>
                                        </p:attrNameLst>
                                      </p:cBhvr>
                                      <p:tavLst>
                                        <p:tav tm="0">
                                          <p:val>
                                            <p:fltVal val="90"/>
                                          </p:val>
                                        </p:tav>
                                        <p:tav tm="100000">
                                          <p:val>
                                            <p:fltVal val="0"/>
                                          </p:val>
                                        </p:tav>
                                      </p:tavLst>
                                    </p:anim>
                                    <p:animEffect transition="in" filter="fade">
                                      <p:cBhvr>
                                        <p:cTn id="61" dur="500"/>
                                        <p:tgtEl>
                                          <p:spTgt spid="29"/>
                                        </p:tgtEl>
                                      </p:cBhvr>
                                    </p:animEffect>
                                  </p:childTnLst>
                                </p:cTn>
                              </p:par>
                            </p:childTnLst>
                          </p:cTn>
                        </p:par>
                        <p:par>
                          <p:cTn id="62" fill="hold">
                            <p:stCondLst>
                              <p:cond delay="5000"/>
                            </p:stCondLst>
                            <p:childTnLst>
                              <p:par>
                                <p:cTn id="63" presetID="23" presetClass="entr" presetSubtype="16" fill="hold" nodeType="after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p:cTn id="65" dur="500" fill="hold"/>
                                        <p:tgtEl>
                                          <p:spTgt spid="32"/>
                                        </p:tgtEl>
                                        <p:attrNameLst>
                                          <p:attrName>ppt_w</p:attrName>
                                        </p:attrNameLst>
                                      </p:cBhvr>
                                      <p:tavLst>
                                        <p:tav tm="0">
                                          <p:val>
                                            <p:fltVal val="0"/>
                                          </p:val>
                                        </p:tav>
                                        <p:tav tm="100000">
                                          <p:val>
                                            <p:strVal val="#ppt_w"/>
                                          </p:val>
                                        </p:tav>
                                      </p:tavLst>
                                    </p:anim>
                                    <p:anim calcmode="lin" valueType="num">
                                      <p:cBhvr>
                                        <p:cTn id="66" dur="500" fill="hold"/>
                                        <p:tgtEl>
                                          <p:spTgt spid="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Round Diagonal Corner Rectangle 5"/>
          <p:cNvSpPr>
            <a:spLocks noChangeArrowheads="1"/>
          </p:cNvSpPr>
          <p:nvPr/>
        </p:nvSpPr>
        <p:spPr bwMode="auto">
          <a:xfrm>
            <a:off x="339250" y="1454408"/>
            <a:ext cx="4035425" cy="2459038"/>
          </a:xfrm>
          <a:prstGeom prst="round2DiagRect">
            <a:avLst/>
          </a:prstGeom>
          <a:solidFill>
            <a:schemeClr val="bg1">
              <a:alpha val="60000"/>
            </a:schemeClr>
          </a:solidFill>
          <a:ln>
            <a:noFill/>
          </a:ln>
          <a:effectLst>
            <a:outerShdw blurRad="63500" dist="38100" dir="2700000" rotWithShape="0">
              <a:srgbClr val="000000">
                <a:alpha val="42998"/>
              </a:srgbClr>
            </a:outerShdw>
          </a:effectLst>
          <a:extLst/>
        </p:spPr>
        <p:txBody>
          <a:bodyPr wrap="none" anchor="ctr"/>
          <a:lstStyle/>
          <a:p>
            <a:pPr algn="ctr">
              <a:defRPr/>
            </a:pPr>
            <a:endParaRPr lang="en-US" sz="1800"/>
          </a:p>
        </p:txBody>
      </p:sp>
      <p:sp>
        <p:nvSpPr>
          <p:cNvPr id="75780" name="Rectangle 2"/>
          <p:cNvSpPr>
            <a:spLocks noGrp="1"/>
          </p:cNvSpPr>
          <p:nvPr>
            <p:ph type="ctrTitle"/>
          </p:nvPr>
        </p:nvSpPr>
        <p:spPr/>
        <p:txBody>
          <a:bodyPr/>
          <a:lstStyle/>
          <a:p>
            <a:r>
              <a:rPr lang="en-US">
                <a:latin typeface="Arial" charset="0"/>
                <a:ea typeface="ＭＳ Ｐゴシック" charset="0"/>
                <a:cs typeface="ＭＳ Ｐゴシック" charset="0"/>
              </a:rPr>
              <a:t>The Origins of Prejudice</a:t>
            </a:r>
          </a:p>
        </p:txBody>
      </p:sp>
      <p:sp>
        <p:nvSpPr>
          <p:cNvPr id="10" name="Content Placeholder 9"/>
          <p:cNvSpPr>
            <a:spLocks noGrp="1"/>
          </p:cNvSpPr>
          <p:nvPr>
            <p:ph idx="4294967295"/>
          </p:nvPr>
        </p:nvSpPr>
        <p:spPr>
          <a:xfrm>
            <a:off x="495360" y="1614156"/>
            <a:ext cx="3708929" cy="2215660"/>
          </a:xfrm>
        </p:spPr>
        <p:txBody>
          <a:bodyPr>
            <a:normAutofit/>
          </a:bodyPr>
          <a:lstStyle/>
          <a:p>
            <a:pPr marL="228600" indent="-228600"/>
            <a:r>
              <a:rPr lang="en-US" sz="2400" b="1" dirty="0">
                <a:solidFill>
                  <a:schemeClr val="accent3">
                    <a:lumMod val="50000"/>
                  </a:schemeClr>
                </a:solidFill>
                <a:latin typeface="Arial" charset="0"/>
                <a:ea typeface="ＭＳ Ｐゴシック" charset="0"/>
                <a:cs typeface="ＭＳ Ｐゴシック" charset="0"/>
              </a:rPr>
              <a:t>Psychological </a:t>
            </a:r>
            <a:r>
              <a:rPr lang="en-US" sz="2400" b="1" dirty="0">
                <a:latin typeface="Arial" charset="0"/>
                <a:ea typeface="ＭＳ Ｐゴシック" charset="0"/>
                <a:cs typeface="ＭＳ Ｐゴシック" charset="0"/>
              </a:rPr>
              <a:t>causes</a:t>
            </a:r>
          </a:p>
          <a:p>
            <a:pPr marL="228600" indent="-228600"/>
            <a:r>
              <a:rPr lang="en-US" sz="2400" b="1" dirty="0">
                <a:solidFill>
                  <a:schemeClr val="accent6">
                    <a:lumMod val="75000"/>
                  </a:schemeClr>
                </a:solidFill>
                <a:latin typeface="Arial" charset="0"/>
                <a:ea typeface="ＭＳ Ｐゴシック" charset="0"/>
                <a:cs typeface="ＭＳ Ｐゴシック" charset="0"/>
              </a:rPr>
              <a:t>Social</a:t>
            </a:r>
            <a:r>
              <a:rPr lang="en-US" sz="2400" b="1" dirty="0">
                <a:solidFill>
                  <a:srgbClr val="FF6600"/>
                </a:solidFill>
                <a:latin typeface="Arial" charset="0"/>
                <a:ea typeface="ＭＳ Ｐゴシック" charset="0"/>
                <a:cs typeface="ＭＳ Ｐゴシック" charset="0"/>
              </a:rPr>
              <a:t> </a:t>
            </a:r>
            <a:r>
              <a:rPr lang="en-US" sz="2400" b="1" dirty="0">
                <a:latin typeface="Arial" charset="0"/>
                <a:ea typeface="ＭＳ Ｐゴシック" charset="0"/>
                <a:cs typeface="ＭＳ Ｐゴシック" charset="0"/>
              </a:rPr>
              <a:t>causes</a:t>
            </a:r>
          </a:p>
          <a:p>
            <a:pPr marL="228600" indent="-228600"/>
            <a:r>
              <a:rPr lang="en-US" sz="2400" b="1" dirty="0">
                <a:solidFill>
                  <a:srgbClr val="C62DB0"/>
                </a:solidFill>
                <a:latin typeface="Arial" charset="0"/>
                <a:ea typeface="ＭＳ Ｐゴシック" charset="0"/>
                <a:cs typeface="ＭＳ Ｐゴシック" charset="0"/>
              </a:rPr>
              <a:t>Economic </a:t>
            </a:r>
            <a:r>
              <a:rPr lang="en-US" sz="2400" b="1" dirty="0">
                <a:latin typeface="Arial" charset="0"/>
                <a:ea typeface="ＭＳ Ｐゴシック" charset="0"/>
                <a:cs typeface="ＭＳ Ｐゴシック" charset="0"/>
              </a:rPr>
              <a:t>causes</a:t>
            </a:r>
          </a:p>
          <a:p>
            <a:pPr marL="228600" indent="-228600"/>
            <a:r>
              <a:rPr lang="en-US" sz="2400" b="1" dirty="0">
                <a:solidFill>
                  <a:srgbClr val="8D35D1"/>
                </a:solidFill>
                <a:latin typeface="Arial" charset="0"/>
                <a:ea typeface="ＭＳ Ｐゴシック" charset="0"/>
                <a:cs typeface="ＭＳ Ｐゴシック" charset="0"/>
              </a:rPr>
              <a:t>Cultural and national </a:t>
            </a:r>
            <a:r>
              <a:rPr lang="en-US" sz="2400" b="1" dirty="0">
                <a:latin typeface="Arial" charset="0"/>
                <a:ea typeface="ＭＳ Ｐゴシック" charset="0"/>
                <a:cs typeface="ＭＳ Ｐゴシック" charset="0"/>
              </a:rPr>
              <a:t>causes</a:t>
            </a:r>
          </a:p>
          <a:p>
            <a:pPr lvl="1"/>
            <a:endParaRPr lang="en-US" sz="2400" dirty="0">
              <a:latin typeface="Arial" charset="0"/>
              <a:ea typeface="ＭＳ Ｐゴシック" charset="0"/>
              <a:cs typeface="ＭＳ Ｐゴシック" charset="0"/>
            </a:endParaRPr>
          </a:p>
        </p:txBody>
      </p:sp>
      <p:sp>
        <p:nvSpPr>
          <p:cNvPr id="75782" name="Content Placeholder 2"/>
          <p:cNvSpPr>
            <a:spLocks/>
          </p:cNvSpPr>
          <p:nvPr/>
        </p:nvSpPr>
        <p:spPr bwMode="auto">
          <a:xfrm>
            <a:off x="0" y="723900"/>
            <a:ext cx="4846638"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pPr>
            <a:endParaRPr lang="en-US" sz="1400" b="1">
              <a:solidFill>
                <a:schemeClr val="bg1"/>
              </a:solidFill>
            </a:endParaRPr>
          </a:p>
        </p:txBody>
      </p:sp>
    </p:spTree>
    <p:extLst>
      <p:ext uri="{BB962C8B-B14F-4D97-AF65-F5344CB8AC3E}">
        <p14:creationId xmlns:p14="http://schemas.microsoft.com/office/powerpoint/2010/main" val="1909041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ppt_y-#ppt_h/2"/>
                                          </p:val>
                                        </p:tav>
                                        <p:tav tm="100000">
                                          <p:val>
                                            <p:strVal val="#ppt_y"/>
                                          </p:val>
                                        </p:tav>
                                      </p:tavLst>
                                    </p:anim>
                                    <p:anim calcmode="lin" valueType="num">
                                      <p:cBhvr>
                                        <p:cTn id="9" dur="500" fill="hold"/>
                                        <p:tgtEl>
                                          <p:spTgt spid="6"/>
                                        </p:tgtEl>
                                        <p:attrNameLst>
                                          <p:attrName>ppt_w</p:attrName>
                                        </p:attrNameLst>
                                      </p:cBhvr>
                                      <p:tavLst>
                                        <p:tav tm="0">
                                          <p:val>
                                            <p:strVal val="#ppt_w"/>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slide(fromBottom)">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slide(fromBottom)">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slide(fromBottom)">
                                      <p:cBhvr>
                                        <p:cTn id="24" dur="500"/>
                                        <p:tgtEl>
                                          <p:spTgt spid="1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slide(fromBottom)">
                                      <p:cBhvr>
                                        <p:cTn id="29"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a:grpSpLocks/>
          </p:cNvGrpSpPr>
          <p:nvPr/>
        </p:nvGrpSpPr>
        <p:grpSpPr bwMode="auto">
          <a:xfrm>
            <a:off x="1392238" y="2524125"/>
            <a:ext cx="6007100" cy="2636838"/>
            <a:chOff x="1392768" y="2209806"/>
            <a:chExt cx="6946900" cy="2637335"/>
          </a:xfrm>
        </p:grpSpPr>
        <p:sp>
          <p:nvSpPr>
            <p:cNvPr id="77855" name="Line 2"/>
            <p:cNvSpPr>
              <a:spLocks noChangeShapeType="1"/>
            </p:cNvSpPr>
            <p:nvPr/>
          </p:nvSpPr>
          <p:spPr bwMode="auto">
            <a:xfrm>
              <a:off x="1421343" y="3078334"/>
              <a:ext cx="6918325" cy="15875"/>
            </a:xfrm>
            <a:prstGeom prst="line">
              <a:avLst/>
            </a:prstGeom>
            <a:noFill/>
            <a:ln w="12700">
              <a:solidFill>
                <a:schemeClr val="accent4">
                  <a:lumMod val="60000"/>
                  <a:lumOff val="4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a:cs typeface="Arial"/>
              </a:endParaRPr>
            </a:p>
          </p:txBody>
        </p:sp>
        <p:sp>
          <p:nvSpPr>
            <p:cNvPr id="77856" name="Line 3"/>
            <p:cNvSpPr>
              <a:spLocks noChangeShapeType="1"/>
            </p:cNvSpPr>
            <p:nvPr/>
          </p:nvSpPr>
          <p:spPr bwMode="auto">
            <a:xfrm>
              <a:off x="1421343" y="3962737"/>
              <a:ext cx="6918325" cy="3175"/>
            </a:xfrm>
            <a:prstGeom prst="line">
              <a:avLst/>
            </a:prstGeom>
            <a:noFill/>
            <a:ln w="12700">
              <a:solidFill>
                <a:schemeClr val="accent4">
                  <a:lumMod val="60000"/>
                  <a:lumOff val="4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a:cs typeface="Arial"/>
              </a:endParaRPr>
            </a:p>
          </p:txBody>
        </p:sp>
        <p:sp>
          <p:nvSpPr>
            <p:cNvPr id="77857" name="Line 4"/>
            <p:cNvSpPr>
              <a:spLocks noChangeShapeType="1"/>
            </p:cNvSpPr>
            <p:nvPr/>
          </p:nvSpPr>
          <p:spPr bwMode="auto">
            <a:xfrm>
              <a:off x="1392768" y="4834441"/>
              <a:ext cx="6946900" cy="12700"/>
            </a:xfrm>
            <a:prstGeom prst="line">
              <a:avLst/>
            </a:prstGeom>
            <a:noFill/>
            <a:ln w="12700">
              <a:solidFill>
                <a:schemeClr val="accent4">
                  <a:lumMod val="60000"/>
                  <a:lumOff val="4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a:cs typeface="Arial"/>
              </a:endParaRPr>
            </a:p>
          </p:txBody>
        </p:sp>
        <p:sp>
          <p:nvSpPr>
            <p:cNvPr id="77858" name="Line 6"/>
            <p:cNvSpPr>
              <a:spLocks noChangeShapeType="1"/>
            </p:cNvSpPr>
            <p:nvPr/>
          </p:nvSpPr>
          <p:spPr bwMode="auto">
            <a:xfrm>
              <a:off x="1545168" y="2209806"/>
              <a:ext cx="6781800" cy="0"/>
            </a:xfrm>
            <a:prstGeom prst="line">
              <a:avLst/>
            </a:prstGeom>
            <a:noFill/>
            <a:ln w="12700">
              <a:solidFill>
                <a:schemeClr val="accent4">
                  <a:lumMod val="60000"/>
                  <a:lumOff val="4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a:cs typeface="Arial"/>
              </a:endParaRPr>
            </a:p>
          </p:txBody>
        </p:sp>
      </p:grpSp>
      <p:sp>
        <p:nvSpPr>
          <p:cNvPr id="24" name="Oval 23"/>
          <p:cNvSpPr/>
          <p:nvPr/>
        </p:nvSpPr>
        <p:spPr bwMode="auto">
          <a:xfrm>
            <a:off x="793011" y="4872673"/>
            <a:ext cx="1071032" cy="1071032"/>
          </a:xfrm>
          <a:prstGeom prst="ellipse">
            <a:avLst/>
          </a:prstGeom>
          <a:solidFill>
            <a:schemeClr val="accent4">
              <a:lumMod val="75000"/>
            </a:schemeClr>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1800">
              <a:latin typeface="Arial"/>
              <a:ea typeface="MS PGothic" charset="0"/>
              <a:cs typeface="Arial"/>
            </a:endParaRPr>
          </a:p>
        </p:txBody>
      </p:sp>
      <p:sp>
        <p:nvSpPr>
          <p:cNvPr id="29" name="Oval 28"/>
          <p:cNvSpPr/>
          <p:nvPr/>
        </p:nvSpPr>
        <p:spPr bwMode="auto">
          <a:xfrm>
            <a:off x="795867" y="4171531"/>
            <a:ext cx="1071032" cy="1071032"/>
          </a:xfrm>
          <a:prstGeom prst="ellipse">
            <a:avLst/>
          </a:prstGeom>
          <a:solidFill>
            <a:schemeClr val="accent6"/>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1800">
              <a:latin typeface="Arial"/>
              <a:ea typeface="MS PGothic" charset="0"/>
              <a:cs typeface="Arial"/>
            </a:endParaRPr>
          </a:p>
        </p:txBody>
      </p:sp>
      <p:sp>
        <p:nvSpPr>
          <p:cNvPr id="30" name="Oval 29"/>
          <p:cNvSpPr/>
          <p:nvPr/>
        </p:nvSpPr>
        <p:spPr bwMode="auto">
          <a:xfrm>
            <a:off x="795867" y="3320631"/>
            <a:ext cx="1071032" cy="1071032"/>
          </a:xfrm>
          <a:prstGeom prst="ellipse">
            <a:avLst/>
          </a:prstGeom>
          <a:solidFill>
            <a:schemeClr val="accent4">
              <a:lumMod val="75000"/>
            </a:schemeClr>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1800">
              <a:latin typeface="Arial"/>
              <a:ea typeface="MS PGothic" charset="0"/>
              <a:cs typeface="Arial"/>
            </a:endParaRPr>
          </a:p>
        </p:txBody>
      </p:sp>
      <p:sp>
        <p:nvSpPr>
          <p:cNvPr id="31" name="Oval 30"/>
          <p:cNvSpPr/>
          <p:nvPr/>
        </p:nvSpPr>
        <p:spPr bwMode="auto">
          <a:xfrm>
            <a:off x="795867" y="2469731"/>
            <a:ext cx="1071032" cy="1071032"/>
          </a:xfrm>
          <a:prstGeom prst="ellipse">
            <a:avLst/>
          </a:prstGeom>
          <a:solidFill>
            <a:schemeClr val="accent6"/>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1800">
              <a:latin typeface="Arial"/>
              <a:ea typeface="MS PGothic" charset="0"/>
              <a:cs typeface="Arial"/>
            </a:endParaRPr>
          </a:p>
        </p:txBody>
      </p:sp>
      <p:sp>
        <p:nvSpPr>
          <p:cNvPr id="32" name="Oval 31"/>
          <p:cNvSpPr/>
          <p:nvPr/>
        </p:nvSpPr>
        <p:spPr bwMode="auto">
          <a:xfrm>
            <a:off x="795867" y="1618831"/>
            <a:ext cx="1071032" cy="1071032"/>
          </a:xfrm>
          <a:prstGeom prst="ellipse">
            <a:avLst/>
          </a:prstGeom>
          <a:solidFill>
            <a:schemeClr val="accent4">
              <a:lumMod val="75000"/>
            </a:schemeClr>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1800">
              <a:latin typeface="Arial"/>
              <a:ea typeface="MS PGothic" charset="0"/>
              <a:cs typeface="Arial"/>
            </a:endParaRPr>
          </a:p>
        </p:txBody>
      </p:sp>
      <p:sp>
        <p:nvSpPr>
          <p:cNvPr id="462861" name="Rectangle 13"/>
          <p:cNvSpPr>
            <a:spLocks noChangeArrowheads="1"/>
          </p:cNvSpPr>
          <p:nvPr/>
        </p:nvSpPr>
        <p:spPr bwMode="auto">
          <a:xfrm>
            <a:off x="2011363" y="1837670"/>
            <a:ext cx="5791200" cy="595035"/>
          </a:xfrm>
          <a:prstGeom prst="rect">
            <a:avLst/>
          </a:prstGeom>
          <a:noFill/>
          <a:ln w="9525">
            <a:noFill/>
            <a:miter lim="800000"/>
            <a:headEnd/>
            <a:tailEnd/>
          </a:ln>
        </p:spPr>
        <p:txBody>
          <a:bodyPr anchor="ctr">
            <a:spAutoFit/>
          </a:bodyPr>
          <a:lstStyle/>
          <a:p>
            <a:pPr>
              <a:lnSpc>
                <a:spcPct val="80000"/>
              </a:lnSpc>
              <a:spcBef>
                <a:spcPct val="20000"/>
              </a:spcBef>
              <a:buFont typeface="Times" charset="0"/>
              <a:buNone/>
              <a:defRPr/>
            </a:pPr>
            <a:r>
              <a:rPr lang="en-US" sz="2000" b="1" dirty="0">
                <a:solidFill>
                  <a:schemeClr val="accent4">
                    <a:lumMod val="75000"/>
                  </a:schemeClr>
                </a:solidFill>
                <a:latin typeface="Arial"/>
                <a:ea typeface="MS PGothic" charset="0"/>
                <a:cs typeface="Arial"/>
              </a:rPr>
              <a:t>Measures of social distance and “microaggressions”</a:t>
            </a:r>
          </a:p>
        </p:txBody>
      </p:sp>
      <p:sp>
        <p:nvSpPr>
          <p:cNvPr id="462862" name="Rectangle 14"/>
          <p:cNvSpPr>
            <a:spLocks noChangeArrowheads="1"/>
          </p:cNvSpPr>
          <p:nvPr/>
        </p:nvSpPr>
        <p:spPr bwMode="auto">
          <a:xfrm>
            <a:off x="2011363" y="3518833"/>
            <a:ext cx="5829300" cy="595035"/>
          </a:xfrm>
          <a:prstGeom prst="rect">
            <a:avLst/>
          </a:prstGeom>
          <a:noFill/>
          <a:ln w="9525">
            <a:noFill/>
            <a:miter lim="800000"/>
            <a:headEnd/>
            <a:tailEnd/>
          </a:ln>
        </p:spPr>
        <p:txBody>
          <a:bodyPr anchor="ctr">
            <a:spAutoFit/>
          </a:bodyPr>
          <a:lstStyle/>
          <a:p>
            <a:pPr>
              <a:lnSpc>
                <a:spcPct val="80000"/>
              </a:lnSpc>
              <a:spcBef>
                <a:spcPct val="20000"/>
              </a:spcBef>
              <a:buFont typeface="Times" charset="0"/>
              <a:buNone/>
              <a:defRPr/>
            </a:pPr>
            <a:r>
              <a:rPr lang="en-US" sz="2000" b="1" dirty="0">
                <a:solidFill>
                  <a:schemeClr val="accent4">
                    <a:lumMod val="75000"/>
                  </a:schemeClr>
                </a:solidFill>
                <a:latin typeface="Arial"/>
                <a:ea typeface="MS PGothic" charset="0"/>
                <a:cs typeface="Arial"/>
              </a:rPr>
              <a:t>Measures of what people do when they are stressed or angry</a:t>
            </a:r>
          </a:p>
        </p:txBody>
      </p:sp>
      <p:sp>
        <p:nvSpPr>
          <p:cNvPr id="462863" name="Rectangle 15"/>
          <p:cNvSpPr>
            <a:spLocks noChangeArrowheads="1"/>
          </p:cNvSpPr>
          <p:nvPr/>
        </p:nvSpPr>
        <p:spPr bwMode="auto">
          <a:xfrm>
            <a:off x="1985963" y="4581743"/>
            <a:ext cx="6019800" cy="348813"/>
          </a:xfrm>
          <a:prstGeom prst="rect">
            <a:avLst/>
          </a:prstGeom>
          <a:noFill/>
          <a:ln w="9525">
            <a:noFill/>
            <a:miter lim="800000"/>
            <a:headEnd/>
            <a:tailEnd/>
          </a:ln>
        </p:spPr>
        <p:txBody>
          <a:bodyPr anchor="ctr">
            <a:spAutoFit/>
          </a:bodyPr>
          <a:lstStyle/>
          <a:p>
            <a:pPr eaLnBrk="0" hangingPunct="0">
              <a:lnSpc>
                <a:spcPct val="80000"/>
              </a:lnSpc>
              <a:defRPr/>
            </a:pPr>
            <a:r>
              <a:rPr lang="en-US" sz="2000" b="1" dirty="0">
                <a:solidFill>
                  <a:srgbClr val="F79646"/>
                </a:solidFill>
                <a:latin typeface="Arial"/>
                <a:ea typeface="MS PGothic" charset="0"/>
                <a:cs typeface="Arial"/>
              </a:rPr>
              <a:t>Measures of brain activity</a:t>
            </a:r>
          </a:p>
        </p:txBody>
      </p:sp>
      <p:sp>
        <p:nvSpPr>
          <p:cNvPr id="462864" name="Rectangle 16"/>
          <p:cNvSpPr>
            <a:spLocks noChangeArrowheads="1"/>
          </p:cNvSpPr>
          <p:nvPr/>
        </p:nvSpPr>
        <p:spPr bwMode="auto">
          <a:xfrm>
            <a:off x="1988548" y="5326281"/>
            <a:ext cx="6400800" cy="348813"/>
          </a:xfrm>
          <a:prstGeom prst="rect">
            <a:avLst/>
          </a:prstGeom>
          <a:noFill/>
          <a:ln w="9525">
            <a:noFill/>
            <a:miter lim="800000"/>
            <a:headEnd/>
            <a:tailEnd/>
          </a:ln>
        </p:spPr>
        <p:txBody>
          <a:bodyPr anchor="ctr">
            <a:spAutoFit/>
          </a:bodyPr>
          <a:lstStyle/>
          <a:p>
            <a:pPr>
              <a:lnSpc>
                <a:spcPct val="80000"/>
              </a:lnSpc>
              <a:defRPr/>
            </a:pPr>
            <a:r>
              <a:rPr lang="en-US" sz="2000" b="1" dirty="0">
                <a:solidFill>
                  <a:schemeClr val="accent4">
                    <a:lumMod val="75000"/>
                  </a:schemeClr>
                </a:solidFill>
                <a:latin typeface="Arial"/>
                <a:ea typeface="MS PGothic" charset="0"/>
                <a:cs typeface="Arial"/>
              </a:rPr>
              <a:t>Measures of implicit attitudes</a:t>
            </a:r>
          </a:p>
        </p:txBody>
      </p:sp>
      <p:sp>
        <p:nvSpPr>
          <p:cNvPr id="135187" name="Content Placeholder 2"/>
          <p:cNvSpPr>
            <a:spLocks/>
          </p:cNvSpPr>
          <p:nvPr/>
        </p:nvSpPr>
        <p:spPr bwMode="auto">
          <a:xfrm>
            <a:off x="1985963" y="1129765"/>
            <a:ext cx="6057900" cy="518408"/>
          </a:xfrm>
          <a:prstGeom prst="rect">
            <a:avLst/>
          </a:prstGeom>
          <a:noFill/>
          <a:ln w="9525">
            <a:noFill/>
            <a:miter lim="800000"/>
            <a:headEnd/>
            <a:tailEnd/>
          </a:ln>
        </p:spPr>
        <p:txBody>
          <a:bodyPr/>
          <a:lstStyle/>
          <a:p>
            <a:pPr>
              <a:lnSpc>
                <a:spcPct val="80000"/>
              </a:lnSpc>
              <a:spcBef>
                <a:spcPct val="20000"/>
              </a:spcBef>
              <a:buFont typeface="Wingdings" charset="2"/>
              <a:buNone/>
              <a:defRPr/>
            </a:pPr>
            <a:r>
              <a:rPr lang="en-US" sz="2400" b="1" dirty="0">
                <a:solidFill>
                  <a:schemeClr val="accent6">
                    <a:lumMod val="50000"/>
                  </a:schemeClr>
                </a:solidFill>
                <a:latin typeface="Arial"/>
                <a:ea typeface="MS PGothic" charset="0"/>
                <a:cs typeface="Arial"/>
              </a:rPr>
              <a:t>Five ways of measuring prejudice: </a:t>
            </a:r>
          </a:p>
        </p:txBody>
      </p:sp>
      <p:grpSp>
        <p:nvGrpSpPr>
          <p:cNvPr id="3" name="Group 18"/>
          <p:cNvGrpSpPr>
            <a:grpSpLocks/>
          </p:cNvGrpSpPr>
          <p:nvPr/>
        </p:nvGrpSpPr>
        <p:grpSpPr bwMode="auto">
          <a:xfrm>
            <a:off x="908050" y="1918778"/>
            <a:ext cx="806450" cy="3027220"/>
            <a:chOff x="1092" y="1505"/>
            <a:chExt cx="244" cy="1900"/>
          </a:xfrm>
        </p:grpSpPr>
        <p:sp>
          <p:nvSpPr>
            <p:cNvPr id="35" name="Rectangle 19"/>
            <p:cNvSpPr>
              <a:spLocks noChangeArrowheads="1"/>
            </p:cNvSpPr>
            <p:nvPr/>
          </p:nvSpPr>
          <p:spPr bwMode="white">
            <a:xfrm>
              <a:off x="1092" y="1505"/>
              <a:ext cx="244" cy="290"/>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a:defRPr/>
              </a:pPr>
              <a:r>
                <a:rPr lang="en-US" sz="2400" b="1" dirty="0">
                  <a:solidFill>
                    <a:schemeClr val="bg1"/>
                  </a:solidFill>
                  <a:latin typeface="Arial"/>
                  <a:ea typeface="ＭＳ Ｐゴシック" pitchFamily="-111" charset="-128"/>
                  <a:cs typeface="Arial"/>
                </a:rPr>
                <a:t>1</a:t>
              </a:r>
            </a:p>
          </p:txBody>
        </p:sp>
        <p:sp>
          <p:nvSpPr>
            <p:cNvPr id="36" name="Rectangle 20"/>
            <p:cNvSpPr>
              <a:spLocks noChangeArrowheads="1"/>
            </p:cNvSpPr>
            <p:nvPr/>
          </p:nvSpPr>
          <p:spPr bwMode="white">
            <a:xfrm>
              <a:off x="1092" y="2035"/>
              <a:ext cx="244" cy="290"/>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a:defRPr/>
              </a:pPr>
              <a:r>
                <a:rPr lang="en-US" sz="2400" b="1" dirty="0">
                  <a:solidFill>
                    <a:schemeClr val="bg1"/>
                  </a:solidFill>
                  <a:latin typeface="Arial"/>
                  <a:ea typeface="ＭＳ Ｐゴシック" pitchFamily="-111" charset="-128"/>
                  <a:cs typeface="Arial"/>
                </a:rPr>
                <a:t>2</a:t>
              </a:r>
            </a:p>
          </p:txBody>
        </p:sp>
        <p:sp>
          <p:nvSpPr>
            <p:cNvPr id="37" name="Rectangle 21"/>
            <p:cNvSpPr>
              <a:spLocks noChangeArrowheads="1"/>
            </p:cNvSpPr>
            <p:nvPr/>
          </p:nvSpPr>
          <p:spPr bwMode="white">
            <a:xfrm>
              <a:off x="1092" y="2575"/>
              <a:ext cx="244" cy="290"/>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a:defRPr/>
              </a:pPr>
              <a:r>
                <a:rPr lang="en-US" sz="2400" b="1" dirty="0">
                  <a:solidFill>
                    <a:schemeClr val="bg1"/>
                  </a:solidFill>
                  <a:latin typeface="Arial"/>
                  <a:ea typeface="ＭＳ Ｐゴシック" pitchFamily="-111" charset="-128"/>
                  <a:cs typeface="Arial"/>
                </a:rPr>
                <a:t>3</a:t>
              </a:r>
            </a:p>
          </p:txBody>
        </p:sp>
        <p:sp>
          <p:nvSpPr>
            <p:cNvPr id="38" name="Rectangle 22"/>
            <p:cNvSpPr>
              <a:spLocks noChangeArrowheads="1"/>
            </p:cNvSpPr>
            <p:nvPr/>
          </p:nvSpPr>
          <p:spPr bwMode="white">
            <a:xfrm>
              <a:off x="1092" y="3115"/>
              <a:ext cx="244" cy="290"/>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a:defRPr/>
              </a:pPr>
              <a:r>
                <a:rPr lang="en-US" sz="2400" b="1" dirty="0">
                  <a:solidFill>
                    <a:schemeClr val="bg1"/>
                  </a:solidFill>
                  <a:latin typeface="Arial"/>
                  <a:ea typeface="ＭＳ Ｐゴシック" pitchFamily="-111" charset="-128"/>
                  <a:cs typeface="Arial"/>
                </a:rPr>
                <a:t>4</a:t>
              </a:r>
            </a:p>
          </p:txBody>
        </p:sp>
      </p:grpSp>
      <p:sp>
        <p:nvSpPr>
          <p:cNvPr id="77848" name="Title 21"/>
          <p:cNvSpPr>
            <a:spLocks noGrp="1"/>
          </p:cNvSpPr>
          <p:nvPr>
            <p:ph type="ctrTitle"/>
          </p:nvPr>
        </p:nvSpPr>
        <p:spPr/>
        <p:txBody>
          <a:bodyPr/>
          <a:lstStyle/>
          <a:p>
            <a:r>
              <a:rPr lang="en-US">
                <a:ea typeface="ＭＳ Ｐゴシック" charset="0"/>
              </a:rPr>
              <a:t>Defining and Measuring Prejudice</a:t>
            </a:r>
          </a:p>
        </p:txBody>
      </p:sp>
      <p:sp>
        <p:nvSpPr>
          <p:cNvPr id="25" name="Rectangle 22"/>
          <p:cNvSpPr>
            <a:spLocks noChangeArrowheads="1"/>
          </p:cNvSpPr>
          <p:nvPr/>
        </p:nvSpPr>
        <p:spPr bwMode="white">
          <a:xfrm>
            <a:off x="914400" y="5208073"/>
            <a:ext cx="806450" cy="461665"/>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a:defRPr/>
            </a:pPr>
            <a:r>
              <a:rPr lang="en-US" sz="2400" b="1" dirty="0">
                <a:solidFill>
                  <a:schemeClr val="bg1"/>
                </a:solidFill>
                <a:latin typeface="Arial"/>
                <a:ea typeface="ＭＳ Ｐゴシック" pitchFamily="-111" charset="-128"/>
                <a:cs typeface="Arial"/>
              </a:rPr>
              <a:t>5</a:t>
            </a:r>
          </a:p>
        </p:txBody>
      </p:sp>
      <p:sp>
        <p:nvSpPr>
          <p:cNvPr id="26" name="Rectangle 15"/>
          <p:cNvSpPr>
            <a:spLocks noChangeArrowheads="1"/>
          </p:cNvSpPr>
          <p:nvPr/>
        </p:nvSpPr>
        <p:spPr bwMode="auto">
          <a:xfrm>
            <a:off x="2000250" y="2813268"/>
            <a:ext cx="6019800" cy="348813"/>
          </a:xfrm>
          <a:prstGeom prst="rect">
            <a:avLst/>
          </a:prstGeom>
          <a:noFill/>
          <a:ln w="9525">
            <a:noFill/>
            <a:miter lim="800000"/>
            <a:headEnd/>
            <a:tailEnd/>
          </a:ln>
        </p:spPr>
        <p:txBody>
          <a:bodyPr anchor="ctr">
            <a:spAutoFit/>
          </a:bodyPr>
          <a:lstStyle/>
          <a:p>
            <a:pPr eaLnBrk="0" hangingPunct="0">
              <a:lnSpc>
                <a:spcPct val="80000"/>
              </a:lnSpc>
              <a:defRPr/>
            </a:pPr>
            <a:r>
              <a:rPr lang="en-US" sz="2000" b="1" dirty="0">
                <a:solidFill>
                  <a:srgbClr val="F79646"/>
                </a:solidFill>
                <a:latin typeface="Arial"/>
                <a:ea typeface="MS PGothic" charset="0"/>
                <a:cs typeface="Arial"/>
              </a:rPr>
              <a:t>Measures of unequal treatment</a:t>
            </a:r>
          </a:p>
        </p:txBody>
      </p:sp>
    </p:spTree>
    <p:extLst>
      <p:ext uri="{BB962C8B-B14F-4D97-AF65-F5344CB8AC3E}">
        <p14:creationId xmlns:p14="http://schemas.microsoft.com/office/powerpoint/2010/main" val="2757092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135187"/>
                                        </p:tgtEl>
                                        <p:attrNameLst>
                                          <p:attrName>style.visibility</p:attrName>
                                        </p:attrNameLst>
                                      </p:cBhvr>
                                      <p:to>
                                        <p:strVal val="visible"/>
                                      </p:to>
                                    </p:set>
                                    <p:animEffect transition="in" filter="fade">
                                      <p:cBhvr>
                                        <p:cTn id="7" dur="800" decel="100000"/>
                                        <p:tgtEl>
                                          <p:spTgt spid="135187"/>
                                        </p:tgtEl>
                                      </p:cBhvr>
                                    </p:animEffect>
                                    <p:anim calcmode="lin" valueType="num">
                                      <p:cBhvr>
                                        <p:cTn id="8" dur="800" decel="100000" fill="hold"/>
                                        <p:tgtEl>
                                          <p:spTgt spid="135187"/>
                                        </p:tgtEl>
                                        <p:attrNameLst>
                                          <p:attrName>style.rotation</p:attrName>
                                        </p:attrNameLst>
                                      </p:cBhvr>
                                      <p:tavLst>
                                        <p:tav tm="0">
                                          <p:val>
                                            <p:fltVal val="-90"/>
                                          </p:val>
                                        </p:tav>
                                        <p:tav tm="100000">
                                          <p:val>
                                            <p:fltVal val="0"/>
                                          </p:val>
                                        </p:tav>
                                      </p:tavLst>
                                    </p:anim>
                                    <p:anim calcmode="lin" valueType="num">
                                      <p:cBhvr>
                                        <p:cTn id="9" dur="800" decel="100000" fill="hold"/>
                                        <p:tgtEl>
                                          <p:spTgt spid="135187"/>
                                        </p:tgtEl>
                                        <p:attrNameLst>
                                          <p:attrName>ppt_x</p:attrName>
                                        </p:attrNameLst>
                                      </p:cBhvr>
                                      <p:tavLst>
                                        <p:tav tm="0">
                                          <p:val>
                                            <p:strVal val="#ppt_x+0.4"/>
                                          </p:val>
                                        </p:tav>
                                        <p:tav tm="100000">
                                          <p:val>
                                            <p:strVal val="#ppt_x-0.05"/>
                                          </p:val>
                                        </p:tav>
                                      </p:tavLst>
                                    </p:anim>
                                    <p:anim calcmode="lin" valueType="num">
                                      <p:cBhvr>
                                        <p:cTn id="10" dur="800" decel="100000" fill="hold"/>
                                        <p:tgtEl>
                                          <p:spTgt spid="13518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3518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35187"/>
                                        </p:tgtEl>
                                        <p:attrNameLst>
                                          <p:attrName>ppt_y</p:attrName>
                                        </p:attrNameLst>
                                      </p:cBhvr>
                                      <p:tavLst>
                                        <p:tav tm="0">
                                          <p:val>
                                            <p:strVal val="#ppt_y+0.1"/>
                                          </p:val>
                                        </p:tav>
                                        <p:tav tm="100000">
                                          <p:val>
                                            <p:strVal val="#ppt_y"/>
                                          </p:val>
                                        </p:tav>
                                      </p:tavLst>
                                    </p:anim>
                                  </p:childTnLst>
                                </p:cTn>
                              </p:par>
                              <p:par>
                                <p:cTn id="13" presetID="23" presetClass="entr" presetSubtype="16"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20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300"/>
                                  </p:stCondLst>
                                  <p:childTnLst>
                                    <p:set>
                                      <p:cBhvr>
                                        <p:cTn id="22" dur="1" fill="hold">
                                          <p:stCondLst>
                                            <p:cond delay="0"/>
                                          </p:stCondLst>
                                        </p:cTn>
                                        <p:tgtEl>
                                          <p:spTgt spid="30"/>
                                        </p:tgtEl>
                                        <p:attrNameLst>
                                          <p:attrName>style.visibility</p:attrName>
                                        </p:attrNameLst>
                                      </p:cBhvr>
                                      <p:to>
                                        <p:strVal val="visible"/>
                                      </p:to>
                                    </p:set>
                                    <p:anim calcmode="lin" valueType="num">
                                      <p:cBhvr>
                                        <p:cTn id="23" dur="500" fill="hold"/>
                                        <p:tgtEl>
                                          <p:spTgt spid="30"/>
                                        </p:tgtEl>
                                        <p:attrNameLst>
                                          <p:attrName>ppt_w</p:attrName>
                                        </p:attrNameLst>
                                      </p:cBhvr>
                                      <p:tavLst>
                                        <p:tav tm="0">
                                          <p:val>
                                            <p:fltVal val="0"/>
                                          </p:val>
                                        </p:tav>
                                        <p:tav tm="100000">
                                          <p:val>
                                            <p:strVal val="#ppt_w"/>
                                          </p:val>
                                        </p:tav>
                                      </p:tavLst>
                                    </p:anim>
                                    <p:anim calcmode="lin" valueType="num">
                                      <p:cBhvr>
                                        <p:cTn id="24" dur="500" fill="hold"/>
                                        <p:tgtEl>
                                          <p:spTgt spid="30"/>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40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childTnLst>
                                </p:cTn>
                              </p:par>
                            </p:childTnLst>
                          </p:cTn>
                        </p:par>
                        <p:par>
                          <p:cTn id="29" fill="hold">
                            <p:stCondLst>
                              <p:cond delay="1000"/>
                            </p:stCondLst>
                            <p:childTnLst>
                              <p:par>
                                <p:cTn id="30" presetID="23" presetClass="entr" presetSubtype="16"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childTnLst>
                                </p:cTn>
                              </p:par>
                            </p:childTnLst>
                          </p:cTn>
                        </p:par>
                        <p:par>
                          <p:cTn id="34" fill="hold">
                            <p:stCondLst>
                              <p:cond delay="1500"/>
                            </p:stCondLst>
                            <p:childTnLst>
                              <p:par>
                                <p:cTn id="35" presetID="22" presetClass="entr" presetSubtype="8"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par>
                                <p:cTn id="38" presetID="22" presetClass="entr" presetSubtype="1" fill="hold" nodeType="withEffect">
                                  <p:stCondLst>
                                    <p:cond delay="700"/>
                                  </p:stCondLst>
                                  <p:childTnLst>
                                    <p:set>
                                      <p:cBhvr>
                                        <p:cTn id="39" dur="1" fill="hold">
                                          <p:stCondLst>
                                            <p:cond delay="0"/>
                                          </p:stCondLst>
                                        </p:cTn>
                                        <p:tgtEl>
                                          <p:spTgt spid="3"/>
                                        </p:tgtEl>
                                        <p:attrNameLst>
                                          <p:attrName>style.visibility</p:attrName>
                                        </p:attrNameLst>
                                      </p:cBhvr>
                                      <p:to>
                                        <p:strVal val="visible"/>
                                      </p:to>
                                    </p:set>
                                    <p:animEffect transition="in" filter="wipe(up)">
                                      <p:cBhvr>
                                        <p:cTn id="40" dur="500"/>
                                        <p:tgtEl>
                                          <p:spTgt spid="3"/>
                                        </p:tgtEl>
                                      </p:cBhvr>
                                    </p:animEffect>
                                  </p:childTnLst>
                                </p:cTn>
                              </p:par>
                            </p:childTnLst>
                          </p:cTn>
                        </p:par>
                        <p:par>
                          <p:cTn id="41" fill="hold">
                            <p:stCondLst>
                              <p:cond delay="2700"/>
                            </p:stCondLst>
                            <p:childTnLst>
                              <p:par>
                                <p:cTn id="42" presetID="10" presetClass="entr" presetSubtype="0" fill="hold" grpId="0" nodeType="afterEffect">
                                  <p:stCondLst>
                                    <p:cond delay="0"/>
                                  </p:stCondLst>
                                  <p:childTnLst>
                                    <p:set>
                                      <p:cBhvr>
                                        <p:cTn id="43" dur="1" fill="hold">
                                          <p:stCondLst>
                                            <p:cond delay="0"/>
                                          </p:stCondLst>
                                        </p:cTn>
                                        <p:tgtEl>
                                          <p:spTgt spid="462861"/>
                                        </p:tgtEl>
                                        <p:attrNameLst>
                                          <p:attrName>style.visibility</p:attrName>
                                        </p:attrNameLst>
                                      </p:cBhvr>
                                      <p:to>
                                        <p:strVal val="visible"/>
                                      </p:to>
                                    </p:set>
                                    <p:animEffect transition="in" filter="fade">
                                      <p:cBhvr>
                                        <p:cTn id="44" dur="1000"/>
                                        <p:tgtEl>
                                          <p:spTgt spid="462861"/>
                                        </p:tgtEl>
                                      </p:cBhvr>
                                    </p:animEffect>
                                  </p:childTnLst>
                                  <p:subTnLst>
                                    <p:animClr clrSpc="rgb" dir="cw">
                                      <p:cBhvr override="childStyle">
                                        <p:cTn dur="1" fill="hold" display="0" masterRel="nextClick" afterEffect="1"/>
                                        <p:tgtEl>
                                          <p:spTgt spid="462861"/>
                                        </p:tgtEl>
                                        <p:attrNameLst>
                                          <p:attrName>ppt_c</p:attrName>
                                        </p:attrNameLst>
                                      </p:cBhvr>
                                      <p:to>
                                        <a:schemeClr val="bg2"/>
                                      </p:to>
                                    </p:animClr>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childTnLst>
                                  <p:subTnLst>
                                    <p:animClr clrSpc="rgb" dir="cw">
                                      <p:cBhvr override="childStyle">
                                        <p:cTn dur="1" fill="hold" display="0" masterRel="nextClick" afterEffect="1"/>
                                        <p:tgtEl>
                                          <p:spTgt spid="26"/>
                                        </p:tgtEl>
                                        <p:attrNameLst>
                                          <p:attrName>ppt_c</p:attrName>
                                        </p:attrNameLst>
                                      </p:cBhvr>
                                      <p:to>
                                        <a:schemeClr val="bg2"/>
                                      </p:to>
                                    </p:animClr>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62862"/>
                                        </p:tgtEl>
                                        <p:attrNameLst>
                                          <p:attrName>style.visibility</p:attrName>
                                        </p:attrNameLst>
                                      </p:cBhvr>
                                      <p:to>
                                        <p:strVal val="visible"/>
                                      </p:to>
                                    </p:set>
                                    <p:animEffect transition="in" filter="fade">
                                      <p:cBhvr>
                                        <p:cTn id="54" dur="1000"/>
                                        <p:tgtEl>
                                          <p:spTgt spid="462862"/>
                                        </p:tgtEl>
                                      </p:cBhvr>
                                    </p:animEffect>
                                  </p:childTnLst>
                                  <p:subTnLst>
                                    <p:animClr clrSpc="rgb" dir="cw">
                                      <p:cBhvr override="childStyle">
                                        <p:cTn dur="1" fill="hold" display="0" masterRel="nextClick" afterEffect="1"/>
                                        <p:tgtEl>
                                          <p:spTgt spid="462862"/>
                                        </p:tgtEl>
                                        <p:attrNameLst>
                                          <p:attrName>ppt_c</p:attrName>
                                        </p:attrNameLst>
                                      </p:cBhvr>
                                      <p:to>
                                        <a:schemeClr val="bg2"/>
                                      </p:to>
                                    </p:animClr>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62863"/>
                                        </p:tgtEl>
                                        <p:attrNameLst>
                                          <p:attrName>style.visibility</p:attrName>
                                        </p:attrNameLst>
                                      </p:cBhvr>
                                      <p:to>
                                        <p:strVal val="visible"/>
                                      </p:to>
                                    </p:set>
                                    <p:animEffect transition="in" filter="fade">
                                      <p:cBhvr>
                                        <p:cTn id="59" dur="1000"/>
                                        <p:tgtEl>
                                          <p:spTgt spid="462863"/>
                                        </p:tgtEl>
                                      </p:cBhvr>
                                    </p:animEffect>
                                  </p:childTnLst>
                                  <p:subTnLst>
                                    <p:animClr clrSpc="rgb" dir="cw">
                                      <p:cBhvr override="childStyle">
                                        <p:cTn dur="1" fill="hold" display="0" masterRel="nextClick" afterEffect="1"/>
                                        <p:tgtEl>
                                          <p:spTgt spid="462863"/>
                                        </p:tgtEl>
                                        <p:attrNameLst>
                                          <p:attrName>ppt_c</p:attrName>
                                        </p:attrNameLst>
                                      </p:cBhvr>
                                      <p:to>
                                        <a:schemeClr val="bg2"/>
                                      </p:to>
                                    </p:animClr>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62864"/>
                                        </p:tgtEl>
                                        <p:attrNameLst>
                                          <p:attrName>style.visibility</p:attrName>
                                        </p:attrNameLst>
                                      </p:cBhvr>
                                      <p:to>
                                        <p:strVal val="visible"/>
                                      </p:to>
                                    </p:set>
                                    <p:animEffect transition="in" filter="fade">
                                      <p:cBhvr>
                                        <p:cTn id="64" dur="1000"/>
                                        <p:tgtEl>
                                          <p:spTgt spid="462864"/>
                                        </p:tgtEl>
                                      </p:cBhvr>
                                    </p:animEffect>
                                  </p:childTnLst>
                                  <p:subTnLst>
                                    <p:animClr clrSpc="rgb" dir="cw">
                                      <p:cBhvr override="childStyle">
                                        <p:cTn dur="1" fill="hold" display="0" masterRel="nextClick" afterEffect="1"/>
                                        <p:tgtEl>
                                          <p:spTgt spid="462864"/>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61" grpId="0"/>
      <p:bldP spid="462862" grpId="0"/>
      <p:bldP spid="462863" grpId="0"/>
      <p:bldP spid="462864" grpId="0"/>
      <p:bldP spid="135187" grpId="0"/>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ctrTitle"/>
          </p:nvPr>
        </p:nvSpPr>
        <p:spPr/>
        <p:txBody>
          <a:bodyPr/>
          <a:lstStyle/>
          <a:p>
            <a:r>
              <a:rPr lang="en-US">
                <a:latin typeface="Arial" charset="0"/>
                <a:ea typeface="ＭＳ Ｐゴシック" charset="0"/>
                <a:cs typeface="ＭＳ Ｐゴシック" charset="0"/>
              </a:rPr>
              <a:t>Implicit Association Test: Prejudice</a:t>
            </a:r>
          </a:p>
        </p:txBody>
      </p:sp>
      <p:pic>
        <p:nvPicPr>
          <p:cNvPr id="3" name="Picture 2" descr="Screen Shot 2015-11-05 at 3.46.58 P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68400" y="1038515"/>
            <a:ext cx="6805613"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578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ounded Rectangle 7"/>
          <p:cNvSpPr>
            <a:spLocks noChangeArrowheads="1"/>
          </p:cNvSpPr>
          <p:nvPr/>
        </p:nvSpPr>
        <p:spPr bwMode="auto">
          <a:xfrm>
            <a:off x="1520825" y="1137426"/>
            <a:ext cx="5978525" cy="4939139"/>
          </a:xfrm>
          <a:prstGeom prst="roundRect">
            <a:avLst>
              <a:gd name="adj" fmla="val 6833"/>
            </a:avLst>
          </a:prstGeom>
          <a:solidFill>
            <a:schemeClr val="bg1">
              <a:lumMod val="85000"/>
              <a:alpha val="75998"/>
            </a:schemeClr>
          </a:solidFill>
          <a:ln>
            <a:noFill/>
          </a:ln>
          <a:effectLst>
            <a:outerShdw blurRad="63500" dist="38100" dir="2700000" rotWithShape="0">
              <a:srgbClr val="000000">
                <a:alpha val="42998"/>
              </a:srgbClr>
            </a:outerShdw>
          </a:effectLst>
          <a:extLst/>
        </p:spPr>
        <p:txBody>
          <a:bodyPr wrap="none" anchor="ctr"/>
          <a:lstStyle/>
          <a:p>
            <a:pPr algn="ctr">
              <a:defRPr/>
            </a:pPr>
            <a:endParaRPr lang="en-US" sz="1800"/>
          </a:p>
        </p:txBody>
      </p:sp>
      <p:sp>
        <p:nvSpPr>
          <p:cNvPr id="79874" name="Title 5"/>
          <p:cNvSpPr>
            <a:spLocks noGrp="1"/>
          </p:cNvSpPr>
          <p:nvPr>
            <p:ph type="ctrTitle"/>
          </p:nvPr>
        </p:nvSpPr>
        <p:spPr/>
        <p:txBody>
          <a:bodyPr/>
          <a:lstStyle/>
          <a:p>
            <a:r>
              <a:rPr lang="en-US">
                <a:latin typeface="Arial" charset="0"/>
                <a:ea typeface="ＭＳ Ｐゴシック" charset="0"/>
                <a:cs typeface="ＭＳ Ｐゴシック" charset="0"/>
              </a:rPr>
              <a:t>Reducing Conflict and Prejudice</a:t>
            </a:r>
          </a:p>
        </p:txBody>
      </p:sp>
      <p:sp>
        <p:nvSpPr>
          <p:cNvPr id="78849" name="Content Placeholder 2"/>
          <p:cNvSpPr>
            <a:spLocks noGrp="1"/>
          </p:cNvSpPr>
          <p:nvPr>
            <p:ph idx="4294967295"/>
          </p:nvPr>
        </p:nvSpPr>
        <p:spPr>
          <a:xfrm>
            <a:off x="1771953" y="1384148"/>
            <a:ext cx="5607050" cy="4274129"/>
          </a:xfrm>
        </p:spPr>
        <p:txBody>
          <a:bodyPr>
            <a:noAutofit/>
          </a:bodyPr>
          <a:lstStyle/>
          <a:p>
            <a:pPr marL="0" indent="0">
              <a:buNone/>
            </a:pPr>
            <a:r>
              <a:rPr lang="en-US" sz="2200" b="1" dirty="0">
                <a:solidFill>
                  <a:schemeClr val="accent3">
                    <a:lumMod val="50000"/>
                  </a:schemeClr>
                </a:solidFill>
                <a:latin typeface="Arial" charset="0"/>
                <a:ea typeface="ＭＳ Ｐゴシック" charset="0"/>
                <a:cs typeface="ＭＳ Ｐゴシック" charset="0"/>
              </a:rPr>
              <a:t>Four situations that can help reduce prejudice and intergroup conflict</a:t>
            </a:r>
          </a:p>
          <a:p>
            <a:pPr>
              <a:spcBef>
                <a:spcPts val="1200"/>
              </a:spcBef>
            </a:pPr>
            <a:r>
              <a:rPr lang="en-US" sz="2000" b="1" dirty="0">
                <a:solidFill>
                  <a:schemeClr val="accent1">
                    <a:lumMod val="50000"/>
                  </a:schemeClr>
                </a:solidFill>
                <a:latin typeface="Arial" charset="0"/>
                <a:ea typeface="ＭＳ Ｐゴシック" charset="0"/>
                <a:cs typeface="ＭＳ Ｐゴシック" charset="0"/>
              </a:rPr>
              <a:t>Both sides must have equal legal status, economic opportunities, and power</a:t>
            </a:r>
          </a:p>
          <a:p>
            <a:pPr>
              <a:spcBef>
                <a:spcPts val="1200"/>
              </a:spcBef>
            </a:pPr>
            <a:r>
              <a:rPr lang="en-US" sz="2000" b="1" dirty="0">
                <a:solidFill>
                  <a:schemeClr val="accent2">
                    <a:lumMod val="50000"/>
                  </a:schemeClr>
                </a:solidFill>
                <a:latin typeface="Arial" charset="0"/>
                <a:ea typeface="ＭＳ Ｐゴシック" charset="0"/>
                <a:cs typeface="ＭＳ Ｐゴシック" charset="0"/>
              </a:rPr>
              <a:t>Authorities and community institutions must provide moral, legal, and economic support for both sides</a:t>
            </a:r>
          </a:p>
          <a:p>
            <a:pPr>
              <a:spcBef>
                <a:spcPts val="1200"/>
              </a:spcBef>
            </a:pPr>
            <a:r>
              <a:rPr lang="en-US" sz="2000" b="1" dirty="0">
                <a:solidFill>
                  <a:schemeClr val="accent4">
                    <a:lumMod val="50000"/>
                  </a:schemeClr>
                </a:solidFill>
                <a:latin typeface="Arial" charset="0"/>
                <a:ea typeface="ＭＳ Ｐゴシック" charset="0"/>
                <a:cs typeface="ＭＳ Ｐゴシック" charset="0"/>
              </a:rPr>
              <a:t>Both sides must have many opportunities to work and socialize together, formally and informally</a:t>
            </a:r>
          </a:p>
          <a:p>
            <a:pPr>
              <a:spcBef>
                <a:spcPts val="1200"/>
              </a:spcBef>
            </a:pPr>
            <a:r>
              <a:rPr lang="en-US" sz="2000" b="1" dirty="0">
                <a:solidFill>
                  <a:schemeClr val="accent6">
                    <a:lumMod val="50000"/>
                  </a:schemeClr>
                </a:solidFill>
                <a:latin typeface="Arial" charset="0"/>
                <a:ea typeface="ＭＳ Ｐゴシック" charset="0"/>
                <a:cs typeface="ＭＳ Ｐゴシック" charset="0"/>
              </a:rPr>
              <a:t>Both sides must cooperate, working together for a common </a:t>
            </a:r>
            <a:r>
              <a:rPr lang="en-US" sz="2000" b="1" dirty="0" smtClean="0">
                <a:solidFill>
                  <a:schemeClr val="accent6">
                    <a:lumMod val="50000"/>
                  </a:schemeClr>
                </a:solidFill>
                <a:latin typeface="Arial" charset="0"/>
                <a:ea typeface="ＭＳ Ｐゴシック" charset="0"/>
                <a:cs typeface="ＭＳ Ｐゴシック" charset="0"/>
              </a:rPr>
              <a:t>goal</a:t>
            </a:r>
            <a:endParaRPr lang="en-US" sz="2000" b="1" dirty="0">
              <a:solidFill>
                <a:schemeClr val="accent6">
                  <a:lumMod val="50000"/>
                </a:scheme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59436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8849">
                                            <p:txEl>
                                              <p:pRg st="0" end="0"/>
                                            </p:txEl>
                                          </p:spTgt>
                                        </p:tgtEl>
                                        <p:attrNameLst>
                                          <p:attrName>style.visibility</p:attrName>
                                        </p:attrNameLst>
                                      </p:cBhvr>
                                      <p:to>
                                        <p:strVal val="visible"/>
                                      </p:to>
                                    </p:set>
                                    <p:animEffect transition="in" filter="fade">
                                      <p:cBhvr>
                                        <p:cTn id="13" dur="1000"/>
                                        <p:tgtEl>
                                          <p:spTgt spid="78849">
                                            <p:txEl>
                                              <p:pRg st="0" end="0"/>
                                            </p:txEl>
                                          </p:spTgt>
                                        </p:tgtEl>
                                      </p:cBhvr>
                                    </p:animEffect>
                                    <p:anim calcmode="lin" valueType="num">
                                      <p:cBhvr>
                                        <p:cTn id="14" dur="1000" fill="hold"/>
                                        <p:tgtEl>
                                          <p:spTgt spid="7884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88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8849">
                                            <p:txEl>
                                              <p:pRg st="1" end="1"/>
                                            </p:txEl>
                                          </p:spTgt>
                                        </p:tgtEl>
                                        <p:attrNameLst>
                                          <p:attrName>style.visibility</p:attrName>
                                        </p:attrNameLst>
                                      </p:cBhvr>
                                      <p:to>
                                        <p:strVal val="visible"/>
                                      </p:to>
                                    </p:set>
                                    <p:animEffect transition="in" filter="fade">
                                      <p:cBhvr>
                                        <p:cTn id="20" dur="1000"/>
                                        <p:tgtEl>
                                          <p:spTgt spid="78849">
                                            <p:txEl>
                                              <p:pRg st="1" end="1"/>
                                            </p:txEl>
                                          </p:spTgt>
                                        </p:tgtEl>
                                      </p:cBhvr>
                                    </p:animEffect>
                                    <p:anim calcmode="lin" valueType="num">
                                      <p:cBhvr>
                                        <p:cTn id="21" dur="1000" fill="hold"/>
                                        <p:tgtEl>
                                          <p:spTgt spid="78849">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7884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8849">
                                            <p:txEl>
                                              <p:pRg st="2" end="2"/>
                                            </p:txEl>
                                          </p:spTgt>
                                        </p:tgtEl>
                                        <p:attrNameLst>
                                          <p:attrName>style.visibility</p:attrName>
                                        </p:attrNameLst>
                                      </p:cBhvr>
                                      <p:to>
                                        <p:strVal val="visible"/>
                                      </p:to>
                                    </p:set>
                                    <p:animEffect transition="in" filter="fade">
                                      <p:cBhvr>
                                        <p:cTn id="27" dur="1000"/>
                                        <p:tgtEl>
                                          <p:spTgt spid="78849">
                                            <p:txEl>
                                              <p:pRg st="2" end="2"/>
                                            </p:txEl>
                                          </p:spTgt>
                                        </p:tgtEl>
                                      </p:cBhvr>
                                    </p:animEffect>
                                    <p:anim calcmode="lin" valueType="num">
                                      <p:cBhvr>
                                        <p:cTn id="28" dur="1000" fill="hold"/>
                                        <p:tgtEl>
                                          <p:spTgt spid="78849">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7884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8849">
                                            <p:txEl>
                                              <p:pRg st="3" end="3"/>
                                            </p:txEl>
                                          </p:spTgt>
                                        </p:tgtEl>
                                        <p:attrNameLst>
                                          <p:attrName>style.visibility</p:attrName>
                                        </p:attrNameLst>
                                      </p:cBhvr>
                                      <p:to>
                                        <p:strVal val="visible"/>
                                      </p:to>
                                    </p:set>
                                    <p:animEffect transition="in" filter="fade">
                                      <p:cBhvr>
                                        <p:cTn id="34" dur="1000"/>
                                        <p:tgtEl>
                                          <p:spTgt spid="78849">
                                            <p:txEl>
                                              <p:pRg st="3" end="3"/>
                                            </p:txEl>
                                          </p:spTgt>
                                        </p:tgtEl>
                                      </p:cBhvr>
                                    </p:animEffect>
                                    <p:anim calcmode="lin" valueType="num">
                                      <p:cBhvr>
                                        <p:cTn id="35" dur="1000" fill="hold"/>
                                        <p:tgtEl>
                                          <p:spTgt spid="78849">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7884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8849">
                                            <p:txEl>
                                              <p:pRg st="4" end="4"/>
                                            </p:txEl>
                                          </p:spTgt>
                                        </p:tgtEl>
                                        <p:attrNameLst>
                                          <p:attrName>style.visibility</p:attrName>
                                        </p:attrNameLst>
                                      </p:cBhvr>
                                      <p:to>
                                        <p:strVal val="visible"/>
                                      </p:to>
                                    </p:set>
                                    <p:animEffect transition="in" filter="fade">
                                      <p:cBhvr>
                                        <p:cTn id="41" dur="1000"/>
                                        <p:tgtEl>
                                          <p:spTgt spid="78849">
                                            <p:txEl>
                                              <p:pRg st="4" end="4"/>
                                            </p:txEl>
                                          </p:spTgt>
                                        </p:tgtEl>
                                      </p:cBhvr>
                                    </p:animEffect>
                                    <p:anim calcmode="lin" valueType="num">
                                      <p:cBhvr>
                                        <p:cTn id="42" dur="1000" fill="hold"/>
                                        <p:tgtEl>
                                          <p:spTgt spid="78849">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7884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884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4"/>
          <p:cNvSpPr>
            <a:spLocks noGrp="1"/>
          </p:cNvSpPr>
          <p:nvPr>
            <p:ph type="ctrTitle"/>
          </p:nvPr>
        </p:nvSpPr>
        <p:spPr/>
        <p:txBody>
          <a:bodyPr>
            <a:normAutofit fontScale="90000"/>
          </a:bodyPr>
          <a:lstStyle/>
          <a:p>
            <a:r>
              <a:rPr lang="en-US" sz="2400">
                <a:latin typeface="Arial" charset="0"/>
                <a:ea typeface="ＭＳ Ｐゴシック" charset="0"/>
                <a:cs typeface="ＭＳ Ｐゴシック" charset="0"/>
              </a:rPr>
              <a:t>Figure 8.5: The Impact of Cross-Ethnic Friendships on Minority Students’ Well-Being</a:t>
            </a:r>
          </a:p>
        </p:txBody>
      </p:sp>
      <p:pic>
        <p:nvPicPr>
          <p:cNvPr id="6" name="Picture 5" descr="AAJFYAX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69325" y="1059305"/>
            <a:ext cx="3605350" cy="52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0405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preferRelativeResize="0">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rot="-457096">
            <a:off x="4201099" y="637593"/>
            <a:ext cx="4692292" cy="3003815"/>
          </a:xfrm>
          <a:prstGeom prst="rect">
            <a:avLst/>
          </a:prstGeom>
          <a:noFill/>
          <a:ln w="76200">
            <a:solidFill>
              <a:srgbClr val="FFFFFF"/>
            </a:solidFill>
            <a:round/>
            <a:headEnd/>
            <a:tailEnd/>
          </a:ln>
          <a:effectLst>
            <a:outerShdw blurRad="762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Lst>
        </p:spPr>
      </p:pic>
      <p:sp>
        <p:nvSpPr>
          <p:cNvPr id="81923" name="Title 21"/>
          <p:cNvSpPr>
            <a:spLocks noGrp="1"/>
          </p:cNvSpPr>
          <p:nvPr>
            <p:ph type="ctrTitle"/>
          </p:nvPr>
        </p:nvSpPr>
        <p:spPr/>
        <p:txBody>
          <a:bodyPr/>
          <a:lstStyle/>
          <a:p>
            <a:r>
              <a:rPr lang="en-US">
                <a:latin typeface="Arial" charset="0"/>
                <a:ea typeface="ＭＳ Ｐゴシック" charset="0"/>
                <a:cs typeface="ＭＳ Ｐゴシック" charset="0"/>
              </a:rPr>
              <a:t>The Question of Human Nature</a:t>
            </a:r>
          </a:p>
        </p:txBody>
      </p:sp>
      <p:sp>
        <p:nvSpPr>
          <p:cNvPr id="150532" name="Content Placeholder 2"/>
          <p:cNvSpPr>
            <a:spLocks noGrp="1"/>
          </p:cNvSpPr>
          <p:nvPr>
            <p:ph idx="4294967295"/>
          </p:nvPr>
        </p:nvSpPr>
        <p:spPr>
          <a:xfrm>
            <a:off x="221165" y="2065338"/>
            <a:ext cx="4122738" cy="2547937"/>
          </a:xfrm>
        </p:spPr>
        <p:txBody>
          <a:bodyPr>
            <a:normAutofit/>
          </a:bodyPr>
          <a:lstStyle/>
          <a:p>
            <a:pPr marL="0" indent="0">
              <a:buNone/>
            </a:pPr>
            <a:r>
              <a:rPr lang="en-US" sz="2400" b="1" dirty="0">
                <a:solidFill>
                  <a:srgbClr val="CC5319"/>
                </a:solidFill>
                <a:latin typeface="Arial" charset="0"/>
                <a:ea typeface="ＭＳ Ｐゴシック" charset="0"/>
                <a:cs typeface="ＭＳ Ｐゴシック" charset="0"/>
              </a:rPr>
              <a:t>From the standpoint of social and cultural psychology, all human beings, like all cultures, contain the potential for both good and evil</a:t>
            </a:r>
            <a:r>
              <a:rPr lang="en-US" sz="2400" b="1" dirty="0" smtClean="0">
                <a:solidFill>
                  <a:srgbClr val="CC5319"/>
                </a:solidFill>
                <a:latin typeface="Arial" charset="0"/>
                <a:ea typeface="ＭＳ Ｐゴシック" charset="0"/>
                <a:cs typeface="ＭＳ Ｐゴシック" charset="0"/>
              </a:rPr>
              <a:t>.</a:t>
            </a:r>
            <a:endParaRPr lang="en-US" sz="2400" b="1" dirty="0">
              <a:solidFill>
                <a:srgbClr val="CC5319"/>
              </a:solidFill>
              <a:latin typeface="Arial" charset="0"/>
              <a:ea typeface="ＭＳ Ｐゴシック" charset="0"/>
              <a:cs typeface="ＭＳ Ｐゴシック" charset="0"/>
            </a:endParaRPr>
          </a:p>
        </p:txBody>
      </p:sp>
      <p:pic>
        <p:nvPicPr>
          <p:cNvPr id="14131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rot="773855">
            <a:off x="4074592" y="2942162"/>
            <a:ext cx="3095919" cy="3095919"/>
          </a:xfrm>
          <a:prstGeom prst="rect">
            <a:avLst/>
          </a:prstGeom>
          <a:noFill/>
          <a:ln w="76200">
            <a:solidFill>
              <a:srgbClr val="FFFFFF"/>
            </a:solidFill>
            <a:round/>
            <a:headEnd/>
            <a:tailEnd/>
          </a:ln>
          <a:effectLst>
            <a:outerShdw blurRad="762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78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0532">
                                            <p:txEl>
                                              <p:pRg st="0" end="0"/>
                                            </p:txEl>
                                          </p:spTgt>
                                        </p:tgtEl>
                                        <p:attrNameLst>
                                          <p:attrName>style.visibility</p:attrName>
                                        </p:attrNameLst>
                                      </p:cBhvr>
                                      <p:to>
                                        <p:strVal val="visible"/>
                                      </p:to>
                                    </p:set>
                                    <p:animEffect transition="in" filter="fade">
                                      <p:cBhvr>
                                        <p:cTn id="7" dur="1000"/>
                                        <p:tgtEl>
                                          <p:spTgt spid="150532">
                                            <p:txEl>
                                              <p:pRg st="0" end="0"/>
                                            </p:txEl>
                                          </p:spTgt>
                                        </p:tgtEl>
                                      </p:cBhvr>
                                    </p:animEffect>
                                    <p:anim calcmode="lin" valueType="num">
                                      <p:cBhvr>
                                        <p:cTn id="8" dur="1000" fill="hold"/>
                                        <p:tgtEl>
                                          <p:spTgt spid="15053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0532">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31" presetClass="entr" presetSubtype="0" fill="hold" nodeType="afterEffect">
                                  <p:stCondLst>
                                    <p:cond delay="0"/>
                                  </p:stCondLst>
                                  <p:iterate type="lt">
                                    <p:tmPct val="5000"/>
                                  </p:iterate>
                                  <p:childTnLst>
                                    <p:set>
                                      <p:cBhvr>
                                        <p:cTn id="12" dur="1" fill="hold">
                                          <p:stCondLst>
                                            <p:cond delay="0"/>
                                          </p:stCondLst>
                                        </p:cTn>
                                        <p:tgtEl>
                                          <p:spTgt spid="25"/>
                                        </p:tgtEl>
                                        <p:attrNameLst>
                                          <p:attrName>style.visibility</p:attrName>
                                        </p:attrNameLst>
                                      </p:cBhvr>
                                      <p:to>
                                        <p:strVal val="visible"/>
                                      </p:to>
                                    </p:set>
                                    <p:anim calcmode="lin" valueType="num">
                                      <p:cBhvr>
                                        <p:cTn id="13" dur="1000" fill="hold"/>
                                        <p:tgtEl>
                                          <p:spTgt spid="25"/>
                                        </p:tgtEl>
                                        <p:attrNameLst>
                                          <p:attrName>ppt_w</p:attrName>
                                        </p:attrNameLst>
                                      </p:cBhvr>
                                      <p:tavLst>
                                        <p:tav tm="0">
                                          <p:val>
                                            <p:fltVal val="0"/>
                                          </p:val>
                                        </p:tav>
                                        <p:tav tm="100000">
                                          <p:val>
                                            <p:strVal val="#ppt_w"/>
                                          </p:val>
                                        </p:tav>
                                      </p:tavLst>
                                    </p:anim>
                                    <p:anim calcmode="lin" valueType="num">
                                      <p:cBhvr>
                                        <p:cTn id="14" dur="1000" fill="hold"/>
                                        <p:tgtEl>
                                          <p:spTgt spid="25"/>
                                        </p:tgtEl>
                                        <p:attrNameLst>
                                          <p:attrName>ppt_h</p:attrName>
                                        </p:attrNameLst>
                                      </p:cBhvr>
                                      <p:tavLst>
                                        <p:tav tm="0">
                                          <p:val>
                                            <p:fltVal val="0"/>
                                          </p:val>
                                        </p:tav>
                                        <p:tav tm="100000">
                                          <p:val>
                                            <p:strVal val="#ppt_h"/>
                                          </p:val>
                                        </p:tav>
                                      </p:tavLst>
                                    </p:anim>
                                    <p:anim calcmode="lin" valueType="num">
                                      <p:cBhvr>
                                        <p:cTn id="15" dur="1000" fill="hold"/>
                                        <p:tgtEl>
                                          <p:spTgt spid="25"/>
                                        </p:tgtEl>
                                        <p:attrNameLst>
                                          <p:attrName>style.rotation</p:attrName>
                                        </p:attrNameLst>
                                      </p:cBhvr>
                                      <p:tavLst>
                                        <p:tav tm="0">
                                          <p:val>
                                            <p:fltVal val="90"/>
                                          </p:val>
                                        </p:tav>
                                        <p:tav tm="100000">
                                          <p:val>
                                            <p:fltVal val="0"/>
                                          </p:val>
                                        </p:tav>
                                      </p:tavLst>
                                    </p:anim>
                                    <p:animEffect transition="in" filter="fade">
                                      <p:cBhvr>
                                        <p:cTn id="16" dur="1000"/>
                                        <p:tgtEl>
                                          <p:spTgt spid="25"/>
                                        </p:tgtEl>
                                      </p:cBhvr>
                                    </p:animEffect>
                                  </p:childTnLst>
                                </p:cTn>
                              </p:par>
                            </p:childTnLst>
                          </p:cTn>
                        </p:par>
                        <p:par>
                          <p:cTn id="17" fill="hold" nodeType="afterGroup">
                            <p:stCondLst>
                              <p:cond delay="2000"/>
                            </p:stCondLst>
                            <p:childTnLst>
                              <p:par>
                                <p:cTn id="18" presetID="31" presetClass="entr" presetSubtype="0" fill="hold" nodeType="afterEffect">
                                  <p:stCondLst>
                                    <p:cond delay="0"/>
                                  </p:stCondLst>
                                  <p:iterate type="lt">
                                    <p:tmPct val="5000"/>
                                  </p:iterate>
                                  <p:childTnLst>
                                    <p:set>
                                      <p:cBhvr>
                                        <p:cTn id="19" dur="1" fill="hold">
                                          <p:stCondLst>
                                            <p:cond delay="0"/>
                                          </p:stCondLst>
                                        </p:cTn>
                                        <p:tgtEl>
                                          <p:spTgt spid="141319"/>
                                        </p:tgtEl>
                                        <p:attrNameLst>
                                          <p:attrName>style.visibility</p:attrName>
                                        </p:attrNameLst>
                                      </p:cBhvr>
                                      <p:to>
                                        <p:strVal val="visible"/>
                                      </p:to>
                                    </p:set>
                                    <p:anim calcmode="lin" valueType="num">
                                      <p:cBhvr>
                                        <p:cTn id="20" dur="1000" fill="hold"/>
                                        <p:tgtEl>
                                          <p:spTgt spid="141319"/>
                                        </p:tgtEl>
                                        <p:attrNameLst>
                                          <p:attrName>ppt_w</p:attrName>
                                        </p:attrNameLst>
                                      </p:cBhvr>
                                      <p:tavLst>
                                        <p:tav tm="0">
                                          <p:val>
                                            <p:fltVal val="0"/>
                                          </p:val>
                                        </p:tav>
                                        <p:tav tm="100000">
                                          <p:val>
                                            <p:strVal val="#ppt_w"/>
                                          </p:val>
                                        </p:tav>
                                      </p:tavLst>
                                    </p:anim>
                                    <p:anim calcmode="lin" valueType="num">
                                      <p:cBhvr>
                                        <p:cTn id="21" dur="1000" fill="hold"/>
                                        <p:tgtEl>
                                          <p:spTgt spid="141319"/>
                                        </p:tgtEl>
                                        <p:attrNameLst>
                                          <p:attrName>ppt_h</p:attrName>
                                        </p:attrNameLst>
                                      </p:cBhvr>
                                      <p:tavLst>
                                        <p:tav tm="0">
                                          <p:val>
                                            <p:fltVal val="0"/>
                                          </p:val>
                                        </p:tav>
                                        <p:tav tm="100000">
                                          <p:val>
                                            <p:strVal val="#ppt_h"/>
                                          </p:val>
                                        </p:tav>
                                      </p:tavLst>
                                    </p:anim>
                                    <p:anim calcmode="lin" valueType="num">
                                      <p:cBhvr>
                                        <p:cTn id="22" dur="1000" fill="hold"/>
                                        <p:tgtEl>
                                          <p:spTgt spid="141319"/>
                                        </p:tgtEl>
                                        <p:attrNameLst>
                                          <p:attrName>style.rotation</p:attrName>
                                        </p:attrNameLst>
                                      </p:cBhvr>
                                      <p:tavLst>
                                        <p:tav tm="0">
                                          <p:val>
                                            <p:fltVal val="90"/>
                                          </p:val>
                                        </p:tav>
                                        <p:tav tm="100000">
                                          <p:val>
                                            <p:fltVal val="0"/>
                                          </p:val>
                                        </p:tav>
                                      </p:tavLst>
                                    </p:anim>
                                    <p:animEffect transition="in" filter="fade">
                                      <p:cBhvr>
                                        <p:cTn id="23" dur="1000"/>
                                        <p:tgtEl>
                                          <p:spTgt spid="141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2"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1124758_Original.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844" y="40442"/>
            <a:ext cx="9103156" cy="6373594"/>
          </a:xfrm>
          <a:prstGeom prst="rect">
            <a:avLst/>
          </a:prstGeom>
        </p:spPr>
      </p:pic>
      <p:sp>
        <p:nvSpPr>
          <p:cNvPr id="3" name="Rectangle 3"/>
          <p:cNvSpPr txBox="1">
            <a:spLocks/>
          </p:cNvSpPr>
          <p:nvPr/>
        </p:nvSpPr>
        <p:spPr>
          <a:xfrm>
            <a:off x="715122" y="1855671"/>
            <a:ext cx="7792358" cy="4062243"/>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b="1" dirty="0" smtClean="0">
                <a:solidFill>
                  <a:schemeClr val="accent6">
                    <a:lumMod val="75000"/>
                  </a:schemeClr>
                </a:solidFill>
                <a:latin typeface="Arial" charset="0"/>
                <a:ea typeface="ＭＳ Ｐゴシック" charset="0"/>
                <a:cs typeface="ＭＳ Ｐゴシック" charset="0"/>
              </a:rPr>
              <a:t>Taking Psychology with You</a:t>
            </a:r>
          </a:p>
          <a:p>
            <a:pPr marL="457200" indent="0">
              <a:spcBef>
                <a:spcPts val="1200"/>
              </a:spcBef>
              <a:buFont typeface="Arial"/>
              <a:buNone/>
            </a:pPr>
            <a:r>
              <a:rPr lang="en-US" sz="2400" b="1" dirty="0" smtClean="0">
                <a:solidFill>
                  <a:srgbClr val="FFFF00"/>
                </a:solidFill>
                <a:latin typeface="Arial" charset="0"/>
                <a:ea typeface="ＭＳ Ｐゴシック" charset="0"/>
                <a:cs typeface="ＭＳ Ｐゴシック" charset="0"/>
              </a:rPr>
              <a:t>Dealing with Cultural Differences</a:t>
            </a:r>
            <a:endParaRPr lang="en-US" sz="2200" b="1" dirty="0" smtClean="0">
              <a:solidFill>
                <a:srgbClr val="FFFF00"/>
              </a:solidFill>
              <a:latin typeface="Arial" charset="0"/>
              <a:ea typeface="ＭＳ Ｐゴシック" charset="0"/>
              <a:cs typeface="ＭＳ Ｐゴシック" charset="0"/>
            </a:endParaRPr>
          </a:p>
          <a:p>
            <a:pPr marL="914400">
              <a:spcBef>
                <a:spcPts val="1200"/>
              </a:spcBef>
            </a:pPr>
            <a:r>
              <a:rPr lang="en-US" sz="2200" b="1" dirty="0" smtClean="0">
                <a:solidFill>
                  <a:schemeClr val="bg1"/>
                </a:solidFill>
                <a:latin typeface="Arial" charset="0"/>
                <a:ea typeface="ＭＳ Ｐゴシック" charset="0"/>
                <a:cs typeface="ＭＳ Ｐゴシック" charset="0"/>
              </a:rPr>
              <a:t>Sociocultural </a:t>
            </a:r>
            <a:r>
              <a:rPr lang="en-US" sz="2200" b="1" dirty="0">
                <a:solidFill>
                  <a:schemeClr val="bg1"/>
                </a:solidFill>
                <a:latin typeface="Arial" charset="0"/>
                <a:ea typeface="ＭＳ Ｐゴシック" charset="0"/>
                <a:cs typeface="ＭＳ Ｐゴシック" charset="0"/>
              </a:rPr>
              <a:t>research helps us appreciate the cultural rules that govern behavior, values, attitudes, and ways of doing business.</a:t>
            </a:r>
          </a:p>
          <a:p>
            <a:pPr marL="914400">
              <a:spcBef>
                <a:spcPts val="1200"/>
              </a:spcBef>
            </a:pPr>
            <a:r>
              <a:rPr lang="en-US" sz="2200" b="1" dirty="0">
                <a:solidFill>
                  <a:schemeClr val="bg1"/>
                </a:solidFill>
                <a:latin typeface="Arial" charset="0"/>
                <a:ea typeface="ＭＳ Ｐゴシック" charset="0"/>
                <a:cs typeface="ＭＳ Ｐゴシック" charset="0"/>
              </a:rPr>
              <a:t>Understanding these rules can help people avoid jumping to conclusions about group differences.</a:t>
            </a:r>
          </a:p>
          <a:p>
            <a:pPr marL="914400"/>
            <a:endParaRPr lang="en-US" sz="22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057786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42" presetClass="entr" presetSubtype="0" fill="hold" grpId="0"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707105"/>
            <a:ext cx="9144000" cy="646331"/>
          </a:xfrm>
          <a:prstGeom prst="rect">
            <a:avLst/>
          </a:prstGeom>
          <a:noFill/>
        </p:spPr>
        <p:txBody>
          <a:bodyPr wrap="square" rtlCol="0">
            <a:spAutoFit/>
          </a:bodyPr>
          <a:lstStyle/>
          <a:p>
            <a:pPr algn="ctr"/>
            <a:r>
              <a:rPr lang="en-US" sz="3600" b="1" dirty="0" smtClean="0">
                <a:solidFill>
                  <a:schemeClr val="bg1"/>
                </a:solidFill>
                <a:latin typeface="Arial"/>
                <a:cs typeface="Arial"/>
              </a:rPr>
              <a:t>End of Chapter</a:t>
            </a:r>
            <a:endParaRPr lang="en-US" sz="3600" b="1" dirty="0">
              <a:solidFill>
                <a:schemeClr val="bg1"/>
              </a:solidFill>
              <a:latin typeface="Arial"/>
              <a:cs typeface="Arial"/>
            </a:endParaRPr>
          </a:p>
        </p:txBody>
      </p:sp>
    </p:spTree>
    <p:extLst>
      <p:ext uri="{BB962C8B-B14F-4D97-AF65-F5344CB8AC3E}">
        <p14:creationId xmlns:p14="http://schemas.microsoft.com/office/powerpoint/2010/main" val="6537278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243461" y="1064731"/>
            <a:ext cx="4433684" cy="5201964"/>
          </a:xfrm>
          <a:prstGeom prst="round2DiagRect">
            <a:avLst/>
          </a:prstGeom>
          <a:solidFill>
            <a:schemeClr val="tx1">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26" name="Rectangle 2"/>
          <p:cNvSpPr>
            <a:spLocks noGrp="1" noChangeArrowheads="1"/>
          </p:cNvSpPr>
          <p:nvPr>
            <p:ph type="ctrTitle"/>
          </p:nvPr>
        </p:nvSpPr>
        <p:spPr/>
        <p:txBody>
          <a:bodyPr/>
          <a:lstStyle/>
          <a:p>
            <a:r>
              <a:rPr lang="en-US">
                <a:latin typeface="Arial" charset="0"/>
                <a:ea typeface="ＭＳ Ｐゴシック" charset="0"/>
                <a:cs typeface="ＭＳ Ｐゴシック" charset="0"/>
              </a:rPr>
              <a:t>The Obedience Study</a:t>
            </a:r>
          </a:p>
        </p:txBody>
      </p:sp>
      <p:sp>
        <p:nvSpPr>
          <p:cNvPr id="14" name="Content Placeholder 13"/>
          <p:cNvSpPr>
            <a:spLocks noGrp="1"/>
          </p:cNvSpPr>
          <p:nvPr>
            <p:ph idx="4294967295"/>
          </p:nvPr>
        </p:nvSpPr>
        <p:spPr>
          <a:xfrm>
            <a:off x="2532448" y="1325637"/>
            <a:ext cx="3979863" cy="4648200"/>
          </a:xfrm>
        </p:spPr>
        <p:txBody>
          <a:bodyPr>
            <a:noAutofit/>
          </a:bodyPr>
          <a:lstStyle/>
          <a:p>
            <a:pPr marL="0" indent="0">
              <a:spcBef>
                <a:spcPts val="600"/>
              </a:spcBef>
              <a:buNone/>
            </a:pPr>
            <a:r>
              <a:rPr lang="en-US" sz="1800" b="1" dirty="0">
                <a:solidFill>
                  <a:srgbClr val="C62DB0"/>
                </a:solidFill>
                <a:latin typeface="Arial" charset="0"/>
                <a:ea typeface="ＭＳ Ｐゴシック" charset="0"/>
                <a:cs typeface="ＭＳ Ｐゴシック" charset="0"/>
              </a:rPr>
              <a:t>METHOD: </a:t>
            </a:r>
          </a:p>
          <a:p>
            <a:pPr marL="0" lvl="1" indent="0">
              <a:spcBef>
                <a:spcPts val="600"/>
              </a:spcBef>
              <a:buNone/>
            </a:pPr>
            <a:r>
              <a:rPr lang="en-US" sz="1800" b="1" dirty="0">
                <a:solidFill>
                  <a:schemeClr val="bg2"/>
                </a:solidFill>
                <a:latin typeface="Arial" charset="0"/>
                <a:ea typeface="ＭＳ Ｐゴシック" charset="0"/>
                <a:cs typeface="ＭＳ Ｐゴシック" charset="0"/>
              </a:rPr>
              <a:t>Subjects told to give increasing levels of shock to another subject every time an error was made</a:t>
            </a:r>
          </a:p>
          <a:p>
            <a:pPr marL="0" indent="0">
              <a:spcBef>
                <a:spcPts val="600"/>
              </a:spcBef>
              <a:buNone/>
            </a:pPr>
            <a:r>
              <a:rPr lang="en-US" sz="1800" b="1" dirty="0">
                <a:solidFill>
                  <a:srgbClr val="FF6600"/>
                </a:solidFill>
                <a:latin typeface="Arial" charset="0"/>
                <a:ea typeface="ＭＳ Ｐゴシック" charset="0"/>
                <a:cs typeface="ＭＳ Ｐゴシック" charset="0"/>
              </a:rPr>
              <a:t>RESULTS:</a:t>
            </a:r>
          </a:p>
          <a:p>
            <a:pPr marL="228600" indent="-228600">
              <a:spcBef>
                <a:spcPts val="600"/>
              </a:spcBef>
            </a:pPr>
            <a:r>
              <a:rPr lang="en-US" sz="1800" b="1" dirty="0">
                <a:solidFill>
                  <a:srgbClr val="FF8D08"/>
                </a:solidFill>
                <a:latin typeface="Arial" charset="0"/>
                <a:ea typeface="ＭＳ Ｐゴシック" charset="0"/>
                <a:cs typeface="ＭＳ Ｐゴシック" charset="0"/>
              </a:rPr>
              <a:t>All: </a:t>
            </a:r>
            <a:r>
              <a:rPr lang="en-US" sz="1800" b="1" dirty="0">
                <a:solidFill>
                  <a:schemeClr val="bg2"/>
                </a:solidFill>
                <a:latin typeface="Arial" charset="0"/>
                <a:ea typeface="ＭＳ Ｐゴシック" charset="0"/>
                <a:cs typeface="ＭＳ Ｐゴシック" charset="0"/>
              </a:rPr>
              <a:t>Shocked other subject at least once</a:t>
            </a:r>
          </a:p>
          <a:p>
            <a:pPr marL="228600" indent="-228600">
              <a:spcBef>
                <a:spcPts val="600"/>
              </a:spcBef>
            </a:pPr>
            <a:r>
              <a:rPr lang="en-US" sz="1800" b="1" dirty="0">
                <a:solidFill>
                  <a:srgbClr val="FF8D08"/>
                </a:solidFill>
                <a:latin typeface="Arial" charset="0"/>
                <a:ea typeface="ＭＳ Ｐゴシック" charset="0"/>
                <a:cs typeface="ＭＳ Ｐゴシック" charset="0"/>
              </a:rPr>
              <a:t>2/3: </a:t>
            </a:r>
            <a:r>
              <a:rPr lang="en-US" sz="1800" b="1" dirty="0">
                <a:solidFill>
                  <a:schemeClr val="bg2"/>
                </a:solidFill>
                <a:latin typeface="Arial" charset="0"/>
                <a:ea typeface="ＭＳ Ｐゴシック" charset="0"/>
                <a:cs typeface="ＭＳ Ｐゴシック" charset="0"/>
              </a:rPr>
              <a:t>Gave all levels of shock, even though many were upset by being asked to do so</a:t>
            </a:r>
          </a:p>
          <a:p>
            <a:pPr marL="0" indent="0">
              <a:spcBef>
                <a:spcPts val="600"/>
              </a:spcBef>
              <a:buNone/>
            </a:pPr>
            <a:r>
              <a:rPr lang="en-US" sz="1800" b="1" dirty="0">
                <a:solidFill>
                  <a:srgbClr val="0D98B8"/>
                </a:solidFill>
                <a:latin typeface="Arial" charset="0"/>
                <a:ea typeface="ＭＳ Ｐゴシック" charset="0"/>
                <a:cs typeface="ＭＳ Ｐゴシック" charset="0"/>
              </a:rPr>
              <a:t>CONCLUSIONS: </a:t>
            </a:r>
          </a:p>
          <a:p>
            <a:pPr marL="228600" indent="-228600">
              <a:spcBef>
                <a:spcPts val="600"/>
              </a:spcBef>
            </a:pPr>
            <a:r>
              <a:rPr lang="en-US" sz="1800" b="1" dirty="0">
                <a:solidFill>
                  <a:schemeClr val="bg2"/>
                </a:solidFill>
                <a:latin typeface="Arial" charset="0"/>
                <a:ea typeface="ＭＳ Ｐゴシック" charset="0"/>
                <a:cs typeface="ＭＳ Ｐゴシック" charset="0"/>
              </a:rPr>
              <a:t>Obedience is a function of the situation, not of personalities</a:t>
            </a:r>
          </a:p>
          <a:p>
            <a:pPr marL="228600" indent="-228600">
              <a:spcBef>
                <a:spcPts val="600"/>
              </a:spcBef>
            </a:pPr>
            <a:r>
              <a:rPr lang="en-US" sz="1800" b="1" dirty="0">
                <a:solidFill>
                  <a:schemeClr val="bg2"/>
                </a:solidFill>
                <a:latin typeface="Arial" charset="0"/>
                <a:ea typeface="ＭＳ Ｐゴシック" charset="0"/>
                <a:cs typeface="ＭＳ Ｐゴシック" charset="0"/>
              </a:rPr>
              <a:t>Nature of the relationship to authority influences </a:t>
            </a:r>
            <a:r>
              <a:rPr lang="en-US" sz="1800" b="1" dirty="0" smtClean="0">
                <a:solidFill>
                  <a:schemeClr val="bg2"/>
                </a:solidFill>
                <a:latin typeface="Arial" charset="0"/>
                <a:ea typeface="ＭＳ Ｐゴシック" charset="0"/>
                <a:cs typeface="ＭＳ Ｐゴシック" charset="0"/>
              </a:rPr>
              <a:t>obedience</a:t>
            </a:r>
            <a:endParaRPr lang="en-US" sz="1800"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722306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left)">
                                      <p:cBhvr>
                                        <p:cTn id="12" dur="500"/>
                                        <p:tgtEl>
                                          <p:spTgt spid="14">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wipe(up)">
                                      <p:cBhvr>
                                        <p:cTn id="15" dur="500"/>
                                        <p:tgtEl>
                                          <p:spTgt spid="1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wipe(left)">
                                      <p:cBhvr>
                                        <p:cTn id="20" dur="500"/>
                                        <p:tgtEl>
                                          <p:spTgt spid="1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Effect transition="in" filter="wipe(up)">
                                      <p:cBhvr>
                                        <p:cTn id="25" dur="500"/>
                                        <p:tgtEl>
                                          <p:spTgt spid="1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500"/>
                                  </p:stCondLst>
                                  <p:childTnLst>
                                    <p:set>
                                      <p:cBhvr>
                                        <p:cTn id="29" dur="1" fill="hold">
                                          <p:stCondLst>
                                            <p:cond delay="0"/>
                                          </p:stCondLst>
                                        </p:cTn>
                                        <p:tgtEl>
                                          <p:spTgt spid="14">
                                            <p:txEl>
                                              <p:pRg st="4" end="4"/>
                                            </p:txEl>
                                          </p:spTgt>
                                        </p:tgtEl>
                                        <p:attrNameLst>
                                          <p:attrName>style.visibility</p:attrName>
                                        </p:attrNameLst>
                                      </p:cBhvr>
                                      <p:to>
                                        <p:strVal val="visible"/>
                                      </p:to>
                                    </p:set>
                                    <p:animEffect transition="in" filter="wipe(up)">
                                      <p:cBhvr>
                                        <p:cTn id="30" dur="500"/>
                                        <p:tgtEl>
                                          <p:spTgt spid="1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
                                            <p:txEl>
                                              <p:pRg st="5" end="5"/>
                                            </p:txEl>
                                          </p:spTgt>
                                        </p:tgtEl>
                                        <p:attrNameLst>
                                          <p:attrName>style.visibility</p:attrName>
                                        </p:attrNameLst>
                                      </p:cBhvr>
                                      <p:to>
                                        <p:strVal val="visible"/>
                                      </p:to>
                                    </p:set>
                                    <p:animEffect transition="in" filter="wipe(left)">
                                      <p:cBhvr>
                                        <p:cTn id="35" dur="500"/>
                                        <p:tgtEl>
                                          <p:spTgt spid="14">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4">
                                            <p:txEl>
                                              <p:pRg st="6" end="6"/>
                                            </p:txEl>
                                          </p:spTgt>
                                        </p:tgtEl>
                                        <p:attrNameLst>
                                          <p:attrName>style.visibility</p:attrName>
                                        </p:attrNameLst>
                                      </p:cBhvr>
                                      <p:to>
                                        <p:strVal val="visible"/>
                                      </p:to>
                                    </p:set>
                                    <p:animEffect transition="in" filter="wipe(up)">
                                      <p:cBhvr>
                                        <p:cTn id="40" dur="500"/>
                                        <p:tgtEl>
                                          <p:spTgt spid="14">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500"/>
                                  </p:stCondLst>
                                  <p:childTnLst>
                                    <p:set>
                                      <p:cBhvr>
                                        <p:cTn id="44" dur="1" fill="hold">
                                          <p:stCondLst>
                                            <p:cond delay="0"/>
                                          </p:stCondLst>
                                        </p:cTn>
                                        <p:tgtEl>
                                          <p:spTgt spid="14">
                                            <p:txEl>
                                              <p:pRg st="7" end="7"/>
                                            </p:txEl>
                                          </p:spTgt>
                                        </p:tgtEl>
                                        <p:attrNameLst>
                                          <p:attrName>style.visibility</p:attrName>
                                        </p:attrNameLst>
                                      </p:cBhvr>
                                      <p:to>
                                        <p:strVal val="visible"/>
                                      </p:to>
                                    </p:set>
                                    <p:animEffect transition="in" filter="wipe(up)">
                                      <p:cBhvr>
                                        <p:cTn id="45" dur="500"/>
                                        <p:tgtEl>
                                          <p:spTgt spid="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07105"/>
            <a:ext cx="9144000" cy="646331"/>
          </a:xfrm>
          <a:prstGeom prst="rect">
            <a:avLst/>
          </a:prstGeom>
          <a:noFill/>
        </p:spPr>
        <p:txBody>
          <a:bodyPr wrap="square" rtlCol="0">
            <a:spAutoFit/>
          </a:bodyPr>
          <a:lstStyle/>
          <a:p>
            <a:pPr algn="ctr"/>
            <a:r>
              <a:rPr lang="en-US" sz="3600" b="1" dirty="0" smtClean="0">
                <a:solidFill>
                  <a:srgbClr val="4F3967"/>
                </a:solidFill>
                <a:latin typeface="Arial"/>
                <a:cs typeface="Arial"/>
              </a:rPr>
              <a:t>Interactive Figures</a:t>
            </a:r>
            <a:endParaRPr lang="en-US" sz="3600" b="1" dirty="0">
              <a:solidFill>
                <a:srgbClr val="4F3967"/>
              </a:solidFill>
              <a:latin typeface="Arial"/>
              <a:cs typeface="Arial"/>
            </a:endParaRPr>
          </a:p>
        </p:txBody>
      </p:sp>
      <p:grpSp>
        <p:nvGrpSpPr>
          <p:cNvPr id="4" name="Group 3"/>
          <p:cNvGrpSpPr/>
          <p:nvPr/>
        </p:nvGrpSpPr>
        <p:grpSpPr>
          <a:xfrm>
            <a:off x="1281634" y="2529789"/>
            <a:ext cx="1083110" cy="1083110"/>
            <a:chOff x="133090" y="45734"/>
            <a:chExt cx="1083110" cy="1083110"/>
          </a:xfrm>
        </p:grpSpPr>
        <p:sp>
          <p:nvSpPr>
            <p:cNvPr id="5" name="Oval 4"/>
            <p:cNvSpPr/>
            <p:nvPr/>
          </p:nvSpPr>
          <p:spPr>
            <a:xfrm>
              <a:off x="133090" y="45734"/>
              <a:ext cx="1083110" cy="1083110"/>
            </a:xfrm>
            <a:prstGeom prst="ellipse">
              <a:avLst/>
            </a:prstGeom>
            <a:solidFill>
              <a:srgbClr val="7C8B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Isosceles Triangle 5"/>
            <p:cNvSpPr/>
            <p:nvPr/>
          </p:nvSpPr>
          <p:spPr>
            <a:xfrm rot="5400000">
              <a:off x="450540" y="346779"/>
              <a:ext cx="583386" cy="502918"/>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825808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8323" y="-5291"/>
            <a:ext cx="9309165" cy="427442"/>
          </a:xfrm>
          <a:prstGeom prst="rect">
            <a:avLst/>
          </a:prstGeom>
          <a:solidFill>
            <a:srgbClr val="4F39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4" name="Title 1"/>
          <p:cNvSpPr txBox="1">
            <a:spLocks/>
          </p:cNvSpPr>
          <p:nvPr/>
        </p:nvSpPr>
        <p:spPr>
          <a:xfrm>
            <a:off x="1280073" y="45734"/>
            <a:ext cx="6818563" cy="342567"/>
          </a:xfrm>
          <a:prstGeom prst="rect">
            <a:avLst/>
          </a:prstGeom>
        </p:spPr>
        <p:txBody>
          <a:bodyPr>
            <a:noAutofit/>
          </a:bodyPr>
          <a:lstStyle>
            <a:lvl1pPr algn="l" defTabSz="457200" rtl="0" eaLnBrk="1" latinLnBrk="0" hangingPunct="1">
              <a:spcBef>
                <a:spcPct val="0"/>
              </a:spcBef>
              <a:buNone/>
              <a:defRPr sz="1600" b="1" kern="1200" cap="all">
                <a:solidFill>
                  <a:srgbClr val="FFFFFF"/>
                </a:solidFill>
                <a:latin typeface="Arial"/>
                <a:ea typeface="+mj-ea"/>
                <a:cs typeface="Arial"/>
              </a:defRPr>
            </a:lvl1pPr>
          </a:lstStyle>
          <a:p>
            <a:r>
              <a:rPr lang="en-US" dirty="0" smtClean="0"/>
              <a:t>Interactive figure</a:t>
            </a:r>
            <a:endParaRPr lang="en-US" dirty="0"/>
          </a:p>
        </p:txBody>
      </p:sp>
      <p:sp>
        <p:nvSpPr>
          <p:cNvPr id="5" name="Title 1"/>
          <p:cNvSpPr txBox="1">
            <a:spLocks/>
          </p:cNvSpPr>
          <p:nvPr/>
        </p:nvSpPr>
        <p:spPr>
          <a:xfrm>
            <a:off x="1280073" y="486872"/>
            <a:ext cx="6818562" cy="4723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1800" b="1" kern="1200" cap="all">
                <a:solidFill>
                  <a:schemeClr val="tx1"/>
                </a:solidFill>
                <a:latin typeface="Arial"/>
                <a:ea typeface="+mj-ea"/>
                <a:cs typeface="Arial"/>
              </a:defRPr>
            </a:lvl1pPr>
          </a:lstStyle>
          <a:p>
            <a:pPr algn="l"/>
            <a:r>
              <a:rPr lang="en-US" sz="2400" b="0" i="0" u="none" strike="noStrike" cap="none" baseline="0" dirty="0" smtClean="0">
                <a:solidFill>
                  <a:schemeClr val="tx1"/>
                </a:solidFill>
                <a:latin typeface=""/>
              </a:rPr>
              <a:t>Implicit Association Test: Prejudice</a:t>
            </a:r>
            <a:endParaRPr lang="en-US" sz="2400" b="0" cap="none" dirty="0">
              <a:solidFill>
                <a:schemeClr val="tx1"/>
              </a:solidFill>
            </a:endParaRPr>
          </a:p>
        </p:txBody>
      </p:sp>
      <p:sp>
        <p:nvSpPr>
          <p:cNvPr id="6" name="Rectangle 5"/>
          <p:cNvSpPr/>
          <p:nvPr/>
        </p:nvSpPr>
        <p:spPr>
          <a:xfrm>
            <a:off x="-98323" y="422150"/>
            <a:ext cx="9309165" cy="64722"/>
          </a:xfrm>
          <a:prstGeom prst="rect">
            <a:avLst/>
          </a:prstGeom>
          <a:solidFill>
            <a:srgbClr val="E7C8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133090" y="45734"/>
            <a:ext cx="1083110" cy="1083110"/>
            <a:chOff x="133090" y="45734"/>
            <a:chExt cx="1083110" cy="1083110"/>
          </a:xfrm>
        </p:grpSpPr>
        <p:sp>
          <p:nvSpPr>
            <p:cNvPr id="8" name="Oval 7"/>
            <p:cNvSpPr/>
            <p:nvPr/>
          </p:nvSpPr>
          <p:spPr>
            <a:xfrm>
              <a:off x="133090" y="45734"/>
              <a:ext cx="1083110" cy="1083110"/>
            </a:xfrm>
            <a:prstGeom prst="ellipse">
              <a:avLst/>
            </a:prstGeom>
            <a:solidFill>
              <a:srgbClr val="7C8B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Isosceles Triangle 8"/>
            <p:cNvSpPr/>
            <p:nvPr/>
          </p:nvSpPr>
          <p:spPr>
            <a:xfrm rot="5400000">
              <a:off x="450540" y="346779"/>
              <a:ext cx="583386" cy="502918"/>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0" y="5679074"/>
            <a:ext cx="9144000" cy="369332"/>
          </a:xfrm>
          <a:prstGeom prst="rect">
            <a:avLst/>
          </a:prstGeom>
          <a:noFill/>
        </p:spPr>
        <p:txBody>
          <a:bodyPr wrap="square" rtlCol="0">
            <a:spAutoFit/>
          </a:bodyPr>
          <a:lstStyle/>
          <a:p>
            <a:pPr algn="ctr"/>
            <a:r>
              <a:rPr lang="en-US" b="1" dirty="0" smtClean="0">
                <a:latin typeface="Arial"/>
                <a:cs typeface="Arial"/>
                <a:hlinkClick r:id="rId2"/>
              </a:rPr>
              <a:t>Click here to watch the interactive feature.</a:t>
            </a:r>
            <a:endParaRPr lang="en-US" b="1" dirty="0">
              <a:solidFill>
                <a:srgbClr val="FF0000"/>
              </a:solidFill>
              <a:latin typeface="Arial"/>
              <a:cs typeface="Arial"/>
            </a:endParaRPr>
          </a:p>
        </p:txBody>
      </p:sp>
      <p:pic>
        <p:nvPicPr>
          <p:cNvPr id="2" name="Picture 1">
            <a:hlinkClick r:id="rId3"/>
          </p:cNvPr>
          <p:cNvPicPr>
            <a:picLocks noChangeAspect="1"/>
          </p:cNvPicPr>
          <p:nvPr/>
        </p:nvPicPr>
        <p:blipFill rotWithShape="1">
          <a:blip r:embed="rId4" cstate="screen">
            <a:extLst>
              <a:ext uri="{28A0092B-C50C-407E-A947-70E740481C1C}">
                <a14:useLocalDpi xmlns:a14="http://schemas.microsoft.com/office/drawing/2010/main"/>
              </a:ext>
            </a:extLst>
          </a:blip>
          <a:srcRect t="5908"/>
          <a:stretch/>
        </p:blipFill>
        <p:spPr>
          <a:xfrm>
            <a:off x="1069951" y="1106729"/>
            <a:ext cx="7004098" cy="4525802"/>
          </a:xfrm>
          <a:prstGeom prst="rect">
            <a:avLst/>
          </a:prstGeom>
        </p:spPr>
      </p:pic>
    </p:spTree>
    <p:extLst>
      <p:ext uri="{BB962C8B-B14F-4D97-AF65-F5344CB8AC3E}">
        <p14:creationId xmlns:p14="http://schemas.microsoft.com/office/powerpoint/2010/main" val="42640288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500"/>
                                        <p:tgtEl>
                                          <p:spTgt spid="10"/>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 presetClass="entr" presetSubtype="1"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07105"/>
            <a:ext cx="9144000" cy="646331"/>
          </a:xfrm>
          <a:prstGeom prst="rect">
            <a:avLst/>
          </a:prstGeom>
          <a:noFill/>
        </p:spPr>
        <p:txBody>
          <a:bodyPr wrap="square" rtlCol="0">
            <a:spAutoFit/>
          </a:bodyPr>
          <a:lstStyle/>
          <a:p>
            <a:pPr algn="ctr"/>
            <a:r>
              <a:rPr lang="en-US" sz="3600" b="1" dirty="0" smtClean="0">
                <a:solidFill>
                  <a:srgbClr val="FFFFFF"/>
                </a:solidFill>
                <a:latin typeface="Arial"/>
                <a:cs typeface="Arial"/>
              </a:rPr>
              <a:t>Acknowledgments</a:t>
            </a:r>
            <a:endParaRPr lang="en-US" sz="3600" b="1" dirty="0">
              <a:solidFill>
                <a:srgbClr val="FFFFFF"/>
              </a:solidFill>
              <a:latin typeface="Arial"/>
              <a:cs typeface="Arial"/>
            </a:endParaRPr>
          </a:p>
        </p:txBody>
      </p:sp>
    </p:spTree>
    <p:extLst>
      <p:ext uri="{BB962C8B-B14F-4D97-AF65-F5344CB8AC3E}">
        <p14:creationId xmlns:p14="http://schemas.microsoft.com/office/powerpoint/2010/main" val="4248516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4753826"/>
              </p:ext>
            </p:extLst>
          </p:nvPr>
        </p:nvGraphicFramePr>
        <p:xfrm>
          <a:off x="213896" y="240631"/>
          <a:ext cx="8686800" cy="4864608"/>
        </p:xfrm>
        <a:graphic>
          <a:graphicData uri="http://schemas.openxmlformats.org/drawingml/2006/table">
            <a:tbl>
              <a:tblPr firstRow="1" bandRow="1">
                <a:tableStyleId>{5C22544A-7EE6-4342-B048-85BDC9FD1C3A}</a:tableStyleId>
              </a:tblPr>
              <a:tblGrid>
                <a:gridCol w="761999"/>
                <a:gridCol w="7924801"/>
              </a:tblGrid>
              <a:tr h="256032">
                <a:tc>
                  <a:txBody>
                    <a:bodyPr/>
                    <a:lstStyle/>
                    <a:p>
                      <a:r>
                        <a:rPr lang="en-US" sz="1000" dirty="0" smtClean="0">
                          <a:solidFill>
                            <a:schemeClr val="bg1"/>
                          </a:solidFill>
                          <a:latin typeface="Arial"/>
                          <a:cs typeface="Arial"/>
                        </a:rPr>
                        <a:t>Slide</a:t>
                      </a:r>
                      <a:endParaRPr lang="en-US" sz="1000" dirty="0">
                        <a:solidFill>
                          <a:schemeClr val="bg1"/>
                        </a:solidFill>
                        <a:latin typeface="Arial"/>
                        <a:cs typeface="Aria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chemeClr val="tx1"/>
                    </a:solidFill>
                  </a:tcPr>
                </a:tc>
                <a:tc>
                  <a:txBody>
                    <a:bodyPr/>
                    <a:lstStyle/>
                    <a:p>
                      <a:r>
                        <a:rPr lang="en-US" sz="1000" dirty="0" smtClean="0">
                          <a:solidFill>
                            <a:srgbClr val="FFFFFF"/>
                          </a:solidFill>
                          <a:latin typeface="Arial"/>
                          <a:cs typeface="Arial"/>
                        </a:rPr>
                        <a:t>Credit</a:t>
                      </a:r>
                      <a:endParaRPr lang="en-US" sz="1000" dirty="0">
                        <a:solidFill>
                          <a:srgbClr val="FFFFFF"/>
                        </a:solidFill>
                        <a:latin typeface="Arial"/>
                        <a:cs typeface="Aria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chemeClr val="tx1"/>
                    </a:solidFill>
                  </a:tcPr>
                </a:tc>
              </a:tr>
              <a:tr h="256032">
                <a:tc>
                  <a:txBody>
                    <a:bodyPr/>
                    <a:lstStyle/>
                    <a:p>
                      <a:pPr algn="l" fontAlgn="b"/>
                      <a:r>
                        <a:rPr lang="en-US" sz="1200" b="0" i="0" u="none" strike="noStrike" dirty="0">
                          <a:solidFill>
                            <a:srgbClr val="000000"/>
                          </a:solidFill>
                          <a:effectLst/>
                          <a:latin typeface="Arial"/>
                          <a:cs typeface="Arial"/>
                        </a:rPr>
                        <a:t>Slide 5</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StudioSmart.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8</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Naaman Abreu.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9</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Alexsander Isachenko.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12</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Liga Alksne.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12</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ghoststone. 123rf.com</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12</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123rf.com</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16</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Andresr.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17</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Andresr.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19</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Pressmaster.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28</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Alita Bobrov.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28</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stephen rudolph.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32</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AntonSokolov.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36</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Belinda Pretorius.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42</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XRoig.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45</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Suzanne Tucker.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47</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maxstockphoto.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47</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AlexKalashnikov.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48</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dirty="0" err="1">
                          <a:solidFill>
                            <a:srgbClr val="000000"/>
                          </a:solidFill>
                          <a:effectLst/>
                          <a:latin typeface="Arial"/>
                          <a:cs typeface="Arial"/>
                        </a:rPr>
                        <a:t>quetton</a:t>
                      </a:r>
                      <a:r>
                        <a:rPr lang="en-US" sz="1200" b="0" i="0" u="none" strike="noStrike" dirty="0">
                          <a:solidFill>
                            <a:srgbClr val="000000"/>
                          </a:solidFill>
                          <a:effectLst/>
                          <a:latin typeface="Arial"/>
                          <a:cs typeface="Arial"/>
                        </a:rPr>
                        <a:t>. </a:t>
                      </a:r>
                      <a:r>
                        <a:rPr lang="en-US" sz="1200" b="0" i="0" u="none" strike="noStrike" dirty="0" err="1">
                          <a:solidFill>
                            <a:srgbClr val="000000"/>
                          </a:solidFill>
                          <a:effectLst/>
                          <a:latin typeface="Arial"/>
                          <a:cs typeface="Arial"/>
                        </a:rPr>
                        <a:t>Shutterstock</a:t>
                      </a:r>
                      <a:endParaRPr lang="en-US" sz="1200" b="0" i="0" u="none" strike="noStrike" dirty="0">
                        <a:solidFill>
                          <a:srgbClr val="000000"/>
                        </a:solidFill>
                        <a:effectLst/>
                        <a:latin typeface="Arial"/>
                        <a:cs typeface="Arial"/>
                      </a:endParaRP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3199627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4"/>
          <p:cNvSpPr>
            <a:spLocks noGrp="1"/>
          </p:cNvSpPr>
          <p:nvPr>
            <p:ph type="ctrTitle"/>
          </p:nvPr>
        </p:nvSpPr>
        <p:spPr/>
        <p:txBody>
          <a:bodyPr/>
          <a:lstStyle/>
          <a:p>
            <a:r>
              <a:rPr lang="en-US">
                <a:latin typeface="Arial" charset="0"/>
                <a:ea typeface="ＭＳ Ｐゴシック" charset="0"/>
                <a:cs typeface="ＭＳ Ｐゴシック" charset="0"/>
              </a:rPr>
              <a:t>Figure 8.1: The Milgram Obedience Experiment</a:t>
            </a:r>
          </a:p>
        </p:txBody>
      </p:sp>
      <p:pic>
        <p:nvPicPr>
          <p:cNvPr id="6" name="Picture 5" descr="AAABUAB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14700" y="2195513"/>
            <a:ext cx="30765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AAYPBQ0.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23038" y="2193925"/>
            <a:ext cx="2393950"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AHNTQA0.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7963" y="2195513"/>
            <a:ext cx="295751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769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2"/>
          <p:cNvGrpSpPr>
            <a:grpSpLocks/>
          </p:cNvGrpSpPr>
          <p:nvPr/>
        </p:nvGrpSpPr>
        <p:grpSpPr bwMode="auto">
          <a:xfrm>
            <a:off x="1003300" y="2470150"/>
            <a:ext cx="7023100" cy="3068638"/>
            <a:chOff x="1087444" y="1728081"/>
            <a:chExt cx="6946900" cy="3068266"/>
          </a:xfrm>
        </p:grpSpPr>
        <p:sp>
          <p:nvSpPr>
            <p:cNvPr id="28703" name="Line 2"/>
            <p:cNvSpPr>
              <a:spLocks noChangeShapeType="1"/>
            </p:cNvSpPr>
            <p:nvPr/>
          </p:nvSpPr>
          <p:spPr bwMode="auto">
            <a:xfrm>
              <a:off x="1087444" y="2410493"/>
              <a:ext cx="6918325" cy="1587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a:cs typeface="Arial"/>
              </a:endParaRPr>
            </a:p>
          </p:txBody>
        </p:sp>
        <p:sp>
          <p:nvSpPr>
            <p:cNvPr id="28704" name="Line 3"/>
            <p:cNvSpPr>
              <a:spLocks noChangeShapeType="1"/>
            </p:cNvSpPr>
            <p:nvPr/>
          </p:nvSpPr>
          <p:spPr bwMode="auto">
            <a:xfrm>
              <a:off x="1087444" y="3059042"/>
              <a:ext cx="6918325" cy="317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a:cs typeface="Arial"/>
              </a:endParaRPr>
            </a:p>
          </p:txBody>
        </p:sp>
        <p:sp>
          <p:nvSpPr>
            <p:cNvPr id="28705" name="Line 4"/>
            <p:cNvSpPr>
              <a:spLocks noChangeShapeType="1"/>
            </p:cNvSpPr>
            <p:nvPr/>
          </p:nvSpPr>
          <p:spPr bwMode="auto">
            <a:xfrm>
              <a:off x="1087444" y="3898067"/>
              <a:ext cx="6946900" cy="1269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a:cs typeface="Arial"/>
              </a:endParaRPr>
            </a:p>
          </p:txBody>
        </p:sp>
        <p:sp>
          <p:nvSpPr>
            <p:cNvPr id="28706" name="Line 2"/>
            <p:cNvSpPr>
              <a:spLocks noChangeShapeType="1"/>
            </p:cNvSpPr>
            <p:nvPr/>
          </p:nvSpPr>
          <p:spPr bwMode="auto">
            <a:xfrm>
              <a:off x="1087444" y="1728081"/>
              <a:ext cx="6918325" cy="1587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a:cs typeface="Arial"/>
              </a:endParaRPr>
            </a:p>
          </p:txBody>
        </p:sp>
        <p:sp>
          <p:nvSpPr>
            <p:cNvPr id="28707" name="Line 2"/>
            <p:cNvSpPr>
              <a:spLocks noChangeShapeType="1"/>
            </p:cNvSpPr>
            <p:nvPr/>
          </p:nvSpPr>
          <p:spPr bwMode="auto">
            <a:xfrm>
              <a:off x="1087444" y="4780475"/>
              <a:ext cx="6918325" cy="1587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a:cs typeface="Arial"/>
              </a:endParaRPr>
            </a:p>
          </p:txBody>
        </p:sp>
      </p:grpSp>
      <p:sp>
        <p:nvSpPr>
          <p:cNvPr id="38" name="Oval 37"/>
          <p:cNvSpPr/>
          <p:nvPr/>
        </p:nvSpPr>
        <p:spPr bwMode="auto">
          <a:xfrm>
            <a:off x="423343" y="4575340"/>
            <a:ext cx="1012656" cy="1012656"/>
          </a:xfrm>
          <a:prstGeom prst="ellipse">
            <a:avLst/>
          </a:prstGeom>
          <a:solidFill>
            <a:schemeClr val="accent3"/>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1800">
              <a:latin typeface="Arial"/>
              <a:ea typeface="ＭＳ Ｐゴシック" charset="-128"/>
              <a:cs typeface="Arial"/>
            </a:endParaRPr>
          </a:p>
        </p:txBody>
      </p:sp>
      <p:sp>
        <p:nvSpPr>
          <p:cNvPr id="44" name="Oval 43"/>
          <p:cNvSpPr/>
          <p:nvPr/>
        </p:nvSpPr>
        <p:spPr bwMode="auto">
          <a:xfrm>
            <a:off x="423343" y="3867166"/>
            <a:ext cx="1012656" cy="1012656"/>
          </a:xfrm>
          <a:prstGeom prst="ellipse">
            <a:avLst/>
          </a:prstGeom>
          <a:solidFill>
            <a:srgbClr val="4F3967"/>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1800">
              <a:solidFill>
                <a:srgbClr val="4F3967"/>
              </a:solidFill>
              <a:latin typeface="Arial"/>
              <a:ea typeface="ＭＳ Ｐゴシック" charset="-128"/>
              <a:cs typeface="Arial"/>
            </a:endParaRPr>
          </a:p>
        </p:txBody>
      </p:sp>
      <p:sp>
        <p:nvSpPr>
          <p:cNvPr id="45" name="Oval 44"/>
          <p:cNvSpPr/>
          <p:nvPr/>
        </p:nvSpPr>
        <p:spPr bwMode="auto">
          <a:xfrm>
            <a:off x="423343" y="3158993"/>
            <a:ext cx="1012656" cy="1012656"/>
          </a:xfrm>
          <a:prstGeom prst="ellipse">
            <a:avLst/>
          </a:prstGeom>
          <a:solidFill>
            <a:schemeClr val="accent3"/>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1800">
              <a:latin typeface="Arial"/>
              <a:ea typeface="ＭＳ Ｐゴシック" charset="-128"/>
              <a:cs typeface="Arial"/>
            </a:endParaRPr>
          </a:p>
        </p:txBody>
      </p:sp>
      <p:sp>
        <p:nvSpPr>
          <p:cNvPr id="46" name="Oval 45"/>
          <p:cNvSpPr/>
          <p:nvPr/>
        </p:nvSpPr>
        <p:spPr bwMode="auto">
          <a:xfrm>
            <a:off x="423343" y="2450820"/>
            <a:ext cx="1012656" cy="1012656"/>
          </a:xfrm>
          <a:prstGeom prst="ellipse">
            <a:avLst/>
          </a:prstGeom>
          <a:solidFill>
            <a:srgbClr val="4F3967"/>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1800">
              <a:solidFill>
                <a:srgbClr val="4F3967"/>
              </a:solidFill>
              <a:latin typeface="Arial"/>
              <a:ea typeface="ＭＳ Ｐゴシック" charset="-128"/>
              <a:cs typeface="Arial"/>
            </a:endParaRPr>
          </a:p>
        </p:txBody>
      </p:sp>
      <p:sp>
        <p:nvSpPr>
          <p:cNvPr id="47" name="Oval 46"/>
          <p:cNvSpPr/>
          <p:nvPr/>
        </p:nvSpPr>
        <p:spPr bwMode="auto">
          <a:xfrm>
            <a:off x="423343" y="1742647"/>
            <a:ext cx="1012656" cy="1012656"/>
          </a:xfrm>
          <a:prstGeom prst="ellipse">
            <a:avLst/>
          </a:prstGeom>
          <a:solidFill>
            <a:schemeClr val="accent3"/>
          </a:solidFill>
          <a:ln w="9525" cap="flat" cmpd="sng" algn="ctr">
            <a:no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US" sz="1800">
              <a:latin typeface="Arial"/>
              <a:ea typeface="ＭＳ Ｐゴシック" charset="-128"/>
              <a:cs typeface="Arial"/>
            </a:endParaRPr>
          </a:p>
        </p:txBody>
      </p:sp>
      <p:grpSp>
        <p:nvGrpSpPr>
          <p:cNvPr id="3" name="Group 65"/>
          <p:cNvGrpSpPr>
            <a:grpSpLocks/>
          </p:cNvGrpSpPr>
          <p:nvPr/>
        </p:nvGrpSpPr>
        <p:grpSpPr bwMode="auto">
          <a:xfrm>
            <a:off x="690563" y="2006600"/>
            <a:ext cx="476250" cy="3335787"/>
            <a:chOff x="717272" y="1161527"/>
            <a:chExt cx="216462" cy="3335675"/>
          </a:xfrm>
        </p:grpSpPr>
        <p:sp>
          <p:nvSpPr>
            <p:cNvPr id="49" name="Rectangle 19"/>
            <p:cNvSpPr>
              <a:spLocks noChangeArrowheads="1"/>
            </p:cNvSpPr>
            <p:nvPr/>
          </p:nvSpPr>
          <p:spPr bwMode="white">
            <a:xfrm>
              <a:off x="717272" y="1161527"/>
              <a:ext cx="216462" cy="461650"/>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a:defRPr/>
              </a:pPr>
              <a:r>
                <a:rPr lang="en-US" sz="2400" b="1" dirty="0">
                  <a:solidFill>
                    <a:schemeClr val="bg1"/>
                  </a:solidFill>
                  <a:latin typeface="Arial"/>
                  <a:ea typeface="ＭＳ Ｐゴシック" pitchFamily="-111" charset="-128"/>
                  <a:cs typeface="Arial"/>
                </a:rPr>
                <a:t>1</a:t>
              </a:r>
            </a:p>
          </p:txBody>
        </p:sp>
        <p:sp>
          <p:nvSpPr>
            <p:cNvPr id="50" name="Rectangle 20"/>
            <p:cNvSpPr>
              <a:spLocks noChangeArrowheads="1"/>
            </p:cNvSpPr>
            <p:nvPr/>
          </p:nvSpPr>
          <p:spPr bwMode="white">
            <a:xfrm>
              <a:off x="717272" y="1893341"/>
              <a:ext cx="216462" cy="461650"/>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a:defRPr/>
              </a:pPr>
              <a:r>
                <a:rPr lang="en-US" sz="2400" b="1" dirty="0">
                  <a:solidFill>
                    <a:schemeClr val="bg1"/>
                  </a:solidFill>
                  <a:latin typeface="Arial"/>
                  <a:ea typeface="ＭＳ Ｐゴシック" pitchFamily="-111" charset="-128"/>
                  <a:cs typeface="Arial"/>
                </a:rPr>
                <a:t>2</a:t>
              </a:r>
            </a:p>
          </p:txBody>
        </p:sp>
        <p:sp>
          <p:nvSpPr>
            <p:cNvPr id="51" name="Rectangle 21"/>
            <p:cNvSpPr>
              <a:spLocks noChangeArrowheads="1"/>
            </p:cNvSpPr>
            <p:nvPr/>
          </p:nvSpPr>
          <p:spPr bwMode="white">
            <a:xfrm>
              <a:off x="717272" y="2594735"/>
              <a:ext cx="216462" cy="461650"/>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a:defRPr/>
              </a:pPr>
              <a:r>
                <a:rPr lang="en-US" sz="2400" b="1" dirty="0">
                  <a:solidFill>
                    <a:schemeClr val="bg1"/>
                  </a:solidFill>
                  <a:latin typeface="Arial"/>
                  <a:ea typeface="ＭＳ Ｐゴシック" pitchFamily="-111" charset="-128"/>
                  <a:cs typeface="Arial"/>
                </a:rPr>
                <a:t>3</a:t>
              </a:r>
            </a:p>
          </p:txBody>
        </p:sp>
        <p:sp>
          <p:nvSpPr>
            <p:cNvPr id="52" name="Rectangle 22"/>
            <p:cNvSpPr>
              <a:spLocks noChangeArrowheads="1"/>
            </p:cNvSpPr>
            <p:nvPr/>
          </p:nvSpPr>
          <p:spPr bwMode="white">
            <a:xfrm>
              <a:off x="717272" y="3311339"/>
              <a:ext cx="216462" cy="461650"/>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a:defRPr/>
              </a:pPr>
              <a:r>
                <a:rPr lang="en-US" sz="2400" b="1" dirty="0">
                  <a:solidFill>
                    <a:schemeClr val="bg1"/>
                  </a:solidFill>
                  <a:latin typeface="Arial"/>
                  <a:ea typeface="ＭＳ Ｐゴシック" pitchFamily="-111" charset="-128"/>
                  <a:cs typeface="Arial"/>
                </a:rPr>
                <a:t>4</a:t>
              </a:r>
            </a:p>
          </p:txBody>
        </p:sp>
        <p:sp>
          <p:nvSpPr>
            <p:cNvPr id="53" name="Rectangle 23"/>
            <p:cNvSpPr>
              <a:spLocks noChangeArrowheads="1"/>
            </p:cNvSpPr>
            <p:nvPr/>
          </p:nvSpPr>
          <p:spPr bwMode="white">
            <a:xfrm>
              <a:off x="717272" y="4035552"/>
              <a:ext cx="216462" cy="461650"/>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a:defRPr/>
              </a:pPr>
              <a:r>
                <a:rPr lang="en-US" sz="2400" b="1" dirty="0">
                  <a:solidFill>
                    <a:schemeClr val="bg1"/>
                  </a:solidFill>
                  <a:latin typeface="Arial"/>
                  <a:ea typeface="ＭＳ Ｐゴシック" pitchFamily="-111" charset="-128"/>
                  <a:cs typeface="Arial"/>
                </a:rPr>
                <a:t>5</a:t>
              </a:r>
            </a:p>
          </p:txBody>
        </p:sp>
      </p:grpSp>
      <p:sp>
        <p:nvSpPr>
          <p:cNvPr id="148489" name="Rectangle 13"/>
          <p:cNvSpPr>
            <a:spLocks noChangeArrowheads="1"/>
          </p:cNvSpPr>
          <p:nvPr/>
        </p:nvSpPr>
        <p:spPr bwMode="auto">
          <a:xfrm>
            <a:off x="1585913" y="3883025"/>
            <a:ext cx="6623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lnSpc>
                <a:spcPct val="90000"/>
              </a:lnSpc>
            </a:pPr>
            <a:r>
              <a:rPr lang="en-US" sz="2200" b="1" dirty="0">
                <a:solidFill>
                  <a:srgbClr val="4F3967"/>
                </a:solidFill>
                <a:latin typeface="Arial"/>
                <a:cs typeface="Arial"/>
              </a:rPr>
              <a:t>The person ordering them to continue was an ordinary man</a:t>
            </a:r>
          </a:p>
        </p:txBody>
      </p:sp>
      <p:sp>
        <p:nvSpPr>
          <p:cNvPr id="148490" name="Rectangle 14"/>
          <p:cNvSpPr>
            <a:spLocks noChangeArrowheads="1"/>
          </p:cNvSpPr>
          <p:nvPr/>
        </p:nvSpPr>
        <p:spPr bwMode="auto">
          <a:xfrm>
            <a:off x="1585913" y="4757738"/>
            <a:ext cx="60340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tabLst>
                <a:tab pos="800100" algn="l"/>
              </a:tabLst>
            </a:pPr>
            <a:r>
              <a:rPr lang="en-US" sz="2200" b="1">
                <a:solidFill>
                  <a:schemeClr val="accent3">
                    <a:lumMod val="75000"/>
                  </a:schemeClr>
                </a:solidFill>
                <a:latin typeface="Arial"/>
                <a:cs typeface="Arial"/>
              </a:rPr>
              <a:t>The participant worked with peers who refused to go further</a:t>
            </a:r>
          </a:p>
        </p:txBody>
      </p:sp>
      <p:sp>
        <p:nvSpPr>
          <p:cNvPr id="148491" name="Rectangle 15"/>
          <p:cNvSpPr>
            <a:spLocks noChangeArrowheads="1"/>
          </p:cNvSpPr>
          <p:nvPr/>
        </p:nvSpPr>
        <p:spPr bwMode="auto">
          <a:xfrm>
            <a:off x="1585913" y="1965325"/>
            <a:ext cx="570865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lnSpc>
                <a:spcPct val="90000"/>
              </a:lnSpc>
            </a:pPr>
            <a:r>
              <a:rPr lang="en-US" sz="2200" b="1" dirty="0">
                <a:solidFill>
                  <a:schemeClr val="accent3">
                    <a:lumMod val="75000"/>
                  </a:schemeClr>
                </a:solidFill>
                <a:latin typeface="Arial"/>
                <a:cs typeface="Arial"/>
              </a:rPr>
              <a:t>The experimenter left the room</a:t>
            </a:r>
          </a:p>
        </p:txBody>
      </p:sp>
      <p:sp>
        <p:nvSpPr>
          <p:cNvPr id="148492" name="Rectangle 16"/>
          <p:cNvSpPr>
            <a:spLocks noChangeArrowheads="1"/>
          </p:cNvSpPr>
          <p:nvPr/>
        </p:nvSpPr>
        <p:spPr bwMode="auto">
          <a:xfrm>
            <a:off x="1585913" y="2633663"/>
            <a:ext cx="63182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tabLst>
                <a:tab pos="800100" algn="l"/>
              </a:tabLst>
            </a:pPr>
            <a:r>
              <a:rPr lang="en-US" sz="2200" b="1" dirty="0">
                <a:solidFill>
                  <a:srgbClr val="4F3967"/>
                </a:solidFill>
                <a:latin typeface="Arial"/>
                <a:cs typeface="Arial"/>
              </a:rPr>
              <a:t>The victim was right there in the room</a:t>
            </a:r>
          </a:p>
        </p:txBody>
      </p:sp>
      <p:sp>
        <p:nvSpPr>
          <p:cNvPr id="148494" name="Rectangle 16"/>
          <p:cNvSpPr>
            <a:spLocks noChangeArrowheads="1"/>
          </p:cNvSpPr>
          <p:nvPr/>
        </p:nvSpPr>
        <p:spPr bwMode="auto">
          <a:xfrm>
            <a:off x="1585913" y="3282950"/>
            <a:ext cx="681355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tabLst>
                <a:tab pos="800100" algn="l"/>
              </a:tabLst>
            </a:pPr>
            <a:r>
              <a:rPr lang="en-US" sz="2200" b="1">
                <a:solidFill>
                  <a:schemeClr val="accent3">
                    <a:lumMod val="75000"/>
                  </a:schemeClr>
                </a:solidFill>
                <a:latin typeface="Arial"/>
                <a:cs typeface="Arial"/>
              </a:rPr>
              <a:t>Two experimenters issued conflicting demands</a:t>
            </a:r>
          </a:p>
        </p:txBody>
      </p:sp>
      <p:sp>
        <p:nvSpPr>
          <p:cNvPr id="28696" name="Title 33"/>
          <p:cNvSpPr>
            <a:spLocks noGrp="1"/>
          </p:cNvSpPr>
          <p:nvPr>
            <p:ph type="ctrTitle"/>
          </p:nvPr>
        </p:nvSpPr>
        <p:spPr/>
        <p:txBody>
          <a:bodyPr/>
          <a:lstStyle/>
          <a:p>
            <a:r>
              <a:rPr lang="en-US">
                <a:ea typeface="ＭＳ Ｐゴシック" charset="0"/>
              </a:rPr>
              <a:t>The Obedience Study</a:t>
            </a:r>
          </a:p>
        </p:txBody>
      </p:sp>
      <p:sp>
        <p:nvSpPr>
          <p:cNvPr id="71705" name="Rectangle 24"/>
          <p:cNvSpPr>
            <a:spLocks noChangeArrowheads="1"/>
          </p:cNvSpPr>
          <p:nvPr/>
        </p:nvSpPr>
        <p:spPr bwMode="auto">
          <a:xfrm>
            <a:off x="1585913" y="1049338"/>
            <a:ext cx="5651500" cy="763286"/>
          </a:xfrm>
          <a:prstGeom prst="rect">
            <a:avLst/>
          </a:prstGeom>
          <a:noFill/>
          <a:ln w="9525">
            <a:noFill/>
            <a:miter lim="800000"/>
            <a:headEnd/>
            <a:tailEnd/>
          </a:ln>
        </p:spPr>
        <p:txBody>
          <a:bodyPr>
            <a:spAutoFit/>
          </a:bodyPr>
          <a:lstStyle/>
          <a:p>
            <a:pPr>
              <a:lnSpc>
                <a:spcPct val="90000"/>
              </a:lnSpc>
              <a:defRPr/>
            </a:pPr>
            <a:r>
              <a:rPr lang="en-US" sz="2400" b="1" dirty="0">
                <a:solidFill>
                  <a:srgbClr val="4F3967"/>
                </a:solidFill>
                <a:latin typeface="Arial"/>
                <a:ea typeface="MS PGothic" charset="0"/>
                <a:cs typeface="Arial"/>
              </a:rPr>
              <a:t>Participants were more likely to disobey orders to give shocks when:</a:t>
            </a:r>
          </a:p>
        </p:txBody>
      </p:sp>
    </p:spTree>
    <p:extLst>
      <p:ext uri="{BB962C8B-B14F-4D97-AF65-F5344CB8AC3E}">
        <p14:creationId xmlns:p14="http://schemas.microsoft.com/office/powerpoint/2010/main" val="2571216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1705"/>
                                        </p:tgtEl>
                                        <p:attrNameLst>
                                          <p:attrName>style.visibility</p:attrName>
                                        </p:attrNameLst>
                                      </p:cBhvr>
                                      <p:to>
                                        <p:strVal val="visible"/>
                                      </p:to>
                                    </p:set>
                                    <p:animEffect transition="in" filter="fade">
                                      <p:cBhvr>
                                        <p:cTn id="7" dur="1000"/>
                                        <p:tgtEl>
                                          <p:spTgt spid="71705"/>
                                        </p:tgtEl>
                                      </p:cBhvr>
                                    </p:animEffect>
                                    <p:anim calcmode="lin" valueType="num">
                                      <p:cBhvr>
                                        <p:cTn id="8" dur="1000" fill="hold"/>
                                        <p:tgtEl>
                                          <p:spTgt spid="71705"/>
                                        </p:tgtEl>
                                        <p:attrNameLst>
                                          <p:attrName>ppt_x</p:attrName>
                                        </p:attrNameLst>
                                      </p:cBhvr>
                                      <p:tavLst>
                                        <p:tav tm="0">
                                          <p:val>
                                            <p:strVal val="#ppt_x"/>
                                          </p:val>
                                        </p:tav>
                                        <p:tav tm="100000">
                                          <p:val>
                                            <p:strVal val="#ppt_x"/>
                                          </p:val>
                                        </p:tav>
                                      </p:tavLst>
                                    </p:anim>
                                    <p:anim calcmode="lin" valueType="num">
                                      <p:cBhvr>
                                        <p:cTn id="9" dur="900" decel="100000" fill="hold"/>
                                        <p:tgtEl>
                                          <p:spTgt spid="7170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1705"/>
                                        </p:tgtEl>
                                        <p:attrNameLst>
                                          <p:attrName>ppt_y</p:attrName>
                                        </p:attrNameLst>
                                      </p:cBhvr>
                                      <p:tavLst>
                                        <p:tav tm="0">
                                          <p:val>
                                            <p:strVal val="#ppt_y-.03"/>
                                          </p:val>
                                        </p:tav>
                                        <p:tav tm="100000">
                                          <p:val>
                                            <p:strVal val="#ppt_y"/>
                                          </p:val>
                                        </p:tav>
                                      </p:tavLst>
                                    </p:anim>
                                  </p:childTnLst>
                                </p:cTn>
                              </p:par>
                              <p:par>
                                <p:cTn id="11" presetID="23" presetClass="entr" presetSubtype="16" fill="hold" nodeType="withEffect">
                                  <p:stCondLst>
                                    <p:cond delay="300"/>
                                  </p:stCondLst>
                                  <p:childTnLst>
                                    <p:set>
                                      <p:cBhvr>
                                        <p:cTn id="12" dur="1" fill="hold">
                                          <p:stCondLst>
                                            <p:cond delay="0"/>
                                          </p:stCondLst>
                                        </p:cTn>
                                        <p:tgtEl>
                                          <p:spTgt spid="38"/>
                                        </p:tgtEl>
                                        <p:attrNameLst>
                                          <p:attrName>style.visibility</p:attrName>
                                        </p:attrNameLst>
                                      </p:cBhvr>
                                      <p:to>
                                        <p:strVal val="visible"/>
                                      </p:to>
                                    </p:set>
                                    <p:anim calcmode="lin" valueType="num">
                                      <p:cBhvr>
                                        <p:cTn id="13" dur="500" fill="hold"/>
                                        <p:tgtEl>
                                          <p:spTgt spid="38"/>
                                        </p:tgtEl>
                                        <p:attrNameLst>
                                          <p:attrName>ppt_w</p:attrName>
                                        </p:attrNameLst>
                                      </p:cBhvr>
                                      <p:tavLst>
                                        <p:tav tm="0">
                                          <p:val>
                                            <p:fltVal val="0"/>
                                          </p:val>
                                        </p:tav>
                                        <p:tav tm="100000">
                                          <p:val>
                                            <p:strVal val="#ppt_w"/>
                                          </p:val>
                                        </p:tav>
                                      </p:tavLst>
                                    </p:anim>
                                    <p:anim calcmode="lin" valueType="num">
                                      <p:cBhvr>
                                        <p:cTn id="14" dur="500" fill="hold"/>
                                        <p:tgtEl>
                                          <p:spTgt spid="38"/>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400"/>
                                  </p:stCondLst>
                                  <p:childTnLst>
                                    <p:set>
                                      <p:cBhvr>
                                        <p:cTn id="16" dur="1" fill="hold">
                                          <p:stCondLst>
                                            <p:cond delay="0"/>
                                          </p:stCondLst>
                                        </p:cTn>
                                        <p:tgtEl>
                                          <p:spTgt spid="44"/>
                                        </p:tgtEl>
                                        <p:attrNameLst>
                                          <p:attrName>style.visibility</p:attrName>
                                        </p:attrNameLst>
                                      </p:cBhvr>
                                      <p:to>
                                        <p:strVal val="visible"/>
                                      </p:to>
                                    </p:set>
                                    <p:anim calcmode="lin" valueType="num">
                                      <p:cBhvr>
                                        <p:cTn id="17" dur="500" fill="hold"/>
                                        <p:tgtEl>
                                          <p:spTgt spid="44"/>
                                        </p:tgtEl>
                                        <p:attrNameLst>
                                          <p:attrName>ppt_w</p:attrName>
                                        </p:attrNameLst>
                                      </p:cBhvr>
                                      <p:tavLst>
                                        <p:tav tm="0">
                                          <p:val>
                                            <p:fltVal val="0"/>
                                          </p:val>
                                        </p:tav>
                                        <p:tav tm="100000">
                                          <p:val>
                                            <p:strVal val="#ppt_w"/>
                                          </p:val>
                                        </p:tav>
                                      </p:tavLst>
                                    </p:anim>
                                    <p:anim calcmode="lin" valueType="num">
                                      <p:cBhvr>
                                        <p:cTn id="18" dur="500" fill="hold"/>
                                        <p:tgtEl>
                                          <p:spTgt spid="44"/>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500"/>
                                  </p:stCondLst>
                                  <p:childTnLst>
                                    <p:set>
                                      <p:cBhvr>
                                        <p:cTn id="20" dur="1" fill="hold">
                                          <p:stCondLst>
                                            <p:cond delay="0"/>
                                          </p:stCondLst>
                                        </p:cTn>
                                        <p:tgtEl>
                                          <p:spTgt spid="45"/>
                                        </p:tgtEl>
                                        <p:attrNameLst>
                                          <p:attrName>style.visibility</p:attrName>
                                        </p:attrNameLst>
                                      </p:cBhvr>
                                      <p:to>
                                        <p:strVal val="visible"/>
                                      </p:to>
                                    </p:set>
                                    <p:anim calcmode="lin" valueType="num">
                                      <p:cBhvr>
                                        <p:cTn id="21" dur="500" fill="hold"/>
                                        <p:tgtEl>
                                          <p:spTgt spid="45"/>
                                        </p:tgtEl>
                                        <p:attrNameLst>
                                          <p:attrName>ppt_w</p:attrName>
                                        </p:attrNameLst>
                                      </p:cBhvr>
                                      <p:tavLst>
                                        <p:tav tm="0">
                                          <p:val>
                                            <p:fltVal val="0"/>
                                          </p:val>
                                        </p:tav>
                                        <p:tav tm="100000">
                                          <p:val>
                                            <p:strVal val="#ppt_w"/>
                                          </p:val>
                                        </p:tav>
                                      </p:tavLst>
                                    </p:anim>
                                    <p:anim calcmode="lin" valueType="num">
                                      <p:cBhvr>
                                        <p:cTn id="22" dur="500" fill="hold"/>
                                        <p:tgtEl>
                                          <p:spTgt spid="45"/>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600"/>
                                  </p:stCondLst>
                                  <p:childTnLst>
                                    <p:set>
                                      <p:cBhvr>
                                        <p:cTn id="24" dur="1" fill="hold">
                                          <p:stCondLst>
                                            <p:cond delay="0"/>
                                          </p:stCondLst>
                                        </p:cTn>
                                        <p:tgtEl>
                                          <p:spTgt spid="46"/>
                                        </p:tgtEl>
                                        <p:attrNameLst>
                                          <p:attrName>style.visibility</p:attrName>
                                        </p:attrNameLst>
                                      </p:cBhvr>
                                      <p:to>
                                        <p:strVal val="visible"/>
                                      </p:to>
                                    </p:set>
                                    <p:anim calcmode="lin" valueType="num">
                                      <p:cBhvr>
                                        <p:cTn id="25" dur="500" fill="hold"/>
                                        <p:tgtEl>
                                          <p:spTgt spid="46"/>
                                        </p:tgtEl>
                                        <p:attrNameLst>
                                          <p:attrName>ppt_w</p:attrName>
                                        </p:attrNameLst>
                                      </p:cBhvr>
                                      <p:tavLst>
                                        <p:tav tm="0">
                                          <p:val>
                                            <p:fltVal val="0"/>
                                          </p:val>
                                        </p:tav>
                                        <p:tav tm="100000">
                                          <p:val>
                                            <p:strVal val="#ppt_w"/>
                                          </p:val>
                                        </p:tav>
                                      </p:tavLst>
                                    </p:anim>
                                    <p:anim calcmode="lin" valueType="num">
                                      <p:cBhvr>
                                        <p:cTn id="26" dur="500" fill="hold"/>
                                        <p:tgtEl>
                                          <p:spTgt spid="46"/>
                                        </p:tgtEl>
                                        <p:attrNameLst>
                                          <p:attrName>ppt_h</p:attrName>
                                        </p:attrNameLst>
                                      </p:cBhvr>
                                      <p:tavLst>
                                        <p:tav tm="0">
                                          <p:val>
                                            <p:fltVal val="0"/>
                                          </p:val>
                                        </p:tav>
                                        <p:tav tm="100000">
                                          <p:val>
                                            <p:strVal val="#ppt_h"/>
                                          </p:val>
                                        </p:tav>
                                      </p:tavLst>
                                    </p:anim>
                                  </p:childTnLst>
                                </p:cTn>
                              </p:par>
                              <p:par>
                                <p:cTn id="27" presetID="23" presetClass="entr" presetSubtype="16" fill="hold" nodeType="withEffect">
                                  <p:stCondLst>
                                    <p:cond delay="700"/>
                                  </p:stCondLst>
                                  <p:childTnLst>
                                    <p:set>
                                      <p:cBhvr>
                                        <p:cTn id="28" dur="1" fill="hold">
                                          <p:stCondLst>
                                            <p:cond delay="0"/>
                                          </p:stCondLst>
                                        </p:cTn>
                                        <p:tgtEl>
                                          <p:spTgt spid="47"/>
                                        </p:tgtEl>
                                        <p:attrNameLst>
                                          <p:attrName>style.visibility</p:attrName>
                                        </p:attrNameLst>
                                      </p:cBhvr>
                                      <p:to>
                                        <p:strVal val="visible"/>
                                      </p:to>
                                    </p:set>
                                    <p:anim calcmode="lin" valueType="num">
                                      <p:cBhvr>
                                        <p:cTn id="29" dur="500" fill="hold"/>
                                        <p:tgtEl>
                                          <p:spTgt spid="47"/>
                                        </p:tgtEl>
                                        <p:attrNameLst>
                                          <p:attrName>ppt_w</p:attrName>
                                        </p:attrNameLst>
                                      </p:cBhvr>
                                      <p:tavLst>
                                        <p:tav tm="0">
                                          <p:val>
                                            <p:fltVal val="0"/>
                                          </p:val>
                                        </p:tav>
                                        <p:tav tm="100000">
                                          <p:val>
                                            <p:strVal val="#ppt_w"/>
                                          </p:val>
                                        </p:tav>
                                      </p:tavLst>
                                    </p:anim>
                                    <p:anim calcmode="lin" valueType="num">
                                      <p:cBhvr>
                                        <p:cTn id="30" dur="500" fill="hold"/>
                                        <p:tgtEl>
                                          <p:spTgt spid="47"/>
                                        </p:tgtEl>
                                        <p:attrNameLst>
                                          <p:attrName>ppt_h</p:attrName>
                                        </p:attrNameLst>
                                      </p:cBhvr>
                                      <p:tavLst>
                                        <p:tav tm="0">
                                          <p:val>
                                            <p:fltVal val="0"/>
                                          </p:val>
                                        </p:tav>
                                        <p:tav tm="100000">
                                          <p:val>
                                            <p:strVal val="#ppt_h"/>
                                          </p:val>
                                        </p:tav>
                                      </p:tavLst>
                                    </p:anim>
                                  </p:childTnLst>
                                </p:cTn>
                              </p:par>
                            </p:childTnLst>
                          </p:cTn>
                        </p:par>
                        <p:par>
                          <p:cTn id="31" fill="hold" nodeType="afterGroup">
                            <p:stCondLst>
                              <p:cond delay="1200"/>
                            </p:stCondLst>
                            <p:childTnLst>
                              <p:par>
                                <p:cTn id="32" presetID="22" presetClass="entr" presetSubtype="1"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up)">
                                      <p:cBhvr>
                                        <p:cTn id="34" dur="500"/>
                                        <p:tgtEl>
                                          <p:spTgt spid="3"/>
                                        </p:tgtEl>
                                      </p:cBhvr>
                                    </p:animEffect>
                                  </p:childTnLst>
                                </p:cTn>
                              </p:par>
                            </p:childTnLst>
                          </p:cTn>
                        </p:par>
                        <p:par>
                          <p:cTn id="35" fill="hold" nodeType="afterGroup">
                            <p:stCondLst>
                              <p:cond delay="1700"/>
                            </p:stCondLst>
                            <p:childTnLst>
                              <p:par>
                                <p:cTn id="36" presetID="22" presetClass="entr" presetSubtype="8"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par>
                          <p:cTn id="39" fill="hold" nodeType="afterGroup">
                            <p:stCondLst>
                              <p:cond delay="2200"/>
                            </p:stCondLst>
                            <p:childTnLst>
                              <p:par>
                                <p:cTn id="40" presetID="10" presetClass="entr" presetSubtype="0" fill="hold" grpId="0" nodeType="afterEffect">
                                  <p:stCondLst>
                                    <p:cond delay="0"/>
                                  </p:stCondLst>
                                  <p:childTnLst>
                                    <p:set>
                                      <p:cBhvr>
                                        <p:cTn id="41" dur="1" fill="hold">
                                          <p:stCondLst>
                                            <p:cond delay="0"/>
                                          </p:stCondLst>
                                        </p:cTn>
                                        <p:tgtEl>
                                          <p:spTgt spid="148491"/>
                                        </p:tgtEl>
                                        <p:attrNameLst>
                                          <p:attrName>style.visibility</p:attrName>
                                        </p:attrNameLst>
                                      </p:cBhvr>
                                      <p:to>
                                        <p:strVal val="visible"/>
                                      </p:to>
                                    </p:set>
                                    <p:animEffect transition="in" filter="fade">
                                      <p:cBhvr>
                                        <p:cTn id="42" dur="2000"/>
                                        <p:tgtEl>
                                          <p:spTgt spid="148491"/>
                                        </p:tgtEl>
                                      </p:cBhvr>
                                    </p:animEffect>
                                  </p:childTnLst>
                                </p:cTn>
                              </p:par>
                            </p:childTnLst>
                          </p:cTn>
                        </p:par>
                        <p:par>
                          <p:cTn id="43" fill="hold" nodeType="afterGroup">
                            <p:stCondLst>
                              <p:cond delay="4200"/>
                            </p:stCondLst>
                            <p:childTnLst>
                              <p:par>
                                <p:cTn id="44" presetID="10" presetClass="entr" presetSubtype="0" fill="hold" grpId="0" nodeType="afterEffect">
                                  <p:stCondLst>
                                    <p:cond delay="0"/>
                                  </p:stCondLst>
                                  <p:childTnLst>
                                    <p:set>
                                      <p:cBhvr>
                                        <p:cTn id="45" dur="1" fill="hold">
                                          <p:stCondLst>
                                            <p:cond delay="0"/>
                                          </p:stCondLst>
                                        </p:cTn>
                                        <p:tgtEl>
                                          <p:spTgt spid="148492"/>
                                        </p:tgtEl>
                                        <p:attrNameLst>
                                          <p:attrName>style.visibility</p:attrName>
                                        </p:attrNameLst>
                                      </p:cBhvr>
                                      <p:to>
                                        <p:strVal val="visible"/>
                                      </p:to>
                                    </p:set>
                                    <p:animEffect transition="in" filter="fade">
                                      <p:cBhvr>
                                        <p:cTn id="46" dur="2000"/>
                                        <p:tgtEl>
                                          <p:spTgt spid="148492"/>
                                        </p:tgtEl>
                                      </p:cBhvr>
                                    </p:animEffect>
                                  </p:childTnLst>
                                </p:cTn>
                              </p:par>
                            </p:childTnLst>
                          </p:cTn>
                        </p:par>
                        <p:par>
                          <p:cTn id="47" fill="hold" nodeType="afterGroup">
                            <p:stCondLst>
                              <p:cond delay="6200"/>
                            </p:stCondLst>
                            <p:childTnLst>
                              <p:par>
                                <p:cTn id="48" presetID="10" presetClass="entr" presetSubtype="0" fill="hold" grpId="0" nodeType="afterEffect">
                                  <p:stCondLst>
                                    <p:cond delay="0"/>
                                  </p:stCondLst>
                                  <p:childTnLst>
                                    <p:set>
                                      <p:cBhvr>
                                        <p:cTn id="49" dur="1" fill="hold">
                                          <p:stCondLst>
                                            <p:cond delay="0"/>
                                          </p:stCondLst>
                                        </p:cTn>
                                        <p:tgtEl>
                                          <p:spTgt spid="148494"/>
                                        </p:tgtEl>
                                        <p:attrNameLst>
                                          <p:attrName>style.visibility</p:attrName>
                                        </p:attrNameLst>
                                      </p:cBhvr>
                                      <p:to>
                                        <p:strVal val="visible"/>
                                      </p:to>
                                    </p:set>
                                    <p:animEffect transition="in" filter="fade">
                                      <p:cBhvr>
                                        <p:cTn id="50" dur="2000"/>
                                        <p:tgtEl>
                                          <p:spTgt spid="148494"/>
                                        </p:tgtEl>
                                      </p:cBhvr>
                                    </p:animEffect>
                                  </p:childTnLst>
                                </p:cTn>
                              </p:par>
                            </p:childTnLst>
                          </p:cTn>
                        </p:par>
                        <p:par>
                          <p:cTn id="51" fill="hold" nodeType="afterGroup">
                            <p:stCondLst>
                              <p:cond delay="8200"/>
                            </p:stCondLst>
                            <p:childTnLst>
                              <p:par>
                                <p:cTn id="52" presetID="10" presetClass="entr" presetSubtype="0" fill="hold" grpId="0" nodeType="afterEffect">
                                  <p:stCondLst>
                                    <p:cond delay="0"/>
                                  </p:stCondLst>
                                  <p:childTnLst>
                                    <p:set>
                                      <p:cBhvr>
                                        <p:cTn id="53" dur="1" fill="hold">
                                          <p:stCondLst>
                                            <p:cond delay="0"/>
                                          </p:stCondLst>
                                        </p:cTn>
                                        <p:tgtEl>
                                          <p:spTgt spid="148489"/>
                                        </p:tgtEl>
                                        <p:attrNameLst>
                                          <p:attrName>style.visibility</p:attrName>
                                        </p:attrNameLst>
                                      </p:cBhvr>
                                      <p:to>
                                        <p:strVal val="visible"/>
                                      </p:to>
                                    </p:set>
                                    <p:animEffect transition="in" filter="fade">
                                      <p:cBhvr>
                                        <p:cTn id="54" dur="2000"/>
                                        <p:tgtEl>
                                          <p:spTgt spid="148489"/>
                                        </p:tgtEl>
                                      </p:cBhvr>
                                    </p:animEffect>
                                  </p:childTnLst>
                                </p:cTn>
                              </p:par>
                            </p:childTnLst>
                          </p:cTn>
                        </p:par>
                        <p:par>
                          <p:cTn id="55" fill="hold" nodeType="afterGroup">
                            <p:stCondLst>
                              <p:cond delay="10200"/>
                            </p:stCondLst>
                            <p:childTnLst>
                              <p:par>
                                <p:cTn id="56" presetID="10" presetClass="entr" presetSubtype="0" fill="hold" grpId="0" nodeType="afterEffect">
                                  <p:stCondLst>
                                    <p:cond delay="0"/>
                                  </p:stCondLst>
                                  <p:childTnLst>
                                    <p:set>
                                      <p:cBhvr>
                                        <p:cTn id="57" dur="1" fill="hold">
                                          <p:stCondLst>
                                            <p:cond delay="0"/>
                                          </p:stCondLst>
                                        </p:cTn>
                                        <p:tgtEl>
                                          <p:spTgt spid="148490"/>
                                        </p:tgtEl>
                                        <p:attrNameLst>
                                          <p:attrName>style.visibility</p:attrName>
                                        </p:attrNameLst>
                                      </p:cBhvr>
                                      <p:to>
                                        <p:strVal val="visible"/>
                                      </p:to>
                                    </p:set>
                                    <p:animEffect transition="in" filter="fade">
                                      <p:cBhvr>
                                        <p:cTn id="58" dur="2000"/>
                                        <p:tgtEl>
                                          <p:spTgt spid="148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9" grpId="0"/>
      <p:bldP spid="148490" grpId="0"/>
      <p:bldP spid="148491" grpId="0"/>
      <p:bldP spid="148492" grpId="0"/>
      <p:bldP spid="148494" grpId="0"/>
      <p:bldP spid="7170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168837" y="807077"/>
            <a:ext cx="4806327" cy="5634538"/>
          </a:xfrm>
          <a:prstGeom prst="round2DiagRect">
            <a:avLst/>
          </a:prstGeom>
          <a:solidFill>
            <a:schemeClr val="tx1">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724" name="Rectangle 2"/>
          <p:cNvSpPr>
            <a:spLocks noGrp="1" noChangeArrowheads="1"/>
          </p:cNvSpPr>
          <p:nvPr>
            <p:ph type="ctrTitle"/>
          </p:nvPr>
        </p:nvSpPr>
        <p:spPr/>
        <p:txBody>
          <a:bodyPr/>
          <a:lstStyle/>
          <a:p>
            <a:r>
              <a:rPr lang="en-US">
                <a:latin typeface="Arial" charset="0"/>
                <a:ea typeface="ＭＳ Ｐゴシック" charset="0"/>
                <a:cs typeface="ＭＳ Ｐゴシック" charset="0"/>
              </a:rPr>
              <a:t>The Prison Study</a:t>
            </a:r>
          </a:p>
        </p:txBody>
      </p:sp>
      <p:sp>
        <p:nvSpPr>
          <p:cNvPr id="9" name="Content Placeholder 8"/>
          <p:cNvSpPr>
            <a:spLocks noGrp="1"/>
          </p:cNvSpPr>
          <p:nvPr>
            <p:ph idx="4294967295"/>
          </p:nvPr>
        </p:nvSpPr>
        <p:spPr>
          <a:xfrm>
            <a:off x="2504570" y="1086735"/>
            <a:ext cx="4134861" cy="4884738"/>
          </a:xfrm>
          <a:effectLst/>
        </p:spPr>
        <p:txBody>
          <a:bodyPr>
            <a:noAutofit/>
          </a:bodyPr>
          <a:lstStyle/>
          <a:p>
            <a:pPr marL="0" indent="0">
              <a:buNone/>
              <a:defRPr/>
            </a:pPr>
            <a:r>
              <a:rPr lang="en-US" sz="1800" b="1" dirty="0">
                <a:solidFill>
                  <a:srgbClr val="F2DA67"/>
                </a:solidFill>
                <a:latin typeface="Arial" charset="0"/>
                <a:ea typeface="ＭＳ Ｐゴシック" charset="0"/>
                <a:cs typeface="ＭＳ Ｐゴシック" charset="0"/>
              </a:rPr>
              <a:t>PROCEDURE:</a:t>
            </a:r>
          </a:p>
          <a:p>
            <a:pPr>
              <a:spcAft>
                <a:spcPts val="1200"/>
              </a:spcAft>
              <a:defRPr/>
            </a:pPr>
            <a:r>
              <a:rPr lang="en-US" sz="1800" b="1" dirty="0">
                <a:solidFill>
                  <a:schemeClr val="bg1"/>
                </a:solidFill>
                <a:latin typeface="Arial" charset="0"/>
                <a:ea typeface="ＭＳ Ｐゴシック" charset="0"/>
              </a:rPr>
              <a:t>Subjects randomly assigned role of guard or prisoner</a:t>
            </a:r>
          </a:p>
          <a:p>
            <a:pPr marL="0" indent="0">
              <a:buNone/>
              <a:defRPr/>
            </a:pPr>
            <a:r>
              <a:rPr lang="en-US" sz="1800" b="1" dirty="0">
                <a:solidFill>
                  <a:srgbClr val="FFBB6B"/>
                </a:solidFill>
                <a:latin typeface="Arial" charset="0"/>
                <a:ea typeface="ＭＳ Ｐゴシック" charset="0"/>
                <a:cs typeface="ＭＳ Ｐゴシック" charset="0"/>
              </a:rPr>
              <a:t>RESULTS:</a:t>
            </a:r>
          </a:p>
          <a:p>
            <a:pPr>
              <a:defRPr/>
            </a:pPr>
            <a:r>
              <a:rPr lang="en-US" sz="1800" b="1" dirty="0">
                <a:solidFill>
                  <a:srgbClr val="FFFFFF"/>
                </a:solidFill>
                <a:latin typeface="Arial" charset="0"/>
                <a:ea typeface="ＭＳ Ｐゴシック" charset="0"/>
              </a:rPr>
              <a:t>Prisoners became:</a:t>
            </a:r>
          </a:p>
          <a:p>
            <a:pPr lvl="1">
              <a:defRPr/>
            </a:pPr>
            <a:r>
              <a:rPr lang="en-US" sz="1800" b="1" dirty="0">
                <a:solidFill>
                  <a:srgbClr val="FFFFFF"/>
                </a:solidFill>
                <a:latin typeface="Arial" charset="0"/>
                <a:ea typeface="ＭＳ Ｐゴシック" charset="0"/>
              </a:rPr>
              <a:t>Distressed</a:t>
            </a:r>
          </a:p>
          <a:p>
            <a:pPr lvl="1">
              <a:defRPr/>
            </a:pPr>
            <a:r>
              <a:rPr lang="en-US" sz="1800" b="1" dirty="0">
                <a:solidFill>
                  <a:srgbClr val="FFFFFF"/>
                </a:solidFill>
                <a:latin typeface="Arial" charset="0"/>
                <a:ea typeface="ＭＳ Ｐゴシック" charset="0"/>
              </a:rPr>
              <a:t>Helpless</a:t>
            </a:r>
          </a:p>
          <a:p>
            <a:pPr lvl="1">
              <a:defRPr/>
            </a:pPr>
            <a:r>
              <a:rPr lang="en-US" sz="1800" b="1" dirty="0">
                <a:solidFill>
                  <a:srgbClr val="FFFFFF"/>
                </a:solidFill>
                <a:latin typeface="Arial" charset="0"/>
                <a:ea typeface="ＭＳ Ｐゴシック" charset="0"/>
              </a:rPr>
              <a:t>Apathetic</a:t>
            </a:r>
          </a:p>
          <a:p>
            <a:pPr lvl="1">
              <a:spcAft>
                <a:spcPts val="600"/>
              </a:spcAft>
              <a:defRPr/>
            </a:pPr>
            <a:r>
              <a:rPr lang="en-US" sz="1800" b="1" dirty="0">
                <a:solidFill>
                  <a:srgbClr val="FFFFFF"/>
                </a:solidFill>
                <a:latin typeface="Arial" charset="0"/>
                <a:ea typeface="ＭＳ Ｐゴシック" charset="0"/>
              </a:rPr>
              <a:t>Rebellious</a:t>
            </a:r>
          </a:p>
          <a:p>
            <a:pPr>
              <a:defRPr/>
            </a:pPr>
            <a:r>
              <a:rPr lang="en-US" sz="1800" b="1" dirty="0">
                <a:solidFill>
                  <a:schemeClr val="tx2">
                    <a:lumMod val="60000"/>
                    <a:lumOff val="40000"/>
                  </a:schemeClr>
                </a:solidFill>
                <a:latin typeface="Arial" charset="0"/>
                <a:ea typeface="ＭＳ Ｐゴシック" charset="0"/>
              </a:rPr>
              <a:t>Guards became one of the following:</a:t>
            </a:r>
          </a:p>
          <a:p>
            <a:pPr lvl="1">
              <a:defRPr/>
            </a:pPr>
            <a:r>
              <a:rPr lang="en-US" sz="1800" b="1" dirty="0">
                <a:solidFill>
                  <a:srgbClr val="FFFFFF"/>
                </a:solidFill>
                <a:latin typeface="Arial" charset="0"/>
                <a:ea typeface="ＭＳ Ｐゴシック" charset="0"/>
              </a:rPr>
              <a:t> Nice</a:t>
            </a:r>
          </a:p>
          <a:p>
            <a:pPr lvl="1">
              <a:defRPr/>
            </a:pPr>
            <a:r>
              <a:rPr lang="en-US" sz="1800" b="1" dirty="0">
                <a:solidFill>
                  <a:srgbClr val="FFFFFF"/>
                </a:solidFill>
                <a:latin typeface="Arial" charset="0"/>
                <a:ea typeface="ＭＳ Ｐゴシック" charset="0"/>
              </a:rPr>
              <a:t> </a:t>
            </a:r>
            <a:r>
              <a:rPr lang="ja-JP" altLang="en-US" sz="1800" b="1" dirty="0">
                <a:solidFill>
                  <a:srgbClr val="FFFFFF"/>
                </a:solidFill>
                <a:latin typeface="Arial" charset="0"/>
                <a:ea typeface="ＭＳ Ｐゴシック" charset="0"/>
              </a:rPr>
              <a:t>“</a:t>
            </a:r>
            <a:r>
              <a:rPr lang="en-US" sz="1800" b="1" dirty="0">
                <a:solidFill>
                  <a:srgbClr val="FFFFFF"/>
                </a:solidFill>
                <a:latin typeface="Arial" charset="0"/>
                <a:ea typeface="ＭＳ Ｐゴシック" charset="0"/>
              </a:rPr>
              <a:t>Tough but fair</a:t>
            </a:r>
            <a:r>
              <a:rPr lang="ja-JP" altLang="en-US" sz="1800" b="1" dirty="0">
                <a:solidFill>
                  <a:srgbClr val="FFFFFF"/>
                </a:solidFill>
                <a:latin typeface="Arial" charset="0"/>
                <a:ea typeface="ＭＳ Ｐゴシック" charset="0"/>
              </a:rPr>
              <a:t>”</a:t>
            </a:r>
            <a:endParaRPr lang="en-US" sz="1800" b="1" dirty="0">
              <a:solidFill>
                <a:srgbClr val="FFFFFF"/>
              </a:solidFill>
              <a:latin typeface="Arial" charset="0"/>
              <a:ea typeface="ＭＳ Ｐゴシック" charset="0"/>
            </a:endParaRPr>
          </a:p>
          <a:p>
            <a:pPr lvl="1">
              <a:spcAft>
                <a:spcPts val="600"/>
              </a:spcAft>
              <a:defRPr/>
            </a:pPr>
            <a:r>
              <a:rPr lang="en-US" sz="1800" b="1" dirty="0">
                <a:solidFill>
                  <a:srgbClr val="FFFFFF"/>
                </a:solidFill>
                <a:latin typeface="Arial" charset="0"/>
                <a:ea typeface="ＭＳ Ｐゴシック" charset="0"/>
              </a:rPr>
              <a:t> Tyrannical</a:t>
            </a:r>
          </a:p>
          <a:p>
            <a:pPr>
              <a:defRPr/>
            </a:pPr>
            <a:r>
              <a:rPr lang="en-US" sz="1800" b="1" dirty="0">
                <a:solidFill>
                  <a:srgbClr val="FF0000"/>
                </a:solidFill>
                <a:latin typeface="Arial" charset="0"/>
                <a:ea typeface="ＭＳ Ｐゴシック" charset="0"/>
              </a:rPr>
              <a:t>Study stopped after six </a:t>
            </a:r>
            <a:r>
              <a:rPr lang="en-US" sz="1800" b="1" dirty="0" smtClean="0">
                <a:solidFill>
                  <a:srgbClr val="FF0000"/>
                </a:solidFill>
                <a:latin typeface="Arial" charset="0"/>
                <a:ea typeface="ＭＳ Ｐゴシック" charset="0"/>
              </a:rPr>
              <a:t>days</a:t>
            </a:r>
            <a:endParaRPr lang="en-US" sz="1800" b="1" dirty="0">
              <a:solidFill>
                <a:srgbClr val="FF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936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8" fill="hold" grpId="0" nodeType="after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5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 calcmode="lin" valueType="num">
                                      <p:cBhvr additive="base">
                                        <p:cTn id="24" dur="5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2" presetClass="entr" presetSubtype="8" fill="hold" grpId="0" nodeType="after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anim calcmode="lin" valueType="num">
                                      <p:cBhvr additive="base">
                                        <p:cTn id="29" dur="50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2" presetClass="entr" presetSubtype="8" fill="hold" grpId="0" nodeType="afterEffect">
                                  <p:stCondLst>
                                    <p:cond delay="0"/>
                                  </p:stCondLst>
                                  <p:childTnLst>
                                    <p:set>
                                      <p:cBhvr>
                                        <p:cTn id="33" dur="1" fill="hold">
                                          <p:stCondLst>
                                            <p:cond delay="0"/>
                                          </p:stCondLst>
                                        </p:cTn>
                                        <p:tgtEl>
                                          <p:spTgt spid="9">
                                            <p:txEl>
                                              <p:pRg st="4" end="4"/>
                                            </p:txEl>
                                          </p:spTgt>
                                        </p:tgtEl>
                                        <p:attrNameLst>
                                          <p:attrName>style.visibility</p:attrName>
                                        </p:attrNameLst>
                                      </p:cBhvr>
                                      <p:to>
                                        <p:strVal val="visible"/>
                                      </p:to>
                                    </p:set>
                                    <p:anim calcmode="lin" valueType="num">
                                      <p:cBhvr additive="base">
                                        <p:cTn id="34" dur="500" fill="hold"/>
                                        <p:tgtEl>
                                          <p:spTgt spid="9">
                                            <p:txEl>
                                              <p:pRg st="4" end="4"/>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9">
                                            <p:txEl>
                                              <p:pRg st="4" end="4"/>
                                            </p:txEl>
                                          </p:spTgt>
                                        </p:tgtEl>
                                        <p:attrNameLst>
                                          <p:attrName>ppt_y</p:attrName>
                                        </p:attrNameLst>
                                      </p:cBhvr>
                                      <p:tavLst>
                                        <p:tav tm="0">
                                          <p:val>
                                            <p:strVal val="#ppt_y"/>
                                          </p:val>
                                        </p:tav>
                                        <p:tav tm="100000">
                                          <p:val>
                                            <p:strVal val="#ppt_y"/>
                                          </p:val>
                                        </p:tav>
                                      </p:tavLst>
                                    </p:anim>
                                  </p:childTnLst>
                                </p:cTn>
                              </p:par>
                            </p:childTnLst>
                          </p:cTn>
                        </p:par>
                        <p:par>
                          <p:cTn id="36" fill="hold">
                            <p:stCondLst>
                              <p:cond delay="1500"/>
                            </p:stCondLst>
                            <p:childTnLst>
                              <p:par>
                                <p:cTn id="37" presetID="2" presetClass="entr" presetSubtype="8" fill="hold" grpId="0" nodeType="afterEffect">
                                  <p:stCondLst>
                                    <p:cond delay="0"/>
                                  </p:stCondLst>
                                  <p:childTnLst>
                                    <p:set>
                                      <p:cBhvr>
                                        <p:cTn id="38" dur="1" fill="hold">
                                          <p:stCondLst>
                                            <p:cond delay="0"/>
                                          </p:stCondLst>
                                        </p:cTn>
                                        <p:tgtEl>
                                          <p:spTgt spid="9">
                                            <p:txEl>
                                              <p:pRg st="5" end="5"/>
                                            </p:txEl>
                                          </p:spTgt>
                                        </p:tgtEl>
                                        <p:attrNameLst>
                                          <p:attrName>style.visibility</p:attrName>
                                        </p:attrNameLst>
                                      </p:cBhvr>
                                      <p:to>
                                        <p:strVal val="visible"/>
                                      </p:to>
                                    </p:set>
                                    <p:anim calcmode="lin" valueType="num">
                                      <p:cBhvr additive="base">
                                        <p:cTn id="39" dur="500" fill="hold"/>
                                        <p:tgtEl>
                                          <p:spTgt spid="9">
                                            <p:txEl>
                                              <p:pRg st="5" end="5"/>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9">
                                            <p:txEl>
                                              <p:pRg st="5" end="5"/>
                                            </p:txEl>
                                          </p:spTgt>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2" presetClass="entr" presetSubtype="8" fill="hold" grpId="0" nodeType="afterEffect">
                                  <p:stCondLst>
                                    <p:cond delay="0"/>
                                  </p:stCondLst>
                                  <p:childTnLst>
                                    <p:set>
                                      <p:cBhvr>
                                        <p:cTn id="43" dur="1" fill="hold">
                                          <p:stCondLst>
                                            <p:cond delay="0"/>
                                          </p:stCondLst>
                                        </p:cTn>
                                        <p:tgtEl>
                                          <p:spTgt spid="9">
                                            <p:txEl>
                                              <p:pRg st="6" end="6"/>
                                            </p:txEl>
                                          </p:spTgt>
                                        </p:tgtEl>
                                        <p:attrNameLst>
                                          <p:attrName>style.visibility</p:attrName>
                                        </p:attrNameLst>
                                      </p:cBhvr>
                                      <p:to>
                                        <p:strVal val="visible"/>
                                      </p:to>
                                    </p:set>
                                    <p:anim calcmode="lin" valueType="num">
                                      <p:cBhvr additive="base">
                                        <p:cTn id="44" dur="500" fill="hold"/>
                                        <p:tgtEl>
                                          <p:spTgt spid="9">
                                            <p:txEl>
                                              <p:pRg st="6" end="6"/>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9">
                                            <p:txEl>
                                              <p:pRg st="6" end="6"/>
                                            </p:txEl>
                                          </p:spTgt>
                                        </p:tgtEl>
                                        <p:attrNameLst>
                                          <p:attrName>ppt_y</p:attrName>
                                        </p:attrNameLst>
                                      </p:cBhvr>
                                      <p:tavLst>
                                        <p:tav tm="0">
                                          <p:val>
                                            <p:strVal val="#ppt_y"/>
                                          </p:val>
                                        </p:tav>
                                        <p:tav tm="100000">
                                          <p:val>
                                            <p:strVal val="#ppt_y"/>
                                          </p:val>
                                        </p:tav>
                                      </p:tavLst>
                                    </p:anim>
                                  </p:childTnLst>
                                </p:cTn>
                              </p:par>
                            </p:childTnLst>
                          </p:cTn>
                        </p:par>
                        <p:par>
                          <p:cTn id="46" fill="hold">
                            <p:stCondLst>
                              <p:cond delay="2500"/>
                            </p:stCondLst>
                            <p:childTnLst>
                              <p:par>
                                <p:cTn id="47" presetID="2" presetClass="entr" presetSubtype="8" fill="hold" grpId="0" nodeType="afterEffect">
                                  <p:stCondLst>
                                    <p:cond delay="0"/>
                                  </p:stCondLst>
                                  <p:childTnLst>
                                    <p:set>
                                      <p:cBhvr>
                                        <p:cTn id="48" dur="1" fill="hold">
                                          <p:stCondLst>
                                            <p:cond delay="0"/>
                                          </p:stCondLst>
                                        </p:cTn>
                                        <p:tgtEl>
                                          <p:spTgt spid="9">
                                            <p:txEl>
                                              <p:pRg st="7" end="7"/>
                                            </p:txEl>
                                          </p:spTgt>
                                        </p:tgtEl>
                                        <p:attrNameLst>
                                          <p:attrName>style.visibility</p:attrName>
                                        </p:attrNameLst>
                                      </p:cBhvr>
                                      <p:to>
                                        <p:strVal val="visible"/>
                                      </p:to>
                                    </p:set>
                                    <p:anim calcmode="lin" valueType="num">
                                      <p:cBhvr additive="base">
                                        <p:cTn id="49" dur="500" fill="hold"/>
                                        <p:tgtEl>
                                          <p:spTgt spid="9">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9">
                                            <p:txEl>
                                              <p:pRg st="8" end="8"/>
                                            </p:txEl>
                                          </p:spTgt>
                                        </p:tgtEl>
                                        <p:attrNameLst>
                                          <p:attrName>style.visibility</p:attrName>
                                        </p:attrNameLst>
                                      </p:cBhvr>
                                      <p:to>
                                        <p:strVal val="visible"/>
                                      </p:to>
                                    </p:set>
                                    <p:anim calcmode="lin" valueType="num">
                                      <p:cBhvr additive="base">
                                        <p:cTn id="55" dur="500" fill="hold"/>
                                        <p:tgtEl>
                                          <p:spTgt spid="9">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9">
                                            <p:txEl>
                                              <p:pRg st="8" end="8"/>
                                            </p:txEl>
                                          </p:spTgt>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 presetClass="entr" presetSubtype="8" fill="hold" grpId="0" nodeType="afterEffect">
                                  <p:stCondLst>
                                    <p:cond delay="0"/>
                                  </p:stCondLst>
                                  <p:childTnLst>
                                    <p:set>
                                      <p:cBhvr>
                                        <p:cTn id="59" dur="1" fill="hold">
                                          <p:stCondLst>
                                            <p:cond delay="0"/>
                                          </p:stCondLst>
                                        </p:cTn>
                                        <p:tgtEl>
                                          <p:spTgt spid="9">
                                            <p:txEl>
                                              <p:pRg st="9" end="9"/>
                                            </p:txEl>
                                          </p:spTgt>
                                        </p:tgtEl>
                                        <p:attrNameLst>
                                          <p:attrName>style.visibility</p:attrName>
                                        </p:attrNameLst>
                                      </p:cBhvr>
                                      <p:to>
                                        <p:strVal val="visible"/>
                                      </p:to>
                                    </p:set>
                                    <p:anim calcmode="lin" valueType="num">
                                      <p:cBhvr additive="base">
                                        <p:cTn id="60" dur="500" fill="hold"/>
                                        <p:tgtEl>
                                          <p:spTgt spid="9">
                                            <p:txEl>
                                              <p:pRg st="9" end="9"/>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9">
                                            <p:txEl>
                                              <p:pRg st="9" end="9"/>
                                            </p:txEl>
                                          </p:spTgt>
                                        </p:tgtEl>
                                        <p:attrNameLst>
                                          <p:attrName>ppt_y</p:attrName>
                                        </p:attrNameLst>
                                      </p:cBhvr>
                                      <p:tavLst>
                                        <p:tav tm="0">
                                          <p:val>
                                            <p:strVal val="#ppt_y"/>
                                          </p:val>
                                        </p:tav>
                                        <p:tav tm="100000">
                                          <p:val>
                                            <p:strVal val="#ppt_y"/>
                                          </p:val>
                                        </p:tav>
                                      </p:tavLst>
                                    </p:anim>
                                  </p:childTnLst>
                                </p:cTn>
                              </p:par>
                            </p:childTnLst>
                          </p:cTn>
                        </p:par>
                        <p:par>
                          <p:cTn id="62" fill="hold">
                            <p:stCondLst>
                              <p:cond delay="1000"/>
                            </p:stCondLst>
                            <p:childTnLst>
                              <p:par>
                                <p:cTn id="63" presetID="2" presetClass="entr" presetSubtype="8" fill="hold" grpId="0" nodeType="afterEffect">
                                  <p:stCondLst>
                                    <p:cond delay="0"/>
                                  </p:stCondLst>
                                  <p:childTnLst>
                                    <p:set>
                                      <p:cBhvr>
                                        <p:cTn id="64" dur="1" fill="hold">
                                          <p:stCondLst>
                                            <p:cond delay="0"/>
                                          </p:stCondLst>
                                        </p:cTn>
                                        <p:tgtEl>
                                          <p:spTgt spid="9">
                                            <p:txEl>
                                              <p:pRg st="10" end="10"/>
                                            </p:txEl>
                                          </p:spTgt>
                                        </p:tgtEl>
                                        <p:attrNameLst>
                                          <p:attrName>style.visibility</p:attrName>
                                        </p:attrNameLst>
                                      </p:cBhvr>
                                      <p:to>
                                        <p:strVal val="visible"/>
                                      </p:to>
                                    </p:set>
                                    <p:anim calcmode="lin" valueType="num">
                                      <p:cBhvr additive="base">
                                        <p:cTn id="65" dur="500" fill="hold"/>
                                        <p:tgtEl>
                                          <p:spTgt spid="9">
                                            <p:txEl>
                                              <p:pRg st="10" end="10"/>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9">
                                            <p:txEl>
                                              <p:pRg st="10" end="10"/>
                                            </p:txEl>
                                          </p:spTgt>
                                        </p:tgtEl>
                                        <p:attrNameLst>
                                          <p:attrName>ppt_y</p:attrName>
                                        </p:attrNameLst>
                                      </p:cBhvr>
                                      <p:tavLst>
                                        <p:tav tm="0">
                                          <p:val>
                                            <p:strVal val="#ppt_y"/>
                                          </p:val>
                                        </p:tav>
                                        <p:tav tm="100000">
                                          <p:val>
                                            <p:strVal val="#ppt_y"/>
                                          </p:val>
                                        </p:tav>
                                      </p:tavLst>
                                    </p:anim>
                                  </p:childTnLst>
                                </p:cTn>
                              </p:par>
                            </p:childTnLst>
                          </p:cTn>
                        </p:par>
                        <p:par>
                          <p:cTn id="67" fill="hold">
                            <p:stCondLst>
                              <p:cond delay="1500"/>
                            </p:stCondLst>
                            <p:childTnLst>
                              <p:par>
                                <p:cTn id="68" presetID="2" presetClass="entr" presetSubtype="8" fill="hold" grpId="0" nodeType="afterEffect">
                                  <p:stCondLst>
                                    <p:cond delay="0"/>
                                  </p:stCondLst>
                                  <p:childTnLst>
                                    <p:set>
                                      <p:cBhvr>
                                        <p:cTn id="69" dur="1" fill="hold">
                                          <p:stCondLst>
                                            <p:cond delay="0"/>
                                          </p:stCondLst>
                                        </p:cTn>
                                        <p:tgtEl>
                                          <p:spTgt spid="9">
                                            <p:txEl>
                                              <p:pRg st="11" end="11"/>
                                            </p:txEl>
                                          </p:spTgt>
                                        </p:tgtEl>
                                        <p:attrNameLst>
                                          <p:attrName>style.visibility</p:attrName>
                                        </p:attrNameLst>
                                      </p:cBhvr>
                                      <p:to>
                                        <p:strVal val="visible"/>
                                      </p:to>
                                    </p:set>
                                    <p:anim calcmode="lin" valueType="num">
                                      <p:cBhvr additive="base">
                                        <p:cTn id="70" dur="500" fill="hold"/>
                                        <p:tgtEl>
                                          <p:spTgt spid="9">
                                            <p:txEl>
                                              <p:pRg st="11" end="11"/>
                                            </p:txEl>
                                          </p:spTgt>
                                        </p:tgtEl>
                                        <p:attrNameLst>
                                          <p:attrName>ppt_x</p:attrName>
                                        </p:attrNameLst>
                                      </p:cBhvr>
                                      <p:tavLst>
                                        <p:tav tm="0">
                                          <p:val>
                                            <p:strVal val="0-#ppt_w/2"/>
                                          </p:val>
                                        </p:tav>
                                        <p:tav tm="100000">
                                          <p:val>
                                            <p:strVal val="#ppt_x"/>
                                          </p:val>
                                        </p:tav>
                                      </p:tavLst>
                                    </p:anim>
                                    <p:anim calcmode="lin" valueType="num">
                                      <p:cBhvr additive="base">
                                        <p:cTn id="71" dur="500" fill="hold"/>
                                        <p:tgtEl>
                                          <p:spTgt spid="9">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8" fill="hold" grpId="0" nodeType="clickEffect">
                                  <p:stCondLst>
                                    <p:cond delay="0"/>
                                  </p:stCondLst>
                                  <p:childTnLst>
                                    <p:set>
                                      <p:cBhvr>
                                        <p:cTn id="75" dur="1" fill="hold">
                                          <p:stCondLst>
                                            <p:cond delay="0"/>
                                          </p:stCondLst>
                                        </p:cTn>
                                        <p:tgtEl>
                                          <p:spTgt spid="9">
                                            <p:txEl>
                                              <p:pRg st="12" end="12"/>
                                            </p:txEl>
                                          </p:spTgt>
                                        </p:tgtEl>
                                        <p:attrNameLst>
                                          <p:attrName>style.visibility</p:attrName>
                                        </p:attrNameLst>
                                      </p:cBhvr>
                                      <p:to>
                                        <p:strVal val="visible"/>
                                      </p:to>
                                    </p:set>
                                    <p:anim calcmode="lin" valueType="num">
                                      <p:cBhvr additive="base">
                                        <p:cTn id="76" dur="500" fill="hold"/>
                                        <p:tgtEl>
                                          <p:spTgt spid="9">
                                            <p:txEl>
                                              <p:pRg st="12" end="12"/>
                                            </p:txEl>
                                          </p:spTgt>
                                        </p:tgtEl>
                                        <p:attrNameLst>
                                          <p:attrName>ppt_x</p:attrName>
                                        </p:attrNameLst>
                                      </p:cBhvr>
                                      <p:tavLst>
                                        <p:tav tm="0">
                                          <p:val>
                                            <p:strVal val="0-#ppt_w/2"/>
                                          </p:val>
                                        </p:tav>
                                        <p:tav tm="100000">
                                          <p:val>
                                            <p:strVal val="#ppt_x"/>
                                          </p:val>
                                        </p:tav>
                                      </p:tavLst>
                                    </p:anim>
                                    <p:anim calcmode="lin" valueType="num">
                                      <p:cBhvr additive="base">
                                        <p:cTn id="77" dur="500" fill="hold"/>
                                        <p:tgtEl>
                                          <p:spTgt spid="9">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7" name="Round Diagonal Corner Rectangle 16"/>
          <p:cNvSpPr>
            <a:spLocks noChangeArrowheads="1"/>
          </p:cNvSpPr>
          <p:nvPr/>
        </p:nvSpPr>
        <p:spPr bwMode="auto">
          <a:xfrm>
            <a:off x="2085181" y="1495980"/>
            <a:ext cx="4791075" cy="4433613"/>
          </a:xfrm>
          <a:prstGeom prst="round2DiagRect">
            <a:avLst/>
          </a:prstGeom>
          <a:solidFill>
            <a:srgbClr val="231B2D">
              <a:alpha val="95000"/>
            </a:srgbClr>
          </a:solidFill>
          <a:ln>
            <a:noFill/>
          </a:ln>
        </p:spPr>
        <p:txBody>
          <a:bodyPr wrap="none" anchor="ctr"/>
          <a:lstStyle/>
          <a:p>
            <a:pPr algn="ctr"/>
            <a:endParaRPr lang="en-US" sz="1800"/>
          </a:p>
        </p:txBody>
      </p:sp>
      <p:sp>
        <p:nvSpPr>
          <p:cNvPr id="32770" name="Rectangle 2"/>
          <p:cNvSpPr>
            <a:spLocks noGrp="1" noChangeArrowheads="1"/>
          </p:cNvSpPr>
          <p:nvPr>
            <p:ph type="ctrTitle"/>
          </p:nvPr>
        </p:nvSpPr>
        <p:spPr/>
        <p:txBody>
          <a:bodyPr/>
          <a:lstStyle/>
          <a:p>
            <a:r>
              <a:rPr lang="en-US">
                <a:latin typeface="Arial" charset="0"/>
                <a:ea typeface="ＭＳ Ｐゴシック" charset="0"/>
                <a:cs typeface="ＭＳ Ｐゴシック" charset="0"/>
              </a:rPr>
              <a:t>Why People Obey</a:t>
            </a:r>
          </a:p>
        </p:txBody>
      </p:sp>
      <p:sp>
        <p:nvSpPr>
          <p:cNvPr id="10" name="Content Placeholder 9"/>
          <p:cNvSpPr>
            <a:spLocks noGrp="1"/>
          </p:cNvSpPr>
          <p:nvPr>
            <p:ph idx="4294967295"/>
          </p:nvPr>
        </p:nvSpPr>
        <p:spPr>
          <a:xfrm>
            <a:off x="2251040" y="1691244"/>
            <a:ext cx="4456501" cy="3378200"/>
          </a:xfrm>
        </p:spPr>
        <p:txBody>
          <a:bodyPr>
            <a:noAutofit/>
          </a:bodyPr>
          <a:lstStyle/>
          <a:p>
            <a:pPr>
              <a:spcAft>
                <a:spcPts val="600"/>
              </a:spcAft>
            </a:pPr>
            <a:r>
              <a:rPr lang="en-US" sz="2400" b="1" dirty="0">
                <a:solidFill>
                  <a:schemeClr val="accent6"/>
                </a:solidFill>
                <a:latin typeface="Arial" charset="0"/>
                <a:ea typeface="ＭＳ Ｐゴシック" charset="0"/>
                <a:cs typeface="ＭＳ Ｐゴシック" charset="0"/>
              </a:rPr>
              <a:t>To avoid punishment</a:t>
            </a:r>
          </a:p>
          <a:p>
            <a:pPr>
              <a:spcAft>
                <a:spcPts val="600"/>
              </a:spcAft>
            </a:pPr>
            <a:r>
              <a:rPr lang="en-US" sz="2400" b="1" dirty="0">
                <a:solidFill>
                  <a:srgbClr val="77933C"/>
                </a:solidFill>
                <a:latin typeface="Arial" charset="0"/>
                <a:ea typeface="ＭＳ Ｐゴシック" charset="0"/>
                <a:cs typeface="ＭＳ Ｐゴシック" charset="0"/>
              </a:rPr>
              <a:t>O</a:t>
            </a:r>
            <a:r>
              <a:rPr lang="en-US" sz="2400" b="1" dirty="0">
                <a:solidFill>
                  <a:schemeClr val="accent3">
                    <a:lumMod val="75000"/>
                  </a:schemeClr>
                </a:solidFill>
                <a:latin typeface="Arial" charset="0"/>
                <a:ea typeface="ＭＳ Ｐゴシック" charset="0"/>
                <a:cs typeface="ＭＳ Ｐゴシック" charset="0"/>
              </a:rPr>
              <a:t>ut of respect for authority</a:t>
            </a:r>
          </a:p>
          <a:p>
            <a:pPr>
              <a:spcAft>
                <a:spcPts val="600"/>
              </a:spcAft>
            </a:pPr>
            <a:r>
              <a:rPr lang="en-US" sz="2400" b="1" dirty="0">
                <a:solidFill>
                  <a:srgbClr val="FFFFFF"/>
                </a:solidFill>
                <a:latin typeface="Arial" charset="0"/>
                <a:ea typeface="ＭＳ Ｐゴシック" charset="0"/>
                <a:cs typeface="ＭＳ Ｐゴシック" charset="0"/>
              </a:rPr>
              <a:t>Because of </a:t>
            </a:r>
            <a:r>
              <a:rPr lang="en-US" sz="2400" b="1" dirty="0">
                <a:solidFill>
                  <a:srgbClr val="FFFF00"/>
                </a:solidFill>
                <a:latin typeface="Arial" charset="0"/>
                <a:ea typeface="ＭＳ Ｐゴシック" charset="0"/>
                <a:cs typeface="ＭＳ Ｐゴシック" charset="0"/>
              </a:rPr>
              <a:t>entrapment</a:t>
            </a:r>
            <a:r>
              <a:rPr lang="en-US" sz="2400" b="1" dirty="0">
                <a:solidFill>
                  <a:srgbClr val="FFFFFF"/>
                </a:solidFill>
                <a:latin typeface="Arial" charset="0"/>
                <a:ea typeface="ＭＳ Ｐゴシック" charset="0"/>
                <a:cs typeface="ＭＳ Ｐゴシック" charset="0"/>
              </a:rPr>
              <a:t>: </a:t>
            </a:r>
            <a:br>
              <a:rPr lang="en-US" sz="2400" b="1" dirty="0">
                <a:solidFill>
                  <a:srgbClr val="FFFFFF"/>
                </a:solidFill>
                <a:latin typeface="Arial" charset="0"/>
                <a:ea typeface="ＭＳ Ｐゴシック" charset="0"/>
                <a:cs typeface="ＭＳ Ｐゴシック" charset="0"/>
              </a:rPr>
            </a:br>
            <a:r>
              <a:rPr lang="en-US" sz="2400" b="1" dirty="0">
                <a:solidFill>
                  <a:srgbClr val="FFFFFF"/>
                </a:solidFill>
                <a:latin typeface="Arial" charset="0"/>
                <a:ea typeface="ＭＳ Ｐゴシック" charset="0"/>
                <a:cs typeface="ＭＳ Ｐゴシック" charset="0"/>
              </a:rPr>
              <a:t>A gradual process in which individuals escalate their commitment to a course of action to justify their investment of time, money, or </a:t>
            </a:r>
            <a:r>
              <a:rPr lang="en-US" sz="2400" b="1" dirty="0" smtClean="0">
                <a:solidFill>
                  <a:srgbClr val="FFFFFF"/>
                </a:solidFill>
                <a:latin typeface="Arial" charset="0"/>
                <a:ea typeface="ＭＳ Ｐゴシック" charset="0"/>
                <a:cs typeface="ＭＳ Ｐゴシック" charset="0"/>
              </a:rPr>
              <a:t>effort</a:t>
            </a:r>
            <a:endParaRPr lang="en-US" sz="24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39035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100000">
                                          <p:val>
                                            <p:strVal val="#ppt_x"/>
                                          </p:val>
                                        </p:tav>
                                      </p:tavLst>
                                    </p:anim>
                                    <p:anim calcmode="lin" valueType="num">
                                      <p:cBhvr>
                                        <p:cTn id="8" dur="500" fill="hold"/>
                                        <p:tgtEl>
                                          <p:spTgt spid="17"/>
                                        </p:tgtEl>
                                        <p:attrNameLst>
                                          <p:attrName>ppt_y</p:attrName>
                                        </p:attrNameLst>
                                      </p:cBhvr>
                                      <p:tavLst>
                                        <p:tav tm="0">
                                          <p:val>
                                            <p:strVal val="#ppt_y-#ppt_h/2"/>
                                          </p:val>
                                        </p:tav>
                                        <p:tav tm="100000">
                                          <p:val>
                                            <p:strVal val="#ppt_y"/>
                                          </p:val>
                                        </p:tav>
                                      </p:tavLst>
                                    </p:anim>
                                    <p:anim calcmode="lin" valueType="num">
                                      <p:cBhvr>
                                        <p:cTn id="9" dur="500" fill="hold"/>
                                        <p:tgtEl>
                                          <p:spTgt spid="17"/>
                                        </p:tgtEl>
                                        <p:attrNameLst>
                                          <p:attrName>ppt_w</p:attrName>
                                        </p:attrNameLst>
                                      </p:cBhvr>
                                      <p:tavLst>
                                        <p:tav tm="0">
                                          <p:val>
                                            <p:strVal val="#ppt_w"/>
                                          </p:val>
                                        </p:tav>
                                        <p:tav tm="100000">
                                          <p:val>
                                            <p:strVal val="#ppt_w"/>
                                          </p:val>
                                        </p:tav>
                                      </p:tavLst>
                                    </p:anim>
                                    <p:anim calcmode="lin" valueType="num">
                                      <p:cBhvr>
                                        <p:cTn id="10" dur="500" fill="hold"/>
                                        <p:tgtEl>
                                          <p:spTgt spid="17"/>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slide(fromBottom)">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50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slide(fromBottom)">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50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slide(fromBottom)">
                                      <p:cBhvr>
                                        <p:cTn id="24" dur="1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build="p"/>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804</TotalTime>
  <Words>3768</Words>
  <Application>Microsoft Macintosh PowerPoint</Application>
  <PresentationFormat>On-screen Show (4:3)</PresentationFormat>
  <Paragraphs>425</Paragraphs>
  <Slides>53</Slides>
  <Notes>31</Notes>
  <HiddenSlides>0</HiddenSlides>
  <MMClips>0</MMClips>
  <ScaleCrop>false</ScaleCrop>
  <HeadingPairs>
    <vt:vector size="4" baseType="variant">
      <vt:variant>
        <vt:lpstr>Theme</vt:lpstr>
      </vt:variant>
      <vt:variant>
        <vt:i4>2</vt:i4>
      </vt:variant>
      <vt:variant>
        <vt:lpstr>Slide Titles</vt:lpstr>
      </vt:variant>
      <vt:variant>
        <vt:i4>53</vt:i4>
      </vt:variant>
    </vt:vector>
  </HeadingPairs>
  <TitlesOfParts>
    <vt:vector size="55" baseType="lpstr">
      <vt:lpstr>1_Office Theme</vt:lpstr>
      <vt:lpstr>Custom Design</vt:lpstr>
      <vt:lpstr>PowerPoint Presentation</vt:lpstr>
      <vt:lpstr>PowerPoint Presentation</vt:lpstr>
      <vt:lpstr>PowerPoint Presentation</vt:lpstr>
      <vt:lpstr>Roles and Rules</vt:lpstr>
      <vt:lpstr>The Obedience Study</vt:lpstr>
      <vt:lpstr>Figure 8.1: The Milgram Obedience Experiment</vt:lpstr>
      <vt:lpstr>The Obedience Study</vt:lpstr>
      <vt:lpstr>The Prison Study</vt:lpstr>
      <vt:lpstr>Why People Obey</vt:lpstr>
      <vt:lpstr>PowerPoint Presentation</vt:lpstr>
      <vt:lpstr>PowerPoint Presentation</vt:lpstr>
      <vt:lpstr>PowerPoint Presentation</vt:lpstr>
      <vt:lpstr>Attributions</vt:lpstr>
      <vt:lpstr>Self-Serving Biases</vt:lpstr>
      <vt:lpstr>Reviewing the Attribution Process</vt:lpstr>
      <vt:lpstr>Attitudes</vt:lpstr>
      <vt:lpstr>Cognitive Dissonance</vt:lpstr>
      <vt:lpstr>Figure 8.2: The Slippery Slope of Self-Justification</vt:lpstr>
      <vt:lpstr>Shifting Opinions and Bedrock Beliefs</vt:lpstr>
      <vt:lpstr>PowerPoint Presentation</vt:lpstr>
      <vt:lpstr>Persuasion or “Brainwashing”? The Case of Suicide Bombers</vt:lpstr>
      <vt:lpstr>Persuasion or “Brainwashing”? The Case of Suicide Bombers</vt:lpstr>
      <vt:lpstr>PowerPoint Presentation</vt:lpstr>
      <vt:lpstr>PowerPoint Presentation</vt:lpstr>
      <vt:lpstr>Conformity</vt:lpstr>
      <vt:lpstr>Conformity</vt:lpstr>
      <vt:lpstr>Groupthink</vt:lpstr>
      <vt:lpstr>The Wisdom and Madness of Crowds</vt:lpstr>
      <vt:lpstr>Deindividuation</vt:lpstr>
      <vt:lpstr>Deindividuation</vt:lpstr>
      <vt:lpstr>The Presence of Others Affects Our Behavior</vt:lpstr>
      <vt:lpstr>Altruism and Dissent</vt:lpstr>
      <vt:lpstr>Could You Be a Hero?</vt:lpstr>
      <vt:lpstr>PowerPoint Presentation</vt:lpstr>
      <vt:lpstr>PowerPoint Presentation</vt:lpstr>
      <vt:lpstr>Ethnic Identity</vt:lpstr>
      <vt:lpstr>Ethnocentrism</vt:lpstr>
      <vt:lpstr>Figure 8.4: The Experiment at Robbers Cave</vt:lpstr>
      <vt:lpstr>Stereotypes</vt:lpstr>
      <vt:lpstr>PowerPoint Presentation</vt:lpstr>
      <vt:lpstr>PowerPoint Presentation</vt:lpstr>
      <vt:lpstr>The Origins of Prejudice</vt:lpstr>
      <vt:lpstr>Defining and Measuring Prejudice</vt:lpstr>
      <vt:lpstr>Implicit Association Test: Prejudice</vt:lpstr>
      <vt:lpstr>Reducing Conflict and Prejudice</vt:lpstr>
      <vt:lpstr>Figure 8.5: The Impact of Cross-Ethnic Friendships on Minority Students’ Well-Being</vt:lpstr>
      <vt:lpstr>The Question of Human Nature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Rocky Buckley</dc:creator>
  <cp:lastModifiedBy>Rocky Buckley</cp:lastModifiedBy>
  <cp:revision>63</cp:revision>
  <dcterms:created xsi:type="dcterms:W3CDTF">2016-02-12T17:13:06Z</dcterms:created>
  <dcterms:modified xsi:type="dcterms:W3CDTF">2016-03-29T21:54:42Z</dcterms:modified>
</cp:coreProperties>
</file>