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Lst>
  <p:notesMasterIdLst>
    <p:notesMasterId r:id="rId74"/>
  </p:notesMasterIdLst>
  <p:sldIdLst>
    <p:sldId id="256" r:id="rId3"/>
    <p:sldId id="257" r:id="rId4"/>
    <p:sldId id="258" r:id="rId5"/>
    <p:sldId id="274" r:id="rId6"/>
    <p:sldId id="275" r:id="rId7"/>
    <p:sldId id="276" r:id="rId8"/>
    <p:sldId id="277" r:id="rId9"/>
    <p:sldId id="278" r:id="rId10"/>
    <p:sldId id="279" r:id="rId11"/>
    <p:sldId id="280" r:id="rId12"/>
    <p:sldId id="281" r:id="rId13"/>
    <p:sldId id="282" r:id="rId14"/>
    <p:sldId id="283" r:id="rId15"/>
    <p:sldId id="286" r:id="rId16"/>
    <p:sldId id="287" r:id="rId17"/>
    <p:sldId id="288" r:id="rId18"/>
    <p:sldId id="289" r:id="rId19"/>
    <p:sldId id="334" r:id="rId20"/>
    <p:sldId id="335" r:id="rId21"/>
    <p:sldId id="336"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40" r:id="rId39"/>
    <p:sldId id="341" r:id="rId40"/>
    <p:sldId id="308" r:id="rId41"/>
    <p:sldId id="309" r:id="rId42"/>
    <p:sldId id="310" r:id="rId43"/>
    <p:sldId id="311" r:id="rId44"/>
    <p:sldId id="312" r:id="rId45"/>
    <p:sldId id="313" r:id="rId46"/>
    <p:sldId id="314" r:id="rId47"/>
    <p:sldId id="337" r:id="rId48"/>
    <p:sldId id="338" r:id="rId49"/>
    <p:sldId id="316" r:id="rId50"/>
    <p:sldId id="317" r:id="rId51"/>
    <p:sldId id="318" r:id="rId52"/>
    <p:sldId id="319" r:id="rId53"/>
    <p:sldId id="320" r:id="rId54"/>
    <p:sldId id="321" r:id="rId55"/>
    <p:sldId id="322" r:id="rId56"/>
    <p:sldId id="323" r:id="rId57"/>
    <p:sldId id="324" r:id="rId58"/>
    <p:sldId id="343" r:id="rId59"/>
    <p:sldId id="344" r:id="rId60"/>
    <p:sldId id="326" r:id="rId61"/>
    <p:sldId id="327" r:id="rId62"/>
    <p:sldId id="328" r:id="rId63"/>
    <p:sldId id="329" r:id="rId64"/>
    <p:sldId id="271" r:id="rId65"/>
    <p:sldId id="345" r:id="rId66"/>
    <p:sldId id="346" r:id="rId67"/>
    <p:sldId id="351" r:id="rId68"/>
    <p:sldId id="352" r:id="rId69"/>
    <p:sldId id="353" r:id="rId70"/>
    <p:sldId id="354" r:id="rId71"/>
    <p:sldId id="355" r:id="rId72"/>
    <p:sldId id="356"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99"/>
    <a:srgbClr val="FF2DE9"/>
    <a:srgbClr val="E7C8B3"/>
    <a:srgbClr val="4F3967"/>
    <a:srgbClr val="7C8BC4"/>
    <a:srgbClr val="79A342"/>
    <a:srgbClr val="C5D437"/>
    <a:srgbClr val="7CD2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9" d="100"/>
          <a:sy n="139" d="100"/>
        </p:scale>
        <p:origin x="-104" y="-432"/>
      </p:cViewPr>
      <p:guideLst>
        <p:guide orient="horz" pos="2160"/>
        <p:guide pos="2880"/>
      </p:guideLst>
    </p:cSldViewPr>
  </p:slideViewPr>
  <p:notesTextViewPr>
    <p:cViewPr>
      <p:scale>
        <a:sx n="100" d="100"/>
        <a:sy n="100" d="100"/>
      </p:scale>
      <p:origin x="0" y="0"/>
    </p:cViewPr>
  </p:notesTextViewPr>
  <p:sorterViewPr>
    <p:cViewPr>
      <p:scale>
        <a:sx n="68" d="100"/>
        <a:sy n="68" d="100"/>
      </p:scale>
      <p:origin x="0" y="3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BB6447-0432-7445-BE26-D987F5EF1486}" type="datetimeFigureOut">
              <a:rPr lang="en-US" smtClean="0"/>
              <a:t>3/29/16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030EC9-D42A-B942-A602-3464155565B5}" type="slidenum">
              <a:rPr lang="en-US" smtClean="0"/>
              <a:t>‹#›</a:t>
            </a:fld>
            <a:endParaRPr lang="en-US"/>
          </a:p>
        </p:txBody>
      </p:sp>
    </p:spTree>
    <p:extLst>
      <p:ext uri="{BB962C8B-B14F-4D97-AF65-F5344CB8AC3E}">
        <p14:creationId xmlns:p14="http://schemas.microsoft.com/office/powerpoint/2010/main" val="19808395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560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2994A6B-359A-9346-9324-5E9579AD1A5D}" type="slidenum">
              <a:rPr lang="en-US" sz="1200"/>
              <a:pPr algn="r" eaLnBrk="1" hangingPunct="1"/>
              <a:t>4</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Many heuristics, like those used when playing chess, help you limit your options to a manageable number of promising ones, reducing the cognitive effort it takes to arrive at a decision (Galotti, 2007; Galotti, Wiener, &amp; Tandler, 2014).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Heuristics are useful to a student trying to choose a major, an investor trying to predict the stock market, a doctor trying to determine the best treatment for a patient, and a factory owner trying to boost production.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All of them are faced with incomplete information with which to reach a solution, and may therefore resort to rules of thumb that have proven effective in the past.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a:ln/>
        </p:spPr>
      </p:sp>
      <p:sp>
        <p:nvSpPr>
          <p:cNvPr id="4813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a:ln/>
        </p:spPr>
      </p:sp>
      <p:sp>
        <p:nvSpPr>
          <p:cNvPr id="5017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Sometimes the types of judgments people make depend on the kind of problem or issue they are thinking about.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They might be able to use reflective judgment for some issues yet be prereflective on others that hold deep emotional meaning for them (Haidt, 2012; King &amp; Kitchener, 2004).</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But most people show no evidence of reflective judgment until their middle or late 20s, if ever.</a:t>
            </a:r>
          </a:p>
        </p:txBody>
      </p:sp>
      <p:sp>
        <p:nvSpPr>
          <p:cNvPr id="5222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606E83A-523D-AC4D-8644-CA2F89A65F52}" type="slidenum">
              <a:rPr lang="en-US" sz="1200"/>
              <a:pPr algn="r" eaLnBrk="1" hangingPunct="1"/>
              <a:t>16</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a:ln/>
        </p:spPr>
      </p:sp>
      <p:sp>
        <p:nvSpPr>
          <p:cNvPr id="1320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9.2 Reflective Thinking</a:t>
            </a:r>
          </a:p>
          <a:p>
            <a:r>
              <a:rPr lang="en-US">
                <a:latin typeface="Arial" charset="0"/>
                <a:ea typeface="ＭＳ Ｐゴシック" charset="0"/>
                <a:cs typeface="ＭＳ Ｐゴシック" charset="0"/>
              </a:rPr>
              <a:t>Here</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an example of the process of reflective thinking. Notice how the discussants consider multiple perspectives and weigh the merits of the available evidence when reaching their conclusions.</a:t>
            </a: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6ACA1F-62D3-5F4B-8ADE-A2EA731442D7}" type="slidenum">
              <a:rPr lang="en-US" sz="1200"/>
              <a:pPr eaLnBrk="1" hangingPunct="1"/>
              <a:t>17</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a:ln/>
        </p:spPr>
      </p:sp>
      <p:sp>
        <p:nvSpPr>
          <p:cNvPr id="5632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90000"/>
              </a:lnSpc>
              <a:buFont typeface="Wingdings" charset="0"/>
              <a:buNone/>
            </a:pPr>
            <a:endParaRPr lang="en-US" sz="70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a:latin typeface="Arial" charset="0"/>
                <a:ea typeface="ＭＳ Ｐゴシック" charset="0"/>
                <a:cs typeface="ＭＳ Ｐゴシック" charset="0"/>
              </a:rPr>
              <a:t>One common bias is the inclination to exaggerate the probability of rare events.</a:t>
            </a:r>
          </a:p>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008FD4"/>
                </a:solidFill>
                <a:latin typeface="Arial" charset="0"/>
                <a:ea typeface="ＭＳ Ｐゴシック" charset="0"/>
                <a:cs typeface="ＭＳ Ｐゴシック" charset="0"/>
              </a:rPr>
              <a:t>People generally try to avoid/minimize the risk of incurring losses when making decisions, but people</a:t>
            </a:r>
            <a:r>
              <a:rPr lang="fr-FR" altLang="ja-JP">
                <a:solidFill>
                  <a:srgbClr val="008FD4"/>
                </a:solidFill>
                <a:latin typeface="Arial" charset="0"/>
                <a:ea typeface="ＭＳ Ｐゴシック" charset="0"/>
                <a:cs typeface="ＭＳ Ｐゴシック" charset="0"/>
              </a:rPr>
              <a:t>'</a:t>
            </a:r>
            <a:r>
              <a:rPr lang="en-US" altLang="ja-JP">
                <a:solidFill>
                  <a:srgbClr val="008FD4"/>
                </a:solidFill>
                <a:latin typeface="Arial" charset="0"/>
                <a:ea typeface="ＭＳ Ｐゴシック" charset="0"/>
                <a:cs typeface="ＭＳ Ｐゴシック" charset="0"/>
              </a:rPr>
              <a:t>s perceptions of risk are subject to the framing effect.</a:t>
            </a:r>
            <a:br>
              <a:rPr lang="en-US" altLang="ja-JP">
                <a:solidFill>
                  <a:srgbClr val="008FD4"/>
                </a:solidFill>
                <a:latin typeface="Arial" charset="0"/>
                <a:ea typeface="ＭＳ Ｐゴシック" charset="0"/>
                <a:cs typeface="ＭＳ Ｐゴシック" charset="0"/>
              </a:rPr>
            </a:br>
            <a:endParaRPr lang="en-US">
              <a:solidFill>
                <a:srgbClr val="008FD4"/>
              </a:solidFill>
              <a:latin typeface="Arial" charset="0"/>
              <a:ea typeface="ＭＳ Ｐゴシック" charset="0"/>
              <a:cs typeface="ＭＳ Ｐゴシック" charset="0"/>
            </a:endParaRPr>
          </a:p>
        </p:txBody>
      </p:sp>
      <p:sp>
        <p:nvSpPr>
          <p:cNvPr id="6041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99F6F26-4D4C-BD41-8536-8733392675FB}" type="slidenum">
              <a:rPr lang="en-US" sz="1200"/>
              <a:pPr algn="r" eaLnBrk="1" hangingPunct="1"/>
              <a:t>23</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9.3 A Matter of Wording</a:t>
            </a:r>
          </a:p>
          <a:p>
            <a:r>
              <a:rPr lang="en-US">
                <a:latin typeface="Arial" charset="0"/>
                <a:ea typeface="ＭＳ Ｐゴシック" charset="0"/>
                <a:cs typeface="ＭＳ Ｐゴシック" charset="0"/>
              </a:rPr>
              <a:t>The decisions we make can depend on how the alternatives are framed. When asked to choose between the two programs in Problem 1, which are described in terms of lives saved, most people choose the first program. When asked to choose between the programs in Problem 2, which are described in terms of lives lost, most people choose the second program. Yet the alternatives in the two problems are actually identical.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industrial societies, offers of 50 percent are typical and offers below 20 or 30 percent are commonly rejected, even when the absolute sums are large.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In other societies, the amounts offered and accepted may be higher or lower, but there is always some amount that people consider unfair and refuse to accept (Güth &amp; Kocher, 2014; Henrich et al., 2001).</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People may be competitive and love to win, but they are also powerfully swayed by a fairness bias, and motivated to see fairness prevail in these situations.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atin typeface="Arial" charset="0"/>
                <a:ea typeface="ＭＳ Ｐゴシック" charset="0"/>
                <a:cs typeface="ＭＳ Ｐゴシック" charset="0"/>
              </a:rPr>
              <a:t>The words used to express concepts may influence or shape how we think about them.</a:t>
            </a:r>
          </a:p>
          <a:p>
            <a:pPr marL="171450" indent="-171450">
              <a:buFontTx/>
              <a:buChar char="•"/>
            </a:pPr>
            <a:r>
              <a:rPr lang="en-US">
                <a:latin typeface="Arial" charset="0"/>
                <a:ea typeface="ＭＳ Ｐゴシック" charset="0"/>
                <a:cs typeface="ＭＳ Ｐゴシック" charset="0"/>
              </a:rPr>
              <a:t>Benjamin Whorf: proposed that language molds cognition and perception.</a:t>
            </a:r>
          </a:p>
        </p:txBody>
      </p:sp>
      <p:sp>
        <p:nvSpPr>
          <p:cNvPr id="2765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549365-AC2B-8949-AB89-146CB833D902}" type="slidenum">
              <a:rPr lang="en-US" sz="1200"/>
              <a:pPr algn="r" eaLnBrk="1" hangingPunct="1"/>
              <a:t>5</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a:ln/>
        </p:spPr>
      </p:sp>
      <p:sp>
        <p:nvSpPr>
          <p:cNvPr id="133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this drawing, made from a video, the monkey on the right watches as the one on the left exchanges a token for a reward.</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Later, the observing monkey may refuse a lesser reward.</a:t>
            </a:r>
          </a:p>
        </p:txBody>
      </p:sp>
      <p:sp>
        <p:nvSpPr>
          <p:cNvPr id="133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08DDA8-158D-1743-A113-CA78AE9CD828}" type="slidenum">
              <a:rPr lang="en-US" sz="1200"/>
              <a:pPr eaLnBrk="1" hangingPunct="1"/>
              <a:t>26</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a:ln/>
        </p:spPr>
      </p:sp>
      <p:sp>
        <p:nvSpPr>
          <p:cNvPr id="6758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a:ln/>
        </p:spPr>
      </p:sp>
      <p:sp>
        <p:nvSpPr>
          <p:cNvPr id="1341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9.4 Confirming the Confirmation Bias</a:t>
            </a:r>
          </a:p>
          <a:p>
            <a:r>
              <a:rPr lang="en-US">
                <a:latin typeface="Arial" charset="0"/>
                <a:ea typeface="ＭＳ Ｐゴシック" charset="0"/>
                <a:cs typeface="ＭＳ Ｐゴシック" charset="0"/>
              </a:rPr>
              <a:t>Suppose someone deals out four cards, each with a letter on one side and a number on the other. You can see only one side of each card, as shown here. Your task is to find out whether the following rule is true: “If a card has a vowel on one side, then it has an even number on the other side.” Which two cards do you need to turn over to find out? The majority of people say they would turn over the E and the 6, but they are wrong. You do need to turn over the E (a vowel), because if the number on the other side is even, it confirms the rule, and if it is odd, the rule is false. However, the card with the 6 tells you nothing. The rule does not say that a card with an even number must always have a vowel on the other side. Therefore, it doesn’t matter whether the 6 has a vowel or a consonant on the other side. The card you do need to turn over is the 7, because if it has a vowel on the other side, that fact disconfirms the rule. People do poorly on this problem because they are biased to look for confirming evidence and to ignore the possibility of disconfirming evidence.</a:t>
            </a:r>
          </a:p>
        </p:txBody>
      </p:sp>
      <p:sp>
        <p:nvSpPr>
          <p:cNvPr id="134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FF3FAA-057A-9444-AFDF-1164F940EB11}" type="slidenum">
              <a:rPr lang="en-US" sz="1200"/>
              <a:pPr eaLnBrk="1" hangingPunct="1"/>
              <a:t>29</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One general mental set is the tendency to find patterns in events.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tendency is adaptive because it helps us understand and exert some control over what happens in our lives. But it also leads us to see meaningful patterns even when they do not exist.</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Example: Thinking that arthritis symptoms follow a pattern dictated by the weather.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9.5 Connect the Dots</a:t>
            </a:r>
          </a:p>
          <a:p>
            <a:r>
              <a:rPr lang="en-US">
                <a:latin typeface="Arial" charset="0"/>
                <a:ea typeface="ＭＳ Ｐゴシック" charset="0"/>
                <a:cs typeface="ＭＳ Ｐゴシック" charset="0"/>
              </a:rPr>
              <a:t>Copy this figure, and try to connect the dots by using no more than four straight lines without lifting your pencil or pen. A line must pass through each point. Can you do it? Most people have difficulty with this problem because they have a mental set to interpret the arrangement of dots as a square. They then assume that they can’t extend a line beyond the apparent boundaries of the square. Now that you know this, you might try again if you haven’t yet solved the puzzle. Some solutions are given at the end of this chapter.</a:t>
            </a:r>
          </a:p>
        </p:txBody>
      </p:sp>
      <p:sp>
        <p:nvSpPr>
          <p:cNvPr id="135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25DA37-8BA9-2248-A719-66B6EAAC50CF}" type="slidenum">
              <a:rPr lang="en-US" sz="1200"/>
              <a:pPr eaLnBrk="1" hangingPunct="1"/>
              <a:t>31</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a:ln/>
        </p:spPr>
      </p:sp>
      <p:sp>
        <p:nvSpPr>
          <p:cNvPr id="7270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ln/>
        </p:spPr>
      </p:sp>
      <p:sp>
        <p:nvSpPr>
          <p:cNvPr id="747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ln/>
        </p:spPr>
      </p:sp>
      <p:sp>
        <p:nvSpPr>
          <p:cNvPr id="788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9.7 The Justification of Effort</a:t>
            </a:r>
          </a:p>
          <a:p>
            <a:r>
              <a:rPr lang="en-US">
                <a:latin typeface="Arial" charset="0"/>
                <a:ea typeface="ＭＳ Ｐゴシック" charset="0"/>
                <a:cs typeface="ＭＳ Ｐゴシック" charset="0"/>
              </a:rPr>
              <a:t>The more effort you put into reaching a goal, the more highly you are likely to value it. As you can see in the graph on the left, after people listened to a boring group discussion, those who went through a severe</a:t>
            </a:r>
          </a:p>
          <a:p>
            <a:r>
              <a:rPr lang="en-US">
                <a:latin typeface="Arial" charset="0"/>
                <a:ea typeface="ＭＳ Ｐゴシック" charset="0"/>
                <a:cs typeface="ＭＳ Ｐゴシック" charset="0"/>
              </a:rPr>
              <a:t>initiation to join the group rated it most highly (Aronson &amp; Mills, 1959).</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a:ln/>
        </p:spPr>
      </p:sp>
      <p:sp>
        <p:nvSpPr>
          <p:cNvPr id="8294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842BA5-BA66-8942-BEE2-E41238733D54}" type="slidenum">
              <a:rPr lang="en-US" sz="1200"/>
              <a:pPr eaLnBrk="1" hangingPunct="1"/>
              <a:t>6</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8FD4"/>
                </a:solidFill>
                <a:latin typeface="Arial" charset="0"/>
                <a:ea typeface="ＭＳ Ｐゴシック" charset="0"/>
                <a:cs typeface="ＭＳ Ｐゴシック" charset="0"/>
              </a:rPr>
              <a:t>Factor analysis: </a:t>
            </a:r>
            <a:r>
              <a:rPr lang="en-US">
                <a:latin typeface="Arial" charset="0"/>
                <a:ea typeface="ＭＳ Ｐゴシック" charset="0"/>
                <a:cs typeface="ＭＳ Ｐゴシック" charset="0"/>
              </a:rPr>
              <a:t>A statistical method for analyzing the intercorrelations among various measures or test scores; clusters of measures or scores that are highly correlated are assumed to measure the same underlying trait, ability, or aptitude (factor).</a:t>
            </a:r>
          </a:p>
          <a:p>
            <a:endParaRPr lang="en-US">
              <a:latin typeface="Arial" charset="0"/>
              <a:ea typeface="ＭＳ Ｐゴシック" charset="0"/>
              <a:cs typeface="ＭＳ Ｐゴシック" charset="0"/>
            </a:endParaRPr>
          </a:p>
          <a:p>
            <a:r>
              <a:rPr lang="en-US" b="1" i="1">
                <a:latin typeface="Arial" charset="0"/>
                <a:ea typeface="ＭＳ Ｐゴシック" charset="0"/>
                <a:cs typeface="ＭＳ Ｐゴシック" charset="0"/>
              </a:rPr>
              <a:t>g</a:t>
            </a:r>
            <a:r>
              <a:rPr lang="en-US" b="1">
                <a:latin typeface="Arial" charset="0"/>
                <a:ea typeface="ＭＳ Ｐゴシック" charset="0"/>
                <a:cs typeface="ＭＳ Ｐゴシック" charset="0"/>
              </a:rPr>
              <a:t> factor: </a:t>
            </a:r>
            <a:r>
              <a:rPr lang="en-US">
                <a:latin typeface="Arial" charset="0"/>
                <a:ea typeface="ＭＳ Ｐゴシック" charset="0"/>
                <a:cs typeface="ＭＳ Ｐゴシック" charset="0"/>
              </a:rPr>
              <a:t>A general intellectual ability assumed by many theorists to underlie specific mental abilities and talents.</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ln/>
        </p:spPr>
      </p:sp>
      <p:sp>
        <p:nvSpPr>
          <p:cNvPr id="8704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charset="0"/>
                <a:ea typeface="ＭＳ Ｐゴシック" charset="0"/>
                <a:cs typeface="ＭＳ Ｐゴシック" charset="0"/>
              </a:rPr>
              <a:t>IQ tests in America:</a:t>
            </a:r>
          </a:p>
          <a:p>
            <a:pPr marL="171450" indent="-171450">
              <a:buFont typeface="Arial"/>
              <a:buChar char="•"/>
              <a:defRPr/>
            </a:pPr>
            <a:r>
              <a:rPr lang="en-US" i="1" dirty="0">
                <a:latin typeface="Arial" charset="0"/>
                <a:ea typeface="ＭＳ Ｐゴシック" charset="0"/>
                <a:cs typeface="ＭＳ Ｐゴシック" charset="0"/>
              </a:rPr>
              <a:t>Stanford–</a:t>
            </a:r>
            <a:r>
              <a:rPr lang="en-US" i="1" dirty="0" err="1">
                <a:latin typeface="Arial" charset="0"/>
                <a:ea typeface="ＭＳ Ｐゴシック" charset="0"/>
                <a:cs typeface="ＭＳ Ｐゴシック" charset="0"/>
              </a:rPr>
              <a:t>Binet</a:t>
            </a:r>
            <a:r>
              <a:rPr lang="en-US" i="1" dirty="0">
                <a:latin typeface="Arial" charset="0"/>
                <a:ea typeface="ＭＳ Ｐゴシック" charset="0"/>
                <a:cs typeface="ＭＳ Ｐゴシック" charset="0"/>
              </a:rPr>
              <a:t> Intelligence Scale</a:t>
            </a:r>
            <a:endParaRPr lang="en-US" dirty="0">
              <a:latin typeface="Arial" charset="0"/>
              <a:ea typeface="ＭＳ Ｐゴシック" charset="0"/>
              <a:cs typeface="ＭＳ Ｐゴシック" charset="0"/>
            </a:endParaRPr>
          </a:p>
          <a:p>
            <a:pPr marL="171450" indent="-171450">
              <a:buFont typeface="Arial"/>
              <a:buChar char="•"/>
              <a:defRPr/>
            </a:pPr>
            <a:r>
              <a:rPr lang="en-US" i="1" dirty="0">
                <a:latin typeface="Arial" charset="0"/>
                <a:ea typeface="ＭＳ Ｐゴシック" charset="0"/>
                <a:cs typeface="ＭＳ Ｐゴシック" charset="0"/>
              </a:rPr>
              <a:t>Wechsler Adult Intelligence Scale (WAIS)</a:t>
            </a:r>
            <a:endParaRPr lang="en-US" dirty="0">
              <a:latin typeface="Arial" charset="0"/>
              <a:ea typeface="ＭＳ Ｐゴシック" charset="0"/>
              <a:cs typeface="ＭＳ Ｐゴシック" charset="0"/>
            </a:endParaRPr>
          </a:p>
          <a:p>
            <a:pPr marL="171450" indent="-171450">
              <a:buFont typeface="Arial"/>
              <a:buChar char="•"/>
              <a:defRPr/>
            </a:pPr>
            <a:r>
              <a:rPr lang="en-US" i="1" dirty="0">
                <a:latin typeface="Arial" charset="0"/>
                <a:ea typeface="ＭＳ Ｐゴシック" charset="0"/>
                <a:cs typeface="ＭＳ Ｐゴシック" charset="0"/>
              </a:rPr>
              <a:t>Wechsler Intelligence Scale for Children (WISC)</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9.8 Expected Distribution of IQ Scores</a:t>
            </a:r>
          </a:p>
          <a:p>
            <a:r>
              <a:rPr lang="en-US">
                <a:latin typeface="Arial" charset="0"/>
                <a:ea typeface="ＭＳ Ｐゴシック" charset="0"/>
                <a:cs typeface="ＭＳ Ｐゴシック" charset="0"/>
              </a:rPr>
              <a:t>In a large population, IQ scores tend to be distributed on a normal (bell-shaped) curve. On most tests, about 68 percent of all people will score between 85 and 115; about 95 percent will score between 70 and 130; and about 99.7 percent will score between 55 and 145. In any actual sample, however, the distribution will depart somewhat from the theoretical ideal.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ln/>
        </p:spPr>
      </p:sp>
      <p:sp>
        <p:nvSpPr>
          <p:cNvPr id="911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9.9 Performance Tasks on the Wechsler Tests</a:t>
            </a:r>
          </a:p>
          <a:p>
            <a:r>
              <a:rPr lang="en-US">
                <a:latin typeface="Arial" charset="0"/>
                <a:ea typeface="ＭＳ Ｐゴシック" charset="0"/>
                <a:cs typeface="ＭＳ Ｐゴシック" charset="0"/>
              </a:rPr>
              <a:t>Nonverbal items such as these are particularly useful for measuring the abilities of those who have poor hearing, are not fluent in the tester’s language, have limited education, or resist doing classroom-type problems. A large gap between a person’s verbal score and performance on nonverbal tasks such as these sometimes indicates a specific learning problem.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ln/>
        </p:spPr>
      </p:sp>
      <p:sp>
        <p:nvSpPr>
          <p:cNvPr id="931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9.10 Stereotype Threat</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Stereotype threat occurs when people believe that if they do not do well, they will confirm the stereotypes about their group.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Negative thoughts intrude and disrupt their concentration (“I hate this test,” “I’m no good at math”) (Cadinu et al., 2005).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The resulting anxiety may then worsen their performance or kill their motivation to even try to do well.</a:t>
            </a:r>
            <a:endParaRPr lang="en-US" altLang="ja-JP" sz="1400">
              <a:latin typeface="Arial" charset="0"/>
              <a:ea typeface="ＭＳ Ｐゴシック" charset="0"/>
              <a:cs typeface="ＭＳ Ｐゴシック" charset="0"/>
            </a:endParaRPr>
          </a:p>
          <a:p>
            <a:endParaRPr lang="en-US" sz="140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9.11 Ignorance Is Bliss</a:t>
            </a:r>
          </a:p>
          <a:p>
            <a:r>
              <a:rPr lang="en-US">
                <a:latin typeface="Arial" charset="0"/>
                <a:ea typeface="ＭＳ Ｐゴシック" charset="0"/>
                <a:cs typeface="ＭＳ Ｐゴシック" charset="0"/>
              </a:rPr>
              <a:t>In school and in other settings, people who perform poorly often have poor metacognitive skills and therefore fail to recognize their own lack of competence. As you can see, the lower that students scored on an exam, the greater the gap between how they thought they had done and how they actually had done (Dunning et al., 2003).</a:t>
            </a: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A8DBE7-B795-FF44-B0AC-9C4135797C8A}" type="slidenum">
              <a:rPr lang="en-US" sz="1200"/>
              <a:pPr eaLnBrk="1" hangingPunct="1"/>
              <a:t>49</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TextEdit="1"/>
          </p:cNvSpPr>
          <p:nvPr>
            <p:ph type="sldImg"/>
          </p:nvPr>
        </p:nvSpPr>
        <p:spPr>
          <a:ln/>
        </p:spPr>
      </p:sp>
      <p:sp>
        <p:nvSpPr>
          <p:cNvPr id="9728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Triarchic theory of intelligence: </a:t>
            </a:r>
            <a:r>
              <a:rPr lang="en-US">
                <a:latin typeface="Arial" charset="0"/>
                <a:ea typeface="ＭＳ Ｐゴシック" charset="0"/>
                <a:cs typeface="ＭＳ Ｐゴシック" charset="0"/>
              </a:rPr>
              <a:t>A theory of intelligence that emphasizes analytic, creative, and practical abilities.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Componential</a:t>
            </a:r>
            <a:r>
              <a:rPr lang="en-US" i="1">
                <a:latin typeface="Arial" charset="0"/>
                <a:ea typeface="ＭＳ Ｐゴシック" charset="0"/>
                <a:cs typeface="ＭＳ Ｐゴシック" charset="0"/>
              </a:rPr>
              <a:t> </a:t>
            </a:r>
            <a:r>
              <a:rPr lang="en-US" b="1">
                <a:latin typeface="Arial" charset="0"/>
                <a:ea typeface="ＭＳ Ｐゴシック" charset="0"/>
                <a:cs typeface="ＭＳ Ｐゴシック" charset="0"/>
              </a:rPr>
              <a:t>or analytical intelligence </a:t>
            </a:r>
            <a:r>
              <a:rPr lang="en-US">
                <a:latin typeface="Arial" charset="0"/>
                <a:ea typeface="ＭＳ Ｐゴシック" charset="0"/>
                <a:cs typeface="ＭＳ Ｐゴシック" charset="0"/>
              </a:rPr>
              <a:t>refers to the information-processing strategies you draw on when you are thinking intelligently about a problem: recognizing and defining the problem, comparing and contrasting, selecting a strategy for solving it, mastering and carrying out the strategy, and evaluating the result.</a:t>
            </a:r>
          </a:p>
          <a:p>
            <a:endParaRPr lang="en-US" i="1">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Experiential or creative intelligence </a:t>
            </a:r>
            <a:r>
              <a:rPr lang="en-US">
                <a:latin typeface="Arial" charset="0"/>
                <a:ea typeface="ＭＳ Ｐゴシック" charset="0"/>
                <a:cs typeface="ＭＳ Ｐゴシック" charset="0"/>
              </a:rPr>
              <a:t>refers to your creativity in transferring skills to new situations.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Contextual or practical intelligence </a:t>
            </a:r>
            <a:r>
              <a:rPr lang="en-US">
                <a:latin typeface="Arial" charset="0"/>
                <a:ea typeface="ＭＳ Ｐゴシック" charset="0"/>
                <a:cs typeface="ＭＳ Ｐゴシック" charset="0"/>
              </a:rPr>
              <a:t>refers to the practical application of intelligence, which requires you to take into account the different contexts in which you find yourself.</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a:ln/>
        </p:spPr>
      </p:sp>
      <p:sp>
        <p:nvSpPr>
          <p:cNvPr id="9933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Emotional intelligence:</a:t>
            </a:r>
            <a:r>
              <a:rPr lang="en-US">
                <a:latin typeface="Arial" charset="0"/>
                <a:ea typeface="ＭＳ Ｐゴシック" charset="0"/>
                <a:cs typeface="ＭＳ Ｐゴシック" charset="0"/>
              </a:rPr>
              <a:t> The ability to identify your own and other people</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emotions accurately, express your emotions clearly, and regulate emotions in yourself and others.</a:t>
            </a: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Theorists who argue for an expanded definition of intelligence would say that Taylor Swift has musical intelligence, a surveyor has spatial intelligence, and a compassionate friend has emotional intelligence. Should the definition be broadened in this way? Or are these abilities better defined as talents?</a:t>
            </a:r>
          </a:p>
        </p:txBody>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009A99-C105-1B46-9DED-8688E64452DD}" type="slidenum">
              <a:rPr lang="en-US" sz="1200"/>
              <a:pPr eaLnBrk="1" hangingPunct="1"/>
              <a:t>53</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ln/>
        </p:spPr>
      </p:sp>
      <p:sp>
        <p:nvSpPr>
          <p:cNvPr id="1024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174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7B8DE2F-72DB-D145-876F-A5F752C57AB7}" type="slidenum">
              <a:rPr lang="en-US" sz="1200"/>
              <a:pPr algn="r" eaLnBrk="1" hangingPunct="1"/>
              <a:t>7</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ln/>
        </p:spPr>
      </p:sp>
      <p:sp>
        <p:nvSpPr>
          <p:cNvPr id="1044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9.12 Grades, IQ, and Self-Discipline</a:t>
            </a:r>
          </a:p>
          <a:p>
            <a:r>
              <a:rPr lang="en-US">
                <a:latin typeface="Arial" charset="0"/>
                <a:ea typeface="ＭＳ Ｐゴシック" charset="0"/>
                <a:cs typeface="ＭＳ Ｐゴシック" charset="0"/>
              </a:rPr>
              <a:t>Eighth-grade students were divided into five groups (quintiles) based on their IQ scores and then followed them for a year to test their academic achievement. Self-discipline was a stronger predictor of success than IQ was (Duckworth &amp; Seligman, 2005).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ln/>
        </p:spPr>
      </p:sp>
      <p:sp>
        <p:nvSpPr>
          <p:cNvPr id="1064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9.13 What’s the Secret of Math Success?</a:t>
            </a:r>
          </a:p>
          <a:p>
            <a:r>
              <a:rPr lang="en-US">
                <a:latin typeface="Arial" charset="0"/>
                <a:ea typeface="ＭＳ Ｐゴシック" charset="0"/>
                <a:cs typeface="ＭＳ Ｐゴシック" charset="0"/>
              </a:rPr>
              <a:t>Japanese schoolteachers and students are much more likely than their American counterparts to believe that the secret to doing well in math is working hard. Americans tend to think that you either have mathematical intelligence or you don’t </a:t>
            </a:r>
            <a:r>
              <a:rPr lang="nl-NL">
                <a:latin typeface="Arial" charset="0"/>
                <a:ea typeface="ＭＳ Ｐゴシック" charset="0"/>
                <a:cs typeface="ＭＳ Ｐゴシック" charset="0"/>
              </a:rPr>
              <a:t>(Stevenson, Chen, &amp; Lee, 1993).</a:t>
            </a:r>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ln/>
        </p:spPr>
      </p:sp>
      <p:sp>
        <p:nvSpPr>
          <p:cNvPr id="1105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atin typeface="Arial" charset="0"/>
                <a:ea typeface="ＭＳ Ｐゴシック" charset="0"/>
                <a:cs typeface="ＭＳ Ｐゴシック" charset="0"/>
              </a:rPr>
              <a:t>Some researchers, especially those in </a:t>
            </a:r>
            <a:r>
              <a:rPr lang="en-US" i="1">
                <a:latin typeface="Arial" charset="0"/>
                <a:ea typeface="ＭＳ Ｐゴシック" charset="0"/>
                <a:cs typeface="ＭＳ Ｐゴシック" charset="0"/>
              </a:rPr>
              <a:t>cognitive ethology</a:t>
            </a:r>
            <a:r>
              <a:rPr lang="en-US">
                <a:latin typeface="Arial" charset="0"/>
                <a:ea typeface="ＭＳ Ｐゴシック" charset="0"/>
                <a:cs typeface="ＭＳ Ｐゴシック" charset="0"/>
              </a:rPr>
              <a:t>, argue that nonhuman animals have greater cognitive abilities than has previously been thought. </a:t>
            </a:r>
          </a:p>
          <a:p>
            <a:pPr marL="171450" indent="-171450">
              <a:buFontTx/>
              <a:buChar char="•"/>
            </a:pPr>
            <a:r>
              <a:rPr lang="en-US">
                <a:latin typeface="Arial" charset="0"/>
                <a:ea typeface="ＭＳ Ｐゴシック" charset="0"/>
                <a:cs typeface="ＭＳ Ｐゴシック" charset="0"/>
              </a:rPr>
              <a:t>Some animals can use objects as simple tools. </a:t>
            </a:r>
          </a:p>
          <a:p>
            <a:pPr marL="171450" indent="-171450">
              <a:buFontTx/>
              <a:buChar char="•"/>
            </a:pPr>
            <a:r>
              <a:rPr lang="en-US">
                <a:latin typeface="Arial" charset="0"/>
                <a:ea typeface="ＭＳ Ｐゴシック" charset="0"/>
                <a:cs typeface="ＭＳ Ｐゴシック" charset="0"/>
              </a:rPr>
              <a:t>Chimpanzees have shown evidence of a simple understanding of number.  </a:t>
            </a:r>
          </a:p>
          <a:p>
            <a:pPr marL="171450" indent="-171450">
              <a:buFontTx/>
              <a:buChar char="•"/>
            </a:pPr>
            <a:r>
              <a:rPr lang="en-US">
                <a:latin typeface="Arial" charset="0"/>
                <a:ea typeface="ＭＳ Ｐゴシック" charset="0"/>
                <a:cs typeface="ＭＳ Ｐゴシック" charset="0"/>
              </a:rPr>
              <a:t>Some researchers believe that the great apes, dolphins, and elephants have aspects of a </a:t>
            </a:r>
            <a:r>
              <a:rPr lang="en-US" b="1">
                <a:latin typeface="Arial" charset="0"/>
                <a:ea typeface="ＭＳ Ｐゴシック" charset="0"/>
                <a:cs typeface="ＭＳ Ｐゴシック" charset="0"/>
              </a:rPr>
              <a:t>theory of mind</a:t>
            </a:r>
            <a:r>
              <a:rPr lang="en-US">
                <a:latin typeface="Arial" charset="0"/>
                <a:ea typeface="ＭＳ Ｐゴシック" charset="0"/>
                <a:cs typeface="ＭＳ Ｐゴシック" charset="0"/>
              </a:rPr>
              <a:t>, a system of beliefs about the way one</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own mind and the minds of others work, and of how individuals are affected by their beliefs and feelings. </a:t>
            </a:r>
          </a:p>
          <a:p>
            <a:pPr marL="171450" indent="-171450">
              <a:buFontTx/>
              <a:buChar char="•"/>
            </a:pPr>
            <a:r>
              <a:rPr lang="en-US">
                <a:latin typeface="Arial" charset="0"/>
                <a:ea typeface="ＭＳ Ｐゴシック" charset="0"/>
                <a:cs typeface="ＭＳ Ｐゴシック" charset="0"/>
              </a:rPr>
              <a:t>In some apes and monkeys, these aspects may include some metacognition.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a:ln/>
        </p:spPr>
      </p:sp>
      <p:sp>
        <p:nvSpPr>
          <p:cNvPr id="138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an early study of animal intelligence, Sultan, a talented chimpanzee studied by Wolfgang Köhler, was able to figure out how to reach a cluster of bananas by stacking some boxes and climbing on top of them.</a:t>
            </a:r>
          </a:p>
        </p:txBody>
      </p:sp>
      <p:sp>
        <p:nvSpPr>
          <p:cNvPr id="138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A2BF8C-1AE7-C94F-B42F-74C55F5B02E3}" type="slidenum">
              <a:rPr lang="en-US" sz="1200"/>
              <a:pPr eaLnBrk="1" hangingPunct="1"/>
              <a:t>60</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a:ln/>
        </p:spPr>
      </p:sp>
      <p:sp>
        <p:nvSpPr>
          <p:cNvPr id="11264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Unfortunately, in their desire to talk to the animals and their affection for their primate friends, some early researchers overinterpreted the animals’ utterances, reading all sorts of meanings and intentions into a single sign or symbol, ignoring scrambled word order (“banana eat me”) and unwittingly giving nonverbal cues that might enable the apes to respond correctly.</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But over the past few decades, as researchers have improved their techniques, they have discovered that with careful training, chimps can indeed acquire some aspects of language, including the ability to use symbols to refer to objects.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Some animals have also used signs spontaneously to converse with each other, suggesting that they are not merely imitating or trying to get a reward (Van Cantfort &amp; Rimpau, 1982).</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Research on animal language and comprehension of symbols is altering our understanding of animal cognition, and not only of primates.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Photo: </a:t>
            </a:r>
            <a:r>
              <a:rPr lang="en-US">
                <a:latin typeface="Arial" charset="0"/>
                <a:ea typeface="ＭＳ Ｐゴシック" charset="0"/>
                <a:cs typeface="ＭＳ Ｐゴシック" charset="0"/>
              </a:rPr>
              <a:t>Kanzi, a bonobo who answers questions and makes requests by punching symbols on a specially designed computer keyboard, also understands short English sentences.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a:ln/>
        </p:spPr>
      </p:sp>
      <p:sp>
        <p:nvSpPr>
          <p:cNvPr id="11469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Arial" charset="0"/>
                <a:ea typeface="ＭＳ Ｐゴシック" charset="0"/>
                <a:cs typeface="ＭＳ Ｐゴシック" charset="0"/>
              </a:rPr>
              <a:t>Scientists are divided about how to interpret the findings on animal cognition, with some worrying about </a:t>
            </a:r>
            <a:r>
              <a:rPr lang="en-US" sz="1600" i="1">
                <a:latin typeface="Arial" charset="0"/>
                <a:ea typeface="ＭＳ Ｐゴシック" charset="0"/>
                <a:cs typeface="ＭＳ Ｐゴシック" charset="0"/>
              </a:rPr>
              <a:t>anthropomorphism </a:t>
            </a:r>
            <a:r>
              <a:rPr lang="en-US" sz="1600">
                <a:latin typeface="Arial" charset="0"/>
                <a:ea typeface="ＭＳ Ｐゴシック" charset="0"/>
                <a:cs typeface="ＭＳ Ｐゴシック" charset="0"/>
              </a:rPr>
              <a:t>and others about </a:t>
            </a:r>
            <a:r>
              <a:rPr lang="en-US" sz="1600" i="1">
                <a:latin typeface="Arial" charset="0"/>
                <a:ea typeface="ＭＳ Ｐゴシック" charset="0"/>
                <a:cs typeface="ＭＳ Ｐゴシック" charset="0"/>
              </a:rPr>
              <a:t>anthropodenial</a:t>
            </a:r>
            <a:r>
              <a:rPr lang="en-US" sz="1600">
                <a:latin typeface="Arial"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80000"/>
              </a:lnSpc>
              <a:buFont typeface="Wingdings" charset="0"/>
              <a:buNone/>
            </a:pPr>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016DFB-D73D-664E-A540-F742EB8E112F}" type="slidenum">
              <a:rPr lang="en-US" sz="1200"/>
              <a:pPr eaLnBrk="1" hangingPunct="1"/>
              <a:t>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9.1 The Elements of Cognition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800" i="1" dirty="0">
                <a:latin typeface="Arial" charset="0"/>
                <a:ea typeface="ＭＳ Ｐゴシック" charset="0"/>
                <a:cs typeface="ＭＳ Ｐゴシック" charset="0"/>
              </a:rPr>
              <a:t>Subconscious processes </a:t>
            </a:r>
            <a:r>
              <a:rPr lang="en-US" dirty="0" smtClean="0"/>
              <a:t>allow us to handle more information and to perform more complex tasks than if we depended entirely on conscious processing.</a:t>
            </a:r>
          </a:p>
          <a:p>
            <a:pPr>
              <a:defRPr/>
            </a:pPr>
            <a:endParaRPr lang="en-US" sz="800" i="1" dirty="0" smtClean="0">
              <a:latin typeface="Arial" charset="0"/>
              <a:ea typeface="ＭＳ Ｐゴシック" charset="0"/>
              <a:cs typeface="ＭＳ Ｐゴシック" charset="0"/>
            </a:endParaRPr>
          </a:p>
          <a:p>
            <a:pPr>
              <a:defRPr/>
            </a:pPr>
            <a:r>
              <a:rPr lang="en-US" sz="800" i="1" dirty="0" err="1" smtClean="0">
                <a:latin typeface="Arial" charset="0"/>
                <a:ea typeface="ＭＳ Ｐゴシック" charset="0"/>
                <a:cs typeface="ＭＳ Ｐゴシック" charset="0"/>
              </a:rPr>
              <a:t>Nonconscious</a:t>
            </a:r>
            <a:r>
              <a:rPr lang="en-US" sz="800" i="1" dirty="0" smtClean="0">
                <a:latin typeface="Arial" charset="0"/>
                <a:ea typeface="ＭＳ Ｐゴシック" charset="0"/>
                <a:cs typeface="ＭＳ Ｐゴシック" charset="0"/>
              </a:rPr>
              <a:t> </a:t>
            </a:r>
            <a:r>
              <a:rPr lang="en-US" sz="800" i="1" dirty="0">
                <a:latin typeface="Arial" charset="0"/>
                <a:ea typeface="ＭＳ Ｐゴシック" charset="0"/>
                <a:cs typeface="ＭＳ Ｐゴシック" charset="0"/>
              </a:rPr>
              <a:t>processes </a:t>
            </a:r>
            <a:r>
              <a:rPr lang="en-US" dirty="0" smtClean="0"/>
              <a:t>remain outside of awareness, even when you try to bring them back.</a:t>
            </a:r>
          </a:p>
          <a:p>
            <a:pPr>
              <a:defRPr/>
            </a:pPr>
            <a:endParaRPr lang="en-US" sz="800" dirty="0">
              <a:latin typeface="Arial" charset="0"/>
              <a:ea typeface="ＭＳ Ｐゴシック" charset="0"/>
              <a:cs typeface="ＭＳ Ｐゴシック" charset="0"/>
            </a:endParaRPr>
          </a:p>
          <a:p>
            <a:pPr>
              <a:defRPr/>
            </a:pPr>
            <a:r>
              <a:rPr lang="en-US" sz="800" b="1" dirty="0">
                <a:solidFill>
                  <a:srgbClr val="008FD4"/>
                </a:solidFill>
                <a:latin typeface="Arial" charset="0"/>
                <a:ea typeface="ＭＳ Ｐゴシック" charset="0"/>
                <a:cs typeface="ＭＳ Ｐゴシック" charset="0"/>
              </a:rPr>
              <a:t>Implicit learning:</a:t>
            </a:r>
            <a:r>
              <a:rPr lang="en-US" sz="800" dirty="0">
                <a:solidFill>
                  <a:srgbClr val="008FD4"/>
                </a:solidFill>
                <a:latin typeface="Arial" charset="0"/>
                <a:ea typeface="ＭＳ Ｐゴシック" charset="0"/>
                <a:cs typeface="ＭＳ Ｐゴシック" charset="0"/>
              </a:rPr>
              <a:t> </a:t>
            </a:r>
            <a:r>
              <a:rPr lang="en-US" dirty="0" smtClean="0"/>
              <a:t>Learning that occurs when you acquire knowledge about something without being aware of how you did so and without being able to state exactly what it is you have learned.</a:t>
            </a:r>
            <a:endParaRPr lang="en-US" dirty="0">
              <a:latin typeface="Arial" charset="0"/>
              <a:ea typeface="ＭＳ Ｐゴシック" charset="0"/>
              <a:cs typeface="ＭＳ Ｐゴシック" charset="0"/>
            </a:endParaRPr>
          </a:p>
          <a:p>
            <a:pPr marL="171450" indent="-171450">
              <a:spcBef>
                <a:spcPts val="0"/>
              </a:spcBef>
              <a:buFont typeface="Arial"/>
              <a:buChar char="•"/>
              <a:defRPr/>
            </a:pPr>
            <a:endParaRPr lang="en-US" dirty="0" smtClean="0">
              <a:latin typeface="Arial" charset="0"/>
              <a:ea typeface="ＭＳ Ｐゴシック" charset="0"/>
              <a:cs typeface="ＭＳ Ｐゴシック" charset="0"/>
            </a:endParaRPr>
          </a:p>
          <a:p>
            <a:pPr>
              <a:defRPr/>
            </a:pPr>
            <a:r>
              <a:rPr lang="en-US" b="1" dirty="0" smtClean="0">
                <a:latin typeface="Arial" charset="0"/>
                <a:ea typeface="ＭＳ Ｐゴシック" charset="0"/>
                <a:cs typeface="ＭＳ Ｐゴシック" charset="0"/>
              </a:rPr>
              <a:t>Mindlessness: </a:t>
            </a:r>
            <a:r>
              <a:rPr lang="en-US" dirty="0" smtClean="0">
                <a:latin typeface="Arial" charset="0"/>
                <a:ea typeface="ＭＳ Ｐゴシック" charset="0"/>
                <a:cs typeface="ＭＳ Ｐゴシック" charset="0"/>
              </a:rPr>
              <a:t>M</a:t>
            </a:r>
            <a:r>
              <a:rPr lang="en-US" dirty="0" smtClean="0"/>
              <a:t>ental inflexibility, inertia, and obliviousness to the present context—keeps people from recognizing when a change in a situation requires a change in behavior.</a:t>
            </a:r>
            <a:endParaRPr lang="en-US" sz="800" dirty="0">
              <a:latin typeface="Arial" charset="0"/>
              <a:ea typeface="ＭＳ Ｐゴシック" charset="0"/>
              <a:cs typeface="ＭＳ Ｐゴシック" charset="0"/>
            </a:endParaRPr>
          </a:p>
        </p:txBody>
      </p:sp>
      <p:sp>
        <p:nvSpPr>
          <p:cNvPr id="3993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62E31F7-36B4-AF48-A6E5-F92BAB2DB9CF}" type="slidenum">
              <a:rPr lang="en-US" sz="1200"/>
              <a:pPr algn="r" eaLnBrk="1" hangingPunct="1"/>
              <a:t>11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To increase a cookie recipe, for example, you can simply multiply the number of cookies you want per person by the number of people you need to feed. If the original recipe produced 10 cookies and you need 40, you can then multiply each ingredient by four.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The recipe itself is also an algorithm (add flour, stir lightly, add raisins . . .), though you probably won</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t know the chemical changes involved when you combine the ingredients and heat the batter in an oven.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952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Turquoise) 2L">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242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Title No Icon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54461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chemeClr val="bg1"/>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893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Green) 2L">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512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Title No Icon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25345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75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2L">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691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No Icon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9032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30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White) 2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75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sp>
        <p:nvSpPr>
          <p:cNvPr id="2" name="Picture 22" descr="titleImg_ch01.jpg"/>
          <p:cNvSpPr>
            <a:spLocks noChangeAspect="1"/>
          </p:cNvSpPr>
          <p:nvPr/>
        </p:nvSpPr>
        <p:spPr bwMode="auto">
          <a:xfrm>
            <a:off x="0" y="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Rectangle 20"/>
          <p:cNvSpPr>
            <a:spLocks noChangeArrowheads="1"/>
          </p:cNvSpPr>
          <p:nvPr userDrawn="1"/>
        </p:nvSpPr>
        <p:spPr bwMode="auto">
          <a:xfrm>
            <a:off x="0" y="0"/>
            <a:ext cx="9144000" cy="4876800"/>
          </a:xfrm>
          <a:prstGeom prst="rect">
            <a:avLst/>
          </a:prstGeom>
          <a:gradFill rotWithShape="1">
            <a:gsLst>
              <a:gs pos="0">
                <a:schemeClr val="bg1"/>
              </a:gs>
              <a:gs pos="100000">
                <a:srgbClr val="969696">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4" name="TextBox 3"/>
          <p:cNvSpPr txBox="1"/>
          <p:nvPr/>
        </p:nvSpPr>
        <p:spPr>
          <a:xfrm>
            <a:off x="2209800" y="1905000"/>
            <a:ext cx="1371600" cy="307975"/>
          </a:xfrm>
          <a:prstGeom prst="rect">
            <a:avLst/>
          </a:prstGeom>
          <a:noFill/>
        </p:spPr>
        <p:txBody>
          <a:bodyPr>
            <a:spAutoFit/>
          </a:bodyPr>
          <a:lstStyle/>
          <a:p>
            <a:pPr algn="ctr">
              <a:defRPr/>
            </a:pPr>
            <a:r>
              <a:rPr lang="en-US" sz="1400" b="1" spc="100" dirty="0">
                <a:solidFill>
                  <a:srgbClr val="B6EB6E"/>
                </a:solidFill>
                <a:latin typeface="Arial" pitchFamily="-111" charset="0"/>
                <a:ea typeface="+mn-ea"/>
                <a:cs typeface="+mn-cs"/>
              </a:rPr>
              <a:t>CHAPTER</a:t>
            </a:r>
          </a:p>
        </p:txBody>
      </p:sp>
      <p:pic>
        <p:nvPicPr>
          <p:cNvPr id="5" name="Picture 23" descr="title_colorBar.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insideBtn_ch0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2588" y="506413"/>
            <a:ext cx="10668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title_txt_07a.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36725" y="506413"/>
            <a:ext cx="6197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p:cNvSpPr>
          <p:nvPr/>
        </p:nvSpPr>
        <p:spPr bwMode="auto">
          <a:xfrm>
            <a:off x="7467600" y="6400800"/>
            <a:ext cx="1473200" cy="304800"/>
          </a:xfrm>
          <a:prstGeom prst="rect">
            <a:avLst/>
          </a:prstGeom>
          <a:noFill/>
          <a:ln w="12700">
            <a:noFill/>
            <a:miter lim="800000"/>
            <a:headEnd/>
            <a:tailEnd/>
          </a:ln>
        </p:spPr>
        <p:txBody>
          <a:bodyPr lIns="0" tIns="0" rIns="40639" bIns="0" anchor="b"/>
          <a:lstStyle/>
          <a:p>
            <a:pPr marL="39688" algn="r">
              <a:defRPr/>
            </a:pPr>
            <a:r>
              <a:rPr lang="en-US" sz="1000" dirty="0">
                <a:solidFill>
                  <a:srgbClr val="FFFFFF">
                    <a:alpha val="41000"/>
                  </a:srgbClr>
                </a:solidFill>
                <a:latin typeface="Arial"/>
                <a:ea typeface="Helvetica" pitchFamily="-110" charset="0"/>
                <a:cs typeface="Arial"/>
                <a:sym typeface="Helvetica" pitchFamily="-110" charset="0"/>
              </a:rPr>
              <a:t>Copyright © </a:t>
            </a:r>
          </a:p>
          <a:p>
            <a:pPr marL="39688" algn="r">
              <a:defRPr/>
            </a:pPr>
            <a:r>
              <a:rPr lang="en-US" sz="1000" dirty="0">
                <a:solidFill>
                  <a:srgbClr val="FFFFFF">
                    <a:alpha val="41000"/>
                  </a:srgbClr>
                </a:solidFill>
                <a:latin typeface="Arial"/>
                <a:ea typeface="Helvetica" pitchFamily="-110" charset="0"/>
                <a:cs typeface="Arial"/>
                <a:sym typeface="Helvetica" pitchFamily="-110" charset="0"/>
              </a:rPr>
              <a:t>2014, 2011, 2008 Pearson Education </a:t>
            </a:r>
          </a:p>
        </p:txBody>
      </p:sp>
      <p:sp>
        <p:nvSpPr>
          <p:cNvPr id="9" name="Rectangle 1"/>
          <p:cNvSpPr>
            <a:spLocks/>
          </p:cNvSpPr>
          <p:nvPr/>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 11/e </a:t>
            </a:r>
          </a:p>
          <a:p>
            <a:pPr marL="39688">
              <a:defRPr/>
            </a:pPr>
            <a:r>
              <a:rPr lang="en-US" sz="1000" dirty="0">
                <a:solidFill>
                  <a:srgbClr val="FFFFFF">
                    <a:alpha val="41000"/>
                  </a:srgbClr>
                </a:solidFill>
                <a:latin typeface="Arial"/>
                <a:ea typeface="Helvetica" pitchFamily="-110" charset="0"/>
                <a:cs typeface="Arial"/>
                <a:sym typeface="Helvetica" pitchFamily="-110" charset="0"/>
              </a:rPr>
              <a:t>Carole Wade, Carol Tavris, and Maryanne Garry</a:t>
            </a:r>
          </a:p>
        </p:txBody>
      </p:sp>
      <p:sp>
        <p:nvSpPr>
          <p:cNvPr id="10" name="Rectangle 1"/>
          <p:cNvSpPr>
            <a:spLocks/>
          </p:cNvSpPr>
          <p:nvPr userDrawn="1"/>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a:t>
            </a:r>
            <a:endParaRPr lang="en-US" sz="1000" dirty="0">
              <a:solidFill>
                <a:srgbClr val="FFFFFF">
                  <a:alpha val="41000"/>
                </a:srgbClr>
              </a:solidFill>
              <a:latin typeface="Arial"/>
              <a:ea typeface="Helvetica" pitchFamily="-110" charset="0"/>
              <a:cs typeface="Arial"/>
              <a:sym typeface="Helvetica" pitchFamily="-110" charset="0"/>
            </a:endParaRPr>
          </a:p>
        </p:txBody>
      </p:sp>
      <p:sp>
        <p:nvSpPr>
          <p:cNvPr id="11" name="Rectangle 1"/>
          <p:cNvSpPr>
            <a:spLocks/>
          </p:cNvSpPr>
          <p:nvPr userDrawn="1"/>
        </p:nvSpPr>
        <p:spPr bwMode="auto">
          <a:xfrm>
            <a:off x="7467600" y="6400800"/>
            <a:ext cx="1473200" cy="304800"/>
          </a:xfrm>
          <a:prstGeom prst="rect">
            <a:avLst/>
          </a:prstGeom>
          <a:noFill/>
          <a:ln w="12700">
            <a:noFill/>
            <a:miter lim="800000"/>
            <a:headEnd/>
            <a:tailEnd/>
          </a:ln>
        </p:spPr>
        <p:txBody>
          <a:bodyPr lIns="0" tIns="0" rIns="40639" bIns="0" anchor="b"/>
          <a:lstStyle/>
          <a:p>
            <a:pPr marL="39688" algn="r">
              <a:defRPr/>
            </a:pPr>
            <a:endParaRPr lang="en-US" sz="1000" dirty="0">
              <a:solidFill>
                <a:srgbClr val="FFFFFF">
                  <a:alpha val="41000"/>
                </a:srgbClr>
              </a:solidFill>
              <a:latin typeface="Arial"/>
              <a:ea typeface="Helvetica" pitchFamily="-110" charset="0"/>
              <a:cs typeface="Arial"/>
              <a:sym typeface="Helvetica" pitchFamily="-110" charset="0"/>
            </a:endParaRPr>
          </a:p>
        </p:txBody>
      </p:sp>
    </p:spTree>
    <p:extLst>
      <p:ext uri="{BB962C8B-B14F-4D97-AF65-F5344CB8AC3E}">
        <p14:creationId xmlns:p14="http://schemas.microsoft.com/office/powerpoint/2010/main" val="1528958822"/>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3" name="Rectangle 19"/>
          <p:cNvSpPr>
            <a:spLocks noChangeArrowheads="1"/>
          </p:cNvSpPr>
          <p:nvPr/>
        </p:nvSpPr>
        <p:spPr bwMode="auto">
          <a:xfrm rot="5400000" flipH="1" flipV="1">
            <a:off x="4454525" y="2168525"/>
            <a:ext cx="234950" cy="9144000"/>
          </a:xfrm>
          <a:prstGeom prst="rect">
            <a:avLst/>
          </a:prstGeom>
          <a:solidFill>
            <a:srgbClr val="94CD22"/>
          </a:solidFill>
          <a:ln w="9525">
            <a:solidFill>
              <a:srgbClr val="99CC38"/>
            </a:solidFill>
            <a:round/>
            <a:headEnd/>
            <a:tailEnd/>
          </a:ln>
        </p:spPr>
        <p:txBody>
          <a:bodyPr wrap="none" anchor="ctr"/>
          <a:lstStyle/>
          <a:p>
            <a:pPr algn="ctr"/>
            <a:endParaRPr lang="en-US" sz="1800">
              <a:solidFill>
                <a:schemeClr val="accent1"/>
              </a:solidFill>
            </a:endParaRPr>
          </a:p>
        </p:txBody>
      </p:sp>
      <p:pic>
        <p:nvPicPr>
          <p:cNvPr id="4" name="Picture 18" descr="section_imgShadow.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03638" y="0"/>
            <a:ext cx="20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sectionImg_ch0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1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section_colorBar.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1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026319" y="1841138"/>
            <a:ext cx="4516982" cy="1867452"/>
          </a:xfrm>
          <a:prstGeom prst="rect">
            <a:avLst/>
          </a:prstGeom>
        </p:spPr>
        <p:txBody>
          <a:bodyPr/>
          <a:lstStyle>
            <a:lvl1pPr>
              <a:defRPr sz="3200" b="1">
                <a:solidFill>
                  <a:schemeClr val="accent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611512375"/>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1143000"/>
            <a:ext cx="4343400" cy="4648200"/>
          </a:xfrm>
          <a:prstGeom prst="rect">
            <a:avLst/>
          </a:prstGeo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152400" y="678910"/>
            <a:ext cx="7467600" cy="381000"/>
          </a:xfrm>
          <a:prstGeom prst="rect">
            <a:avLst/>
          </a:prstGeom>
        </p:spPr>
        <p:txBody>
          <a:bodyPr/>
          <a:lstStyle>
            <a:lvl1pPr marL="0" indent="0">
              <a:lnSpc>
                <a:spcPct val="100000"/>
              </a:lnSpc>
              <a:defRPr lang="en-US" sz="1400" b="1" kern="1200" dirty="0">
                <a:solidFill>
                  <a:schemeClr val="tx1">
                    <a:lumMod val="65000"/>
                    <a:lumOff val="35000"/>
                  </a:schemeClr>
                </a:solidFill>
                <a:latin typeface="Arial" pitchFamily="-106" charset="0"/>
                <a:ea typeface="+mn-ea"/>
                <a:cs typeface="+mn-cs"/>
              </a:defRPr>
            </a:lvl1pPr>
            <a:lvl2pPr>
              <a:defRPr sz="1200" b="0"/>
            </a:lvl2pPr>
            <a:lvl3pPr>
              <a:defRPr sz="1200" b="0"/>
            </a:lvl3pPr>
            <a:lvl4pPr>
              <a:defRPr sz="1200" b="0"/>
            </a:lvl4pPr>
            <a:lvl5pPr>
              <a:defRPr sz="1200" b="0"/>
            </a:lvl5pPr>
          </a:lstStyle>
          <a:p>
            <a:pPr lvl="0"/>
            <a:r>
              <a:rPr lang="en-US" smtClean="0"/>
              <a:t>Click to edit Master text styles</a:t>
            </a:r>
          </a:p>
        </p:txBody>
      </p:sp>
    </p:spTree>
    <p:extLst>
      <p:ext uri="{BB962C8B-B14F-4D97-AF65-F5344CB8AC3E}">
        <p14:creationId xmlns:p14="http://schemas.microsoft.com/office/powerpoint/2010/main" val="1236170720"/>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5" name="Rectangle 6"/>
          <p:cNvSpPr>
            <a:spLocks noChangeArrowheads="1"/>
          </p:cNvSpPr>
          <p:nvPr/>
        </p:nvSpPr>
        <p:spPr bwMode="auto">
          <a:xfrm>
            <a:off x="4635500" y="1235075"/>
            <a:ext cx="45085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1600" b="1">
              <a:solidFill>
                <a:srgbClr val="008FD4"/>
              </a:solidFill>
            </a:endParaRPr>
          </a:p>
        </p:txBody>
      </p:sp>
      <p:sp>
        <p:nvSpPr>
          <p:cNvPr id="6" name="Rectangle 6"/>
          <p:cNvSpPr>
            <a:spLocks noChangeArrowheads="1"/>
          </p:cNvSpPr>
          <p:nvPr userDrawn="1"/>
        </p:nvSpPr>
        <p:spPr bwMode="auto">
          <a:xfrm>
            <a:off x="4635500" y="1235075"/>
            <a:ext cx="45085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1600" b="1">
              <a:solidFill>
                <a:srgbClr val="008FD4"/>
              </a:solidFill>
            </a:endParaRPr>
          </a:p>
        </p:txBody>
      </p:sp>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Rectangle 5"/>
          <p:cNvSpPr>
            <a:spLocks noGrp="1" noChangeArrowheads="1"/>
          </p:cNvSpPr>
          <p:nvPr>
            <p:ph sz="half" idx="1"/>
          </p:nvPr>
        </p:nvSpPr>
        <p:spPr>
          <a:xfrm>
            <a:off x="152400" y="838200"/>
            <a:ext cx="4191000" cy="4648200"/>
          </a:xfrm>
          <a:prstGeom prst="rect">
            <a:avLst/>
          </a:prstGeom>
        </p:spPr>
        <p:txBody>
          <a:bodyPr/>
          <a:lstStyle>
            <a:lvl1pPr marL="446088" indent="-446088">
              <a:lnSpc>
                <a:spcPct val="100000"/>
              </a:lnSpc>
              <a:defRPr sz="1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7"/>
          <p:cNvSpPr>
            <a:spLocks noGrp="1"/>
          </p:cNvSpPr>
          <p:nvPr>
            <p:ph sz="half" idx="2"/>
          </p:nvPr>
        </p:nvSpPr>
        <p:spPr>
          <a:xfrm>
            <a:off x="4546600" y="838200"/>
            <a:ext cx="4597400" cy="4953000"/>
          </a:xfrm>
          <a:prstGeom prst="rect">
            <a:avLst/>
          </a:prstGeom>
        </p:spPr>
        <p:txBody>
          <a:bodyPr/>
          <a:lstStyle>
            <a:lvl1pPr marL="533400" indent="-533400">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7425668"/>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854709"/>
            <a:ext cx="4343400" cy="4648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3706465"/>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33620512"/>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634574"/>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780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838200"/>
            <a:ext cx="4191000" cy="4648200"/>
          </a:xfrm>
          <a:prstGeom prst="rect">
            <a:avLst/>
          </a:prstGeo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0148313"/>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444625" y="1998663"/>
            <a:ext cx="6221413" cy="554037"/>
          </a:xfrm>
          <a:prstGeom prst="rect">
            <a:avLst/>
          </a:prstGeom>
        </p:spPr>
        <p:txBody>
          <a:bodyPr/>
          <a:lstStyle>
            <a:lvl1pPr>
              <a:defRPr>
                <a:solidFill>
                  <a:srgbClr val="FFE28C"/>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1450975" y="2884488"/>
            <a:ext cx="6229350" cy="4937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79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Title No Icon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0885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528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Grey) 2L">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24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Title No Icon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2315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793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Grey) 2L">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519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o Title No Icon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2774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emf"/><Relationship Id="rId21"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094" y="6469446"/>
            <a:ext cx="9147508" cy="411480"/>
          </a:xfrm>
          <a:prstGeom prst="rect">
            <a:avLst/>
          </a:prstGeom>
          <a:gradFill flip="none" rotWithShape="1">
            <a:gsLst>
              <a:gs pos="0">
                <a:srgbClr val="4F3967"/>
              </a:gs>
              <a:gs pos="100000">
                <a:srgbClr val="7C8BC4"/>
              </a:gs>
            </a:gsLst>
            <a:lin ang="2136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1094" y="6465502"/>
            <a:ext cx="9185356" cy="45720"/>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Box 15"/>
          <p:cNvSpPr txBox="1"/>
          <p:nvPr userDrawn="1"/>
        </p:nvSpPr>
        <p:spPr>
          <a:xfrm>
            <a:off x="2363" y="6563205"/>
            <a:ext cx="9142906" cy="246221"/>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FFFF"/>
                </a:solidFill>
                <a:latin typeface="Arial"/>
                <a:cs typeface="Arial"/>
              </a:rPr>
              <a:t>Copyright © 2017, 2014, 2011 Pearson Education Inc. All rights reserved.</a:t>
            </a:r>
            <a:endParaRPr lang="en-US" sz="1000" dirty="0">
              <a:solidFill>
                <a:srgbClr val="FFFFFF"/>
              </a:solidFill>
              <a:latin typeface="Arial"/>
              <a:cs typeface="Arial"/>
            </a:endParaRPr>
          </a:p>
        </p:txBody>
      </p:sp>
      <p:pic>
        <p:nvPicPr>
          <p:cNvPr id="9" name="Pearson Logo"/>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black">
          <a:xfrm>
            <a:off x="7748588" y="6473050"/>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lways Learning Logo" descr="Pearson: Always Learning Logo"/>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black">
          <a:xfrm>
            <a:off x="-47197" y="6487028"/>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2853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0" r:id="rId4"/>
    <p:sldLayoutId id="2147483671" r:id="rId5"/>
    <p:sldLayoutId id="2147483672" r:id="rId6"/>
    <p:sldLayoutId id="2147483693" r:id="rId7"/>
    <p:sldLayoutId id="2147483694" r:id="rId8"/>
    <p:sldLayoutId id="2147483695" r:id="rId9"/>
    <p:sldLayoutId id="2147483676" r:id="rId10"/>
    <p:sldLayoutId id="2147483677" r:id="rId11"/>
    <p:sldLayoutId id="2147483678" r:id="rId12"/>
    <p:sldLayoutId id="2147483682" r:id="rId13"/>
    <p:sldLayoutId id="2147483683" r:id="rId14"/>
    <p:sldLayoutId id="2147483684" r:id="rId15"/>
    <p:sldLayoutId id="2147483688" r:id="rId16"/>
    <p:sldLayoutId id="2147483689" r:id="rId17"/>
    <p:sldLayoutId id="2147483690" r:id="rId1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18868"/>
      </p:ext>
    </p:extLst>
  </p:cSld>
  <p:clrMap bg1="lt1" tx1="dk1" bg2="lt2" tx2="dk2" accent1="accent1" accent2="accent2" accent3="accent3" accent4="accent4" accent5="accent5" accent6="accent6" hlink="hlink" folHlink="folHlink"/>
  <p:sldLayoutIdLst>
    <p:sldLayoutId id="2147483692"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9.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5.wdp"/><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slideLayout" Target="../slideLayouts/slideLayout26.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tiff"/><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6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6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6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4" Type="http://schemas.microsoft.com/office/2007/relationships/hdphoto" Target="../media/hdphoto6.wdp"/><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4" Type="http://schemas.microsoft.com/office/2007/relationships/hdphoto" Target="../media/hdphoto7.wdp"/><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7-string-problem/embed.htm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7-dot-problem/embed.html"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7-exper-rotation/embed.htm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microsoft.com/office/2007/relationships/hdphoto" Target="../media/hdphoto2.wdp"/><Relationship Id="rId6" Type="http://schemas.openxmlformats.org/officeDocument/2006/relationships/image" Target="../media/image19.png"/><Relationship Id="rId7" Type="http://schemas.microsoft.com/office/2007/relationships/hdphoto" Target="../media/hdphoto3.wdp"/><Relationship Id="rId8"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18.png"/><Relationship Id="rId6"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09.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rcRect/>
          <a:stretch/>
        </p:blipFill>
        <p:spPr>
          <a:xfrm>
            <a:off x="0" y="-67550"/>
            <a:ext cx="9171025" cy="6993100"/>
          </a:xfrm>
          <a:prstGeom prst="rect">
            <a:avLst/>
          </a:prstGeom>
        </p:spPr>
      </p:pic>
      <p:sp>
        <p:nvSpPr>
          <p:cNvPr id="4" name="Rectangle 3"/>
          <p:cNvSpPr/>
          <p:nvPr/>
        </p:nvSpPr>
        <p:spPr>
          <a:xfrm>
            <a:off x="-60158" y="6415431"/>
            <a:ext cx="9231183" cy="510119"/>
          </a:xfrm>
          <a:prstGeom prst="rect">
            <a:avLst/>
          </a:prstGeom>
          <a:solidFill>
            <a:schemeClr val="accent1">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5" name="Rectangle 4"/>
          <p:cNvSpPr/>
          <p:nvPr/>
        </p:nvSpPr>
        <p:spPr>
          <a:xfrm>
            <a:off x="0" y="489008"/>
            <a:ext cx="9198049" cy="645219"/>
          </a:xfrm>
          <a:prstGeom prst="rect">
            <a:avLst/>
          </a:prstGeom>
          <a:solidFill>
            <a:schemeClr val="accent1">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6" name="TextBox 5"/>
          <p:cNvSpPr txBox="1"/>
          <p:nvPr/>
        </p:nvSpPr>
        <p:spPr>
          <a:xfrm>
            <a:off x="3839735" y="1740717"/>
            <a:ext cx="2184031" cy="646331"/>
          </a:xfrm>
          <a:prstGeom prst="rect">
            <a:avLst/>
          </a:prstGeom>
          <a:noFill/>
          <a:effectLst>
            <a:outerShdw blurRad="25400" dist="25400" dir="2700000" algn="tl" rotWithShape="0">
              <a:srgbClr val="000000"/>
            </a:outerShdw>
          </a:effectLst>
        </p:spPr>
        <p:txBody>
          <a:bodyPr wrap="square" rtlCol="0">
            <a:spAutoFit/>
          </a:bodyPr>
          <a:lstStyle/>
          <a:p>
            <a:r>
              <a:rPr lang="en-US" dirty="0" smtClean="0">
                <a:solidFill>
                  <a:schemeClr val="bg1"/>
                </a:solidFill>
                <a:latin typeface="Arial"/>
                <a:cs typeface="Arial"/>
              </a:rPr>
              <a:t>Thought: Using What We Know</a:t>
            </a:r>
            <a:endParaRPr lang="en-US" dirty="0">
              <a:solidFill>
                <a:schemeClr val="bg1"/>
              </a:solidFill>
              <a:latin typeface="Arial"/>
              <a:cs typeface="Arial"/>
            </a:endParaRPr>
          </a:p>
        </p:txBody>
      </p:sp>
      <p:sp>
        <p:nvSpPr>
          <p:cNvPr id="7" name="Oval 6"/>
          <p:cNvSpPr/>
          <p:nvPr/>
        </p:nvSpPr>
        <p:spPr>
          <a:xfrm>
            <a:off x="2977205" y="166317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977206" y="1812674"/>
            <a:ext cx="801405" cy="461665"/>
          </a:xfrm>
          <a:prstGeom prst="rect">
            <a:avLst/>
          </a:prstGeom>
          <a:noFill/>
        </p:spPr>
        <p:txBody>
          <a:bodyPr wrap="square" rtlCol="0">
            <a:spAutoFit/>
          </a:bodyPr>
          <a:lstStyle/>
          <a:p>
            <a:pPr algn="ctr"/>
            <a:r>
              <a:rPr lang="en-US" sz="2400" b="1" dirty="0" smtClean="0">
                <a:solidFill>
                  <a:schemeClr val="accent1">
                    <a:lumMod val="60000"/>
                    <a:lumOff val="40000"/>
                  </a:schemeClr>
                </a:solidFill>
                <a:latin typeface="Arial"/>
                <a:cs typeface="Arial"/>
              </a:rPr>
              <a:t>9.1</a:t>
            </a:r>
            <a:endParaRPr lang="en-US" sz="2400" b="1" dirty="0">
              <a:solidFill>
                <a:schemeClr val="accent1">
                  <a:lumMod val="60000"/>
                  <a:lumOff val="40000"/>
                </a:schemeClr>
              </a:solidFill>
              <a:latin typeface="Arial"/>
              <a:cs typeface="Arial"/>
            </a:endParaRPr>
          </a:p>
        </p:txBody>
      </p:sp>
      <p:sp>
        <p:nvSpPr>
          <p:cNvPr id="9" name="TextBox 8"/>
          <p:cNvSpPr txBox="1"/>
          <p:nvPr/>
        </p:nvSpPr>
        <p:spPr>
          <a:xfrm>
            <a:off x="0" y="567933"/>
            <a:ext cx="9144000" cy="461665"/>
          </a:xfrm>
          <a:prstGeom prst="rect">
            <a:avLst/>
          </a:prstGeom>
          <a:noFill/>
        </p:spPr>
        <p:txBody>
          <a:bodyPr wrap="square" rtlCol="0">
            <a:spAutoFit/>
          </a:bodyPr>
          <a:lstStyle/>
          <a:p>
            <a:pPr algn="ctr"/>
            <a:r>
              <a:rPr lang="en-US" sz="2400" b="1" dirty="0" smtClean="0">
                <a:latin typeface="Arial"/>
                <a:cs typeface="Arial"/>
              </a:rPr>
              <a:t>9     </a:t>
            </a:r>
            <a:r>
              <a:rPr lang="en-US" sz="2400" cap="all" dirty="0" smtClean="0">
                <a:latin typeface="Arial"/>
                <a:cs typeface="Arial"/>
              </a:rPr>
              <a:t>THINKING AND INTELLIGENCE</a:t>
            </a:r>
            <a:endParaRPr lang="en-US" sz="2400" cap="all" dirty="0">
              <a:latin typeface="Arial"/>
              <a:cs typeface="Arial"/>
            </a:endParaRPr>
          </a:p>
        </p:txBody>
      </p:sp>
      <p:sp>
        <p:nvSpPr>
          <p:cNvPr id="10" name="TextBox 9"/>
          <p:cNvSpPr txBox="1"/>
          <p:nvPr/>
        </p:nvSpPr>
        <p:spPr>
          <a:xfrm>
            <a:off x="3839736" y="2619637"/>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Barriers to Reasoning </a:t>
            </a:r>
            <a:r>
              <a:rPr lang="en-US" dirty="0" smtClean="0">
                <a:solidFill>
                  <a:schemeClr val="bg1"/>
                </a:solidFill>
                <a:latin typeface="Arial"/>
                <a:cs typeface="Arial"/>
              </a:rPr>
              <a:t>Rationally</a:t>
            </a:r>
            <a:endParaRPr lang="en-US" dirty="0">
              <a:solidFill>
                <a:schemeClr val="bg1"/>
              </a:solidFill>
              <a:latin typeface="Arial"/>
              <a:cs typeface="Arial"/>
            </a:endParaRPr>
          </a:p>
        </p:txBody>
      </p:sp>
      <p:sp>
        <p:nvSpPr>
          <p:cNvPr id="11" name="Oval 10"/>
          <p:cNvSpPr/>
          <p:nvPr/>
        </p:nvSpPr>
        <p:spPr>
          <a:xfrm>
            <a:off x="2977205" y="254209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977206" y="2691594"/>
            <a:ext cx="801405" cy="461665"/>
          </a:xfrm>
          <a:prstGeom prst="rect">
            <a:avLst/>
          </a:prstGeom>
          <a:noFill/>
        </p:spPr>
        <p:txBody>
          <a:bodyPr wrap="square" rtlCol="0">
            <a:spAutoFit/>
          </a:bodyPr>
          <a:lstStyle/>
          <a:p>
            <a:pPr algn="ctr"/>
            <a:r>
              <a:rPr lang="en-US" sz="2400" b="1" dirty="0" smtClean="0">
                <a:solidFill>
                  <a:schemeClr val="accent1">
                    <a:lumMod val="60000"/>
                    <a:lumOff val="40000"/>
                  </a:schemeClr>
                </a:solidFill>
                <a:latin typeface="Arial"/>
                <a:cs typeface="Arial"/>
              </a:rPr>
              <a:t>9.2</a:t>
            </a:r>
            <a:endParaRPr lang="en-US" sz="2400" b="1" dirty="0">
              <a:solidFill>
                <a:schemeClr val="accent1">
                  <a:lumMod val="60000"/>
                  <a:lumOff val="40000"/>
                </a:schemeClr>
              </a:solidFill>
              <a:latin typeface="Arial"/>
              <a:cs typeface="Arial"/>
            </a:endParaRPr>
          </a:p>
        </p:txBody>
      </p:sp>
      <p:sp>
        <p:nvSpPr>
          <p:cNvPr id="13" name="TextBox 12"/>
          <p:cNvSpPr txBox="1"/>
          <p:nvPr/>
        </p:nvSpPr>
        <p:spPr>
          <a:xfrm>
            <a:off x="3839736" y="3498557"/>
            <a:ext cx="3084114"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Measuring Intelligence</a:t>
            </a:r>
            <a:r>
              <a:rPr lang="en-US" dirty="0" smtClean="0">
                <a:solidFill>
                  <a:schemeClr val="bg1"/>
                </a:solidFill>
                <a:latin typeface="Arial"/>
                <a:cs typeface="Arial"/>
              </a:rPr>
              <a:t>:</a:t>
            </a:r>
            <a:br>
              <a:rPr lang="en-US" dirty="0" smtClean="0">
                <a:solidFill>
                  <a:schemeClr val="bg1"/>
                </a:solidFill>
                <a:latin typeface="Arial"/>
                <a:cs typeface="Arial"/>
              </a:rPr>
            </a:br>
            <a:r>
              <a:rPr lang="en-US" dirty="0" smtClean="0">
                <a:solidFill>
                  <a:schemeClr val="bg1"/>
                </a:solidFill>
                <a:latin typeface="Arial"/>
                <a:cs typeface="Arial"/>
              </a:rPr>
              <a:t>The </a:t>
            </a:r>
            <a:r>
              <a:rPr lang="en-US" dirty="0">
                <a:solidFill>
                  <a:schemeClr val="bg1"/>
                </a:solidFill>
                <a:latin typeface="Arial"/>
                <a:cs typeface="Arial"/>
              </a:rPr>
              <a:t>Psychometric Approach </a:t>
            </a:r>
          </a:p>
        </p:txBody>
      </p:sp>
      <p:sp>
        <p:nvSpPr>
          <p:cNvPr id="14" name="Oval 13"/>
          <p:cNvSpPr/>
          <p:nvPr/>
        </p:nvSpPr>
        <p:spPr>
          <a:xfrm>
            <a:off x="2977205" y="342101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977206" y="3570514"/>
            <a:ext cx="801405" cy="461665"/>
          </a:xfrm>
          <a:prstGeom prst="rect">
            <a:avLst/>
          </a:prstGeom>
          <a:noFill/>
        </p:spPr>
        <p:txBody>
          <a:bodyPr wrap="square" rtlCol="0">
            <a:spAutoFit/>
          </a:bodyPr>
          <a:lstStyle/>
          <a:p>
            <a:pPr algn="ctr"/>
            <a:r>
              <a:rPr lang="en-US" sz="2400" b="1" dirty="0" smtClean="0">
                <a:solidFill>
                  <a:schemeClr val="accent1">
                    <a:lumMod val="60000"/>
                    <a:lumOff val="40000"/>
                  </a:schemeClr>
                </a:solidFill>
                <a:latin typeface="Arial"/>
                <a:cs typeface="Arial"/>
              </a:rPr>
              <a:t>9.3</a:t>
            </a:r>
            <a:endParaRPr lang="en-US" sz="2400" b="1" dirty="0">
              <a:solidFill>
                <a:schemeClr val="accent1">
                  <a:lumMod val="60000"/>
                  <a:lumOff val="40000"/>
                </a:schemeClr>
              </a:solidFill>
              <a:latin typeface="Arial"/>
              <a:cs typeface="Arial"/>
            </a:endParaRPr>
          </a:p>
        </p:txBody>
      </p:sp>
      <p:sp>
        <p:nvSpPr>
          <p:cNvPr id="16" name="TextBox 15"/>
          <p:cNvSpPr txBox="1"/>
          <p:nvPr/>
        </p:nvSpPr>
        <p:spPr>
          <a:xfrm>
            <a:off x="3839735" y="4377477"/>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Dissecting Intelligence: The Cognitive </a:t>
            </a:r>
            <a:r>
              <a:rPr lang="en-US" dirty="0" smtClean="0">
                <a:solidFill>
                  <a:schemeClr val="bg1"/>
                </a:solidFill>
                <a:latin typeface="Arial"/>
                <a:cs typeface="Arial"/>
              </a:rPr>
              <a:t>Approach</a:t>
            </a:r>
            <a:endParaRPr lang="en-US" dirty="0">
              <a:solidFill>
                <a:schemeClr val="bg1"/>
              </a:solidFill>
              <a:latin typeface="Arial"/>
              <a:cs typeface="Arial"/>
            </a:endParaRPr>
          </a:p>
        </p:txBody>
      </p:sp>
      <p:sp>
        <p:nvSpPr>
          <p:cNvPr id="17" name="Oval 16"/>
          <p:cNvSpPr/>
          <p:nvPr/>
        </p:nvSpPr>
        <p:spPr>
          <a:xfrm>
            <a:off x="2977205" y="429993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977206" y="4449434"/>
            <a:ext cx="801405" cy="461665"/>
          </a:xfrm>
          <a:prstGeom prst="rect">
            <a:avLst/>
          </a:prstGeom>
          <a:noFill/>
        </p:spPr>
        <p:txBody>
          <a:bodyPr wrap="square" rtlCol="0">
            <a:spAutoFit/>
          </a:bodyPr>
          <a:lstStyle/>
          <a:p>
            <a:pPr algn="ctr"/>
            <a:r>
              <a:rPr lang="en-US" sz="2400" b="1" dirty="0" smtClean="0">
                <a:solidFill>
                  <a:schemeClr val="accent1">
                    <a:lumMod val="60000"/>
                    <a:lumOff val="40000"/>
                  </a:schemeClr>
                </a:solidFill>
                <a:latin typeface="Arial"/>
                <a:cs typeface="Arial"/>
              </a:rPr>
              <a:t>9.4</a:t>
            </a:r>
            <a:endParaRPr lang="en-US" sz="2400" b="1" dirty="0">
              <a:solidFill>
                <a:schemeClr val="accent1">
                  <a:lumMod val="60000"/>
                  <a:lumOff val="40000"/>
                </a:schemeClr>
              </a:solidFill>
              <a:latin typeface="Arial"/>
              <a:cs typeface="Arial"/>
            </a:endParaRPr>
          </a:p>
        </p:txBody>
      </p:sp>
      <p:sp>
        <p:nvSpPr>
          <p:cNvPr id="19" name="Rectangle 1"/>
          <p:cNvSpPr>
            <a:spLocks/>
          </p:cNvSpPr>
          <p:nvPr/>
        </p:nvSpPr>
        <p:spPr bwMode="auto">
          <a:xfrm>
            <a:off x="-60159" y="6448261"/>
            <a:ext cx="9258207" cy="477289"/>
          </a:xfrm>
          <a:prstGeom prst="rect">
            <a:avLst/>
          </a:prstGeom>
          <a:noFill/>
          <a:ln>
            <a:noFill/>
          </a:ln>
          <a:extLst/>
        </p:spPr>
        <p:txBody>
          <a:bodyPr lIns="0" tIns="0" rIns="40639" bIns="0" anchor="b"/>
          <a:lstStyle/>
          <a:p>
            <a:pPr marL="39688" algn="ctr" defTabSz="914400">
              <a:defRPr/>
            </a:pPr>
            <a:r>
              <a:rPr lang="en-US" sz="1000" b="1" dirty="0" smtClean="0">
                <a:solidFill>
                  <a:schemeClr val="tx1"/>
                </a:solidFill>
                <a:latin typeface="Arial" charset="0"/>
                <a:ea typeface="ＭＳ Ｐゴシック" charset="0"/>
                <a:cs typeface="Helvetica" charset="0"/>
                <a:sym typeface="Helvetica" charset="0"/>
              </a:rPr>
              <a:t>PSYCHOLOGY</a:t>
            </a:r>
            <a:r>
              <a:rPr lang="en-US" sz="1000" b="0" dirty="0" smtClean="0">
                <a:solidFill>
                  <a:schemeClr val="tx1"/>
                </a:solidFill>
                <a:latin typeface="Arial" charset="0"/>
                <a:ea typeface="ＭＳ Ｐゴシック" charset="0"/>
                <a:cs typeface="Helvetica" charset="0"/>
                <a:sym typeface="Helvetica" charset="0"/>
              </a:rPr>
              <a:t>, Twelfth Edition  </a:t>
            </a:r>
            <a:r>
              <a:rPr lang="en-US" sz="1000" b="0" dirty="0">
                <a:solidFill>
                  <a:schemeClr val="tx1"/>
                </a:solidFill>
                <a:latin typeface="Arial" charset="0"/>
                <a:ea typeface="ＭＳ Ｐゴシック" charset="0"/>
                <a:cs typeface="Helvetica" charset="0"/>
                <a:sym typeface="Helvetica" charset="0"/>
              </a:rPr>
              <a:t>|  </a:t>
            </a:r>
            <a:r>
              <a:rPr lang="en-US" sz="1000" b="0" dirty="0" smtClean="0">
                <a:solidFill>
                  <a:schemeClr val="tx1"/>
                </a:solidFill>
                <a:latin typeface="Arial" charset="0"/>
                <a:ea typeface="ＭＳ Ｐゴシック" charset="0"/>
                <a:cs typeface="Helvetica" charset="0"/>
                <a:sym typeface="Helvetica" charset="0"/>
              </a:rPr>
              <a:t>Carole Wade • Carol Tavris</a:t>
            </a:r>
            <a:endParaRPr lang="en-US" sz="1000" b="0" dirty="0">
              <a:solidFill>
                <a:schemeClr val="tx1"/>
              </a:solidFill>
              <a:latin typeface="Arial" charset="0"/>
              <a:ea typeface="ＭＳ Ｐゴシック" charset="0"/>
              <a:cs typeface="Helvetica" charset="0"/>
              <a:sym typeface="Helvetica" charset="0"/>
            </a:endParaRPr>
          </a:p>
          <a:p>
            <a:pPr marL="39688" algn="ctr" defTabSz="914400">
              <a:defRPr/>
            </a:pPr>
            <a:r>
              <a:rPr lang="en-US" sz="1000" b="0" dirty="0" smtClean="0">
                <a:solidFill>
                  <a:schemeClr val="tx1"/>
                </a:solidFill>
                <a:latin typeface="Arial" charset="0"/>
                <a:ea typeface="ＭＳ Ｐゴシック" charset="0"/>
                <a:cs typeface="Helvetica" charset="0"/>
                <a:sym typeface="Helvetica" charset="0"/>
              </a:rPr>
              <a:t>Copyright </a:t>
            </a:r>
            <a:r>
              <a:rPr lang="en-US" sz="1000" b="0" dirty="0">
                <a:solidFill>
                  <a:schemeClr val="tx1"/>
                </a:solidFill>
                <a:latin typeface="Arial" charset="0"/>
                <a:ea typeface="ＭＳ Ｐゴシック" charset="0"/>
                <a:cs typeface="Helvetica" charset="0"/>
                <a:sym typeface="Helvetica" charset="0"/>
              </a:rPr>
              <a:t>© </a:t>
            </a:r>
            <a:r>
              <a:rPr lang="en-US" sz="1000" dirty="0" smtClean="0">
                <a:latin typeface="Arial" charset="0"/>
                <a:ea typeface="ＭＳ Ｐゴシック" charset="0"/>
                <a:cs typeface="Helvetica" charset="0"/>
                <a:sym typeface="Helvetica" charset="0"/>
              </a:rPr>
              <a:t>2017, </a:t>
            </a:r>
            <a:r>
              <a:rPr lang="en-US" sz="1000" dirty="0">
                <a:latin typeface="Arial" charset="0"/>
                <a:ea typeface="ＭＳ Ｐゴシック" charset="0"/>
                <a:cs typeface="Helvetica" charset="0"/>
                <a:sym typeface="Helvetica" charset="0"/>
              </a:rPr>
              <a:t>2014, </a:t>
            </a:r>
            <a:r>
              <a:rPr lang="en-US" sz="1000" dirty="0" smtClean="0">
                <a:latin typeface="Arial" charset="0"/>
                <a:ea typeface="ＭＳ Ｐゴシック" charset="0"/>
                <a:cs typeface="Helvetica" charset="0"/>
                <a:sym typeface="Helvetica" charset="0"/>
              </a:rPr>
              <a:t>2011 Pearson </a:t>
            </a:r>
            <a:r>
              <a:rPr lang="en-US" sz="1000" b="0" dirty="0" smtClean="0">
                <a:solidFill>
                  <a:schemeClr val="tx1"/>
                </a:solidFill>
                <a:latin typeface="Arial" charset="0"/>
                <a:ea typeface="ＭＳ Ｐゴシック" charset="0"/>
                <a:cs typeface="Helvetica" charset="0"/>
                <a:sym typeface="Helvetica" charset="0"/>
              </a:rPr>
              <a:t>Education Inc. All rights reserved.</a:t>
            </a:r>
            <a:endParaRPr lang="en-US" sz="1000" b="0" dirty="0">
              <a:solidFill>
                <a:schemeClr val="tx1"/>
              </a:solidFill>
              <a:latin typeface="Arial" charset="0"/>
              <a:ea typeface="ＭＳ Ｐゴシック" charset="0"/>
              <a:cs typeface="Helvetica" charset="0"/>
              <a:sym typeface="Helvetica" charset="0"/>
            </a:endParaRPr>
          </a:p>
          <a:p>
            <a:pPr marL="39688" defTabSz="914400">
              <a:defRPr/>
            </a:pPr>
            <a:endParaRPr lang="en-US" sz="1000" b="0" dirty="0">
              <a:solidFill>
                <a:schemeClr val="tx1"/>
              </a:solidFill>
              <a:latin typeface="Arial" charset="0"/>
              <a:ea typeface="ＭＳ Ｐゴシック" charset="0"/>
              <a:cs typeface="Helvetica" charset="0"/>
              <a:sym typeface="Helvetica" charset="0"/>
            </a:endParaRPr>
          </a:p>
        </p:txBody>
      </p:sp>
      <p:sp>
        <p:nvSpPr>
          <p:cNvPr id="21" name="TextBox 20"/>
          <p:cNvSpPr txBox="1"/>
          <p:nvPr/>
        </p:nvSpPr>
        <p:spPr>
          <a:xfrm>
            <a:off x="3839735" y="5394544"/>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Animal </a:t>
            </a:r>
            <a:r>
              <a:rPr lang="en-US" dirty="0" smtClean="0">
                <a:solidFill>
                  <a:schemeClr val="bg1"/>
                </a:solidFill>
                <a:latin typeface="Arial"/>
                <a:cs typeface="Arial"/>
              </a:rPr>
              <a:t>Minds</a:t>
            </a:r>
            <a:endParaRPr lang="en-US" dirty="0">
              <a:solidFill>
                <a:schemeClr val="bg1"/>
              </a:solidFill>
              <a:latin typeface="Arial"/>
              <a:cs typeface="Arial"/>
            </a:endParaRPr>
          </a:p>
        </p:txBody>
      </p:sp>
      <p:sp>
        <p:nvSpPr>
          <p:cNvPr id="22" name="Oval 21"/>
          <p:cNvSpPr/>
          <p:nvPr/>
        </p:nvSpPr>
        <p:spPr>
          <a:xfrm>
            <a:off x="2977205" y="5178507"/>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977206" y="5328002"/>
            <a:ext cx="801405" cy="461665"/>
          </a:xfrm>
          <a:prstGeom prst="rect">
            <a:avLst/>
          </a:prstGeom>
          <a:noFill/>
        </p:spPr>
        <p:txBody>
          <a:bodyPr wrap="square" rtlCol="0">
            <a:spAutoFit/>
          </a:bodyPr>
          <a:lstStyle/>
          <a:p>
            <a:pPr algn="ctr"/>
            <a:r>
              <a:rPr lang="en-US" sz="2400" b="1" dirty="0" smtClean="0">
                <a:solidFill>
                  <a:schemeClr val="accent1">
                    <a:lumMod val="60000"/>
                    <a:lumOff val="40000"/>
                  </a:schemeClr>
                </a:solidFill>
                <a:latin typeface="Arial"/>
                <a:cs typeface="Arial"/>
              </a:rPr>
              <a:t>9.5</a:t>
            </a:r>
            <a:endParaRPr lang="en-US" sz="2400" b="1" dirty="0">
              <a:solidFill>
                <a:schemeClr val="accent1">
                  <a:lumMod val="60000"/>
                  <a:lumOff val="40000"/>
                </a:schemeClr>
              </a:solidFill>
              <a:latin typeface="Arial"/>
              <a:cs typeface="Arial"/>
            </a:endParaRPr>
          </a:p>
        </p:txBody>
      </p:sp>
    </p:spTree>
    <p:extLst>
      <p:ext uri="{BB962C8B-B14F-4D97-AF65-F5344CB8AC3E}">
        <p14:creationId xmlns:p14="http://schemas.microsoft.com/office/powerpoint/2010/main" val="160740575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par>
                                <p:cTn id="22" presetID="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3" presetClass="entr" presetSubtype="16"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0-#ppt_h/2"/>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0-#ppt_h/2"/>
                                          </p:val>
                                        </p:tav>
                                        <p:tav tm="100000">
                                          <p:val>
                                            <p:strVal val="#ppt_y"/>
                                          </p:val>
                                        </p:tav>
                                      </p:tavLst>
                                    </p:anim>
                                  </p:childTnLst>
                                </p:cTn>
                              </p:par>
                            </p:childTnLst>
                          </p:cTn>
                        </p:par>
                        <p:par>
                          <p:cTn id="65" fill="hold">
                            <p:stCondLst>
                              <p:cond delay="3000"/>
                            </p:stCondLst>
                            <p:childTnLst>
                              <p:par>
                                <p:cTn id="66" presetID="23" presetClass="entr" presetSubtype="16"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childTnLst>
                                </p:cTn>
                              </p:par>
                              <p:par>
                                <p:cTn id="74" presetID="2" presetClass="entr" presetSubtype="1"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0-#ppt_h/2"/>
                                          </p:val>
                                        </p:tav>
                                        <p:tav tm="100000">
                                          <p:val>
                                            <p:strVal val="#ppt_y"/>
                                          </p:val>
                                        </p:tav>
                                      </p:tavLst>
                                    </p:anim>
                                  </p:childTnLst>
                                </p:cTn>
                              </p:par>
                            </p:childTnLst>
                          </p:cTn>
                        </p:par>
                        <p:par>
                          <p:cTn id="78" fill="hold">
                            <p:stCondLst>
                              <p:cond delay="3500"/>
                            </p:stCondLst>
                            <p:childTnLst>
                              <p:par>
                                <p:cTn id="79" presetID="16" presetClass="entr" presetSubtype="37"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arn(out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P spid="10" grpId="0"/>
      <p:bldP spid="11" grpId="0" animBg="1"/>
      <p:bldP spid="12" grpId="0"/>
      <p:bldP spid="13" grpId="0"/>
      <p:bldP spid="14" grpId="0" animBg="1"/>
      <p:bldP spid="15" grpId="0"/>
      <p:bldP spid="16" grpId="0"/>
      <p:bldP spid="17" grpId="0" animBg="1"/>
      <p:bldP spid="18" grpId="0"/>
      <p:bldP spid="21" grpId="0"/>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The Elements of Cognition: A Visual Summary</a:t>
            </a:r>
          </a:p>
        </p:txBody>
      </p:sp>
      <p:grpSp>
        <p:nvGrpSpPr>
          <p:cNvPr id="2" name="Group 4"/>
          <p:cNvGrpSpPr>
            <a:grpSpLocks/>
          </p:cNvGrpSpPr>
          <p:nvPr/>
        </p:nvGrpSpPr>
        <p:grpSpPr bwMode="auto">
          <a:xfrm>
            <a:off x="608013" y="1394425"/>
            <a:ext cx="7927975" cy="4572000"/>
            <a:chOff x="607219" y="1079500"/>
            <a:chExt cx="7929562" cy="4572000"/>
          </a:xfrm>
        </p:grpSpPr>
        <p:sp>
          <p:nvSpPr>
            <p:cNvPr id="4" name="Rounded Rectangle 3"/>
            <p:cNvSpPr>
              <a:spLocks noChangeArrowheads="1"/>
            </p:cNvSpPr>
            <p:nvPr/>
          </p:nvSpPr>
          <p:spPr bwMode="auto">
            <a:xfrm>
              <a:off x="607219" y="1079500"/>
              <a:ext cx="7929562" cy="4572000"/>
            </a:xfrm>
            <a:prstGeom prst="roundRect">
              <a:avLst>
                <a:gd name="adj" fmla="val 7292"/>
              </a:avLst>
            </a:prstGeom>
            <a:solidFill>
              <a:schemeClr val="bg1"/>
            </a:solidFill>
            <a:ln>
              <a:noFill/>
            </a:ln>
            <a:effectLst>
              <a:outerShdw blurRad="111125" dist="38100" dir="2700000" rotWithShape="0">
                <a:srgbClr val="000000">
                  <a:alpha val="75000"/>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Arial" charset="0"/>
                <a:cs typeface="Arial" charset="0"/>
              </a:endParaRPr>
            </a:p>
          </p:txBody>
        </p:sp>
        <p:pic>
          <p:nvPicPr>
            <p:cNvPr id="3687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211" y="1394425"/>
              <a:ext cx="7763691" cy="385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02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Diagonal Corner Rectangle 17"/>
          <p:cNvSpPr>
            <a:spLocks noChangeArrowheads="1"/>
          </p:cNvSpPr>
          <p:nvPr/>
        </p:nvSpPr>
        <p:spPr bwMode="auto">
          <a:xfrm>
            <a:off x="217488" y="2222500"/>
            <a:ext cx="2768600" cy="3313113"/>
          </a:xfrm>
          <a:prstGeom prst="round2DiagRect">
            <a:avLst/>
          </a:prstGeom>
          <a:gradFill rotWithShape="1">
            <a:gsLst>
              <a:gs pos="0">
                <a:srgbClr val="FFFFFF"/>
              </a:gs>
              <a:gs pos="99001">
                <a:srgbClr val="6ECBE3"/>
              </a:gs>
              <a:gs pos="100000">
                <a:srgbClr val="6ECBE3"/>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20" name="Round Diagonal Corner Rectangle 19"/>
          <p:cNvSpPr>
            <a:spLocks noChangeArrowheads="1"/>
          </p:cNvSpPr>
          <p:nvPr/>
        </p:nvSpPr>
        <p:spPr bwMode="auto">
          <a:xfrm>
            <a:off x="3195638" y="2222500"/>
            <a:ext cx="2768600" cy="3309938"/>
          </a:xfrm>
          <a:prstGeom prst="round2DiagRect">
            <a:avLst/>
          </a:prstGeom>
          <a:gradFill rotWithShape="1">
            <a:gsLst>
              <a:gs pos="0">
                <a:schemeClr val="bg1"/>
              </a:gs>
              <a:gs pos="100000">
                <a:srgbClr val="B7E16A"/>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21" name="Round Diagonal Corner Rectangle 20"/>
          <p:cNvSpPr>
            <a:spLocks noChangeArrowheads="1"/>
          </p:cNvSpPr>
          <p:nvPr/>
        </p:nvSpPr>
        <p:spPr bwMode="auto">
          <a:xfrm>
            <a:off x="6173788" y="2222500"/>
            <a:ext cx="2768600" cy="3309938"/>
          </a:xfrm>
          <a:prstGeom prst="round2DiagRect">
            <a:avLst/>
          </a:prstGeom>
          <a:gradFill rotWithShape="1">
            <a:gsLst>
              <a:gs pos="0">
                <a:srgbClr val="FFFFFF"/>
              </a:gs>
              <a:gs pos="99001">
                <a:srgbClr val="FFDA6E"/>
              </a:gs>
              <a:gs pos="100000">
                <a:srgbClr val="FFDA6E"/>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38917" name="Title 1"/>
          <p:cNvSpPr>
            <a:spLocks noGrp="1"/>
          </p:cNvSpPr>
          <p:nvPr>
            <p:ph type="ctrTitle"/>
          </p:nvPr>
        </p:nvSpPr>
        <p:spPr/>
        <p:txBody>
          <a:bodyPr/>
          <a:lstStyle/>
          <a:p>
            <a:r>
              <a:rPr lang="en-US">
                <a:ea typeface="ＭＳ Ｐゴシック" charset="0"/>
              </a:rPr>
              <a:t>How Conscious Is Thought?</a:t>
            </a:r>
          </a:p>
        </p:txBody>
      </p:sp>
      <p:sp>
        <p:nvSpPr>
          <p:cNvPr id="75788" name="AutoShape 10"/>
          <p:cNvSpPr>
            <a:spLocks noChangeArrowheads="1"/>
          </p:cNvSpPr>
          <p:nvPr/>
        </p:nvSpPr>
        <p:spPr bwMode="auto">
          <a:xfrm>
            <a:off x="3316288" y="2546350"/>
            <a:ext cx="2587625" cy="2930525"/>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a:lnSpc>
                <a:spcPct val="90000"/>
              </a:lnSpc>
              <a:spcAft>
                <a:spcPts val="600"/>
              </a:spcAft>
            </a:pPr>
            <a:r>
              <a:rPr lang="en-US" sz="2200" b="1">
                <a:solidFill>
                  <a:srgbClr val="49403F"/>
                </a:solidFill>
                <a:latin typeface="Arial"/>
                <a:cs typeface="Arial"/>
              </a:rPr>
              <a:t>Mental processes occurring outside of and not available to consciousness</a:t>
            </a:r>
            <a:endParaRPr lang="en-US" altLang="ko-KR" sz="2000" b="1">
              <a:solidFill>
                <a:schemeClr val="accent1"/>
              </a:solidFill>
              <a:latin typeface="Arial"/>
              <a:ea typeface="Gulim" charset="0"/>
              <a:cs typeface="Arial"/>
            </a:endParaRPr>
          </a:p>
          <a:p>
            <a:pPr>
              <a:lnSpc>
                <a:spcPct val="90000"/>
              </a:lnSpc>
              <a:spcAft>
                <a:spcPts val="600"/>
              </a:spcAft>
              <a:buFontTx/>
              <a:buChar char="•"/>
            </a:pPr>
            <a:r>
              <a:rPr lang="en-US" altLang="ko-KR" sz="2000" b="1">
                <a:solidFill>
                  <a:srgbClr val="619311"/>
                </a:solidFill>
                <a:latin typeface="Arial"/>
                <a:ea typeface="Gulim" charset="0"/>
                <a:cs typeface="Arial"/>
              </a:rPr>
              <a:t> Implicit learning</a:t>
            </a:r>
          </a:p>
        </p:txBody>
      </p:sp>
      <p:sp>
        <p:nvSpPr>
          <p:cNvPr id="2" name="AutoShape 15"/>
          <p:cNvSpPr>
            <a:spLocks noChangeArrowheads="1"/>
          </p:cNvSpPr>
          <p:nvPr/>
        </p:nvSpPr>
        <p:spPr bwMode="auto">
          <a:xfrm>
            <a:off x="6307138" y="2546350"/>
            <a:ext cx="2265362" cy="25019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a:lnSpc>
                <a:spcPct val="90000"/>
              </a:lnSpc>
              <a:spcAft>
                <a:spcPts val="600"/>
              </a:spcAft>
            </a:pPr>
            <a:r>
              <a:rPr lang="en-US" sz="2200" b="1">
                <a:solidFill>
                  <a:srgbClr val="49403F"/>
                </a:solidFill>
                <a:latin typeface="Arial"/>
                <a:cs typeface="Arial"/>
              </a:rPr>
              <a:t>Mental inflexibility, inertia, and obliviousness in the present context</a:t>
            </a:r>
            <a:endParaRPr lang="en-US" altLang="ko-KR" sz="2200" b="1">
              <a:solidFill>
                <a:srgbClr val="49403F"/>
              </a:solidFill>
              <a:latin typeface="Arial"/>
              <a:ea typeface="Gulim" charset="0"/>
              <a:cs typeface="Arial"/>
            </a:endParaRPr>
          </a:p>
        </p:txBody>
      </p:sp>
      <p:sp>
        <p:nvSpPr>
          <p:cNvPr id="16" name="AutoShape 7"/>
          <p:cNvSpPr>
            <a:spLocks noChangeArrowheads="1"/>
          </p:cNvSpPr>
          <p:nvPr/>
        </p:nvSpPr>
        <p:spPr bwMode="auto">
          <a:xfrm>
            <a:off x="334963" y="2546350"/>
            <a:ext cx="2581275" cy="2441575"/>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eaLnBrk="0" hangingPunct="0">
              <a:lnSpc>
                <a:spcPct val="90000"/>
              </a:lnSpc>
              <a:spcAft>
                <a:spcPts val="600"/>
              </a:spcAft>
            </a:pPr>
            <a:r>
              <a:rPr lang="en-US" sz="2200" b="1">
                <a:solidFill>
                  <a:srgbClr val="49403F"/>
                </a:solidFill>
                <a:latin typeface="Arial"/>
                <a:cs typeface="Arial"/>
              </a:rPr>
              <a:t>Mental processes occurring outside of conscious awareness but accessible to consciousness when necessary</a:t>
            </a:r>
            <a:endParaRPr lang="en-US" sz="2000" b="1">
              <a:solidFill>
                <a:srgbClr val="3399FF"/>
              </a:solidFill>
              <a:latin typeface="Arial"/>
              <a:cs typeface="Arial"/>
            </a:endParaRPr>
          </a:p>
          <a:p>
            <a:pPr eaLnBrk="0" hangingPunct="0">
              <a:lnSpc>
                <a:spcPct val="90000"/>
              </a:lnSpc>
              <a:spcAft>
                <a:spcPts val="600"/>
              </a:spcAft>
              <a:buFontTx/>
              <a:buChar char="•"/>
            </a:pPr>
            <a:r>
              <a:rPr lang="en-US" altLang="ko-KR" sz="2000" b="1">
                <a:solidFill>
                  <a:srgbClr val="0D98B8"/>
                </a:solidFill>
                <a:latin typeface="Arial"/>
                <a:ea typeface="Gulim" charset="0"/>
                <a:cs typeface="Arial"/>
              </a:rPr>
              <a:t> Multitasking</a:t>
            </a:r>
          </a:p>
        </p:txBody>
      </p:sp>
      <p:sp>
        <p:nvSpPr>
          <p:cNvPr id="22" name="Rectangle 21"/>
          <p:cNvSpPr>
            <a:spLocks noChangeArrowheads="1"/>
          </p:cNvSpPr>
          <p:nvPr/>
        </p:nvSpPr>
        <p:spPr bwMode="auto">
          <a:xfrm rot="-447521">
            <a:off x="192088" y="1446213"/>
            <a:ext cx="2003425" cy="901700"/>
          </a:xfrm>
          <a:prstGeom prst="rect">
            <a:avLst/>
          </a:prstGeom>
          <a:solidFill>
            <a:srgbClr val="0D98B8"/>
          </a:solidFill>
          <a:ln w="38100">
            <a:solidFill>
              <a:srgbClr val="FFFFFF"/>
            </a:solidFill>
            <a:round/>
            <a:headEnd/>
            <a:tailEnd/>
          </a:ln>
          <a:effectLst>
            <a:outerShdw blurRad="50800" dist="38099" dir="6119970" rotWithShape="0">
              <a:srgbClr val="000000">
                <a:alpha val="42998"/>
              </a:srgbClr>
            </a:outerShdw>
          </a:effectLst>
        </p:spPr>
        <p:txBody>
          <a:bodyPr wrap="none" anchor="ctr"/>
          <a:lstStyle/>
          <a:p>
            <a:pPr algn="ctr">
              <a:lnSpc>
                <a:spcPct val="90000"/>
              </a:lnSpc>
              <a:defRPr/>
            </a:pPr>
            <a:r>
              <a:rPr lang="en-US" sz="2000" b="1">
                <a:solidFill>
                  <a:schemeClr val="bg1"/>
                </a:solidFill>
                <a:latin typeface="Arial"/>
                <a:ea typeface="ＭＳ Ｐゴシック" charset="-128"/>
                <a:cs typeface="Arial"/>
              </a:rPr>
              <a:t>Subconscious </a:t>
            </a:r>
          </a:p>
          <a:p>
            <a:pPr algn="ctr">
              <a:lnSpc>
                <a:spcPct val="90000"/>
              </a:lnSpc>
              <a:defRPr/>
            </a:pPr>
            <a:r>
              <a:rPr lang="en-US" sz="2000" b="1">
                <a:solidFill>
                  <a:schemeClr val="bg1"/>
                </a:solidFill>
                <a:latin typeface="Arial"/>
                <a:ea typeface="ＭＳ Ｐゴシック" charset="-128"/>
                <a:cs typeface="Arial"/>
              </a:rPr>
              <a:t>processes</a:t>
            </a:r>
          </a:p>
        </p:txBody>
      </p:sp>
      <p:sp>
        <p:nvSpPr>
          <p:cNvPr id="24" name="Rectangle 23"/>
          <p:cNvSpPr>
            <a:spLocks noChangeArrowheads="1"/>
          </p:cNvSpPr>
          <p:nvPr/>
        </p:nvSpPr>
        <p:spPr bwMode="auto">
          <a:xfrm rot="-447521">
            <a:off x="3008313" y="1403350"/>
            <a:ext cx="2079625" cy="939800"/>
          </a:xfrm>
          <a:prstGeom prst="rect">
            <a:avLst/>
          </a:prstGeom>
          <a:solidFill>
            <a:schemeClr val="accent3">
              <a:lumMod val="75000"/>
            </a:schemeClr>
          </a:solidFill>
          <a:ln w="38100">
            <a:solidFill>
              <a:srgbClr val="FFFFFF"/>
            </a:solidFill>
            <a:round/>
            <a:headEnd/>
            <a:tailEnd/>
          </a:ln>
          <a:effectLst>
            <a:outerShdw blurRad="50800" dist="38099" dir="6119970" rotWithShape="0">
              <a:srgbClr val="000000">
                <a:alpha val="42998"/>
              </a:srgbClr>
            </a:outerShdw>
          </a:effectLst>
        </p:spPr>
        <p:txBody>
          <a:bodyPr wrap="none" anchor="ctr"/>
          <a:lstStyle/>
          <a:p>
            <a:pPr algn="ctr">
              <a:lnSpc>
                <a:spcPct val="90000"/>
              </a:lnSpc>
              <a:defRPr/>
            </a:pPr>
            <a:r>
              <a:rPr lang="en-US" sz="2000" b="1">
                <a:solidFill>
                  <a:schemeClr val="bg1"/>
                </a:solidFill>
                <a:latin typeface="Arial"/>
                <a:ea typeface="ＭＳ Ｐゴシック" charset="-128"/>
                <a:cs typeface="Arial"/>
              </a:rPr>
              <a:t>Nonconscious </a:t>
            </a:r>
          </a:p>
          <a:p>
            <a:pPr algn="ctr">
              <a:lnSpc>
                <a:spcPct val="90000"/>
              </a:lnSpc>
              <a:defRPr/>
            </a:pPr>
            <a:r>
              <a:rPr lang="en-US" sz="2000" b="1">
                <a:solidFill>
                  <a:schemeClr val="bg1"/>
                </a:solidFill>
                <a:latin typeface="Arial"/>
                <a:ea typeface="ＭＳ Ｐゴシック" charset="-128"/>
                <a:cs typeface="Arial"/>
              </a:rPr>
              <a:t>processes</a:t>
            </a:r>
          </a:p>
        </p:txBody>
      </p:sp>
      <p:sp>
        <p:nvSpPr>
          <p:cNvPr id="25" name="Rectangle 24"/>
          <p:cNvSpPr>
            <a:spLocks noChangeArrowheads="1"/>
          </p:cNvSpPr>
          <p:nvPr/>
        </p:nvSpPr>
        <p:spPr bwMode="auto">
          <a:xfrm rot="-447521">
            <a:off x="5989638" y="1460500"/>
            <a:ext cx="2019300" cy="885825"/>
          </a:xfrm>
          <a:prstGeom prst="rect">
            <a:avLst/>
          </a:prstGeom>
          <a:solidFill>
            <a:srgbClr val="FF8D08"/>
          </a:solidFill>
          <a:ln w="38100">
            <a:solidFill>
              <a:srgbClr val="FFFFFF"/>
            </a:solidFill>
            <a:round/>
            <a:headEnd/>
            <a:tailEnd/>
          </a:ln>
          <a:effectLst>
            <a:outerShdw blurRad="50800" dist="38099" dir="6119970" rotWithShape="0">
              <a:srgbClr val="000000">
                <a:alpha val="42998"/>
              </a:srgbClr>
            </a:outerShdw>
          </a:effectLst>
        </p:spPr>
        <p:txBody>
          <a:bodyPr wrap="none" anchor="ctr"/>
          <a:lstStyle/>
          <a:p>
            <a:pPr algn="ctr">
              <a:lnSpc>
                <a:spcPct val="90000"/>
              </a:lnSpc>
              <a:defRPr/>
            </a:pPr>
            <a:r>
              <a:rPr lang="en-US" sz="2000" b="1">
                <a:solidFill>
                  <a:schemeClr val="bg1"/>
                </a:solidFill>
                <a:latin typeface="Arial"/>
                <a:ea typeface="ＭＳ Ｐゴシック" charset="-128"/>
                <a:cs typeface="Arial"/>
              </a:rPr>
              <a:t>Mindlessness</a:t>
            </a:r>
          </a:p>
        </p:txBody>
      </p:sp>
    </p:spTree>
    <p:extLst>
      <p:ext uri="{BB962C8B-B14F-4D97-AF65-F5344CB8AC3E}">
        <p14:creationId xmlns:p14="http://schemas.microsoft.com/office/powerpoint/2010/main" val="63799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ppt_h/2"/>
                                          </p:val>
                                        </p:tav>
                                        <p:tav tm="100000">
                                          <p:val>
                                            <p:strVal val="#ppt_y"/>
                                          </p:val>
                                        </p:tav>
                                      </p:tavLst>
                                    </p:anim>
                                    <p:anim calcmode="lin" valueType="num">
                                      <p:cBhvr>
                                        <p:cTn id="16" dur="500" fill="hold"/>
                                        <p:tgtEl>
                                          <p:spTgt spid="18"/>
                                        </p:tgtEl>
                                        <p:attrNameLst>
                                          <p:attrName>ppt_w</p:attrName>
                                        </p:attrNameLst>
                                      </p:cBhvr>
                                      <p:tavLst>
                                        <p:tav tm="0">
                                          <p:val>
                                            <p:strVal val="#ppt_w"/>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fltVal val="0"/>
                                          </p:val>
                                        </p:tav>
                                        <p:tav tm="100000">
                                          <p:val>
                                            <p:strVal val="#ppt_w"/>
                                          </p:val>
                                        </p:tav>
                                      </p:tavLst>
                                    </p:anim>
                                    <p:anim calcmode="lin" valueType="num">
                                      <p:cBhvr>
                                        <p:cTn id="27" dur="1000" fill="hold"/>
                                        <p:tgtEl>
                                          <p:spTgt spid="24"/>
                                        </p:tgtEl>
                                        <p:attrNameLst>
                                          <p:attrName>ppt_h</p:attrName>
                                        </p:attrNameLst>
                                      </p:cBhvr>
                                      <p:tavLst>
                                        <p:tav tm="0">
                                          <p:val>
                                            <p:fltVal val="0"/>
                                          </p:val>
                                        </p:tav>
                                        <p:tav tm="100000">
                                          <p:val>
                                            <p:strVal val="#ppt_h"/>
                                          </p:val>
                                        </p:tav>
                                      </p:tavLst>
                                    </p:anim>
                                    <p:anim calcmode="lin" valueType="num">
                                      <p:cBhvr>
                                        <p:cTn id="28"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000"/>
                            </p:stCondLst>
                            <p:childTnLst>
                              <p:par>
                                <p:cTn id="31" presetID="17"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ppt_h/2"/>
                                          </p:val>
                                        </p:tav>
                                        <p:tav tm="100000">
                                          <p:val>
                                            <p:strVal val="#ppt_y"/>
                                          </p:val>
                                        </p:tav>
                                      </p:tavLst>
                                    </p:anim>
                                    <p:anim calcmode="lin" valueType="num">
                                      <p:cBhvr>
                                        <p:cTn id="35" dur="500" fill="hold"/>
                                        <p:tgtEl>
                                          <p:spTgt spid="20"/>
                                        </p:tgtEl>
                                        <p:attrNameLst>
                                          <p:attrName>ppt_w</p:attrName>
                                        </p:attrNameLst>
                                      </p:cBhvr>
                                      <p:tavLst>
                                        <p:tav tm="0">
                                          <p:val>
                                            <p:strVal val="#ppt_w"/>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childTnLst>
                                </p:cTn>
                              </p:par>
                            </p:childTnLst>
                          </p:cTn>
                        </p:par>
                        <p:par>
                          <p:cTn id="37" fill="hold" nodeType="afterGroup">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75788"/>
                                        </p:tgtEl>
                                        <p:attrNameLst>
                                          <p:attrName>style.visibility</p:attrName>
                                        </p:attrNameLst>
                                      </p:cBhvr>
                                      <p:to>
                                        <p:strVal val="visible"/>
                                      </p:to>
                                    </p:set>
                                    <p:animEffect transition="in" filter="fade">
                                      <p:cBhvr>
                                        <p:cTn id="40" dur="2000"/>
                                        <p:tgtEl>
                                          <p:spTgt spid="7578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ppt_w</p:attrName>
                                        </p:attrNameLst>
                                      </p:cBhvr>
                                      <p:tavLst>
                                        <p:tav tm="0">
                                          <p:val>
                                            <p:fltVal val="0"/>
                                          </p:val>
                                        </p:tav>
                                        <p:tav tm="100000">
                                          <p:val>
                                            <p:strVal val="#ppt_w"/>
                                          </p:val>
                                        </p:tav>
                                      </p:tavLst>
                                    </p:anim>
                                    <p:anim calcmode="lin" valueType="num">
                                      <p:cBhvr>
                                        <p:cTn id="46" dur="1000" fill="hold"/>
                                        <p:tgtEl>
                                          <p:spTgt spid="25"/>
                                        </p:tgtEl>
                                        <p:attrNameLst>
                                          <p:attrName>ppt_h</p:attrName>
                                        </p:attrNameLst>
                                      </p:cBhvr>
                                      <p:tavLst>
                                        <p:tav tm="0">
                                          <p:val>
                                            <p:fltVal val="0"/>
                                          </p:val>
                                        </p:tav>
                                        <p:tav tm="100000">
                                          <p:val>
                                            <p:strVal val="#ppt_h"/>
                                          </p:val>
                                        </p:tav>
                                      </p:tavLst>
                                    </p:anim>
                                    <p:anim calcmode="lin" valueType="num">
                                      <p:cBhvr>
                                        <p:cTn id="47"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1000"/>
                            </p:stCondLst>
                            <p:childTnLst>
                              <p:par>
                                <p:cTn id="50" presetID="17" presetClass="entr" presetSubtype="1"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ppt_x</p:attrName>
                                        </p:attrNameLst>
                                      </p:cBhvr>
                                      <p:tavLst>
                                        <p:tav tm="0">
                                          <p:val>
                                            <p:strVal val="#ppt_x"/>
                                          </p:val>
                                        </p:tav>
                                        <p:tav tm="100000">
                                          <p:val>
                                            <p:strVal val="#ppt_x"/>
                                          </p:val>
                                        </p:tav>
                                      </p:tavLst>
                                    </p:anim>
                                    <p:anim calcmode="lin" valueType="num">
                                      <p:cBhvr>
                                        <p:cTn id="53" dur="500" fill="hold"/>
                                        <p:tgtEl>
                                          <p:spTgt spid="21"/>
                                        </p:tgtEl>
                                        <p:attrNameLst>
                                          <p:attrName>ppt_y</p:attrName>
                                        </p:attrNameLst>
                                      </p:cBhvr>
                                      <p:tavLst>
                                        <p:tav tm="0">
                                          <p:val>
                                            <p:strVal val="#ppt_y-#ppt_h/2"/>
                                          </p:val>
                                        </p:tav>
                                        <p:tav tm="100000">
                                          <p:val>
                                            <p:strVal val="#ppt_y"/>
                                          </p:val>
                                        </p:tav>
                                      </p:tavLst>
                                    </p:anim>
                                    <p:anim calcmode="lin" valueType="num">
                                      <p:cBhvr>
                                        <p:cTn id="54" dur="500" fill="hold"/>
                                        <p:tgtEl>
                                          <p:spTgt spid="21"/>
                                        </p:tgtEl>
                                        <p:attrNameLst>
                                          <p:attrName>ppt_w</p:attrName>
                                        </p:attrNameLst>
                                      </p:cBhvr>
                                      <p:tavLst>
                                        <p:tav tm="0">
                                          <p:val>
                                            <p:strVal val="#ppt_w"/>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childTnLst>
                                </p:cTn>
                              </p:par>
                            </p:childTnLst>
                          </p:cTn>
                        </p:par>
                        <p:par>
                          <p:cTn id="56" fill="hold" nodeType="afterGroup">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75788" grpId="0"/>
      <p:bldP spid="2" grpId="0"/>
      <p:bldP spid="16" grpId="0"/>
      <p:bldP spid="22"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gray">
          <a:xfrm>
            <a:off x="3648075" y="1381125"/>
            <a:ext cx="4511675" cy="1920875"/>
          </a:xfrm>
          <a:prstGeom prst="round2DiagRect">
            <a:avLst/>
          </a:prstGeom>
          <a:solidFill>
            <a:schemeClr val="bg2">
              <a:lumMod val="90000"/>
            </a:schemeClr>
          </a:solidFill>
          <a:ln w="12700">
            <a:noFill/>
            <a:miter lim="800000"/>
            <a:headEnd/>
            <a:tailEnd/>
          </a:ln>
          <a:effectLst>
            <a:outerShdw blurRad="76200" dist="63500" dir="5400000" rotWithShape="0">
              <a:srgbClr val="000000">
                <a:alpha val="23997"/>
              </a:srgbClr>
            </a:outerShdw>
          </a:effectLst>
        </p:spPr>
        <p:txBody>
          <a:bodyPr wrap="none" anchor="ctr"/>
          <a:lstStyle/>
          <a:p>
            <a:pPr>
              <a:defRPr/>
            </a:pPr>
            <a:endParaRPr lang="en-US">
              <a:latin typeface="Arial"/>
              <a:ea typeface="ＭＳ Ｐゴシック" charset="-128"/>
              <a:cs typeface="Arial"/>
            </a:endParaRPr>
          </a:p>
        </p:txBody>
      </p:sp>
      <p:sp>
        <p:nvSpPr>
          <p:cNvPr id="23" name="Freeform 5"/>
          <p:cNvSpPr>
            <a:spLocks/>
          </p:cNvSpPr>
          <p:nvPr/>
        </p:nvSpPr>
        <p:spPr bwMode="gray">
          <a:xfrm>
            <a:off x="3067050" y="1695450"/>
            <a:ext cx="442913" cy="406400"/>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0882" name="Rectangle 2"/>
          <p:cNvSpPr>
            <a:spLocks noChangeArrowheads="1"/>
          </p:cNvSpPr>
          <p:nvPr/>
        </p:nvSpPr>
        <p:spPr bwMode="auto">
          <a:xfrm>
            <a:off x="588963" y="3113088"/>
            <a:ext cx="4059237" cy="366712"/>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endParaRPr lang="en-US" sz="1800" b="1">
              <a:solidFill>
                <a:srgbClr val="FFFFFF"/>
              </a:solidFill>
              <a:latin typeface="Arial"/>
              <a:ea typeface="ＭＳ Ｐゴシック" charset="-128"/>
              <a:cs typeface="Arial"/>
            </a:endParaRPr>
          </a:p>
        </p:txBody>
      </p:sp>
      <p:sp>
        <p:nvSpPr>
          <p:cNvPr id="250884" name="Rectangle 4"/>
          <p:cNvSpPr>
            <a:spLocks noChangeArrowheads="1"/>
          </p:cNvSpPr>
          <p:nvPr/>
        </p:nvSpPr>
        <p:spPr bwMode="auto">
          <a:xfrm>
            <a:off x="3763963" y="1536700"/>
            <a:ext cx="430053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b="1" dirty="0">
                <a:latin typeface="Arial"/>
                <a:cs typeface="Arial"/>
              </a:rPr>
              <a:t>A problem-solving strategy </a:t>
            </a:r>
            <a:r>
              <a:rPr lang="en-US" sz="2000" b="1" dirty="0">
                <a:solidFill>
                  <a:srgbClr val="008000"/>
                </a:solidFill>
                <a:latin typeface="Arial"/>
                <a:cs typeface="Arial"/>
              </a:rPr>
              <a:t>guaranteed to produce a solution </a:t>
            </a:r>
            <a:r>
              <a:rPr lang="en-US" sz="2000" b="1" dirty="0">
                <a:latin typeface="Arial"/>
                <a:cs typeface="Arial"/>
              </a:rPr>
              <a:t>even if the user does not know how it works</a:t>
            </a:r>
          </a:p>
          <a:p>
            <a:endParaRPr lang="en-US" sz="1000" b="1" dirty="0">
              <a:solidFill>
                <a:schemeClr val="bg2"/>
              </a:solidFill>
              <a:latin typeface="Arial"/>
              <a:cs typeface="Arial"/>
            </a:endParaRPr>
          </a:p>
        </p:txBody>
      </p:sp>
      <p:sp>
        <p:nvSpPr>
          <p:cNvPr id="40965" name="Rectangle 18"/>
          <p:cNvSpPr>
            <a:spLocks noGrp="1"/>
          </p:cNvSpPr>
          <p:nvPr>
            <p:ph type="ctrTitle"/>
          </p:nvPr>
        </p:nvSpPr>
        <p:spPr/>
        <p:txBody>
          <a:bodyPr/>
          <a:lstStyle/>
          <a:p>
            <a:r>
              <a:rPr lang="en-US">
                <a:ea typeface="ＭＳ Ｐゴシック" charset="0"/>
              </a:rPr>
              <a:t>Problem Solving and Decision Making</a:t>
            </a:r>
          </a:p>
        </p:txBody>
      </p:sp>
      <p:sp>
        <p:nvSpPr>
          <p:cNvPr id="40966" name="Text Box 6"/>
          <p:cNvSpPr txBox="1">
            <a:spLocks noChangeArrowheads="1"/>
          </p:cNvSpPr>
          <p:nvPr/>
        </p:nvSpPr>
        <p:spPr bwMode="auto">
          <a:xfrm>
            <a:off x="685800" y="35814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chemeClr val="bg1"/>
                </a:solidFill>
                <a:latin typeface="Arial"/>
                <a:cs typeface="Arial"/>
              </a:rPr>
              <a:t>Openness</a:t>
            </a:r>
          </a:p>
        </p:txBody>
      </p:sp>
      <p:grpSp>
        <p:nvGrpSpPr>
          <p:cNvPr id="5" name="Group 4"/>
          <p:cNvGrpSpPr>
            <a:grpSpLocks/>
          </p:cNvGrpSpPr>
          <p:nvPr/>
        </p:nvGrpSpPr>
        <p:grpSpPr bwMode="auto">
          <a:xfrm>
            <a:off x="-423863" y="2438400"/>
            <a:ext cx="2998788" cy="681038"/>
            <a:chOff x="-423863" y="2438400"/>
            <a:chExt cx="2998788" cy="681038"/>
          </a:xfrm>
        </p:grpSpPr>
        <p:sp>
          <p:nvSpPr>
            <p:cNvPr id="30" name="Can 29"/>
            <p:cNvSpPr>
              <a:spLocks noChangeArrowheads="1"/>
            </p:cNvSpPr>
            <p:nvPr/>
          </p:nvSpPr>
          <p:spPr bwMode="auto">
            <a:xfrm rot="5400000">
              <a:off x="735012" y="1279525"/>
              <a:ext cx="681038" cy="2998788"/>
            </a:xfrm>
            <a:prstGeom prst="can">
              <a:avLst>
                <a:gd name="adj" fmla="val 24993"/>
              </a:avLst>
            </a:prstGeom>
            <a:solidFill>
              <a:srgbClr val="4F3967"/>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31" name="Rectangle 28"/>
            <p:cNvSpPr>
              <a:spLocks noChangeArrowheads="1"/>
            </p:cNvSpPr>
            <p:nvPr/>
          </p:nvSpPr>
          <p:spPr bwMode="auto">
            <a:xfrm>
              <a:off x="46038" y="2609850"/>
              <a:ext cx="2208212"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dirty="0">
                  <a:solidFill>
                    <a:schemeClr val="bg1"/>
                  </a:solidFill>
                  <a:latin typeface="Arial"/>
                  <a:ea typeface="ＭＳ Ｐゴシック" charset="-128"/>
                  <a:cs typeface="Arial"/>
                </a:rPr>
                <a:t>Heuristic</a:t>
              </a:r>
            </a:p>
          </p:txBody>
        </p:sp>
      </p:grpSp>
      <p:grpSp>
        <p:nvGrpSpPr>
          <p:cNvPr id="4" name="Group 53"/>
          <p:cNvGrpSpPr>
            <a:grpSpLocks/>
          </p:cNvGrpSpPr>
          <p:nvPr/>
        </p:nvGrpSpPr>
        <p:grpSpPr bwMode="auto">
          <a:xfrm>
            <a:off x="-142875" y="1762125"/>
            <a:ext cx="3016250" cy="671513"/>
            <a:chOff x="-166688" y="1084264"/>
            <a:chExt cx="2774951" cy="671512"/>
          </a:xfrm>
        </p:grpSpPr>
        <p:sp>
          <p:nvSpPr>
            <p:cNvPr id="36" name="Can 35"/>
            <p:cNvSpPr>
              <a:spLocks noChangeArrowheads="1"/>
            </p:cNvSpPr>
            <p:nvPr/>
          </p:nvSpPr>
          <p:spPr bwMode="auto">
            <a:xfrm rot="5400000">
              <a:off x="885031" y="32545"/>
              <a:ext cx="671512" cy="2774951"/>
            </a:xfrm>
            <a:prstGeom prst="can">
              <a:avLst>
                <a:gd name="adj" fmla="val 24986"/>
              </a:avLst>
            </a:prstGeom>
            <a:solidFill>
              <a:srgbClr val="7C8BC4"/>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37" name="Rectangle 28"/>
            <p:cNvSpPr>
              <a:spLocks noChangeArrowheads="1"/>
            </p:cNvSpPr>
            <p:nvPr/>
          </p:nvSpPr>
          <p:spPr bwMode="auto">
            <a:xfrm>
              <a:off x="267081" y="1250952"/>
              <a:ext cx="2044701"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ＭＳ Ｐゴシック" charset="-128"/>
                  <a:cs typeface="Arial"/>
                </a:rPr>
                <a:t>Algorithm</a:t>
              </a:r>
            </a:p>
          </p:txBody>
        </p:sp>
      </p:grpSp>
      <p:pic>
        <p:nvPicPr>
          <p:cNvPr id="91149" name="Picture 2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116263" y="3325813"/>
            <a:ext cx="3600450" cy="2400300"/>
          </a:xfrm>
          <a:prstGeom prst="rect">
            <a:avLst/>
          </a:prstGeom>
          <a:noFill/>
          <a:ln w="76200">
            <a:solidFill>
              <a:schemeClr val="bg1"/>
            </a:solidFill>
            <a:miter lim="800000"/>
            <a:headEnd/>
            <a:tailEnd/>
          </a:ln>
          <a:effectLst>
            <a:outerShdw blurRad="1651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91150" name="Picture 2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584031" y="2927350"/>
            <a:ext cx="3595687" cy="2397125"/>
          </a:xfrm>
          <a:prstGeom prst="rect">
            <a:avLst/>
          </a:prstGeom>
          <a:noFill/>
          <a:ln w="76200">
            <a:solidFill>
              <a:schemeClr val="bg1"/>
            </a:solidFill>
            <a:miter lim="800000"/>
            <a:headEnd/>
            <a:tailEnd/>
          </a:ln>
          <a:effectLst>
            <a:outerShdw blurRad="1651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28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nodeType="afterGroup">
                            <p:stCondLst>
                              <p:cond delay="1000"/>
                            </p:stCondLst>
                            <p:childTnLst>
                              <p:par>
                                <p:cTn id="13" presetID="17"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ppt_h/2"/>
                                          </p:val>
                                        </p:tav>
                                        <p:tav tm="100000">
                                          <p:val>
                                            <p:strVal val="#ppt_y"/>
                                          </p:val>
                                        </p:tav>
                                      </p:tavLst>
                                    </p:anim>
                                    <p:anim calcmode="lin" valueType="num">
                                      <p:cBhvr>
                                        <p:cTn id="17" dur="500" fill="hold"/>
                                        <p:tgtEl>
                                          <p:spTgt spid="22"/>
                                        </p:tgtEl>
                                        <p:attrNameLst>
                                          <p:attrName>ppt_w</p:attrName>
                                        </p:attrNameLst>
                                      </p:cBhvr>
                                      <p:tavLst>
                                        <p:tav tm="0">
                                          <p:val>
                                            <p:strVal val="#ppt_w"/>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50884"/>
                                        </p:tgtEl>
                                        <p:attrNameLst>
                                          <p:attrName>style.visibility</p:attrName>
                                        </p:attrNameLst>
                                      </p:cBhvr>
                                      <p:to>
                                        <p:strVal val="visible"/>
                                      </p:to>
                                    </p:set>
                                    <p:animEffect transition="in" filter="fade">
                                      <p:cBhvr>
                                        <p:cTn id="22" dur="300"/>
                                        <p:tgtEl>
                                          <p:spTgt spid="250884"/>
                                        </p:tgtEl>
                                      </p:cBhvr>
                                    </p:animEffect>
                                  </p:childTnLst>
                                </p:cTn>
                              </p:par>
                              <p:par>
                                <p:cTn id="23" presetID="10" presetClass="entr" presetSubtype="0" fill="hold" nodeType="withEffect">
                                  <p:stCondLst>
                                    <p:cond delay="0"/>
                                  </p:stCondLst>
                                  <p:childTnLst>
                                    <p:set>
                                      <p:cBhvr>
                                        <p:cTn id="24" dur="1" fill="hold">
                                          <p:stCondLst>
                                            <p:cond delay="0"/>
                                          </p:stCondLst>
                                        </p:cTn>
                                        <p:tgtEl>
                                          <p:spTgt spid="91149"/>
                                        </p:tgtEl>
                                        <p:attrNameLst>
                                          <p:attrName>style.visibility</p:attrName>
                                        </p:attrNameLst>
                                      </p:cBhvr>
                                      <p:to>
                                        <p:strVal val="visible"/>
                                      </p:to>
                                    </p:set>
                                    <p:animEffect transition="in" filter="fade">
                                      <p:cBhvr>
                                        <p:cTn id="25" dur="2000"/>
                                        <p:tgtEl>
                                          <p:spTgt spid="91149"/>
                                        </p:tgtEl>
                                      </p:cBhvr>
                                    </p:animEffect>
                                  </p:childTnLst>
                                </p:cTn>
                              </p:par>
                              <p:par>
                                <p:cTn id="26" presetID="0" presetClass="path" presetSubtype="0" accel="50000" decel="50000" fill="hold" nodeType="withEffect">
                                  <p:stCondLst>
                                    <p:cond delay="0"/>
                                  </p:stCondLst>
                                  <p:childTnLst>
                                    <p:animMotion origin="layout" path="M 0.1441 8.14815E-6 L 4.16667E-6 8.14815E-6 " pathEditMode="relative" ptsTypes="AA">
                                      <p:cBhvr>
                                        <p:cTn id="27" dur="2000" fill="hold"/>
                                        <p:tgtEl>
                                          <p:spTgt spid="91149"/>
                                        </p:tgtEl>
                                        <p:attrNameLst>
                                          <p:attrName>ppt_x</p:attrName>
                                          <p:attrName>ppt_y</p:attrName>
                                        </p:attrNameLst>
                                      </p:cBhvr>
                                    </p:animMotion>
                                  </p:childTnLst>
                                </p:cTn>
                              </p:par>
                              <p:par>
                                <p:cTn id="28" presetID="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91150"/>
                                        </p:tgtEl>
                                        <p:attrNameLst>
                                          <p:attrName>style.visibility</p:attrName>
                                        </p:attrNameLst>
                                      </p:cBhvr>
                                      <p:to>
                                        <p:strVal val="visible"/>
                                      </p:to>
                                    </p:set>
                                    <p:animEffect transition="in" filter="fade">
                                      <p:cBhvr>
                                        <p:cTn id="34" dur="2000"/>
                                        <p:tgtEl>
                                          <p:spTgt spid="91150"/>
                                        </p:tgtEl>
                                      </p:cBhvr>
                                    </p:animEffect>
                                  </p:childTnLst>
                                </p:cTn>
                              </p:par>
                              <p:par>
                                <p:cTn id="35" presetID="0" presetClass="path" presetSubtype="0" accel="50000" decel="50000" fill="hold" nodeType="withEffect">
                                  <p:stCondLst>
                                    <p:cond delay="0"/>
                                  </p:stCondLst>
                                  <p:childTnLst>
                                    <p:animMotion origin="layout" path="M -0.17014 1.85185E-6 L 1.11111E-6 1.85185E-6 " pathEditMode="relative" ptsTypes="AA">
                                      <p:cBhvr>
                                        <p:cTn id="36" dur="2000" fill="hold"/>
                                        <p:tgtEl>
                                          <p:spTgt spid="911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08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gray">
          <a:xfrm>
            <a:off x="3648075" y="1393825"/>
            <a:ext cx="4083050" cy="2038350"/>
          </a:xfrm>
          <a:prstGeom prst="round2DiagRect">
            <a:avLst/>
          </a:prstGeom>
          <a:solidFill>
            <a:schemeClr val="bg2">
              <a:lumMod val="90000"/>
            </a:schemeClr>
          </a:solidFill>
          <a:ln w="12700">
            <a:noFill/>
            <a:miter lim="800000"/>
            <a:headEnd/>
            <a:tailEnd/>
          </a:ln>
          <a:effectLst>
            <a:outerShdw blurRad="76200" dist="63500" dir="5400000" rotWithShape="0">
              <a:srgbClr val="000000">
                <a:alpha val="23997"/>
              </a:srgbClr>
            </a:outerShdw>
          </a:effectLst>
        </p:spPr>
        <p:txBody>
          <a:bodyPr wrap="none" anchor="ctr"/>
          <a:lstStyle/>
          <a:p>
            <a:pPr>
              <a:lnSpc>
                <a:spcPct val="90000"/>
              </a:lnSpc>
              <a:defRPr/>
            </a:pPr>
            <a:endParaRPr lang="en-US" dirty="0">
              <a:latin typeface="Arial"/>
              <a:ea typeface="ＭＳ Ｐゴシック" charset="-128"/>
              <a:cs typeface="Arial"/>
            </a:endParaRPr>
          </a:p>
        </p:txBody>
      </p:sp>
      <p:sp>
        <p:nvSpPr>
          <p:cNvPr id="23" name="Freeform 5"/>
          <p:cNvSpPr>
            <a:spLocks/>
          </p:cNvSpPr>
          <p:nvPr/>
        </p:nvSpPr>
        <p:spPr bwMode="gray">
          <a:xfrm>
            <a:off x="2936875" y="1695450"/>
            <a:ext cx="573088" cy="1082675"/>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0884" name="Rectangle 4"/>
          <p:cNvSpPr>
            <a:spLocks noChangeArrowheads="1"/>
          </p:cNvSpPr>
          <p:nvPr/>
        </p:nvSpPr>
        <p:spPr bwMode="auto">
          <a:xfrm>
            <a:off x="3749675" y="1554163"/>
            <a:ext cx="379095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5425" indent="-225425">
              <a:lnSpc>
                <a:spcPct val="95000"/>
              </a:lnSpc>
              <a:spcAft>
                <a:spcPts val="1200"/>
              </a:spcAft>
              <a:buFontTx/>
              <a:buChar char="•"/>
            </a:pPr>
            <a:r>
              <a:rPr lang="en-US" sz="2000" b="1">
                <a:solidFill>
                  <a:srgbClr val="404040"/>
                </a:solidFill>
                <a:latin typeface="Arial"/>
                <a:cs typeface="Arial"/>
              </a:rPr>
              <a:t>A rule of thumb that </a:t>
            </a:r>
            <a:r>
              <a:rPr lang="en-US" sz="2000" b="1">
                <a:solidFill>
                  <a:srgbClr val="0070C0"/>
                </a:solidFill>
                <a:latin typeface="Arial"/>
                <a:cs typeface="Arial"/>
              </a:rPr>
              <a:t>suggests</a:t>
            </a:r>
            <a:r>
              <a:rPr lang="en-US" sz="2000" b="1">
                <a:solidFill>
                  <a:srgbClr val="404040"/>
                </a:solidFill>
                <a:latin typeface="Arial"/>
                <a:cs typeface="Arial"/>
              </a:rPr>
              <a:t> a course of action or guides problem solving.  </a:t>
            </a:r>
          </a:p>
          <a:p>
            <a:pPr marL="225425" indent="-225425">
              <a:lnSpc>
                <a:spcPct val="95000"/>
              </a:lnSpc>
              <a:spcAft>
                <a:spcPts val="1200"/>
              </a:spcAft>
              <a:buFontTx/>
              <a:buChar char="•"/>
            </a:pPr>
            <a:r>
              <a:rPr lang="en-US" sz="2000" b="1">
                <a:solidFill>
                  <a:srgbClr val="404040"/>
                </a:solidFill>
                <a:latin typeface="Arial"/>
                <a:cs typeface="Arial"/>
              </a:rPr>
              <a:t>Does </a:t>
            </a:r>
            <a:r>
              <a:rPr lang="en-US" sz="2000" b="1">
                <a:solidFill>
                  <a:srgbClr val="0070C0"/>
                </a:solidFill>
                <a:latin typeface="Arial"/>
                <a:cs typeface="Arial"/>
              </a:rPr>
              <a:t>not guarantee</a:t>
            </a:r>
            <a:r>
              <a:rPr lang="en-US" sz="2000" b="1">
                <a:solidFill>
                  <a:srgbClr val="404040"/>
                </a:solidFill>
                <a:latin typeface="Arial"/>
                <a:cs typeface="Arial"/>
              </a:rPr>
              <a:t> an optimal solution. </a:t>
            </a:r>
          </a:p>
        </p:txBody>
      </p:sp>
      <p:sp>
        <p:nvSpPr>
          <p:cNvPr id="43013" name="Rectangle 18"/>
          <p:cNvSpPr>
            <a:spLocks noGrp="1"/>
          </p:cNvSpPr>
          <p:nvPr>
            <p:ph type="ctrTitle"/>
          </p:nvPr>
        </p:nvSpPr>
        <p:spPr>
          <a:prstGeom prst="rect">
            <a:avLst/>
          </a:prstGeom>
          <a:noFill/>
        </p:spPr>
        <p:txBody>
          <a:bodyPr/>
          <a:lstStyle/>
          <a:p>
            <a:pPr eaLnBrk="1" hangingPunct="1"/>
            <a:r>
              <a:rPr lang="en-US">
                <a:ea typeface="ＭＳ Ｐゴシック" charset="0"/>
              </a:rPr>
              <a:t>Problem Solving and Decision Making</a:t>
            </a:r>
          </a:p>
        </p:txBody>
      </p:sp>
      <p:grpSp>
        <p:nvGrpSpPr>
          <p:cNvPr id="4" name="Group 53"/>
          <p:cNvGrpSpPr>
            <a:grpSpLocks/>
          </p:cNvGrpSpPr>
          <p:nvPr/>
        </p:nvGrpSpPr>
        <p:grpSpPr bwMode="auto">
          <a:xfrm>
            <a:off x="-412750" y="1774825"/>
            <a:ext cx="3016250" cy="671513"/>
            <a:chOff x="-166688" y="1084264"/>
            <a:chExt cx="2774951" cy="671512"/>
          </a:xfrm>
        </p:grpSpPr>
        <p:sp>
          <p:nvSpPr>
            <p:cNvPr id="36" name="Can 35"/>
            <p:cNvSpPr>
              <a:spLocks noChangeArrowheads="1"/>
            </p:cNvSpPr>
            <p:nvPr/>
          </p:nvSpPr>
          <p:spPr bwMode="auto">
            <a:xfrm rot="5400000">
              <a:off x="885031" y="32545"/>
              <a:ext cx="671512" cy="2774951"/>
            </a:xfrm>
            <a:prstGeom prst="can">
              <a:avLst>
                <a:gd name="adj" fmla="val 24986"/>
              </a:avLst>
            </a:prstGeom>
            <a:solidFill>
              <a:srgbClr val="7C8BC4"/>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7" name="Rectangle 28"/>
            <p:cNvSpPr>
              <a:spLocks noChangeArrowheads="1"/>
            </p:cNvSpPr>
            <p:nvPr/>
          </p:nvSpPr>
          <p:spPr bwMode="auto">
            <a:xfrm>
              <a:off x="267081" y="1250952"/>
              <a:ext cx="2044701"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ＭＳ Ｐゴシック" charset="-128"/>
                  <a:cs typeface="Arial"/>
                </a:rPr>
                <a:t>Algorithm</a:t>
              </a:r>
            </a:p>
          </p:txBody>
        </p:sp>
      </p:grpSp>
      <p:grpSp>
        <p:nvGrpSpPr>
          <p:cNvPr id="6" name="Group 5"/>
          <p:cNvGrpSpPr>
            <a:grpSpLocks/>
          </p:cNvGrpSpPr>
          <p:nvPr/>
        </p:nvGrpSpPr>
        <p:grpSpPr bwMode="auto">
          <a:xfrm>
            <a:off x="-211138" y="2451100"/>
            <a:ext cx="2998788" cy="681038"/>
            <a:chOff x="-211138" y="2451100"/>
            <a:chExt cx="2998788" cy="681038"/>
          </a:xfrm>
        </p:grpSpPr>
        <p:sp>
          <p:nvSpPr>
            <p:cNvPr id="30" name="Can 29"/>
            <p:cNvSpPr>
              <a:spLocks noChangeArrowheads="1"/>
            </p:cNvSpPr>
            <p:nvPr/>
          </p:nvSpPr>
          <p:spPr bwMode="auto">
            <a:xfrm rot="5400000">
              <a:off x="947737" y="1292225"/>
              <a:ext cx="681038" cy="2998788"/>
            </a:xfrm>
            <a:prstGeom prst="can">
              <a:avLst>
                <a:gd name="adj" fmla="val 24993"/>
              </a:avLst>
            </a:prstGeom>
            <a:solidFill>
              <a:srgbClr val="4F3967"/>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19" name="Rectangle 28"/>
            <p:cNvSpPr>
              <a:spLocks noChangeArrowheads="1"/>
            </p:cNvSpPr>
            <p:nvPr/>
          </p:nvSpPr>
          <p:spPr bwMode="auto">
            <a:xfrm>
              <a:off x="46038" y="2609850"/>
              <a:ext cx="2208212"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dirty="0">
                  <a:solidFill>
                    <a:schemeClr val="bg1"/>
                  </a:solidFill>
                  <a:latin typeface="Arial"/>
                  <a:ea typeface="ＭＳ Ｐゴシック" charset="-128"/>
                  <a:cs typeface="Arial"/>
                </a:rPr>
                <a:t>Heuristic</a:t>
              </a:r>
            </a:p>
          </p:txBody>
        </p:sp>
      </p:grpSp>
      <p:pic>
        <p:nvPicPr>
          <p:cNvPr id="14" name="Picture 13" descr="P09-0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6481" y="3305150"/>
            <a:ext cx="4584245" cy="3034683"/>
          </a:xfrm>
          <a:prstGeom prst="rect">
            <a:avLst/>
          </a:prstGeom>
          <a:noFill/>
          <a:ln w="5715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59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17"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ppt_h/2"/>
                                          </p:val>
                                        </p:tav>
                                        <p:tav tm="100000">
                                          <p:val>
                                            <p:strVal val="#ppt_y"/>
                                          </p:val>
                                        </p:tav>
                                      </p:tavLst>
                                    </p:anim>
                                    <p:anim calcmode="lin" valueType="num">
                                      <p:cBhvr>
                                        <p:cTn id="21" dur="500" fill="hold"/>
                                        <p:tgtEl>
                                          <p:spTgt spid="22"/>
                                        </p:tgtEl>
                                        <p:attrNameLst>
                                          <p:attrName>ppt_w</p:attrName>
                                        </p:attrNameLst>
                                      </p:cBhvr>
                                      <p:tavLst>
                                        <p:tav tm="0">
                                          <p:val>
                                            <p:strVal val="#ppt_w"/>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childTnLst>
                                </p:cTn>
                              </p:par>
                            </p:childTnLst>
                          </p:cTn>
                        </p:par>
                        <p:par>
                          <p:cTn id="23" fill="hold" nodeType="afterGroup">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250884"/>
                                        </p:tgtEl>
                                        <p:attrNameLst>
                                          <p:attrName>style.visibility</p:attrName>
                                        </p:attrNameLst>
                                      </p:cBhvr>
                                      <p:to>
                                        <p:strVal val="visible"/>
                                      </p:to>
                                    </p:set>
                                    <p:animEffect transition="in" filter="fade">
                                      <p:cBhvr>
                                        <p:cTn id="26" dur="300"/>
                                        <p:tgtEl>
                                          <p:spTgt spid="250884"/>
                                        </p:tgtEl>
                                      </p:cBhvr>
                                    </p:animEffect>
                                  </p:childTnLst>
                                </p:cTn>
                              </p:par>
                            </p:childTnLst>
                          </p:cTn>
                        </p:par>
                        <p:par>
                          <p:cTn id="27" fill="hold">
                            <p:stCondLst>
                              <p:cond delay="18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08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063796" y="3572284"/>
            <a:ext cx="4754253" cy="328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1" y="0"/>
            <a:ext cx="9144000" cy="3651472"/>
          </a:xfrm>
          <a:prstGeom prst="rect">
            <a:avLst/>
          </a:prstGeom>
          <a:solidFill>
            <a:srgbClr val="0074B5"/>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Arial"/>
              <a:ea typeface="+mn-ea"/>
              <a:cs typeface="Arial"/>
            </a:endParaRPr>
          </a:p>
        </p:txBody>
      </p:sp>
      <p:pic>
        <p:nvPicPr>
          <p:cNvPr id="183306" name="Picture 10" descr="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84688" y="305749"/>
            <a:ext cx="2295607" cy="296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1"/>
          <p:cNvSpPr txBox="1">
            <a:spLocks noChangeArrowheads="1"/>
          </p:cNvSpPr>
          <p:nvPr/>
        </p:nvSpPr>
        <p:spPr bwMode="auto">
          <a:xfrm>
            <a:off x="626659" y="657191"/>
            <a:ext cx="2033600" cy="26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5000"/>
              </a:lnSpc>
            </a:pPr>
            <a:r>
              <a:rPr lang="en-US" sz="2200" b="1" dirty="0">
                <a:solidFill>
                  <a:schemeClr val="bg1"/>
                </a:solidFill>
                <a:latin typeface="Times New Roman"/>
                <a:cs typeface="Times New Roman"/>
              </a:rPr>
              <a:t>The</a:t>
            </a:r>
            <a:br>
              <a:rPr lang="en-US" sz="2200" b="1" dirty="0">
                <a:solidFill>
                  <a:schemeClr val="bg1"/>
                </a:solidFill>
                <a:latin typeface="Times New Roman"/>
                <a:cs typeface="Times New Roman"/>
              </a:rPr>
            </a:br>
            <a:r>
              <a:rPr lang="en-US" sz="2200" b="1" dirty="0">
                <a:solidFill>
                  <a:schemeClr val="bg1"/>
                </a:solidFill>
                <a:latin typeface="Times New Roman"/>
                <a:cs typeface="Times New Roman"/>
              </a:rPr>
              <a:t> drawing of conclusions or inferences from observations, facts, or assumptions</a:t>
            </a:r>
          </a:p>
          <a:p>
            <a:pPr algn="r" eaLnBrk="1" hangingPunct="1">
              <a:lnSpc>
                <a:spcPct val="85000"/>
              </a:lnSpc>
            </a:pPr>
            <a:endParaRPr lang="en-US" sz="2200" b="1" dirty="0">
              <a:solidFill>
                <a:schemeClr val="bg1"/>
              </a:solidFill>
              <a:latin typeface="Times New Roman"/>
              <a:cs typeface="Times New Roman"/>
            </a:endParaRPr>
          </a:p>
        </p:txBody>
      </p:sp>
      <p:sp>
        <p:nvSpPr>
          <p:cNvPr id="183308" name="Text Box 12"/>
          <p:cNvSpPr txBox="1">
            <a:spLocks noChangeArrowheads="1"/>
          </p:cNvSpPr>
          <p:nvPr/>
        </p:nvSpPr>
        <p:spPr bwMode="auto">
          <a:xfrm>
            <a:off x="5196958" y="1896699"/>
            <a:ext cx="2619375" cy="60007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dist">
              <a:lnSpc>
                <a:spcPct val="90000"/>
              </a:lnSpc>
              <a:defRPr/>
            </a:pPr>
            <a:r>
              <a:rPr lang="en-US" sz="3600" b="1" dirty="0" err="1">
                <a:solidFill>
                  <a:schemeClr val="bg1"/>
                </a:solidFill>
                <a:latin typeface="Arial"/>
                <a:ea typeface="ＭＳ Ｐゴシック" charset="-128"/>
                <a:cs typeface="Arial"/>
              </a:rPr>
              <a:t>easoning</a:t>
            </a:r>
            <a:endParaRPr lang="en-US" sz="3600" b="1" dirty="0">
              <a:solidFill>
                <a:schemeClr val="bg1"/>
              </a:solidFill>
              <a:latin typeface="Arial"/>
              <a:ea typeface="ＭＳ Ｐゴシック" charset="-128"/>
              <a:cs typeface="Arial"/>
            </a:endParaRPr>
          </a:p>
        </p:txBody>
      </p:sp>
    </p:spTree>
    <p:extLst>
      <p:ext uri="{BB962C8B-B14F-4D97-AF65-F5344CB8AC3E}">
        <p14:creationId xmlns:p14="http://schemas.microsoft.com/office/powerpoint/2010/main" val="7931970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500"/>
                                        <p:tgtEl>
                                          <p:spTgt spid="47106"/>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83306"/>
                                        </p:tgtEl>
                                        <p:attrNameLst>
                                          <p:attrName>style.visibility</p:attrName>
                                        </p:attrNameLst>
                                      </p:cBhvr>
                                      <p:to>
                                        <p:strVal val="visible"/>
                                      </p:to>
                                    </p:set>
                                    <p:anim calcmode="lin" valueType="num">
                                      <p:cBhvr>
                                        <p:cTn id="11" dur="2000" fill="hold"/>
                                        <p:tgtEl>
                                          <p:spTgt spid="183306"/>
                                        </p:tgtEl>
                                        <p:attrNameLst>
                                          <p:attrName>ppt_w</p:attrName>
                                        </p:attrNameLst>
                                      </p:cBhvr>
                                      <p:tavLst>
                                        <p:tav tm="0">
                                          <p:val>
                                            <p:fltVal val="0"/>
                                          </p:val>
                                        </p:tav>
                                        <p:tav tm="100000">
                                          <p:val>
                                            <p:strVal val="#ppt_w"/>
                                          </p:val>
                                        </p:tav>
                                      </p:tavLst>
                                    </p:anim>
                                    <p:anim calcmode="lin" valueType="num">
                                      <p:cBhvr>
                                        <p:cTn id="12" dur="2000" fill="hold"/>
                                        <p:tgtEl>
                                          <p:spTgt spid="183306"/>
                                        </p:tgtEl>
                                        <p:attrNameLst>
                                          <p:attrName>ppt_h</p:attrName>
                                        </p:attrNameLst>
                                      </p:cBhvr>
                                      <p:tavLst>
                                        <p:tav tm="0">
                                          <p:val>
                                            <p:fltVal val="0"/>
                                          </p:val>
                                        </p:tav>
                                        <p:tav tm="100000">
                                          <p:val>
                                            <p:strVal val="#ppt_h"/>
                                          </p:val>
                                        </p:tav>
                                      </p:tavLst>
                                    </p:anim>
                                  </p:childTnLst>
                                </p:cTn>
                              </p:par>
                            </p:childTnLst>
                          </p:cTn>
                        </p:par>
                        <p:par>
                          <p:cTn id="13" fill="hold">
                            <p:stCondLst>
                              <p:cond delay="2500"/>
                            </p:stCondLst>
                            <p:childTnLst>
                              <p:par>
                                <p:cTn id="14" presetID="55" presetClass="entr" presetSubtype="0" fill="hold" grpId="0" nodeType="afterEffect">
                                  <p:stCondLst>
                                    <p:cond delay="0"/>
                                  </p:stCondLst>
                                  <p:childTnLst>
                                    <p:set>
                                      <p:cBhvr>
                                        <p:cTn id="15" dur="1" fill="hold">
                                          <p:stCondLst>
                                            <p:cond delay="0"/>
                                          </p:stCondLst>
                                        </p:cTn>
                                        <p:tgtEl>
                                          <p:spTgt spid="183308"/>
                                        </p:tgtEl>
                                        <p:attrNameLst>
                                          <p:attrName>style.visibility</p:attrName>
                                        </p:attrNameLst>
                                      </p:cBhvr>
                                      <p:to>
                                        <p:strVal val="visible"/>
                                      </p:to>
                                    </p:set>
                                    <p:anim calcmode="lin" valueType="num">
                                      <p:cBhvr>
                                        <p:cTn id="16" dur="1000" fill="hold"/>
                                        <p:tgtEl>
                                          <p:spTgt spid="183308"/>
                                        </p:tgtEl>
                                        <p:attrNameLst>
                                          <p:attrName>ppt_w</p:attrName>
                                        </p:attrNameLst>
                                      </p:cBhvr>
                                      <p:tavLst>
                                        <p:tav tm="0">
                                          <p:val>
                                            <p:strVal val="#ppt_w*0.70"/>
                                          </p:val>
                                        </p:tav>
                                        <p:tav tm="100000">
                                          <p:val>
                                            <p:strVal val="#ppt_w"/>
                                          </p:val>
                                        </p:tav>
                                      </p:tavLst>
                                    </p:anim>
                                    <p:anim calcmode="lin" valueType="num">
                                      <p:cBhvr>
                                        <p:cTn id="17" dur="1000" fill="hold"/>
                                        <p:tgtEl>
                                          <p:spTgt spid="183308"/>
                                        </p:tgtEl>
                                        <p:attrNameLst>
                                          <p:attrName>ppt_h</p:attrName>
                                        </p:attrNameLst>
                                      </p:cBhvr>
                                      <p:tavLst>
                                        <p:tav tm="0">
                                          <p:val>
                                            <p:strVal val="#ppt_h"/>
                                          </p:val>
                                        </p:tav>
                                        <p:tav tm="100000">
                                          <p:val>
                                            <p:strVal val="#ppt_h"/>
                                          </p:val>
                                        </p:tav>
                                      </p:tavLst>
                                    </p:anim>
                                    <p:animEffect transition="in" filter="fade">
                                      <p:cBhvr>
                                        <p:cTn id="18" dur="1000"/>
                                        <p:tgtEl>
                                          <p:spTgt spid="183308"/>
                                        </p:tgtEl>
                                      </p:cBhvr>
                                    </p:animEffect>
                                  </p:childTnLst>
                                </p:cTn>
                              </p:par>
                            </p:childTnLst>
                          </p:cTn>
                        </p:par>
                        <p:par>
                          <p:cTn id="19" fill="hold">
                            <p:stCondLst>
                              <p:cond delay="3500"/>
                            </p:stCondLst>
                            <p:childTnLst>
                              <p:par>
                                <p:cTn id="20" presetID="47" presetClass="entr" presetSubtype="0" fill="hold" grpId="0" nodeType="afterEffect">
                                  <p:stCondLst>
                                    <p:cond delay="0"/>
                                  </p:stCondLst>
                                  <p:childTnLst>
                                    <p:set>
                                      <p:cBhvr>
                                        <p:cTn id="21" dur="1" fill="hold">
                                          <p:stCondLst>
                                            <p:cond delay="0"/>
                                          </p:stCondLst>
                                        </p:cTn>
                                        <p:tgtEl>
                                          <p:spTgt spid="47109"/>
                                        </p:tgtEl>
                                        <p:attrNameLst>
                                          <p:attrName>style.visibility</p:attrName>
                                        </p:attrNameLst>
                                      </p:cBhvr>
                                      <p:to>
                                        <p:strVal val="visible"/>
                                      </p:to>
                                    </p:set>
                                    <p:animEffect transition="in" filter="fade">
                                      <p:cBhvr>
                                        <p:cTn id="22" dur="1000"/>
                                        <p:tgtEl>
                                          <p:spTgt spid="47109"/>
                                        </p:tgtEl>
                                      </p:cBhvr>
                                    </p:animEffect>
                                    <p:anim calcmode="lin" valueType="num">
                                      <p:cBhvr>
                                        <p:cTn id="23" dur="1000" fill="hold"/>
                                        <p:tgtEl>
                                          <p:spTgt spid="47109"/>
                                        </p:tgtEl>
                                        <p:attrNameLst>
                                          <p:attrName>ppt_x</p:attrName>
                                        </p:attrNameLst>
                                      </p:cBhvr>
                                      <p:tavLst>
                                        <p:tav tm="0">
                                          <p:val>
                                            <p:strVal val="#ppt_x"/>
                                          </p:val>
                                        </p:tav>
                                        <p:tav tm="100000">
                                          <p:val>
                                            <p:strVal val="#ppt_x"/>
                                          </p:val>
                                        </p:tav>
                                      </p:tavLst>
                                    </p:anim>
                                    <p:anim calcmode="lin" valueType="num">
                                      <p:cBhvr>
                                        <p:cTn id="24"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1833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p:cNvSpPr>
            <a:spLocks noChangeArrowheads="1"/>
          </p:cNvSpPr>
          <p:nvPr/>
        </p:nvSpPr>
        <p:spPr bwMode="auto">
          <a:xfrm>
            <a:off x="354013" y="1576388"/>
            <a:ext cx="4048125" cy="3763962"/>
          </a:xfrm>
          <a:prstGeom prst="round2DiagRect">
            <a:avLst/>
          </a:prstGeom>
          <a:gradFill rotWithShape="1">
            <a:gsLst>
              <a:gs pos="0">
                <a:srgbClr val="FFFFFF"/>
              </a:gs>
              <a:gs pos="99001">
                <a:srgbClr val="6ECBE3"/>
              </a:gs>
              <a:gs pos="100000">
                <a:srgbClr val="6ECBE3"/>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9" name="Round Diagonal Corner Rectangle 8"/>
          <p:cNvSpPr>
            <a:spLocks noChangeArrowheads="1"/>
          </p:cNvSpPr>
          <p:nvPr/>
        </p:nvSpPr>
        <p:spPr bwMode="auto">
          <a:xfrm>
            <a:off x="4719638" y="1566863"/>
            <a:ext cx="4049712" cy="3733800"/>
          </a:xfrm>
          <a:prstGeom prst="round2DiagRect">
            <a:avLst/>
          </a:prstGeom>
          <a:gradFill rotWithShape="1">
            <a:gsLst>
              <a:gs pos="0">
                <a:schemeClr val="bg1"/>
              </a:gs>
              <a:gs pos="100000">
                <a:srgbClr val="B7E16A"/>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49156" name="Title 1"/>
          <p:cNvSpPr>
            <a:spLocks noGrp="1"/>
          </p:cNvSpPr>
          <p:nvPr>
            <p:ph type="ctrTitle"/>
          </p:nvPr>
        </p:nvSpPr>
        <p:spPr/>
        <p:txBody>
          <a:bodyPr/>
          <a:lstStyle/>
          <a:p>
            <a:r>
              <a:rPr lang="en-US">
                <a:latin typeface="Arial" charset="0"/>
                <a:ea typeface="ＭＳ Ｐゴシック" charset="0"/>
                <a:cs typeface="ＭＳ Ｐゴシック" charset="0"/>
              </a:rPr>
              <a:t>Reasoning Rationally</a:t>
            </a:r>
          </a:p>
        </p:txBody>
      </p:sp>
      <p:sp>
        <p:nvSpPr>
          <p:cNvPr id="3" name="Content Placeholder 2"/>
          <p:cNvSpPr>
            <a:spLocks noGrp="1"/>
          </p:cNvSpPr>
          <p:nvPr>
            <p:ph idx="4294967295"/>
          </p:nvPr>
        </p:nvSpPr>
        <p:spPr>
          <a:xfrm>
            <a:off x="541338" y="1836997"/>
            <a:ext cx="3673475" cy="3171825"/>
          </a:xfrm>
        </p:spPr>
        <p:txBody>
          <a:bodyPr>
            <a:normAutofit/>
          </a:bodyPr>
          <a:lstStyle/>
          <a:p>
            <a:pPr marL="0" indent="0">
              <a:buNone/>
              <a:defRPr/>
            </a:pPr>
            <a:r>
              <a:rPr lang="en-US" sz="2400" b="1" dirty="0" smtClean="0">
                <a:solidFill>
                  <a:schemeClr val="accent5">
                    <a:lumMod val="75000"/>
                  </a:schemeClr>
                </a:solidFill>
              </a:rPr>
              <a:t>Formal reasoning: </a:t>
            </a:r>
          </a:p>
          <a:p>
            <a:pPr>
              <a:defRPr/>
            </a:pPr>
            <a:r>
              <a:rPr lang="en-US" sz="2400" b="1" dirty="0" smtClean="0">
                <a:solidFill>
                  <a:schemeClr val="tx1">
                    <a:lumMod val="75000"/>
                    <a:lumOff val="25000"/>
                  </a:schemeClr>
                </a:solidFill>
              </a:rPr>
              <a:t>Information needed for drawing a conclusion or reaching a solution is specified clearly</a:t>
            </a:r>
          </a:p>
          <a:p>
            <a:pPr>
              <a:defRPr/>
            </a:pPr>
            <a:r>
              <a:rPr lang="en-US" sz="2400" b="1" dirty="0" smtClean="0">
                <a:solidFill>
                  <a:schemeClr val="tx1">
                    <a:lumMod val="75000"/>
                    <a:lumOff val="25000"/>
                  </a:schemeClr>
                </a:solidFill>
              </a:rPr>
              <a:t>There is a single right (or best) answer</a:t>
            </a:r>
          </a:p>
        </p:txBody>
      </p:sp>
      <p:sp>
        <p:nvSpPr>
          <p:cNvPr id="317444" name="Rectangle 4"/>
          <p:cNvSpPr>
            <a:spLocks noGrp="1"/>
          </p:cNvSpPr>
          <p:nvPr>
            <p:ph type="body" sz="half" idx="4294967295"/>
          </p:nvPr>
        </p:nvSpPr>
        <p:spPr>
          <a:xfrm>
            <a:off x="5079771" y="1836997"/>
            <a:ext cx="3329447" cy="3332163"/>
          </a:xfrm>
          <a:prstGeom prst="rect">
            <a:avLst/>
          </a:prstGeom>
        </p:spPr>
        <p:txBody>
          <a:bodyPr>
            <a:normAutofit/>
          </a:bodyPr>
          <a:lstStyle/>
          <a:p>
            <a:pPr marL="0" indent="0">
              <a:buNone/>
            </a:pPr>
            <a:r>
              <a:rPr lang="en-US" sz="2400" b="1" dirty="0">
                <a:solidFill>
                  <a:srgbClr val="649900"/>
                </a:solidFill>
                <a:latin typeface="Arial" charset="0"/>
                <a:ea typeface="ＭＳ Ｐゴシック" charset="0"/>
                <a:cs typeface="ＭＳ Ｐゴシック" charset="0"/>
              </a:rPr>
              <a:t>Informal reasoning: </a:t>
            </a:r>
          </a:p>
          <a:p>
            <a:r>
              <a:rPr lang="en-US" sz="2400" b="1" dirty="0">
                <a:latin typeface="Arial" charset="0"/>
                <a:ea typeface="ＭＳ Ｐゴシック" charset="0"/>
                <a:cs typeface="ＭＳ Ｐゴシック" charset="0"/>
              </a:rPr>
              <a:t>Often no clearly correct solution </a:t>
            </a:r>
          </a:p>
          <a:p>
            <a:r>
              <a:rPr lang="en-US" sz="2400" b="1" dirty="0">
                <a:latin typeface="Arial" charset="0"/>
                <a:ea typeface="ＭＳ Ｐゴシック" charset="0"/>
                <a:cs typeface="ＭＳ Ｐゴシック" charset="0"/>
              </a:rPr>
              <a:t>Many approaches, viewpoints, or possible solutions may compete</a:t>
            </a:r>
          </a:p>
        </p:txBody>
      </p:sp>
    </p:spTree>
    <p:extLst>
      <p:ext uri="{BB962C8B-B14F-4D97-AF65-F5344CB8AC3E}">
        <p14:creationId xmlns:p14="http://schemas.microsoft.com/office/powerpoint/2010/main" val="3496603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ppt_y-#ppt_h/2"/>
                                          </p:val>
                                        </p:tav>
                                        <p:tav tm="100000">
                                          <p:val>
                                            <p:strVal val="#ppt_y"/>
                                          </p:val>
                                        </p:tav>
                                      </p:tavLst>
                                    </p:anim>
                                    <p:anim calcmode="lin" valueType="num">
                                      <p:cBhvr>
                                        <p:cTn id="9" dur="500" fill="hold"/>
                                        <p:tgtEl>
                                          <p:spTgt spid="8"/>
                                        </p:tgtEl>
                                        <p:attrNameLst>
                                          <p:attrName>ppt_w</p:attrName>
                                        </p:attrNameLst>
                                      </p:cBhvr>
                                      <p:tavLst>
                                        <p:tav tm="0">
                                          <p:val>
                                            <p:strVal val="#ppt_w"/>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slide(fromLef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slide(fromLeft)">
                                      <p:cBhvr>
                                        <p:cTn id="26" dur="5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ppt_h/2"/>
                                          </p:val>
                                        </p:tav>
                                        <p:tav tm="100000">
                                          <p:val>
                                            <p:strVal val="#ppt_y"/>
                                          </p:val>
                                        </p:tav>
                                      </p:tavLst>
                                    </p:anim>
                                    <p:anim calcmode="lin" valueType="num">
                                      <p:cBhvr>
                                        <p:cTn id="33" dur="500" fill="hold"/>
                                        <p:tgtEl>
                                          <p:spTgt spid="9"/>
                                        </p:tgtEl>
                                        <p:attrNameLst>
                                          <p:attrName>ppt_w</p:attrName>
                                        </p:attrNameLst>
                                      </p:cBhvr>
                                      <p:tavLst>
                                        <p:tav tm="0">
                                          <p:val>
                                            <p:strVal val="#ppt_w"/>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37" presetClass="entr" presetSubtype="0" fill="hold" grpId="0" nodeType="afterEffect">
                                  <p:stCondLst>
                                    <p:cond delay="0"/>
                                  </p:stCondLst>
                                  <p:childTnLst>
                                    <p:set>
                                      <p:cBhvr>
                                        <p:cTn id="37" dur="1" fill="hold">
                                          <p:stCondLst>
                                            <p:cond delay="0"/>
                                          </p:stCondLst>
                                        </p:cTn>
                                        <p:tgtEl>
                                          <p:spTgt spid="317444">
                                            <p:txEl>
                                              <p:pRg st="0" end="0"/>
                                            </p:txEl>
                                          </p:spTgt>
                                        </p:tgtEl>
                                        <p:attrNameLst>
                                          <p:attrName>style.visibility</p:attrName>
                                        </p:attrNameLst>
                                      </p:cBhvr>
                                      <p:to>
                                        <p:strVal val="visible"/>
                                      </p:to>
                                    </p:set>
                                    <p:animEffect transition="in" filter="fade">
                                      <p:cBhvr>
                                        <p:cTn id="38" dur="1000"/>
                                        <p:tgtEl>
                                          <p:spTgt spid="317444">
                                            <p:txEl>
                                              <p:pRg st="0" end="0"/>
                                            </p:txEl>
                                          </p:spTgt>
                                        </p:tgtEl>
                                      </p:cBhvr>
                                    </p:animEffect>
                                    <p:anim calcmode="lin" valueType="num">
                                      <p:cBhvr>
                                        <p:cTn id="39" dur="1000" fill="hold"/>
                                        <p:tgtEl>
                                          <p:spTgt spid="317444">
                                            <p:txEl>
                                              <p:pRg st="0" end="0"/>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317444">
                                            <p:txEl>
                                              <p:pRg st="0" end="0"/>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17444">
                                            <p:txEl>
                                              <p:pRg st="0" end="0"/>
                                            </p:txEl>
                                          </p:spTgt>
                                        </p:tgtEl>
                                        <p:attrNameLst>
                                          <p:attrName>ppt_y</p:attrName>
                                        </p:attrNameLst>
                                      </p:cBhvr>
                                      <p:tavLst>
                                        <p:tav tm="0">
                                          <p:val>
                                            <p:strVal val="#ppt_y-.03"/>
                                          </p:val>
                                        </p:tav>
                                        <p:tav tm="100000">
                                          <p:val>
                                            <p:strVal val="#ppt_y"/>
                                          </p:val>
                                        </p:tav>
                                      </p:tavLst>
                                    </p:anim>
                                  </p:childTnLst>
                                </p:cTn>
                              </p:par>
                            </p:childTnLst>
                          </p:cTn>
                        </p:par>
                        <p:par>
                          <p:cTn id="42" fill="hold" nodeType="afterGroup">
                            <p:stCondLst>
                              <p:cond delay="1500"/>
                            </p:stCondLst>
                            <p:childTnLst>
                              <p:par>
                                <p:cTn id="43" presetID="12" presetClass="entr" presetSubtype="8" fill="hold" grpId="0" nodeType="afterEffect">
                                  <p:stCondLst>
                                    <p:cond delay="0"/>
                                  </p:stCondLst>
                                  <p:childTnLst>
                                    <p:set>
                                      <p:cBhvr>
                                        <p:cTn id="44" dur="1" fill="hold">
                                          <p:stCondLst>
                                            <p:cond delay="0"/>
                                          </p:stCondLst>
                                        </p:cTn>
                                        <p:tgtEl>
                                          <p:spTgt spid="317444">
                                            <p:txEl>
                                              <p:pRg st="1" end="1"/>
                                            </p:txEl>
                                          </p:spTgt>
                                        </p:tgtEl>
                                        <p:attrNameLst>
                                          <p:attrName>style.visibility</p:attrName>
                                        </p:attrNameLst>
                                      </p:cBhvr>
                                      <p:to>
                                        <p:strVal val="visible"/>
                                      </p:to>
                                    </p:set>
                                    <p:animEffect transition="in" filter="slide(fromLeft)">
                                      <p:cBhvr>
                                        <p:cTn id="45" dur="500"/>
                                        <p:tgtEl>
                                          <p:spTgt spid="317444">
                                            <p:txEl>
                                              <p:pRg st="1" end="1"/>
                                            </p:txEl>
                                          </p:spTgt>
                                        </p:tgtEl>
                                      </p:cBhvr>
                                    </p:animEffect>
                                  </p:childTnLst>
                                </p:cTn>
                              </p:par>
                            </p:childTnLst>
                          </p:cTn>
                        </p:par>
                        <p:par>
                          <p:cTn id="46" fill="hold" nodeType="afterGroup">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317444">
                                            <p:txEl>
                                              <p:pRg st="2" end="2"/>
                                            </p:txEl>
                                          </p:spTgt>
                                        </p:tgtEl>
                                        <p:attrNameLst>
                                          <p:attrName>style.visibility</p:attrName>
                                        </p:attrNameLst>
                                      </p:cBhvr>
                                      <p:to>
                                        <p:strVal val="visible"/>
                                      </p:to>
                                    </p:set>
                                    <p:animEffect transition="in" filter="slide(fromLeft)">
                                      <p:cBhvr>
                                        <p:cTn id="49" dur="500"/>
                                        <p:tgtEl>
                                          <p:spTgt spid="3174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build="p"/>
      <p:bldP spid="31744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4"/>
          <p:cNvSpPr>
            <a:spLocks noChangeArrowheads="1"/>
          </p:cNvSpPr>
          <p:nvPr/>
        </p:nvSpPr>
        <p:spPr bwMode="auto">
          <a:xfrm>
            <a:off x="0" y="-1"/>
            <a:ext cx="3048000" cy="6475723"/>
          </a:xfrm>
          <a:prstGeom prst="rect">
            <a:avLst/>
          </a:prstGeom>
          <a:gradFill rotWithShape="1">
            <a:gsLst>
              <a:gs pos="0">
                <a:srgbClr val="99B9E3"/>
              </a:gs>
              <a:gs pos="100000">
                <a:srgbClr val="5F5F5F"/>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51202" name="Rectangle 5"/>
          <p:cNvSpPr>
            <a:spLocks noChangeArrowheads="1"/>
          </p:cNvSpPr>
          <p:nvPr/>
        </p:nvSpPr>
        <p:spPr bwMode="auto">
          <a:xfrm>
            <a:off x="3035300" y="-1"/>
            <a:ext cx="3086100" cy="6475723"/>
          </a:xfrm>
          <a:prstGeom prst="rect">
            <a:avLst/>
          </a:prstGeom>
          <a:gradFill rotWithShape="1">
            <a:gsLst>
              <a:gs pos="0">
                <a:srgbClr val="A69FB8"/>
              </a:gs>
              <a:gs pos="100000">
                <a:srgbClr val="5F5F5F"/>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51203" name="Rectangle 6"/>
          <p:cNvSpPr>
            <a:spLocks noChangeArrowheads="1"/>
          </p:cNvSpPr>
          <p:nvPr/>
        </p:nvSpPr>
        <p:spPr bwMode="auto">
          <a:xfrm>
            <a:off x="6096000" y="-1"/>
            <a:ext cx="3048000" cy="6475723"/>
          </a:xfrm>
          <a:prstGeom prst="rect">
            <a:avLst/>
          </a:prstGeom>
          <a:gradFill rotWithShape="1">
            <a:gsLst>
              <a:gs pos="0">
                <a:srgbClr val="7B9568"/>
              </a:gs>
              <a:gs pos="100000">
                <a:srgbClr val="5F5F5F"/>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12" name="Right Arrow 11"/>
          <p:cNvSpPr>
            <a:spLocks noChangeArrowheads="1"/>
          </p:cNvSpPr>
          <p:nvPr/>
        </p:nvSpPr>
        <p:spPr bwMode="auto">
          <a:xfrm>
            <a:off x="0" y="762000"/>
            <a:ext cx="9144000" cy="5359400"/>
          </a:xfrm>
          <a:prstGeom prst="rightArrow">
            <a:avLst>
              <a:gd name="adj1" fmla="val 50472"/>
              <a:gd name="adj2" fmla="val 50000"/>
            </a:avLst>
          </a:prstGeom>
          <a:solidFill>
            <a:schemeClr val="bg1">
              <a:alpha val="1215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51204" name="Title 4"/>
          <p:cNvSpPr>
            <a:spLocks noGrp="1"/>
          </p:cNvSpPr>
          <p:nvPr>
            <p:ph type="ctrTitle"/>
          </p:nvPr>
        </p:nvSpPr>
        <p:spPr>
          <a:prstGeom prst="rect">
            <a:avLst/>
          </a:prstGeom>
        </p:spPr>
        <p:txBody>
          <a:bodyPr/>
          <a:lstStyle/>
          <a:p>
            <a:r>
              <a:rPr lang="en-US">
                <a:latin typeface="Arial" charset="0"/>
                <a:ea typeface="ＭＳ Ｐゴシック" charset="0"/>
                <a:cs typeface="ＭＳ Ｐゴシック" charset="0"/>
              </a:rPr>
              <a:t>Reasoning Rationally</a:t>
            </a:r>
          </a:p>
        </p:txBody>
      </p:sp>
      <p:sp>
        <p:nvSpPr>
          <p:cNvPr id="112643" name="Content Placeholder 5"/>
          <p:cNvSpPr>
            <a:spLocks noGrp="1"/>
          </p:cNvSpPr>
          <p:nvPr>
            <p:ph sz="half" idx="4294967295"/>
          </p:nvPr>
        </p:nvSpPr>
        <p:spPr>
          <a:xfrm>
            <a:off x="200520" y="1299571"/>
            <a:ext cx="2797175" cy="3251200"/>
          </a:xfrm>
          <a:prstGeom prst="rect">
            <a:avLst/>
          </a:prstGeom>
        </p:spPr>
        <p:txBody>
          <a:bodyPr>
            <a:noAutofit/>
          </a:bodyPr>
          <a:lstStyle/>
          <a:p>
            <a:pPr marL="0" indent="0">
              <a:spcAft>
                <a:spcPts val="600"/>
              </a:spcAft>
              <a:buNone/>
              <a:tabLst>
                <a:tab pos="166688" algn="l"/>
              </a:tabLst>
            </a:pPr>
            <a:r>
              <a:rPr lang="en-US" sz="2400" b="1" dirty="0" err="1">
                <a:solidFill>
                  <a:srgbClr val="B7EFFC"/>
                </a:solidFill>
                <a:latin typeface="Arial" charset="0"/>
                <a:ea typeface="ＭＳ Ｐゴシック" charset="0"/>
                <a:cs typeface="ＭＳ Ｐゴシック" charset="0"/>
              </a:rPr>
              <a:t>Prereflective</a:t>
            </a:r>
            <a:r>
              <a:rPr lang="en-US" sz="2400" b="1" dirty="0">
                <a:solidFill>
                  <a:srgbClr val="B7EFFC"/>
                </a:solidFill>
                <a:latin typeface="Arial" charset="0"/>
                <a:ea typeface="ＭＳ Ｐゴシック" charset="0"/>
                <a:cs typeface="ＭＳ Ｐゴシック" charset="0"/>
              </a:rPr>
              <a:t> thinkers:</a:t>
            </a:r>
          </a:p>
          <a:p>
            <a:pPr marL="0" indent="0">
              <a:lnSpc>
                <a:spcPct val="90000"/>
              </a:lnSpc>
              <a:spcAft>
                <a:spcPts val="600"/>
              </a:spcAft>
              <a:buNone/>
              <a:tabLst>
                <a:tab pos="166688" algn="l"/>
              </a:tabLst>
            </a:pPr>
            <a:r>
              <a:rPr lang="en-US" sz="2200" b="1" dirty="0" smtClean="0">
                <a:solidFill>
                  <a:schemeClr val="bg2"/>
                </a:solidFill>
                <a:latin typeface="Arial" charset="0"/>
                <a:ea typeface="ＭＳ Ｐゴシック" charset="0"/>
                <a:cs typeface="ＭＳ Ｐゴシック" charset="0"/>
              </a:rPr>
              <a:t>Do </a:t>
            </a:r>
            <a:r>
              <a:rPr lang="en-US" sz="2200" b="1" dirty="0">
                <a:solidFill>
                  <a:schemeClr val="bg2"/>
                </a:solidFill>
                <a:latin typeface="Arial" charset="0"/>
                <a:ea typeface="ＭＳ Ｐゴシック" charset="0"/>
                <a:cs typeface="ＭＳ Ｐゴシック" charset="0"/>
              </a:rPr>
              <a:t>not </a:t>
            </a:r>
            <a:r>
              <a:rPr lang="en-US" sz="2200" b="1" dirty="0" smtClean="0">
                <a:solidFill>
                  <a:schemeClr val="bg2"/>
                </a:solidFill>
                <a:latin typeface="Arial" charset="0"/>
                <a:ea typeface="ＭＳ Ｐゴシック" charset="0"/>
                <a:cs typeface="ＭＳ Ｐゴシック" charset="0"/>
              </a:rPr>
              <a:t>distinguish between knowledge </a:t>
            </a:r>
            <a:r>
              <a:rPr lang="en-US" sz="2200" b="1" dirty="0">
                <a:solidFill>
                  <a:schemeClr val="bg2"/>
                </a:solidFill>
                <a:latin typeface="Arial" charset="0"/>
                <a:ea typeface="ＭＳ Ｐゴシック" charset="0"/>
                <a:cs typeface="ＭＳ Ｐゴシック" charset="0"/>
              </a:rPr>
              <a:t>and </a:t>
            </a:r>
            <a:r>
              <a:rPr lang="en-US" sz="2200" b="1" dirty="0" smtClean="0">
                <a:solidFill>
                  <a:schemeClr val="bg2"/>
                </a:solidFill>
                <a:latin typeface="Arial" charset="0"/>
                <a:ea typeface="ＭＳ Ｐゴシック" charset="0"/>
                <a:cs typeface="ＭＳ Ｐゴシック" charset="0"/>
              </a:rPr>
              <a:t>belief or between </a:t>
            </a:r>
            <a:r>
              <a:rPr lang="en-US" sz="2200" b="1" dirty="0">
                <a:solidFill>
                  <a:schemeClr val="bg2"/>
                </a:solidFill>
                <a:latin typeface="Arial" charset="0"/>
                <a:ea typeface="ＭＳ Ｐゴシック" charset="0"/>
                <a:cs typeface="ＭＳ Ｐゴシック" charset="0"/>
              </a:rPr>
              <a:t>belief </a:t>
            </a:r>
            <a:r>
              <a:rPr lang="en-US" sz="2200" b="1" dirty="0" smtClean="0">
                <a:solidFill>
                  <a:schemeClr val="bg2"/>
                </a:solidFill>
                <a:latin typeface="Arial" charset="0"/>
                <a:ea typeface="ＭＳ Ｐゴシック" charset="0"/>
                <a:cs typeface="ＭＳ Ｐゴシック" charset="0"/>
              </a:rPr>
              <a:t>and </a:t>
            </a:r>
            <a:r>
              <a:rPr lang="en-US" sz="2200" b="1" dirty="0">
                <a:solidFill>
                  <a:schemeClr val="bg2"/>
                </a:solidFill>
                <a:latin typeface="Arial" charset="0"/>
                <a:ea typeface="ＭＳ Ｐゴシック" charset="0"/>
                <a:cs typeface="ＭＳ Ｐゴシック" charset="0"/>
              </a:rPr>
              <a:t>evidence</a:t>
            </a:r>
          </a:p>
          <a:p>
            <a:pPr marL="0" indent="0">
              <a:lnSpc>
                <a:spcPct val="90000"/>
              </a:lnSpc>
              <a:spcAft>
                <a:spcPts val="600"/>
              </a:spcAft>
              <a:buNone/>
              <a:tabLst>
                <a:tab pos="166688" algn="l"/>
              </a:tabLst>
            </a:pPr>
            <a:r>
              <a:rPr lang="en-US" sz="2200" b="1" dirty="0" smtClean="0">
                <a:solidFill>
                  <a:schemeClr val="bg2"/>
                </a:solidFill>
                <a:latin typeface="Arial" charset="0"/>
                <a:ea typeface="ＭＳ Ｐゴシック" charset="0"/>
                <a:cs typeface="ＭＳ Ｐゴシック" charset="0"/>
              </a:rPr>
              <a:t>See </a:t>
            </a:r>
            <a:r>
              <a:rPr lang="en-US" sz="2200" b="1" dirty="0">
                <a:solidFill>
                  <a:schemeClr val="bg2"/>
                </a:solidFill>
                <a:latin typeface="Arial" charset="0"/>
                <a:ea typeface="ＭＳ Ｐゴシック" charset="0"/>
                <a:cs typeface="ＭＳ Ｐゴシック" charset="0"/>
              </a:rPr>
              <a:t>no reason </a:t>
            </a:r>
            <a:r>
              <a:rPr lang="en-US" sz="2200" b="1" dirty="0" smtClean="0">
                <a:solidFill>
                  <a:schemeClr val="bg2"/>
                </a:solidFill>
                <a:latin typeface="Arial" charset="0"/>
                <a:ea typeface="ＭＳ Ｐゴシック" charset="0"/>
                <a:cs typeface="ＭＳ Ｐゴシック" charset="0"/>
              </a:rPr>
              <a:t>to </a:t>
            </a:r>
            <a:r>
              <a:rPr lang="en-US" sz="2200" b="1" dirty="0">
                <a:solidFill>
                  <a:schemeClr val="bg2"/>
                </a:solidFill>
                <a:latin typeface="Arial" charset="0"/>
                <a:ea typeface="ＭＳ Ｐゴシック" charset="0"/>
                <a:cs typeface="ＭＳ Ｐゴシック" charset="0"/>
              </a:rPr>
              <a:t>justify a </a:t>
            </a:r>
            <a:r>
              <a:rPr lang="en-US" sz="2200" b="1" dirty="0" smtClean="0">
                <a:solidFill>
                  <a:schemeClr val="bg2"/>
                </a:solidFill>
                <a:latin typeface="Arial" charset="0"/>
                <a:ea typeface="ＭＳ Ｐゴシック" charset="0"/>
                <a:cs typeface="ＭＳ Ｐゴシック" charset="0"/>
              </a:rPr>
              <a:t>belief</a:t>
            </a:r>
            <a:endParaRPr lang="en-US" sz="2200" dirty="0">
              <a:solidFill>
                <a:schemeClr val="bg2"/>
              </a:solidFill>
              <a:latin typeface="Arial" charset="0"/>
              <a:ea typeface="ＭＳ Ｐゴシック" charset="0"/>
              <a:cs typeface="ＭＳ Ｐゴシック" charset="0"/>
            </a:endParaRPr>
          </a:p>
        </p:txBody>
      </p:sp>
      <p:sp>
        <p:nvSpPr>
          <p:cNvPr id="8" name="Content Placeholder 5"/>
          <p:cNvSpPr txBox="1">
            <a:spLocks/>
          </p:cNvSpPr>
          <p:nvPr/>
        </p:nvSpPr>
        <p:spPr bwMode="auto">
          <a:xfrm>
            <a:off x="3175000" y="1374775"/>
            <a:ext cx="27686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Aft>
                <a:spcPts val="1200"/>
              </a:spcAft>
            </a:pPr>
            <a:r>
              <a:rPr lang="en-US" b="1" dirty="0">
                <a:solidFill>
                  <a:srgbClr val="F5D3F0"/>
                </a:solidFill>
              </a:rPr>
              <a:t>Quasi-reflective thinkers: </a:t>
            </a:r>
            <a:endParaRPr lang="en-US" sz="2200" b="1" dirty="0">
              <a:solidFill>
                <a:schemeClr val="bg2"/>
              </a:solidFill>
            </a:endParaRPr>
          </a:p>
          <a:p>
            <a:pPr eaLnBrk="1" hangingPunct="1">
              <a:lnSpc>
                <a:spcPct val="90000"/>
              </a:lnSpc>
            </a:pPr>
            <a:r>
              <a:rPr lang="en-US" sz="2200" b="1" dirty="0">
                <a:solidFill>
                  <a:schemeClr val="bg2"/>
                </a:solidFill>
              </a:rPr>
              <a:t>Think that because knowledge is sometimes uncertain, any judgment about the evidence is purely subjective</a:t>
            </a:r>
          </a:p>
        </p:txBody>
      </p:sp>
      <p:sp>
        <p:nvSpPr>
          <p:cNvPr id="9" name="Content Placeholder 5"/>
          <p:cNvSpPr txBox="1">
            <a:spLocks/>
          </p:cNvSpPr>
          <p:nvPr/>
        </p:nvSpPr>
        <p:spPr bwMode="auto">
          <a:xfrm>
            <a:off x="6197600" y="1374775"/>
            <a:ext cx="2768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Aft>
                <a:spcPts val="1200"/>
              </a:spcAft>
            </a:pPr>
            <a:r>
              <a:rPr lang="en-US" b="1">
                <a:solidFill>
                  <a:srgbClr val="CFEB9B"/>
                </a:solidFill>
              </a:rPr>
              <a:t>Reflective thinkers: </a:t>
            </a:r>
          </a:p>
          <a:p>
            <a:pPr eaLnBrk="1" hangingPunct="1">
              <a:lnSpc>
                <a:spcPct val="90000"/>
              </a:lnSpc>
            </a:pPr>
            <a:r>
              <a:rPr lang="en-US" sz="2200" b="1">
                <a:solidFill>
                  <a:schemeClr val="bg2"/>
                </a:solidFill>
              </a:rPr>
              <a:t>Understand that although some things cannot be known with certainty, some judgments are more valid than others</a:t>
            </a:r>
          </a:p>
        </p:txBody>
      </p:sp>
      <p:sp>
        <p:nvSpPr>
          <p:cNvPr id="13" name="Rectangle 12"/>
          <p:cNvSpPr/>
          <p:nvPr/>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217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lide(fromLeft)">
                                      <p:cBhvr>
                                        <p:cTn id="11" dur="2000"/>
                                        <p:tgtEl>
                                          <p:spTgt spid="12"/>
                                        </p:tgtEl>
                                      </p:cBhvr>
                                    </p:animEffect>
                                  </p:childTnLst>
                                </p:cTn>
                              </p:par>
                            </p:childTnLst>
                          </p:cTn>
                        </p:par>
                        <p:par>
                          <p:cTn id="12" fill="hold">
                            <p:stCondLst>
                              <p:cond delay="2500"/>
                            </p:stCondLst>
                            <p:childTnLst>
                              <p:par>
                                <p:cTn id="13" presetID="12" presetClass="entr" presetSubtype="8" fill="hold" grpId="0" nodeType="afterEffect">
                                  <p:stCondLst>
                                    <p:cond delay="0"/>
                                  </p:stCondLst>
                                  <p:childTnLst>
                                    <p:set>
                                      <p:cBhvr>
                                        <p:cTn id="14" dur="1" fill="hold">
                                          <p:stCondLst>
                                            <p:cond delay="0"/>
                                          </p:stCondLst>
                                        </p:cTn>
                                        <p:tgtEl>
                                          <p:spTgt spid="112643">
                                            <p:txEl>
                                              <p:pRg st="0" end="0"/>
                                            </p:txEl>
                                          </p:spTgt>
                                        </p:tgtEl>
                                        <p:attrNameLst>
                                          <p:attrName>style.visibility</p:attrName>
                                        </p:attrNameLst>
                                      </p:cBhvr>
                                      <p:to>
                                        <p:strVal val="visible"/>
                                      </p:to>
                                    </p:set>
                                    <p:animEffect transition="in" filter="slide(fromLeft)">
                                      <p:cBhvr>
                                        <p:cTn id="15" dur="500"/>
                                        <p:tgtEl>
                                          <p:spTgt spid="112643">
                                            <p:txEl>
                                              <p:pRg st="0" end="0"/>
                                            </p:txEl>
                                          </p:spTgt>
                                        </p:tgtEl>
                                      </p:cBhvr>
                                    </p:animEffect>
                                  </p:childTnLst>
                                </p:cTn>
                              </p:par>
                            </p:childTnLst>
                          </p:cTn>
                        </p:par>
                        <p:par>
                          <p:cTn id="16" fill="hold" nodeType="afterGroup">
                            <p:stCondLst>
                              <p:cond delay="3000"/>
                            </p:stCondLst>
                            <p:childTnLst>
                              <p:par>
                                <p:cTn id="17" presetID="12" presetClass="entr" presetSubtype="8" fill="hold" grpId="0" nodeType="afterEffect">
                                  <p:stCondLst>
                                    <p:cond delay="0"/>
                                  </p:stCondLst>
                                  <p:childTnLst>
                                    <p:set>
                                      <p:cBhvr>
                                        <p:cTn id="18" dur="1" fill="hold">
                                          <p:stCondLst>
                                            <p:cond delay="0"/>
                                          </p:stCondLst>
                                        </p:cTn>
                                        <p:tgtEl>
                                          <p:spTgt spid="112643">
                                            <p:txEl>
                                              <p:pRg st="1" end="1"/>
                                            </p:txEl>
                                          </p:spTgt>
                                        </p:tgtEl>
                                        <p:attrNameLst>
                                          <p:attrName>style.visibility</p:attrName>
                                        </p:attrNameLst>
                                      </p:cBhvr>
                                      <p:to>
                                        <p:strVal val="visible"/>
                                      </p:to>
                                    </p:set>
                                    <p:animEffect transition="in" filter="slide(fromLeft)">
                                      <p:cBhvr>
                                        <p:cTn id="19" dur="500"/>
                                        <p:tgtEl>
                                          <p:spTgt spid="112643">
                                            <p:txEl>
                                              <p:pRg st="1" end="1"/>
                                            </p:txEl>
                                          </p:spTgt>
                                        </p:tgtEl>
                                      </p:cBhvr>
                                    </p:animEffect>
                                  </p:childTnLst>
                                </p:cTn>
                              </p:par>
                            </p:childTnLst>
                          </p:cTn>
                        </p:par>
                        <p:par>
                          <p:cTn id="20" fill="hold" nodeType="afterGroup">
                            <p:stCondLst>
                              <p:cond delay="3500"/>
                            </p:stCondLst>
                            <p:childTnLst>
                              <p:par>
                                <p:cTn id="21" presetID="12" presetClass="entr" presetSubtype="8" fill="hold" grpId="0" nodeType="after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Effect transition="in" filter="slide(fromLeft)">
                                      <p:cBhvr>
                                        <p:cTn id="23" dur="500"/>
                                        <p:tgtEl>
                                          <p:spTgt spid="11264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slide(fromLeft)">
                                      <p:cBhvr>
                                        <p:cTn id="28" dur="1000"/>
                                        <p:tgtEl>
                                          <p:spTgt spid="8">
                                            <p:txEl>
                                              <p:pRg st="0" end="0"/>
                                            </p:txEl>
                                          </p:spTgt>
                                        </p:tgtEl>
                                      </p:cBhvr>
                                    </p:animEffect>
                                  </p:childTnLst>
                                </p:cTn>
                              </p:par>
                            </p:childTnLst>
                          </p:cTn>
                        </p:par>
                        <p:par>
                          <p:cTn id="29" fill="hold" nodeType="afterGroup">
                            <p:stCondLst>
                              <p:cond delay="1000"/>
                            </p:stCondLst>
                            <p:childTnLst>
                              <p:par>
                                <p:cTn id="30" presetID="12" presetClass="entr" presetSubtype="8" fill="hold" grpId="0"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slide(fromLeft)">
                                      <p:cBhvr>
                                        <p:cTn id="32" dur="10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slide(fromLeft)">
                                      <p:cBhvr>
                                        <p:cTn id="37" dur="1000"/>
                                        <p:tgtEl>
                                          <p:spTgt spid="9">
                                            <p:txEl>
                                              <p:pRg st="0" end="0"/>
                                            </p:txEl>
                                          </p:spTgt>
                                        </p:tgtEl>
                                      </p:cBhvr>
                                    </p:animEffect>
                                  </p:childTnLst>
                                </p:cTn>
                              </p:par>
                            </p:childTnLst>
                          </p:cTn>
                        </p:par>
                        <p:par>
                          <p:cTn id="38" fill="hold" nodeType="afterGroup">
                            <p:stCondLst>
                              <p:cond delay="1000"/>
                            </p:stCondLst>
                            <p:childTnLst>
                              <p:par>
                                <p:cTn id="39" presetID="12" presetClass="entr" presetSubtype="8" fill="hold" grpId="0" nodeType="after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slide(fromLeft)">
                                      <p:cBhvr>
                                        <p:cTn id="41"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2643" grpId="0" build="p"/>
      <p:bldP spid="8" grpId="0" build="p"/>
      <p:bldP spid="9" grpId="0" build="p"/>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ctrTitle"/>
          </p:nvPr>
        </p:nvSpPr>
        <p:spPr/>
        <p:txBody>
          <a:bodyPr/>
          <a:lstStyle/>
          <a:p>
            <a:r>
              <a:rPr lang="en-US">
                <a:latin typeface="Arial" charset="0"/>
                <a:ea typeface="ＭＳ Ｐゴシック" charset="0"/>
                <a:cs typeface="ＭＳ Ｐゴシック" charset="0"/>
              </a:rPr>
              <a:t>Figure 9.2: Reflective Thinking</a:t>
            </a:r>
          </a:p>
        </p:txBody>
      </p:sp>
      <p:sp>
        <p:nvSpPr>
          <p:cNvPr id="121858" name="TextBox 2"/>
          <p:cNvSpPr txBox="1">
            <a:spLocks noChangeArrowheads="1"/>
          </p:cNvSpPr>
          <p:nvPr/>
        </p:nvSpPr>
        <p:spPr bwMode="auto">
          <a:xfrm>
            <a:off x="414338" y="995876"/>
            <a:ext cx="8305800" cy="5294312"/>
          </a:xfrm>
          <a:prstGeom prst="rect">
            <a:avLst/>
          </a:prstGeom>
          <a:solidFill>
            <a:schemeClr val="bg1"/>
          </a:solidFill>
          <a:ln w="9525">
            <a:solidFill>
              <a:schemeClr val="tx1"/>
            </a:solidFill>
            <a:miter lim="800000"/>
            <a:headEnd/>
            <a:tailEnd/>
          </a:ln>
        </p:spPr>
        <p:txBody>
          <a:bodyPr>
            <a:spAutoFit/>
          </a:bodyPr>
          <a:lstStyle>
            <a:lvl1pPr marL="347663" indent="-3476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200"/>
              </a:spcBef>
            </a:pPr>
            <a:r>
              <a:rPr lang="en-US" sz="1800" i="1" dirty="0"/>
              <a:t>Q: </a:t>
            </a:r>
            <a:r>
              <a:rPr lang="en-US" sz="1800" dirty="0"/>
              <a:t>	Can you ever say you know for sure that your point of view on chemical additives is correct?</a:t>
            </a:r>
          </a:p>
          <a:p>
            <a:pPr eaLnBrk="1" hangingPunct="1">
              <a:spcBef>
                <a:spcPts val="1200"/>
              </a:spcBef>
            </a:pPr>
            <a:r>
              <a:rPr lang="en-US" sz="1800" i="1" dirty="0"/>
              <a:t>A: </a:t>
            </a:r>
            <a:r>
              <a:rPr lang="en-US" sz="1800" dirty="0"/>
              <a:t>	No, I don</a:t>
            </a:r>
            <a:r>
              <a:rPr lang="fr-FR" sz="1800" dirty="0"/>
              <a:t>'</a:t>
            </a:r>
            <a:r>
              <a:rPr lang="en-US" sz="1800" dirty="0"/>
              <a:t>t think so . . . [but] I think that we can usually be reasonably certain, given the information we have now, and considering our methodologies. . . . [I]t might be that the research </a:t>
            </a:r>
            <a:r>
              <a:rPr lang="en-US" sz="1800" dirty="0" err="1" smtClean="0"/>
              <a:t>wasn</a:t>
            </a:r>
            <a:r>
              <a:rPr lang="fr-FR" sz="1800" dirty="0" smtClean="0"/>
              <a:t>’</a:t>
            </a:r>
            <a:r>
              <a:rPr lang="en-US" sz="1800" dirty="0" smtClean="0"/>
              <a:t>t </a:t>
            </a:r>
            <a:r>
              <a:rPr lang="en-US" sz="1800" dirty="0"/>
              <a:t>conducted rigorously enough. In other words, we might have flaws in our data or sample, things like that.</a:t>
            </a:r>
          </a:p>
          <a:p>
            <a:pPr eaLnBrk="1" hangingPunct="1">
              <a:spcBef>
                <a:spcPts val="1200"/>
              </a:spcBef>
            </a:pPr>
            <a:r>
              <a:rPr lang="en-US" sz="1800" i="1" dirty="0"/>
              <a:t>Q: </a:t>
            </a:r>
            <a:r>
              <a:rPr lang="en-US" sz="1800" dirty="0"/>
              <a:t>	How then would you identify the “better opinion”?</a:t>
            </a:r>
          </a:p>
          <a:p>
            <a:pPr eaLnBrk="1" hangingPunct="1">
              <a:spcBef>
                <a:spcPts val="1200"/>
              </a:spcBef>
            </a:pPr>
            <a:r>
              <a:rPr lang="en-US" sz="1800" i="1" dirty="0"/>
              <a:t>A: </a:t>
            </a:r>
            <a:r>
              <a:rPr lang="en-US" sz="1800" dirty="0"/>
              <a:t>	One that takes as many factors as possible into consideration. I mean one that uses the higher percentage of the data that we have, and perhaps that uses the methodology that has been most reliable.</a:t>
            </a:r>
          </a:p>
          <a:p>
            <a:pPr eaLnBrk="1" hangingPunct="1">
              <a:spcBef>
                <a:spcPts val="1200"/>
              </a:spcBef>
            </a:pPr>
            <a:r>
              <a:rPr lang="en-US" sz="1800" i="1" dirty="0"/>
              <a:t>Q: </a:t>
            </a:r>
            <a:r>
              <a:rPr lang="en-US" sz="1800" dirty="0"/>
              <a:t>	And how do you come to a conclusion about what the evidence suggests?</a:t>
            </a:r>
          </a:p>
          <a:p>
            <a:pPr eaLnBrk="1" hangingPunct="1">
              <a:spcBef>
                <a:spcPts val="1200"/>
              </a:spcBef>
            </a:pPr>
            <a:r>
              <a:rPr lang="en-US" sz="1800" i="1" dirty="0"/>
              <a:t>A: </a:t>
            </a:r>
            <a:r>
              <a:rPr lang="en-US" sz="1800" dirty="0"/>
              <a:t>	I think you have to take a look at the different opinions and studies that different groups offer. Maybe some studies offered by the chemical industry, some studies by the government, some private studies. . . . You have to try to interpret </a:t>
            </a:r>
            <a:r>
              <a:rPr lang="en-US" sz="1800" dirty="0" smtClean="0"/>
              <a:t>people</a:t>
            </a:r>
            <a:r>
              <a:rPr lang="fr-FR" sz="1800" dirty="0" smtClean="0"/>
              <a:t>’</a:t>
            </a:r>
            <a:r>
              <a:rPr lang="en-US" sz="1800" dirty="0" smtClean="0"/>
              <a:t>s </a:t>
            </a:r>
            <a:r>
              <a:rPr lang="en-US" sz="1800" dirty="0"/>
              <a:t>motives and that makes it a more complex soup to try to strain out.</a:t>
            </a:r>
          </a:p>
        </p:txBody>
      </p:sp>
    </p:spTree>
    <p:extLst>
      <p:ext uri="{BB962C8B-B14F-4D97-AF65-F5344CB8AC3E}">
        <p14:creationId xmlns:p14="http://schemas.microsoft.com/office/powerpoint/2010/main" val="2976693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fade">
                                      <p:cBhvr>
                                        <p:cTn id="7" dur="500"/>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5906"/>
            <a:ext cx="9171025" cy="6543273"/>
          </a:xfrm>
          <a:prstGeom prst="rect">
            <a:avLst/>
          </a:prstGeom>
        </p:spPr>
      </p:pic>
      <p:sp>
        <p:nvSpPr>
          <p:cNvPr id="2" name="Rectangle 1"/>
          <p:cNvSpPr/>
          <p:nvPr/>
        </p:nvSpPr>
        <p:spPr>
          <a:xfrm>
            <a:off x="3346367" y="1978831"/>
            <a:ext cx="2441120" cy="149717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1">
                      <a:lumMod val="60000"/>
                      <a:lumOff val="40000"/>
                    </a:schemeClr>
                  </a:solidFill>
                  <a:latin typeface="Arial"/>
                  <a:cs typeface="Arial"/>
                </a:rPr>
                <a:t>9.2</a:t>
              </a:r>
              <a:endParaRPr lang="en-US" sz="3200" b="1" dirty="0">
                <a:solidFill>
                  <a:schemeClr val="accent1">
                    <a:lumMod val="60000"/>
                    <a:lumOff val="40000"/>
                  </a:schemeClr>
                </a:solidFill>
                <a:latin typeface="Arial"/>
                <a:cs typeface="Arial"/>
              </a:endParaRPr>
            </a:p>
          </p:txBody>
        </p:sp>
      </p:grpSp>
      <p:sp>
        <p:nvSpPr>
          <p:cNvPr id="6" name="TextBox 5"/>
          <p:cNvSpPr txBox="1"/>
          <p:nvPr/>
        </p:nvSpPr>
        <p:spPr>
          <a:xfrm>
            <a:off x="3346367" y="2105743"/>
            <a:ext cx="2441120" cy="1200328"/>
          </a:xfrm>
          <a:prstGeom prst="rect">
            <a:avLst/>
          </a:prstGeom>
          <a:noFill/>
        </p:spPr>
        <p:txBody>
          <a:bodyPr wrap="square" rtlCol="0">
            <a:spAutoFit/>
          </a:bodyPr>
          <a:lstStyle/>
          <a:p>
            <a:pPr algn="ctr"/>
            <a:r>
              <a:rPr lang="en-US" sz="2400" b="1" dirty="0">
                <a:solidFill>
                  <a:schemeClr val="bg1"/>
                </a:solidFill>
                <a:latin typeface=""/>
              </a:rPr>
              <a:t>Barriers to Reasoning </a:t>
            </a:r>
            <a:r>
              <a:rPr lang="en-US" sz="2400" b="1" dirty="0" smtClean="0">
                <a:solidFill>
                  <a:schemeClr val="bg1"/>
                </a:solidFill>
                <a:latin typeface=""/>
              </a:rPr>
              <a:t>Rationally</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1309416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9.2</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9.2.A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how the affect heuristic and the availability heuristic both illustrate the tendency to exaggerate the improbable</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9.2.B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Explain how the framing effect leads people to avoid loss in probabilistic judgments</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412366"/>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9.2.C</a:t>
              </a:r>
              <a:endParaRPr lang="en-US" sz="2400" b="1" dirty="0">
                <a:solidFill>
                  <a:schemeClr val="bg1"/>
                </a:solidFill>
                <a:latin typeface="Arial"/>
                <a:cs typeface="Arial"/>
              </a:endParaRPr>
            </a:p>
          </p:txBody>
        </p:sp>
      </p:grpSp>
      <p:grpSp>
        <p:nvGrpSpPr>
          <p:cNvPr id="26" name="Group 25"/>
          <p:cNvGrpSpPr/>
          <p:nvPr/>
        </p:nvGrpSpPr>
        <p:grpSpPr>
          <a:xfrm>
            <a:off x="1851368" y="3412366"/>
            <a:ext cx="6648095" cy="1197864"/>
            <a:chOff x="1507106" y="1346543"/>
            <a:chExt cx="6648095" cy="1197864"/>
          </a:xfrm>
        </p:grpSpPr>
        <p:sp>
          <p:nvSpPr>
            <p:cNvPr id="27" name="Round Diagonal Corner Rectangle 26"/>
            <p:cNvSpPr/>
            <p:nvPr/>
          </p:nvSpPr>
          <p:spPr>
            <a:xfrm>
              <a:off x="1507106" y="1346543"/>
              <a:ext cx="6648095" cy="1197864"/>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Summarize the mechanisms driving the fairness bias, hindsight bias, confirmation bias, and mental sets, and give an example of each</a:t>
              </a:r>
              <a:r>
                <a:rPr lang="en-US" dirty="0" smtClean="0">
                  <a:latin typeface="Arial"/>
                  <a:cs typeface="Arial"/>
                </a:rPr>
                <a:t>.</a:t>
              </a:r>
              <a:endParaRPr lang="en-US" dirty="0">
                <a:latin typeface="Arial"/>
                <a:cs typeface="Arial"/>
              </a:endParaRPr>
            </a:p>
          </p:txBody>
        </p:sp>
      </p:grpSp>
      <p:grpSp>
        <p:nvGrpSpPr>
          <p:cNvPr id="29" name="Group 28"/>
          <p:cNvGrpSpPr/>
          <p:nvPr/>
        </p:nvGrpSpPr>
        <p:grpSpPr>
          <a:xfrm>
            <a:off x="612022" y="4696547"/>
            <a:ext cx="1078690" cy="734479"/>
            <a:chOff x="267760" y="1346543"/>
            <a:chExt cx="1078690" cy="734479"/>
          </a:xfrm>
          <a:solidFill>
            <a:schemeClr val="accent6">
              <a:lumMod val="75000"/>
            </a:schemeClr>
          </a:solidFill>
        </p:grpSpPr>
        <p:sp>
          <p:nvSpPr>
            <p:cNvPr id="30" name="Round Diagonal Corner Rectangle 29"/>
            <p:cNvSpPr/>
            <p:nvPr/>
          </p:nvSpPr>
          <p:spPr>
            <a:xfrm>
              <a:off x="267760" y="1346543"/>
              <a:ext cx="1078690" cy="734479"/>
            </a:xfrm>
            <a:prstGeom prst="round2Diag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TextBox 30"/>
            <p:cNvSpPr txBox="1"/>
            <p:nvPr/>
          </p:nvSpPr>
          <p:spPr>
            <a:xfrm>
              <a:off x="267760" y="1467386"/>
              <a:ext cx="1078690" cy="461665"/>
            </a:xfrm>
            <a:prstGeom prst="rect">
              <a:avLst/>
            </a:prstGeom>
            <a:grpFill/>
          </p:spPr>
          <p:txBody>
            <a:bodyPr wrap="square" rtlCol="0">
              <a:spAutoFit/>
            </a:bodyPr>
            <a:lstStyle/>
            <a:p>
              <a:pPr algn="ctr"/>
              <a:r>
                <a:rPr lang="en-US" sz="2400" b="1" dirty="0" smtClean="0">
                  <a:solidFill>
                    <a:schemeClr val="bg1"/>
                  </a:solidFill>
                  <a:latin typeface="Arial"/>
                  <a:cs typeface="Arial"/>
                </a:rPr>
                <a:t>9.2.D</a:t>
              </a:r>
              <a:endParaRPr lang="en-US" sz="2400" b="1" dirty="0">
                <a:solidFill>
                  <a:schemeClr val="bg1"/>
                </a:solidFill>
                <a:latin typeface="Arial"/>
                <a:cs typeface="Arial"/>
              </a:endParaRPr>
            </a:p>
          </p:txBody>
        </p:sp>
      </p:grpSp>
      <p:grpSp>
        <p:nvGrpSpPr>
          <p:cNvPr id="32" name="Group 31"/>
          <p:cNvGrpSpPr/>
          <p:nvPr/>
        </p:nvGrpSpPr>
        <p:grpSpPr>
          <a:xfrm>
            <a:off x="1851368" y="4696547"/>
            <a:ext cx="6648095" cy="1197864"/>
            <a:chOff x="1507106" y="1346543"/>
            <a:chExt cx="6648095" cy="1197864"/>
          </a:xfrm>
        </p:grpSpPr>
        <p:sp>
          <p:nvSpPr>
            <p:cNvPr id="33" name="Round Diagonal Corner Rectangle 32"/>
            <p:cNvSpPr/>
            <p:nvPr/>
          </p:nvSpPr>
          <p:spPr>
            <a:xfrm>
              <a:off x="1507106" y="1346543"/>
              <a:ext cx="6648095" cy="1197864"/>
            </a:xfrm>
            <a:prstGeom prst="round2Diag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TextBox 3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Explain the process of cognitive dissonance, and describe three conditions under which feelings of cognitive dissonance are likely to occur</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3549963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5000"/>
                            </p:stCondLst>
                            <p:childTnLst>
                              <p:par>
                                <p:cTn id="63" presetID="23" presetClass="entr" presetSubtype="16"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5906"/>
            <a:ext cx="9171025" cy="6543273"/>
          </a:xfrm>
          <a:prstGeom prst="rect">
            <a:avLst/>
          </a:prstGeom>
        </p:spPr>
      </p:pic>
      <p:sp>
        <p:nvSpPr>
          <p:cNvPr id="2" name="Rectangle 1"/>
          <p:cNvSpPr/>
          <p:nvPr/>
        </p:nvSpPr>
        <p:spPr>
          <a:xfrm>
            <a:off x="3346367"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1">
                      <a:lumMod val="60000"/>
                      <a:lumOff val="40000"/>
                    </a:schemeClr>
                  </a:solidFill>
                  <a:latin typeface="Arial"/>
                  <a:cs typeface="Arial"/>
                </a:rPr>
                <a:t>9.1</a:t>
              </a:r>
              <a:endParaRPr lang="en-US" sz="3200" b="1" dirty="0">
                <a:solidFill>
                  <a:schemeClr val="accent1">
                    <a:lumMod val="60000"/>
                    <a:lumOff val="40000"/>
                  </a:schemeClr>
                </a:solidFill>
                <a:latin typeface="Arial"/>
                <a:cs typeface="Arial"/>
              </a:endParaRPr>
            </a:p>
          </p:txBody>
        </p:sp>
      </p:grpSp>
      <p:sp>
        <p:nvSpPr>
          <p:cNvPr id="6" name="TextBox 5"/>
          <p:cNvSpPr txBox="1"/>
          <p:nvPr/>
        </p:nvSpPr>
        <p:spPr>
          <a:xfrm>
            <a:off x="3346367" y="2105743"/>
            <a:ext cx="2441120" cy="830997"/>
          </a:xfrm>
          <a:prstGeom prst="rect">
            <a:avLst/>
          </a:prstGeom>
          <a:noFill/>
        </p:spPr>
        <p:txBody>
          <a:bodyPr wrap="square" rtlCol="0">
            <a:spAutoFit/>
          </a:bodyPr>
          <a:lstStyle/>
          <a:p>
            <a:pPr algn="ctr"/>
            <a:r>
              <a:rPr lang="en-US" sz="2400" b="1" dirty="0" smtClean="0">
                <a:solidFill>
                  <a:schemeClr val="bg1"/>
                </a:solidFill>
                <a:latin typeface=""/>
              </a:rPr>
              <a:t>Thought: Using What We Know</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209664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9.2</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9.2.E</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the conditions under which cognitive biases can be detrimental to reasoning, and when they might be beneficial</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704719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Title 145"/>
          <p:cNvSpPr>
            <a:spLocks noGrp="1"/>
          </p:cNvSpPr>
          <p:nvPr>
            <p:ph type="ctrTitle"/>
          </p:nvPr>
        </p:nvSpPr>
        <p:spPr/>
        <p:txBody>
          <a:bodyPr/>
          <a:lstStyle/>
          <a:p>
            <a:r>
              <a:rPr lang="en-US">
                <a:latin typeface="Arial" charset="0"/>
                <a:ea typeface="ＭＳ Ｐゴシック" charset="0"/>
                <a:cs typeface="ＭＳ Ｐゴシック" charset="0"/>
              </a:rPr>
              <a:t>Barriers to Reasoning Rationally</a:t>
            </a:r>
          </a:p>
        </p:txBody>
      </p:sp>
      <p:sp>
        <p:nvSpPr>
          <p:cNvPr id="35" name="Oval 34"/>
          <p:cNvSpPr>
            <a:spLocks noChangeArrowheads="1"/>
          </p:cNvSpPr>
          <p:nvPr/>
        </p:nvSpPr>
        <p:spPr bwMode="auto">
          <a:xfrm>
            <a:off x="2570163" y="1539875"/>
            <a:ext cx="4003675" cy="4005263"/>
          </a:xfrm>
          <a:prstGeom prst="ellipse">
            <a:avLst/>
          </a:prstGeom>
          <a:noFill/>
          <a:ln w="254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p>
        </p:txBody>
      </p:sp>
      <p:grpSp>
        <p:nvGrpSpPr>
          <p:cNvPr id="55300" name="Group 80"/>
          <p:cNvGrpSpPr>
            <a:grpSpLocks/>
          </p:cNvGrpSpPr>
          <p:nvPr/>
        </p:nvGrpSpPr>
        <p:grpSpPr bwMode="auto">
          <a:xfrm>
            <a:off x="3187700" y="2339975"/>
            <a:ext cx="2768600" cy="2405063"/>
            <a:chOff x="3457575" y="2990612"/>
            <a:chExt cx="2143125" cy="1860461"/>
          </a:xfrm>
        </p:grpSpPr>
        <p:sp>
          <p:nvSpPr>
            <p:cNvPr id="37" name="Oval 36"/>
            <p:cNvSpPr/>
            <p:nvPr/>
          </p:nvSpPr>
          <p:spPr bwMode="auto">
            <a:xfrm>
              <a:off x="3597804" y="2990612"/>
              <a:ext cx="1862667" cy="1860461"/>
            </a:xfrm>
            <a:prstGeom prst="ellipse">
              <a:avLst/>
            </a:prstGeom>
            <a:gradFill flip="none" rotWithShape="1">
              <a:gsLst>
                <a:gs pos="0">
                  <a:schemeClr val="accent1">
                    <a:lumMod val="20000"/>
                    <a:lumOff val="80000"/>
                  </a:schemeClr>
                </a:gs>
                <a:gs pos="66000">
                  <a:schemeClr val="accent1">
                    <a:lumMod val="75000"/>
                  </a:schemeClr>
                </a:gs>
                <a:gs pos="100000">
                  <a:schemeClr val="accent1"/>
                </a:gs>
              </a:gsLst>
              <a:path path="rect">
                <a:fillToRect l="100000" t="100000"/>
              </a:path>
              <a:tileRect r="-100000" b="-100000"/>
            </a:gra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254000" h="254000"/>
            </a:sp3d>
          </p:spPr>
          <p:txBody>
            <a:bodyPr wrap="none" anchor="ctr"/>
            <a:lstStyle/>
            <a:p>
              <a:pPr algn="ctr">
                <a:defRPr/>
              </a:pPr>
              <a:endParaRPr lang="en-US" sz="1800" dirty="0">
                <a:latin typeface="Arial" pitchFamily="-111" charset="0"/>
                <a:ea typeface="ＭＳ Ｐゴシック" charset="-128"/>
                <a:cs typeface="ＭＳ Ｐゴシック" charset="-128"/>
              </a:endParaRPr>
            </a:p>
          </p:txBody>
        </p:sp>
        <p:sp>
          <p:nvSpPr>
            <p:cNvPr id="104495" name="Text Box 59"/>
            <p:cNvSpPr txBox="1">
              <a:spLocks noChangeArrowheads="1"/>
            </p:cNvSpPr>
            <p:nvPr/>
          </p:nvSpPr>
          <p:spPr bwMode="auto">
            <a:xfrm>
              <a:off x="3457575" y="3603476"/>
              <a:ext cx="2143125" cy="590448"/>
            </a:xfrm>
            <a:prstGeom prst="rect">
              <a:avLst/>
            </a:prstGeom>
            <a:noFill/>
            <a:ln w="9525">
              <a:noFill/>
              <a:miter lim="800000"/>
              <a:headEnd/>
              <a:tailEnd/>
            </a:ln>
          </p:spPr>
          <p:txBody>
            <a:bodyPr>
              <a:spAutoFit/>
            </a:bodyPr>
            <a:lstStyle/>
            <a:p>
              <a:pPr algn="ctr">
                <a:lnSpc>
                  <a:spcPct val="90000"/>
                </a:lnSpc>
                <a:spcBef>
                  <a:spcPct val="50000"/>
                </a:spcBef>
                <a:defRPr/>
              </a:pPr>
              <a:r>
                <a:rPr lang="en-US" altLang="ko-KR" sz="2400" b="1" dirty="0">
                  <a:solidFill>
                    <a:schemeClr val="tx1">
                      <a:alpha val="76000"/>
                    </a:schemeClr>
                  </a:solidFill>
                  <a:latin typeface="Arial"/>
                  <a:ea typeface="Gulim" pitchFamily="34" charset="-127"/>
                  <a:cs typeface="Arial"/>
                </a:rPr>
                <a:t>MENTAL </a:t>
              </a:r>
              <a:br>
                <a:rPr lang="en-US" altLang="ko-KR" sz="2400" b="1" dirty="0">
                  <a:solidFill>
                    <a:schemeClr val="tx1">
                      <a:alpha val="76000"/>
                    </a:schemeClr>
                  </a:solidFill>
                  <a:latin typeface="Arial"/>
                  <a:ea typeface="Gulim" pitchFamily="34" charset="-127"/>
                  <a:cs typeface="Arial"/>
                </a:rPr>
              </a:br>
              <a:r>
                <a:rPr lang="en-US" altLang="ko-KR" sz="2400" b="1" dirty="0">
                  <a:solidFill>
                    <a:schemeClr val="tx1">
                      <a:alpha val="76000"/>
                    </a:schemeClr>
                  </a:solidFill>
                  <a:latin typeface="Arial"/>
                  <a:ea typeface="Gulim" pitchFamily="34" charset="-127"/>
                  <a:cs typeface="Arial"/>
                </a:rPr>
                <a:t>BIASES</a:t>
              </a:r>
            </a:p>
          </p:txBody>
        </p:sp>
      </p:grpSp>
      <p:grpSp>
        <p:nvGrpSpPr>
          <p:cNvPr id="3" name="Group 41"/>
          <p:cNvGrpSpPr>
            <a:grpSpLocks/>
          </p:cNvGrpSpPr>
          <p:nvPr/>
        </p:nvGrpSpPr>
        <p:grpSpPr bwMode="auto">
          <a:xfrm>
            <a:off x="3870325" y="1063625"/>
            <a:ext cx="1435100" cy="1435100"/>
            <a:chOff x="3854037" y="1127125"/>
            <a:chExt cx="1435927" cy="1435608"/>
          </a:xfrm>
        </p:grpSpPr>
        <p:sp>
          <p:nvSpPr>
            <p:cNvPr id="40" name="Oval 39"/>
            <p:cNvSpPr/>
            <p:nvPr/>
          </p:nvSpPr>
          <p:spPr bwMode="auto">
            <a:xfrm>
              <a:off x="3854037" y="1127125"/>
              <a:ext cx="1435927" cy="1435608"/>
            </a:xfrm>
            <a:prstGeom prst="ellipse">
              <a:avLst/>
            </a:prstGeom>
            <a:solidFill>
              <a:schemeClr val="accent6">
                <a:lumMod val="60000"/>
                <a:lumOff val="40000"/>
              </a:schemeClr>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762000" h="762000"/>
              <a:bevelB w="1016000" h="762000"/>
            </a:sp3d>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38" name="TextBox 43"/>
            <p:cNvSpPr txBox="1"/>
            <p:nvPr/>
          </p:nvSpPr>
          <p:spPr bwMode="auto">
            <a:xfrm>
              <a:off x="3858419" y="1507038"/>
              <a:ext cx="1427163" cy="677621"/>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Exaggerating</a:t>
              </a:r>
              <a:br>
                <a:rPr lang="en-US" sz="1400" b="1" dirty="0">
                  <a:solidFill>
                    <a:srgbClr val="000000"/>
                  </a:solidFill>
                  <a:latin typeface="Arial"/>
                  <a:ea typeface="+mn-ea"/>
                  <a:cs typeface="Arial"/>
                </a:rPr>
              </a:br>
              <a:r>
                <a:rPr lang="en-US" sz="1400" b="1" dirty="0">
                  <a:solidFill>
                    <a:srgbClr val="000000"/>
                  </a:solidFill>
                  <a:latin typeface="Arial"/>
                  <a:ea typeface="+mn-ea"/>
                  <a:cs typeface="Arial"/>
                </a:rPr>
                <a:t>the</a:t>
              </a:r>
              <a:br>
                <a:rPr lang="en-US" sz="1400" b="1" dirty="0">
                  <a:solidFill>
                    <a:srgbClr val="000000"/>
                  </a:solidFill>
                  <a:latin typeface="Arial"/>
                  <a:ea typeface="+mn-ea"/>
                  <a:cs typeface="Arial"/>
                </a:rPr>
              </a:br>
              <a:r>
                <a:rPr lang="en-US" sz="1400" b="1" dirty="0">
                  <a:solidFill>
                    <a:srgbClr val="000000"/>
                  </a:solidFill>
                  <a:latin typeface="Arial"/>
                  <a:ea typeface="+mn-ea"/>
                  <a:cs typeface="Arial"/>
                </a:rPr>
                <a:t>improbable</a:t>
              </a:r>
            </a:p>
          </p:txBody>
        </p:sp>
      </p:grpSp>
      <p:grpSp>
        <p:nvGrpSpPr>
          <p:cNvPr id="4" name="Group 63"/>
          <p:cNvGrpSpPr>
            <a:grpSpLocks/>
          </p:cNvGrpSpPr>
          <p:nvPr/>
        </p:nvGrpSpPr>
        <p:grpSpPr bwMode="auto">
          <a:xfrm>
            <a:off x="5262563" y="1749425"/>
            <a:ext cx="1436687" cy="1435100"/>
            <a:chOff x="7708073" y="4375150"/>
            <a:chExt cx="1435927" cy="1435608"/>
          </a:xfrm>
        </p:grpSpPr>
        <p:sp>
          <p:nvSpPr>
            <p:cNvPr id="48" name="Oval 47"/>
            <p:cNvSpPr/>
            <p:nvPr/>
          </p:nvSpPr>
          <p:spPr bwMode="auto">
            <a:xfrm>
              <a:off x="7708073" y="4375150"/>
              <a:ext cx="1435927" cy="1435608"/>
            </a:xfrm>
            <a:prstGeom prst="ellipse">
              <a:avLst/>
            </a:prstGeom>
            <a:solidFill>
              <a:schemeClr val="accent1">
                <a:lumMod val="60000"/>
                <a:lumOff val="40000"/>
              </a:schemeClr>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51" name="TextBox 43"/>
            <p:cNvSpPr txBox="1"/>
            <p:nvPr/>
          </p:nvSpPr>
          <p:spPr bwMode="auto">
            <a:xfrm>
              <a:off x="7712455" y="4834438"/>
              <a:ext cx="1427163" cy="483722"/>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Avoiding</a:t>
              </a:r>
              <a:br>
                <a:rPr lang="en-US" sz="1400" b="1" dirty="0">
                  <a:solidFill>
                    <a:srgbClr val="000000"/>
                  </a:solidFill>
                  <a:latin typeface="Arial"/>
                  <a:ea typeface="+mn-ea"/>
                  <a:cs typeface="Arial"/>
                </a:rPr>
              </a:br>
              <a:r>
                <a:rPr lang="en-US" sz="1400" b="1" dirty="0">
                  <a:solidFill>
                    <a:srgbClr val="000000"/>
                  </a:solidFill>
                  <a:latin typeface="Arial"/>
                  <a:ea typeface="+mn-ea"/>
                  <a:cs typeface="Arial"/>
                </a:rPr>
                <a:t>loss</a:t>
              </a:r>
            </a:p>
          </p:txBody>
        </p:sp>
      </p:grpSp>
      <p:grpSp>
        <p:nvGrpSpPr>
          <p:cNvPr id="5" name="Group 66"/>
          <p:cNvGrpSpPr>
            <a:grpSpLocks/>
          </p:cNvGrpSpPr>
          <p:nvPr/>
        </p:nvGrpSpPr>
        <p:grpSpPr bwMode="auto">
          <a:xfrm>
            <a:off x="5589588" y="3241675"/>
            <a:ext cx="1436687" cy="1435100"/>
            <a:chOff x="-458027" y="1320800"/>
            <a:chExt cx="1435927" cy="1435608"/>
          </a:xfrm>
        </p:grpSpPr>
        <p:sp>
          <p:nvSpPr>
            <p:cNvPr id="54" name="Oval 53"/>
            <p:cNvSpPr/>
            <p:nvPr/>
          </p:nvSpPr>
          <p:spPr bwMode="auto">
            <a:xfrm>
              <a:off x="-458027" y="1320800"/>
              <a:ext cx="1435927" cy="1435608"/>
            </a:xfrm>
            <a:prstGeom prst="ellipse">
              <a:avLst/>
            </a:prstGeom>
            <a:solidFill>
              <a:srgbClr val="EF718A"/>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55" name="TextBox 43"/>
            <p:cNvSpPr txBox="1"/>
            <p:nvPr/>
          </p:nvSpPr>
          <p:spPr bwMode="auto">
            <a:xfrm>
              <a:off x="-453645" y="1780088"/>
              <a:ext cx="1427163" cy="483722"/>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Fairness</a:t>
              </a:r>
              <a:br>
                <a:rPr lang="en-US" sz="1400" b="1" dirty="0">
                  <a:solidFill>
                    <a:srgbClr val="000000"/>
                  </a:solidFill>
                  <a:latin typeface="Arial"/>
                  <a:ea typeface="+mn-ea"/>
                  <a:cs typeface="Arial"/>
                </a:rPr>
              </a:br>
              <a:r>
                <a:rPr lang="en-US" sz="1400" b="1" dirty="0">
                  <a:solidFill>
                    <a:srgbClr val="000000"/>
                  </a:solidFill>
                  <a:latin typeface="Arial"/>
                  <a:ea typeface="+mn-ea"/>
                  <a:cs typeface="Arial"/>
                </a:rPr>
                <a:t>bias</a:t>
              </a:r>
            </a:p>
          </p:txBody>
        </p:sp>
      </p:grpSp>
      <p:grpSp>
        <p:nvGrpSpPr>
          <p:cNvPr id="6" name="Group 67"/>
          <p:cNvGrpSpPr>
            <a:grpSpLocks/>
          </p:cNvGrpSpPr>
          <p:nvPr/>
        </p:nvGrpSpPr>
        <p:grpSpPr bwMode="auto">
          <a:xfrm>
            <a:off x="4637088" y="4432300"/>
            <a:ext cx="1436687" cy="1435100"/>
            <a:chOff x="-426277" y="2892425"/>
            <a:chExt cx="1435927" cy="1435608"/>
          </a:xfrm>
        </p:grpSpPr>
        <p:sp>
          <p:nvSpPr>
            <p:cNvPr id="56" name="Oval 55"/>
            <p:cNvSpPr/>
            <p:nvPr/>
          </p:nvSpPr>
          <p:spPr bwMode="auto">
            <a:xfrm>
              <a:off x="-426277" y="2892425"/>
              <a:ext cx="1435927" cy="1435608"/>
            </a:xfrm>
            <a:prstGeom prst="ellipse">
              <a:avLst/>
            </a:prstGeom>
            <a:solidFill>
              <a:srgbClr val="FDB77B"/>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57" name="TextBox 43"/>
            <p:cNvSpPr txBox="1"/>
            <p:nvPr/>
          </p:nvSpPr>
          <p:spPr bwMode="auto">
            <a:xfrm>
              <a:off x="-421895" y="3351713"/>
              <a:ext cx="1427163" cy="483722"/>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Hindsight</a:t>
              </a:r>
              <a:br>
                <a:rPr lang="en-US" sz="1400" b="1" dirty="0">
                  <a:solidFill>
                    <a:srgbClr val="000000"/>
                  </a:solidFill>
                  <a:latin typeface="Arial"/>
                  <a:ea typeface="+mn-ea"/>
                  <a:cs typeface="Arial"/>
                </a:rPr>
              </a:br>
              <a:r>
                <a:rPr lang="en-US" sz="1400" b="1" dirty="0">
                  <a:solidFill>
                    <a:srgbClr val="000000"/>
                  </a:solidFill>
                  <a:latin typeface="Arial"/>
                  <a:ea typeface="+mn-ea"/>
                  <a:cs typeface="Arial"/>
                </a:rPr>
                <a:t>bias</a:t>
              </a:r>
            </a:p>
          </p:txBody>
        </p:sp>
      </p:grpSp>
      <p:grpSp>
        <p:nvGrpSpPr>
          <p:cNvPr id="7" name="Group 68"/>
          <p:cNvGrpSpPr>
            <a:grpSpLocks/>
          </p:cNvGrpSpPr>
          <p:nvPr/>
        </p:nvGrpSpPr>
        <p:grpSpPr bwMode="auto">
          <a:xfrm>
            <a:off x="3097213" y="4432300"/>
            <a:ext cx="1436687" cy="1435100"/>
            <a:chOff x="-410402" y="4432300"/>
            <a:chExt cx="1435927" cy="1435608"/>
          </a:xfrm>
        </p:grpSpPr>
        <p:sp>
          <p:nvSpPr>
            <p:cNvPr id="58" name="Oval 57"/>
            <p:cNvSpPr/>
            <p:nvPr/>
          </p:nvSpPr>
          <p:spPr bwMode="auto">
            <a:xfrm>
              <a:off x="-410402" y="4432300"/>
              <a:ext cx="1435927" cy="1435608"/>
            </a:xfrm>
            <a:prstGeom prst="ellipse">
              <a:avLst/>
            </a:prstGeom>
            <a:solidFill>
              <a:srgbClr val="6FC7E2"/>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59" name="TextBox 43"/>
            <p:cNvSpPr txBox="1"/>
            <p:nvPr/>
          </p:nvSpPr>
          <p:spPr bwMode="auto">
            <a:xfrm>
              <a:off x="-406020" y="4907463"/>
              <a:ext cx="1427163" cy="483722"/>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Confirmation</a:t>
              </a:r>
              <a:br>
                <a:rPr lang="en-US" sz="1400" b="1" dirty="0">
                  <a:solidFill>
                    <a:srgbClr val="000000"/>
                  </a:solidFill>
                  <a:latin typeface="Arial"/>
                  <a:ea typeface="+mn-ea"/>
                  <a:cs typeface="Arial"/>
                </a:rPr>
              </a:br>
              <a:r>
                <a:rPr lang="en-US" sz="1400" b="1" dirty="0">
                  <a:solidFill>
                    <a:srgbClr val="000000"/>
                  </a:solidFill>
                  <a:latin typeface="Arial"/>
                  <a:ea typeface="+mn-ea"/>
                  <a:cs typeface="Arial"/>
                </a:rPr>
                <a:t>bias</a:t>
              </a:r>
            </a:p>
          </p:txBody>
        </p:sp>
      </p:grpSp>
      <p:grpSp>
        <p:nvGrpSpPr>
          <p:cNvPr id="8" name="Group 64"/>
          <p:cNvGrpSpPr>
            <a:grpSpLocks/>
          </p:cNvGrpSpPr>
          <p:nvPr/>
        </p:nvGrpSpPr>
        <p:grpSpPr bwMode="auto">
          <a:xfrm>
            <a:off x="2160588" y="3241675"/>
            <a:ext cx="1436687" cy="1435100"/>
            <a:chOff x="1399348" y="1336675"/>
            <a:chExt cx="1435927" cy="1435608"/>
          </a:xfrm>
        </p:grpSpPr>
        <p:sp>
          <p:nvSpPr>
            <p:cNvPr id="60" name="Oval 59"/>
            <p:cNvSpPr/>
            <p:nvPr/>
          </p:nvSpPr>
          <p:spPr bwMode="auto">
            <a:xfrm>
              <a:off x="1399348" y="1336675"/>
              <a:ext cx="1435927" cy="1435608"/>
            </a:xfrm>
            <a:prstGeom prst="ellipse">
              <a:avLst/>
            </a:prstGeom>
            <a:solidFill>
              <a:srgbClr val="F3CA62"/>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61" name="TextBox 43"/>
            <p:cNvSpPr txBox="1"/>
            <p:nvPr/>
          </p:nvSpPr>
          <p:spPr bwMode="auto">
            <a:xfrm>
              <a:off x="1403730" y="1795963"/>
              <a:ext cx="1427163" cy="483722"/>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Mental</a:t>
              </a:r>
              <a:br>
                <a:rPr lang="en-US" sz="1400" b="1" dirty="0">
                  <a:solidFill>
                    <a:srgbClr val="000000"/>
                  </a:solidFill>
                  <a:latin typeface="Arial"/>
                  <a:ea typeface="+mn-ea"/>
                  <a:cs typeface="Arial"/>
                </a:rPr>
              </a:br>
              <a:r>
                <a:rPr lang="en-US" sz="1400" b="1" dirty="0">
                  <a:solidFill>
                    <a:srgbClr val="000000"/>
                  </a:solidFill>
                  <a:latin typeface="Arial"/>
                  <a:ea typeface="+mn-ea"/>
                  <a:cs typeface="Arial"/>
                </a:rPr>
                <a:t>sets</a:t>
              </a:r>
            </a:p>
          </p:txBody>
        </p:sp>
      </p:grpSp>
      <p:grpSp>
        <p:nvGrpSpPr>
          <p:cNvPr id="9" name="Group 65"/>
          <p:cNvGrpSpPr>
            <a:grpSpLocks/>
          </p:cNvGrpSpPr>
          <p:nvPr/>
        </p:nvGrpSpPr>
        <p:grpSpPr bwMode="auto">
          <a:xfrm>
            <a:off x="2462213" y="1749425"/>
            <a:ext cx="1436687" cy="1435100"/>
            <a:chOff x="1399348" y="2924175"/>
            <a:chExt cx="1435927" cy="1435608"/>
          </a:xfrm>
        </p:grpSpPr>
        <p:sp>
          <p:nvSpPr>
            <p:cNvPr id="62" name="Oval 61"/>
            <p:cNvSpPr/>
            <p:nvPr/>
          </p:nvSpPr>
          <p:spPr bwMode="auto">
            <a:xfrm>
              <a:off x="1399348" y="2924175"/>
              <a:ext cx="1435927" cy="1435608"/>
            </a:xfrm>
            <a:prstGeom prst="ellipse">
              <a:avLst/>
            </a:prstGeom>
            <a:solidFill>
              <a:srgbClr val="79A0FF"/>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63" name="TextBox 43"/>
            <p:cNvSpPr txBox="1"/>
            <p:nvPr/>
          </p:nvSpPr>
          <p:spPr bwMode="auto">
            <a:xfrm>
              <a:off x="1403730" y="3383463"/>
              <a:ext cx="1427163" cy="483722"/>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Cognitive</a:t>
              </a:r>
              <a:br>
                <a:rPr lang="en-US" sz="1400" b="1" dirty="0">
                  <a:solidFill>
                    <a:srgbClr val="000000"/>
                  </a:solidFill>
                  <a:latin typeface="Arial"/>
                  <a:ea typeface="+mn-ea"/>
                  <a:cs typeface="Arial"/>
                </a:rPr>
              </a:br>
              <a:r>
                <a:rPr lang="en-US" sz="1400" b="1" dirty="0">
                  <a:solidFill>
                    <a:srgbClr val="000000"/>
                  </a:solidFill>
                  <a:latin typeface="Arial"/>
                  <a:ea typeface="+mn-ea"/>
                  <a:cs typeface="Arial"/>
                </a:rPr>
                <a:t>dissonance</a:t>
              </a:r>
            </a:p>
          </p:txBody>
        </p:sp>
      </p:grpSp>
    </p:spTree>
    <p:extLst>
      <p:ext uri="{BB962C8B-B14F-4D97-AF65-F5344CB8AC3E}">
        <p14:creationId xmlns:p14="http://schemas.microsoft.com/office/powerpoint/2010/main" val="212392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3"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3)">
                                      <p:cBhvr>
                                        <p:cTn id="7" dur="2000"/>
                                        <p:tgtEl>
                                          <p:spTgt spid="35"/>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nodeType="afterGroup">
                            <p:stCondLst>
                              <p:cond delay="2500"/>
                            </p:stCondLst>
                            <p:childTnLst>
                              <p:par>
                                <p:cTn id="15" presetID="53"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nodeType="afterGroup">
                            <p:stCondLst>
                              <p:cond delay="3000"/>
                            </p:stCondLst>
                            <p:childTnLst>
                              <p:par>
                                <p:cTn id="21" presetID="53"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nodeType="afterGroup">
                            <p:stCondLst>
                              <p:cond delay="3500"/>
                            </p:stCondLst>
                            <p:childTnLst>
                              <p:par>
                                <p:cTn id="27" presetID="53"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nodeType="afterGroup">
                            <p:stCondLst>
                              <p:cond delay="4000"/>
                            </p:stCondLst>
                            <p:childTnLst>
                              <p:par>
                                <p:cTn id="33" presetID="53"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par>
                          <p:cTn id="38" fill="hold" nodeType="afterGroup">
                            <p:stCondLst>
                              <p:cond delay="4500"/>
                            </p:stCondLst>
                            <p:childTnLst>
                              <p:par>
                                <p:cTn id="39" presetID="53"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nodeType="afterGroup">
                            <p:stCondLst>
                              <p:cond delay="5000"/>
                            </p:stCondLst>
                            <p:childTnLst>
                              <p:par>
                                <p:cTn id="45" presetID="53"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ound Diagonal Corner Rectangle 14"/>
          <p:cNvSpPr/>
          <p:nvPr/>
        </p:nvSpPr>
        <p:spPr bwMode="auto">
          <a:xfrm>
            <a:off x="2076319" y="1459663"/>
            <a:ext cx="4460874" cy="4206876"/>
          </a:xfrm>
          <a:prstGeom prst="round2DiagRect">
            <a:avLst/>
          </a:prstGeom>
          <a:solidFill>
            <a:schemeClr val="tx1">
              <a:alpha val="7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wrap="none" anchor="ctr"/>
          <a:lstStyle/>
          <a:p>
            <a:pPr algn="ctr">
              <a:defRPr/>
            </a:pPr>
            <a:endParaRPr lang="en-US" sz="1800">
              <a:latin typeface="Arial" pitchFamily="-111" charset="0"/>
              <a:ea typeface="Arial" charset="0"/>
              <a:cs typeface="Arial" charset="0"/>
            </a:endParaRPr>
          </a:p>
        </p:txBody>
      </p:sp>
      <p:sp>
        <p:nvSpPr>
          <p:cNvPr id="57346" name="Rectangle 2"/>
          <p:cNvSpPr>
            <a:spLocks noGrp="1" noChangeArrowheads="1"/>
          </p:cNvSpPr>
          <p:nvPr>
            <p:ph type="ctrTitle"/>
          </p:nvPr>
        </p:nvSpPr>
        <p:spPr>
          <a:xfrm>
            <a:off x="221165" y="191352"/>
            <a:ext cx="4900728" cy="539673"/>
          </a:xfrm>
        </p:spPr>
        <p:txBody>
          <a:bodyPr>
            <a:noAutofit/>
          </a:bodyPr>
          <a:lstStyle/>
          <a:p>
            <a:r>
              <a:rPr lang="en-US" dirty="0">
                <a:latin typeface="Arial" charset="0"/>
                <a:ea typeface="ＭＳ Ｐゴシック" charset="0"/>
                <a:cs typeface="ＭＳ Ｐゴシック" charset="0"/>
              </a:rPr>
              <a:t>Exaggerating the Improbable (and Minimizing the Probable)</a:t>
            </a:r>
          </a:p>
        </p:txBody>
      </p:sp>
      <p:sp>
        <p:nvSpPr>
          <p:cNvPr id="2" name="Content Placeholder 2"/>
          <p:cNvSpPr>
            <a:spLocks noGrp="1"/>
          </p:cNvSpPr>
          <p:nvPr>
            <p:ph idx="4294967295"/>
          </p:nvPr>
        </p:nvSpPr>
        <p:spPr>
          <a:xfrm>
            <a:off x="2431438" y="1779588"/>
            <a:ext cx="3848100" cy="3730625"/>
          </a:xfrm>
        </p:spPr>
        <p:txBody>
          <a:bodyPr>
            <a:normAutofit lnSpcReduction="10000"/>
          </a:bodyPr>
          <a:lstStyle/>
          <a:p>
            <a:pPr marL="0" indent="0">
              <a:spcAft>
                <a:spcPts val="1200"/>
              </a:spcAft>
              <a:buNone/>
            </a:pPr>
            <a:r>
              <a:rPr lang="en-US" sz="2200" b="1" dirty="0">
                <a:solidFill>
                  <a:srgbClr val="FFFF00"/>
                </a:solidFill>
                <a:latin typeface="Arial" charset="0"/>
                <a:ea typeface="ＭＳ Ｐゴシック" charset="0"/>
                <a:cs typeface="ＭＳ Ｐゴシック" charset="0"/>
              </a:rPr>
              <a:t>Affect heuristic: </a:t>
            </a:r>
            <a:r>
              <a:rPr lang="en-US" sz="2200" b="1" dirty="0">
                <a:solidFill>
                  <a:schemeClr val="bg1"/>
                </a:solidFill>
                <a:latin typeface="Arial" charset="0"/>
                <a:ea typeface="ＭＳ Ｐゴシック" charset="0"/>
                <a:cs typeface="ＭＳ Ｐゴシック" charset="0"/>
              </a:rPr>
              <a:t/>
            </a:r>
            <a:br>
              <a:rPr lang="en-US" sz="2200" b="1" dirty="0">
                <a:solidFill>
                  <a:schemeClr val="bg1"/>
                </a:solidFill>
                <a:latin typeface="Arial" charset="0"/>
                <a:ea typeface="ＭＳ Ｐゴシック" charset="0"/>
                <a:cs typeface="ＭＳ Ｐゴシック" charset="0"/>
              </a:rPr>
            </a:br>
            <a:r>
              <a:rPr lang="en-US" sz="2200" b="1" dirty="0">
                <a:solidFill>
                  <a:schemeClr val="bg1"/>
                </a:solidFill>
                <a:latin typeface="Arial" charset="0"/>
                <a:ea typeface="ＭＳ Ｐゴシック" charset="0"/>
                <a:cs typeface="ＭＳ Ｐゴシック" charset="0"/>
              </a:rPr>
              <a:t>Tendency to consult </a:t>
            </a:r>
            <a:br>
              <a:rPr lang="en-US" sz="2200" b="1" dirty="0">
                <a:solidFill>
                  <a:schemeClr val="bg1"/>
                </a:solidFill>
                <a:latin typeface="Arial" charset="0"/>
                <a:ea typeface="ＭＳ Ｐゴシック" charset="0"/>
                <a:cs typeface="ＭＳ Ｐゴシック" charset="0"/>
              </a:rPr>
            </a:br>
            <a:r>
              <a:rPr lang="en-US" sz="2200" b="1" dirty="0" smtClean="0">
                <a:solidFill>
                  <a:schemeClr val="bg1"/>
                </a:solidFill>
                <a:latin typeface="Arial" charset="0"/>
                <a:ea typeface="ＭＳ Ｐゴシック" charset="0"/>
                <a:cs typeface="ＭＳ Ｐゴシック" charset="0"/>
              </a:rPr>
              <a:t>one</a:t>
            </a:r>
            <a:r>
              <a:rPr lang="fr-FR" sz="2200" b="1" dirty="0" smtClean="0">
                <a:solidFill>
                  <a:schemeClr val="bg1"/>
                </a:solidFill>
                <a:latin typeface="Arial" charset="0"/>
                <a:ea typeface="ＭＳ Ｐゴシック" charset="0"/>
                <a:cs typeface="ＭＳ Ｐゴシック" charset="0"/>
              </a:rPr>
              <a:t>’</a:t>
            </a:r>
            <a:r>
              <a:rPr lang="en-US" altLang="ja-JP" sz="2200" b="1" dirty="0" smtClean="0">
                <a:solidFill>
                  <a:schemeClr val="bg1"/>
                </a:solidFill>
                <a:latin typeface="Arial" charset="0"/>
                <a:ea typeface="ＭＳ Ｐゴシック" charset="0"/>
                <a:cs typeface="ＭＳ Ｐゴシック" charset="0"/>
              </a:rPr>
              <a:t>s </a:t>
            </a:r>
            <a:r>
              <a:rPr lang="en-US" altLang="ja-JP" sz="2200" b="1" dirty="0">
                <a:solidFill>
                  <a:schemeClr val="bg1"/>
                </a:solidFill>
                <a:latin typeface="Arial" charset="0"/>
                <a:ea typeface="ＭＳ Ｐゴシック" charset="0"/>
                <a:cs typeface="ＭＳ Ｐゴシック" charset="0"/>
              </a:rPr>
              <a:t>emotions instead of estimating probabilities objectively</a:t>
            </a:r>
          </a:p>
          <a:p>
            <a:pPr marL="0" indent="0">
              <a:spcAft>
                <a:spcPts val="1200"/>
              </a:spcAft>
              <a:buNone/>
            </a:pPr>
            <a:r>
              <a:rPr lang="en-US" sz="2200" b="1" dirty="0">
                <a:solidFill>
                  <a:srgbClr val="FFFF00"/>
                </a:solidFill>
                <a:latin typeface="Arial" charset="0"/>
                <a:ea typeface="ＭＳ Ｐゴシック" charset="0"/>
                <a:cs typeface="ＭＳ Ｐゴシック" charset="0"/>
              </a:rPr>
              <a:t>Availability heuristic: </a:t>
            </a:r>
            <a:r>
              <a:rPr lang="en-US" sz="2200" b="1" dirty="0">
                <a:solidFill>
                  <a:schemeClr val="bg1"/>
                </a:solidFill>
                <a:latin typeface="Arial" charset="0"/>
                <a:ea typeface="ＭＳ Ｐゴシック" charset="0"/>
                <a:cs typeface="ＭＳ Ｐゴシック" charset="0"/>
              </a:rPr>
              <a:t>Tendency to judge the probability of a type of event by how easy it is to think of examples or </a:t>
            </a:r>
            <a:r>
              <a:rPr lang="en-US" sz="2200" b="1" dirty="0" smtClean="0">
                <a:solidFill>
                  <a:schemeClr val="bg1"/>
                </a:solidFill>
                <a:latin typeface="Arial" charset="0"/>
                <a:ea typeface="ＭＳ Ｐゴシック" charset="0"/>
                <a:cs typeface="ＭＳ Ｐゴシック" charset="0"/>
              </a:rPr>
              <a:t>instances</a:t>
            </a:r>
            <a:endParaRPr lang="en-US" sz="2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34868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ppt_y-#ppt_h/2"/>
                                          </p:val>
                                        </p:tav>
                                        <p:tav tm="100000">
                                          <p:val>
                                            <p:strVal val="#ppt_y"/>
                                          </p:val>
                                        </p:tav>
                                      </p:tavLst>
                                    </p:anim>
                                    <p:anim calcmode="lin" valueType="num">
                                      <p:cBhvr>
                                        <p:cTn id="9" dur="500" fill="hold"/>
                                        <p:tgtEl>
                                          <p:spTgt spid="15"/>
                                        </p:tgtEl>
                                        <p:attrNameLst>
                                          <p:attrName>ppt_w</p:attrName>
                                        </p:attrNameLst>
                                      </p:cBhvr>
                                      <p:tavLst>
                                        <p:tav tm="0">
                                          <p:val>
                                            <p:strVal val="#ppt_w"/>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513904" y="1089025"/>
            <a:ext cx="6116192" cy="5060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5"/>
          <p:cNvSpPr>
            <a:spLocks noGrp="1"/>
          </p:cNvSpPr>
          <p:nvPr>
            <p:ph type="ctrTitle"/>
          </p:nvPr>
        </p:nvSpPr>
        <p:spPr/>
        <p:txBody>
          <a:bodyPr/>
          <a:lstStyle/>
          <a:p>
            <a:r>
              <a:rPr lang="en-US" dirty="0">
                <a:latin typeface="Arial" charset="0"/>
                <a:ea typeface="ＭＳ Ｐゴシック" charset="0"/>
                <a:cs typeface="ＭＳ Ｐゴシック" charset="0"/>
              </a:rPr>
              <a:t>Avoiding Loss</a:t>
            </a:r>
          </a:p>
        </p:txBody>
      </p:sp>
      <p:sp>
        <p:nvSpPr>
          <p:cNvPr id="38917" name="Content Placeholder 5"/>
          <p:cNvSpPr>
            <a:spLocks/>
          </p:cNvSpPr>
          <p:nvPr/>
        </p:nvSpPr>
        <p:spPr bwMode="auto">
          <a:xfrm>
            <a:off x="2383683" y="2115206"/>
            <a:ext cx="4434369"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b="1" dirty="0">
                <a:solidFill>
                  <a:srgbClr val="B4340D"/>
                </a:solidFill>
                <a:latin typeface="Arial"/>
                <a:cs typeface="Arial"/>
              </a:rPr>
              <a:t>Framing effect </a:t>
            </a:r>
          </a:p>
          <a:p>
            <a:pPr>
              <a:spcBef>
                <a:spcPts val="1200"/>
              </a:spcBef>
            </a:pPr>
            <a:r>
              <a:rPr lang="en-US" sz="2400" b="1" dirty="0">
                <a:solidFill>
                  <a:srgbClr val="595959"/>
                </a:solidFill>
                <a:latin typeface="Arial"/>
                <a:cs typeface="Arial"/>
              </a:rPr>
              <a:t>The tendency for people</a:t>
            </a:r>
            <a:r>
              <a:rPr lang="fr-FR" altLang="ja-JP" sz="2400" b="1" dirty="0">
                <a:solidFill>
                  <a:srgbClr val="595959"/>
                </a:solidFill>
                <a:latin typeface="Arial"/>
                <a:cs typeface="Arial"/>
              </a:rPr>
              <a:t>’</a:t>
            </a:r>
            <a:r>
              <a:rPr lang="en-US" altLang="ja-JP" sz="2400" b="1" dirty="0">
                <a:solidFill>
                  <a:srgbClr val="595959"/>
                </a:solidFill>
                <a:latin typeface="Arial"/>
                <a:cs typeface="Arial"/>
              </a:rPr>
              <a:t>s choices to be affected by how a choice is presented, or framed; for example, whether it is worded in terms of potential losses or gains</a:t>
            </a:r>
          </a:p>
          <a:p>
            <a:pPr>
              <a:spcBef>
                <a:spcPct val="20000"/>
              </a:spcBef>
              <a:spcAft>
                <a:spcPts val="1200"/>
              </a:spcAft>
            </a:pPr>
            <a:endParaRPr lang="en-US" sz="2400" b="1" dirty="0">
              <a:solidFill>
                <a:srgbClr val="404040"/>
              </a:solidFill>
              <a:latin typeface="Arial"/>
              <a:cs typeface="Arial"/>
            </a:endParaRPr>
          </a:p>
        </p:txBody>
      </p:sp>
    </p:spTree>
    <p:extLst>
      <p:ext uri="{BB962C8B-B14F-4D97-AF65-F5344CB8AC3E}">
        <p14:creationId xmlns:p14="http://schemas.microsoft.com/office/powerpoint/2010/main" val="24601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p:cTn id="7" dur="500" fill="hold"/>
                                        <p:tgtEl>
                                          <p:spTgt spid="40963"/>
                                        </p:tgtEl>
                                        <p:attrNameLst>
                                          <p:attrName>ppt_w</p:attrName>
                                        </p:attrNameLst>
                                      </p:cBhvr>
                                      <p:tavLst>
                                        <p:tav tm="0">
                                          <p:val>
                                            <p:fltVal val="0"/>
                                          </p:val>
                                        </p:tav>
                                        <p:tav tm="100000">
                                          <p:val>
                                            <p:strVal val="#ppt_w"/>
                                          </p:val>
                                        </p:tav>
                                      </p:tavLst>
                                    </p:anim>
                                    <p:anim calcmode="lin" valueType="num">
                                      <p:cBhvr>
                                        <p:cTn id="8" dur="500" fill="hold"/>
                                        <p:tgtEl>
                                          <p:spTgt spid="40963"/>
                                        </p:tgtEl>
                                        <p:attrNameLst>
                                          <p:attrName>ppt_h</p:attrName>
                                        </p:attrNameLst>
                                      </p:cBhvr>
                                      <p:tavLst>
                                        <p:tav tm="0">
                                          <p:val>
                                            <p:fltVal val="0"/>
                                          </p:val>
                                        </p:tav>
                                        <p:tav tm="100000">
                                          <p:val>
                                            <p:strVal val="#ppt_h"/>
                                          </p:val>
                                        </p:tav>
                                      </p:tavLst>
                                    </p:anim>
                                    <p:animEffect transition="in" filter="fade">
                                      <p:cBhvr>
                                        <p:cTn id="9" dur="500"/>
                                        <p:tgtEl>
                                          <p:spTgt spid="4096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8917">
                                            <p:txEl>
                                              <p:pRg st="0" end="0"/>
                                            </p:txEl>
                                          </p:spTgt>
                                        </p:tgtEl>
                                        <p:attrNameLst>
                                          <p:attrName>style.visibility</p:attrName>
                                        </p:attrNameLst>
                                      </p:cBhvr>
                                      <p:to>
                                        <p:strVal val="visible"/>
                                      </p:to>
                                    </p:set>
                                    <p:animEffect transition="in" filter="wipe(down)">
                                      <p:cBhvr>
                                        <p:cTn id="13" dur="500"/>
                                        <p:tgtEl>
                                          <p:spTgt spid="38917">
                                            <p:txEl>
                                              <p:pRg st="0" end="0"/>
                                            </p:txEl>
                                          </p:spTgt>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8917">
                                            <p:txEl>
                                              <p:pRg st="1" end="1"/>
                                            </p:txEl>
                                          </p:spTgt>
                                        </p:tgtEl>
                                        <p:attrNameLst>
                                          <p:attrName>style.visibility</p:attrName>
                                        </p:attrNameLst>
                                      </p:cBhvr>
                                      <p:to>
                                        <p:strVal val="visible"/>
                                      </p:to>
                                    </p:set>
                                    <p:animEffect transition="in" filter="wipe(left)">
                                      <p:cBhvr>
                                        <p:cTn id="17" dur="1000"/>
                                        <p:tgtEl>
                                          <p:spTgt spid="389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Figure 9.3: A Matter of Wording</a:t>
            </a:r>
          </a:p>
        </p:txBody>
      </p:sp>
      <p:pic>
        <p:nvPicPr>
          <p:cNvPr id="7" name="Picture 6" descr="AAFDEMH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9394" y="1221812"/>
            <a:ext cx="8696325"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AFDEMH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394" y="1205937"/>
            <a:ext cx="8696325"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451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6"/>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129594" y="3158128"/>
            <a:ext cx="4964186" cy="330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2"/>
          <p:cNvSpPr>
            <a:spLocks noGrp="1" noChangeArrowheads="1"/>
          </p:cNvSpPr>
          <p:nvPr>
            <p:ph type="ctrTitle"/>
          </p:nvPr>
        </p:nvSpPr>
        <p:spPr/>
        <p:txBody>
          <a:bodyPr/>
          <a:lstStyle/>
          <a:p>
            <a:r>
              <a:rPr lang="en-US">
                <a:ea typeface="ＭＳ Ｐゴシック" charset="0"/>
              </a:rPr>
              <a:t>The Fairness Bias</a:t>
            </a:r>
          </a:p>
        </p:txBody>
      </p:sp>
      <p:sp>
        <p:nvSpPr>
          <p:cNvPr id="112645" name="Content Placeholder 2"/>
          <p:cNvSpPr>
            <a:spLocks noGrp="1"/>
          </p:cNvSpPr>
          <p:nvPr>
            <p:ph idx="4294967295"/>
          </p:nvPr>
        </p:nvSpPr>
        <p:spPr>
          <a:xfrm>
            <a:off x="238124" y="1095375"/>
            <a:ext cx="3884613" cy="444500"/>
          </a:xfrm>
        </p:spPr>
        <p:txBody>
          <a:bodyPr/>
          <a:lstStyle/>
          <a:p>
            <a:pPr marL="0" indent="0">
              <a:buNone/>
            </a:pPr>
            <a:r>
              <a:rPr lang="en-US" sz="2200" b="1" dirty="0">
                <a:solidFill>
                  <a:srgbClr val="000000"/>
                </a:solidFill>
                <a:ea typeface="ＭＳ Ｐゴシック" charset="0"/>
              </a:rPr>
              <a:t>Ultimatum Game: </a:t>
            </a:r>
          </a:p>
          <a:p>
            <a:pPr marL="0" indent="0"/>
            <a:endParaRPr lang="en-US" dirty="0">
              <a:ea typeface="ＭＳ Ｐゴシック" charset="0"/>
            </a:endParaRPr>
          </a:p>
          <a:p>
            <a:pPr marL="0" indent="0"/>
            <a:endParaRPr lang="en-US" dirty="0">
              <a:ea typeface="ＭＳ Ｐゴシック" charset="0"/>
            </a:endParaRPr>
          </a:p>
        </p:txBody>
      </p:sp>
      <p:grpSp>
        <p:nvGrpSpPr>
          <p:cNvPr id="2" name="Group 19"/>
          <p:cNvGrpSpPr>
            <a:grpSpLocks/>
          </p:cNvGrpSpPr>
          <p:nvPr/>
        </p:nvGrpSpPr>
        <p:grpSpPr bwMode="auto">
          <a:xfrm>
            <a:off x="4524375" y="1603375"/>
            <a:ext cx="2225675" cy="2624646"/>
            <a:chOff x="4638675" y="1628775"/>
            <a:chExt cx="2047875" cy="2597377"/>
          </a:xfrm>
        </p:grpSpPr>
        <p:sp>
          <p:nvSpPr>
            <p:cNvPr id="14" name="Rounded Rectangle 13"/>
            <p:cNvSpPr>
              <a:spLocks noChangeArrowheads="1"/>
            </p:cNvSpPr>
            <p:nvPr/>
          </p:nvSpPr>
          <p:spPr bwMode="auto">
            <a:xfrm>
              <a:off x="4638675" y="1628775"/>
              <a:ext cx="2047875" cy="2597377"/>
            </a:xfrm>
            <a:prstGeom prst="roundRect">
              <a:avLst>
                <a:gd name="adj" fmla="val 7019"/>
              </a:avLst>
            </a:prstGeom>
            <a:solidFill>
              <a:schemeClr val="accent3">
                <a:lumMod val="40000"/>
                <a:lumOff val="60000"/>
              </a:schemeClr>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Arial" charset="0"/>
                <a:cs typeface="Arial"/>
              </a:endParaRPr>
            </a:p>
          </p:txBody>
        </p:sp>
        <p:sp>
          <p:nvSpPr>
            <p:cNvPr id="63507" name="TextBox 14"/>
            <p:cNvSpPr txBox="1">
              <a:spLocks noChangeArrowheads="1"/>
            </p:cNvSpPr>
            <p:nvPr/>
          </p:nvSpPr>
          <p:spPr bwMode="auto">
            <a:xfrm>
              <a:off x="4781822" y="1740317"/>
              <a:ext cx="1853605" cy="231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lnSpc>
                  <a:spcPct val="90000"/>
                </a:lnSpc>
                <a:spcAft>
                  <a:spcPts val="600"/>
                </a:spcAft>
              </a:pPr>
              <a:r>
                <a:rPr lang="en-US" sz="1800" b="1" dirty="0">
                  <a:solidFill>
                    <a:srgbClr val="C62DB0"/>
                  </a:solidFill>
                  <a:latin typeface="Arial"/>
                  <a:cs typeface="Arial"/>
                </a:rPr>
                <a:t>What makes sense</a:t>
              </a:r>
              <a:r>
                <a:rPr lang="en-US" sz="1800" b="1" dirty="0" smtClean="0">
                  <a:solidFill>
                    <a:srgbClr val="C62DB0"/>
                  </a:solidFill>
                  <a:latin typeface="Arial"/>
                  <a:cs typeface="Arial"/>
                </a:rPr>
                <a:t>:</a:t>
              </a:r>
              <a:br>
                <a:rPr lang="en-US" sz="1800" b="1" dirty="0" smtClean="0">
                  <a:solidFill>
                    <a:srgbClr val="C62DB0"/>
                  </a:solidFill>
                  <a:latin typeface="Arial"/>
                  <a:cs typeface="Arial"/>
                </a:rPr>
              </a:br>
              <a:r>
                <a:rPr lang="en-US" sz="1800" b="1" dirty="0" smtClean="0">
                  <a:solidFill>
                    <a:srgbClr val="404040"/>
                  </a:solidFill>
                  <a:latin typeface="Arial"/>
                  <a:cs typeface="Arial"/>
                </a:rPr>
                <a:t>Accept </a:t>
              </a:r>
              <a:r>
                <a:rPr lang="en-US" sz="1800" b="1" dirty="0">
                  <a:solidFill>
                    <a:srgbClr val="404040"/>
                  </a:solidFill>
                  <a:latin typeface="Arial"/>
                  <a:cs typeface="Arial"/>
                </a:rPr>
                <a:t>any offer, since you always end up with more money than if you reject the offer.</a:t>
              </a:r>
            </a:p>
          </p:txBody>
        </p:sp>
      </p:grpSp>
      <p:grpSp>
        <p:nvGrpSpPr>
          <p:cNvPr id="3" name="Group 20"/>
          <p:cNvGrpSpPr>
            <a:grpSpLocks/>
          </p:cNvGrpSpPr>
          <p:nvPr/>
        </p:nvGrpSpPr>
        <p:grpSpPr bwMode="auto">
          <a:xfrm>
            <a:off x="6838950" y="1628775"/>
            <a:ext cx="2047875" cy="2599246"/>
            <a:chOff x="6838950" y="1628775"/>
            <a:chExt cx="2047875" cy="2599246"/>
          </a:xfrm>
        </p:grpSpPr>
        <p:sp>
          <p:nvSpPr>
            <p:cNvPr id="16" name="Rounded Rectangle 15"/>
            <p:cNvSpPr>
              <a:spLocks noChangeArrowheads="1"/>
            </p:cNvSpPr>
            <p:nvPr/>
          </p:nvSpPr>
          <p:spPr bwMode="auto">
            <a:xfrm>
              <a:off x="6838950" y="1628775"/>
              <a:ext cx="2047875" cy="2599246"/>
            </a:xfrm>
            <a:prstGeom prst="roundRect">
              <a:avLst>
                <a:gd name="adj" fmla="val 7019"/>
              </a:avLst>
            </a:prstGeom>
            <a:solidFill>
              <a:schemeClr val="accent4">
                <a:lumMod val="40000"/>
                <a:lumOff val="60000"/>
              </a:schemeClr>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Arial" charset="0"/>
                <a:cs typeface="Arial"/>
              </a:endParaRPr>
            </a:p>
          </p:txBody>
        </p:sp>
        <p:sp>
          <p:nvSpPr>
            <p:cNvPr id="63505" name="TextBox 16"/>
            <p:cNvSpPr txBox="1">
              <a:spLocks noChangeArrowheads="1"/>
            </p:cNvSpPr>
            <p:nvPr/>
          </p:nvSpPr>
          <p:spPr bwMode="auto">
            <a:xfrm>
              <a:off x="7029450" y="1739900"/>
              <a:ext cx="16986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lnSpc>
                  <a:spcPct val="90000"/>
                </a:lnSpc>
                <a:spcAft>
                  <a:spcPts val="600"/>
                </a:spcAft>
              </a:pPr>
              <a:r>
                <a:rPr lang="en-US" sz="1800" b="1" dirty="0">
                  <a:solidFill>
                    <a:srgbClr val="0D98B8"/>
                  </a:solidFill>
                  <a:latin typeface="Arial"/>
                  <a:cs typeface="Arial"/>
                </a:rPr>
                <a:t>What happens: </a:t>
              </a:r>
              <a:br>
                <a:rPr lang="en-US" sz="1800" b="1" dirty="0">
                  <a:solidFill>
                    <a:srgbClr val="0D98B8"/>
                  </a:solidFill>
                  <a:latin typeface="Arial"/>
                  <a:cs typeface="Arial"/>
                </a:rPr>
              </a:br>
              <a:r>
                <a:rPr lang="en-US" sz="1800" b="1" dirty="0">
                  <a:solidFill>
                    <a:srgbClr val="404040"/>
                  </a:solidFill>
                  <a:latin typeface="Arial"/>
                  <a:cs typeface="Arial"/>
                </a:rPr>
                <a:t>If offer is too low, people are likely to reject it. </a:t>
              </a:r>
            </a:p>
          </p:txBody>
        </p:sp>
      </p:grpSp>
      <p:grpSp>
        <p:nvGrpSpPr>
          <p:cNvPr id="5" name="Group 18"/>
          <p:cNvGrpSpPr>
            <a:grpSpLocks/>
          </p:cNvGrpSpPr>
          <p:nvPr/>
        </p:nvGrpSpPr>
        <p:grpSpPr bwMode="auto">
          <a:xfrm>
            <a:off x="2438400" y="1628775"/>
            <a:ext cx="2047875" cy="2599246"/>
            <a:chOff x="2438400" y="1628775"/>
            <a:chExt cx="2047875" cy="2599246"/>
          </a:xfrm>
        </p:grpSpPr>
        <p:sp>
          <p:nvSpPr>
            <p:cNvPr id="12" name="Rounded Rectangle 11"/>
            <p:cNvSpPr>
              <a:spLocks noChangeArrowheads="1"/>
            </p:cNvSpPr>
            <p:nvPr/>
          </p:nvSpPr>
          <p:spPr bwMode="auto">
            <a:xfrm>
              <a:off x="2438400" y="1628775"/>
              <a:ext cx="2047875" cy="2599246"/>
            </a:xfrm>
            <a:prstGeom prst="roundRect">
              <a:avLst>
                <a:gd name="adj" fmla="val 7019"/>
              </a:avLst>
            </a:prstGeom>
            <a:solidFill>
              <a:schemeClr val="accent2">
                <a:lumMod val="40000"/>
                <a:lumOff val="60000"/>
              </a:schemeClr>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Arial" charset="0"/>
                <a:cs typeface="Arial"/>
              </a:endParaRPr>
            </a:p>
          </p:txBody>
        </p:sp>
        <p:sp>
          <p:nvSpPr>
            <p:cNvPr id="13" name="TextBox 12"/>
            <p:cNvSpPr txBox="1"/>
            <p:nvPr/>
          </p:nvSpPr>
          <p:spPr>
            <a:xfrm>
              <a:off x="2549525" y="1739900"/>
              <a:ext cx="1847850" cy="1592263"/>
            </a:xfrm>
            <a:prstGeom prst="rect">
              <a:avLst/>
            </a:prstGeom>
            <a:noFill/>
          </p:spPr>
          <p:txBody>
            <a:bodyPr>
              <a:spAutoFit/>
            </a:bodyPr>
            <a:lstStyle/>
            <a:p>
              <a:pPr marL="0" lvl="1">
                <a:lnSpc>
                  <a:spcPct val="90000"/>
                </a:lnSpc>
                <a:defRPr/>
              </a:pPr>
              <a:r>
                <a:rPr lang="en-US" sz="1800" b="1" dirty="0">
                  <a:solidFill>
                    <a:schemeClr val="tx1">
                      <a:lumMod val="75000"/>
                      <a:lumOff val="25000"/>
                    </a:schemeClr>
                  </a:solidFill>
                  <a:latin typeface="Arial"/>
                  <a:ea typeface="Arial" charset="0"/>
                  <a:cs typeface="Arial"/>
                </a:rPr>
                <a:t>You can accept or reject the offer, but if you reject it, neither of you get any money.</a:t>
              </a:r>
            </a:p>
          </p:txBody>
        </p:sp>
      </p:grpSp>
      <p:grpSp>
        <p:nvGrpSpPr>
          <p:cNvPr id="6" name="Group 17"/>
          <p:cNvGrpSpPr>
            <a:grpSpLocks/>
          </p:cNvGrpSpPr>
          <p:nvPr/>
        </p:nvGrpSpPr>
        <p:grpSpPr bwMode="auto">
          <a:xfrm>
            <a:off x="238125" y="1628775"/>
            <a:ext cx="2047875" cy="2599246"/>
            <a:chOff x="238125" y="1628775"/>
            <a:chExt cx="2047875" cy="2599246"/>
          </a:xfrm>
        </p:grpSpPr>
        <p:sp>
          <p:nvSpPr>
            <p:cNvPr id="10" name="Rounded Rectangle 9"/>
            <p:cNvSpPr>
              <a:spLocks noChangeArrowheads="1"/>
            </p:cNvSpPr>
            <p:nvPr/>
          </p:nvSpPr>
          <p:spPr bwMode="auto">
            <a:xfrm>
              <a:off x="238125" y="1628775"/>
              <a:ext cx="2047875" cy="2599246"/>
            </a:xfrm>
            <a:prstGeom prst="roundRect">
              <a:avLst>
                <a:gd name="adj" fmla="val 7019"/>
              </a:avLst>
            </a:prstGeom>
            <a:solidFill>
              <a:schemeClr val="accent1">
                <a:lumMod val="40000"/>
                <a:lumOff val="60000"/>
              </a:schemeClr>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Arial" charset="0"/>
                <a:cs typeface="Arial"/>
              </a:endParaRPr>
            </a:p>
          </p:txBody>
        </p:sp>
        <p:sp>
          <p:nvSpPr>
            <p:cNvPr id="63499" name="TextBox 10"/>
            <p:cNvSpPr txBox="1">
              <a:spLocks noChangeArrowheads="1"/>
            </p:cNvSpPr>
            <p:nvPr/>
          </p:nvSpPr>
          <p:spPr bwMode="auto">
            <a:xfrm>
              <a:off x="333375" y="1739900"/>
              <a:ext cx="18573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lnSpc>
                  <a:spcPct val="90000"/>
                </a:lnSpc>
              </a:pPr>
              <a:r>
                <a:rPr lang="en-US" sz="1800" b="1" dirty="0">
                  <a:solidFill>
                    <a:srgbClr val="404040"/>
                  </a:solidFill>
                  <a:latin typeface="Arial"/>
                  <a:cs typeface="Arial"/>
                </a:rPr>
                <a:t>Your partner gets $20 and must decide how much to share with you.  </a:t>
              </a:r>
            </a:p>
          </p:txBody>
        </p:sp>
      </p:grpSp>
    </p:spTree>
    <p:extLst>
      <p:ext uri="{BB962C8B-B14F-4D97-AF65-F5344CB8AC3E}">
        <p14:creationId xmlns:p14="http://schemas.microsoft.com/office/powerpoint/2010/main" val="1542820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fade">
                                      <p:cBhvr>
                                        <p:cTn id="7" dur="1000"/>
                                        <p:tgtEl>
                                          <p:spTgt spid="112642"/>
                                        </p:tgtEl>
                                      </p:cBhvr>
                                    </p:animEffect>
                                    <p:anim calcmode="lin" valueType="num">
                                      <p:cBhvr>
                                        <p:cTn id="8" dur="1000" fill="hold"/>
                                        <p:tgtEl>
                                          <p:spTgt spid="112642"/>
                                        </p:tgtEl>
                                        <p:attrNameLst>
                                          <p:attrName>ppt_x</p:attrName>
                                        </p:attrNameLst>
                                      </p:cBhvr>
                                      <p:tavLst>
                                        <p:tav tm="0">
                                          <p:val>
                                            <p:strVal val="#ppt_x"/>
                                          </p:val>
                                        </p:tav>
                                        <p:tav tm="100000">
                                          <p:val>
                                            <p:strVal val="#ppt_x"/>
                                          </p:val>
                                        </p:tav>
                                      </p:tavLst>
                                    </p:anim>
                                    <p:anim calcmode="lin" valueType="num">
                                      <p:cBhvr>
                                        <p:cTn id="9" dur="1000" fill="hold"/>
                                        <p:tgtEl>
                                          <p:spTgt spid="1126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grpId="0" nodeType="afterEffect">
                                  <p:stCondLst>
                                    <p:cond delay="500"/>
                                  </p:stCondLst>
                                  <p:childTnLst>
                                    <p:set>
                                      <p:cBhvr>
                                        <p:cTn id="12" dur="1" fill="hold">
                                          <p:stCondLst>
                                            <p:cond delay="0"/>
                                          </p:stCondLst>
                                        </p:cTn>
                                        <p:tgtEl>
                                          <p:spTgt spid="112645">
                                            <p:txEl>
                                              <p:pRg st="0" end="0"/>
                                            </p:txEl>
                                          </p:spTgt>
                                        </p:tgtEl>
                                        <p:attrNameLst>
                                          <p:attrName>style.visibility</p:attrName>
                                        </p:attrNameLst>
                                      </p:cBhvr>
                                      <p:to>
                                        <p:strVal val="visible"/>
                                      </p:to>
                                    </p:set>
                                    <p:animEffect transition="in" filter="fade">
                                      <p:cBhvr>
                                        <p:cTn id="13" dur="1000"/>
                                        <p:tgtEl>
                                          <p:spTgt spid="112645">
                                            <p:txEl>
                                              <p:pRg st="0" end="0"/>
                                            </p:txEl>
                                          </p:spTgt>
                                        </p:tgtEl>
                                      </p:cBhvr>
                                    </p:animEffect>
                                    <p:anim calcmode="lin" valueType="num">
                                      <p:cBhvr>
                                        <p:cTn id="14" dur="1000" fill="hold"/>
                                        <p:tgtEl>
                                          <p:spTgt spid="112645">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12645">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2645">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2500"/>
                            </p:stCondLst>
                            <p:childTnLst>
                              <p:par>
                                <p:cTn id="18" presetID="1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Left)">
                                      <p:cBhvr>
                                        <p:cTn id="20" dur="500"/>
                                        <p:tgtEl>
                                          <p:spTgt spid="6"/>
                                        </p:tgtEl>
                                      </p:cBhvr>
                                    </p:animEffect>
                                  </p:childTnLst>
                                </p:cTn>
                              </p:par>
                            </p:childTnLst>
                          </p:cTn>
                        </p:par>
                        <p:par>
                          <p:cTn id="21" fill="hold">
                            <p:stCondLst>
                              <p:cond delay="3000"/>
                            </p:stCondLst>
                            <p:childTnLst>
                              <p:par>
                                <p:cTn id="22" presetID="1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lide(fromLeft)">
                                      <p:cBhvr>
                                        <p:cTn id="24" dur="500"/>
                                        <p:tgtEl>
                                          <p:spTgt spid="5"/>
                                        </p:tgtEl>
                                      </p:cBhvr>
                                    </p:animEffect>
                                  </p:childTnLst>
                                </p:cTn>
                              </p:par>
                            </p:childTnLst>
                          </p:cTn>
                        </p:par>
                        <p:par>
                          <p:cTn id="25" fill="hold">
                            <p:stCondLst>
                              <p:cond delay="3500"/>
                            </p:stCondLst>
                            <p:childTnLst>
                              <p:par>
                                <p:cTn id="26" presetID="12" presetClass="entr" presetSubtype="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slide(fromLeft)">
                                      <p:cBhvr>
                                        <p:cTn id="28" dur="500"/>
                                        <p:tgtEl>
                                          <p:spTgt spid="2"/>
                                        </p:tgtEl>
                                      </p:cBhvr>
                                    </p:animEffect>
                                  </p:childTnLst>
                                </p:cTn>
                              </p:par>
                            </p:childTnLst>
                          </p:cTn>
                        </p:par>
                        <p:par>
                          <p:cTn id="29" fill="hold">
                            <p:stCondLst>
                              <p:cond delay="4000"/>
                            </p:stCondLst>
                            <p:childTnLst>
                              <p:par>
                                <p:cTn id="30" presetID="1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lide(fromLeft)">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bwMode="auto">
          <a:xfrm>
            <a:off x="284300" y="2428506"/>
            <a:ext cx="4111625" cy="2809875"/>
          </a:xfrm>
          <a:prstGeom prst="round2DiagRect">
            <a:avLst/>
          </a:prstGeom>
          <a:solidFill>
            <a:schemeClr val="tx1"/>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Arial" charset="0"/>
              <a:cs typeface="Arial" charset="0"/>
            </a:endParaRPr>
          </a:p>
        </p:txBody>
      </p:sp>
      <p:sp>
        <p:nvSpPr>
          <p:cNvPr id="114691" name="Rectangle 3"/>
          <p:cNvSpPr>
            <a:spLocks noGrp="1" noChangeArrowheads="1"/>
          </p:cNvSpPr>
          <p:nvPr>
            <p:ph type="body" idx="4294967295"/>
          </p:nvPr>
        </p:nvSpPr>
        <p:spPr>
          <a:xfrm>
            <a:off x="503962" y="2798604"/>
            <a:ext cx="3808413" cy="2166937"/>
          </a:xfrm>
        </p:spPr>
        <p:txBody>
          <a:bodyPr>
            <a:normAutofit fontScale="85000" lnSpcReduction="10000"/>
          </a:bodyPr>
          <a:lstStyle/>
          <a:p>
            <a:pPr marL="0" indent="0">
              <a:buNone/>
              <a:tabLst>
                <a:tab pos="166688" algn="l"/>
              </a:tabLst>
            </a:pPr>
            <a:r>
              <a:rPr lang="en-US" b="1" dirty="0">
                <a:solidFill>
                  <a:schemeClr val="accent6"/>
                </a:solidFill>
                <a:latin typeface="Arial" charset="0"/>
                <a:ea typeface="ＭＳ Ｐゴシック" charset="0"/>
                <a:cs typeface="ＭＳ Ｐゴシック" charset="0"/>
              </a:rPr>
              <a:t>Fairness bias:</a:t>
            </a:r>
          </a:p>
          <a:p>
            <a:pPr>
              <a:tabLst>
                <a:tab pos="166688" algn="l"/>
              </a:tabLst>
            </a:pPr>
            <a:r>
              <a:rPr lang="en-US" b="1" dirty="0" smtClean="0">
                <a:solidFill>
                  <a:srgbClr val="FFFF00"/>
                </a:solidFill>
                <a:latin typeface="Arial" charset="0"/>
                <a:ea typeface="ＭＳ Ｐゴシック" charset="0"/>
                <a:cs typeface="ＭＳ Ｐゴシック" charset="0"/>
              </a:rPr>
              <a:t>Appears </a:t>
            </a:r>
            <a:r>
              <a:rPr lang="en-US" b="1" dirty="0">
                <a:solidFill>
                  <a:srgbClr val="FFFF00"/>
                </a:solidFill>
                <a:latin typeface="Arial" charset="0"/>
                <a:ea typeface="ＭＳ Ｐゴシック" charset="0"/>
                <a:cs typeface="ＭＳ Ｐゴシック" charset="0"/>
              </a:rPr>
              <a:t>to </a:t>
            </a:r>
            <a:r>
              <a:rPr lang="en-US" b="1" dirty="0" smtClean="0">
                <a:solidFill>
                  <a:srgbClr val="FFFF00"/>
                </a:solidFill>
                <a:latin typeface="Arial" charset="0"/>
                <a:ea typeface="ＭＳ Ｐゴシック" charset="0"/>
                <a:cs typeface="ＭＳ Ｐゴシック" charset="0"/>
              </a:rPr>
              <a:t>have evolutionary </a:t>
            </a:r>
            <a:r>
              <a:rPr lang="en-US" b="1" dirty="0">
                <a:solidFill>
                  <a:srgbClr val="FFFF00"/>
                </a:solidFill>
                <a:latin typeface="Arial" charset="0"/>
                <a:ea typeface="ＭＳ Ｐゴシック" charset="0"/>
                <a:cs typeface="ＭＳ Ｐゴシック" charset="0"/>
              </a:rPr>
              <a:t>roots</a:t>
            </a:r>
          </a:p>
          <a:p>
            <a:pPr>
              <a:tabLst>
                <a:tab pos="166688" algn="l"/>
              </a:tabLst>
            </a:pPr>
            <a:r>
              <a:rPr lang="en-US" b="1" dirty="0" smtClean="0">
                <a:solidFill>
                  <a:srgbClr val="FFFF00"/>
                </a:solidFill>
                <a:latin typeface="Arial" charset="0"/>
                <a:ea typeface="ＭＳ Ｐゴシック" charset="0"/>
                <a:cs typeface="ＭＳ Ｐゴシック" charset="0"/>
              </a:rPr>
              <a:t>Is </a:t>
            </a:r>
            <a:r>
              <a:rPr lang="en-US" b="1" dirty="0">
                <a:solidFill>
                  <a:srgbClr val="FFFF00"/>
                </a:solidFill>
                <a:latin typeface="Arial" charset="0"/>
                <a:ea typeface="ＭＳ Ｐゴシック" charset="0"/>
                <a:cs typeface="ＭＳ Ｐゴシック" charset="0"/>
              </a:rPr>
              <a:t>being </a:t>
            </a:r>
            <a:r>
              <a:rPr lang="en-US" b="1" dirty="0" smtClean="0">
                <a:solidFill>
                  <a:srgbClr val="FFFF00"/>
                </a:solidFill>
                <a:latin typeface="Arial" charset="0"/>
                <a:ea typeface="ＭＳ Ｐゴシック" charset="0"/>
                <a:cs typeface="ＭＳ Ｐゴシック" charset="0"/>
              </a:rPr>
              <a:t>studied using brain </a:t>
            </a:r>
            <a:r>
              <a:rPr lang="en-US" b="1" dirty="0">
                <a:solidFill>
                  <a:srgbClr val="FFFF00"/>
                </a:solidFill>
                <a:latin typeface="Arial" charset="0"/>
                <a:ea typeface="ＭＳ Ｐゴシック" charset="0"/>
                <a:cs typeface="ＭＳ Ｐゴシック" charset="0"/>
              </a:rPr>
              <a:t>scans</a:t>
            </a:r>
          </a:p>
        </p:txBody>
      </p:sp>
      <p:pic>
        <p:nvPicPr>
          <p:cNvPr id="2" name="Picture 1" descr="AAJFGZS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2963" y="863943"/>
            <a:ext cx="42037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8322" y="-5291"/>
            <a:ext cx="9315848" cy="42744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39634"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solidFill>
                  <a:schemeClr val="accent6"/>
                </a:solidFill>
              </a:rPr>
              <a:t>BIOLOGY AND </a:t>
            </a:r>
            <a:r>
              <a:rPr lang="en-US" dirty="0" smtClean="0">
                <a:solidFill>
                  <a:srgbClr val="FFFF00"/>
                </a:solidFill>
              </a:rPr>
              <a:t>ECONOMIC CHOICE</a:t>
            </a:r>
            <a:endParaRPr lang="en-US" dirty="0">
              <a:solidFill>
                <a:srgbClr val="FFFF00"/>
              </a:solidFill>
            </a:endParaRPr>
          </a:p>
        </p:txBody>
      </p:sp>
      <p:sp>
        <p:nvSpPr>
          <p:cNvPr id="10" name="Title 1"/>
          <p:cNvSpPr txBox="1">
            <a:spLocks/>
          </p:cNvSpPr>
          <p:nvPr/>
        </p:nvSpPr>
        <p:spPr>
          <a:xfrm>
            <a:off x="239634"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cap="none" dirty="0" smtClean="0">
                <a:latin typeface=""/>
              </a:rPr>
              <a:t>Rejecting Unfair Offers</a:t>
            </a:r>
            <a:endParaRPr lang="en-US" sz="2400" b="0" cap="none" dirty="0">
              <a:solidFill>
                <a:schemeClr val="tx1"/>
              </a:solidFill>
            </a:endParaRPr>
          </a:p>
        </p:txBody>
      </p:sp>
      <p:sp>
        <p:nvSpPr>
          <p:cNvPr id="11" name="Rectangle 10"/>
          <p:cNvSpPr/>
          <p:nvPr/>
        </p:nvSpPr>
        <p:spPr>
          <a:xfrm>
            <a:off x="-98322" y="422150"/>
            <a:ext cx="9315848" cy="64722"/>
          </a:xfrm>
          <a:prstGeom prst="rect">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347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5"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0.7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childTnLst>
                          </p:cTn>
                        </p:par>
                        <p:par>
                          <p:cTn id="30" fill="hold">
                            <p:stCondLst>
                              <p:cond delay="3000"/>
                            </p:stCondLst>
                            <p:childTnLst>
                              <p:par>
                                <p:cTn id="31" presetID="17" presetClass="entr" presetSubtype="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ppt_h/2"/>
                                          </p:val>
                                        </p:tav>
                                        <p:tav tm="100000">
                                          <p:val>
                                            <p:strVal val="#ppt_y"/>
                                          </p:val>
                                        </p:tav>
                                      </p:tavLst>
                                    </p:anim>
                                    <p:anim calcmode="lin" valueType="num">
                                      <p:cBhvr>
                                        <p:cTn id="35" dur="500" fill="hold"/>
                                        <p:tgtEl>
                                          <p:spTgt spid="7"/>
                                        </p:tgtEl>
                                        <p:attrNameLst>
                                          <p:attrName>ppt_w</p:attrName>
                                        </p:attrNameLst>
                                      </p:cBhvr>
                                      <p:tavLst>
                                        <p:tav tm="0">
                                          <p:val>
                                            <p:strVal val="#ppt_w"/>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childTnLst>
                                </p:cTn>
                              </p:par>
                            </p:childTnLst>
                          </p:cTn>
                        </p:par>
                        <p:par>
                          <p:cTn id="37" fill="hold">
                            <p:stCondLst>
                              <p:cond delay="3500"/>
                            </p:stCondLst>
                            <p:childTnLst>
                              <p:par>
                                <p:cTn id="38" presetID="47" presetClass="entr" presetSubtype="0" fill="hold" grpId="0" nodeType="afterEffect">
                                  <p:stCondLst>
                                    <p:cond delay="0"/>
                                  </p:stCondLst>
                                  <p:childTnLst>
                                    <p:set>
                                      <p:cBhvr>
                                        <p:cTn id="39" dur="1" fill="hold">
                                          <p:stCondLst>
                                            <p:cond delay="0"/>
                                          </p:stCondLst>
                                        </p:cTn>
                                        <p:tgtEl>
                                          <p:spTgt spid="114691"/>
                                        </p:tgtEl>
                                        <p:attrNameLst>
                                          <p:attrName>style.visibility</p:attrName>
                                        </p:attrNameLst>
                                      </p:cBhvr>
                                      <p:to>
                                        <p:strVal val="visible"/>
                                      </p:to>
                                    </p:set>
                                    <p:animEffect transition="in" filter="fade">
                                      <p:cBhvr>
                                        <p:cTn id="40" dur="1000"/>
                                        <p:tgtEl>
                                          <p:spTgt spid="114691"/>
                                        </p:tgtEl>
                                      </p:cBhvr>
                                    </p:animEffect>
                                    <p:anim calcmode="lin" valueType="num">
                                      <p:cBhvr>
                                        <p:cTn id="41" dur="1000" fill="hold"/>
                                        <p:tgtEl>
                                          <p:spTgt spid="114691"/>
                                        </p:tgtEl>
                                        <p:attrNameLst>
                                          <p:attrName>ppt_x</p:attrName>
                                        </p:attrNameLst>
                                      </p:cBhvr>
                                      <p:tavLst>
                                        <p:tav tm="0">
                                          <p:val>
                                            <p:strVal val="#ppt_x"/>
                                          </p:val>
                                        </p:tav>
                                        <p:tav tm="100000">
                                          <p:val>
                                            <p:strVal val="#ppt_x"/>
                                          </p:val>
                                        </p:tav>
                                      </p:tavLst>
                                    </p:anim>
                                    <p:anim calcmode="lin" valueType="num">
                                      <p:cBhvr>
                                        <p:cTn id="42" dur="1000" fill="hold"/>
                                        <p:tgtEl>
                                          <p:spTgt spid="1146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p:bldP spid="8" grpId="0" animBg="1"/>
      <p:bldP spid="9" grpId="0"/>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6"/>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888597" y="994337"/>
            <a:ext cx="3641875" cy="54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p:cNvSpPr>
          <p:nvPr>
            <p:ph type="ctrTitle"/>
          </p:nvPr>
        </p:nvSpPr>
        <p:spPr>
          <a:prstGeom prst="rect">
            <a:avLst/>
          </a:prstGeom>
        </p:spPr>
        <p:txBody>
          <a:bodyPr/>
          <a:lstStyle/>
          <a:p>
            <a:r>
              <a:rPr lang="en-US">
                <a:latin typeface="Arial" charset="0"/>
                <a:ea typeface="ＭＳ Ｐゴシック" charset="0"/>
                <a:cs typeface="ＭＳ Ｐゴシック" charset="0"/>
              </a:rPr>
              <a:t>The Hindsight Bias</a:t>
            </a:r>
          </a:p>
        </p:txBody>
      </p:sp>
      <p:sp>
        <p:nvSpPr>
          <p:cNvPr id="472067" name="Rectangle 3"/>
          <p:cNvSpPr>
            <a:spLocks noGrp="1"/>
          </p:cNvSpPr>
          <p:nvPr>
            <p:ph type="body" sz="half" idx="4294967295"/>
          </p:nvPr>
        </p:nvSpPr>
        <p:spPr>
          <a:xfrm>
            <a:off x="5912165" y="1793874"/>
            <a:ext cx="2966186" cy="2534415"/>
          </a:xfrm>
          <a:prstGeom prst="rect">
            <a:avLst/>
          </a:prstGeom>
        </p:spPr>
        <p:txBody>
          <a:bodyPr>
            <a:normAutofit/>
          </a:bodyPr>
          <a:lstStyle/>
          <a:p>
            <a:pPr marL="0" indent="0">
              <a:lnSpc>
                <a:spcPct val="95000"/>
              </a:lnSpc>
              <a:buNone/>
            </a:pPr>
            <a:r>
              <a:rPr lang="en-US" sz="2400" b="1" dirty="0">
                <a:latin typeface="Arial" charset="0"/>
                <a:ea typeface="ＭＳ Ｐゴシック" charset="0"/>
                <a:cs typeface="ＭＳ Ｐゴシック" charset="0"/>
              </a:rPr>
              <a:t>The tendency to</a:t>
            </a:r>
            <a:br>
              <a:rPr lang="en-US" sz="2400" b="1" dirty="0">
                <a:latin typeface="Arial" charset="0"/>
                <a:ea typeface="ＭＳ Ｐゴシック" charset="0"/>
                <a:cs typeface="ＭＳ Ｐゴシック" charset="0"/>
              </a:rPr>
            </a:br>
            <a:r>
              <a:rPr lang="en-US" sz="2400" b="1" dirty="0" smtClean="0">
                <a:latin typeface="Arial" charset="0"/>
                <a:ea typeface="ＭＳ Ｐゴシック" charset="0"/>
                <a:cs typeface="ＭＳ Ｐゴシック" charset="0"/>
              </a:rPr>
              <a:t>overestimate one</a:t>
            </a:r>
            <a:r>
              <a:rPr lang="fr-FR" altLang="ja-JP" sz="2400" b="1" dirty="0" smtClean="0">
                <a:latin typeface="Arial" charset="0"/>
                <a:ea typeface="ＭＳ Ｐゴシック" charset="0"/>
                <a:cs typeface="ＭＳ Ｐゴシック" charset="0"/>
              </a:rPr>
              <a:t>’</a:t>
            </a:r>
            <a:r>
              <a:rPr lang="en-US" altLang="ja-JP" sz="2400" b="1" dirty="0" smtClean="0">
                <a:latin typeface="Arial" charset="0"/>
                <a:ea typeface="ＭＳ Ｐゴシック" charset="0"/>
                <a:cs typeface="ＭＳ Ｐゴシック" charset="0"/>
              </a:rPr>
              <a:t>s </a:t>
            </a:r>
            <a:r>
              <a:rPr lang="en-US" altLang="ja-JP" sz="2400" b="1" dirty="0">
                <a:latin typeface="Arial" charset="0"/>
                <a:ea typeface="ＭＳ Ｐゴシック" charset="0"/>
                <a:cs typeface="ＭＳ Ｐゴシック" charset="0"/>
              </a:rPr>
              <a:t>ability to have predicted an event once the outcome is known</a:t>
            </a:r>
          </a:p>
          <a:p>
            <a:pPr marL="0" indent="0" algn="r"/>
            <a:endParaRPr lang="en-US" dirty="0">
              <a:solidFill>
                <a:srgbClr val="0D98B8"/>
              </a:solidFill>
              <a:latin typeface="Arial" charset="0"/>
              <a:ea typeface="ＭＳ Ｐゴシック" charset="0"/>
              <a:cs typeface="ＭＳ Ｐゴシック" charset="0"/>
            </a:endParaRPr>
          </a:p>
        </p:txBody>
      </p:sp>
      <p:grpSp>
        <p:nvGrpSpPr>
          <p:cNvPr id="2" name="Group 22"/>
          <p:cNvGrpSpPr>
            <a:grpSpLocks/>
          </p:cNvGrpSpPr>
          <p:nvPr/>
        </p:nvGrpSpPr>
        <p:grpSpPr bwMode="auto">
          <a:xfrm>
            <a:off x="453371" y="983626"/>
            <a:ext cx="2838450" cy="1754187"/>
            <a:chOff x="3981142" y="1557430"/>
            <a:chExt cx="2578100" cy="1689100"/>
          </a:xfrm>
          <a:solidFill>
            <a:schemeClr val="bg1">
              <a:alpha val="50000"/>
            </a:schemeClr>
          </a:solidFill>
        </p:grpSpPr>
        <p:sp>
          <p:nvSpPr>
            <p:cNvPr id="22" name="Cloud Callout 21"/>
            <p:cNvSpPr/>
            <p:nvPr/>
          </p:nvSpPr>
          <p:spPr bwMode="auto">
            <a:xfrm rot="20332453">
              <a:off x="3981142" y="1557430"/>
              <a:ext cx="2578100" cy="1689100"/>
            </a:xfrm>
            <a:prstGeom prst="cloudCallout">
              <a:avLst>
                <a:gd name="adj1" fmla="val 41831"/>
                <a:gd name="adj2" fmla="val 87594"/>
              </a:avLst>
            </a:prstGeom>
            <a:solidFill>
              <a:schemeClr val="tx2">
                <a:lumMod val="20000"/>
                <a:lumOff val="80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66569" name="TextBox 12"/>
            <p:cNvSpPr txBox="1">
              <a:spLocks noChangeArrowheads="1"/>
            </p:cNvSpPr>
            <p:nvPr/>
          </p:nvSpPr>
          <p:spPr bwMode="auto">
            <a:xfrm>
              <a:off x="4415379" y="2017582"/>
              <a:ext cx="1723498" cy="8009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b="1" dirty="0">
                  <a:solidFill>
                    <a:srgbClr val="FF0000"/>
                  </a:solidFill>
                </a:rPr>
                <a:t>“</a:t>
              </a:r>
              <a:r>
                <a:rPr lang="en-US" altLang="ja-JP" b="1" dirty="0">
                  <a:solidFill>
                    <a:srgbClr val="FF0000"/>
                  </a:solidFill>
                </a:rPr>
                <a:t>I knew it all along!</a:t>
              </a:r>
              <a:r>
                <a:rPr lang="ja-JP" altLang="en-US" b="1" dirty="0">
                  <a:solidFill>
                    <a:srgbClr val="FF0000"/>
                  </a:solidFill>
                </a:rPr>
                <a:t>”</a:t>
              </a:r>
              <a:endParaRPr lang="en-US" b="1" dirty="0">
                <a:solidFill>
                  <a:srgbClr val="FF0000"/>
                </a:solidFill>
              </a:endParaRPr>
            </a:p>
          </p:txBody>
        </p:sp>
      </p:grpSp>
    </p:spTree>
    <p:extLst>
      <p:ext uri="{BB962C8B-B14F-4D97-AF65-F5344CB8AC3E}">
        <p14:creationId xmlns:p14="http://schemas.microsoft.com/office/powerpoint/2010/main" val="4213900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fade">
                                      <p:cBhvr>
                                        <p:cTn id="7" dur="500"/>
                                        <p:tgtEl>
                                          <p:spTgt spid="665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2067">
                                            <p:txEl>
                                              <p:pRg st="0" end="0"/>
                                            </p:txEl>
                                          </p:spTgt>
                                        </p:tgtEl>
                                        <p:attrNameLst>
                                          <p:attrName>style.visibility</p:attrName>
                                        </p:attrNameLst>
                                      </p:cBhvr>
                                      <p:to>
                                        <p:strVal val="visible"/>
                                      </p:to>
                                    </p:set>
                                    <p:animEffect transition="in" filter="fade">
                                      <p:cBhvr>
                                        <p:cTn id="11" dur="1000"/>
                                        <p:tgtEl>
                                          <p:spTgt spid="472067">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8609"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The Confirmation Bias</a:t>
            </a:r>
          </a:p>
        </p:txBody>
      </p:sp>
      <p:sp>
        <p:nvSpPr>
          <p:cNvPr id="117763" name="Rectangle 3"/>
          <p:cNvSpPr>
            <a:spLocks noGrp="1" noChangeArrowheads="1"/>
          </p:cNvSpPr>
          <p:nvPr>
            <p:ph type="body" idx="4294967295"/>
          </p:nvPr>
        </p:nvSpPr>
        <p:spPr>
          <a:xfrm>
            <a:off x="6154304" y="1714369"/>
            <a:ext cx="2769312" cy="2413378"/>
          </a:xfrm>
          <a:effectLst/>
        </p:spPr>
        <p:txBody>
          <a:bodyPr>
            <a:normAutofit/>
          </a:bodyPr>
          <a:lstStyle/>
          <a:p>
            <a:pPr marL="0" indent="0">
              <a:buNone/>
            </a:pPr>
            <a:r>
              <a:rPr lang="en-US" sz="2400" b="1" dirty="0">
                <a:solidFill>
                  <a:srgbClr val="FFFF00"/>
                </a:solidFill>
                <a:effectLst>
                  <a:outerShdw blurRad="25400" dist="25400" dir="2700000" algn="tl" rotWithShape="0">
                    <a:srgbClr val="000000"/>
                  </a:outerShdw>
                </a:effectLst>
                <a:latin typeface="Arial" charset="0"/>
                <a:ea typeface="ＭＳ Ｐゴシック" charset="0"/>
                <a:cs typeface="ＭＳ Ｐゴシック" charset="0"/>
              </a:rPr>
              <a:t>The tendency </a:t>
            </a:r>
            <a:br>
              <a:rPr lang="en-US" sz="2400" b="1" dirty="0">
                <a:solidFill>
                  <a:srgbClr val="FFFF00"/>
                </a:solidFill>
                <a:effectLst>
                  <a:outerShdw blurRad="25400" dist="25400" dir="2700000" algn="tl" rotWithShape="0">
                    <a:srgbClr val="000000"/>
                  </a:outerShdw>
                </a:effectLst>
                <a:latin typeface="Arial" charset="0"/>
                <a:ea typeface="ＭＳ Ｐゴシック" charset="0"/>
                <a:cs typeface="ＭＳ Ｐゴシック" charset="0"/>
              </a:rPr>
            </a:br>
            <a:r>
              <a:rPr lang="en-US" sz="2400" b="1" dirty="0">
                <a:solidFill>
                  <a:srgbClr val="FFFF00"/>
                </a:solidFill>
                <a:effectLst>
                  <a:outerShdw blurRad="25400" dist="25400" dir="2700000" algn="tl" rotWithShape="0">
                    <a:srgbClr val="000000"/>
                  </a:outerShdw>
                </a:effectLst>
                <a:latin typeface="Arial" charset="0"/>
                <a:ea typeface="ＭＳ Ｐゴシック" charset="0"/>
                <a:cs typeface="ＭＳ Ｐゴシック" charset="0"/>
              </a:rPr>
              <a:t>to look for or pay attention only to information that confirms one</a:t>
            </a:r>
            <a:r>
              <a:rPr lang="fr-FR" sz="2400" b="1" dirty="0">
                <a:solidFill>
                  <a:srgbClr val="FFFF00"/>
                </a:solidFill>
                <a:effectLst>
                  <a:outerShdw blurRad="25400" dist="25400" dir="2700000" algn="tl" rotWithShape="0">
                    <a:srgbClr val="000000"/>
                  </a:outerShdw>
                </a:effectLst>
                <a:latin typeface="Arial" charset="0"/>
                <a:ea typeface="ＭＳ Ｐゴシック" charset="0"/>
                <a:cs typeface="ＭＳ Ｐゴシック" charset="0"/>
              </a:rPr>
              <a:t>’</a:t>
            </a:r>
            <a:r>
              <a:rPr lang="en-US" altLang="ja-JP" sz="2400" b="1" dirty="0">
                <a:solidFill>
                  <a:srgbClr val="FFFF00"/>
                </a:solidFill>
                <a:effectLst>
                  <a:outerShdw blurRad="25400" dist="25400" dir="2700000" algn="tl" rotWithShape="0">
                    <a:srgbClr val="000000"/>
                  </a:outerShdw>
                </a:effectLst>
                <a:latin typeface="Arial" charset="0"/>
                <a:ea typeface="ＭＳ Ｐゴシック" charset="0"/>
                <a:cs typeface="ＭＳ Ｐゴシック" charset="0"/>
              </a:rPr>
              <a:t>s own beliefs</a:t>
            </a:r>
          </a:p>
          <a:p>
            <a:pPr lvl="1"/>
            <a:endParaRPr lang="en-US" sz="2400" b="0" dirty="0">
              <a:solidFill>
                <a:srgbClr val="0D98B8"/>
              </a:solidFill>
              <a:latin typeface="Arial" charset="0"/>
              <a:ea typeface="ＭＳ Ｐゴシック" charset="0"/>
            </a:endParaRPr>
          </a:p>
          <a:p>
            <a:pPr marL="0" indent="0"/>
            <a:endParaRPr lang="en-US" sz="2400" dirty="0">
              <a:solidFill>
                <a:srgbClr val="0D98B8"/>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14758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after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p:cTn id="7" dur="1000" fill="hold"/>
                                        <p:tgtEl>
                                          <p:spTgt spid="11776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776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77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3"/>
          <p:cNvSpPr>
            <a:spLocks noGrp="1"/>
          </p:cNvSpPr>
          <p:nvPr>
            <p:ph type="ctrTitle"/>
          </p:nvPr>
        </p:nvSpPr>
        <p:spPr/>
        <p:txBody>
          <a:bodyPr/>
          <a:lstStyle/>
          <a:p>
            <a:r>
              <a:rPr lang="en-US">
                <a:latin typeface="Arial" charset="0"/>
                <a:ea typeface="ＭＳ Ｐゴシック" charset="0"/>
                <a:cs typeface="ＭＳ Ｐゴシック" charset="0"/>
              </a:rPr>
              <a:t>Figure 9.4: Confirming the Confirmation Bias</a:t>
            </a:r>
          </a:p>
        </p:txBody>
      </p:sp>
      <p:pic>
        <p:nvPicPr>
          <p:cNvPr id="5" name="Picture 4" descr="AAFDEMJ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2171700"/>
            <a:ext cx="8755063"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45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9.1</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288051"/>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9.1.A</a:t>
              </a:r>
              <a:endParaRPr lang="en-US" sz="2400" b="1" dirty="0">
                <a:solidFill>
                  <a:schemeClr val="bg1"/>
                </a:solidFill>
                <a:latin typeface="Arial"/>
                <a:cs typeface="Arial"/>
              </a:endParaRPr>
            </a:p>
          </p:txBody>
        </p:sp>
      </p:grpSp>
      <p:grpSp>
        <p:nvGrpSpPr>
          <p:cNvPr id="8" name="Group 7"/>
          <p:cNvGrpSpPr/>
          <p:nvPr/>
        </p:nvGrpSpPr>
        <p:grpSpPr>
          <a:xfrm>
            <a:off x="1851368" y="1288050"/>
            <a:ext cx="6648095" cy="1197864"/>
            <a:chOff x="1507106" y="1346542"/>
            <a:chExt cx="6648095" cy="1197864"/>
          </a:xfrm>
        </p:grpSpPr>
        <p:sp>
          <p:nvSpPr>
            <p:cNvPr id="6" name="Round Diagonal Corner Rectangle 5"/>
            <p:cNvSpPr/>
            <p:nvPr/>
          </p:nvSpPr>
          <p:spPr>
            <a:xfrm>
              <a:off x="1507106" y="1346542"/>
              <a:ext cx="6648095" cy="1197864"/>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Distinguish between the various elements of cognition, such as concepts, prototypes, propositions, schemas, and mental images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579958"/>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9.1.B</a:t>
              </a:r>
              <a:endParaRPr lang="en-US" sz="2400" b="1" dirty="0">
                <a:solidFill>
                  <a:schemeClr val="bg1"/>
                </a:solidFill>
                <a:latin typeface="Arial"/>
                <a:cs typeface="Arial"/>
              </a:endParaRPr>
            </a:p>
          </p:txBody>
        </p:sp>
      </p:grpSp>
      <p:grpSp>
        <p:nvGrpSpPr>
          <p:cNvPr id="16" name="Group 15"/>
          <p:cNvGrpSpPr/>
          <p:nvPr/>
        </p:nvGrpSpPr>
        <p:grpSpPr>
          <a:xfrm>
            <a:off x="1851368" y="2579958"/>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Distinguish between the varieties of conscious thought, such as subconscious thinking, </a:t>
              </a:r>
              <a:r>
                <a:rPr lang="en-US" dirty="0" err="1">
                  <a:latin typeface="Arial"/>
                  <a:cs typeface="Arial"/>
                </a:rPr>
                <a:t>nonconscious</a:t>
              </a:r>
              <a:r>
                <a:rPr lang="en-US" dirty="0">
                  <a:latin typeface="Arial"/>
                  <a:cs typeface="Arial"/>
                </a:rPr>
                <a:t> thinking, and implicit learning</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872426"/>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9.1.C</a:t>
              </a:r>
              <a:endParaRPr lang="en-US" sz="2400" b="1" dirty="0">
                <a:solidFill>
                  <a:schemeClr val="bg1"/>
                </a:solidFill>
                <a:latin typeface="Arial"/>
                <a:cs typeface="Arial"/>
              </a:endParaRPr>
            </a:p>
          </p:txBody>
        </p:sp>
      </p:grpSp>
      <p:grpSp>
        <p:nvGrpSpPr>
          <p:cNvPr id="26" name="Group 25"/>
          <p:cNvGrpSpPr/>
          <p:nvPr/>
        </p:nvGrpSpPr>
        <p:grpSpPr>
          <a:xfrm>
            <a:off x="1851368" y="3872426"/>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Contrast algorithms and heuristics as problem-solving strategies, and give an example of each</a:t>
              </a:r>
              <a:r>
                <a:rPr lang="en-US" dirty="0" smtClean="0">
                  <a:latin typeface="Arial"/>
                  <a:cs typeface="Arial"/>
                </a:rPr>
                <a:t>.</a:t>
              </a:r>
              <a:endParaRPr lang="en-US" dirty="0">
                <a:latin typeface="Arial"/>
                <a:cs typeface="Arial"/>
              </a:endParaRPr>
            </a:p>
          </p:txBody>
        </p:sp>
      </p:grpSp>
      <p:grpSp>
        <p:nvGrpSpPr>
          <p:cNvPr id="29" name="Group 28"/>
          <p:cNvGrpSpPr/>
          <p:nvPr/>
        </p:nvGrpSpPr>
        <p:grpSpPr>
          <a:xfrm>
            <a:off x="612022" y="4905023"/>
            <a:ext cx="1078690" cy="734479"/>
            <a:chOff x="267760" y="1346543"/>
            <a:chExt cx="1078690" cy="734479"/>
          </a:xfrm>
          <a:solidFill>
            <a:schemeClr val="accent6">
              <a:lumMod val="75000"/>
            </a:schemeClr>
          </a:solidFill>
        </p:grpSpPr>
        <p:sp>
          <p:nvSpPr>
            <p:cNvPr id="30" name="Round Diagonal Corner Rectangle 29"/>
            <p:cNvSpPr/>
            <p:nvPr/>
          </p:nvSpPr>
          <p:spPr>
            <a:xfrm>
              <a:off x="267760" y="1346543"/>
              <a:ext cx="1078690" cy="734479"/>
            </a:xfrm>
            <a:prstGeom prst="round2Diag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TextBox 30"/>
            <p:cNvSpPr txBox="1"/>
            <p:nvPr/>
          </p:nvSpPr>
          <p:spPr>
            <a:xfrm>
              <a:off x="267760" y="1467386"/>
              <a:ext cx="1078690" cy="461665"/>
            </a:xfrm>
            <a:prstGeom prst="rect">
              <a:avLst/>
            </a:prstGeom>
            <a:grpFill/>
          </p:spPr>
          <p:txBody>
            <a:bodyPr wrap="square" rtlCol="0">
              <a:spAutoFit/>
            </a:bodyPr>
            <a:lstStyle/>
            <a:p>
              <a:pPr algn="ctr"/>
              <a:r>
                <a:rPr lang="en-US" sz="2400" b="1" dirty="0" smtClean="0">
                  <a:solidFill>
                    <a:schemeClr val="bg1"/>
                  </a:solidFill>
                  <a:latin typeface="Arial"/>
                  <a:cs typeface="Arial"/>
                </a:rPr>
                <a:t>9.1.D</a:t>
              </a:r>
              <a:endParaRPr lang="en-US" sz="2400" b="1" dirty="0">
                <a:solidFill>
                  <a:schemeClr val="bg1"/>
                </a:solidFill>
                <a:latin typeface="Arial"/>
                <a:cs typeface="Arial"/>
              </a:endParaRPr>
            </a:p>
          </p:txBody>
        </p:sp>
      </p:grpSp>
      <p:grpSp>
        <p:nvGrpSpPr>
          <p:cNvPr id="32" name="Group 31"/>
          <p:cNvGrpSpPr/>
          <p:nvPr/>
        </p:nvGrpSpPr>
        <p:grpSpPr>
          <a:xfrm>
            <a:off x="1851368" y="4905023"/>
            <a:ext cx="6648095" cy="1453656"/>
            <a:chOff x="1507106" y="1346543"/>
            <a:chExt cx="6648095" cy="1453656"/>
          </a:xfrm>
        </p:grpSpPr>
        <p:sp>
          <p:nvSpPr>
            <p:cNvPr id="33" name="Round Diagonal Corner Rectangle 32"/>
            <p:cNvSpPr/>
            <p:nvPr/>
          </p:nvSpPr>
          <p:spPr>
            <a:xfrm>
              <a:off x="1507106" y="1346543"/>
              <a:ext cx="6648095" cy="1453656"/>
            </a:xfrm>
            <a:prstGeom prst="round2Diag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TextBox 33"/>
            <p:cNvSpPr txBox="1"/>
            <p:nvPr/>
          </p:nvSpPr>
          <p:spPr>
            <a:xfrm>
              <a:off x="1706012" y="1467386"/>
              <a:ext cx="6387986" cy="1200329"/>
            </a:xfrm>
            <a:prstGeom prst="rect">
              <a:avLst/>
            </a:prstGeom>
            <a:noFill/>
          </p:spPr>
          <p:txBody>
            <a:bodyPr wrap="square" rtlCol="0">
              <a:spAutoFit/>
            </a:bodyPr>
            <a:lstStyle/>
            <a:p>
              <a:r>
                <a:rPr lang="en-US" dirty="0">
                  <a:latin typeface="Arial"/>
                  <a:cs typeface="Arial"/>
                </a:rPr>
                <a:t>Discuss the various types of reasoning, such as formal reasoning, informal reasoning, dialectical reasoning, and stages of reflective judgment, and note the defining characteristics of each</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76749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5000"/>
                            </p:stCondLst>
                            <p:childTnLst>
                              <p:par>
                                <p:cTn id="63" presetID="23" presetClass="entr" presetSubtype="16"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L1225264_Origina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2159" y="133694"/>
            <a:ext cx="6335131" cy="6335131"/>
          </a:xfrm>
          <a:prstGeom prst="rect">
            <a:avLst/>
          </a:prstGeom>
        </p:spPr>
      </p:pic>
      <p:sp>
        <p:nvSpPr>
          <p:cNvPr id="3" name="Round Diagonal Corner Rectangle 2"/>
          <p:cNvSpPr/>
          <p:nvPr/>
        </p:nvSpPr>
        <p:spPr>
          <a:xfrm>
            <a:off x="0" y="1363781"/>
            <a:ext cx="4110883" cy="4410058"/>
          </a:xfrm>
          <a:prstGeom prst="round2DiagRect">
            <a:avLst/>
          </a:prstGeom>
          <a:solidFill>
            <a:srgbClr val="FFFFFF">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634" name="Rectangle 2"/>
          <p:cNvSpPr>
            <a:spLocks noGrp="1" noChangeArrowheads="1"/>
          </p:cNvSpPr>
          <p:nvPr>
            <p:ph type="ctrTitle"/>
          </p:nvPr>
        </p:nvSpPr>
        <p:spPr/>
        <p:txBody>
          <a:bodyPr/>
          <a:lstStyle/>
          <a:p>
            <a:r>
              <a:rPr lang="en-US" dirty="0">
                <a:solidFill>
                  <a:schemeClr val="bg1"/>
                </a:solidFill>
                <a:latin typeface="Arial" charset="0"/>
                <a:ea typeface="ＭＳ Ｐゴシック" charset="0"/>
                <a:cs typeface="ＭＳ Ｐゴシック" charset="0"/>
              </a:rPr>
              <a:t>Mental Sets</a:t>
            </a:r>
          </a:p>
        </p:txBody>
      </p:sp>
      <p:sp>
        <p:nvSpPr>
          <p:cNvPr id="2" name="Rectangle 3"/>
          <p:cNvSpPr>
            <a:spLocks noGrp="1" noChangeArrowheads="1"/>
          </p:cNvSpPr>
          <p:nvPr>
            <p:ph idx="4294967295"/>
          </p:nvPr>
        </p:nvSpPr>
        <p:spPr>
          <a:xfrm>
            <a:off x="237875" y="1641312"/>
            <a:ext cx="3806825" cy="3973766"/>
          </a:xfrm>
        </p:spPr>
        <p:txBody>
          <a:bodyPr>
            <a:normAutofit fontScale="70000" lnSpcReduction="20000"/>
          </a:bodyPr>
          <a:lstStyle/>
          <a:p>
            <a:pPr>
              <a:spcAft>
                <a:spcPts val="600"/>
              </a:spcAft>
              <a:tabLst>
                <a:tab pos="338138" algn="l"/>
              </a:tabLst>
            </a:pPr>
            <a:r>
              <a:rPr lang="en-US" b="1" dirty="0">
                <a:solidFill>
                  <a:srgbClr val="C62DB0"/>
                </a:solidFill>
                <a:latin typeface="Arial" charset="0"/>
                <a:ea typeface="ＭＳ Ｐゴシック" charset="0"/>
              </a:rPr>
              <a:t>Tendency to solve new problems by using the same heuristics, strategies, and rules that worked in the past on similar problems</a:t>
            </a:r>
          </a:p>
          <a:p>
            <a:pPr>
              <a:spcAft>
                <a:spcPts val="600"/>
              </a:spcAft>
              <a:tabLst>
                <a:tab pos="338138" algn="l"/>
              </a:tabLst>
            </a:pPr>
            <a:r>
              <a:rPr lang="en-US" b="1" dirty="0">
                <a:solidFill>
                  <a:schemeClr val="tx2">
                    <a:lumMod val="60000"/>
                    <a:lumOff val="40000"/>
                  </a:schemeClr>
                </a:solidFill>
                <a:latin typeface="Arial" charset="0"/>
                <a:ea typeface="ＭＳ Ｐゴシック" charset="0"/>
              </a:rPr>
              <a:t>Mental sets make learning and problem </a:t>
            </a:r>
            <a:r>
              <a:rPr lang="en-US" b="1" dirty="0" smtClean="0">
                <a:solidFill>
                  <a:schemeClr val="tx2">
                    <a:lumMod val="60000"/>
                    <a:lumOff val="40000"/>
                  </a:schemeClr>
                </a:solidFill>
                <a:latin typeface="Arial" charset="0"/>
                <a:ea typeface="ＭＳ Ｐゴシック" charset="0"/>
              </a:rPr>
              <a:t>solving more </a:t>
            </a:r>
            <a:r>
              <a:rPr lang="en-US" b="1" dirty="0">
                <a:solidFill>
                  <a:schemeClr val="tx2">
                    <a:lumMod val="60000"/>
                    <a:lumOff val="40000"/>
                  </a:schemeClr>
                </a:solidFill>
                <a:latin typeface="Arial" charset="0"/>
                <a:ea typeface="ＭＳ Ｐゴシック" charset="0"/>
              </a:rPr>
              <a:t>efficient</a:t>
            </a:r>
          </a:p>
          <a:p>
            <a:pPr>
              <a:spcAft>
                <a:spcPts val="600"/>
              </a:spcAft>
              <a:tabLst>
                <a:tab pos="338138" algn="l"/>
              </a:tabLst>
            </a:pPr>
            <a:r>
              <a:rPr lang="en-US" b="1" dirty="0">
                <a:solidFill>
                  <a:srgbClr val="67B164"/>
                </a:solidFill>
                <a:latin typeface="Arial" charset="0"/>
                <a:ea typeface="ＭＳ Ｐゴシック" charset="0"/>
              </a:rPr>
              <a:t>Not helpful when </a:t>
            </a:r>
            <a:br>
              <a:rPr lang="en-US" b="1" dirty="0">
                <a:solidFill>
                  <a:srgbClr val="67B164"/>
                </a:solidFill>
                <a:latin typeface="Arial" charset="0"/>
                <a:ea typeface="ＭＳ Ｐゴシック" charset="0"/>
              </a:rPr>
            </a:br>
            <a:r>
              <a:rPr lang="en-US" b="1" dirty="0">
                <a:solidFill>
                  <a:srgbClr val="67B164"/>
                </a:solidFill>
                <a:latin typeface="Arial" charset="0"/>
                <a:ea typeface="ＭＳ Ｐゴシック" charset="0"/>
              </a:rPr>
              <a:t>problem calls for </a:t>
            </a:r>
            <a:br>
              <a:rPr lang="en-US" b="1" dirty="0">
                <a:solidFill>
                  <a:srgbClr val="67B164"/>
                </a:solidFill>
                <a:latin typeface="Arial" charset="0"/>
                <a:ea typeface="ＭＳ Ｐゴシック" charset="0"/>
              </a:rPr>
            </a:br>
            <a:r>
              <a:rPr lang="en-US" b="1" dirty="0">
                <a:solidFill>
                  <a:srgbClr val="67B164"/>
                </a:solidFill>
                <a:latin typeface="Arial" charset="0"/>
                <a:ea typeface="ＭＳ Ｐゴシック" charset="0"/>
              </a:rPr>
              <a:t>fresh insights and </a:t>
            </a:r>
            <a:r>
              <a:rPr lang="en-US" b="1" dirty="0" smtClean="0">
                <a:solidFill>
                  <a:srgbClr val="67B164"/>
                </a:solidFill>
                <a:latin typeface="Arial" charset="0"/>
                <a:ea typeface="ＭＳ Ｐゴシック" charset="0"/>
              </a:rPr>
              <a:t>methods</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5048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1000"/>
                                        <p:tgtEl>
                                          <p:spTgt spid="2">
                                            <p:txEl>
                                              <p:pRg st="2" end="2"/>
                                            </p:txEl>
                                          </p:spTgt>
                                        </p:tgtEl>
                                      </p:cBhvr>
                                    </p:animEffect>
                                    <p:anim calcmode="lin" valueType="num">
                                      <p:cBhvr>
                                        <p:cTn id="3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3"/>
          <p:cNvSpPr>
            <a:spLocks noGrp="1"/>
          </p:cNvSpPr>
          <p:nvPr>
            <p:ph type="ctrTitle"/>
          </p:nvPr>
        </p:nvSpPr>
        <p:spPr/>
        <p:txBody>
          <a:bodyPr/>
          <a:lstStyle/>
          <a:p>
            <a:r>
              <a:rPr lang="en-US" dirty="0">
                <a:latin typeface="Arial" charset="0"/>
                <a:ea typeface="ＭＳ Ｐゴシック" charset="0"/>
                <a:cs typeface="ＭＳ Ｐゴシック" charset="0"/>
              </a:rPr>
              <a:t>Figure 9.5: Connect the Dots</a:t>
            </a:r>
          </a:p>
        </p:txBody>
      </p:sp>
      <p:pic>
        <p:nvPicPr>
          <p:cNvPr id="5" name="Picture 4" descr="AAFDEML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97921" y="1024921"/>
            <a:ext cx="5337046" cy="520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072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ctrTitle"/>
          </p:nvPr>
        </p:nvSpPr>
        <p:spPr/>
        <p:txBody>
          <a:bodyPr/>
          <a:lstStyle/>
          <a:p>
            <a:r>
              <a:rPr lang="en-US">
                <a:latin typeface="Arial" charset="0"/>
                <a:ea typeface="ＭＳ Ｐゴシック" charset="0"/>
                <a:cs typeface="ＭＳ Ｐゴシック" charset="0"/>
              </a:rPr>
              <a:t>The Need for Cognitive Consistency</a:t>
            </a:r>
          </a:p>
        </p:txBody>
      </p:sp>
      <p:sp>
        <p:nvSpPr>
          <p:cNvPr id="472067" name="Rectangle 3"/>
          <p:cNvSpPr>
            <a:spLocks noGrp="1"/>
          </p:cNvSpPr>
          <p:nvPr>
            <p:ph type="body" sz="half" idx="4294967295"/>
          </p:nvPr>
        </p:nvSpPr>
        <p:spPr>
          <a:xfrm>
            <a:off x="430451" y="1282700"/>
            <a:ext cx="8242300" cy="1370013"/>
          </a:xfrm>
          <a:prstGeom prst="rect">
            <a:avLst/>
          </a:prstGeom>
        </p:spPr>
        <p:txBody>
          <a:bodyPr>
            <a:normAutofit lnSpcReduction="10000"/>
          </a:bodyPr>
          <a:lstStyle/>
          <a:p>
            <a:pPr marL="0" indent="0" algn="ctr">
              <a:buNone/>
            </a:pPr>
            <a:r>
              <a:rPr lang="en-US" sz="2200" b="1" dirty="0">
                <a:solidFill>
                  <a:schemeClr val="bg1"/>
                </a:solidFill>
                <a:latin typeface="Arial" charset="0"/>
                <a:ea typeface="ＭＳ Ｐゴシック" charset="0"/>
                <a:cs typeface="ＭＳ Ｐゴシック" charset="0"/>
              </a:rPr>
              <a:t>Cognitive dissonance: </a:t>
            </a:r>
            <a:r>
              <a:rPr lang="en-US" sz="2200" b="1" dirty="0">
                <a:solidFill>
                  <a:srgbClr val="008FD4"/>
                </a:solidFill>
                <a:latin typeface="Arial" charset="0"/>
                <a:ea typeface="ＭＳ Ｐゴシック" charset="0"/>
                <a:cs typeface="ＭＳ Ｐゴシック" charset="0"/>
              </a:rPr>
              <a:t/>
            </a:r>
            <a:br>
              <a:rPr lang="en-US" sz="2200" b="1" dirty="0">
                <a:solidFill>
                  <a:srgbClr val="008FD4"/>
                </a:solidFill>
                <a:latin typeface="Arial" charset="0"/>
                <a:ea typeface="ＭＳ Ｐゴシック" charset="0"/>
                <a:cs typeface="ＭＳ Ｐゴシック" charset="0"/>
              </a:rPr>
            </a:br>
            <a:r>
              <a:rPr lang="en-US" sz="2200" b="1" dirty="0">
                <a:solidFill>
                  <a:srgbClr val="4F3967"/>
                </a:solidFill>
                <a:latin typeface="Arial" charset="0"/>
                <a:ea typeface="ＭＳ Ｐゴシック" charset="0"/>
                <a:cs typeface="ＭＳ Ｐゴシック" charset="0"/>
              </a:rPr>
              <a:t>A state of tension that occurs when a person holds two cognitions that are psychologically inconsistent, or when a person’s belief is incongruent with his or her behavior.</a:t>
            </a:r>
          </a:p>
        </p:txBody>
      </p:sp>
      <p:grpSp>
        <p:nvGrpSpPr>
          <p:cNvPr id="2" name="Group 22"/>
          <p:cNvGrpSpPr>
            <a:grpSpLocks/>
          </p:cNvGrpSpPr>
          <p:nvPr/>
        </p:nvGrpSpPr>
        <p:grpSpPr bwMode="auto">
          <a:xfrm>
            <a:off x="430451" y="2805113"/>
            <a:ext cx="2851150" cy="1719262"/>
            <a:chOff x="3905250" y="2235200"/>
            <a:chExt cx="2578100" cy="1689100"/>
          </a:xfrm>
        </p:grpSpPr>
        <p:sp>
          <p:nvSpPr>
            <p:cNvPr id="22" name="Cloud Callout 21"/>
            <p:cNvSpPr/>
            <p:nvPr/>
          </p:nvSpPr>
          <p:spPr bwMode="auto">
            <a:xfrm>
              <a:off x="3905250" y="2235200"/>
              <a:ext cx="2578100" cy="1689100"/>
            </a:xfrm>
            <a:prstGeom prst="cloudCallout">
              <a:avLst>
                <a:gd name="adj1" fmla="val 34571"/>
                <a:gd name="adj2" fmla="val 80621"/>
              </a:avLst>
            </a:prstGeom>
            <a:solidFill>
              <a:schemeClr val="accent2">
                <a:lumMod val="7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chemeClr val="tx1">
                    <a:lumMod val="75000"/>
                    <a:lumOff val="25000"/>
                  </a:schemeClr>
                </a:solidFill>
                <a:latin typeface="Arial" pitchFamily="-111" charset="0"/>
                <a:ea typeface="ＭＳ Ｐゴシック" charset="-128"/>
                <a:cs typeface="ＭＳ Ｐゴシック" charset="-128"/>
              </a:endParaRPr>
            </a:p>
          </p:txBody>
        </p:sp>
        <p:sp>
          <p:nvSpPr>
            <p:cNvPr id="71694" name="TextBox 12"/>
            <p:cNvSpPr txBox="1">
              <a:spLocks noChangeArrowheads="1"/>
            </p:cNvSpPr>
            <p:nvPr/>
          </p:nvSpPr>
          <p:spPr bwMode="auto">
            <a:xfrm>
              <a:off x="4292826" y="2603125"/>
              <a:ext cx="1884322" cy="90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dirty="0">
                  <a:solidFill>
                    <a:srgbClr val="FFFFFF"/>
                  </a:solidFill>
                </a:rPr>
                <a:t>“</a:t>
              </a:r>
              <a:r>
                <a:rPr lang="en-US" altLang="ja-JP" sz="1800" b="1" dirty="0">
                  <a:solidFill>
                    <a:srgbClr val="FFFFFF"/>
                  </a:solidFill>
                </a:rPr>
                <a:t>University X has the top-rated major I want.</a:t>
              </a:r>
              <a:r>
                <a:rPr lang="ja-JP" altLang="en-US" sz="1800" b="1" dirty="0">
                  <a:solidFill>
                    <a:srgbClr val="FFFFFF"/>
                  </a:solidFill>
                </a:rPr>
                <a:t>”</a:t>
              </a:r>
              <a:endParaRPr lang="en-US" sz="1800" b="1" dirty="0">
                <a:solidFill>
                  <a:srgbClr val="FFFFFF"/>
                </a:solidFill>
              </a:endParaRPr>
            </a:p>
          </p:txBody>
        </p:sp>
      </p:grpSp>
      <p:grpSp>
        <p:nvGrpSpPr>
          <p:cNvPr id="3" name="Group 23"/>
          <p:cNvGrpSpPr>
            <a:grpSpLocks/>
          </p:cNvGrpSpPr>
          <p:nvPr/>
        </p:nvGrpSpPr>
        <p:grpSpPr bwMode="auto">
          <a:xfrm>
            <a:off x="5626372" y="2687638"/>
            <a:ext cx="3019425" cy="1689100"/>
            <a:chOff x="6388100" y="1524000"/>
            <a:chExt cx="2578100" cy="1689100"/>
          </a:xfrm>
          <a:solidFill>
            <a:schemeClr val="accent3">
              <a:lumMod val="50000"/>
            </a:schemeClr>
          </a:solidFill>
        </p:grpSpPr>
        <p:sp>
          <p:nvSpPr>
            <p:cNvPr id="19" name="Cloud Callout 18"/>
            <p:cNvSpPr/>
            <p:nvPr/>
          </p:nvSpPr>
          <p:spPr bwMode="auto">
            <a:xfrm flipH="1">
              <a:off x="6388100" y="1524000"/>
              <a:ext cx="2578100" cy="1689100"/>
            </a:xfrm>
            <a:prstGeom prst="cloudCallout">
              <a:avLst>
                <a:gd name="adj1" fmla="val 19285"/>
                <a:gd name="adj2" fmla="val 83550"/>
              </a:avLst>
            </a:prstGeom>
            <a:solidFill>
              <a:srgbClr val="7C8BC4"/>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chemeClr val="tx1">
                    <a:lumMod val="75000"/>
                    <a:lumOff val="25000"/>
                  </a:schemeClr>
                </a:solidFill>
                <a:latin typeface="Arial" pitchFamily="-111" charset="0"/>
                <a:ea typeface="ＭＳ Ｐゴシック" charset="-128"/>
                <a:cs typeface="ＭＳ Ｐゴシック" charset="-128"/>
              </a:endParaRPr>
            </a:p>
          </p:txBody>
        </p:sp>
        <p:sp>
          <p:nvSpPr>
            <p:cNvPr id="71690" name="TextBox 17"/>
            <p:cNvSpPr txBox="1">
              <a:spLocks noChangeArrowheads="1"/>
            </p:cNvSpPr>
            <p:nvPr/>
          </p:nvSpPr>
          <p:spPr bwMode="auto">
            <a:xfrm>
              <a:off x="6634011" y="1899241"/>
              <a:ext cx="2068444" cy="923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dirty="0">
                  <a:solidFill>
                    <a:schemeClr val="bg1"/>
                  </a:solidFill>
                </a:rPr>
                <a:t>“</a:t>
              </a:r>
              <a:r>
                <a:rPr lang="en-US" altLang="ja-JP" sz="1800" b="1" dirty="0">
                  <a:solidFill>
                    <a:schemeClr val="bg1"/>
                  </a:solidFill>
                </a:rPr>
                <a:t>But all my friends are going to University Y.</a:t>
              </a:r>
              <a:r>
                <a:rPr lang="ja-JP" altLang="en-US" sz="1800" b="1" dirty="0">
                  <a:solidFill>
                    <a:schemeClr val="bg1"/>
                  </a:solidFill>
                </a:rPr>
                <a:t>”</a:t>
              </a:r>
              <a:endParaRPr lang="en-US" sz="1800" b="1" dirty="0">
                <a:solidFill>
                  <a:schemeClr val="bg1"/>
                </a:solidFill>
              </a:endParaRPr>
            </a:p>
          </p:txBody>
        </p:sp>
      </p:grpSp>
      <p:pic>
        <p:nvPicPr>
          <p:cNvPr id="11"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backgroundMark x1="58494" y1="19042" x2="60069" y2="14945"/>
                        <a14:backgroundMark x1="62901" y1="16965" x2="64476" y2="14945"/>
                        <a14:backgroundMark x1="73077" y1="18407" x2="74279" y2="18234"/>
                        <a14:backgroundMark x1="51042" y1="35084" x2="50160" y2="35949"/>
                        <a14:backgroundMark x1="82612" y1="25332" x2="83814" y2="27063"/>
                      </a14:backgroundRemoval>
                    </a14:imgEffect>
                  </a14:imgLayer>
                </a14:imgProps>
              </a:ext>
              <a:ext uri="{28A0092B-C50C-407E-A947-70E740481C1C}">
                <a14:useLocalDpi xmlns:a14="http://schemas.microsoft.com/office/drawing/2010/main"/>
              </a:ext>
            </a:extLst>
          </a:blip>
          <a:srcRect/>
          <a:stretch/>
        </p:blipFill>
        <p:spPr bwMode="auto">
          <a:xfrm>
            <a:off x="87337" y="3333953"/>
            <a:ext cx="6780761" cy="313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269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72067">
                                            <p:txEl>
                                              <p:pRg st="0" end="0"/>
                                            </p:txEl>
                                          </p:spTgt>
                                        </p:tgtEl>
                                        <p:attrNameLst>
                                          <p:attrName>style.visibility</p:attrName>
                                        </p:attrNameLst>
                                      </p:cBhvr>
                                      <p:to>
                                        <p:strVal val="visible"/>
                                      </p:to>
                                    </p:set>
                                    <p:animEffect transition="in" filter="fade">
                                      <p:cBhvr>
                                        <p:cTn id="7" dur="1000"/>
                                        <p:tgtEl>
                                          <p:spTgt spid="472067">
                                            <p:txEl>
                                              <p:pRg st="0" end="0"/>
                                            </p:txEl>
                                          </p:spTgt>
                                        </p:tgtEl>
                                      </p:cBhvr>
                                    </p:animEffect>
                                    <p:anim calcmode="lin" valueType="num">
                                      <p:cBhvr>
                                        <p:cTn id="8" dur="1000" fill="hold"/>
                                        <p:tgtEl>
                                          <p:spTgt spid="47206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7206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72067">
                                            <p:txEl>
                                              <p:pRg st="0" end="0"/>
                                            </p:txEl>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Figure 9.6: The Process of Cognitive Dissonance</a:t>
            </a:r>
          </a:p>
        </p:txBody>
      </p:sp>
      <p:sp>
        <p:nvSpPr>
          <p:cNvPr id="73731" name="Rectangle 3"/>
          <p:cNvSpPr>
            <a:spLocks noGrp="1" noChangeArrowheads="1"/>
          </p:cNvSpPr>
          <p:nvPr>
            <p:ph type="body" idx="4294967295"/>
          </p:nvPr>
        </p:nvSpPr>
        <p:spPr>
          <a:xfrm>
            <a:off x="0" y="901700"/>
            <a:ext cx="4343400" cy="4648200"/>
          </a:xfrm>
        </p:spPr>
        <p:txBody>
          <a:bodyPr/>
          <a:lstStyle/>
          <a:p>
            <a:pPr marL="0" indent="0"/>
            <a:endParaRPr lang="en-US" b="0">
              <a:solidFill>
                <a:schemeClr val="tx1"/>
              </a:solidFill>
              <a:latin typeface="Arial" charset="0"/>
              <a:ea typeface="ＭＳ Ｐゴシック" charset="0"/>
              <a:cs typeface="ＭＳ Ｐゴシック" charset="0"/>
            </a:endParaRPr>
          </a:p>
          <a:p>
            <a:pPr marL="0" indent="0"/>
            <a:endParaRPr lang="en-US">
              <a:latin typeface="Arial" charset="0"/>
              <a:ea typeface="ＭＳ Ｐゴシック" charset="0"/>
              <a:cs typeface="ＭＳ Ｐゴシック" charset="0"/>
            </a:endParaRPr>
          </a:p>
        </p:txBody>
      </p:sp>
      <p:grpSp>
        <p:nvGrpSpPr>
          <p:cNvPr id="2" name="Group 5"/>
          <p:cNvGrpSpPr>
            <a:grpSpLocks/>
          </p:cNvGrpSpPr>
          <p:nvPr/>
        </p:nvGrpSpPr>
        <p:grpSpPr bwMode="auto">
          <a:xfrm>
            <a:off x="0" y="1889125"/>
            <a:ext cx="9144000" cy="3032125"/>
            <a:chOff x="0" y="1889125"/>
            <a:chExt cx="9144000" cy="3032125"/>
          </a:xfrm>
        </p:grpSpPr>
        <p:sp>
          <p:nvSpPr>
            <p:cNvPr id="5" name="Rectangle 4"/>
            <p:cNvSpPr>
              <a:spLocks noChangeArrowheads="1"/>
            </p:cNvSpPr>
            <p:nvPr/>
          </p:nvSpPr>
          <p:spPr bwMode="auto">
            <a:xfrm>
              <a:off x="0" y="1889125"/>
              <a:ext cx="9144000" cy="3032125"/>
            </a:xfrm>
            <a:prstGeom prst="rect">
              <a:avLst/>
            </a:prstGeom>
            <a:solidFill>
              <a:srgbClr val="FFFFFF"/>
            </a:solidFill>
            <a:ln>
              <a:noFill/>
            </a:ln>
            <a:effectLst>
              <a:outerShdw blurRad="1143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Arial" charset="0"/>
                <a:cs typeface="Arial" charset="0"/>
              </a:endParaRPr>
            </a:p>
          </p:txBody>
        </p:sp>
        <p:pic>
          <p:nvPicPr>
            <p:cNvPr id="7373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176" y="2132263"/>
              <a:ext cx="8951648" cy="251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33272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1768475" y="3306192"/>
            <a:ext cx="6216650" cy="1914525"/>
            <a:chOff x="1421343" y="2209806"/>
            <a:chExt cx="6918325" cy="1914886"/>
          </a:xfrm>
        </p:grpSpPr>
        <p:sp>
          <p:nvSpPr>
            <p:cNvPr id="75801" name="Line 2"/>
            <p:cNvSpPr>
              <a:spLocks noChangeShapeType="1"/>
            </p:cNvSpPr>
            <p:nvPr/>
          </p:nvSpPr>
          <p:spPr bwMode="auto">
            <a:xfrm>
              <a:off x="1421343" y="3125968"/>
              <a:ext cx="6918325" cy="15875"/>
            </a:xfrm>
            <a:prstGeom prst="line">
              <a:avLst/>
            </a:prstGeom>
            <a:noFill/>
            <a:ln w="127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75802" name="Line 3"/>
            <p:cNvSpPr>
              <a:spLocks noChangeShapeType="1"/>
            </p:cNvSpPr>
            <p:nvPr/>
          </p:nvSpPr>
          <p:spPr bwMode="auto">
            <a:xfrm>
              <a:off x="1421343" y="4121517"/>
              <a:ext cx="6918325" cy="3175"/>
            </a:xfrm>
            <a:prstGeom prst="line">
              <a:avLst/>
            </a:prstGeom>
            <a:noFill/>
            <a:ln w="127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75803" name="Line 6"/>
            <p:cNvSpPr>
              <a:spLocks noChangeShapeType="1"/>
            </p:cNvSpPr>
            <p:nvPr/>
          </p:nvSpPr>
          <p:spPr bwMode="auto">
            <a:xfrm>
              <a:off x="1545168" y="2209806"/>
              <a:ext cx="6781800" cy="0"/>
            </a:xfrm>
            <a:prstGeom prst="line">
              <a:avLst/>
            </a:prstGeom>
            <a:noFill/>
            <a:ln w="127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grpSp>
      <p:sp>
        <p:nvSpPr>
          <p:cNvPr id="34" name="Oval 33"/>
          <p:cNvSpPr/>
          <p:nvPr/>
        </p:nvSpPr>
        <p:spPr bwMode="auto">
          <a:xfrm>
            <a:off x="991656" y="4085030"/>
            <a:ext cx="1223430" cy="1223430"/>
          </a:xfrm>
          <a:prstGeom prst="ellipse">
            <a:avLst/>
          </a:prstGeom>
          <a:solidFill>
            <a:srgbClr val="558ED5"/>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35" name="Oval 34"/>
          <p:cNvSpPr/>
          <p:nvPr/>
        </p:nvSpPr>
        <p:spPr bwMode="auto">
          <a:xfrm>
            <a:off x="991656" y="3234130"/>
            <a:ext cx="1223430" cy="1223430"/>
          </a:xfrm>
          <a:prstGeom prst="ellipse">
            <a:avLst/>
          </a:prstGeom>
          <a:solidFill>
            <a:schemeClr val="accent6"/>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36" name="Oval 35"/>
          <p:cNvSpPr/>
          <p:nvPr/>
        </p:nvSpPr>
        <p:spPr bwMode="auto">
          <a:xfrm>
            <a:off x="991656" y="2383230"/>
            <a:ext cx="1223430" cy="1223430"/>
          </a:xfrm>
          <a:prstGeom prst="ellipse">
            <a:avLst/>
          </a:prstGeom>
          <a:solidFill>
            <a:schemeClr val="tx2">
              <a:lumMod val="60000"/>
              <a:lumOff val="4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grpSp>
        <p:nvGrpSpPr>
          <p:cNvPr id="3" name="Group 18"/>
          <p:cNvGrpSpPr>
            <a:grpSpLocks/>
          </p:cNvGrpSpPr>
          <p:nvPr/>
        </p:nvGrpSpPr>
        <p:grpSpPr bwMode="auto">
          <a:xfrm>
            <a:off x="1420817" y="2758506"/>
            <a:ext cx="355601" cy="2193925"/>
            <a:chOff x="1098" y="1503"/>
            <a:chExt cx="224" cy="1382"/>
          </a:xfrm>
        </p:grpSpPr>
        <p:sp>
          <p:nvSpPr>
            <p:cNvPr id="38" name="Rectangle 19"/>
            <p:cNvSpPr>
              <a:spLocks noChangeArrowheads="1"/>
            </p:cNvSpPr>
            <p:nvPr/>
          </p:nvSpPr>
          <p:spPr bwMode="white">
            <a:xfrm>
              <a:off x="1098" y="1503"/>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1</a:t>
              </a:r>
            </a:p>
          </p:txBody>
        </p:sp>
        <p:sp>
          <p:nvSpPr>
            <p:cNvPr id="39" name="Rectangle 20"/>
            <p:cNvSpPr>
              <a:spLocks noChangeArrowheads="1"/>
            </p:cNvSpPr>
            <p:nvPr/>
          </p:nvSpPr>
          <p:spPr bwMode="white">
            <a:xfrm>
              <a:off x="1098" y="2041"/>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2</a:t>
              </a:r>
            </a:p>
          </p:txBody>
        </p:sp>
        <p:sp>
          <p:nvSpPr>
            <p:cNvPr id="40" name="Rectangle 21"/>
            <p:cNvSpPr>
              <a:spLocks noChangeArrowheads="1"/>
            </p:cNvSpPr>
            <p:nvPr/>
          </p:nvSpPr>
          <p:spPr bwMode="white">
            <a:xfrm>
              <a:off x="1098" y="2594"/>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3</a:t>
              </a:r>
            </a:p>
          </p:txBody>
        </p:sp>
      </p:grpSp>
      <p:sp>
        <p:nvSpPr>
          <p:cNvPr id="75789" name="Rectangle 2"/>
          <p:cNvSpPr>
            <a:spLocks noGrp="1" noChangeArrowheads="1"/>
          </p:cNvSpPr>
          <p:nvPr>
            <p:ph type="ctrTitle"/>
          </p:nvPr>
        </p:nvSpPr>
        <p:spPr/>
        <p:txBody>
          <a:bodyPr/>
          <a:lstStyle/>
          <a:p>
            <a:r>
              <a:rPr lang="en-US">
                <a:ea typeface="ＭＳ Ｐゴシック" charset="0"/>
              </a:rPr>
              <a:t>Reducing Cognitive Dissonance</a:t>
            </a:r>
          </a:p>
        </p:txBody>
      </p:sp>
      <p:sp>
        <p:nvSpPr>
          <p:cNvPr id="75790" name="Rectangle 14"/>
          <p:cNvSpPr>
            <a:spLocks noChangeArrowheads="1"/>
          </p:cNvSpPr>
          <p:nvPr/>
        </p:nvSpPr>
        <p:spPr bwMode="auto">
          <a:xfrm>
            <a:off x="3090863" y="3020442"/>
            <a:ext cx="228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3200" b="1">
              <a:solidFill>
                <a:srgbClr val="333333"/>
              </a:solidFill>
              <a:latin typeface="Arial"/>
              <a:cs typeface="Arial"/>
            </a:endParaRPr>
          </a:p>
        </p:txBody>
      </p:sp>
      <p:sp>
        <p:nvSpPr>
          <p:cNvPr id="330767" name="Rectangle 15"/>
          <p:cNvSpPr>
            <a:spLocks noChangeArrowheads="1"/>
          </p:cNvSpPr>
          <p:nvPr/>
        </p:nvSpPr>
        <p:spPr bwMode="auto">
          <a:xfrm>
            <a:off x="2424113" y="3417317"/>
            <a:ext cx="5434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0000"/>
              </a:lnSpc>
              <a:spcBef>
                <a:spcPct val="20000"/>
              </a:spcBef>
              <a:buFont typeface="Arial" charset="0"/>
              <a:buNone/>
            </a:pPr>
            <a:r>
              <a:rPr lang="en-US" sz="2200" b="1" dirty="0">
                <a:solidFill>
                  <a:schemeClr val="accent6"/>
                </a:solidFill>
                <a:latin typeface="Arial"/>
                <a:cs typeface="Arial"/>
              </a:rPr>
              <a:t>When you need to justify behavior that conflicts with your view of yourself</a:t>
            </a:r>
          </a:p>
        </p:txBody>
      </p:sp>
      <p:sp>
        <p:nvSpPr>
          <p:cNvPr id="330768" name="Rectangle 16"/>
          <p:cNvSpPr>
            <a:spLocks noChangeArrowheads="1"/>
          </p:cNvSpPr>
          <p:nvPr/>
        </p:nvSpPr>
        <p:spPr bwMode="auto">
          <a:xfrm>
            <a:off x="2424113" y="4361880"/>
            <a:ext cx="50180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0000"/>
              </a:lnSpc>
              <a:spcBef>
                <a:spcPct val="20000"/>
              </a:spcBef>
              <a:buFont typeface="Arial" charset="0"/>
              <a:buNone/>
            </a:pPr>
            <a:r>
              <a:rPr lang="en-US" sz="2200" b="1">
                <a:solidFill>
                  <a:srgbClr val="008FD4"/>
                </a:solidFill>
                <a:latin typeface="Arial"/>
                <a:cs typeface="Arial"/>
              </a:rPr>
              <a:t>When you need to justify the effort put into a decision or choice</a:t>
            </a:r>
            <a:endParaRPr lang="en-US" sz="2200" b="1">
              <a:solidFill>
                <a:srgbClr val="595959"/>
              </a:solidFill>
              <a:latin typeface="Arial"/>
              <a:cs typeface="Arial"/>
            </a:endParaRPr>
          </a:p>
          <a:p>
            <a:pPr marL="37588825" lvl="1" indent="-37474525" eaLnBrk="0" hangingPunct="0">
              <a:lnSpc>
                <a:spcPct val="90000"/>
              </a:lnSpc>
              <a:spcBef>
                <a:spcPct val="20000"/>
              </a:spcBef>
              <a:buFont typeface="Arial" charset="0"/>
              <a:buNone/>
            </a:pPr>
            <a:endParaRPr lang="en-US" sz="2200" b="1">
              <a:solidFill>
                <a:srgbClr val="595959"/>
              </a:solidFill>
              <a:latin typeface="Arial"/>
              <a:cs typeface="Arial"/>
            </a:endParaRPr>
          </a:p>
        </p:txBody>
      </p:sp>
      <p:sp>
        <p:nvSpPr>
          <p:cNvPr id="330779" name="Rectangle 27"/>
          <p:cNvSpPr>
            <a:spLocks noChangeArrowheads="1"/>
          </p:cNvSpPr>
          <p:nvPr/>
        </p:nvSpPr>
        <p:spPr bwMode="auto">
          <a:xfrm>
            <a:off x="2424113" y="2556892"/>
            <a:ext cx="4910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200" b="1">
                <a:solidFill>
                  <a:srgbClr val="008FD4"/>
                </a:solidFill>
                <a:latin typeface="Arial"/>
                <a:cs typeface="Arial"/>
              </a:rPr>
              <a:t>When you need to justify a choice or decision you freely made</a:t>
            </a:r>
          </a:p>
        </p:txBody>
      </p:sp>
      <p:sp>
        <p:nvSpPr>
          <p:cNvPr id="423966" name="Text Box 30"/>
          <p:cNvSpPr txBox="1">
            <a:spLocks noChangeArrowheads="1"/>
          </p:cNvSpPr>
          <p:nvPr/>
        </p:nvSpPr>
        <p:spPr bwMode="auto">
          <a:xfrm>
            <a:off x="1603375" y="1474217"/>
            <a:ext cx="5961063" cy="76328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lnSpc>
                <a:spcPct val="90000"/>
              </a:lnSpc>
              <a:spcBef>
                <a:spcPct val="50000"/>
              </a:spcBef>
              <a:defRPr/>
            </a:pPr>
            <a:r>
              <a:rPr lang="en-US" sz="2400" b="1" dirty="0">
                <a:solidFill>
                  <a:schemeClr val="bg1"/>
                </a:solidFill>
                <a:latin typeface="Arial"/>
                <a:ea typeface="Arial" charset="0"/>
                <a:cs typeface="Arial"/>
              </a:rPr>
              <a:t>You are particularly likely to reduce dissonance under three conditions:</a:t>
            </a:r>
          </a:p>
        </p:txBody>
      </p:sp>
    </p:spTree>
    <p:extLst>
      <p:ext uri="{BB962C8B-B14F-4D97-AF65-F5344CB8AC3E}">
        <p14:creationId xmlns:p14="http://schemas.microsoft.com/office/powerpoint/2010/main" val="3478173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23966"/>
                                        </p:tgtEl>
                                        <p:attrNameLst>
                                          <p:attrName>style.visibility</p:attrName>
                                        </p:attrNameLst>
                                      </p:cBhvr>
                                      <p:to>
                                        <p:strVal val="visible"/>
                                      </p:to>
                                    </p:set>
                                    <p:animEffect transition="in" filter="fade">
                                      <p:cBhvr>
                                        <p:cTn id="7" dur="1000"/>
                                        <p:tgtEl>
                                          <p:spTgt spid="423966"/>
                                        </p:tgtEl>
                                      </p:cBhvr>
                                    </p:animEffect>
                                    <p:anim calcmode="lin" valueType="num">
                                      <p:cBhvr>
                                        <p:cTn id="8" dur="1000" fill="hold"/>
                                        <p:tgtEl>
                                          <p:spTgt spid="423966"/>
                                        </p:tgtEl>
                                        <p:attrNameLst>
                                          <p:attrName>ppt_x</p:attrName>
                                        </p:attrNameLst>
                                      </p:cBhvr>
                                      <p:tavLst>
                                        <p:tav tm="0">
                                          <p:val>
                                            <p:strVal val="#ppt_x"/>
                                          </p:val>
                                        </p:tav>
                                        <p:tav tm="100000">
                                          <p:val>
                                            <p:strVal val="#ppt_x"/>
                                          </p:val>
                                        </p:tav>
                                      </p:tavLst>
                                    </p:anim>
                                    <p:anim calcmode="lin" valueType="num">
                                      <p:cBhvr>
                                        <p:cTn id="9" dur="900" decel="100000" fill="hold"/>
                                        <p:tgtEl>
                                          <p:spTgt spid="42396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23966"/>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3" presetClass="entr" presetSubtype="16" fill="hold" nodeType="afterEffect">
                                  <p:stCondLst>
                                    <p:cond delay="30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40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5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childTnLst>
                                </p:cTn>
                              </p:par>
                              <p:par>
                                <p:cTn id="24" presetID="22" presetClass="entr" presetSubtype="1" fill="hold" nodeType="withEffect">
                                  <p:stCondLst>
                                    <p:cond delay="70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par>
                          <p:cTn id="27" fill="hold" nodeType="afterGroup">
                            <p:stCondLst>
                              <p:cond delay="2200"/>
                            </p:stCondLst>
                            <p:childTnLst>
                              <p:par>
                                <p:cTn id="28" presetID="22" presetClass="entr" presetSubtype="8"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par>
                          <p:cTn id="31" fill="hold" nodeType="afterGroup">
                            <p:stCondLst>
                              <p:cond delay="2700"/>
                            </p:stCondLst>
                            <p:childTnLst>
                              <p:par>
                                <p:cTn id="32" presetID="10" presetClass="entr" presetSubtype="0" fill="hold" grpId="0" nodeType="afterEffect">
                                  <p:stCondLst>
                                    <p:cond delay="0"/>
                                  </p:stCondLst>
                                  <p:childTnLst>
                                    <p:set>
                                      <p:cBhvr>
                                        <p:cTn id="33" dur="1" fill="hold">
                                          <p:stCondLst>
                                            <p:cond delay="0"/>
                                          </p:stCondLst>
                                        </p:cTn>
                                        <p:tgtEl>
                                          <p:spTgt spid="330779"/>
                                        </p:tgtEl>
                                        <p:attrNameLst>
                                          <p:attrName>style.visibility</p:attrName>
                                        </p:attrNameLst>
                                      </p:cBhvr>
                                      <p:to>
                                        <p:strVal val="visible"/>
                                      </p:to>
                                    </p:set>
                                    <p:animEffect transition="in" filter="fade">
                                      <p:cBhvr>
                                        <p:cTn id="34" dur="1000"/>
                                        <p:tgtEl>
                                          <p:spTgt spid="330779"/>
                                        </p:tgtEl>
                                      </p:cBhvr>
                                    </p:animEffect>
                                  </p:childTnLst>
                                  <p:subTnLst>
                                    <p:animClr clrSpc="rgb" dir="cw">
                                      <p:cBhvr override="childStyle">
                                        <p:cTn dur="1" fill="hold" display="0" masterRel="nextClick" afterEffect="1"/>
                                        <p:tgtEl>
                                          <p:spTgt spid="330779"/>
                                        </p:tgtEl>
                                        <p:attrNameLst>
                                          <p:attrName>ppt_c</p:attrName>
                                        </p:attrNameLst>
                                      </p:cBhvr>
                                      <p:to>
                                        <a:schemeClr val="bg2"/>
                                      </p:to>
                                    </p:animClr>
                                  </p:subTnLst>
                                </p:cTn>
                              </p:par>
                            </p:childTnLst>
                          </p:cTn>
                        </p:par>
                        <p:par>
                          <p:cTn id="35" fill="hold" nodeType="afterGroup">
                            <p:stCondLst>
                              <p:cond delay="3700"/>
                            </p:stCondLst>
                            <p:childTnLst>
                              <p:par>
                                <p:cTn id="36" presetID="10" presetClass="entr" presetSubtype="0" fill="hold" grpId="0" nodeType="afterEffect">
                                  <p:stCondLst>
                                    <p:cond delay="0"/>
                                  </p:stCondLst>
                                  <p:childTnLst>
                                    <p:set>
                                      <p:cBhvr>
                                        <p:cTn id="37" dur="1" fill="hold">
                                          <p:stCondLst>
                                            <p:cond delay="0"/>
                                          </p:stCondLst>
                                        </p:cTn>
                                        <p:tgtEl>
                                          <p:spTgt spid="330767"/>
                                        </p:tgtEl>
                                        <p:attrNameLst>
                                          <p:attrName>style.visibility</p:attrName>
                                        </p:attrNameLst>
                                      </p:cBhvr>
                                      <p:to>
                                        <p:strVal val="visible"/>
                                      </p:to>
                                    </p:set>
                                    <p:animEffect transition="in" filter="fade">
                                      <p:cBhvr>
                                        <p:cTn id="38" dur="1000"/>
                                        <p:tgtEl>
                                          <p:spTgt spid="330767"/>
                                        </p:tgtEl>
                                      </p:cBhvr>
                                    </p:animEffect>
                                  </p:childTnLst>
                                  <p:subTnLst>
                                    <p:animClr clrSpc="rgb" dir="cw">
                                      <p:cBhvr override="childStyle">
                                        <p:cTn dur="1" fill="hold" display="0" masterRel="nextClick" afterEffect="1"/>
                                        <p:tgtEl>
                                          <p:spTgt spid="330767"/>
                                        </p:tgtEl>
                                        <p:attrNameLst>
                                          <p:attrName>ppt_c</p:attrName>
                                        </p:attrNameLst>
                                      </p:cBhvr>
                                      <p:to>
                                        <a:schemeClr val="bg2"/>
                                      </p:to>
                                    </p:animClr>
                                  </p:subTnLst>
                                </p:cTn>
                              </p:par>
                            </p:childTnLst>
                          </p:cTn>
                        </p:par>
                        <p:par>
                          <p:cTn id="39" fill="hold" nodeType="afterGroup">
                            <p:stCondLst>
                              <p:cond delay="4700"/>
                            </p:stCondLst>
                            <p:childTnLst>
                              <p:par>
                                <p:cTn id="40" presetID="10" presetClass="entr" presetSubtype="0" fill="hold" grpId="0" nodeType="afterEffect">
                                  <p:stCondLst>
                                    <p:cond delay="0"/>
                                  </p:stCondLst>
                                  <p:childTnLst>
                                    <p:set>
                                      <p:cBhvr>
                                        <p:cTn id="41" dur="1" fill="hold">
                                          <p:stCondLst>
                                            <p:cond delay="0"/>
                                          </p:stCondLst>
                                        </p:cTn>
                                        <p:tgtEl>
                                          <p:spTgt spid="330768"/>
                                        </p:tgtEl>
                                        <p:attrNameLst>
                                          <p:attrName>style.visibility</p:attrName>
                                        </p:attrNameLst>
                                      </p:cBhvr>
                                      <p:to>
                                        <p:strVal val="visible"/>
                                      </p:to>
                                    </p:set>
                                    <p:animEffect transition="in" filter="fade">
                                      <p:cBhvr>
                                        <p:cTn id="42" dur="1000"/>
                                        <p:tgtEl>
                                          <p:spTgt spid="330768"/>
                                        </p:tgtEl>
                                      </p:cBhvr>
                                    </p:animEffect>
                                  </p:childTnLst>
                                  <p:subTnLst>
                                    <p:animClr clrSpc="rgb" dir="cw">
                                      <p:cBhvr override="childStyle">
                                        <p:cTn dur="1" fill="hold" display="0" masterRel="nextClick" afterEffect="1"/>
                                        <p:tgtEl>
                                          <p:spTgt spid="330768"/>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7" grpId="0"/>
      <p:bldP spid="330768" grpId="0"/>
      <p:bldP spid="330779" grpId="0"/>
      <p:bldP spid="42396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The Justification of Effort</a:t>
            </a:r>
          </a:p>
        </p:txBody>
      </p:sp>
      <p:sp>
        <p:nvSpPr>
          <p:cNvPr id="124933" name="Content Placeholder 2"/>
          <p:cNvSpPr>
            <a:spLocks noGrp="1"/>
          </p:cNvSpPr>
          <p:nvPr>
            <p:ph idx="4294967295"/>
          </p:nvPr>
        </p:nvSpPr>
        <p:spPr>
          <a:xfrm>
            <a:off x="5364207" y="2020036"/>
            <a:ext cx="3679533" cy="3407627"/>
          </a:xfrm>
        </p:spPr>
        <p:txBody>
          <a:bodyPr>
            <a:normAutofit/>
          </a:bodyPr>
          <a:lstStyle/>
          <a:p>
            <a:pPr>
              <a:spcAft>
                <a:spcPts val="1200"/>
              </a:spcAft>
            </a:pPr>
            <a:r>
              <a:rPr lang="en-US" sz="2400" b="1" dirty="0">
                <a:solidFill>
                  <a:schemeClr val="accent6">
                    <a:lumMod val="75000"/>
                  </a:schemeClr>
                </a:solidFill>
                <a:latin typeface="Arial" charset="0"/>
                <a:ea typeface="ＭＳ Ｐゴシック" charset="0"/>
                <a:cs typeface="ＭＳ Ｐゴシック" charset="0"/>
              </a:rPr>
              <a:t>The tendency of people to increase their liking for something they have worked hard for or suffered to attain</a:t>
            </a:r>
          </a:p>
          <a:p>
            <a:r>
              <a:rPr lang="en-US" sz="2400" b="1" dirty="0">
                <a:latin typeface="Arial" charset="0"/>
                <a:ea typeface="ＭＳ Ｐゴシック" charset="0"/>
                <a:cs typeface="ＭＳ Ｐゴシック" charset="0"/>
              </a:rPr>
              <a:t>A common form of dissonance </a:t>
            </a:r>
            <a:r>
              <a:rPr lang="en-US" sz="2400" b="1" dirty="0" smtClean="0">
                <a:latin typeface="Arial" charset="0"/>
                <a:ea typeface="ＭＳ Ｐゴシック" charset="0"/>
                <a:cs typeface="ＭＳ Ｐゴシック" charset="0"/>
              </a:rPr>
              <a:t>reduction</a:t>
            </a:r>
            <a:endParaRPr lang="en-US" sz="2400" b="1" dirty="0">
              <a:latin typeface="Arial" charset="0"/>
              <a:ea typeface="ＭＳ Ｐゴシック" charset="0"/>
              <a:cs typeface="ＭＳ Ｐゴシック" charset="0"/>
            </a:endParaRPr>
          </a:p>
        </p:txBody>
      </p:sp>
      <p:grpSp>
        <p:nvGrpSpPr>
          <p:cNvPr id="77828" name="Group 9"/>
          <p:cNvGrpSpPr>
            <a:grpSpLocks/>
          </p:cNvGrpSpPr>
          <p:nvPr/>
        </p:nvGrpSpPr>
        <p:grpSpPr bwMode="auto">
          <a:xfrm>
            <a:off x="238125" y="1296829"/>
            <a:ext cx="4905375" cy="4460875"/>
            <a:chOff x="3984625" y="1301750"/>
            <a:chExt cx="4905375" cy="4460875"/>
          </a:xfrm>
        </p:grpSpPr>
        <p:sp>
          <p:nvSpPr>
            <p:cNvPr id="9" name="Rounded Rectangle 8"/>
            <p:cNvSpPr>
              <a:spLocks noChangeArrowheads="1"/>
            </p:cNvSpPr>
            <p:nvPr/>
          </p:nvSpPr>
          <p:spPr bwMode="auto">
            <a:xfrm>
              <a:off x="3984625" y="1301750"/>
              <a:ext cx="4905375" cy="4460875"/>
            </a:xfrm>
            <a:prstGeom prst="roundRect">
              <a:avLst>
                <a:gd name="adj" fmla="val 7769"/>
              </a:avLst>
            </a:prstGeom>
            <a:solidFill>
              <a:schemeClr val="bg1"/>
            </a:solidFill>
            <a:ln>
              <a:noFill/>
            </a:ln>
            <a:effectLst>
              <a:outerShdw blurRad="1524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Arial" charset="0"/>
                <a:cs typeface="Arial" charset="0"/>
              </a:endParaRPr>
            </a:p>
          </p:txBody>
        </p:sp>
        <p:pic>
          <p:nvPicPr>
            <p:cNvPr id="7783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8370" y="1593850"/>
              <a:ext cx="462351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23308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heel(1)">
                                      <p:cBhvr>
                                        <p:cTn id="7" dur="2000"/>
                                        <p:tgtEl>
                                          <p:spTgt spid="77828"/>
                                        </p:tgtEl>
                                      </p:cBhvr>
                                    </p:animEffect>
                                  </p:childTnLst>
                                </p:cTn>
                              </p:par>
                            </p:childTnLst>
                          </p:cTn>
                        </p:par>
                        <p:par>
                          <p:cTn id="8" fill="hold">
                            <p:stCondLst>
                              <p:cond delay="2000"/>
                            </p:stCondLst>
                            <p:childTnLst>
                              <p:par>
                                <p:cTn id="9" presetID="12" presetClass="entr" presetSubtype="8" fill="hold" grpId="0" nodeType="afterEffect">
                                  <p:stCondLst>
                                    <p:cond delay="0"/>
                                  </p:stCondLst>
                                  <p:childTnLst>
                                    <p:set>
                                      <p:cBhvr>
                                        <p:cTn id="10" dur="1" fill="hold">
                                          <p:stCondLst>
                                            <p:cond delay="0"/>
                                          </p:stCondLst>
                                        </p:cTn>
                                        <p:tgtEl>
                                          <p:spTgt spid="124933">
                                            <p:txEl>
                                              <p:pRg st="0" end="0"/>
                                            </p:txEl>
                                          </p:spTgt>
                                        </p:tgtEl>
                                        <p:attrNameLst>
                                          <p:attrName>style.visibility</p:attrName>
                                        </p:attrNameLst>
                                      </p:cBhvr>
                                      <p:to>
                                        <p:strVal val="visible"/>
                                      </p:to>
                                    </p:set>
                                    <p:animEffect transition="in" filter="slide(fromLeft)">
                                      <p:cBhvr>
                                        <p:cTn id="11" dur="500"/>
                                        <p:tgtEl>
                                          <p:spTgt spid="124933">
                                            <p:txEl>
                                              <p:pRg st="0" end="0"/>
                                            </p:txEl>
                                          </p:spTgt>
                                        </p:tgtEl>
                                      </p:cBhvr>
                                    </p:animEffect>
                                  </p:childTnLst>
                                </p:cTn>
                              </p:par>
                            </p:childTnLst>
                          </p:cTn>
                        </p:par>
                        <p:par>
                          <p:cTn id="12" fill="hold" nodeType="afterGroup">
                            <p:stCondLst>
                              <p:cond delay="2500"/>
                            </p:stCondLst>
                            <p:childTnLst>
                              <p:par>
                                <p:cTn id="13" presetID="12" presetClass="entr" presetSubtype="1" fill="hold" grpId="0" nodeType="afterEffect">
                                  <p:stCondLst>
                                    <p:cond delay="0"/>
                                  </p:stCondLst>
                                  <p:childTnLst>
                                    <p:set>
                                      <p:cBhvr>
                                        <p:cTn id="14" dur="1" fill="hold">
                                          <p:stCondLst>
                                            <p:cond delay="0"/>
                                          </p:stCondLst>
                                        </p:cTn>
                                        <p:tgtEl>
                                          <p:spTgt spid="124933">
                                            <p:txEl>
                                              <p:pRg st="1" end="1"/>
                                            </p:txEl>
                                          </p:spTgt>
                                        </p:tgtEl>
                                        <p:attrNameLst>
                                          <p:attrName>style.visibility</p:attrName>
                                        </p:attrNameLst>
                                      </p:cBhvr>
                                      <p:to>
                                        <p:strVal val="visible"/>
                                      </p:to>
                                    </p:set>
                                    <p:animEffect transition="in" filter="slide(fromTop)">
                                      <p:cBhvr>
                                        <p:cTn id="15" dur="500"/>
                                        <p:tgtEl>
                                          <p:spTgt spid="1249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49463"/>
            <a:ext cx="9152354" cy="262976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929" name="Title 1"/>
          <p:cNvSpPr>
            <a:spLocks noGrp="1"/>
          </p:cNvSpPr>
          <p:nvPr>
            <p:ph type="ctrTitle"/>
          </p:nvPr>
        </p:nvSpPr>
        <p:spPr/>
        <p:txBody>
          <a:bodyPr/>
          <a:lstStyle/>
          <a:p>
            <a:r>
              <a:rPr lang="en-US">
                <a:latin typeface="Arial" charset="0"/>
                <a:ea typeface="ＭＳ Ｐゴシック" charset="0"/>
                <a:cs typeface="ＭＳ Ｐゴシック" charset="0"/>
              </a:rPr>
              <a:t>Overcoming Our Cognitive Biases</a:t>
            </a:r>
          </a:p>
        </p:txBody>
      </p:sp>
      <p:sp>
        <p:nvSpPr>
          <p:cNvPr id="124930" name="TextBox 4"/>
          <p:cNvSpPr txBox="1">
            <a:spLocks noChangeArrowheads="1"/>
          </p:cNvSpPr>
          <p:nvPr/>
        </p:nvSpPr>
        <p:spPr bwMode="auto">
          <a:xfrm>
            <a:off x="547857" y="2542454"/>
            <a:ext cx="393541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b="1" dirty="0">
                <a:solidFill>
                  <a:schemeClr val="accent1">
                    <a:lumMod val="40000"/>
                    <a:lumOff val="60000"/>
                  </a:schemeClr>
                </a:solidFill>
              </a:rPr>
              <a:t>After we understand a bias, we may be able to reduce or eliminate it</a:t>
            </a:r>
          </a:p>
          <a:p>
            <a:pPr eaLnBrk="1" hangingPunct="1">
              <a:spcBef>
                <a:spcPts val="1200"/>
              </a:spcBef>
              <a:buFont typeface="Arial" charset="0"/>
              <a:buChar char="•"/>
            </a:pPr>
            <a:r>
              <a:rPr lang="en-US" b="1" dirty="0">
                <a:solidFill>
                  <a:schemeClr val="bg2">
                    <a:lumMod val="75000"/>
                  </a:schemeClr>
                </a:solidFill>
              </a:rPr>
              <a:t>Active, mindful effort</a:t>
            </a:r>
          </a:p>
        </p:txBody>
      </p:sp>
      <p:pic>
        <p:nvPicPr>
          <p:cNvPr id="2" name="Picture 1" descr="AL1213872_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63935" y="-66846"/>
            <a:ext cx="3888419" cy="6534380"/>
          </a:xfrm>
          <a:prstGeom prst="rect">
            <a:avLst/>
          </a:prstGeom>
        </p:spPr>
      </p:pic>
    </p:spTree>
    <p:extLst>
      <p:ext uri="{BB962C8B-B14F-4D97-AF65-F5344CB8AC3E}">
        <p14:creationId xmlns:p14="http://schemas.microsoft.com/office/powerpoint/2010/main" val="1668138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left)">
                                      <p:cBhvr>
                                        <p:cTn id="13" dur="500"/>
                                        <p:tgtEl>
                                          <p:spTgt spid="2"/>
                                        </p:tgtEl>
                                      </p:cBhvr>
                                    </p:animEffect>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24930"/>
                                        </p:tgtEl>
                                        <p:attrNameLst>
                                          <p:attrName>style.visibility</p:attrName>
                                        </p:attrNameLst>
                                      </p:cBhvr>
                                      <p:to>
                                        <p:strVal val="visible"/>
                                      </p:to>
                                    </p:set>
                                    <p:anim calcmode="lin" valueType="num">
                                      <p:cBhvr>
                                        <p:cTn id="17" dur="1000" fill="hold"/>
                                        <p:tgtEl>
                                          <p:spTgt spid="124930"/>
                                        </p:tgtEl>
                                        <p:attrNameLst>
                                          <p:attrName>ppt_w</p:attrName>
                                        </p:attrNameLst>
                                      </p:cBhvr>
                                      <p:tavLst>
                                        <p:tav tm="0">
                                          <p:val>
                                            <p:strVal val="#ppt_w*0.70"/>
                                          </p:val>
                                        </p:tav>
                                        <p:tav tm="100000">
                                          <p:val>
                                            <p:strVal val="#ppt_w"/>
                                          </p:val>
                                        </p:tav>
                                      </p:tavLst>
                                    </p:anim>
                                    <p:anim calcmode="lin" valueType="num">
                                      <p:cBhvr>
                                        <p:cTn id="18" dur="1000" fill="hold"/>
                                        <p:tgtEl>
                                          <p:spTgt spid="124930"/>
                                        </p:tgtEl>
                                        <p:attrNameLst>
                                          <p:attrName>ppt_h</p:attrName>
                                        </p:attrNameLst>
                                      </p:cBhvr>
                                      <p:tavLst>
                                        <p:tav tm="0">
                                          <p:val>
                                            <p:strVal val="#ppt_h"/>
                                          </p:val>
                                        </p:tav>
                                        <p:tav tm="100000">
                                          <p:val>
                                            <p:strVal val="#ppt_h"/>
                                          </p:val>
                                        </p:tav>
                                      </p:tavLst>
                                    </p:anim>
                                    <p:animEffect transition="in" filter="fade">
                                      <p:cBhvr>
                                        <p:cTn id="19" dur="1000"/>
                                        <p:tgtEl>
                                          <p:spTgt spid="124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49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5906"/>
            <a:ext cx="9171025" cy="6543273"/>
          </a:xfrm>
          <a:prstGeom prst="rect">
            <a:avLst/>
          </a:prstGeom>
        </p:spPr>
      </p:pic>
      <p:sp>
        <p:nvSpPr>
          <p:cNvPr id="2" name="Rectangle 1"/>
          <p:cNvSpPr/>
          <p:nvPr/>
        </p:nvSpPr>
        <p:spPr>
          <a:xfrm>
            <a:off x="3346367" y="1978831"/>
            <a:ext cx="2441120" cy="2232478"/>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1">
                      <a:lumMod val="60000"/>
                      <a:lumOff val="40000"/>
                    </a:schemeClr>
                  </a:solidFill>
                  <a:latin typeface="Arial"/>
                  <a:cs typeface="Arial"/>
                </a:rPr>
                <a:t>9.3</a:t>
              </a:r>
              <a:endParaRPr lang="en-US" sz="3200" b="1" dirty="0">
                <a:solidFill>
                  <a:schemeClr val="accent1">
                    <a:lumMod val="60000"/>
                    <a:lumOff val="40000"/>
                  </a:schemeClr>
                </a:solidFill>
                <a:latin typeface="Arial"/>
                <a:cs typeface="Arial"/>
              </a:endParaRPr>
            </a:p>
          </p:txBody>
        </p:sp>
      </p:grpSp>
      <p:sp>
        <p:nvSpPr>
          <p:cNvPr id="6" name="TextBox 5"/>
          <p:cNvSpPr txBox="1"/>
          <p:nvPr/>
        </p:nvSpPr>
        <p:spPr>
          <a:xfrm>
            <a:off x="3346367" y="2105743"/>
            <a:ext cx="2441120" cy="1938992"/>
          </a:xfrm>
          <a:prstGeom prst="rect">
            <a:avLst/>
          </a:prstGeom>
          <a:noFill/>
        </p:spPr>
        <p:txBody>
          <a:bodyPr wrap="square" rtlCol="0">
            <a:spAutoFit/>
          </a:bodyPr>
          <a:lstStyle/>
          <a:p>
            <a:pPr algn="ctr"/>
            <a:r>
              <a:rPr lang="en-US" sz="2400" b="1" dirty="0">
                <a:solidFill>
                  <a:schemeClr val="bg1"/>
                </a:solidFill>
                <a:latin typeface=""/>
              </a:rPr>
              <a:t>Measuring Intelligence: The Psychometric Approach</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483977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9.3</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9.3.A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Outline the basic logic underlying factor analysis, and describe its use in measuring intelligence</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9.3.B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Summarize the original notion of IQ and some problems associated with it, and discuss how intelligence tests evolved during the early 1900s</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416525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67109"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p:cNvSpPr>
            <a:spLocks noChangeArrowheads="1"/>
          </p:cNvSpPr>
          <p:nvPr/>
        </p:nvSpPr>
        <p:spPr bwMode="auto">
          <a:xfrm>
            <a:off x="3308760" y="0"/>
            <a:ext cx="5835239" cy="6858000"/>
          </a:xfrm>
          <a:prstGeom prst="rect">
            <a:avLst/>
          </a:prstGeom>
          <a:solidFill>
            <a:schemeClr val="bg1"/>
          </a:solidFill>
          <a:ln>
            <a:noFill/>
          </a:ln>
        </p:spPr>
        <p:txBody>
          <a:bodyPr wrap="none" anchor="ctr"/>
          <a:lstStyle/>
          <a:p>
            <a:endParaRPr lang="en-US"/>
          </a:p>
        </p:txBody>
      </p:sp>
      <p:pic>
        <p:nvPicPr>
          <p:cNvPr id="145417"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895312">
            <a:off x="3838498" y="3795267"/>
            <a:ext cx="3598009" cy="3040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descr="i"/>
          <p:cNvPicPr>
            <a:picLocks noGrp="1" noChangeAspect="1" noChangeArrowheads="1"/>
          </p:cNvPicPr>
          <p:nvPr>
            <p:ph sz="half" idx="4294967295"/>
          </p:nvPr>
        </p:nvPicPr>
        <p:blipFill>
          <a:blip r:embed="rId5" cstate="screen">
            <a:extLst>
              <a:ext uri="{28A0092B-C50C-407E-A947-70E740481C1C}">
                <a14:useLocalDpi xmlns:a14="http://schemas.microsoft.com/office/drawing/2010/main"/>
              </a:ext>
            </a:extLst>
          </a:blip>
          <a:srcRect/>
          <a:stretch>
            <a:fillRect/>
          </a:stretch>
        </p:blipFill>
        <p:spPr>
          <a:xfrm>
            <a:off x="6694055" y="349250"/>
            <a:ext cx="1806575" cy="4908550"/>
          </a:xfrm>
          <a:prstGeom prst="rect">
            <a:avLst/>
          </a:prstGeom>
        </p:spPr>
      </p:pic>
      <p:sp>
        <p:nvSpPr>
          <p:cNvPr id="250887" name="Text Box 7"/>
          <p:cNvSpPr txBox="1">
            <a:spLocks noChangeArrowheads="1"/>
          </p:cNvSpPr>
          <p:nvPr/>
        </p:nvSpPr>
        <p:spPr bwMode="auto">
          <a:xfrm>
            <a:off x="5943600" y="2547938"/>
            <a:ext cx="2895600" cy="530225"/>
          </a:xfrm>
          <a:prstGeom prst="rect">
            <a:avLst/>
          </a:prstGeom>
          <a:noFill/>
          <a:ln w="9525">
            <a:noFill/>
            <a:miter lim="800000"/>
            <a:headEnd/>
            <a:tailEnd/>
          </a:ln>
          <a:effectLst>
            <a:outerShdw blurRad="63500" dist="17961" dir="2700000" algn="ctr" rotWithShape="0">
              <a:schemeClr val="bg1">
                <a:alpha val="74998"/>
              </a:schemeClr>
            </a:outerShdw>
          </a:effectLst>
        </p:spPr>
        <p:txBody>
          <a:bodyPr>
            <a:spAutoFit/>
          </a:bodyPr>
          <a:lstStyle/>
          <a:p>
            <a:pPr algn="dist">
              <a:lnSpc>
                <a:spcPct val="90000"/>
              </a:lnSpc>
              <a:defRPr/>
            </a:pPr>
            <a:r>
              <a:rPr lang="en-US" sz="3200" b="1" dirty="0" err="1">
                <a:solidFill>
                  <a:srgbClr val="000000"/>
                </a:solidFill>
                <a:latin typeface="Helvetica" pitchFamily="-111" charset="0"/>
                <a:ea typeface="ＭＳ Ｐゴシック" pitchFamily="-111" charset="-128"/>
                <a:cs typeface="ＭＳ Ｐゴシック" pitchFamily="-111" charset="-128"/>
              </a:rPr>
              <a:t>ntelligence</a:t>
            </a:r>
            <a:endParaRPr lang="en-US" sz="3200" b="1" dirty="0">
              <a:solidFill>
                <a:srgbClr val="000000"/>
              </a:solidFill>
              <a:latin typeface="Helvetica" pitchFamily="-111" charset="0"/>
              <a:ea typeface="ＭＳ Ｐゴシック" pitchFamily="-111" charset="-128"/>
              <a:cs typeface="ＭＳ Ｐゴシック" pitchFamily="-111" charset="-128"/>
            </a:endParaRPr>
          </a:p>
        </p:txBody>
      </p:sp>
      <p:sp>
        <p:nvSpPr>
          <p:cNvPr id="81923" name="Text Box 3"/>
          <p:cNvSpPr txBox="1">
            <a:spLocks noChangeArrowheads="1"/>
          </p:cNvSpPr>
          <p:nvPr/>
        </p:nvSpPr>
        <p:spPr bwMode="auto">
          <a:xfrm>
            <a:off x="3534425" y="1276301"/>
            <a:ext cx="23193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pPr>
            <a:r>
              <a:rPr lang="en-US" sz="2000" b="1" dirty="0">
                <a:latin typeface="Times New Roman" charset="0"/>
                <a:cs typeface="Times New Roman" charset="0"/>
              </a:rPr>
              <a:t>Inferred characteristic</a:t>
            </a:r>
          </a:p>
          <a:p>
            <a:pPr eaLnBrk="1" hangingPunct="1">
              <a:lnSpc>
                <a:spcPct val="85000"/>
              </a:lnSpc>
            </a:pPr>
            <a:r>
              <a:rPr lang="en-US" sz="2000" b="1" dirty="0">
                <a:latin typeface="Times New Roman" charset="0"/>
                <a:cs typeface="Times New Roman" charset="0"/>
              </a:rPr>
              <a:t>of an individual, usually defined as the ability to profit from experience,</a:t>
            </a:r>
          </a:p>
          <a:p>
            <a:pPr eaLnBrk="1" hangingPunct="1">
              <a:lnSpc>
                <a:spcPct val="85000"/>
              </a:lnSpc>
            </a:pPr>
            <a:r>
              <a:rPr lang="en-US" sz="2000" b="1" dirty="0">
                <a:latin typeface="Times New Roman" charset="0"/>
                <a:cs typeface="Times New Roman" charset="0"/>
              </a:rPr>
              <a:t>acquire knowledge, think abstractly, act purposefully, or adapt to changes in the environment</a:t>
            </a:r>
            <a:endParaRPr lang="en-US" sz="2000" dirty="0">
              <a:latin typeface="Times New Roman" charset="0"/>
              <a:cs typeface="Times New Roman" charset="0"/>
            </a:endParaRPr>
          </a:p>
        </p:txBody>
      </p:sp>
    </p:spTree>
    <p:extLst>
      <p:ext uri="{BB962C8B-B14F-4D97-AF65-F5344CB8AC3E}">
        <p14:creationId xmlns:p14="http://schemas.microsoft.com/office/powerpoint/2010/main" val="237722761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250887"/>
                                        </p:tgtEl>
                                        <p:attrNameLst>
                                          <p:attrName>style.visibility</p:attrName>
                                        </p:attrNameLst>
                                      </p:cBhvr>
                                      <p:to>
                                        <p:strVal val="visible"/>
                                      </p:to>
                                    </p:set>
                                    <p:anim calcmode="lin" valueType="num">
                                      <p:cBhvr additive="base">
                                        <p:cTn id="13" dur="500"/>
                                        <p:tgtEl>
                                          <p:spTgt spid="250887"/>
                                        </p:tgtEl>
                                        <p:attrNameLst>
                                          <p:attrName>ppt_y</p:attrName>
                                        </p:attrNameLst>
                                      </p:cBhvr>
                                      <p:tavLst>
                                        <p:tav tm="0">
                                          <p:val>
                                            <p:strVal val="#ppt_y+#ppt_h*1.125000"/>
                                          </p:val>
                                        </p:tav>
                                        <p:tav tm="100000">
                                          <p:val>
                                            <p:strVal val="#ppt_y"/>
                                          </p:val>
                                        </p:tav>
                                      </p:tavLst>
                                    </p:anim>
                                    <p:animEffect transition="in" filter="wipe(up)">
                                      <p:cBhvr>
                                        <p:cTn id="14" dur="500"/>
                                        <p:tgtEl>
                                          <p:spTgt spid="250887"/>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81923"/>
                                        </p:tgtEl>
                                        <p:attrNameLst>
                                          <p:attrName>style.visibility</p:attrName>
                                        </p:attrNameLst>
                                      </p:cBhvr>
                                      <p:to>
                                        <p:strVal val="visible"/>
                                      </p:to>
                                    </p:set>
                                    <p:animEffect transition="in" filter="fade">
                                      <p:cBhvr>
                                        <p:cTn id="18" dur="1000"/>
                                        <p:tgtEl>
                                          <p:spTgt spid="81923"/>
                                        </p:tgtEl>
                                      </p:cBhvr>
                                    </p:animEffect>
                                    <p:anim calcmode="lin" valueType="num">
                                      <p:cBhvr>
                                        <p:cTn id="19" dur="1000" fill="hold"/>
                                        <p:tgtEl>
                                          <p:spTgt spid="81923"/>
                                        </p:tgtEl>
                                        <p:attrNameLst>
                                          <p:attrName>ppt_x</p:attrName>
                                        </p:attrNameLst>
                                      </p:cBhvr>
                                      <p:tavLst>
                                        <p:tav tm="0">
                                          <p:val>
                                            <p:strVal val="#ppt_x"/>
                                          </p:val>
                                        </p:tav>
                                        <p:tav tm="100000">
                                          <p:val>
                                            <p:strVal val="#ppt_x"/>
                                          </p:val>
                                        </p:tav>
                                      </p:tavLst>
                                    </p:anim>
                                    <p:anim calcmode="lin" valueType="num">
                                      <p:cBhvr>
                                        <p:cTn id="20" dur="1000" fill="hold"/>
                                        <p:tgtEl>
                                          <p:spTgt spid="8192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145417"/>
                                        </p:tgtEl>
                                        <p:attrNameLst>
                                          <p:attrName>style.visibility</p:attrName>
                                        </p:attrNameLst>
                                      </p:cBhvr>
                                      <p:to>
                                        <p:strVal val="visible"/>
                                      </p:to>
                                    </p:set>
                                    <p:animEffect transition="in" filter="fade">
                                      <p:cBhvr>
                                        <p:cTn id="24" dur="1000"/>
                                        <p:tgtEl>
                                          <p:spTgt spid="145417"/>
                                        </p:tgtEl>
                                      </p:cBhvr>
                                    </p:animEffect>
                                    <p:anim calcmode="lin" valueType="num">
                                      <p:cBhvr>
                                        <p:cTn id="25" dur="1000" fill="hold"/>
                                        <p:tgtEl>
                                          <p:spTgt spid="145417"/>
                                        </p:tgtEl>
                                        <p:attrNameLst>
                                          <p:attrName>ppt_x</p:attrName>
                                        </p:attrNameLst>
                                      </p:cBhvr>
                                      <p:tavLst>
                                        <p:tav tm="0">
                                          <p:val>
                                            <p:strVal val="#ppt_x"/>
                                          </p:val>
                                        </p:tav>
                                        <p:tav tm="100000">
                                          <p:val>
                                            <p:strVal val="#ppt_x"/>
                                          </p:val>
                                        </p:tav>
                                      </p:tavLst>
                                    </p:anim>
                                    <p:anim calcmode="lin" valueType="num">
                                      <p:cBhvr>
                                        <p:cTn id="26" dur="1000" fill="hold"/>
                                        <p:tgtEl>
                                          <p:spTgt spid="1454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7" grpId="0"/>
      <p:bldP spid="819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6350" y="0"/>
            <a:ext cx="9144000" cy="6465238"/>
          </a:xfrm>
          <a:prstGeom prst="rect">
            <a:avLst/>
          </a:prstGeom>
          <a:gradFill flip="none" rotWithShape="1">
            <a:gsLst>
              <a:gs pos="0">
                <a:schemeClr val="bg1"/>
              </a:gs>
              <a:gs pos="99000">
                <a:srgbClr val="9D9A7F"/>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5" name="Rectangle 44"/>
          <p:cNvSpPr/>
          <p:nvPr/>
        </p:nvSpPr>
        <p:spPr bwMode="auto">
          <a:xfrm>
            <a:off x="5943598" y="0"/>
            <a:ext cx="3200402" cy="6474235"/>
          </a:xfrm>
          <a:prstGeom prst="rect">
            <a:avLst/>
          </a:prstGeom>
          <a:gradFill flip="none" rotWithShape="1">
            <a:gsLst>
              <a:gs pos="0">
                <a:srgbClr val="9D9A7F">
                  <a:alpha val="89000"/>
                </a:srgbClr>
              </a:gs>
              <a:gs pos="97000">
                <a:schemeClr val="bg1">
                  <a:alpha val="56000"/>
                </a:schemeClr>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24581" name="Isosceles Triangle 12"/>
          <p:cNvSpPr>
            <a:spLocks noChangeArrowheads="1"/>
          </p:cNvSpPr>
          <p:nvPr/>
        </p:nvSpPr>
        <p:spPr bwMode="auto">
          <a:xfrm>
            <a:off x="-6350" y="5252388"/>
            <a:ext cx="9144000" cy="1217612"/>
          </a:xfrm>
          <a:prstGeom prst="triangle">
            <a:avLst>
              <a:gd name="adj" fmla="val 64699"/>
            </a:avLst>
          </a:prstGeom>
          <a:gradFill rotWithShape="1">
            <a:gsLst>
              <a:gs pos="0">
                <a:srgbClr val="D5D7BA"/>
              </a:gs>
              <a:gs pos="80000">
                <a:srgbClr val="828267"/>
              </a:gs>
              <a:gs pos="99001">
                <a:srgbClr val="9D9A7F"/>
              </a:gs>
              <a:gs pos="100000">
                <a:srgbClr val="9D9A7F"/>
              </a:gs>
            </a:gsLst>
            <a:lin ang="180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40" name="Rectangle 39"/>
          <p:cNvSpPr/>
          <p:nvPr/>
        </p:nvSpPr>
        <p:spPr bwMode="auto">
          <a:xfrm>
            <a:off x="6696487" y="1989191"/>
            <a:ext cx="2209409" cy="1676225"/>
          </a:xfrm>
          <a:prstGeom prst="rect">
            <a:avLst/>
          </a:prstGeom>
          <a:gradFill flip="none" rotWithShape="1">
            <a:gsLst>
              <a:gs pos="0">
                <a:schemeClr val="bg1">
                  <a:lumMod val="75000"/>
                  <a:alpha val="47000"/>
                </a:schemeClr>
              </a:gs>
              <a:gs pos="99000">
                <a:srgbClr val="FFFFFF">
                  <a:alpha val="47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dirty="0">
              <a:latin typeface="Arial"/>
              <a:ea typeface="ＭＳ Ｐゴシック" pitchFamily="-112" charset="-128"/>
              <a:cs typeface="Arial"/>
            </a:endParaRPr>
          </a:p>
        </p:txBody>
      </p:sp>
      <p:sp>
        <p:nvSpPr>
          <p:cNvPr id="39" name="Rectangle 38"/>
          <p:cNvSpPr/>
          <p:nvPr/>
        </p:nvSpPr>
        <p:spPr bwMode="auto">
          <a:xfrm>
            <a:off x="-819596" y="4291171"/>
            <a:ext cx="2209409" cy="1676225"/>
          </a:xfrm>
          <a:prstGeom prst="rect">
            <a:avLst/>
          </a:prstGeom>
          <a:gradFill flip="none" rotWithShape="1">
            <a:gsLst>
              <a:gs pos="0">
                <a:schemeClr val="bg1">
                  <a:lumMod val="75000"/>
                  <a:alpha val="63000"/>
                </a:schemeClr>
              </a:gs>
              <a:gs pos="99000">
                <a:srgbClr val="FFFFFF">
                  <a:alpha val="63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dirty="0">
              <a:latin typeface="Arial"/>
              <a:ea typeface="ＭＳ Ｐゴシック" pitchFamily="-112" charset="-128"/>
              <a:cs typeface="Arial"/>
            </a:endParaRPr>
          </a:p>
        </p:txBody>
      </p:sp>
      <p:sp>
        <p:nvSpPr>
          <p:cNvPr id="38" name="Rectangle 37"/>
          <p:cNvSpPr/>
          <p:nvPr/>
        </p:nvSpPr>
        <p:spPr bwMode="auto">
          <a:xfrm>
            <a:off x="2275801" y="4291170"/>
            <a:ext cx="2209409" cy="1676225"/>
          </a:xfrm>
          <a:prstGeom prst="rect">
            <a:avLst/>
          </a:prstGeom>
          <a:gradFill flip="none" rotWithShape="1">
            <a:gsLst>
              <a:gs pos="0">
                <a:schemeClr val="bg1">
                  <a:lumMod val="75000"/>
                </a:schemeClr>
              </a:gs>
              <a:gs pos="99000">
                <a:srgbClr val="FFFFFF">
                  <a:alpha val="58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dirty="0">
              <a:latin typeface="Arial"/>
              <a:ea typeface="ＭＳ Ｐゴシック" pitchFamily="-112" charset="-128"/>
              <a:cs typeface="Arial"/>
            </a:endParaRPr>
          </a:p>
        </p:txBody>
      </p:sp>
      <p:sp>
        <p:nvSpPr>
          <p:cNvPr id="35" name="Rectangle 34"/>
          <p:cNvSpPr/>
          <p:nvPr/>
        </p:nvSpPr>
        <p:spPr bwMode="auto">
          <a:xfrm>
            <a:off x="7632675" y="4724042"/>
            <a:ext cx="1511325" cy="1434933"/>
          </a:xfrm>
          <a:prstGeom prst="rect">
            <a:avLst/>
          </a:prstGeom>
          <a:gradFill flip="none" rotWithShape="1">
            <a:gsLst>
              <a:gs pos="0">
                <a:schemeClr val="bg1">
                  <a:lumMod val="75000"/>
                  <a:alpha val="53000"/>
                </a:schemeClr>
              </a:gs>
              <a:gs pos="99000">
                <a:srgbClr val="FFFFFF">
                  <a:alpha val="53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dirty="0">
              <a:latin typeface="Arial"/>
              <a:ea typeface="ＭＳ Ｐゴシック" pitchFamily="-112" charset="-128"/>
              <a:cs typeface="Arial"/>
            </a:endParaRPr>
          </a:p>
        </p:txBody>
      </p:sp>
      <p:sp>
        <p:nvSpPr>
          <p:cNvPr id="34" name="Rectangle 33"/>
          <p:cNvSpPr/>
          <p:nvPr/>
        </p:nvSpPr>
        <p:spPr bwMode="auto">
          <a:xfrm>
            <a:off x="7119783" y="3397907"/>
            <a:ext cx="2209409" cy="1676225"/>
          </a:xfrm>
          <a:prstGeom prst="rect">
            <a:avLst/>
          </a:prstGeom>
          <a:gradFill flip="none" rotWithShape="1">
            <a:gsLst>
              <a:gs pos="0">
                <a:schemeClr val="bg1">
                  <a:lumMod val="75000"/>
                  <a:alpha val="66000"/>
                </a:schemeClr>
              </a:gs>
              <a:gs pos="99000">
                <a:srgbClr val="FFFFFF">
                  <a:alpha val="66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dirty="0">
              <a:latin typeface="Arial"/>
              <a:ea typeface="ＭＳ Ｐゴシック" pitchFamily="-112" charset="-128"/>
              <a:cs typeface="Arial"/>
            </a:endParaRPr>
          </a:p>
        </p:txBody>
      </p:sp>
      <p:sp>
        <p:nvSpPr>
          <p:cNvPr id="31" name="Rectangle 30"/>
          <p:cNvSpPr/>
          <p:nvPr/>
        </p:nvSpPr>
        <p:spPr bwMode="auto">
          <a:xfrm>
            <a:off x="449760" y="2306190"/>
            <a:ext cx="2209409" cy="1676225"/>
          </a:xfrm>
          <a:prstGeom prst="rect">
            <a:avLst/>
          </a:prstGeom>
          <a:gradFill flip="none" rotWithShape="1">
            <a:gsLst>
              <a:gs pos="0">
                <a:schemeClr val="bg1">
                  <a:lumMod val="75000"/>
                  <a:alpha val="59000"/>
                </a:schemeClr>
              </a:gs>
              <a:gs pos="99000">
                <a:srgbClr val="FFFFFF">
                  <a:alpha val="59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dirty="0">
              <a:latin typeface="Arial"/>
              <a:ea typeface="ＭＳ Ｐゴシック" pitchFamily="-112" charset="-128"/>
              <a:cs typeface="Arial"/>
            </a:endParaRPr>
          </a:p>
        </p:txBody>
      </p:sp>
      <p:sp>
        <p:nvSpPr>
          <p:cNvPr id="47" name="Rectangle 46"/>
          <p:cNvSpPr/>
          <p:nvPr/>
        </p:nvSpPr>
        <p:spPr bwMode="auto">
          <a:xfrm>
            <a:off x="2420763" y="1505422"/>
            <a:ext cx="1726856" cy="1610699"/>
          </a:xfrm>
          <a:prstGeom prst="rect">
            <a:avLst/>
          </a:prstGeom>
          <a:gradFill flip="none" rotWithShape="1">
            <a:gsLst>
              <a:gs pos="0">
                <a:schemeClr val="bg1">
                  <a:lumMod val="75000"/>
                  <a:alpha val="59000"/>
                </a:schemeClr>
              </a:gs>
              <a:gs pos="99000">
                <a:srgbClr val="FFFFFF">
                  <a:alpha val="59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dirty="0">
              <a:latin typeface="Arial"/>
              <a:ea typeface="ＭＳ Ｐゴシック" pitchFamily="-112" charset="-128"/>
              <a:cs typeface="Arial"/>
            </a:endParaRPr>
          </a:p>
        </p:txBody>
      </p:sp>
      <p:grpSp>
        <p:nvGrpSpPr>
          <p:cNvPr id="2" name="Group 27"/>
          <p:cNvGrpSpPr>
            <a:grpSpLocks/>
          </p:cNvGrpSpPr>
          <p:nvPr/>
        </p:nvGrpSpPr>
        <p:grpSpPr bwMode="auto">
          <a:xfrm>
            <a:off x="5028981" y="2190735"/>
            <a:ext cx="2209408" cy="1676400"/>
            <a:chOff x="4648200" y="1905000"/>
            <a:chExt cx="2209800" cy="1676400"/>
          </a:xfrm>
          <a:effectLst>
            <a:outerShdw blurRad="76200" dist="12700" dir="8100000" sy="-23000" kx="800400" algn="br">
              <a:srgbClr val="000000">
                <a:alpha val="15000"/>
              </a:srgbClr>
            </a:outerShdw>
          </a:effectLst>
        </p:grpSpPr>
        <p:sp>
          <p:nvSpPr>
            <p:cNvPr id="9" name="Rectangle 8"/>
            <p:cNvSpPr/>
            <p:nvPr/>
          </p:nvSpPr>
          <p:spPr bwMode="auto">
            <a:xfrm>
              <a:off x="4648200" y="1905000"/>
              <a:ext cx="2209800" cy="1676400"/>
            </a:xfrm>
            <a:prstGeom prst="rect">
              <a:avLst/>
            </a:prstGeom>
            <a:gradFill flip="none" rotWithShape="1">
              <a:gsLst>
                <a:gs pos="0">
                  <a:srgbClr val="D3BD00"/>
                </a:gs>
                <a:gs pos="99000">
                  <a:srgbClr val="FFFFFF">
                    <a:alpha val="58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a:latin typeface="Arial"/>
                <a:ea typeface="ＭＳ Ｐゴシック" pitchFamily="-112" charset="-128"/>
                <a:cs typeface="Arial"/>
              </a:endParaRPr>
            </a:p>
          </p:txBody>
        </p:sp>
        <p:sp>
          <p:nvSpPr>
            <p:cNvPr id="164893" name="Text Box 4"/>
            <p:cNvSpPr txBox="1">
              <a:spLocks noChangeArrowheads="1"/>
            </p:cNvSpPr>
            <p:nvPr/>
          </p:nvSpPr>
          <p:spPr bwMode="gray">
            <a:xfrm rot="1301413">
              <a:off x="4768574" y="2438707"/>
              <a:ext cx="2057765" cy="400110"/>
            </a:xfrm>
            <a:prstGeom prst="rect">
              <a:avLst/>
            </a:prstGeom>
            <a:noFill/>
            <a:ln w="9525">
              <a:noFill/>
              <a:miter lim="800000"/>
              <a:headEnd/>
              <a:tailEnd/>
            </a:ln>
            <a:effectLst>
              <a:prstShdw prst="shdw17" dist="17961" dir="2700000">
                <a:srgbClr val="393939">
                  <a:alpha val="74997"/>
                </a:srgbClr>
              </a:prstShdw>
            </a:effectLst>
          </p:spPr>
          <p:txBody>
            <a:bodyPr>
              <a:spAutoFit/>
            </a:bodyPr>
            <a:lstStyle/>
            <a:p>
              <a:pPr algn="ctr">
                <a:defRPr/>
              </a:pPr>
              <a:r>
                <a:rPr lang="en-US" sz="2000" b="1" dirty="0">
                  <a:solidFill>
                    <a:srgbClr val="333333"/>
                  </a:solidFill>
                  <a:latin typeface="Arial"/>
                  <a:ea typeface="ＭＳ Ｐゴシック" charset="-128"/>
                  <a:cs typeface="Arial"/>
                </a:rPr>
                <a:t>Propositions</a:t>
              </a:r>
            </a:p>
          </p:txBody>
        </p:sp>
      </p:grpSp>
      <p:grpSp>
        <p:nvGrpSpPr>
          <p:cNvPr id="3" name="Group 29"/>
          <p:cNvGrpSpPr>
            <a:grpSpLocks/>
          </p:cNvGrpSpPr>
          <p:nvPr/>
        </p:nvGrpSpPr>
        <p:grpSpPr bwMode="auto">
          <a:xfrm>
            <a:off x="5105240" y="3867135"/>
            <a:ext cx="2209233" cy="1676400"/>
            <a:chOff x="4724400" y="3581400"/>
            <a:chExt cx="2209800" cy="1676400"/>
          </a:xfrm>
          <a:effectLst>
            <a:outerShdw blurRad="76200" dist="12700" dir="8100000" sy="-23000" kx="800400" algn="br">
              <a:srgbClr val="000000">
                <a:alpha val="15000"/>
              </a:srgbClr>
            </a:outerShdw>
          </a:effectLst>
        </p:grpSpPr>
        <p:sp>
          <p:nvSpPr>
            <p:cNvPr id="12" name="Rectangle 11"/>
            <p:cNvSpPr/>
            <p:nvPr/>
          </p:nvSpPr>
          <p:spPr bwMode="auto">
            <a:xfrm>
              <a:off x="4724400" y="3581400"/>
              <a:ext cx="2209800" cy="1676400"/>
            </a:xfrm>
            <a:prstGeom prst="rect">
              <a:avLst/>
            </a:prstGeom>
            <a:gradFill flip="none" rotWithShape="1">
              <a:gsLst>
                <a:gs pos="0">
                  <a:schemeClr val="accent3"/>
                </a:gs>
                <a:gs pos="99000">
                  <a:srgbClr val="FFFFFF">
                    <a:alpha val="58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a:latin typeface="Arial"/>
                <a:ea typeface="ＭＳ Ｐゴシック" pitchFamily="-112" charset="-128"/>
                <a:cs typeface="Arial"/>
              </a:endParaRPr>
            </a:p>
          </p:txBody>
        </p:sp>
        <p:sp>
          <p:nvSpPr>
            <p:cNvPr id="164891" name="Text Box 10"/>
            <p:cNvSpPr txBox="1">
              <a:spLocks noChangeArrowheads="1"/>
            </p:cNvSpPr>
            <p:nvPr/>
          </p:nvSpPr>
          <p:spPr bwMode="gray">
            <a:xfrm rot="1239105">
              <a:off x="5153467" y="4032425"/>
              <a:ext cx="1462153" cy="707886"/>
            </a:xfrm>
            <a:prstGeom prst="rect">
              <a:avLst/>
            </a:prstGeom>
            <a:noFill/>
            <a:ln w="9525">
              <a:noFill/>
              <a:miter lim="800000"/>
              <a:headEnd/>
              <a:tailEnd/>
            </a:ln>
            <a:effectLst>
              <a:prstShdw prst="shdw17" dist="17961" dir="2700000">
                <a:srgbClr val="393939">
                  <a:alpha val="74997"/>
                </a:srgbClr>
              </a:prstShdw>
            </a:effectLst>
          </p:spPr>
          <p:txBody>
            <a:bodyPr>
              <a:spAutoFit/>
            </a:bodyPr>
            <a:lstStyle/>
            <a:p>
              <a:pPr algn="ctr">
                <a:defRPr/>
              </a:pPr>
              <a:r>
                <a:rPr lang="en-US" sz="2000" b="1" dirty="0">
                  <a:solidFill>
                    <a:srgbClr val="333333"/>
                  </a:solidFill>
                  <a:latin typeface="Arial"/>
                  <a:ea typeface="ＭＳ Ｐゴシック" charset="-128"/>
                  <a:cs typeface="Arial"/>
                </a:rPr>
                <a:t>Mental</a:t>
              </a:r>
              <a:br>
                <a:rPr lang="en-US" sz="2000" b="1" dirty="0">
                  <a:solidFill>
                    <a:srgbClr val="333333"/>
                  </a:solidFill>
                  <a:latin typeface="Arial"/>
                  <a:ea typeface="ＭＳ Ｐゴシック" charset="-128"/>
                  <a:cs typeface="Arial"/>
                </a:rPr>
              </a:br>
              <a:r>
                <a:rPr lang="en-US" sz="2000" b="1" dirty="0">
                  <a:solidFill>
                    <a:srgbClr val="333333"/>
                  </a:solidFill>
                  <a:latin typeface="Arial"/>
                  <a:ea typeface="ＭＳ Ｐゴシック" charset="-128"/>
                  <a:cs typeface="Arial"/>
                </a:rPr>
                <a:t>images</a:t>
              </a:r>
              <a:endParaRPr lang="en-US" sz="2000" b="1" dirty="0">
                <a:latin typeface="Arial"/>
                <a:ea typeface="ＭＳ Ｐゴシック" charset="-128"/>
                <a:cs typeface="Arial"/>
              </a:endParaRPr>
            </a:p>
          </p:txBody>
        </p:sp>
      </p:grpSp>
      <p:grpSp>
        <p:nvGrpSpPr>
          <p:cNvPr id="4" name="Group 28"/>
          <p:cNvGrpSpPr>
            <a:grpSpLocks/>
          </p:cNvGrpSpPr>
          <p:nvPr/>
        </p:nvGrpSpPr>
        <p:grpSpPr bwMode="auto">
          <a:xfrm>
            <a:off x="2922369" y="2628974"/>
            <a:ext cx="2209409" cy="1676225"/>
            <a:chOff x="2667000" y="2590800"/>
            <a:chExt cx="2209800" cy="1676400"/>
          </a:xfrm>
          <a:effectLst>
            <a:outerShdw blurRad="76200" dist="12700" dir="8100000" sy="-23000" kx="800400" algn="br">
              <a:srgbClr val="000000">
                <a:alpha val="15000"/>
              </a:srgbClr>
            </a:outerShdw>
          </a:effectLst>
        </p:grpSpPr>
        <p:sp>
          <p:nvSpPr>
            <p:cNvPr id="11" name="Rectangle 10"/>
            <p:cNvSpPr/>
            <p:nvPr/>
          </p:nvSpPr>
          <p:spPr bwMode="auto">
            <a:xfrm>
              <a:off x="2667000" y="2590800"/>
              <a:ext cx="2209800" cy="1676400"/>
            </a:xfrm>
            <a:prstGeom prst="rect">
              <a:avLst/>
            </a:prstGeom>
            <a:gradFill flip="none" rotWithShape="1">
              <a:gsLst>
                <a:gs pos="0">
                  <a:schemeClr val="accent1"/>
                </a:gs>
                <a:gs pos="99000">
                  <a:srgbClr val="FFFFFF">
                    <a:alpha val="58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a:latin typeface="Arial"/>
                <a:ea typeface="ＭＳ Ｐゴシック" pitchFamily="-112" charset="-128"/>
                <a:cs typeface="Arial"/>
              </a:endParaRPr>
            </a:p>
          </p:txBody>
        </p:sp>
        <p:sp>
          <p:nvSpPr>
            <p:cNvPr id="164889" name="Text Box 6"/>
            <p:cNvSpPr txBox="1">
              <a:spLocks noChangeArrowheads="1"/>
            </p:cNvSpPr>
            <p:nvPr/>
          </p:nvSpPr>
          <p:spPr bwMode="gray">
            <a:xfrm rot="1319881">
              <a:off x="2895860" y="3044118"/>
              <a:ext cx="1752910" cy="400152"/>
            </a:xfrm>
            <a:prstGeom prst="rect">
              <a:avLst/>
            </a:prstGeom>
            <a:noFill/>
            <a:ln w="9525">
              <a:noFill/>
              <a:miter lim="800000"/>
              <a:headEnd/>
              <a:tailEnd/>
            </a:ln>
            <a:effectLst>
              <a:prstShdw prst="shdw17" dist="17961" dir="2700000">
                <a:srgbClr val="393939">
                  <a:alpha val="74997"/>
                </a:srgbClr>
              </a:prstShdw>
            </a:effectLst>
          </p:spPr>
          <p:txBody>
            <a:bodyPr>
              <a:spAutoFit/>
            </a:bodyPr>
            <a:lstStyle/>
            <a:p>
              <a:pPr algn="ctr">
                <a:spcBef>
                  <a:spcPct val="50000"/>
                </a:spcBef>
                <a:defRPr/>
              </a:pPr>
              <a:r>
                <a:rPr lang="en-US" sz="2000" b="1" dirty="0">
                  <a:solidFill>
                    <a:srgbClr val="333333"/>
                  </a:solidFill>
                  <a:latin typeface="Arial"/>
                  <a:ea typeface="ＭＳ Ｐゴシック" charset="-128"/>
                  <a:cs typeface="Arial"/>
                </a:rPr>
                <a:t>Concepts</a:t>
              </a:r>
            </a:p>
          </p:txBody>
        </p:sp>
      </p:grpSp>
      <p:grpSp>
        <p:nvGrpSpPr>
          <p:cNvPr id="5" name="Group 32"/>
          <p:cNvGrpSpPr>
            <a:grpSpLocks/>
          </p:cNvGrpSpPr>
          <p:nvPr/>
        </p:nvGrpSpPr>
        <p:grpSpPr bwMode="auto">
          <a:xfrm>
            <a:off x="3150969" y="4000574"/>
            <a:ext cx="2209409" cy="1676225"/>
            <a:chOff x="1447800" y="3886200"/>
            <a:chExt cx="2209800" cy="1676400"/>
          </a:xfrm>
          <a:effectLst>
            <a:outerShdw blurRad="76200" dist="12700" dir="8100000" sy="-23000" kx="800400" algn="br">
              <a:srgbClr val="000000">
                <a:alpha val="15000"/>
              </a:srgbClr>
            </a:outerShdw>
          </a:effectLst>
        </p:grpSpPr>
        <p:sp>
          <p:nvSpPr>
            <p:cNvPr id="13" name="Rectangle 12"/>
            <p:cNvSpPr/>
            <p:nvPr/>
          </p:nvSpPr>
          <p:spPr bwMode="auto">
            <a:xfrm>
              <a:off x="1447800" y="3886200"/>
              <a:ext cx="2209800" cy="1676400"/>
            </a:xfrm>
            <a:prstGeom prst="rect">
              <a:avLst/>
            </a:prstGeom>
            <a:gradFill flip="none" rotWithShape="1">
              <a:gsLst>
                <a:gs pos="0">
                  <a:srgbClr val="D3BD00"/>
                </a:gs>
                <a:gs pos="99000">
                  <a:srgbClr val="FFFFFF">
                    <a:alpha val="58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dirty="0">
                <a:latin typeface="Arial"/>
                <a:ea typeface="ＭＳ Ｐゴシック" pitchFamily="-112" charset="-128"/>
                <a:cs typeface="Arial"/>
              </a:endParaRPr>
            </a:p>
          </p:txBody>
        </p:sp>
        <p:sp>
          <p:nvSpPr>
            <p:cNvPr id="164887" name="Text Box 9"/>
            <p:cNvSpPr txBox="1">
              <a:spLocks noChangeArrowheads="1"/>
            </p:cNvSpPr>
            <p:nvPr/>
          </p:nvSpPr>
          <p:spPr bwMode="gray">
            <a:xfrm rot="1208104">
              <a:off x="1740855" y="4389911"/>
              <a:ext cx="1524271" cy="707960"/>
            </a:xfrm>
            <a:prstGeom prst="rect">
              <a:avLst/>
            </a:prstGeom>
            <a:noFill/>
            <a:ln w="9525">
              <a:noFill/>
              <a:miter lim="800000"/>
              <a:headEnd/>
              <a:tailEnd/>
            </a:ln>
            <a:effectLst>
              <a:prstShdw prst="shdw17" dist="17961" dir="2700000">
                <a:srgbClr val="393939">
                  <a:alpha val="74997"/>
                </a:srgbClr>
              </a:prstShdw>
            </a:effectLst>
          </p:spPr>
          <p:txBody>
            <a:bodyPr>
              <a:spAutoFit/>
            </a:bodyPr>
            <a:lstStyle/>
            <a:p>
              <a:pPr algn="ctr">
                <a:defRPr/>
              </a:pPr>
              <a:r>
                <a:rPr lang="en-US" sz="2000" b="1" dirty="0">
                  <a:solidFill>
                    <a:srgbClr val="333333"/>
                  </a:solidFill>
                  <a:latin typeface="Arial"/>
                  <a:ea typeface="ＭＳ Ｐゴシック" charset="-128"/>
                  <a:cs typeface="Arial"/>
                </a:rPr>
                <a:t>Cognitive</a:t>
              </a:r>
              <a:br>
                <a:rPr lang="en-US" sz="2000" b="1" dirty="0">
                  <a:solidFill>
                    <a:srgbClr val="333333"/>
                  </a:solidFill>
                  <a:latin typeface="Arial"/>
                  <a:ea typeface="ＭＳ Ｐゴシック" charset="-128"/>
                  <a:cs typeface="Arial"/>
                </a:rPr>
              </a:br>
              <a:r>
                <a:rPr lang="en-US" sz="2000" b="1" dirty="0">
                  <a:solidFill>
                    <a:srgbClr val="333333"/>
                  </a:solidFill>
                  <a:latin typeface="Arial"/>
                  <a:ea typeface="ＭＳ Ｐゴシック" charset="-128"/>
                  <a:cs typeface="Arial"/>
                </a:rPr>
                <a:t>schemas</a:t>
              </a:r>
            </a:p>
          </p:txBody>
        </p:sp>
      </p:grpSp>
      <p:sp>
        <p:nvSpPr>
          <p:cNvPr id="33" name="Rectangle 32"/>
          <p:cNvSpPr/>
          <p:nvPr/>
        </p:nvSpPr>
        <p:spPr bwMode="auto">
          <a:xfrm>
            <a:off x="443422" y="3953557"/>
            <a:ext cx="2209409" cy="1676225"/>
          </a:xfrm>
          <a:prstGeom prst="rect">
            <a:avLst/>
          </a:prstGeom>
          <a:gradFill flip="none" rotWithShape="1">
            <a:gsLst>
              <a:gs pos="0">
                <a:schemeClr val="bg1">
                  <a:lumMod val="75000"/>
                </a:schemeClr>
              </a:gs>
              <a:gs pos="99000">
                <a:srgbClr val="FFFFFF">
                  <a:alpha val="58000"/>
                </a:srgbClr>
              </a:gs>
            </a:gsLst>
            <a:lin ang="13860000" scaled="0"/>
            <a:tileRect/>
          </a:gradFill>
          <a:ln w="9525" cap="flat" cmpd="sng" algn="ctr">
            <a:noFill/>
            <a:prstDash val="solid"/>
            <a:round/>
            <a:headEnd type="none" w="med" len="med"/>
            <a:tailEnd type="none" w="med" len="med"/>
          </a:ln>
          <a:effectLst/>
          <a:scene3d>
            <a:camera prst="orthographicFront">
              <a:rot lat="21055565" lon="20347186" rev="20427265"/>
            </a:camera>
            <a:lightRig rig="threePt" dir="t"/>
          </a:scene3d>
          <a:sp3d extrusionH="1905000"/>
        </p:spPr>
        <p:txBody>
          <a:bodyPr anchor="ctr"/>
          <a:lstStyle/>
          <a:p>
            <a:pPr algn="ctr">
              <a:defRPr/>
            </a:pPr>
            <a:endParaRPr lang="en-US" sz="1800" b="1" dirty="0">
              <a:latin typeface="Arial"/>
              <a:ea typeface="ＭＳ Ｐゴシック" pitchFamily="-112" charset="-128"/>
              <a:cs typeface="Arial"/>
            </a:endParaRPr>
          </a:p>
        </p:txBody>
      </p:sp>
      <p:sp>
        <p:nvSpPr>
          <p:cNvPr id="24594" name="Title 29"/>
          <p:cNvSpPr>
            <a:spLocks noGrp="1"/>
          </p:cNvSpPr>
          <p:nvPr>
            <p:ph type="ctrTitle"/>
          </p:nvPr>
        </p:nvSpPr>
        <p:spPr/>
        <p:txBody>
          <a:bodyPr/>
          <a:lstStyle/>
          <a:p>
            <a:r>
              <a:rPr lang="en-US" dirty="0">
                <a:ea typeface="ＭＳ Ｐゴシック" charset="0"/>
              </a:rPr>
              <a:t>The Elements of Cognition</a:t>
            </a:r>
          </a:p>
        </p:txBody>
      </p:sp>
      <p:sp>
        <p:nvSpPr>
          <p:cNvPr id="36" name="Rectangle 35"/>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870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ppt_x</p:attrName>
                                        </p:attrNameLst>
                                      </p:cBhvr>
                                      <p:tavLst>
                                        <p:tav tm="0">
                                          <p:val>
                                            <p:strVal val="#ppt_x-#ppt_w*1.125000"/>
                                          </p:val>
                                        </p:tav>
                                        <p:tav tm="100000">
                                          <p:val>
                                            <p:strVal val="#ppt_x"/>
                                          </p:val>
                                        </p:tav>
                                      </p:tavLst>
                                    </p:anim>
                                    <p:animEffect transition="in" filter="wipe(right)">
                                      <p:cBhvr>
                                        <p:cTn id="8" dur="500"/>
                                        <p:tgtEl>
                                          <p:spTgt spid="36"/>
                                        </p:tgtEl>
                                      </p:cBhvr>
                                    </p:animEffect>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ctrTitle"/>
          </p:nvPr>
        </p:nvSpPr>
        <p:spPr/>
        <p:txBody>
          <a:bodyPr/>
          <a:lstStyle/>
          <a:p>
            <a:r>
              <a:rPr lang="en-US">
                <a:latin typeface="Arial" charset="0"/>
                <a:ea typeface="ＭＳ Ｐゴシック" charset="0"/>
                <a:cs typeface="ＭＳ Ｐゴシック" charset="0"/>
              </a:rPr>
              <a:t>What Is Intelligence?</a:t>
            </a:r>
          </a:p>
        </p:txBody>
      </p:sp>
      <p:pic>
        <p:nvPicPr>
          <p:cNvPr id="3" name="Picture 2" descr="Ch9_SurveyonIntelligence_p31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982" y="955674"/>
            <a:ext cx="8032037" cy="536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835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1862138"/>
            <a:ext cx="9144000" cy="3686094"/>
          </a:xfrm>
          <a:prstGeom prst="rect">
            <a:avLst/>
          </a:prstGeom>
          <a:solidFill>
            <a:srgbClr val="000000"/>
          </a:solidFill>
          <a:ln>
            <a:noFill/>
          </a:ln>
          <a:effectLst>
            <a:outerShdw blurRad="152400" dist="38100" dir="2700000" rotWithShape="0">
              <a:srgbClr val="000000">
                <a:alpha val="42998"/>
              </a:srgbClr>
            </a:outerShdw>
          </a:effectLst>
          <a:extLst/>
        </p:spPr>
        <p:txBody>
          <a:bodyPr wrap="none" anchor="ctr"/>
          <a:lstStyle/>
          <a:p>
            <a:pPr algn="ctr">
              <a:defRPr/>
            </a:pPr>
            <a:endParaRPr lang="en-US" sz="1800">
              <a:latin typeface="Arial"/>
              <a:ea typeface="Arial" charset="0"/>
              <a:cs typeface="Arial"/>
            </a:endParaRPr>
          </a:p>
        </p:txBody>
      </p:sp>
      <p:sp>
        <p:nvSpPr>
          <p:cNvPr id="83971" name="Rectangle 2"/>
          <p:cNvSpPr>
            <a:spLocks noGrp="1" noChangeArrowheads="1"/>
          </p:cNvSpPr>
          <p:nvPr>
            <p:ph type="ctrTitle"/>
          </p:nvPr>
        </p:nvSpPr>
        <p:spPr/>
        <p:txBody>
          <a:bodyPr/>
          <a:lstStyle/>
          <a:p>
            <a:r>
              <a:rPr lang="en-US">
                <a:ea typeface="ＭＳ Ｐゴシック" charset="0"/>
              </a:rPr>
              <a:t>Measuring the Invisible</a:t>
            </a:r>
          </a:p>
        </p:txBody>
      </p:sp>
      <p:sp>
        <p:nvSpPr>
          <p:cNvPr id="133124" name="Content Placeholder 2"/>
          <p:cNvSpPr>
            <a:spLocks noGrp="1"/>
          </p:cNvSpPr>
          <p:nvPr>
            <p:ph idx="4294967295"/>
          </p:nvPr>
        </p:nvSpPr>
        <p:spPr>
          <a:xfrm>
            <a:off x="212809" y="2024992"/>
            <a:ext cx="3977196" cy="3474994"/>
          </a:xfrm>
        </p:spPr>
        <p:txBody>
          <a:bodyPr>
            <a:noAutofit/>
          </a:bodyPr>
          <a:lstStyle/>
          <a:p>
            <a:pPr marL="11113" lvl="1" indent="0">
              <a:buFont typeface="Arial" charset="0"/>
              <a:buNone/>
              <a:defRPr/>
            </a:pPr>
            <a:r>
              <a:rPr lang="en-US" sz="2400" b="1" dirty="0" smtClean="0">
                <a:solidFill>
                  <a:srgbClr val="7C8BC4"/>
                </a:solidFill>
                <a:ea typeface="ＭＳ Ｐゴシック" charset="0"/>
              </a:rPr>
              <a:t>Psychometric approach</a:t>
            </a:r>
          </a:p>
          <a:p>
            <a:pPr>
              <a:spcBef>
                <a:spcPts val="1200"/>
              </a:spcBef>
              <a:defRPr/>
            </a:pPr>
            <a:r>
              <a:rPr lang="en-US" sz="2400" b="1" dirty="0" smtClean="0">
                <a:solidFill>
                  <a:schemeClr val="bg1"/>
                </a:solidFill>
                <a:ea typeface="ＭＳ Ｐゴシック" charset="0"/>
              </a:rPr>
              <a:t>Traditional </a:t>
            </a:r>
            <a:r>
              <a:rPr lang="en-US" sz="2400" b="1" dirty="0">
                <a:solidFill>
                  <a:schemeClr val="bg1"/>
                </a:solidFill>
                <a:ea typeface="ＭＳ Ｐゴシック" charset="0"/>
              </a:rPr>
              <a:t>approach </a:t>
            </a:r>
            <a:br>
              <a:rPr lang="en-US" sz="2400" b="1" dirty="0">
                <a:solidFill>
                  <a:schemeClr val="bg1"/>
                </a:solidFill>
                <a:ea typeface="ＭＳ Ｐゴシック" charset="0"/>
              </a:rPr>
            </a:br>
            <a:r>
              <a:rPr lang="en-US" sz="2400" b="1" dirty="0">
                <a:solidFill>
                  <a:schemeClr val="bg1"/>
                </a:solidFill>
                <a:ea typeface="ＭＳ Ｐゴシック" charset="0"/>
              </a:rPr>
              <a:t>to intelligence</a:t>
            </a:r>
          </a:p>
          <a:p>
            <a:pPr>
              <a:defRPr/>
            </a:pPr>
            <a:r>
              <a:rPr lang="en-US" sz="2400" b="1" dirty="0">
                <a:solidFill>
                  <a:schemeClr val="bg1"/>
                </a:solidFill>
                <a:ea typeface="ＭＳ Ｐゴシック" charset="0"/>
              </a:rPr>
              <a:t>Focuses on how well people perform on standardized aptitude tests</a:t>
            </a:r>
          </a:p>
          <a:p>
            <a:pPr lvl="1">
              <a:defRPr/>
            </a:pPr>
            <a:r>
              <a:rPr lang="en-US" sz="2400" b="1" dirty="0">
                <a:solidFill>
                  <a:schemeClr val="accent6"/>
                </a:solidFill>
                <a:ea typeface="ＭＳ Ｐゴシック" charset="0"/>
              </a:rPr>
              <a:t>Factor </a:t>
            </a:r>
            <a:r>
              <a:rPr lang="en-US" sz="2400" b="1" dirty="0" smtClean="0">
                <a:solidFill>
                  <a:schemeClr val="accent6"/>
                </a:solidFill>
                <a:ea typeface="ＭＳ Ｐゴシック" charset="0"/>
              </a:rPr>
              <a:t>analysis</a:t>
            </a:r>
            <a:endParaRPr lang="en-US" sz="2400" b="1" dirty="0">
              <a:solidFill>
                <a:schemeClr val="accent6"/>
              </a:solidFill>
              <a:ea typeface="ＭＳ Ｐゴシック" charset="0"/>
            </a:endParaRPr>
          </a:p>
        </p:txBody>
      </p:sp>
      <p:grpSp>
        <p:nvGrpSpPr>
          <p:cNvPr id="2" name="Group 13"/>
          <p:cNvGrpSpPr>
            <a:grpSpLocks/>
          </p:cNvGrpSpPr>
          <p:nvPr/>
        </p:nvGrpSpPr>
        <p:grpSpPr bwMode="auto">
          <a:xfrm>
            <a:off x="4375150" y="1158875"/>
            <a:ext cx="3978275" cy="2333625"/>
            <a:chOff x="4375149" y="1158874"/>
            <a:chExt cx="3977640" cy="2333625"/>
          </a:xfrm>
        </p:grpSpPr>
        <p:sp>
          <p:nvSpPr>
            <p:cNvPr id="10" name="Rounded Rectangle 9"/>
            <p:cNvSpPr>
              <a:spLocks noChangeArrowheads="1"/>
            </p:cNvSpPr>
            <p:nvPr/>
          </p:nvSpPr>
          <p:spPr bwMode="auto">
            <a:xfrm>
              <a:off x="4375149" y="1158874"/>
              <a:ext cx="3977640" cy="2333625"/>
            </a:xfrm>
            <a:prstGeom prst="round2DiagRect">
              <a:avLst/>
            </a:prstGeom>
            <a:solidFill>
              <a:schemeClr val="tx2">
                <a:lumMod val="60000"/>
                <a:lumOff val="40000"/>
              </a:schemeClr>
            </a:solidFill>
            <a:ln>
              <a:noFill/>
            </a:ln>
            <a:effectLst>
              <a:outerShdw blurRad="1143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Arial" charset="0"/>
                <a:cs typeface="Arial"/>
              </a:endParaRPr>
            </a:p>
          </p:txBody>
        </p:sp>
        <p:sp>
          <p:nvSpPr>
            <p:cNvPr id="83978" name="Rectangle 5"/>
            <p:cNvSpPr>
              <a:spLocks noChangeArrowheads="1"/>
            </p:cNvSpPr>
            <p:nvPr/>
          </p:nvSpPr>
          <p:spPr bwMode="auto">
            <a:xfrm>
              <a:off x="4638297" y="1340181"/>
              <a:ext cx="3156793" cy="1763713"/>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pPr>
              <a:r>
                <a:rPr lang="en-US" sz="2400" b="1" dirty="0">
                  <a:solidFill>
                    <a:schemeClr val="bg1"/>
                  </a:solidFill>
                  <a:latin typeface="Arial"/>
                  <a:cs typeface="Arial"/>
                </a:rPr>
                <a:t>Most psychometric psychologists:</a:t>
              </a:r>
              <a:r>
                <a:rPr lang="en-US" sz="2400" b="1" dirty="0">
                  <a:solidFill>
                    <a:srgbClr val="8D35D1"/>
                  </a:solidFill>
                  <a:latin typeface="Arial"/>
                  <a:cs typeface="Arial"/>
                </a:rPr>
                <a:t> </a:t>
              </a:r>
            </a:p>
            <a:p>
              <a:pPr eaLnBrk="0" hangingPunct="0">
                <a:lnSpc>
                  <a:spcPct val="90000"/>
                </a:lnSpc>
                <a:spcBef>
                  <a:spcPct val="20000"/>
                </a:spcBef>
                <a:spcAft>
                  <a:spcPts val="600"/>
                </a:spcAft>
              </a:pPr>
              <a:r>
                <a:rPr lang="en-US" sz="2400" b="1" dirty="0">
                  <a:solidFill>
                    <a:srgbClr val="000000"/>
                  </a:solidFill>
                  <a:latin typeface="Arial"/>
                  <a:cs typeface="Arial"/>
                </a:rPr>
                <a:t>A general ability, a </a:t>
              </a:r>
              <a:r>
                <a:rPr lang="en-US" sz="2400" b="1" i="1" dirty="0">
                  <a:solidFill>
                    <a:srgbClr val="FFFF00"/>
                  </a:solidFill>
                  <a:latin typeface="Arial"/>
                  <a:cs typeface="Arial"/>
                </a:rPr>
                <a:t>g factor</a:t>
              </a:r>
              <a:r>
                <a:rPr lang="en-US" sz="2400" b="1" dirty="0">
                  <a:solidFill>
                    <a:srgbClr val="000000"/>
                  </a:solidFill>
                  <a:latin typeface="Arial"/>
                  <a:cs typeface="Arial"/>
                </a:rPr>
                <a:t>, underlies performance</a:t>
              </a:r>
            </a:p>
          </p:txBody>
        </p:sp>
      </p:grpSp>
      <p:grpSp>
        <p:nvGrpSpPr>
          <p:cNvPr id="3" name="Group 14"/>
          <p:cNvGrpSpPr>
            <a:grpSpLocks/>
          </p:cNvGrpSpPr>
          <p:nvPr/>
        </p:nvGrpSpPr>
        <p:grpSpPr bwMode="auto">
          <a:xfrm>
            <a:off x="4375150" y="3683000"/>
            <a:ext cx="3975100" cy="2333625"/>
            <a:chOff x="4375149" y="3682999"/>
            <a:chExt cx="3975101" cy="2333625"/>
          </a:xfrm>
        </p:grpSpPr>
        <p:sp>
          <p:nvSpPr>
            <p:cNvPr id="11" name="Rounded Rectangle 10"/>
            <p:cNvSpPr>
              <a:spLocks noChangeArrowheads="1"/>
            </p:cNvSpPr>
            <p:nvPr/>
          </p:nvSpPr>
          <p:spPr bwMode="auto">
            <a:xfrm>
              <a:off x="4375149" y="3682999"/>
              <a:ext cx="3975101" cy="2333625"/>
            </a:xfrm>
            <a:prstGeom prst="round2DiagRect">
              <a:avLst/>
            </a:prstGeom>
            <a:solidFill>
              <a:schemeClr val="bg2">
                <a:lumMod val="75000"/>
              </a:schemeClr>
            </a:solidFill>
            <a:ln>
              <a:noFill/>
            </a:ln>
            <a:effectLst>
              <a:outerShdw blurRad="1143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Arial" charset="0"/>
                <a:cs typeface="Arial"/>
              </a:endParaRPr>
            </a:p>
          </p:txBody>
        </p:sp>
        <p:sp>
          <p:nvSpPr>
            <p:cNvPr id="83976" name="Rectangle 6"/>
            <p:cNvSpPr>
              <a:spLocks noChangeArrowheads="1"/>
            </p:cNvSpPr>
            <p:nvPr/>
          </p:nvSpPr>
          <p:spPr bwMode="auto">
            <a:xfrm>
              <a:off x="4595494" y="3691735"/>
              <a:ext cx="3701467" cy="1774825"/>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pPr>
              <a:r>
                <a:rPr lang="en-US" sz="2400" b="1" dirty="0">
                  <a:solidFill>
                    <a:srgbClr val="FF6600"/>
                  </a:solidFill>
                  <a:latin typeface="Arial"/>
                  <a:cs typeface="Arial"/>
                </a:rPr>
                <a:t>Others: </a:t>
              </a:r>
            </a:p>
            <a:p>
              <a:pPr eaLnBrk="0" hangingPunct="0">
                <a:lnSpc>
                  <a:spcPct val="90000"/>
                </a:lnSpc>
                <a:spcBef>
                  <a:spcPct val="20000"/>
                </a:spcBef>
                <a:spcAft>
                  <a:spcPts val="600"/>
                </a:spcAft>
              </a:pPr>
              <a:r>
                <a:rPr lang="en-US" sz="2400" b="1" dirty="0">
                  <a:latin typeface="Arial"/>
                  <a:cs typeface="Arial"/>
                </a:rPr>
                <a:t>Dispute the idea of a global quality of intelligence; people can be smart in some areas but not others</a:t>
              </a:r>
            </a:p>
          </p:txBody>
        </p:sp>
      </p:grpSp>
    </p:spTree>
    <p:extLst>
      <p:ext uri="{BB962C8B-B14F-4D97-AF65-F5344CB8AC3E}">
        <p14:creationId xmlns:p14="http://schemas.microsoft.com/office/powerpoint/2010/main" val="3177371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ppt_w/2"/>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strVal val="#ppt_h"/>
                                          </p:val>
                                        </p:tav>
                                        <p:tav tm="100000">
                                          <p:val>
                                            <p:strVal val="#ppt_h"/>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3124">
                                            <p:txEl>
                                              <p:pRg st="0" end="0"/>
                                            </p:txEl>
                                          </p:spTgt>
                                        </p:tgtEl>
                                        <p:attrNameLst>
                                          <p:attrName>style.visibility</p:attrName>
                                        </p:attrNameLst>
                                      </p:cBhvr>
                                      <p:to>
                                        <p:strVal val="visible"/>
                                      </p:to>
                                    </p:set>
                                    <p:animEffect transition="in" filter="fade">
                                      <p:cBhvr>
                                        <p:cTn id="13" dur="1000"/>
                                        <p:tgtEl>
                                          <p:spTgt spid="133124">
                                            <p:txEl>
                                              <p:pRg st="0" end="0"/>
                                            </p:txEl>
                                          </p:spTgt>
                                        </p:tgtEl>
                                      </p:cBhvr>
                                    </p:animEffect>
                                    <p:anim calcmode="lin" valueType="num">
                                      <p:cBhvr>
                                        <p:cTn id="14" dur="10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31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3124">
                                            <p:txEl>
                                              <p:pRg st="1" end="1"/>
                                            </p:txEl>
                                          </p:spTgt>
                                        </p:tgtEl>
                                        <p:attrNameLst>
                                          <p:attrName>style.visibility</p:attrName>
                                        </p:attrNameLst>
                                      </p:cBhvr>
                                      <p:to>
                                        <p:strVal val="visible"/>
                                      </p:to>
                                    </p:set>
                                    <p:animEffect transition="in" filter="fade">
                                      <p:cBhvr>
                                        <p:cTn id="20" dur="1000"/>
                                        <p:tgtEl>
                                          <p:spTgt spid="133124">
                                            <p:txEl>
                                              <p:pRg st="1" end="1"/>
                                            </p:txEl>
                                          </p:spTgt>
                                        </p:tgtEl>
                                      </p:cBhvr>
                                    </p:animEffect>
                                    <p:anim calcmode="lin" valueType="num">
                                      <p:cBhvr>
                                        <p:cTn id="21" dur="1000" fill="hold"/>
                                        <p:tgtEl>
                                          <p:spTgt spid="13312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331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3124">
                                            <p:txEl>
                                              <p:pRg st="2" end="2"/>
                                            </p:txEl>
                                          </p:spTgt>
                                        </p:tgtEl>
                                        <p:attrNameLst>
                                          <p:attrName>style.visibility</p:attrName>
                                        </p:attrNameLst>
                                      </p:cBhvr>
                                      <p:to>
                                        <p:strVal val="visible"/>
                                      </p:to>
                                    </p:set>
                                    <p:animEffect transition="in" filter="fade">
                                      <p:cBhvr>
                                        <p:cTn id="27" dur="1000"/>
                                        <p:tgtEl>
                                          <p:spTgt spid="133124">
                                            <p:txEl>
                                              <p:pRg st="2" end="2"/>
                                            </p:txEl>
                                          </p:spTgt>
                                        </p:tgtEl>
                                      </p:cBhvr>
                                    </p:animEffect>
                                    <p:anim calcmode="lin" valueType="num">
                                      <p:cBhvr>
                                        <p:cTn id="28" dur="1000" fill="hold"/>
                                        <p:tgtEl>
                                          <p:spTgt spid="13312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33124">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3124">
                                            <p:txEl>
                                              <p:pRg st="3" end="3"/>
                                            </p:txEl>
                                          </p:spTgt>
                                        </p:tgtEl>
                                        <p:attrNameLst>
                                          <p:attrName>style.visibility</p:attrName>
                                        </p:attrNameLst>
                                      </p:cBhvr>
                                      <p:to>
                                        <p:strVal val="visible"/>
                                      </p:to>
                                    </p:set>
                                    <p:animEffect transition="in" filter="fade">
                                      <p:cBhvr>
                                        <p:cTn id="32" dur="1000"/>
                                        <p:tgtEl>
                                          <p:spTgt spid="133124">
                                            <p:txEl>
                                              <p:pRg st="3" end="3"/>
                                            </p:txEl>
                                          </p:spTgt>
                                        </p:tgtEl>
                                      </p:cBhvr>
                                    </p:animEffect>
                                    <p:anim calcmode="lin" valueType="num">
                                      <p:cBhvr>
                                        <p:cTn id="33" dur="1000" fill="hold"/>
                                        <p:tgtEl>
                                          <p:spTgt spid="13312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331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000"/>
                                        <p:tgtEl>
                                          <p:spTgt spid="2"/>
                                        </p:tgtEl>
                                      </p:cBhvr>
                                    </p:animEffect>
                                  </p:childTnLst>
                                </p:cTn>
                              </p:par>
                              <p:par>
                                <p:cTn id="40" presetID="0" presetClass="path" presetSubtype="0" accel="50000" decel="50000" fill="hold" nodeType="withEffect">
                                  <p:stCondLst>
                                    <p:cond delay="0"/>
                                  </p:stCondLst>
                                  <p:childTnLst>
                                    <p:animMotion origin="layout" path="M -0.17709 0.09722 L 1.38889E-6 2.96296E-6 " pathEditMode="relative" ptsTypes="AA">
                                      <p:cBhvr>
                                        <p:cTn id="41" dur="2000" fill="hold"/>
                                        <p:tgtEl>
                                          <p:spTgt spid="2"/>
                                        </p:tgtEl>
                                        <p:attrNameLst>
                                          <p:attrName>ppt_x</p:attrName>
                                          <p:attrName>ppt_y</p:attrName>
                                        </p:attrNameLst>
                                      </p:cBhvr>
                                    </p:animMotion>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2000"/>
                                        <p:tgtEl>
                                          <p:spTgt spid="3"/>
                                        </p:tgtEl>
                                      </p:cBhvr>
                                    </p:animEffect>
                                  </p:childTnLst>
                                </p:cTn>
                              </p:par>
                              <p:par>
                                <p:cTn id="45" presetID="0" presetClass="path" presetSubtype="0" accel="50000" decel="50000" fill="hold" nodeType="withEffect">
                                  <p:stCondLst>
                                    <p:cond delay="0"/>
                                  </p:stCondLst>
                                  <p:childTnLst>
                                    <p:animMotion origin="layout" path="M -0.21354 -0.08796 L 3.33333E-6 -2.22222E-6 " pathEditMode="relative" ptsTypes="AA">
                                      <p:cBhvr>
                                        <p:cTn id="4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312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746250"/>
            <a:ext cx="9144000" cy="3743492"/>
          </a:xfrm>
          <a:prstGeom prst="rect">
            <a:avLst/>
          </a:prstGeom>
          <a:solidFill>
            <a:schemeClr val="tx1"/>
          </a:solidFill>
          <a:ln>
            <a:noFill/>
          </a:ln>
          <a:effectLst>
            <a:outerShdw blurRad="152400" dist="38100" dir="2700000" rotWithShape="0">
              <a:srgbClr val="000000">
                <a:alpha val="42998"/>
              </a:srgbClr>
            </a:outerShdw>
          </a:effectLst>
          <a:extLst/>
        </p:spPr>
        <p:txBody>
          <a:bodyPr wrap="none" anchor="ctr"/>
          <a:lstStyle/>
          <a:p>
            <a:pPr algn="ctr">
              <a:defRPr/>
            </a:pPr>
            <a:endParaRPr lang="en-US" sz="1800">
              <a:latin typeface="Arial"/>
              <a:ea typeface="Arial" charset="0"/>
              <a:cs typeface="Arial"/>
            </a:endParaRPr>
          </a:p>
        </p:txBody>
      </p:sp>
      <p:grpSp>
        <p:nvGrpSpPr>
          <p:cNvPr id="2" name="Group 7"/>
          <p:cNvGrpSpPr>
            <a:grpSpLocks/>
          </p:cNvGrpSpPr>
          <p:nvPr/>
        </p:nvGrpSpPr>
        <p:grpSpPr bwMode="auto">
          <a:xfrm>
            <a:off x="4767856" y="1158875"/>
            <a:ext cx="3978275" cy="2333625"/>
            <a:chOff x="4375149" y="1158874"/>
            <a:chExt cx="3977640" cy="2333625"/>
          </a:xfrm>
          <a:solidFill>
            <a:schemeClr val="bg2">
              <a:lumMod val="90000"/>
            </a:schemeClr>
          </a:solidFill>
        </p:grpSpPr>
        <p:sp>
          <p:nvSpPr>
            <p:cNvPr id="9" name="Rounded Rectangle 8"/>
            <p:cNvSpPr>
              <a:spLocks noChangeArrowheads="1"/>
            </p:cNvSpPr>
            <p:nvPr/>
          </p:nvSpPr>
          <p:spPr bwMode="auto">
            <a:xfrm>
              <a:off x="4375149" y="1158874"/>
              <a:ext cx="3977640" cy="2333625"/>
            </a:xfrm>
            <a:prstGeom prst="round2DiagRect">
              <a:avLst/>
            </a:prstGeom>
            <a:grpFill/>
            <a:ln>
              <a:noFill/>
            </a:ln>
            <a:effectLst>
              <a:outerShdw blurRad="1143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defRPr/>
              </a:pPr>
              <a:endParaRPr lang="en-US" sz="1800">
                <a:latin typeface="Arial"/>
                <a:ea typeface="Arial" charset="0"/>
                <a:cs typeface="Arial"/>
              </a:endParaRPr>
            </a:p>
          </p:txBody>
        </p:sp>
        <p:sp>
          <p:nvSpPr>
            <p:cNvPr id="10" name="Rectangle 5"/>
            <p:cNvSpPr>
              <a:spLocks noChangeArrowheads="1"/>
            </p:cNvSpPr>
            <p:nvPr/>
          </p:nvSpPr>
          <p:spPr bwMode="auto">
            <a:xfrm>
              <a:off x="4613236" y="1259969"/>
              <a:ext cx="3566146" cy="1763713"/>
            </a:xfrm>
            <a:prstGeom prst="round2DiagRect">
              <a:avLst/>
            </a:prstGeom>
            <a:grpFill/>
            <a:ln w="9525">
              <a:noFill/>
              <a:miter lim="800000"/>
              <a:headEnd/>
              <a:tailEnd/>
            </a:ln>
          </p:spPr>
          <p:txBody>
            <a:bodyPr/>
            <a:lstStyle/>
            <a:p>
              <a:pPr eaLnBrk="0" hangingPunct="0">
                <a:lnSpc>
                  <a:spcPct val="90000"/>
                </a:lnSpc>
                <a:spcBef>
                  <a:spcPct val="20000"/>
                </a:spcBef>
                <a:tabLst>
                  <a:tab pos="0" algn="l"/>
                </a:tabLst>
                <a:defRPr/>
              </a:pPr>
              <a:r>
                <a:rPr lang="en-US" sz="2200" b="1" dirty="0">
                  <a:solidFill>
                    <a:schemeClr val="accent6">
                      <a:lumMod val="75000"/>
                    </a:schemeClr>
                  </a:solidFill>
                  <a:latin typeface="Arial"/>
                  <a:ea typeface="ＭＳ Ｐゴシック" charset="-128"/>
                  <a:cs typeface="Arial"/>
                </a:rPr>
                <a:t>Alfred </a:t>
              </a:r>
              <a:r>
                <a:rPr lang="en-US" sz="2200" b="1" dirty="0" err="1">
                  <a:solidFill>
                    <a:schemeClr val="accent6">
                      <a:lumMod val="75000"/>
                    </a:schemeClr>
                  </a:solidFill>
                  <a:latin typeface="Arial"/>
                  <a:ea typeface="ＭＳ Ｐゴシック" charset="-128"/>
                  <a:cs typeface="Arial"/>
                </a:rPr>
                <a:t>Binet</a:t>
              </a:r>
              <a:r>
                <a:rPr lang="en-US" sz="2200" b="1" dirty="0">
                  <a:solidFill>
                    <a:schemeClr val="accent6">
                      <a:lumMod val="75000"/>
                    </a:schemeClr>
                  </a:solidFill>
                  <a:latin typeface="Arial"/>
                  <a:ea typeface="ＭＳ Ｐゴシック" charset="-128"/>
                  <a:cs typeface="Arial"/>
                </a:rPr>
                <a:t>: </a:t>
              </a:r>
            </a:p>
            <a:p>
              <a:pPr eaLnBrk="0" hangingPunct="0">
                <a:lnSpc>
                  <a:spcPct val="90000"/>
                </a:lnSpc>
                <a:spcBef>
                  <a:spcPct val="20000"/>
                </a:spcBef>
                <a:tabLst>
                  <a:tab pos="0" algn="l"/>
                </a:tabLst>
                <a:defRPr/>
              </a:pPr>
              <a:r>
                <a:rPr lang="en-US" sz="2200" b="1" dirty="0">
                  <a:solidFill>
                    <a:srgbClr val="49403F"/>
                  </a:solidFill>
                  <a:latin typeface="Arial"/>
                  <a:ea typeface="ＭＳ Ｐゴシック" charset="-128"/>
                  <a:cs typeface="Arial"/>
                </a:rPr>
                <a:t>Designed the first widely used intelligence test to identify children who could benefit from remedial work</a:t>
              </a:r>
            </a:p>
          </p:txBody>
        </p:sp>
      </p:grpSp>
      <p:grpSp>
        <p:nvGrpSpPr>
          <p:cNvPr id="3" name="Group 10"/>
          <p:cNvGrpSpPr>
            <a:grpSpLocks/>
          </p:cNvGrpSpPr>
          <p:nvPr/>
        </p:nvGrpSpPr>
        <p:grpSpPr bwMode="auto">
          <a:xfrm>
            <a:off x="4767856" y="3683000"/>
            <a:ext cx="3975100" cy="2333625"/>
            <a:chOff x="4375149" y="3682999"/>
            <a:chExt cx="3975101" cy="2333625"/>
          </a:xfrm>
          <a:solidFill>
            <a:schemeClr val="bg1">
              <a:lumMod val="85000"/>
            </a:schemeClr>
          </a:solidFill>
        </p:grpSpPr>
        <p:sp>
          <p:nvSpPr>
            <p:cNvPr id="12" name="Rounded Rectangle 11"/>
            <p:cNvSpPr>
              <a:spLocks noChangeArrowheads="1"/>
            </p:cNvSpPr>
            <p:nvPr/>
          </p:nvSpPr>
          <p:spPr bwMode="auto">
            <a:xfrm>
              <a:off x="4375149" y="3682999"/>
              <a:ext cx="3975101" cy="2333625"/>
            </a:xfrm>
            <a:prstGeom prst="round2DiagRect">
              <a:avLst/>
            </a:prstGeom>
            <a:grpFill/>
            <a:ln>
              <a:noFill/>
            </a:ln>
            <a:effectLst>
              <a:outerShdw blurRad="1143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defRPr/>
              </a:pPr>
              <a:endParaRPr lang="en-US" sz="1800">
                <a:latin typeface="Arial"/>
                <a:ea typeface="Arial" charset="0"/>
                <a:cs typeface="Arial"/>
              </a:endParaRPr>
            </a:p>
          </p:txBody>
        </p:sp>
        <p:sp>
          <p:nvSpPr>
            <p:cNvPr id="86024" name="Rectangle 6"/>
            <p:cNvSpPr>
              <a:spLocks noChangeArrowheads="1"/>
            </p:cNvSpPr>
            <p:nvPr/>
          </p:nvSpPr>
          <p:spPr bwMode="auto">
            <a:xfrm>
              <a:off x="4613274" y="3792450"/>
              <a:ext cx="3086101" cy="1774825"/>
            </a:xfrm>
            <a:prstGeom prst="round2Diag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tabLst>
                  <a:tab pos="0" algn="l"/>
                </a:tabLst>
              </a:pPr>
              <a:r>
                <a:rPr lang="en-US" sz="2200" b="1" dirty="0">
                  <a:solidFill>
                    <a:schemeClr val="accent3">
                      <a:lumMod val="75000"/>
                    </a:schemeClr>
                  </a:solidFill>
                  <a:latin typeface="Arial"/>
                  <a:cs typeface="Arial"/>
                </a:rPr>
                <a:t>In America: </a:t>
              </a:r>
            </a:p>
            <a:p>
              <a:pPr eaLnBrk="0" hangingPunct="0">
                <a:lnSpc>
                  <a:spcPct val="90000"/>
                </a:lnSpc>
                <a:spcBef>
                  <a:spcPct val="20000"/>
                </a:spcBef>
                <a:tabLst>
                  <a:tab pos="0" algn="l"/>
                </a:tabLst>
              </a:pPr>
              <a:r>
                <a:rPr lang="en-US" sz="2200" b="1" dirty="0">
                  <a:solidFill>
                    <a:srgbClr val="49403F"/>
                  </a:solidFill>
                  <a:latin typeface="Arial"/>
                  <a:cs typeface="Arial"/>
                </a:rPr>
                <a:t>Became widely used to categorize people according to their presumed </a:t>
              </a:r>
              <a:r>
                <a:rPr lang="ja-JP" altLang="en-US" sz="2200" b="1" dirty="0">
                  <a:solidFill>
                    <a:srgbClr val="49403F"/>
                  </a:solidFill>
                  <a:latin typeface="Arial"/>
                  <a:cs typeface="Arial"/>
                </a:rPr>
                <a:t>“</a:t>
              </a:r>
              <a:r>
                <a:rPr lang="en-US" altLang="ja-JP" sz="2200" b="1" dirty="0">
                  <a:solidFill>
                    <a:srgbClr val="49403F"/>
                  </a:solidFill>
                  <a:latin typeface="Arial"/>
                  <a:cs typeface="Arial"/>
                </a:rPr>
                <a:t>natural ability</a:t>
              </a:r>
              <a:r>
                <a:rPr lang="ja-JP" altLang="en-US" sz="2200" b="1" dirty="0">
                  <a:solidFill>
                    <a:srgbClr val="49403F"/>
                  </a:solidFill>
                  <a:latin typeface="Arial"/>
                  <a:cs typeface="Arial"/>
                </a:rPr>
                <a:t>”</a:t>
              </a:r>
              <a:endParaRPr lang="en-US" sz="2200" b="1" dirty="0">
                <a:solidFill>
                  <a:srgbClr val="49403F"/>
                </a:solidFill>
                <a:latin typeface="Arial"/>
                <a:cs typeface="Arial"/>
              </a:endParaRPr>
            </a:p>
          </p:txBody>
        </p:sp>
      </p:grpSp>
      <p:sp>
        <p:nvSpPr>
          <p:cNvPr id="86021" name="Rectangle 2"/>
          <p:cNvSpPr>
            <a:spLocks noGrp="1" noChangeArrowheads="1"/>
          </p:cNvSpPr>
          <p:nvPr>
            <p:ph type="ctrTitle"/>
          </p:nvPr>
        </p:nvSpPr>
        <p:spPr/>
        <p:txBody>
          <a:bodyPr/>
          <a:lstStyle/>
          <a:p>
            <a:r>
              <a:rPr lang="en-US">
                <a:ea typeface="ＭＳ Ｐゴシック" charset="0"/>
              </a:rPr>
              <a:t>The Invention of IQ Tests</a:t>
            </a:r>
          </a:p>
        </p:txBody>
      </p:sp>
      <p:sp>
        <p:nvSpPr>
          <p:cNvPr id="135171" name="Rectangle 3"/>
          <p:cNvSpPr>
            <a:spLocks noGrp="1" noChangeArrowheads="1"/>
          </p:cNvSpPr>
          <p:nvPr>
            <p:ph idx="4294967295"/>
          </p:nvPr>
        </p:nvSpPr>
        <p:spPr>
          <a:xfrm>
            <a:off x="392706" y="1939925"/>
            <a:ext cx="4303059" cy="3407769"/>
          </a:xfrm>
        </p:spPr>
        <p:txBody>
          <a:bodyPr>
            <a:normAutofit fontScale="92500" lnSpcReduction="10000"/>
          </a:bodyPr>
          <a:lstStyle/>
          <a:p>
            <a:pPr marL="0" indent="0">
              <a:buNone/>
            </a:pPr>
            <a:r>
              <a:rPr lang="en-US" sz="2800" b="1" dirty="0">
                <a:solidFill>
                  <a:srgbClr val="7C8BC4"/>
                </a:solidFill>
                <a:ea typeface="ＭＳ Ｐゴシック" charset="0"/>
              </a:rPr>
              <a:t>Intelligence quotient (IQ)</a:t>
            </a:r>
          </a:p>
          <a:p>
            <a:r>
              <a:rPr lang="en-US" sz="2400" b="1" dirty="0">
                <a:solidFill>
                  <a:schemeClr val="bg1"/>
                </a:solidFill>
                <a:ea typeface="ＭＳ Ｐゴシック" charset="0"/>
              </a:rPr>
              <a:t>Measure of intelligence originally computed by dividing a person</a:t>
            </a:r>
            <a:r>
              <a:rPr lang="fr-FR" altLang="ja-JP" sz="2400" b="1" dirty="0">
                <a:solidFill>
                  <a:schemeClr val="bg1"/>
                </a:solidFill>
                <a:ea typeface="ＭＳ Ｐゴシック" charset="0"/>
              </a:rPr>
              <a:t>’</a:t>
            </a:r>
            <a:r>
              <a:rPr lang="en-US" altLang="ja-JP" sz="2400" b="1" dirty="0">
                <a:solidFill>
                  <a:schemeClr val="bg1"/>
                </a:solidFill>
                <a:ea typeface="ＭＳ Ｐゴシック" charset="0"/>
              </a:rPr>
              <a:t>s mental age by his or her chronological age and multiplying by 100</a:t>
            </a:r>
          </a:p>
          <a:p>
            <a:r>
              <a:rPr lang="en-US" sz="2400" b="1" dirty="0">
                <a:solidFill>
                  <a:schemeClr val="bg1"/>
                </a:solidFill>
                <a:ea typeface="ＭＳ Ｐゴシック" charset="0"/>
              </a:rPr>
              <a:t>Now derived from norms provided for standardized intelligence tests</a:t>
            </a:r>
          </a:p>
        </p:txBody>
      </p:sp>
    </p:spTree>
    <p:extLst>
      <p:ext uri="{BB962C8B-B14F-4D97-AF65-F5344CB8AC3E}">
        <p14:creationId xmlns:p14="http://schemas.microsoft.com/office/powerpoint/2010/main" val="930766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5171">
                                            <p:txEl>
                                              <p:pRg st="0" end="0"/>
                                            </p:txEl>
                                          </p:spTgt>
                                        </p:tgtEl>
                                        <p:attrNameLst>
                                          <p:attrName>style.visibility</p:attrName>
                                        </p:attrNameLst>
                                      </p:cBhvr>
                                      <p:to>
                                        <p:strVal val="visible"/>
                                      </p:to>
                                    </p:set>
                                    <p:animEffect transition="in" filter="fade">
                                      <p:cBhvr>
                                        <p:cTn id="14" dur="1000"/>
                                        <p:tgtEl>
                                          <p:spTgt spid="135171">
                                            <p:txEl>
                                              <p:pRg st="0" end="0"/>
                                            </p:txEl>
                                          </p:spTgt>
                                        </p:tgtEl>
                                      </p:cBhvr>
                                    </p:animEffect>
                                    <p:anim calcmode="lin" valueType="num">
                                      <p:cBhvr>
                                        <p:cTn id="15" dur="10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5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5171">
                                            <p:txEl>
                                              <p:pRg st="1" end="1"/>
                                            </p:txEl>
                                          </p:spTgt>
                                        </p:tgtEl>
                                        <p:attrNameLst>
                                          <p:attrName>style.visibility</p:attrName>
                                        </p:attrNameLst>
                                      </p:cBhvr>
                                      <p:to>
                                        <p:strVal val="visible"/>
                                      </p:to>
                                    </p:set>
                                    <p:animEffect transition="in" filter="fade">
                                      <p:cBhvr>
                                        <p:cTn id="21" dur="1000"/>
                                        <p:tgtEl>
                                          <p:spTgt spid="135171">
                                            <p:txEl>
                                              <p:pRg st="1" end="1"/>
                                            </p:txEl>
                                          </p:spTgt>
                                        </p:tgtEl>
                                      </p:cBhvr>
                                    </p:animEffect>
                                    <p:anim calcmode="lin" valueType="num">
                                      <p:cBhvr>
                                        <p:cTn id="22" dur="10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5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5171">
                                            <p:txEl>
                                              <p:pRg st="2" end="2"/>
                                            </p:txEl>
                                          </p:spTgt>
                                        </p:tgtEl>
                                        <p:attrNameLst>
                                          <p:attrName>style.visibility</p:attrName>
                                        </p:attrNameLst>
                                      </p:cBhvr>
                                      <p:to>
                                        <p:strVal val="visible"/>
                                      </p:to>
                                    </p:set>
                                    <p:animEffect transition="in" filter="fade">
                                      <p:cBhvr>
                                        <p:cTn id="28" dur="1000"/>
                                        <p:tgtEl>
                                          <p:spTgt spid="135171">
                                            <p:txEl>
                                              <p:pRg st="2" end="2"/>
                                            </p:txEl>
                                          </p:spTgt>
                                        </p:tgtEl>
                                      </p:cBhvr>
                                    </p:animEffect>
                                    <p:anim calcmode="lin" valueType="num">
                                      <p:cBhvr>
                                        <p:cTn id="29" dur="10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35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000"/>
                                        <p:tgtEl>
                                          <p:spTgt spid="2"/>
                                        </p:tgtEl>
                                      </p:cBhvr>
                                    </p:animEffect>
                                  </p:childTnLst>
                                </p:cTn>
                              </p:par>
                              <p:par>
                                <p:cTn id="36" presetID="0" presetClass="path" presetSubtype="0" accel="50000" decel="50000" fill="hold" nodeType="withEffect">
                                  <p:stCondLst>
                                    <p:cond delay="0"/>
                                  </p:stCondLst>
                                  <p:childTnLst>
                                    <p:animMotion origin="layout" path="M -0.17709 0.09722 L 1.38889E-6 2.96296E-6 " pathEditMode="relative" ptsTypes="AA">
                                      <p:cBhvr>
                                        <p:cTn id="37" dur="2000" fill="hold"/>
                                        <p:tgtEl>
                                          <p:spTgt spid="2"/>
                                        </p:tgtEl>
                                        <p:attrNameLst>
                                          <p:attrName>ppt_x</p:attrName>
                                          <p:attrName>ppt_y</p:attrName>
                                        </p:attrNameLst>
                                      </p:cBhvr>
                                    </p:animMotion>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000"/>
                                        <p:tgtEl>
                                          <p:spTgt spid="3"/>
                                        </p:tgtEl>
                                      </p:cBhvr>
                                    </p:animEffect>
                                  </p:childTnLst>
                                </p:cTn>
                              </p:par>
                              <p:par>
                                <p:cTn id="41" presetID="0" presetClass="path" presetSubtype="0" accel="50000" decel="50000" fill="hold" nodeType="withEffect">
                                  <p:stCondLst>
                                    <p:cond delay="0"/>
                                  </p:stCondLst>
                                  <p:childTnLst>
                                    <p:animMotion origin="layout" path="M -0.21354 -0.08796 L 3.33333E-6 -2.22222E-6 " pathEditMode="relative" ptsTypes="AA">
                                      <p:cBhvr>
                                        <p:cTn id="42"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5171"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Figure 9.8: Expected Distribution of IQ Scores</a:t>
            </a:r>
          </a:p>
        </p:txBody>
      </p:sp>
      <p:grpSp>
        <p:nvGrpSpPr>
          <p:cNvPr id="2" name="Group 4"/>
          <p:cNvGrpSpPr>
            <a:grpSpLocks/>
          </p:cNvGrpSpPr>
          <p:nvPr/>
        </p:nvGrpSpPr>
        <p:grpSpPr bwMode="auto">
          <a:xfrm>
            <a:off x="513507" y="972200"/>
            <a:ext cx="8116986" cy="5286272"/>
            <a:chOff x="857250" y="1016000"/>
            <a:chExt cx="7556500" cy="4921250"/>
          </a:xfrm>
        </p:grpSpPr>
        <p:sp>
          <p:nvSpPr>
            <p:cNvPr id="4" name="Rounded Rectangle 3"/>
            <p:cNvSpPr>
              <a:spLocks noChangeArrowheads="1"/>
            </p:cNvSpPr>
            <p:nvPr/>
          </p:nvSpPr>
          <p:spPr bwMode="auto">
            <a:xfrm>
              <a:off x="857250" y="1016000"/>
              <a:ext cx="7556500" cy="4921250"/>
            </a:xfrm>
            <a:prstGeom prst="roundRect">
              <a:avLst>
                <a:gd name="adj" fmla="val 5375"/>
              </a:avLst>
            </a:prstGeom>
            <a:solidFill>
              <a:srgbClr val="FFFFFF"/>
            </a:solidFill>
            <a:ln>
              <a:noFill/>
            </a:ln>
            <a:effectLst>
              <a:outerShdw blurRad="762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Arial" charset="0"/>
                <a:cs typeface="Arial" charset="0"/>
              </a:endParaRPr>
            </a:p>
          </p:txBody>
        </p:sp>
        <p:pic>
          <p:nvPicPr>
            <p:cNvPr id="88072"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331" y="1221313"/>
              <a:ext cx="7097326" cy="45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1302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p:txBody>
          <a:bodyPr/>
          <a:lstStyle/>
          <a:p>
            <a:r>
              <a:rPr lang="en-US" sz="2400">
                <a:latin typeface="Arial" charset="0"/>
                <a:ea typeface="ＭＳ Ｐゴシック" charset="0"/>
                <a:cs typeface="ＭＳ Ｐゴシック" charset="0"/>
              </a:rPr>
              <a:t>Figure 9.9: Performance Tasks on the Wechsler Tests</a:t>
            </a:r>
          </a:p>
        </p:txBody>
      </p:sp>
      <p:grpSp>
        <p:nvGrpSpPr>
          <p:cNvPr id="2" name="Group 5"/>
          <p:cNvGrpSpPr>
            <a:grpSpLocks/>
          </p:cNvGrpSpPr>
          <p:nvPr/>
        </p:nvGrpSpPr>
        <p:grpSpPr bwMode="auto">
          <a:xfrm>
            <a:off x="698500" y="1050109"/>
            <a:ext cx="7747000" cy="5111750"/>
            <a:chOff x="730250" y="825500"/>
            <a:chExt cx="7747000" cy="5111750"/>
          </a:xfrm>
        </p:grpSpPr>
        <p:sp>
          <p:nvSpPr>
            <p:cNvPr id="5" name="Rounded Rectangle 4"/>
            <p:cNvSpPr>
              <a:spLocks noChangeArrowheads="1"/>
            </p:cNvSpPr>
            <p:nvPr/>
          </p:nvSpPr>
          <p:spPr bwMode="auto">
            <a:xfrm>
              <a:off x="730250" y="825500"/>
              <a:ext cx="7747000" cy="5111750"/>
            </a:xfrm>
            <a:prstGeom prst="roundRect">
              <a:avLst>
                <a:gd name="adj" fmla="val 5375"/>
              </a:avLst>
            </a:prstGeom>
            <a:solidFill>
              <a:srgbClr val="FFFFFF"/>
            </a:solidFill>
            <a:ln>
              <a:noFill/>
            </a:ln>
            <a:effectLst>
              <a:outerShdw blurRad="762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600">
                <a:latin typeface="Arial" pitchFamily="-111" charset="0"/>
                <a:ea typeface="Arial" charset="0"/>
                <a:cs typeface="Arial" charset="0"/>
              </a:endParaRPr>
            </a:p>
          </p:txBody>
        </p:sp>
        <p:pic>
          <p:nvPicPr>
            <p:cNvPr id="90120"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4027" y="1228724"/>
              <a:ext cx="7439448" cy="43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0699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8"/>
          <p:cNvSpPr>
            <a:spLocks noChangeArrowheads="1"/>
          </p:cNvSpPr>
          <p:nvPr/>
        </p:nvSpPr>
        <p:spPr bwMode="auto">
          <a:xfrm>
            <a:off x="0" y="4000500"/>
            <a:ext cx="9144000" cy="21748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pic>
        <p:nvPicPr>
          <p:cNvPr id="141317"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5413" y="4181475"/>
            <a:ext cx="635317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178425" y="1628775"/>
            <a:ext cx="3314700" cy="2547938"/>
            <a:chOff x="4638675" y="1628775"/>
            <a:chExt cx="3314700" cy="2785787"/>
          </a:xfrm>
          <a:solidFill>
            <a:schemeClr val="tx1"/>
          </a:solidFill>
        </p:grpSpPr>
        <p:sp>
          <p:nvSpPr>
            <p:cNvPr id="11" name="Rounded Rectangle 10"/>
            <p:cNvSpPr>
              <a:spLocks noChangeArrowheads="1"/>
            </p:cNvSpPr>
            <p:nvPr/>
          </p:nvSpPr>
          <p:spPr bwMode="auto">
            <a:xfrm>
              <a:off x="4638675" y="1628775"/>
              <a:ext cx="3314700" cy="2419555"/>
            </a:xfrm>
            <a:prstGeom prst="roundRect">
              <a:avLst>
                <a:gd name="adj" fmla="val 7019"/>
              </a:avLst>
            </a:prstGeom>
            <a:grp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defRPr/>
              </a:pPr>
              <a:endParaRPr lang="en-US" sz="1800" b="1">
                <a:solidFill>
                  <a:schemeClr val="tx1">
                    <a:lumMod val="75000"/>
                    <a:lumOff val="25000"/>
                  </a:schemeClr>
                </a:solidFill>
                <a:latin typeface="Arial" pitchFamily="-111" charset="0"/>
                <a:ea typeface="Arial" charset="0"/>
                <a:cs typeface="Arial" charset="0"/>
              </a:endParaRPr>
            </a:p>
          </p:txBody>
        </p:sp>
        <p:sp>
          <p:nvSpPr>
            <p:cNvPr id="92174" name="TextBox 11"/>
            <p:cNvSpPr txBox="1">
              <a:spLocks noChangeArrowheads="1"/>
            </p:cNvSpPr>
            <p:nvPr/>
          </p:nvSpPr>
          <p:spPr bwMode="auto">
            <a:xfrm>
              <a:off x="4781550" y="1739838"/>
              <a:ext cx="3060700" cy="2674724"/>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lnSpc>
                  <a:spcPct val="90000"/>
                </a:lnSpc>
                <a:spcAft>
                  <a:spcPts val="600"/>
                </a:spcAft>
              </a:pPr>
              <a:r>
                <a:rPr lang="en-US" sz="2000" b="1" dirty="0">
                  <a:solidFill>
                    <a:srgbClr val="FF6600"/>
                  </a:solidFill>
                </a:rPr>
                <a:t>Stereotype threat: </a:t>
              </a:r>
              <a:r>
                <a:rPr lang="en-US" sz="2000" b="1" dirty="0">
                  <a:solidFill>
                    <a:srgbClr val="404040"/>
                  </a:solidFill>
                </a:rPr>
                <a:t/>
              </a:r>
              <a:br>
                <a:rPr lang="en-US" sz="2000" b="1" dirty="0">
                  <a:solidFill>
                    <a:srgbClr val="404040"/>
                  </a:solidFill>
                </a:rPr>
              </a:br>
              <a:r>
                <a:rPr lang="en-US" sz="2000" b="1" dirty="0">
                  <a:solidFill>
                    <a:schemeClr val="accent6">
                      <a:lumMod val="20000"/>
                      <a:lumOff val="80000"/>
                    </a:schemeClr>
                  </a:solidFill>
                </a:rPr>
                <a:t>Burden of doubt one feels about his or her performance due to negative stereotypes about his or her group’s abilities</a:t>
              </a:r>
            </a:p>
            <a:p>
              <a:pPr eaLnBrk="1" hangingPunct="1">
                <a:lnSpc>
                  <a:spcPct val="90000"/>
                </a:lnSpc>
              </a:pPr>
              <a:endParaRPr lang="en-US" b="1" dirty="0">
                <a:solidFill>
                  <a:srgbClr val="404040"/>
                </a:solidFill>
              </a:endParaRPr>
            </a:p>
          </p:txBody>
        </p:sp>
      </p:grpSp>
      <p:grpSp>
        <p:nvGrpSpPr>
          <p:cNvPr id="3" name="Group 12"/>
          <p:cNvGrpSpPr>
            <a:grpSpLocks/>
          </p:cNvGrpSpPr>
          <p:nvPr/>
        </p:nvGrpSpPr>
        <p:grpSpPr bwMode="auto">
          <a:xfrm>
            <a:off x="2919413" y="1628775"/>
            <a:ext cx="2047875" cy="2212975"/>
            <a:chOff x="2438400" y="1628775"/>
            <a:chExt cx="2047875" cy="2419350"/>
          </a:xfrm>
          <a:solidFill>
            <a:schemeClr val="tx1"/>
          </a:solidFill>
        </p:grpSpPr>
        <p:sp>
          <p:nvSpPr>
            <p:cNvPr id="14" name="Rounded Rectangle 13"/>
            <p:cNvSpPr>
              <a:spLocks noChangeArrowheads="1"/>
            </p:cNvSpPr>
            <p:nvPr/>
          </p:nvSpPr>
          <p:spPr bwMode="auto">
            <a:xfrm>
              <a:off x="2438400" y="1628775"/>
              <a:ext cx="2047875" cy="2419350"/>
            </a:xfrm>
            <a:prstGeom prst="roundRect">
              <a:avLst>
                <a:gd name="adj" fmla="val 7019"/>
              </a:avLst>
            </a:prstGeom>
            <a:grp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defRPr/>
              </a:pPr>
              <a:endParaRPr lang="en-US" sz="2000" b="1">
                <a:solidFill>
                  <a:schemeClr val="tx1">
                    <a:lumMod val="75000"/>
                    <a:lumOff val="25000"/>
                  </a:schemeClr>
                </a:solidFill>
                <a:latin typeface="Arial" pitchFamily="-111" charset="0"/>
                <a:ea typeface="Arial" charset="0"/>
                <a:cs typeface="Arial" charset="0"/>
              </a:endParaRPr>
            </a:p>
          </p:txBody>
        </p:sp>
        <p:sp>
          <p:nvSpPr>
            <p:cNvPr id="92172" name="TextBox 14"/>
            <p:cNvSpPr txBox="1">
              <a:spLocks noChangeArrowheads="1"/>
            </p:cNvSpPr>
            <p:nvPr/>
          </p:nvSpPr>
          <p:spPr bwMode="auto">
            <a:xfrm>
              <a:off x="2549525" y="1739850"/>
              <a:ext cx="1829329" cy="16207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lnSpc>
                  <a:spcPct val="90000"/>
                </a:lnSpc>
                <a:spcAft>
                  <a:spcPts val="600"/>
                </a:spcAft>
              </a:pPr>
              <a:r>
                <a:rPr lang="en-US" sz="2000" b="1" dirty="0">
                  <a:solidFill>
                    <a:schemeClr val="accent1">
                      <a:lumMod val="40000"/>
                      <a:lumOff val="60000"/>
                    </a:schemeClr>
                  </a:solidFill>
                </a:rPr>
                <a:t>Culture affects nearly everything to do with taking a test</a:t>
              </a:r>
            </a:p>
          </p:txBody>
        </p:sp>
      </p:grpSp>
      <p:grpSp>
        <p:nvGrpSpPr>
          <p:cNvPr id="4" name="Group 15"/>
          <p:cNvGrpSpPr>
            <a:grpSpLocks/>
          </p:cNvGrpSpPr>
          <p:nvPr/>
        </p:nvGrpSpPr>
        <p:grpSpPr bwMode="auto">
          <a:xfrm>
            <a:off x="666750" y="1628775"/>
            <a:ext cx="2047875" cy="2212975"/>
            <a:chOff x="238125" y="1628775"/>
            <a:chExt cx="2047875" cy="2419350"/>
          </a:xfrm>
          <a:solidFill>
            <a:schemeClr val="tx1"/>
          </a:solidFill>
        </p:grpSpPr>
        <p:sp>
          <p:nvSpPr>
            <p:cNvPr id="17" name="Rounded Rectangle 16"/>
            <p:cNvSpPr>
              <a:spLocks noChangeArrowheads="1"/>
            </p:cNvSpPr>
            <p:nvPr/>
          </p:nvSpPr>
          <p:spPr bwMode="auto">
            <a:xfrm>
              <a:off x="238125" y="1628775"/>
              <a:ext cx="2047875" cy="2419350"/>
            </a:xfrm>
            <a:prstGeom prst="roundRect">
              <a:avLst>
                <a:gd name="adj" fmla="val 7019"/>
              </a:avLst>
            </a:prstGeom>
            <a:grp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defRPr/>
              </a:pPr>
              <a:endParaRPr lang="en-US" sz="2000" b="1">
                <a:solidFill>
                  <a:schemeClr val="tx1">
                    <a:lumMod val="75000"/>
                    <a:lumOff val="25000"/>
                  </a:schemeClr>
                </a:solidFill>
                <a:latin typeface="Arial" pitchFamily="-111" charset="0"/>
                <a:ea typeface="Arial" charset="0"/>
                <a:cs typeface="Arial" charset="0"/>
              </a:endParaRPr>
            </a:p>
          </p:txBody>
        </p:sp>
        <p:sp>
          <p:nvSpPr>
            <p:cNvPr id="92170" name="TextBox 17"/>
            <p:cNvSpPr txBox="1">
              <a:spLocks noChangeArrowheads="1"/>
            </p:cNvSpPr>
            <p:nvPr/>
          </p:nvSpPr>
          <p:spPr bwMode="auto">
            <a:xfrm>
              <a:off x="333375" y="1739850"/>
              <a:ext cx="1862667" cy="1923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lnSpc>
                  <a:spcPct val="90000"/>
                </a:lnSpc>
                <a:spcAft>
                  <a:spcPts val="600"/>
                </a:spcAft>
              </a:pPr>
              <a:r>
                <a:rPr lang="en-US" sz="2000" b="1" dirty="0">
                  <a:solidFill>
                    <a:schemeClr val="accent3">
                      <a:lumMod val="60000"/>
                      <a:lumOff val="40000"/>
                    </a:schemeClr>
                  </a:solidFill>
                </a:rPr>
                <a:t>Attempts to make IQ tests culture fair or culture free have been disappointing </a:t>
              </a:r>
            </a:p>
          </p:txBody>
        </p:sp>
      </p:grpSp>
      <p:sp>
        <p:nvSpPr>
          <p:cNvPr id="15" name="Rectangle 14"/>
          <p:cNvSpPr/>
          <p:nvPr/>
        </p:nvSpPr>
        <p:spPr>
          <a:xfrm>
            <a:off x="-98323" y="-5291"/>
            <a:ext cx="9309165" cy="42744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231984"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solidFill>
                  <a:schemeClr val="tx1"/>
                </a:solidFill>
              </a:rPr>
              <a:t>CULTURE AND </a:t>
            </a:r>
            <a:r>
              <a:rPr lang="en-US" dirty="0" smtClean="0">
                <a:solidFill>
                  <a:srgbClr val="FFFF00"/>
                </a:solidFill>
              </a:rPr>
              <a:t>intelligence testing</a:t>
            </a:r>
            <a:endParaRPr lang="en-US" dirty="0">
              <a:solidFill>
                <a:srgbClr val="FFFF00"/>
              </a:solidFill>
            </a:endParaRPr>
          </a:p>
        </p:txBody>
      </p:sp>
      <p:sp>
        <p:nvSpPr>
          <p:cNvPr id="18" name="Title 1"/>
          <p:cNvSpPr txBox="1">
            <a:spLocks/>
          </p:cNvSpPr>
          <p:nvPr/>
        </p:nvSpPr>
        <p:spPr>
          <a:xfrm>
            <a:off x="231984"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Can IQ</a:t>
            </a:r>
            <a:r>
              <a:rPr lang="en-US" sz="2400" b="0" i="0" u="none" strike="noStrike" cap="none" dirty="0" smtClean="0">
                <a:solidFill>
                  <a:schemeClr val="tx1"/>
                </a:solidFill>
                <a:latin typeface=""/>
              </a:rPr>
              <a:t> Tests Ever Be Culturally Fair?</a:t>
            </a:r>
            <a:endParaRPr lang="en-US" sz="2400" b="0" cap="none" dirty="0">
              <a:solidFill>
                <a:schemeClr val="tx1"/>
              </a:solidFill>
            </a:endParaRPr>
          </a:p>
        </p:txBody>
      </p:sp>
      <p:sp>
        <p:nvSpPr>
          <p:cNvPr id="19" name="Rectangle 18"/>
          <p:cNvSpPr/>
          <p:nvPr/>
        </p:nvSpPr>
        <p:spPr>
          <a:xfrm>
            <a:off x="-98323" y="422150"/>
            <a:ext cx="9309165" cy="647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795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lide(fromLeft)">
                                      <p:cBhvr>
                                        <p:cTn id="27" dur="500"/>
                                        <p:tgtEl>
                                          <p:spTgt spid="4"/>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slide(fromLeft)">
                                      <p:cBhvr>
                                        <p:cTn id="31" dur="500"/>
                                        <p:tgtEl>
                                          <p:spTgt spid="3"/>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slide(fromLeft)">
                                      <p:cBhvr>
                                        <p:cTn id="35" dur="500"/>
                                        <p:tgtEl>
                                          <p:spTgt spid="2"/>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141317"/>
                                        </p:tgtEl>
                                        <p:attrNameLst>
                                          <p:attrName>style.visibility</p:attrName>
                                        </p:attrNameLst>
                                      </p:cBhvr>
                                      <p:to>
                                        <p:strVal val="visible"/>
                                      </p:to>
                                    </p:set>
                                    <p:animEffect transition="in" filter="wipe(up)">
                                      <p:cBhvr>
                                        <p:cTn id="39" dur="500"/>
                                        <p:tgtEl>
                                          <p:spTgt spid="14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5906"/>
            <a:ext cx="9171025" cy="6543273"/>
          </a:xfrm>
          <a:prstGeom prst="rect">
            <a:avLst/>
          </a:prstGeom>
        </p:spPr>
      </p:pic>
      <p:sp>
        <p:nvSpPr>
          <p:cNvPr id="2" name="Rectangle 1"/>
          <p:cNvSpPr/>
          <p:nvPr/>
        </p:nvSpPr>
        <p:spPr>
          <a:xfrm>
            <a:off x="3346367" y="1978831"/>
            <a:ext cx="2441120" cy="184811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1">
                      <a:lumMod val="60000"/>
                      <a:lumOff val="40000"/>
                    </a:schemeClr>
                  </a:solidFill>
                  <a:latin typeface="Arial"/>
                  <a:cs typeface="Arial"/>
                </a:rPr>
                <a:t>9.4</a:t>
              </a:r>
              <a:endParaRPr lang="en-US" sz="3200" b="1" dirty="0">
                <a:solidFill>
                  <a:schemeClr val="accent1">
                    <a:lumMod val="60000"/>
                    <a:lumOff val="40000"/>
                  </a:schemeClr>
                </a:solidFill>
                <a:latin typeface="Arial"/>
                <a:cs typeface="Arial"/>
              </a:endParaRPr>
            </a:p>
          </p:txBody>
        </p:sp>
      </p:grpSp>
      <p:sp>
        <p:nvSpPr>
          <p:cNvPr id="6" name="TextBox 5"/>
          <p:cNvSpPr txBox="1"/>
          <p:nvPr/>
        </p:nvSpPr>
        <p:spPr>
          <a:xfrm>
            <a:off x="3346367" y="2105743"/>
            <a:ext cx="2441120" cy="1569660"/>
          </a:xfrm>
          <a:prstGeom prst="rect">
            <a:avLst/>
          </a:prstGeom>
          <a:noFill/>
        </p:spPr>
        <p:txBody>
          <a:bodyPr wrap="square" rtlCol="0">
            <a:spAutoFit/>
          </a:bodyPr>
          <a:lstStyle/>
          <a:p>
            <a:pPr algn="ctr"/>
            <a:r>
              <a:rPr lang="en-US" sz="2400" b="1" dirty="0">
                <a:solidFill>
                  <a:schemeClr val="bg1"/>
                </a:solidFill>
                <a:latin typeface=""/>
              </a:rPr>
              <a:t>Dissecting Intelligence: The Cognitive Approach</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335737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9.4</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9.4.A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453896"/>
            <a:chOff x="1507106" y="1346542"/>
            <a:chExt cx="6648095" cy="1453896"/>
          </a:xfrm>
        </p:grpSpPr>
        <p:sp>
          <p:nvSpPr>
            <p:cNvPr id="6" name="Round Diagonal Corner Rectangle 5"/>
            <p:cNvSpPr/>
            <p:nvPr/>
          </p:nvSpPr>
          <p:spPr>
            <a:xfrm>
              <a:off x="1507106" y="1346542"/>
              <a:ext cx="6648095" cy="1453896"/>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1200329"/>
            </a:xfrm>
            <a:prstGeom prst="rect">
              <a:avLst/>
            </a:prstGeom>
            <a:noFill/>
          </p:spPr>
          <p:txBody>
            <a:bodyPr wrap="square" rtlCol="0">
              <a:spAutoFit/>
            </a:bodyPr>
            <a:lstStyle/>
            <a:p>
              <a:r>
                <a:rPr lang="en-US" dirty="0">
                  <a:latin typeface="Arial"/>
                  <a:cs typeface="Arial"/>
                </a:rPr>
                <a:t>Describe how metacognition, the </a:t>
              </a:r>
              <a:r>
                <a:rPr lang="en-US" dirty="0" err="1">
                  <a:latin typeface="Arial"/>
                  <a:cs typeface="Arial"/>
                </a:rPr>
                <a:t>triarchic</a:t>
              </a:r>
              <a:r>
                <a:rPr lang="en-US" dirty="0">
                  <a:latin typeface="Arial"/>
                  <a:cs typeface="Arial"/>
                </a:rPr>
                <a:t> theory of intelligence, the theory of multiple intelligences, and emotional intelligence shed light on the diversity of what “intelligence” means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905842"/>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9.4.B</a:t>
              </a:r>
              <a:endParaRPr lang="en-US" sz="2400" b="1" dirty="0">
                <a:solidFill>
                  <a:schemeClr val="bg1"/>
                </a:solidFill>
                <a:latin typeface="Arial"/>
                <a:cs typeface="Arial"/>
              </a:endParaRPr>
            </a:p>
          </p:txBody>
        </p:sp>
      </p:grpSp>
      <p:grpSp>
        <p:nvGrpSpPr>
          <p:cNvPr id="16" name="Group 15"/>
          <p:cNvGrpSpPr/>
          <p:nvPr/>
        </p:nvGrpSpPr>
        <p:grpSpPr>
          <a:xfrm>
            <a:off x="1851368" y="2905842"/>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Outline how longitudinal studies and </a:t>
              </a:r>
              <a:r>
                <a:rPr lang="en-US" dirty="0" err="1">
                  <a:latin typeface="Arial"/>
                  <a:cs typeface="Arial"/>
                </a:rPr>
                <a:t>crosscultural</a:t>
              </a:r>
              <a:r>
                <a:rPr lang="en-US" dirty="0">
                  <a:latin typeface="Arial"/>
                  <a:cs typeface="Arial"/>
                </a:rPr>
                <a:t> studies shed light on the interplay of motivation, hard work, and intellectual achievement</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3057019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013741"/>
            <a:ext cx="9144000" cy="2966300"/>
          </a:xfrm>
          <a:prstGeom prst="rect">
            <a:avLst/>
          </a:prstGeom>
          <a:solidFill>
            <a:srgbClr val="7C8BC4"/>
          </a:solidFill>
          <a:ln>
            <a:noFill/>
          </a:ln>
          <a:effectLst>
            <a:outerShdw blurRad="152400" dist="38100" dir="2700000" rotWithShape="0">
              <a:srgbClr val="000000">
                <a:alpha val="42998"/>
              </a:srgbClr>
            </a:outerShdw>
          </a:effectLst>
          <a:extLst/>
        </p:spPr>
        <p:txBody>
          <a:bodyPr wrap="none" anchor="ctr"/>
          <a:lstStyle/>
          <a:p>
            <a:pPr algn="ctr">
              <a:defRPr/>
            </a:pPr>
            <a:endParaRPr lang="en-US" sz="1800">
              <a:latin typeface="Arial"/>
              <a:ea typeface="Arial" charset="0"/>
              <a:cs typeface="Arial"/>
            </a:endParaRPr>
          </a:p>
        </p:txBody>
      </p:sp>
      <p:sp>
        <p:nvSpPr>
          <p:cNvPr id="126977" name="Title 2"/>
          <p:cNvSpPr>
            <a:spLocks noGrp="1"/>
          </p:cNvSpPr>
          <p:nvPr>
            <p:ph type="ctrTitle"/>
          </p:nvPr>
        </p:nvSpPr>
        <p:spPr/>
        <p:txBody>
          <a:bodyPr/>
          <a:lstStyle/>
          <a:p>
            <a:r>
              <a:rPr lang="en-US">
                <a:latin typeface="Arial" charset="0"/>
                <a:ea typeface="ＭＳ Ｐゴシック" charset="0"/>
                <a:cs typeface="ＭＳ Ｐゴシック" charset="0"/>
              </a:rPr>
              <a:t>Elements of Intelligence</a:t>
            </a:r>
          </a:p>
        </p:txBody>
      </p:sp>
      <p:sp>
        <p:nvSpPr>
          <p:cNvPr id="126978" name="TextBox 3"/>
          <p:cNvSpPr txBox="1">
            <a:spLocks noChangeArrowheads="1"/>
          </p:cNvSpPr>
          <p:nvPr/>
        </p:nvSpPr>
        <p:spPr bwMode="auto">
          <a:xfrm>
            <a:off x="446762" y="2263637"/>
            <a:ext cx="39465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4F3967"/>
                </a:solidFill>
              </a:rPr>
              <a:t>Metacognition</a:t>
            </a:r>
          </a:p>
          <a:p>
            <a:pPr eaLnBrk="1" hangingPunct="1">
              <a:spcBef>
                <a:spcPts val="1200"/>
              </a:spcBef>
            </a:pPr>
            <a:r>
              <a:rPr lang="en-US" b="1" dirty="0">
                <a:solidFill>
                  <a:schemeClr val="bg1"/>
                </a:solidFill>
              </a:rPr>
              <a:t>The knowledge or awareness of one’s own cognitive processes, and the ability to monitor and control those processes</a:t>
            </a:r>
          </a:p>
        </p:txBody>
      </p:sp>
      <p:pic>
        <p:nvPicPr>
          <p:cNvPr id="2" name="Picture 1" descr="AL1111739_Origina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5206" y="0"/>
            <a:ext cx="4317149" cy="6475723"/>
          </a:xfrm>
          <a:prstGeom prst="rect">
            <a:avLst/>
          </a:prstGeom>
        </p:spPr>
      </p:pic>
    </p:spTree>
    <p:extLst>
      <p:ext uri="{BB962C8B-B14F-4D97-AF65-F5344CB8AC3E}">
        <p14:creationId xmlns:p14="http://schemas.microsoft.com/office/powerpoint/2010/main" val="3815377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ppt_w/2"/>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126978"/>
                                        </p:tgtEl>
                                        <p:attrNameLst>
                                          <p:attrName>style.visibility</p:attrName>
                                        </p:attrNameLst>
                                      </p:cBhvr>
                                      <p:to>
                                        <p:strVal val="visible"/>
                                      </p:to>
                                    </p:set>
                                    <p:anim calcmode="lin" valueType="num">
                                      <p:cBhvr>
                                        <p:cTn id="18" dur="1000" fill="hold"/>
                                        <p:tgtEl>
                                          <p:spTgt spid="126978"/>
                                        </p:tgtEl>
                                        <p:attrNameLst>
                                          <p:attrName>ppt_w</p:attrName>
                                        </p:attrNameLst>
                                      </p:cBhvr>
                                      <p:tavLst>
                                        <p:tav tm="0">
                                          <p:val>
                                            <p:strVal val="#ppt_w*0.70"/>
                                          </p:val>
                                        </p:tav>
                                        <p:tav tm="100000">
                                          <p:val>
                                            <p:strVal val="#ppt_w"/>
                                          </p:val>
                                        </p:tav>
                                      </p:tavLst>
                                    </p:anim>
                                    <p:anim calcmode="lin" valueType="num">
                                      <p:cBhvr>
                                        <p:cTn id="19" dur="1000" fill="hold"/>
                                        <p:tgtEl>
                                          <p:spTgt spid="126978"/>
                                        </p:tgtEl>
                                        <p:attrNameLst>
                                          <p:attrName>ppt_h</p:attrName>
                                        </p:attrNameLst>
                                      </p:cBhvr>
                                      <p:tavLst>
                                        <p:tav tm="0">
                                          <p:val>
                                            <p:strVal val="#ppt_h"/>
                                          </p:val>
                                        </p:tav>
                                        <p:tav tm="100000">
                                          <p:val>
                                            <p:strVal val="#ppt_h"/>
                                          </p:val>
                                        </p:tav>
                                      </p:tavLst>
                                    </p:anim>
                                    <p:animEffect transition="in" filter="fade">
                                      <p:cBhvr>
                                        <p:cTn id="20" dur="100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697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ctrTitle"/>
          </p:nvPr>
        </p:nvSpPr>
        <p:spPr/>
        <p:txBody>
          <a:bodyPr/>
          <a:lstStyle/>
          <a:p>
            <a:r>
              <a:rPr lang="en-US">
                <a:latin typeface="Arial" charset="0"/>
                <a:ea typeface="ＭＳ Ｐゴシック" charset="0"/>
                <a:cs typeface="ＭＳ Ｐゴシック" charset="0"/>
              </a:rPr>
              <a:t>Figure 9.11: Ignorance Is Bliss</a:t>
            </a:r>
          </a:p>
        </p:txBody>
      </p:sp>
      <p:grpSp>
        <p:nvGrpSpPr>
          <p:cNvPr id="4" name="Group 3"/>
          <p:cNvGrpSpPr/>
          <p:nvPr/>
        </p:nvGrpSpPr>
        <p:grpSpPr>
          <a:xfrm>
            <a:off x="1002654" y="902423"/>
            <a:ext cx="7202402" cy="5473031"/>
            <a:chOff x="1002654" y="902423"/>
            <a:chExt cx="7202402" cy="5473031"/>
          </a:xfrm>
          <a:effectLst/>
        </p:grpSpPr>
        <p:sp>
          <p:nvSpPr>
            <p:cNvPr id="2" name="Rounded Rectangle 1"/>
            <p:cNvSpPr/>
            <p:nvPr/>
          </p:nvSpPr>
          <p:spPr>
            <a:xfrm>
              <a:off x="1002654" y="902423"/>
              <a:ext cx="7202402" cy="547303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AFDEMV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4255" y="1117194"/>
              <a:ext cx="62992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1743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
            <a:ext cx="9144000" cy="6465472"/>
          </a:xfrm>
          <a:prstGeom prst="rect">
            <a:avLst/>
          </a:prstGeom>
          <a:gradFill flip="none" rotWithShape="1">
            <a:gsLst>
              <a:gs pos="0">
                <a:schemeClr val="bg1"/>
              </a:gs>
              <a:gs pos="99000">
                <a:schemeClr val="accent1">
                  <a:lumMod val="60000"/>
                  <a:lumOff val="40000"/>
                </a:schemeClr>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16" name="Rectangle 15"/>
          <p:cNvSpPr/>
          <p:nvPr/>
        </p:nvSpPr>
        <p:spPr bwMode="auto">
          <a:xfrm>
            <a:off x="5207000" y="1"/>
            <a:ext cx="3937000" cy="6465472"/>
          </a:xfrm>
          <a:prstGeom prst="rect">
            <a:avLst/>
          </a:prstGeom>
          <a:gradFill flip="none" rotWithShape="1">
            <a:gsLst>
              <a:gs pos="0">
                <a:srgbClr val="8FBD55">
                  <a:alpha val="56000"/>
                </a:srgbClr>
              </a:gs>
              <a:gs pos="99000">
                <a:schemeClr val="accent1">
                  <a:lumMod val="40000"/>
                  <a:lumOff val="60000"/>
                  <a:alpha val="56000"/>
                </a:schemeClr>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26627" name="Isosceles Triangle 16"/>
          <p:cNvSpPr>
            <a:spLocks noChangeArrowheads="1"/>
          </p:cNvSpPr>
          <p:nvPr/>
        </p:nvSpPr>
        <p:spPr bwMode="auto">
          <a:xfrm>
            <a:off x="0" y="5616159"/>
            <a:ext cx="9144000" cy="854075"/>
          </a:xfrm>
          <a:prstGeom prst="triangle">
            <a:avLst>
              <a:gd name="adj" fmla="val 56889"/>
            </a:avLst>
          </a:prstGeom>
          <a:gradFill rotWithShape="1">
            <a:gsLst>
              <a:gs pos="0">
                <a:srgbClr val="AED466"/>
              </a:gs>
              <a:gs pos="80000">
                <a:srgbClr val="678336"/>
              </a:gs>
              <a:gs pos="100000">
                <a:srgbClr val="678336"/>
              </a:gs>
            </a:gsLst>
            <a:lin ang="180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69637" name="Title 4"/>
          <p:cNvSpPr>
            <a:spLocks noGrp="1"/>
          </p:cNvSpPr>
          <p:nvPr>
            <p:ph type="ctrTitle"/>
          </p:nvPr>
        </p:nvSpPr>
        <p:spPr>
          <a:prstGeom prst="rect">
            <a:avLst/>
          </a:prstGeom>
        </p:spPr>
        <p:txBody>
          <a:bodyPr/>
          <a:lstStyle/>
          <a:p>
            <a:pPr eaLnBrk="1" hangingPunct="1">
              <a:defRPr/>
            </a:pPr>
            <a:r>
              <a:rPr lang="en-US" dirty="0" smtClean="0">
                <a:solidFill>
                  <a:srgbClr val="000000"/>
                </a:solidFill>
                <a:ea typeface="ＭＳ Ｐゴシック" charset="-128"/>
              </a:rPr>
              <a:t>The Elements of Cognition: Concepts</a:t>
            </a:r>
            <a:endParaRPr lang="en-US" dirty="0">
              <a:solidFill>
                <a:srgbClr val="000000"/>
              </a:solidFill>
              <a:ea typeface="ＭＳ Ｐゴシック" charset="-128"/>
            </a:endParaRPr>
          </a:p>
        </p:txBody>
      </p:sp>
      <p:sp>
        <p:nvSpPr>
          <p:cNvPr id="14339" name="Content Placeholder 5"/>
          <p:cNvSpPr>
            <a:spLocks noGrp="1"/>
          </p:cNvSpPr>
          <p:nvPr>
            <p:ph idx="4294967295"/>
          </p:nvPr>
        </p:nvSpPr>
        <p:spPr>
          <a:xfrm>
            <a:off x="221165" y="1299747"/>
            <a:ext cx="3333750" cy="4576762"/>
          </a:xfrm>
          <a:prstGeom prst="rect">
            <a:avLst/>
          </a:prstGeom>
        </p:spPr>
        <p:txBody>
          <a:bodyPr>
            <a:normAutofit fontScale="77500" lnSpcReduction="20000"/>
          </a:bodyPr>
          <a:lstStyle/>
          <a:p>
            <a:pPr marL="0" indent="0" eaLnBrk="1" hangingPunct="1">
              <a:spcAft>
                <a:spcPts val="1200"/>
              </a:spcAft>
              <a:buNone/>
            </a:pPr>
            <a:r>
              <a:rPr lang="en-US" b="1" dirty="0">
                <a:solidFill>
                  <a:srgbClr val="619311"/>
                </a:solidFill>
                <a:ea typeface="ＭＳ Ｐゴシック" charset="0"/>
              </a:rPr>
              <a:t>Mental category that groups objects, relations, activities, abstractions, or qualities having common properties</a:t>
            </a:r>
          </a:p>
          <a:p>
            <a:pPr marL="0" indent="0" eaLnBrk="1" hangingPunct="1">
              <a:buNone/>
            </a:pPr>
            <a:r>
              <a:rPr lang="en-US" b="1" dirty="0">
                <a:solidFill>
                  <a:srgbClr val="595959"/>
                </a:solidFill>
                <a:ea typeface="ＭＳ Ｐゴシック" charset="0"/>
              </a:rPr>
              <a:t>Example: </a:t>
            </a:r>
          </a:p>
          <a:p>
            <a:pPr marL="0" indent="0" eaLnBrk="1" hangingPunct="1">
              <a:buNone/>
            </a:pPr>
            <a:r>
              <a:rPr lang="en-US" b="1" dirty="0">
                <a:solidFill>
                  <a:srgbClr val="C62DB0"/>
                </a:solidFill>
                <a:ea typeface="ＭＳ Ｐゴシック" charset="0"/>
              </a:rPr>
              <a:t>Golden retriever, </a:t>
            </a:r>
            <a:r>
              <a:rPr lang="en-US" b="1" dirty="0">
                <a:solidFill>
                  <a:srgbClr val="FF6600"/>
                </a:solidFill>
                <a:ea typeface="ＭＳ Ｐゴシック" charset="0"/>
              </a:rPr>
              <a:t>cocker spaniel,</a:t>
            </a:r>
            <a:r>
              <a:rPr lang="en-US" b="1" dirty="0">
                <a:solidFill>
                  <a:srgbClr val="FF8D08"/>
                </a:solidFill>
                <a:ea typeface="ＭＳ Ｐゴシック" charset="0"/>
              </a:rPr>
              <a:t> </a:t>
            </a:r>
            <a:r>
              <a:rPr lang="en-US" b="1" dirty="0">
                <a:solidFill>
                  <a:srgbClr val="0D98B8"/>
                </a:solidFill>
                <a:ea typeface="ＭＳ Ｐゴシック" charset="0"/>
              </a:rPr>
              <a:t>border collie </a:t>
            </a:r>
            <a:r>
              <a:rPr lang="en-US" b="1" dirty="0">
                <a:ea typeface="ＭＳ Ｐゴシック" charset="0"/>
              </a:rPr>
              <a:t>= instances of the concept </a:t>
            </a:r>
            <a:r>
              <a:rPr lang="ja-JP" altLang="en-US" b="1" dirty="0">
                <a:solidFill>
                  <a:srgbClr val="8D35D1"/>
                </a:solidFill>
                <a:ea typeface="ＭＳ Ｐゴシック" charset="0"/>
              </a:rPr>
              <a:t>“</a:t>
            </a:r>
            <a:r>
              <a:rPr lang="en-US" altLang="ja-JP" b="1" dirty="0">
                <a:solidFill>
                  <a:srgbClr val="8D35D1"/>
                </a:solidFill>
                <a:ea typeface="ＭＳ Ｐゴシック" charset="0"/>
              </a:rPr>
              <a:t>dog</a:t>
            </a:r>
            <a:r>
              <a:rPr lang="ja-JP" altLang="en-US" b="1" dirty="0">
                <a:solidFill>
                  <a:srgbClr val="8D35D1"/>
                </a:solidFill>
                <a:ea typeface="ＭＳ Ｐゴシック" charset="0"/>
              </a:rPr>
              <a:t>”</a:t>
            </a:r>
            <a:endParaRPr lang="en-US" b="1" dirty="0">
              <a:solidFill>
                <a:srgbClr val="8D35D1"/>
              </a:solidFill>
              <a:ea typeface="ＭＳ Ｐゴシック" charset="0"/>
            </a:endParaRPr>
          </a:p>
        </p:txBody>
      </p:sp>
      <p:grpSp>
        <p:nvGrpSpPr>
          <p:cNvPr id="2" name="Group 33"/>
          <p:cNvGrpSpPr/>
          <p:nvPr/>
        </p:nvGrpSpPr>
        <p:grpSpPr>
          <a:xfrm>
            <a:off x="3557781" y="4078294"/>
            <a:ext cx="1533525" cy="1533979"/>
            <a:chOff x="3557781" y="3524250"/>
            <a:chExt cx="1533525" cy="1533979"/>
          </a:xfrm>
          <a:solidFill>
            <a:srgbClr val="FF2DE9"/>
          </a:solidFill>
          <a:effectLst>
            <a:outerShdw blurRad="114300" dist="38100" dir="5400000">
              <a:srgbClr val="000000">
                <a:alpha val="43000"/>
              </a:srgbClr>
            </a:outerShdw>
          </a:effectLst>
        </p:grpSpPr>
        <p:sp>
          <p:nvSpPr>
            <p:cNvPr id="29" name="Rounded Rectangle 28"/>
            <p:cNvSpPr/>
            <p:nvPr/>
          </p:nvSpPr>
          <p:spPr bwMode="auto">
            <a:xfrm>
              <a:off x="3721293" y="3524250"/>
              <a:ext cx="1206500" cy="1533979"/>
            </a:xfrm>
            <a:prstGeom prst="roundRect">
              <a:avLst>
                <a:gd name="adj" fmla="val 48096"/>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Arial" charset="0"/>
                <a:cs typeface="Arial"/>
              </a:endParaRPr>
            </a:p>
          </p:txBody>
        </p:sp>
        <p:sp>
          <p:nvSpPr>
            <p:cNvPr id="389134" name="Text Box 14"/>
            <p:cNvSpPr txBox="1">
              <a:spLocks noChangeArrowheads="1"/>
            </p:cNvSpPr>
            <p:nvPr/>
          </p:nvSpPr>
          <p:spPr bwMode="auto">
            <a:xfrm>
              <a:off x="3557781" y="4224338"/>
              <a:ext cx="1533525" cy="570156"/>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a:spAutoFit/>
            </a:bodyPr>
            <a:lstStyle/>
            <a:p>
              <a:pPr algn="ctr">
                <a:lnSpc>
                  <a:spcPct val="85000"/>
                </a:lnSpc>
                <a:spcBef>
                  <a:spcPct val="50000"/>
                </a:spcBef>
                <a:defRPr/>
              </a:pPr>
              <a:r>
                <a:rPr lang="en-US" sz="1800" b="1" dirty="0">
                  <a:solidFill>
                    <a:srgbClr val="FFFFFF"/>
                  </a:solidFill>
                  <a:latin typeface="Arial"/>
                  <a:ea typeface="Arial" charset="0"/>
                  <a:cs typeface="Arial"/>
                </a:rPr>
                <a:t>Golden retriever</a:t>
              </a:r>
            </a:p>
          </p:txBody>
        </p:sp>
      </p:grpSp>
      <p:sp>
        <p:nvSpPr>
          <p:cNvPr id="389138" name="AutoShape 18"/>
          <p:cNvSpPr>
            <a:spLocks noChangeArrowheads="1"/>
          </p:cNvSpPr>
          <p:nvPr/>
        </p:nvSpPr>
        <p:spPr bwMode="auto">
          <a:xfrm rot="2138979">
            <a:off x="5051425" y="2122072"/>
            <a:ext cx="485775" cy="1131887"/>
          </a:xfrm>
          <a:prstGeom prst="downArrow">
            <a:avLst>
              <a:gd name="adj1" fmla="val 50000"/>
              <a:gd name="adj2" fmla="val 58252"/>
            </a:avLst>
          </a:prstGeom>
          <a:solidFill>
            <a:srgbClr val="C62DB0"/>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baseline="30000">
              <a:latin typeface="Arial"/>
              <a:ea typeface="Arial" charset="0"/>
              <a:cs typeface="Arial"/>
            </a:endParaRPr>
          </a:p>
        </p:txBody>
      </p:sp>
      <p:sp>
        <p:nvSpPr>
          <p:cNvPr id="389139" name="AutoShape 19"/>
          <p:cNvSpPr>
            <a:spLocks noChangeArrowheads="1"/>
          </p:cNvSpPr>
          <p:nvPr/>
        </p:nvSpPr>
        <p:spPr bwMode="auto">
          <a:xfrm>
            <a:off x="5946775" y="2353847"/>
            <a:ext cx="485775" cy="1131887"/>
          </a:xfrm>
          <a:prstGeom prst="downArrow">
            <a:avLst>
              <a:gd name="adj1" fmla="val 50000"/>
              <a:gd name="adj2" fmla="val 58252"/>
            </a:avLst>
          </a:prstGeom>
          <a:solidFill>
            <a:srgbClr val="FF8D08"/>
          </a:solidFill>
          <a:ln>
            <a:noFill/>
          </a:ln>
          <a:effectLst>
            <a:outerShdw blurRad="50800" dist="38100" dir="5400000" rotWithShape="0">
              <a:srgbClr val="00000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baseline="30000">
              <a:latin typeface="Arial"/>
              <a:ea typeface="Arial" charset="0"/>
              <a:cs typeface="Arial"/>
            </a:endParaRPr>
          </a:p>
        </p:txBody>
      </p:sp>
      <p:sp>
        <p:nvSpPr>
          <p:cNvPr id="389140" name="AutoShape 20"/>
          <p:cNvSpPr>
            <a:spLocks noChangeArrowheads="1"/>
          </p:cNvSpPr>
          <p:nvPr/>
        </p:nvSpPr>
        <p:spPr bwMode="auto">
          <a:xfrm rot="-2367610">
            <a:off x="6883400" y="2112547"/>
            <a:ext cx="485775" cy="1131887"/>
          </a:xfrm>
          <a:prstGeom prst="downArrow">
            <a:avLst>
              <a:gd name="adj1" fmla="val 50000"/>
              <a:gd name="adj2" fmla="val 58252"/>
            </a:avLst>
          </a:prstGeom>
          <a:solidFill>
            <a:srgbClr val="0D98B8"/>
          </a:solidFill>
          <a:ln>
            <a:noFill/>
          </a:ln>
          <a:effectLst>
            <a:outerShdw blurRad="50800" dist="38100" dir="7439998" rotWithShape="0">
              <a:srgbClr val="00000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baseline="30000">
              <a:latin typeface="Arial"/>
              <a:ea typeface="Arial" charset="0"/>
              <a:cs typeface="Arial"/>
            </a:endParaRPr>
          </a:p>
        </p:txBody>
      </p:sp>
      <p:grpSp>
        <p:nvGrpSpPr>
          <p:cNvPr id="4" name="Group 17"/>
          <p:cNvGrpSpPr/>
          <p:nvPr/>
        </p:nvGrpSpPr>
        <p:grpSpPr>
          <a:xfrm>
            <a:off x="5032375" y="1347794"/>
            <a:ext cx="2222500" cy="1301750"/>
            <a:chOff x="5175250" y="1158875"/>
            <a:chExt cx="2222500" cy="1301750"/>
          </a:xfrm>
          <a:effectLst>
            <a:outerShdw blurRad="114300" dist="12700" dir="6060000">
              <a:srgbClr val="000000">
                <a:alpha val="62000"/>
              </a:srgbClr>
            </a:outerShdw>
          </a:effectLst>
        </p:grpSpPr>
        <p:sp>
          <p:nvSpPr>
            <p:cNvPr id="17" name="Rounded Rectangle 16"/>
            <p:cNvSpPr/>
            <p:nvPr/>
          </p:nvSpPr>
          <p:spPr bwMode="auto">
            <a:xfrm>
              <a:off x="5175250" y="1158875"/>
              <a:ext cx="2222500" cy="1301750"/>
            </a:xfrm>
            <a:prstGeom prst="roundRect">
              <a:avLst>
                <a:gd name="adj" fmla="val 50000"/>
              </a:avLst>
            </a:prstGeom>
            <a:solidFill>
              <a:schemeClr val="tx1"/>
            </a:soli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Arial" charset="0"/>
                <a:cs typeface="Arial"/>
              </a:endParaRPr>
            </a:p>
          </p:txBody>
        </p:sp>
        <p:sp>
          <p:nvSpPr>
            <p:cNvPr id="389137" name="Text Box 17"/>
            <p:cNvSpPr txBox="1">
              <a:spLocks noChangeArrowheads="1"/>
            </p:cNvSpPr>
            <p:nvPr/>
          </p:nvSpPr>
          <p:spPr bwMode="auto">
            <a:xfrm>
              <a:off x="5519738" y="1400175"/>
              <a:ext cx="1533525" cy="762000"/>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4400" b="1" dirty="0">
                  <a:solidFill>
                    <a:schemeClr val="bg1"/>
                  </a:solidFill>
                  <a:latin typeface="Arial"/>
                  <a:ea typeface="Arial" charset="0"/>
                  <a:cs typeface="Arial"/>
                </a:rPr>
                <a:t>DOG</a:t>
              </a:r>
            </a:p>
          </p:txBody>
        </p:sp>
      </p:grpSp>
      <p:grpSp>
        <p:nvGrpSpPr>
          <p:cNvPr id="5" name="Group 27"/>
          <p:cNvGrpSpPr/>
          <p:nvPr/>
        </p:nvGrpSpPr>
        <p:grpSpPr>
          <a:xfrm>
            <a:off x="3451418" y="2971805"/>
            <a:ext cx="1746250" cy="1746250"/>
            <a:chOff x="3403793" y="2905124"/>
            <a:chExt cx="1746250" cy="1746250"/>
          </a:xfrm>
          <a:solidFill>
            <a:schemeClr val="tx1">
              <a:lumMod val="50000"/>
              <a:lumOff val="50000"/>
            </a:schemeClr>
          </a:solidFill>
          <a:effectLst>
            <a:outerShdw blurRad="76200" dist="12700" dir="2700000">
              <a:srgbClr val="000000">
                <a:alpha val="79000"/>
              </a:srgbClr>
            </a:outerShdw>
          </a:effectLst>
        </p:grpSpPr>
        <p:sp>
          <p:nvSpPr>
            <p:cNvPr id="23" name="Oval 22"/>
            <p:cNvSpPr/>
            <p:nvPr/>
          </p:nvSpPr>
          <p:spPr bwMode="auto">
            <a:xfrm>
              <a:off x="3403793" y="2905124"/>
              <a:ext cx="1746250" cy="1746250"/>
            </a:xfrm>
            <a:prstGeom prst="ellipse">
              <a:avLst/>
            </a:prstGeom>
            <a:grp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Arial" charset="0"/>
                <a:cs typeface="Arial"/>
              </a:endParaRPr>
            </a:p>
          </p:txBody>
        </p:sp>
        <p:pic>
          <p:nvPicPr>
            <p:cNvPr id="20" name="Picture 19" descr="iStock_000002712958XSmall_circl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44875" y="2984499"/>
              <a:ext cx="1664086" cy="1587500"/>
            </a:xfrm>
            <a:prstGeom prst="rect">
              <a:avLst/>
            </a:prstGeom>
            <a:noFill/>
          </p:spPr>
        </p:pic>
      </p:grpSp>
      <p:grpSp>
        <p:nvGrpSpPr>
          <p:cNvPr id="6" name="Group 32"/>
          <p:cNvGrpSpPr/>
          <p:nvPr/>
        </p:nvGrpSpPr>
        <p:grpSpPr>
          <a:xfrm>
            <a:off x="5529456" y="4579944"/>
            <a:ext cx="1330325" cy="1533979"/>
            <a:chOff x="5529456" y="3946525"/>
            <a:chExt cx="1330325" cy="1533979"/>
          </a:xfrm>
          <a:effectLst>
            <a:outerShdw blurRad="114300" dist="38100" dir="5400000">
              <a:srgbClr val="000000">
                <a:alpha val="43000"/>
              </a:srgbClr>
            </a:outerShdw>
          </a:effectLst>
        </p:grpSpPr>
        <p:sp>
          <p:nvSpPr>
            <p:cNvPr id="30" name="Rounded Rectangle 29"/>
            <p:cNvSpPr/>
            <p:nvPr/>
          </p:nvSpPr>
          <p:spPr bwMode="auto">
            <a:xfrm>
              <a:off x="5591368" y="3946525"/>
              <a:ext cx="1206500" cy="1533979"/>
            </a:xfrm>
            <a:prstGeom prst="roundRect">
              <a:avLst>
                <a:gd name="adj" fmla="val 48096"/>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Arial" charset="0"/>
                <a:cs typeface="Arial"/>
              </a:endParaRPr>
            </a:p>
          </p:txBody>
        </p:sp>
        <p:sp>
          <p:nvSpPr>
            <p:cNvPr id="389135" name="Text Box 15"/>
            <p:cNvSpPr txBox="1">
              <a:spLocks noChangeArrowheads="1"/>
            </p:cNvSpPr>
            <p:nvPr/>
          </p:nvSpPr>
          <p:spPr bwMode="auto">
            <a:xfrm>
              <a:off x="5529456" y="4652963"/>
              <a:ext cx="1330325" cy="570156"/>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a:spAutoFit/>
            </a:bodyPr>
            <a:lstStyle/>
            <a:p>
              <a:pPr algn="ctr">
                <a:lnSpc>
                  <a:spcPct val="85000"/>
                </a:lnSpc>
                <a:spcBef>
                  <a:spcPct val="50000"/>
                </a:spcBef>
                <a:defRPr/>
              </a:pPr>
              <a:r>
                <a:rPr lang="en-US" sz="1800" b="1" dirty="0">
                  <a:solidFill>
                    <a:srgbClr val="FFFFFF"/>
                  </a:solidFill>
                  <a:latin typeface="Arial"/>
                  <a:ea typeface="Arial" charset="0"/>
                  <a:cs typeface="Arial"/>
                </a:rPr>
                <a:t>Cocker spaniel</a:t>
              </a:r>
            </a:p>
          </p:txBody>
        </p:sp>
      </p:grpSp>
      <p:grpSp>
        <p:nvGrpSpPr>
          <p:cNvPr id="7" name="Group 31"/>
          <p:cNvGrpSpPr/>
          <p:nvPr/>
        </p:nvGrpSpPr>
        <p:grpSpPr>
          <a:xfrm>
            <a:off x="7416993" y="4078294"/>
            <a:ext cx="1295400" cy="1533979"/>
            <a:chOff x="7416993" y="3438525"/>
            <a:chExt cx="1295400" cy="1533979"/>
          </a:xfrm>
          <a:effectLst>
            <a:outerShdw blurRad="114300" dist="38100" dir="5400000">
              <a:srgbClr val="000000">
                <a:alpha val="43000"/>
              </a:srgbClr>
            </a:outerShdw>
          </a:effectLst>
        </p:grpSpPr>
        <p:sp>
          <p:nvSpPr>
            <p:cNvPr id="31" name="Rounded Rectangle 30"/>
            <p:cNvSpPr/>
            <p:nvPr/>
          </p:nvSpPr>
          <p:spPr bwMode="auto">
            <a:xfrm>
              <a:off x="7461443" y="3438525"/>
              <a:ext cx="1206500" cy="1533979"/>
            </a:xfrm>
            <a:prstGeom prst="roundRect">
              <a:avLst>
                <a:gd name="adj" fmla="val 48096"/>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Arial" charset="0"/>
                <a:cs typeface="Arial"/>
              </a:endParaRPr>
            </a:p>
          </p:txBody>
        </p:sp>
        <p:sp>
          <p:nvSpPr>
            <p:cNvPr id="389136" name="Text Box 16"/>
            <p:cNvSpPr txBox="1">
              <a:spLocks noChangeArrowheads="1"/>
            </p:cNvSpPr>
            <p:nvPr/>
          </p:nvSpPr>
          <p:spPr bwMode="auto">
            <a:xfrm>
              <a:off x="7416993" y="4143375"/>
              <a:ext cx="1295400" cy="570156"/>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a:spAutoFit/>
            </a:bodyPr>
            <a:lstStyle/>
            <a:p>
              <a:pPr algn="ctr">
                <a:lnSpc>
                  <a:spcPct val="85000"/>
                </a:lnSpc>
                <a:spcBef>
                  <a:spcPct val="50000"/>
                </a:spcBef>
                <a:defRPr/>
              </a:pPr>
              <a:r>
                <a:rPr lang="en-US" sz="1800" b="1" dirty="0">
                  <a:solidFill>
                    <a:srgbClr val="FFFFFF"/>
                  </a:solidFill>
                  <a:latin typeface="Arial"/>
                  <a:ea typeface="Arial" charset="0"/>
                  <a:cs typeface="Arial"/>
                </a:rPr>
                <a:t>Border collie</a:t>
              </a:r>
            </a:p>
          </p:txBody>
        </p:sp>
      </p:grpSp>
      <p:grpSp>
        <p:nvGrpSpPr>
          <p:cNvPr id="9" name="Group 25"/>
          <p:cNvGrpSpPr/>
          <p:nvPr/>
        </p:nvGrpSpPr>
        <p:grpSpPr>
          <a:xfrm>
            <a:off x="7191568" y="2971805"/>
            <a:ext cx="1746250" cy="1746250"/>
            <a:chOff x="7143943" y="2878136"/>
            <a:chExt cx="1746250" cy="1746250"/>
          </a:xfrm>
          <a:solidFill>
            <a:schemeClr val="tx1">
              <a:lumMod val="50000"/>
              <a:lumOff val="50000"/>
            </a:schemeClr>
          </a:solidFill>
          <a:effectLst>
            <a:outerShdw blurRad="76200" dist="12700" dir="2700000">
              <a:srgbClr val="000000">
                <a:alpha val="79000"/>
              </a:srgbClr>
            </a:outerShdw>
          </a:effectLst>
        </p:grpSpPr>
        <p:sp>
          <p:nvSpPr>
            <p:cNvPr id="25" name="Oval 24"/>
            <p:cNvSpPr/>
            <p:nvPr/>
          </p:nvSpPr>
          <p:spPr bwMode="auto">
            <a:xfrm>
              <a:off x="7143943" y="2878136"/>
              <a:ext cx="1746250" cy="1746250"/>
            </a:xfrm>
            <a:prstGeom prst="ellipse">
              <a:avLst/>
            </a:prstGeom>
            <a:grp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Arial" charset="0"/>
                <a:cs typeface="Arial"/>
              </a:endParaRPr>
            </a:p>
          </p:txBody>
        </p:sp>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5438" y="2957511"/>
              <a:ext cx="1587484" cy="1587500"/>
            </a:xfrm>
            <a:prstGeom prst="ellipse">
              <a:avLst/>
            </a:prstGeom>
            <a:noFill/>
          </p:spPr>
        </p:pic>
      </p:grpSp>
      <p:grpSp>
        <p:nvGrpSpPr>
          <p:cNvPr id="10" name="Group 26"/>
          <p:cNvGrpSpPr/>
          <p:nvPr/>
        </p:nvGrpSpPr>
        <p:grpSpPr>
          <a:xfrm>
            <a:off x="5321493" y="3535368"/>
            <a:ext cx="1746250" cy="1746250"/>
            <a:chOff x="5270693" y="3378199"/>
            <a:chExt cx="1746250" cy="1746250"/>
          </a:xfrm>
          <a:solidFill>
            <a:schemeClr val="tx1">
              <a:lumMod val="50000"/>
              <a:lumOff val="50000"/>
            </a:schemeClr>
          </a:solidFill>
          <a:effectLst>
            <a:outerShdw blurRad="76200" dist="12700" dir="2700000">
              <a:srgbClr val="000000">
                <a:alpha val="79000"/>
              </a:srgbClr>
            </a:outerShdw>
          </a:effectLst>
        </p:grpSpPr>
        <p:sp>
          <p:nvSpPr>
            <p:cNvPr id="24" name="Oval 23"/>
            <p:cNvSpPr/>
            <p:nvPr/>
          </p:nvSpPr>
          <p:spPr bwMode="auto">
            <a:xfrm>
              <a:off x="5270693" y="3378199"/>
              <a:ext cx="1746250" cy="1746250"/>
            </a:xfrm>
            <a:prstGeom prst="ellipse">
              <a:avLst/>
            </a:prstGeom>
            <a:grp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Arial" charset="0"/>
                <a:cs typeface="Arial"/>
              </a:endParaRPr>
            </a:p>
          </p:txBody>
        </p:sp>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2862" y="3460368"/>
              <a:ext cx="1581912" cy="1581912"/>
            </a:xfrm>
            <a:prstGeom prst="ellipse">
              <a:avLst/>
            </a:prstGeom>
            <a:noFill/>
          </p:spPr>
        </p:pic>
      </p:grpSp>
      <p:sp>
        <p:nvSpPr>
          <p:cNvPr id="34" name="Rectangle 33"/>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174622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37" presetClass="entr" presetSubtype="0" fill="hold" grpId="0" nodeType="after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fade">
                                      <p:cBhvr>
                                        <p:cTn id="12" dur="1000"/>
                                        <p:tgtEl>
                                          <p:spTgt spid="14339">
                                            <p:txEl>
                                              <p:pRg st="0" end="0"/>
                                            </p:txEl>
                                          </p:spTgt>
                                        </p:tgtEl>
                                      </p:cBhvr>
                                    </p:animEffect>
                                    <p:anim calcmode="lin" valueType="num">
                                      <p:cBhvr>
                                        <p:cTn id="13" dur="1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4339">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433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4339">
                                            <p:txEl>
                                              <p:pRg st="1" end="1"/>
                                            </p:txEl>
                                          </p:spTgt>
                                        </p:tgtEl>
                                        <p:attrNameLst>
                                          <p:attrName>style.visibility</p:attrName>
                                        </p:attrNameLst>
                                      </p:cBhvr>
                                      <p:to>
                                        <p:strVal val="visible"/>
                                      </p:to>
                                    </p:set>
                                    <p:animEffect transition="in" filter="fade">
                                      <p:cBhvr>
                                        <p:cTn id="20" dur="1000"/>
                                        <p:tgtEl>
                                          <p:spTgt spid="14339">
                                            <p:txEl>
                                              <p:pRg st="1" end="1"/>
                                            </p:txEl>
                                          </p:spTgt>
                                        </p:tgtEl>
                                      </p:cBhvr>
                                    </p:animEffect>
                                    <p:anim calcmode="lin" valueType="num">
                                      <p:cBhvr>
                                        <p:cTn id="21" dur="10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14339">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33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4339">
                                            <p:txEl>
                                              <p:pRg st="2" end="2"/>
                                            </p:txEl>
                                          </p:spTgt>
                                        </p:tgtEl>
                                        <p:attrNameLst>
                                          <p:attrName>style.visibility</p:attrName>
                                        </p:attrNameLst>
                                      </p:cBhvr>
                                      <p:to>
                                        <p:strVal val="visible"/>
                                      </p:to>
                                    </p:set>
                                    <p:animEffect transition="in" filter="fade">
                                      <p:cBhvr>
                                        <p:cTn id="28" dur="1000"/>
                                        <p:tgtEl>
                                          <p:spTgt spid="14339">
                                            <p:txEl>
                                              <p:pRg st="2" end="2"/>
                                            </p:txEl>
                                          </p:spTgt>
                                        </p:tgtEl>
                                      </p:cBhvr>
                                    </p:animEffect>
                                    <p:anim calcmode="lin" valueType="num">
                                      <p:cBhvr>
                                        <p:cTn id="29" dur="10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14339">
                                            <p:txEl>
                                              <p:pRg st="2" end="2"/>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433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2" presetClass="entr" presetSubtype="1" fill="hold" grpId="0" nodeType="afterEffect">
                                  <p:stCondLst>
                                    <p:cond delay="0"/>
                                  </p:stCondLst>
                                  <p:childTnLst>
                                    <p:set>
                                      <p:cBhvr>
                                        <p:cTn id="41" dur="1" fill="hold">
                                          <p:stCondLst>
                                            <p:cond delay="0"/>
                                          </p:stCondLst>
                                        </p:cTn>
                                        <p:tgtEl>
                                          <p:spTgt spid="389138"/>
                                        </p:tgtEl>
                                        <p:attrNameLst>
                                          <p:attrName>style.visibility</p:attrName>
                                        </p:attrNameLst>
                                      </p:cBhvr>
                                      <p:to>
                                        <p:strVal val="visible"/>
                                      </p:to>
                                    </p:set>
                                    <p:animEffect transition="in" filter="slide(fromTop)">
                                      <p:cBhvr>
                                        <p:cTn id="42" dur="500"/>
                                        <p:tgtEl>
                                          <p:spTgt spid="389138"/>
                                        </p:tgtEl>
                                      </p:cBhvr>
                                    </p:animEffect>
                                  </p:childTnLst>
                                </p:cTn>
                              </p:par>
                            </p:childTnLst>
                          </p:cTn>
                        </p:par>
                        <p:par>
                          <p:cTn id="43" fill="hold">
                            <p:stCondLst>
                              <p:cond delay="1500"/>
                            </p:stCondLst>
                            <p:childTnLst>
                              <p:par>
                                <p:cTn id="44" presetID="53"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par>
                                <p:cTn id="49" presetID="12" presetClass="entr" presetSubtype="1"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slide(fromTop)">
                                      <p:cBhvr>
                                        <p:cTn id="51" dur="500"/>
                                        <p:tgtEl>
                                          <p:spTgt spid="2"/>
                                        </p:tgtEl>
                                      </p:cBhvr>
                                    </p:animEffect>
                                  </p:childTnLst>
                                </p:cTn>
                              </p:par>
                            </p:childTnLst>
                          </p:cTn>
                        </p:par>
                        <p:par>
                          <p:cTn id="52" fill="hold">
                            <p:stCondLst>
                              <p:cond delay="2000"/>
                            </p:stCondLst>
                            <p:childTnLst>
                              <p:par>
                                <p:cTn id="53" presetID="12" presetClass="entr" presetSubtype="1" fill="hold" grpId="0" nodeType="afterEffect">
                                  <p:stCondLst>
                                    <p:cond delay="0"/>
                                  </p:stCondLst>
                                  <p:childTnLst>
                                    <p:set>
                                      <p:cBhvr>
                                        <p:cTn id="54" dur="1" fill="hold">
                                          <p:stCondLst>
                                            <p:cond delay="0"/>
                                          </p:stCondLst>
                                        </p:cTn>
                                        <p:tgtEl>
                                          <p:spTgt spid="389139"/>
                                        </p:tgtEl>
                                        <p:attrNameLst>
                                          <p:attrName>style.visibility</p:attrName>
                                        </p:attrNameLst>
                                      </p:cBhvr>
                                      <p:to>
                                        <p:strVal val="visible"/>
                                      </p:to>
                                    </p:set>
                                    <p:animEffect transition="in" filter="slide(fromTop)">
                                      <p:cBhvr>
                                        <p:cTn id="55" dur="500"/>
                                        <p:tgtEl>
                                          <p:spTgt spid="389139"/>
                                        </p:tgtEl>
                                      </p:cBhvr>
                                    </p:animEffect>
                                  </p:childTnLst>
                                </p:cTn>
                              </p:par>
                            </p:childTnLst>
                          </p:cTn>
                        </p:par>
                        <p:par>
                          <p:cTn id="56" fill="hold">
                            <p:stCondLst>
                              <p:cond delay="2500"/>
                            </p:stCondLst>
                            <p:childTnLst>
                              <p:par>
                                <p:cTn id="57" presetID="53"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par>
                                <p:cTn id="62" presetID="12" presetClass="entr" presetSubtype="1" fill="hold"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slide(fromTop)">
                                      <p:cBhvr>
                                        <p:cTn id="64" dur="500"/>
                                        <p:tgtEl>
                                          <p:spTgt spid="6"/>
                                        </p:tgtEl>
                                      </p:cBhvr>
                                    </p:animEffect>
                                  </p:childTnLst>
                                </p:cTn>
                              </p:par>
                            </p:childTnLst>
                          </p:cTn>
                        </p:par>
                        <p:par>
                          <p:cTn id="65" fill="hold">
                            <p:stCondLst>
                              <p:cond delay="3000"/>
                            </p:stCondLst>
                            <p:childTnLst>
                              <p:par>
                                <p:cTn id="66" presetID="12" presetClass="entr" presetSubtype="1" fill="hold" grpId="0" nodeType="afterEffect">
                                  <p:stCondLst>
                                    <p:cond delay="0"/>
                                  </p:stCondLst>
                                  <p:childTnLst>
                                    <p:set>
                                      <p:cBhvr>
                                        <p:cTn id="67" dur="1" fill="hold">
                                          <p:stCondLst>
                                            <p:cond delay="0"/>
                                          </p:stCondLst>
                                        </p:cTn>
                                        <p:tgtEl>
                                          <p:spTgt spid="389140"/>
                                        </p:tgtEl>
                                        <p:attrNameLst>
                                          <p:attrName>style.visibility</p:attrName>
                                        </p:attrNameLst>
                                      </p:cBhvr>
                                      <p:to>
                                        <p:strVal val="visible"/>
                                      </p:to>
                                    </p:set>
                                    <p:animEffect transition="in" filter="slide(fromTop)">
                                      <p:cBhvr>
                                        <p:cTn id="68" dur="500"/>
                                        <p:tgtEl>
                                          <p:spTgt spid="389140"/>
                                        </p:tgtEl>
                                      </p:cBhvr>
                                    </p:animEffect>
                                  </p:childTnLst>
                                </p:cTn>
                              </p:par>
                            </p:childTnLst>
                          </p:cTn>
                        </p:par>
                        <p:par>
                          <p:cTn id="69" fill="hold">
                            <p:stCondLst>
                              <p:cond delay="3500"/>
                            </p:stCondLst>
                            <p:childTnLst>
                              <p:par>
                                <p:cTn id="70" presetID="53" presetClass="entr" presetSubtype="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Effect transition="in" filter="fade">
                                      <p:cBhvr>
                                        <p:cTn id="74" dur="500"/>
                                        <p:tgtEl>
                                          <p:spTgt spid="9"/>
                                        </p:tgtEl>
                                      </p:cBhvr>
                                    </p:animEffect>
                                  </p:childTnLst>
                                </p:cTn>
                              </p:par>
                              <p:par>
                                <p:cTn id="75" presetID="12" presetClass="entr" presetSubtype="1"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slide(fromTop)">
                                      <p:cBhvr>
                                        <p:cTn id="7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389138" grpId="0" animBg="1"/>
      <p:bldP spid="389139" grpId="0" animBg="1"/>
      <p:bldP spid="389140" grpId="0" animBg="1"/>
      <p:bldP spid="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5683250" y="3454400"/>
            <a:ext cx="3181350" cy="1403350"/>
            <a:chOff x="5683250" y="3454400"/>
            <a:chExt cx="3180739" cy="1403350"/>
          </a:xfrm>
        </p:grpSpPr>
        <p:sp>
          <p:nvSpPr>
            <p:cNvPr id="96281" name="Rectangle 7"/>
            <p:cNvSpPr>
              <a:spLocks noChangeArrowheads="1"/>
            </p:cNvSpPr>
            <p:nvPr/>
          </p:nvSpPr>
          <p:spPr bwMode="gray">
            <a:xfrm flipH="1">
              <a:off x="5683250" y="3454400"/>
              <a:ext cx="2617788" cy="1403350"/>
            </a:xfrm>
            <a:prstGeom prst="rect">
              <a:avLst/>
            </a:prstGeom>
            <a:gradFill rotWithShape="1">
              <a:gsLst>
                <a:gs pos="0">
                  <a:srgbClr val="3366FF">
                    <a:alpha val="0"/>
                  </a:srgbClr>
                </a:gs>
                <a:gs pos="100000">
                  <a:srgbClr val="95AFFF"/>
                </a:gs>
              </a:gsLst>
              <a:lin ang="0" scaled="1"/>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latin typeface="Arial"/>
                <a:cs typeface="Arial"/>
              </a:endParaRPr>
            </a:p>
          </p:txBody>
        </p:sp>
        <p:sp>
          <p:nvSpPr>
            <p:cNvPr id="96282" name="Text Box 8"/>
            <p:cNvSpPr txBox="1">
              <a:spLocks noChangeArrowheads="1"/>
            </p:cNvSpPr>
            <p:nvPr/>
          </p:nvSpPr>
          <p:spPr bwMode="auto">
            <a:xfrm>
              <a:off x="6460496" y="3511550"/>
              <a:ext cx="24034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ko-KR" sz="1600" b="1">
                  <a:solidFill>
                    <a:srgbClr val="3366FF"/>
                  </a:solidFill>
                  <a:latin typeface="Arial"/>
                  <a:ea typeface="Gulim" charset="0"/>
                  <a:cs typeface="Arial"/>
                </a:rPr>
                <a:t>Experiential (creative): </a:t>
              </a:r>
              <a:r>
                <a:rPr lang="en-US" sz="1600" b="1">
                  <a:solidFill>
                    <a:srgbClr val="595959"/>
                  </a:solidFill>
                  <a:latin typeface="Arial"/>
                  <a:cs typeface="Arial"/>
                </a:rPr>
                <a:t>Transferring skills to new situations; cope with novelty, make new tasks automatic</a:t>
              </a:r>
              <a:endParaRPr lang="en-US" altLang="ko-KR" sz="1600" b="1">
                <a:latin typeface="Arial"/>
                <a:cs typeface="Arial"/>
              </a:endParaRPr>
            </a:p>
          </p:txBody>
        </p:sp>
      </p:grpSp>
      <p:sp>
        <p:nvSpPr>
          <p:cNvPr id="96259" name="Rectangle 2"/>
          <p:cNvSpPr>
            <a:spLocks noGrp="1"/>
          </p:cNvSpPr>
          <p:nvPr>
            <p:ph type="ctrTitle"/>
          </p:nvPr>
        </p:nvSpPr>
        <p:spPr/>
        <p:txBody>
          <a:bodyPr/>
          <a:lstStyle/>
          <a:p>
            <a:r>
              <a:rPr lang="en-US">
                <a:ea typeface="ＭＳ Ｐゴシック" charset="0"/>
              </a:rPr>
              <a:t>The Triarchic Theory</a:t>
            </a:r>
          </a:p>
        </p:txBody>
      </p:sp>
      <p:grpSp>
        <p:nvGrpSpPr>
          <p:cNvPr id="3" name="Group 49"/>
          <p:cNvGrpSpPr>
            <a:grpSpLocks/>
          </p:cNvGrpSpPr>
          <p:nvPr/>
        </p:nvGrpSpPr>
        <p:grpSpPr bwMode="auto">
          <a:xfrm>
            <a:off x="4819650" y="1836738"/>
            <a:ext cx="3863975" cy="1449387"/>
            <a:chOff x="4819649" y="1836738"/>
            <a:chExt cx="3863975" cy="1449387"/>
          </a:xfrm>
        </p:grpSpPr>
        <p:sp>
          <p:nvSpPr>
            <p:cNvPr id="96279" name="Rectangle 4"/>
            <p:cNvSpPr>
              <a:spLocks noChangeArrowheads="1"/>
            </p:cNvSpPr>
            <p:nvPr/>
          </p:nvSpPr>
          <p:spPr bwMode="gray">
            <a:xfrm flipH="1">
              <a:off x="4819649" y="1836738"/>
              <a:ext cx="3863975" cy="1449387"/>
            </a:xfrm>
            <a:prstGeom prst="rect">
              <a:avLst/>
            </a:prstGeom>
            <a:gradFill rotWithShape="1">
              <a:gsLst>
                <a:gs pos="0">
                  <a:srgbClr val="99CC00">
                    <a:alpha val="0"/>
                  </a:srgbClr>
                </a:gs>
                <a:gs pos="100000">
                  <a:srgbClr val="CAE47A"/>
                </a:gs>
              </a:gsLst>
              <a:lin ang="0" scaled="1"/>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latin typeface="Arial"/>
                <a:cs typeface="Arial"/>
              </a:endParaRPr>
            </a:p>
          </p:txBody>
        </p:sp>
        <p:sp>
          <p:nvSpPr>
            <p:cNvPr id="96280" name="Text Box 5"/>
            <p:cNvSpPr txBox="1">
              <a:spLocks noChangeArrowheads="1"/>
            </p:cNvSpPr>
            <p:nvPr/>
          </p:nvSpPr>
          <p:spPr bwMode="auto">
            <a:xfrm>
              <a:off x="5478462" y="1904999"/>
              <a:ext cx="28612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ko-KR" sz="1600" b="1">
                  <a:solidFill>
                    <a:srgbClr val="619311"/>
                  </a:solidFill>
                  <a:latin typeface="Arial"/>
                  <a:ea typeface="Gulim" charset="0"/>
                  <a:cs typeface="Arial"/>
                </a:rPr>
                <a:t>Componential (analytical): </a:t>
              </a:r>
              <a:br>
                <a:rPr lang="en-US" altLang="ko-KR" sz="1600" b="1">
                  <a:solidFill>
                    <a:srgbClr val="619311"/>
                  </a:solidFill>
                  <a:latin typeface="Arial"/>
                  <a:ea typeface="Gulim" charset="0"/>
                  <a:cs typeface="Arial"/>
                </a:rPr>
              </a:br>
              <a:r>
                <a:rPr lang="en-US" sz="1600" b="1">
                  <a:solidFill>
                    <a:srgbClr val="595959"/>
                  </a:solidFill>
                  <a:latin typeface="Arial"/>
                  <a:cs typeface="Arial"/>
                </a:rPr>
                <a:t>Recognizing and defining problems; comparing and contrasting; strategy and evaluation of results</a:t>
              </a:r>
              <a:endParaRPr lang="en-US" altLang="ko-KR" sz="1600" b="1">
                <a:solidFill>
                  <a:srgbClr val="0D98B8"/>
                </a:solidFill>
                <a:latin typeface="Arial"/>
                <a:ea typeface="Gulim" charset="0"/>
                <a:cs typeface="Arial"/>
              </a:endParaRPr>
            </a:p>
          </p:txBody>
        </p:sp>
      </p:grpSp>
      <p:grpSp>
        <p:nvGrpSpPr>
          <p:cNvPr id="4" name="Group 51"/>
          <p:cNvGrpSpPr>
            <a:grpSpLocks/>
          </p:cNvGrpSpPr>
          <p:nvPr/>
        </p:nvGrpSpPr>
        <p:grpSpPr bwMode="auto">
          <a:xfrm>
            <a:off x="149225" y="3421063"/>
            <a:ext cx="3222625" cy="1500187"/>
            <a:chOff x="148933" y="3421063"/>
            <a:chExt cx="3222917" cy="1500187"/>
          </a:xfrm>
        </p:grpSpPr>
        <p:sp>
          <p:nvSpPr>
            <p:cNvPr id="96277" name="Rectangle 10"/>
            <p:cNvSpPr>
              <a:spLocks noChangeArrowheads="1"/>
            </p:cNvSpPr>
            <p:nvPr/>
          </p:nvSpPr>
          <p:spPr bwMode="gray">
            <a:xfrm>
              <a:off x="641350" y="3421063"/>
              <a:ext cx="2730500" cy="1500187"/>
            </a:xfrm>
            <a:prstGeom prst="rect">
              <a:avLst/>
            </a:prstGeom>
            <a:gradFill rotWithShape="1">
              <a:gsLst>
                <a:gs pos="0">
                  <a:srgbClr val="FF6699">
                    <a:alpha val="0"/>
                  </a:srgbClr>
                </a:gs>
                <a:gs pos="100000">
                  <a:srgbClr val="FFA3C2"/>
                </a:gs>
              </a:gsLst>
              <a:lin ang="0" scaled="1"/>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latin typeface="Arial"/>
                <a:cs typeface="Arial"/>
              </a:endParaRPr>
            </a:p>
          </p:txBody>
        </p:sp>
        <p:sp>
          <p:nvSpPr>
            <p:cNvPr id="146440" name="Text Box 11"/>
            <p:cNvSpPr txBox="1">
              <a:spLocks noChangeArrowheads="1"/>
            </p:cNvSpPr>
            <p:nvPr/>
          </p:nvSpPr>
          <p:spPr bwMode="auto">
            <a:xfrm>
              <a:off x="148933" y="3475038"/>
              <a:ext cx="2386229" cy="1323975"/>
            </a:xfrm>
            <a:prstGeom prst="rect">
              <a:avLst/>
            </a:prstGeom>
            <a:noFill/>
            <a:ln w="9525">
              <a:noFill/>
              <a:miter lim="800000"/>
              <a:headEnd/>
              <a:tailEnd/>
            </a:ln>
          </p:spPr>
          <p:txBody>
            <a:bodyPr>
              <a:spAutoFit/>
            </a:bodyPr>
            <a:lstStyle/>
            <a:p>
              <a:pPr algn="r" eaLnBrk="0" hangingPunct="0">
                <a:defRPr/>
              </a:pPr>
              <a:r>
                <a:rPr lang="en-US" altLang="ko-KR" sz="1600" b="1" dirty="0">
                  <a:solidFill>
                    <a:schemeClr val="accent4"/>
                  </a:solidFill>
                  <a:latin typeface="Arial"/>
                  <a:ea typeface="Gulim" pitchFamily="34" charset="-127"/>
                  <a:cs typeface="Arial"/>
                </a:rPr>
                <a:t>Contextual (practical): </a:t>
              </a:r>
              <a:r>
                <a:rPr lang="en-US" sz="1600" b="1" dirty="0">
                  <a:solidFill>
                    <a:srgbClr val="595959"/>
                  </a:solidFill>
                  <a:latin typeface="Arial"/>
                  <a:ea typeface="Arial" charset="0"/>
                  <a:cs typeface="Arial"/>
                </a:rPr>
                <a:t>Taking into account different contexts,  fixing situations</a:t>
              </a:r>
            </a:p>
            <a:p>
              <a:pPr algn="r" eaLnBrk="0" hangingPunct="0">
                <a:defRPr/>
              </a:pPr>
              <a:r>
                <a:rPr lang="en-US" altLang="ko-KR" sz="1600" b="1" dirty="0">
                  <a:solidFill>
                    <a:schemeClr val="accent6"/>
                  </a:solidFill>
                  <a:latin typeface="Arial"/>
                  <a:ea typeface="Gulim" pitchFamily="34" charset="-127"/>
                  <a:cs typeface="Arial"/>
                </a:rPr>
                <a:t>- Tacit knowledge </a:t>
              </a:r>
            </a:p>
          </p:txBody>
        </p:sp>
      </p:grpSp>
      <p:grpSp>
        <p:nvGrpSpPr>
          <p:cNvPr id="5" name="Group 12"/>
          <p:cNvGrpSpPr>
            <a:grpSpLocks/>
          </p:cNvGrpSpPr>
          <p:nvPr/>
        </p:nvGrpSpPr>
        <p:grpSpPr bwMode="auto">
          <a:xfrm>
            <a:off x="4787901" y="3367093"/>
            <a:ext cx="1541463" cy="1536700"/>
            <a:chOff x="3361" y="2172"/>
            <a:chExt cx="1360" cy="1356"/>
          </a:xfrm>
          <a:effectLst>
            <a:outerShdw blurRad="50800" dist="38100" dir="5940000">
              <a:srgbClr val="000000">
                <a:alpha val="69000"/>
              </a:srgbClr>
            </a:outerShdw>
          </a:effectLst>
        </p:grpSpPr>
        <p:grpSp>
          <p:nvGrpSpPr>
            <p:cNvPr id="6" name="Group 13"/>
            <p:cNvGrpSpPr>
              <a:grpSpLocks/>
            </p:cNvGrpSpPr>
            <p:nvPr/>
          </p:nvGrpSpPr>
          <p:grpSpPr bwMode="auto">
            <a:xfrm>
              <a:off x="3361" y="2172"/>
              <a:ext cx="1360" cy="1356"/>
              <a:chOff x="2508" y="1231"/>
              <a:chExt cx="1248" cy="1240"/>
            </a:xfrm>
          </p:grpSpPr>
          <p:sp>
            <p:nvSpPr>
              <p:cNvPr id="149548" name="Oval 14"/>
              <p:cNvSpPr>
                <a:spLocks noChangeArrowheads="1"/>
              </p:cNvSpPr>
              <p:nvPr/>
            </p:nvSpPr>
            <p:spPr bwMode="gray">
              <a:xfrm>
                <a:off x="2508" y="1231"/>
                <a:ext cx="1248" cy="1240"/>
              </a:xfrm>
              <a:prstGeom prst="ellipse">
                <a:avLst/>
              </a:prstGeom>
              <a:solidFill>
                <a:srgbClr val="808080"/>
              </a:soli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49" name="Oval 15"/>
              <p:cNvSpPr>
                <a:spLocks noChangeArrowheads="1"/>
              </p:cNvSpPr>
              <p:nvPr/>
            </p:nvSpPr>
            <p:spPr bwMode="gray">
              <a:xfrm>
                <a:off x="2541" y="1256"/>
                <a:ext cx="1190" cy="1190"/>
              </a:xfrm>
              <a:prstGeom prst="ellipse">
                <a:avLst/>
              </a:prstGeom>
              <a:gradFill rotWithShape="1">
                <a:gsLst>
                  <a:gs pos="0">
                    <a:srgbClr val="FFFFFF"/>
                  </a:gs>
                  <a:gs pos="100000">
                    <a:srgbClr val="434343"/>
                  </a:gs>
                </a:gsLst>
                <a:lin ang="5400000" scaled="1"/>
              </a:gra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50" name="Oval 16"/>
              <p:cNvSpPr>
                <a:spLocks noChangeArrowheads="1"/>
              </p:cNvSpPr>
              <p:nvPr/>
            </p:nvSpPr>
            <p:spPr bwMode="gray">
              <a:xfrm>
                <a:off x="2590" y="1305"/>
                <a:ext cx="1092" cy="1092"/>
              </a:xfrm>
              <a:prstGeom prst="ellipse">
                <a:avLst/>
              </a:prstGeom>
              <a:solidFill>
                <a:srgbClr val="808080">
                  <a:alpha val="25098"/>
                </a:srgbClr>
              </a:soli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51" name="Oval 17"/>
              <p:cNvSpPr>
                <a:spLocks noChangeArrowheads="1"/>
              </p:cNvSpPr>
              <p:nvPr/>
            </p:nvSpPr>
            <p:spPr bwMode="gray">
              <a:xfrm>
                <a:off x="2623" y="1330"/>
                <a:ext cx="1026" cy="1026"/>
              </a:xfrm>
              <a:prstGeom prst="ellipse">
                <a:avLst/>
              </a:prstGeom>
              <a:solidFill>
                <a:srgbClr val="808080">
                  <a:alpha val="30196"/>
                </a:srgbClr>
              </a:soli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52" name="Oval 18"/>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w="9525">
                <a:noFill/>
                <a:round/>
                <a:headEnd/>
                <a:tailEnd/>
              </a:ln>
            </p:spPr>
            <p:txBody>
              <a:bodyPr wrap="none" anchor="ctr"/>
              <a:lstStyle/>
              <a:p>
                <a:pPr>
                  <a:defRPr/>
                </a:pPr>
                <a:endParaRPr lang="en-US">
                  <a:latin typeface="Arial"/>
                  <a:ea typeface="ＭＳ Ｐゴシック" charset="-128"/>
                  <a:cs typeface="Arial"/>
                </a:endParaRPr>
              </a:p>
            </p:txBody>
          </p:sp>
        </p:grpSp>
        <p:sp>
          <p:nvSpPr>
            <p:cNvPr id="149547" name="Oval 19"/>
            <p:cNvSpPr>
              <a:spLocks noChangeArrowheads="1"/>
            </p:cNvSpPr>
            <p:nvPr/>
          </p:nvSpPr>
          <p:spPr bwMode="gray">
            <a:xfrm>
              <a:off x="3522" y="2321"/>
              <a:ext cx="1054" cy="1054"/>
            </a:xfrm>
            <a:prstGeom prst="ellipse">
              <a:avLst/>
            </a:prstGeom>
            <a:gradFill rotWithShape="1">
              <a:gsLst>
                <a:gs pos="0">
                  <a:srgbClr val="182F76"/>
                </a:gs>
                <a:gs pos="100000">
                  <a:srgbClr val="3366FF"/>
                </a:gs>
              </a:gsLst>
              <a:lin ang="5400000" scaled="1"/>
            </a:gradFill>
            <a:ln w="57150">
              <a:noFill/>
              <a:round/>
              <a:headEnd/>
              <a:tailEnd/>
            </a:ln>
          </p:spPr>
          <p:txBody>
            <a:bodyPr wrap="none" anchor="ctr"/>
            <a:lstStyle/>
            <a:p>
              <a:pPr>
                <a:defRPr/>
              </a:pPr>
              <a:endParaRPr lang="en-US">
                <a:latin typeface="Arial"/>
                <a:ea typeface="ＭＳ Ｐゴシック" charset="-128"/>
                <a:cs typeface="Arial"/>
              </a:endParaRPr>
            </a:p>
          </p:txBody>
        </p:sp>
      </p:grpSp>
      <p:grpSp>
        <p:nvGrpSpPr>
          <p:cNvPr id="7" name="Group 20"/>
          <p:cNvGrpSpPr>
            <a:grpSpLocks/>
          </p:cNvGrpSpPr>
          <p:nvPr/>
        </p:nvGrpSpPr>
        <p:grpSpPr bwMode="auto">
          <a:xfrm>
            <a:off x="3768726" y="1778005"/>
            <a:ext cx="1541463" cy="1536700"/>
            <a:chOff x="2161" y="696"/>
            <a:chExt cx="1360" cy="1356"/>
          </a:xfrm>
          <a:effectLst>
            <a:outerShdw blurRad="63500" dist="38100" dir="5640000">
              <a:srgbClr val="000000">
                <a:alpha val="81000"/>
              </a:srgbClr>
            </a:outerShdw>
          </a:effectLst>
        </p:grpSpPr>
        <p:grpSp>
          <p:nvGrpSpPr>
            <p:cNvPr id="8" name="Group 21"/>
            <p:cNvGrpSpPr>
              <a:grpSpLocks/>
            </p:cNvGrpSpPr>
            <p:nvPr/>
          </p:nvGrpSpPr>
          <p:grpSpPr bwMode="auto">
            <a:xfrm>
              <a:off x="2161" y="696"/>
              <a:ext cx="1360" cy="1356"/>
              <a:chOff x="2508" y="1231"/>
              <a:chExt cx="1248" cy="1240"/>
            </a:xfrm>
          </p:grpSpPr>
          <p:sp>
            <p:nvSpPr>
              <p:cNvPr id="149541" name="Oval 22"/>
              <p:cNvSpPr>
                <a:spLocks noChangeArrowheads="1"/>
              </p:cNvSpPr>
              <p:nvPr/>
            </p:nvSpPr>
            <p:spPr bwMode="gray">
              <a:xfrm>
                <a:off x="2508" y="1231"/>
                <a:ext cx="1248" cy="1240"/>
              </a:xfrm>
              <a:prstGeom prst="ellipse">
                <a:avLst/>
              </a:prstGeom>
              <a:solidFill>
                <a:srgbClr val="808080"/>
              </a:soli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42" name="Oval 23"/>
              <p:cNvSpPr>
                <a:spLocks noChangeArrowheads="1"/>
              </p:cNvSpPr>
              <p:nvPr/>
            </p:nvSpPr>
            <p:spPr bwMode="gray">
              <a:xfrm>
                <a:off x="2541" y="1256"/>
                <a:ext cx="1190" cy="1190"/>
              </a:xfrm>
              <a:prstGeom prst="ellipse">
                <a:avLst/>
              </a:prstGeom>
              <a:gradFill rotWithShape="1">
                <a:gsLst>
                  <a:gs pos="0">
                    <a:srgbClr val="FFFFFF"/>
                  </a:gs>
                  <a:gs pos="100000">
                    <a:srgbClr val="434343"/>
                  </a:gs>
                </a:gsLst>
                <a:lin ang="5400000" scaled="1"/>
              </a:gra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43" name="Oval 24"/>
              <p:cNvSpPr>
                <a:spLocks noChangeArrowheads="1"/>
              </p:cNvSpPr>
              <p:nvPr/>
            </p:nvSpPr>
            <p:spPr bwMode="gray">
              <a:xfrm>
                <a:off x="2590" y="1305"/>
                <a:ext cx="1092" cy="1092"/>
              </a:xfrm>
              <a:prstGeom prst="ellipse">
                <a:avLst/>
              </a:prstGeom>
              <a:solidFill>
                <a:srgbClr val="808080">
                  <a:alpha val="25098"/>
                </a:srgbClr>
              </a:soli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44" name="Oval 25"/>
              <p:cNvSpPr>
                <a:spLocks noChangeArrowheads="1"/>
              </p:cNvSpPr>
              <p:nvPr/>
            </p:nvSpPr>
            <p:spPr bwMode="gray">
              <a:xfrm>
                <a:off x="2623" y="1330"/>
                <a:ext cx="1026" cy="1026"/>
              </a:xfrm>
              <a:prstGeom prst="ellipse">
                <a:avLst/>
              </a:prstGeom>
              <a:solidFill>
                <a:srgbClr val="808080">
                  <a:alpha val="30196"/>
                </a:srgbClr>
              </a:soli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45" name="Oval 26"/>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w="9525">
                <a:noFill/>
                <a:round/>
                <a:headEnd/>
                <a:tailEnd/>
              </a:ln>
            </p:spPr>
            <p:txBody>
              <a:bodyPr wrap="none" anchor="ctr"/>
              <a:lstStyle/>
              <a:p>
                <a:pPr>
                  <a:defRPr/>
                </a:pPr>
                <a:endParaRPr lang="en-US">
                  <a:latin typeface="Arial"/>
                  <a:ea typeface="ＭＳ Ｐゴシック" charset="-128"/>
                  <a:cs typeface="Arial"/>
                </a:endParaRPr>
              </a:p>
            </p:txBody>
          </p:sp>
        </p:grpSp>
        <p:sp>
          <p:nvSpPr>
            <p:cNvPr id="255003" name="Oval 27"/>
            <p:cNvSpPr>
              <a:spLocks noChangeArrowheads="1"/>
            </p:cNvSpPr>
            <p:nvPr/>
          </p:nvSpPr>
          <p:spPr bwMode="gray">
            <a:xfrm>
              <a:off x="2322" y="844"/>
              <a:ext cx="1053" cy="1055"/>
            </a:xfrm>
            <a:prstGeom prst="ellipse">
              <a:avLst/>
            </a:prstGeom>
            <a:gradFill rotWithShape="1">
              <a:gsLst>
                <a:gs pos="0">
                  <a:schemeClr val="folHlink">
                    <a:gamma/>
                    <a:shade val="46275"/>
                    <a:invGamma/>
                  </a:schemeClr>
                </a:gs>
                <a:gs pos="100000">
                  <a:schemeClr val="accent1">
                    <a:lumMod val="60000"/>
                    <a:lumOff val="40000"/>
                  </a:schemeClr>
                </a:gs>
              </a:gsLst>
              <a:lin ang="5400000" scaled="1"/>
            </a:gradFill>
            <a:ln w="57150">
              <a:noFill/>
              <a:round/>
              <a:headEnd/>
              <a:tailEnd/>
            </a:ln>
            <a:effectLst/>
          </p:spPr>
          <p:txBody>
            <a:bodyPr wrap="none" anchor="ctr"/>
            <a:lstStyle/>
            <a:p>
              <a:pPr>
                <a:defRPr/>
              </a:pPr>
              <a:endParaRPr lang="en-US">
                <a:latin typeface="Arial"/>
                <a:ea typeface="ＭＳ Ｐゴシック" pitchFamily="-111" charset="-128"/>
                <a:cs typeface="Arial"/>
              </a:endParaRPr>
            </a:p>
          </p:txBody>
        </p:sp>
      </p:grpSp>
      <p:grpSp>
        <p:nvGrpSpPr>
          <p:cNvPr id="9" name="Group 28"/>
          <p:cNvGrpSpPr>
            <a:grpSpLocks/>
          </p:cNvGrpSpPr>
          <p:nvPr/>
        </p:nvGrpSpPr>
        <p:grpSpPr bwMode="auto">
          <a:xfrm>
            <a:off x="2713039" y="3355980"/>
            <a:ext cx="1538287" cy="1536700"/>
            <a:chOff x="1021" y="2172"/>
            <a:chExt cx="1360" cy="1356"/>
          </a:xfrm>
          <a:effectLst>
            <a:outerShdw blurRad="50800" dist="38100" dir="5400000">
              <a:srgbClr val="000000">
                <a:alpha val="76000"/>
              </a:srgbClr>
            </a:outerShdw>
          </a:effectLst>
        </p:grpSpPr>
        <p:grpSp>
          <p:nvGrpSpPr>
            <p:cNvPr id="10" name="Group 29"/>
            <p:cNvGrpSpPr>
              <a:grpSpLocks/>
            </p:cNvGrpSpPr>
            <p:nvPr/>
          </p:nvGrpSpPr>
          <p:grpSpPr bwMode="auto">
            <a:xfrm>
              <a:off x="1021" y="2172"/>
              <a:ext cx="1360" cy="1356"/>
              <a:chOff x="2508" y="1231"/>
              <a:chExt cx="1248" cy="1240"/>
            </a:xfrm>
          </p:grpSpPr>
          <p:sp>
            <p:nvSpPr>
              <p:cNvPr id="149534" name="Oval 30"/>
              <p:cNvSpPr>
                <a:spLocks noChangeArrowheads="1"/>
              </p:cNvSpPr>
              <p:nvPr/>
            </p:nvSpPr>
            <p:spPr bwMode="ltGray">
              <a:xfrm>
                <a:off x="2508" y="1231"/>
                <a:ext cx="1248" cy="1240"/>
              </a:xfrm>
              <a:prstGeom prst="ellipse">
                <a:avLst/>
              </a:prstGeom>
              <a:solidFill>
                <a:srgbClr val="808080"/>
              </a:soli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35" name="Oval 31"/>
              <p:cNvSpPr>
                <a:spLocks noChangeArrowheads="1"/>
              </p:cNvSpPr>
              <p:nvPr/>
            </p:nvSpPr>
            <p:spPr bwMode="ltGray">
              <a:xfrm>
                <a:off x="2541" y="1256"/>
                <a:ext cx="1190" cy="1190"/>
              </a:xfrm>
              <a:prstGeom prst="ellipse">
                <a:avLst/>
              </a:prstGeom>
              <a:gradFill rotWithShape="1">
                <a:gsLst>
                  <a:gs pos="0">
                    <a:srgbClr val="FFFFFF"/>
                  </a:gs>
                  <a:gs pos="100000">
                    <a:srgbClr val="434343"/>
                  </a:gs>
                </a:gsLst>
                <a:lin ang="5400000" scaled="1"/>
              </a:gra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36" name="Oval 32"/>
              <p:cNvSpPr>
                <a:spLocks noChangeArrowheads="1"/>
              </p:cNvSpPr>
              <p:nvPr/>
            </p:nvSpPr>
            <p:spPr bwMode="ltGray">
              <a:xfrm>
                <a:off x="2590" y="1305"/>
                <a:ext cx="1092" cy="1092"/>
              </a:xfrm>
              <a:prstGeom prst="ellipse">
                <a:avLst/>
              </a:prstGeom>
              <a:solidFill>
                <a:srgbClr val="808080">
                  <a:alpha val="25098"/>
                </a:srgbClr>
              </a:soli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37" name="Oval 33"/>
              <p:cNvSpPr>
                <a:spLocks noChangeArrowheads="1"/>
              </p:cNvSpPr>
              <p:nvPr/>
            </p:nvSpPr>
            <p:spPr bwMode="ltGray">
              <a:xfrm>
                <a:off x="2623" y="1330"/>
                <a:ext cx="1026" cy="1026"/>
              </a:xfrm>
              <a:prstGeom prst="ellipse">
                <a:avLst/>
              </a:prstGeom>
              <a:solidFill>
                <a:srgbClr val="808080">
                  <a:alpha val="30196"/>
                </a:srgbClr>
              </a:solidFill>
              <a:ln w="9525">
                <a:noFill/>
                <a:round/>
                <a:headEnd/>
                <a:tailEnd/>
              </a:ln>
            </p:spPr>
            <p:txBody>
              <a:bodyPr wrap="none" anchor="ctr"/>
              <a:lstStyle/>
              <a:p>
                <a:pPr>
                  <a:defRPr/>
                </a:pPr>
                <a:endParaRPr lang="en-US">
                  <a:latin typeface="Arial"/>
                  <a:ea typeface="ＭＳ Ｐゴシック" charset="-128"/>
                  <a:cs typeface="Arial"/>
                </a:endParaRPr>
              </a:p>
            </p:txBody>
          </p:sp>
          <p:sp>
            <p:nvSpPr>
              <p:cNvPr id="149538" name="Oval 34"/>
              <p:cNvSpPr>
                <a:spLocks noChangeArrowheads="1"/>
              </p:cNvSpPr>
              <p:nvPr/>
            </p:nvSpPr>
            <p:spPr bwMode="ltGray">
              <a:xfrm>
                <a:off x="2637" y="1346"/>
                <a:ext cx="993" cy="994"/>
              </a:xfrm>
              <a:prstGeom prst="ellipse">
                <a:avLst/>
              </a:prstGeom>
              <a:gradFill rotWithShape="1">
                <a:gsLst>
                  <a:gs pos="0">
                    <a:srgbClr val="5C5C5C"/>
                  </a:gs>
                  <a:gs pos="100000">
                    <a:srgbClr val="FFFFFF"/>
                  </a:gs>
                </a:gsLst>
                <a:lin ang="5400000" scaled="1"/>
              </a:gradFill>
              <a:ln w="9525">
                <a:noFill/>
                <a:round/>
                <a:headEnd/>
                <a:tailEnd/>
              </a:ln>
            </p:spPr>
            <p:txBody>
              <a:bodyPr wrap="none" anchor="ctr"/>
              <a:lstStyle/>
              <a:p>
                <a:pPr>
                  <a:defRPr/>
                </a:pPr>
                <a:endParaRPr lang="en-US">
                  <a:latin typeface="Arial"/>
                  <a:ea typeface="ＭＳ Ｐゴシック" charset="-128"/>
                  <a:cs typeface="Arial"/>
                </a:endParaRPr>
              </a:p>
            </p:txBody>
          </p:sp>
        </p:grpSp>
        <p:sp>
          <p:nvSpPr>
            <p:cNvPr id="149533" name="Oval 35"/>
            <p:cNvSpPr>
              <a:spLocks noChangeArrowheads="1"/>
            </p:cNvSpPr>
            <p:nvPr/>
          </p:nvSpPr>
          <p:spPr bwMode="ltGray">
            <a:xfrm>
              <a:off x="1182" y="2321"/>
              <a:ext cx="1054" cy="1054"/>
            </a:xfrm>
            <a:prstGeom prst="ellipse">
              <a:avLst/>
            </a:prstGeom>
            <a:gradFill rotWithShape="1">
              <a:gsLst>
                <a:gs pos="0">
                  <a:srgbClr val="762F47"/>
                </a:gs>
                <a:gs pos="100000">
                  <a:srgbClr val="FF6699"/>
                </a:gs>
              </a:gsLst>
              <a:lin ang="5400000" scaled="1"/>
            </a:gradFill>
            <a:ln w="57150">
              <a:noFill/>
              <a:round/>
              <a:headEnd/>
              <a:tailEnd/>
            </a:ln>
          </p:spPr>
          <p:txBody>
            <a:bodyPr wrap="none" anchor="ctr"/>
            <a:lstStyle/>
            <a:p>
              <a:pPr>
                <a:defRPr/>
              </a:pPr>
              <a:endParaRPr lang="en-US">
                <a:latin typeface="Arial"/>
                <a:ea typeface="ＭＳ Ｐゴシック" charset="-128"/>
                <a:cs typeface="Arial"/>
              </a:endParaRPr>
            </a:p>
          </p:txBody>
        </p:sp>
      </p:grpSp>
      <p:sp>
        <p:nvSpPr>
          <p:cNvPr id="255012" name="Oval 36"/>
          <p:cNvSpPr>
            <a:spLocks noChangeArrowheads="1"/>
          </p:cNvSpPr>
          <p:nvPr/>
        </p:nvSpPr>
        <p:spPr bwMode="auto">
          <a:xfrm>
            <a:off x="4378325" y="2974975"/>
            <a:ext cx="2382838" cy="2382838"/>
          </a:xfrm>
          <a:prstGeom prst="ellipse">
            <a:avLst/>
          </a:prstGeom>
          <a:noFill/>
          <a:ln w="1270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5013" name="Oval 37"/>
          <p:cNvSpPr>
            <a:spLocks noChangeArrowheads="1"/>
          </p:cNvSpPr>
          <p:nvPr/>
        </p:nvSpPr>
        <p:spPr bwMode="auto">
          <a:xfrm>
            <a:off x="4378325" y="2974975"/>
            <a:ext cx="2382838" cy="2382838"/>
          </a:xfrm>
          <a:prstGeom prst="ellipse">
            <a:avLst/>
          </a:prstGeom>
          <a:noFill/>
          <a:ln w="1270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5014" name="Oval 38"/>
          <p:cNvSpPr>
            <a:spLocks noChangeArrowheads="1"/>
          </p:cNvSpPr>
          <p:nvPr/>
        </p:nvSpPr>
        <p:spPr bwMode="auto">
          <a:xfrm>
            <a:off x="4378325" y="2974975"/>
            <a:ext cx="2382838" cy="2382838"/>
          </a:xfrm>
          <a:prstGeom prst="ellipse">
            <a:avLst/>
          </a:prstGeom>
          <a:noFill/>
          <a:ln w="1270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5015" name="Oval 39"/>
          <p:cNvSpPr>
            <a:spLocks noChangeArrowheads="1"/>
          </p:cNvSpPr>
          <p:nvPr/>
        </p:nvSpPr>
        <p:spPr bwMode="auto">
          <a:xfrm>
            <a:off x="3341688" y="1390650"/>
            <a:ext cx="2382837" cy="2382838"/>
          </a:xfrm>
          <a:prstGeom prst="ellipse">
            <a:avLst/>
          </a:prstGeom>
          <a:noFill/>
          <a:ln w="127000">
            <a:solidFill>
              <a:srgbClr val="7FB12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5016" name="Oval 40"/>
          <p:cNvSpPr>
            <a:spLocks noChangeArrowheads="1"/>
          </p:cNvSpPr>
          <p:nvPr/>
        </p:nvSpPr>
        <p:spPr bwMode="auto">
          <a:xfrm>
            <a:off x="3341688" y="1390650"/>
            <a:ext cx="2382837" cy="2382838"/>
          </a:xfrm>
          <a:prstGeom prst="ellipse">
            <a:avLst/>
          </a:prstGeom>
          <a:noFill/>
          <a:ln w="127000">
            <a:solidFill>
              <a:srgbClr val="7FB12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5017" name="Oval 41"/>
          <p:cNvSpPr>
            <a:spLocks noChangeArrowheads="1"/>
          </p:cNvSpPr>
          <p:nvPr/>
        </p:nvSpPr>
        <p:spPr bwMode="auto">
          <a:xfrm>
            <a:off x="3341688" y="1390650"/>
            <a:ext cx="2382837" cy="2382838"/>
          </a:xfrm>
          <a:prstGeom prst="ellipse">
            <a:avLst/>
          </a:prstGeom>
          <a:noFill/>
          <a:ln w="127000">
            <a:solidFill>
              <a:srgbClr val="7FB12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5018" name="Oval 42"/>
          <p:cNvSpPr>
            <a:spLocks noChangeArrowheads="1"/>
          </p:cNvSpPr>
          <p:nvPr/>
        </p:nvSpPr>
        <p:spPr bwMode="auto">
          <a:xfrm>
            <a:off x="2279650" y="2952750"/>
            <a:ext cx="2382838" cy="2382838"/>
          </a:xfrm>
          <a:prstGeom prst="ellipse">
            <a:avLst/>
          </a:prstGeom>
          <a:noFill/>
          <a:ln w="1270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5019" name="Oval 43"/>
          <p:cNvSpPr>
            <a:spLocks noChangeArrowheads="1"/>
          </p:cNvSpPr>
          <p:nvPr/>
        </p:nvSpPr>
        <p:spPr bwMode="auto">
          <a:xfrm>
            <a:off x="2279650" y="2952750"/>
            <a:ext cx="2382838" cy="2382838"/>
          </a:xfrm>
          <a:prstGeom prst="ellipse">
            <a:avLst/>
          </a:prstGeom>
          <a:noFill/>
          <a:ln w="1270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5020" name="Oval 44"/>
          <p:cNvSpPr>
            <a:spLocks noChangeArrowheads="1"/>
          </p:cNvSpPr>
          <p:nvPr/>
        </p:nvSpPr>
        <p:spPr bwMode="auto">
          <a:xfrm>
            <a:off x="2279650" y="2952750"/>
            <a:ext cx="2382838" cy="2382838"/>
          </a:xfrm>
          <a:prstGeom prst="ellipse">
            <a:avLst/>
          </a:prstGeom>
          <a:noFill/>
          <a:ln w="1270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pic>
        <p:nvPicPr>
          <p:cNvPr id="255022" name="Picture 4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34498" y="1914944"/>
            <a:ext cx="1216074" cy="1270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3" name="Picture 4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72045" y="3498137"/>
            <a:ext cx="1209441" cy="12433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4" name="Picture 48"/>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25373" y="3491858"/>
            <a:ext cx="1271830" cy="127324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575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55022"/>
                                        </p:tgtEl>
                                        <p:attrNameLst>
                                          <p:attrName>style.visibility</p:attrName>
                                        </p:attrNameLst>
                                      </p:cBhvr>
                                      <p:to>
                                        <p:strVal val="visible"/>
                                      </p:to>
                                    </p:set>
                                    <p:animEffect transition="in" filter="fade">
                                      <p:cBhvr>
                                        <p:cTn id="7" dur="500"/>
                                        <p:tgtEl>
                                          <p:spTgt spid="255022"/>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Left)">
                                      <p:cBhvr>
                                        <p:cTn id="11" dur="500"/>
                                        <p:tgtEl>
                                          <p:spTgt spid="3"/>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255015"/>
                                        </p:tgtEl>
                                        <p:attrNameLst>
                                          <p:attrName>style.visibility</p:attrName>
                                        </p:attrNameLst>
                                      </p:cBhvr>
                                      <p:to>
                                        <p:strVal val="visible"/>
                                      </p:to>
                                    </p:set>
                                    <p:anim calcmode="lin" valueType="num">
                                      <p:cBhvr>
                                        <p:cTn id="14" dur="2000" fill="hold"/>
                                        <p:tgtEl>
                                          <p:spTgt spid="255015"/>
                                        </p:tgtEl>
                                        <p:attrNameLst>
                                          <p:attrName>ppt_w</p:attrName>
                                        </p:attrNameLst>
                                      </p:cBhvr>
                                      <p:tavLst>
                                        <p:tav tm="0">
                                          <p:val>
                                            <p:fltVal val="0"/>
                                          </p:val>
                                        </p:tav>
                                        <p:tav tm="100000">
                                          <p:val>
                                            <p:strVal val="#ppt_w"/>
                                          </p:val>
                                        </p:tav>
                                      </p:tavLst>
                                    </p:anim>
                                    <p:anim calcmode="lin" valueType="num">
                                      <p:cBhvr>
                                        <p:cTn id="15" dur="2000" fill="hold"/>
                                        <p:tgtEl>
                                          <p:spTgt spid="255015"/>
                                        </p:tgtEl>
                                        <p:attrNameLst>
                                          <p:attrName>ppt_h</p:attrName>
                                        </p:attrNameLst>
                                      </p:cBhvr>
                                      <p:tavLst>
                                        <p:tav tm="0">
                                          <p:val>
                                            <p:fltVal val="0"/>
                                          </p:val>
                                        </p:tav>
                                        <p:tav tm="100000">
                                          <p:val>
                                            <p:strVal val="#ppt_h"/>
                                          </p:val>
                                        </p:tav>
                                      </p:tavLst>
                                    </p:anim>
                                  </p:childTnLst>
                                </p:cTn>
                              </p:par>
                              <p:par>
                                <p:cTn id="16" presetID="10" presetClass="exit" presetSubtype="0" fill="hold" grpId="1" nodeType="withEffect">
                                  <p:stCondLst>
                                    <p:cond delay="1500"/>
                                  </p:stCondLst>
                                  <p:childTnLst>
                                    <p:animEffect transition="out" filter="fade">
                                      <p:cBhvr>
                                        <p:cTn id="17" dur="500"/>
                                        <p:tgtEl>
                                          <p:spTgt spid="255015"/>
                                        </p:tgtEl>
                                      </p:cBhvr>
                                    </p:animEffect>
                                    <p:set>
                                      <p:cBhvr>
                                        <p:cTn id="18" dur="1" fill="hold">
                                          <p:stCondLst>
                                            <p:cond delay="499"/>
                                          </p:stCondLst>
                                        </p:cTn>
                                        <p:tgtEl>
                                          <p:spTgt spid="255015"/>
                                        </p:tgtEl>
                                        <p:attrNameLst>
                                          <p:attrName>style.visibility</p:attrName>
                                        </p:attrNameLst>
                                      </p:cBhvr>
                                      <p:to>
                                        <p:strVal val="hidden"/>
                                      </p:to>
                                    </p:set>
                                  </p:childTnLst>
                                </p:cTn>
                              </p:par>
                              <p:par>
                                <p:cTn id="19" presetID="23" presetClass="entr" presetSubtype="16" fill="hold" grpId="0" nodeType="withEffect">
                                  <p:stCondLst>
                                    <p:cond delay="400"/>
                                  </p:stCondLst>
                                  <p:childTnLst>
                                    <p:set>
                                      <p:cBhvr>
                                        <p:cTn id="20" dur="1" fill="hold">
                                          <p:stCondLst>
                                            <p:cond delay="0"/>
                                          </p:stCondLst>
                                        </p:cTn>
                                        <p:tgtEl>
                                          <p:spTgt spid="255016"/>
                                        </p:tgtEl>
                                        <p:attrNameLst>
                                          <p:attrName>style.visibility</p:attrName>
                                        </p:attrNameLst>
                                      </p:cBhvr>
                                      <p:to>
                                        <p:strVal val="visible"/>
                                      </p:to>
                                    </p:set>
                                    <p:anim calcmode="lin" valueType="num">
                                      <p:cBhvr>
                                        <p:cTn id="21" dur="2000" fill="hold"/>
                                        <p:tgtEl>
                                          <p:spTgt spid="255016"/>
                                        </p:tgtEl>
                                        <p:attrNameLst>
                                          <p:attrName>ppt_w</p:attrName>
                                        </p:attrNameLst>
                                      </p:cBhvr>
                                      <p:tavLst>
                                        <p:tav tm="0">
                                          <p:val>
                                            <p:fltVal val="0"/>
                                          </p:val>
                                        </p:tav>
                                        <p:tav tm="100000">
                                          <p:val>
                                            <p:strVal val="#ppt_w"/>
                                          </p:val>
                                        </p:tav>
                                      </p:tavLst>
                                    </p:anim>
                                    <p:anim calcmode="lin" valueType="num">
                                      <p:cBhvr>
                                        <p:cTn id="22" dur="2000" fill="hold"/>
                                        <p:tgtEl>
                                          <p:spTgt spid="255016"/>
                                        </p:tgtEl>
                                        <p:attrNameLst>
                                          <p:attrName>ppt_h</p:attrName>
                                        </p:attrNameLst>
                                      </p:cBhvr>
                                      <p:tavLst>
                                        <p:tav tm="0">
                                          <p:val>
                                            <p:fltVal val="0"/>
                                          </p:val>
                                        </p:tav>
                                        <p:tav tm="100000">
                                          <p:val>
                                            <p:strVal val="#ppt_h"/>
                                          </p:val>
                                        </p:tav>
                                      </p:tavLst>
                                    </p:anim>
                                  </p:childTnLst>
                                </p:cTn>
                              </p:par>
                              <p:par>
                                <p:cTn id="23" presetID="10" presetClass="exit" presetSubtype="0" fill="hold" grpId="1" nodeType="withEffect">
                                  <p:stCondLst>
                                    <p:cond delay="1900"/>
                                  </p:stCondLst>
                                  <p:childTnLst>
                                    <p:animEffect transition="out" filter="fade">
                                      <p:cBhvr>
                                        <p:cTn id="24" dur="500"/>
                                        <p:tgtEl>
                                          <p:spTgt spid="255016"/>
                                        </p:tgtEl>
                                      </p:cBhvr>
                                    </p:animEffect>
                                    <p:set>
                                      <p:cBhvr>
                                        <p:cTn id="25" dur="1" fill="hold">
                                          <p:stCondLst>
                                            <p:cond delay="499"/>
                                          </p:stCondLst>
                                        </p:cTn>
                                        <p:tgtEl>
                                          <p:spTgt spid="255016"/>
                                        </p:tgtEl>
                                        <p:attrNameLst>
                                          <p:attrName>style.visibility</p:attrName>
                                        </p:attrNameLst>
                                      </p:cBhvr>
                                      <p:to>
                                        <p:strVal val="hidden"/>
                                      </p:to>
                                    </p:set>
                                  </p:childTnLst>
                                </p:cTn>
                              </p:par>
                              <p:par>
                                <p:cTn id="26" presetID="23" presetClass="entr" presetSubtype="16" fill="hold" grpId="0" nodeType="withEffect">
                                  <p:stCondLst>
                                    <p:cond delay="800"/>
                                  </p:stCondLst>
                                  <p:childTnLst>
                                    <p:set>
                                      <p:cBhvr>
                                        <p:cTn id="27" dur="1" fill="hold">
                                          <p:stCondLst>
                                            <p:cond delay="0"/>
                                          </p:stCondLst>
                                        </p:cTn>
                                        <p:tgtEl>
                                          <p:spTgt spid="255017"/>
                                        </p:tgtEl>
                                        <p:attrNameLst>
                                          <p:attrName>style.visibility</p:attrName>
                                        </p:attrNameLst>
                                      </p:cBhvr>
                                      <p:to>
                                        <p:strVal val="visible"/>
                                      </p:to>
                                    </p:set>
                                    <p:anim calcmode="lin" valueType="num">
                                      <p:cBhvr>
                                        <p:cTn id="28" dur="2000" fill="hold"/>
                                        <p:tgtEl>
                                          <p:spTgt spid="255017"/>
                                        </p:tgtEl>
                                        <p:attrNameLst>
                                          <p:attrName>ppt_w</p:attrName>
                                        </p:attrNameLst>
                                      </p:cBhvr>
                                      <p:tavLst>
                                        <p:tav tm="0">
                                          <p:val>
                                            <p:fltVal val="0"/>
                                          </p:val>
                                        </p:tav>
                                        <p:tav tm="100000">
                                          <p:val>
                                            <p:strVal val="#ppt_w"/>
                                          </p:val>
                                        </p:tav>
                                      </p:tavLst>
                                    </p:anim>
                                    <p:anim calcmode="lin" valueType="num">
                                      <p:cBhvr>
                                        <p:cTn id="29" dur="2000" fill="hold"/>
                                        <p:tgtEl>
                                          <p:spTgt spid="255017"/>
                                        </p:tgtEl>
                                        <p:attrNameLst>
                                          <p:attrName>ppt_h</p:attrName>
                                        </p:attrNameLst>
                                      </p:cBhvr>
                                      <p:tavLst>
                                        <p:tav tm="0">
                                          <p:val>
                                            <p:fltVal val="0"/>
                                          </p:val>
                                        </p:tav>
                                        <p:tav tm="100000">
                                          <p:val>
                                            <p:strVal val="#ppt_h"/>
                                          </p:val>
                                        </p:tav>
                                      </p:tavLst>
                                    </p:anim>
                                  </p:childTnLst>
                                </p:cTn>
                              </p:par>
                              <p:par>
                                <p:cTn id="30" presetID="10" presetClass="exit" presetSubtype="0" fill="hold" grpId="1" nodeType="withEffect">
                                  <p:stCondLst>
                                    <p:cond delay="2300"/>
                                  </p:stCondLst>
                                  <p:childTnLst>
                                    <p:animEffect transition="out" filter="fade">
                                      <p:cBhvr>
                                        <p:cTn id="31" dur="500"/>
                                        <p:tgtEl>
                                          <p:spTgt spid="255017"/>
                                        </p:tgtEl>
                                      </p:cBhvr>
                                    </p:animEffect>
                                    <p:set>
                                      <p:cBhvr>
                                        <p:cTn id="32" dur="1" fill="hold">
                                          <p:stCondLst>
                                            <p:cond delay="499"/>
                                          </p:stCondLst>
                                        </p:cTn>
                                        <p:tgtEl>
                                          <p:spTgt spid="25501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55024"/>
                                        </p:tgtEl>
                                        <p:attrNameLst>
                                          <p:attrName>style.visibility</p:attrName>
                                        </p:attrNameLst>
                                      </p:cBhvr>
                                      <p:to>
                                        <p:strVal val="visible"/>
                                      </p:to>
                                    </p:set>
                                    <p:animEffect transition="in" filter="fade">
                                      <p:cBhvr>
                                        <p:cTn id="37" dur="2000"/>
                                        <p:tgtEl>
                                          <p:spTgt spid="255024"/>
                                        </p:tgtEl>
                                      </p:cBhvr>
                                    </p:animEffect>
                                  </p:childTnLst>
                                </p:cTn>
                              </p:par>
                            </p:childTnLst>
                          </p:cTn>
                        </p:par>
                        <p:par>
                          <p:cTn id="38" fill="hold" nodeType="afterGroup">
                            <p:stCondLst>
                              <p:cond delay="2000"/>
                            </p:stCondLst>
                            <p:childTnLst>
                              <p:par>
                                <p:cTn id="39" presetID="1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slide(fromLeft)">
                                      <p:cBhvr>
                                        <p:cTn id="41" dur="500"/>
                                        <p:tgtEl>
                                          <p:spTgt spid="2"/>
                                        </p:tgtEl>
                                      </p:cBhvr>
                                    </p:animEffect>
                                  </p:childTnLst>
                                </p:cTn>
                              </p:par>
                              <p:par>
                                <p:cTn id="42" presetID="23" presetClass="entr" presetSubtype="16" fill="hold" grpId="0" nodeType="withEffect">
                                  <p:stCondLst>
                                    <p:cond delay="0"/>
                                  </p:stCondLst>
                                  <p:childTnLst>
                                    <p:set>
                                      <p:cBhvr>
                                        <p:cTn id="43" dur="1" fill="hold">
                                          <p:stCondLst>
                                            <p:cond delay="0"/>
                                          </p:stCondLst>
                                        </p:cTn>
                                        <p:tgtEl>
                                          <p:spTgt spid="255012"/>
                                        </p:tgtEl>
                                        <p:attrNameLst>
                                          <p:attrName>style.visibility</p:attrName>
                                        </p:attrNameLst>
                                      </p:cBhvr>
                                      <p:to>
                                        <p:strVal val="visible"/>
                                      </p:to>
                                    </p:set>
                                    <p:anim calcmode="lin" valueType="num">
                                      <p:cBhvr>
                                        <p:cTn id="44" dur="2000" fill="hold"/>
                                        <p:tgtEl>
                                          <p:spTgt spid="255012"/>
                                        </p:tgtEl>
                                        <p:attrNameLst>
                                          <p:attrName>ppt_w</p:attrName>
                                        </p:attrNameLst>
                                      </p:cBhvr>
                                      <p:tavLst>
                                        <p:tav tm="0">
                                          <p:val>
                                            <p:fltVal val="0"/>
                                          </p:val>
                                        </p:tav>
                                        <p:tav tm="100000">
                                          <p:val>
                                            <p:strVal val="#ppt_w"/>
                                          </p:val>
                                        </p:tav>
                                      </p:tavLst>
                                    </p:anim>
                                    <p:anim calcmode="lin" valueType="num">
                                      <p:cBhvr>
                                        <p:cTn id="45" dur="2000" fill="hold"/>
                                        <p:tgtEl>
                                          <p:spTgt spid="255012"/>
                                        </p:tgtEl>
                                        <p:attrNameLst>
                                          <p:attrName>ppt_h</p:attrName>
                                        </p:attrNameLst>
                                      </p:cBhvr>
                                      <p:tavLst>
                                        <p:tav tm="0">
                                          <p:val>
                                            <p:fltVal val="0"/>
                                          </p:val>
                                        </p:tav>
                                        <p:tav tm="100000">
                                          <p:val>
                                            <p:strVal val="#ppt_h"/>
                                          </p:val>
                                        </p:tav>
                                      </p:tavLst>
                                    </p:anim>
                                  </p:childTnLst>
                                </p:cTn>
                              </p:par>
                              <p:par>
                                <p:cTn id="46" presetID="10" presetClass="exit" presetSubtype="0" fill="hold" grpId="1" nodeType="withEffect">
                                  <p:stCondLst>
                                    <p:cond delay="1500"/>
                                  </p:stCondLst>
                                  <p:childTnLst>
                                    <p:animEffect transition="out" filter="fade">
                                      <p:cBhvr>
                                        <p:cTn id="47" dur="500"/>
                                        <p:tgtEl>
                                          <p:spTgt spid="255012"/>
                                        </p:tgtEl>
                                      </p:cBhvr>
                                    </p:animEffect>
                                    <p:set>
                                      <p:cBhvr>
                                        <p:cTn id="48" dur="1" fill="hold">
                                          <p:stCondLst>
                                            <p:cond delay="499"/>
                                          </p:stCondLst>
                                        </p:cTn>
                                        <p:tgtEl>
                                          <p:spTgt spid="255012"/>
                                        </p:tgtEl>
                                        <p:attrNameLst>
                                          <p:attrName>style.visibility</p:attrName>
                                        </p:attrNameLst>
                                      </p:cBhvr>
                                      <p:to>
                                        <p:strVal val="hidden"/>
                                      </p:to>
                                    </p:set>
                                  </p:childTnLst>
                                </p:cTn>
                              </p:par>
                              <p:par>
                                <p:cTn id="49" presetID="23" presetClass="entr" presetSubtype="16" fill="hold" grpId="0" nodeType="withEffect">
                                  <p:stCondLst>
                                    <p:cond delay="400"/>
                                  </p:stCondLst>
                                  <p:childTnLst>
                                    <p:set>
                                      <p:cBhvr>
                                        <p:cTn id="50" dur="1" fill="hold">
                                          <p:stCondLst>
                                            <p:cond delay="0"/>
                                          </p:stCondLst>
                                        </p:cTn>
                                        <p:tgtEl>
                                          <p:spTgt spid="255013"/>
                                        </p:tgtEl>
                                        <p:attrNameLst>
                                          <p:attrName>style.visibility</p:attrName>
                                        </p:attrNameLst>
                                      </p:cBhvr>
                                      <p:to>
                                        <p:strVal val="visible"/>
                                      </p:to>
                                    </p:set>
                                    <p:anim calcmode="lin" valueType="num">
                                      <p:cBhvr>
                                        <p:cTn id="51" dur="2000" fill="hold"/>
                                        <p:tgtEl>
                                          <p:spTgt spid="255013"/>
                                        </p:tgtEl>
                                        <p:attrNameLst>
                                          <p:attrName>ppt_w</p:attrName>
                                        </p:attrNameLst>
                                      </p:cBhvr>
                                      <p:tavLst>
                                        <p:tav tm="0">
                                          <p:val>
                                            <p:fltVal val="0"/>
                                          </p:val>
                                        </p:tav>
                                        <p:tav tm="100000">
                                          <p:val>
                                            <p:strVal val="#ppt_w"/>
                                          </p:val>
                                        </p:tav>
                                      </p:tavLst>
                                    </p:anim>
                                    <p:anim calcmode="lin" valueType="num">
                                      <p:cBhvr>
                                        <p:cTn id="52" dur="2000" fill="hold"/>
                                        <p:tgtEl>
                                          <p:spTgt spid="255013"/>
                                        </p:tgtEl>
                                        <p:attrNameLst>
                                          <p:attrName>ppt_h</p:attrName>
                                        </p:attrNameLst>
                                      </p:cBhvr>
                                      <p:tavLst>
                                        <p:tav tm="0">
                                          <p:val>
                                            <p:fltVal val="0"/>
                                          </p:val>
                                        </p:tav>
                                        <p:tav tm="100000">
                                          <p:val>
                                            <p:strVal val="#ppt_h"/>
                                          </p:val>
                                        </p:tav>
                                      </p:tavLst>
                                    </p:anim>
                                  </p:childTnLst>
                                </p:cTn>
                              </p:par>
                              <p:par>
                                <p:cTn id="53" presetID="10" presetClass="exit" presetSubtype="0" fill="hold" grpId="1" nodeType="withEffect">
                                  <p:stCondLst>
                                    <p:cond delay="1900"/>
                                  </p:stCondLst>
                                  <p:childTnLst>
                                    <p:animEffect transition="out" filter="fade">
                                      <p:cBhvr>
                                        <p:cTn id="54" dur="500"/>
                                        <p:tgtEl>
                                          <p:spTgt spid="255013"/>
                                        </p:tgtEl>
                                      </p:cBhvr>
                                    </p:animEffect>
                                    <p:set>
                                      <p:cBhvr>
                                        <p:cTn id="55" dur="1" fill="hold">
                                          <p:stCondLst>
                                            <p:cond delay="499"/>
                                          </p:stCondLst>
                                        </p:cTn>
                                        <p:tgtEl>
                                          <p:spTgt spid="255013"/>
                                        </p:tgtEl>
                                        <p:attrNameLst>
                                          <p:attrName>style.visibility</p:attrName>
                                        </p:attrNameLst>
                                      </p:cBhvr>
                                      <p:to>
                                        <p:strVal val="hidden"/>
                                      </p:to>
                                    </p:set>
                                  </p:childTnLst>
                                </p:cTn>
                              </p:par>
                              <p:par>
                                <p:cTn id="56" presetID="23" presetClass="entr" presetSubtype="16" fill="hold" grpId="0" nodeType="withEffect">
                                  <p:stCondLst>
                                    <p:cond delay="800"/>
                                  </p:stCondLst>
                                  <p:childTnLst>
                                    <p:set>
                                      <p:cBhvr>
                                        <p:cTn id="57" dur="1" fill="hold">
                                          <p:stCondLst>
                                            <p:cond delay="0"/>
                                          </p:stCondLst>
                                        </p:cTn>
                                        <p:tgtEl>
                                          <p:spTgt spid="255014"/>
                                        </p:tgtEl>
                                        <p:attrNameLst>
                                          <p:attrName>style.visibility</p:attrName>
                                        </p:attrNameLst>
                                      </p:cBhvr>
                                      <p:to>
                                        <p:strVal val="visible"/>
                                      </p:to>
                                    </p:set>
                                    <p:anim calcmode="lin" valueType="num">
                                      <p:cBhvr>
                                        <p:cTn id="58" dur="2000" fill="hold"/>
                                        <p:tgtEl>
                                          <p:spTgt spid="255014"/>
                                        </p:tgtEl>
                                        <p:attrNameLst>
                                          <p:attrName>ppt_w</p:attrName>
                                        </p:attrNameLst>
                                      </p:cBhvr>
                                      <p:tavLst>
                                        <p:tav tm="0">
                                          <p:val>
                                            <p:fltVal val="0"/>
                                          </p:val>
                                        </p:tav>
                                        <p:tav tm="100000">
                                          <p:val>
                                            <p:strVal val="#ppt_w"/>
                                          </p:val>
                                        </p:tav>
                                      </p:tavLst>
                                    </p:anim>
                                    <p:anim calcmode="lin" valueType="num">
                                      <p:cBhvr>
                                        <p:cTn id="59" dur="2000" fill="hold"/>
                                        <p:tgtEl>
                                          <p:spTgt spid="255014"/>
                                        </p:tgtEl>
                                        <p:attrNameLst>
                                          <p:attrName>ppt_h</p:attrName>
                                        </p:attrNameLst>
                                      </p:cBhvr>
                                      <p:tavLst>
                                        <p:tav tm="0">
                                          <p:val>
                                            <p:fltVal val="0"/>
                                          </p:val>
                                        </p:tav>
                                        <p:tav tm="100000">
                                          <p:val>
                                            <p:strVal val="#ppt_h"/>
                                          </p:val>
                                        </p:tav>
                                      </p:tavLst>
                                    </p:anim>
                                  </p:childTnLst>
                                </p:cTn>
                              </p:par>
                              <p:par>
                                <p:cTn id="60" presetID="10" presetClass="exit" presetSubtype="0" fill="hold" grpId="1" nodeType="withEffect">
                                  <p:stCondLst>
                                    <p:cond delay="2300"/>
                                  </p:stCondLst>
                                  <p:childTnLst>
                                    <p:animEffect transition="out" filter="fade">
                                      <p:cBhvr>
                                        <p:cTn id="61" dur="500"/>
                                        <p:tgtEl>
                                          <p:spTgt spid="255014"/>
                                        </p:tgtEl>
                                      </p:cBhvr>
                                    </p:animEffect>
                                    <p:set>
                                      <p:cBhvr>
                                        <p:cTn id="62" dur="1" fill="hold">
                                          <p:stCondLst>
                                            <p:cond delay="499"/>
                                          </p:stCondLst>
                                        </p:cTn>
                                        <p:tgtEl>
                                          <p:spTgt spid="2550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55023"/>
                                        </p:tgtEl>
                                        <p:attrNameLst>
                                          <p:attrName>style.visibility</p:attrName>
                                        </p:attrNameLst>
                                      </p:cBhvr>
                                      <p:to>
                                        <p:strVal val="visible"/>
                                      </p:to>
                                    </p:set>
                                    <p:animEffect transition="in" filter="fade">
                                      <p:cBhvr>
                                        <p:cTn id="67" dur="500"/>
                                        <p:tgtEl>
                                          <p:spTgt spid="255023"/>
                                        </p:tgtEl>
                                      </p:cBhvr>
                                    </p:animEffect>
                                  </p:childTnLst>
                                </p:cTn>
                              </p:par>
                            </p:childTnLst>
                          </p:cTn>
                        </p:par>
                        <p:par>
                          <p:cTn id="68" fill="hold" nodeType="afterGroup">
                            <p:stCondLst>
                              <p:cond delay="500"/>
                            </p:stCondLst>
                            <p:childTnLst>
                              <p:par>
                                <p:cTn id="69" presetID="12" presetClass="entr" presetSubtype="2"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slide(fromRight)">
                                      <p:cBhvr>
                                        <p:cTn id="71" dur="500"/>
                                        <p:tgtEl>
                                          <p:spTgt spid="4"/>
                                        </p:tgtEl>
                                      </p:cBhvr>
                                    </p:animEffect>
                                  </p:childTnLst>
                                </p:cTn>
                              </p:par>
                              <p:par>
                                <p:cTn id="72" presetID="23" presetClass="entr" presetSubtype="16" fill="hold" grpId="0" nodeType="withEffect">
                                  <p:stCondLst>
                                    <p:cond delay="0"/>
                                  </p:stCondLst>
                                  <p:childTnLst>
                                    <p:set>
                                      <p:cBhvr>
                                        <p:cTn id="73" dur="1" fill="hold">
                                          <p:stCondLst>
                                            <p:cond delay="0"/>
                                          </p:stCondLst>
                                        </p:cTn>
                                        <p:tgtEl>
                                          <p:spTgt spid="255018"/>
                                        </p:tgtEl>
                                        <p:attrNameLst>
                                          <p:attrName>style.visibility</p:attrName>
                                        </p:attrNameLst>
                                      </p:cBhvr>
                                      <p:to>
                                        <p:strVal val="visible"/>
                                      </p:to>
                                    </p:set>
                                    <p:anim calcmode="lin" valueType="num">
                                      <p:cBhvr>
                                        <p:cTn id="74" dur="2000" fill="hold"/>
                                        <p:tgtEl>
                                          <p:spTgt spid="255018"/>
                                        </p:tgtEl>
                                        <p:attrNameLst>
                                          <p:attrName>ppt_w</p:attrName>
                                        </p:attrNameLst>
                                      </p:cBhvr>
                                      <p:tavLst>
                                        <p:tav tm="0">
                                          <p:val>
                                            <p:fltVal val="0"/>
                                          </p:val>
                                        </p:tav>
                                        <p:tav tm="100000">
                                          <p:val>
                                            <p:strVal val="#ppt_w"/>
                                          </p:val>
                                        </p:tav>
                                      </p:tavLst>
                                    </p:anim>
                                    <p:anim calcmode="lin" valueType="num">
                                      <p:cBhvr>
                                        <p:cTn id="75" dur="2000" fill="hold"/>
                                        <p:tgtEl>
                                          <p:spTgt spid="255018"/>
                                        </p:tgtEl>
                                        <p:attrNameLst>
                                          <p:attrName>ppt_h</p:attrName>
                                        </p:attrNameLst>
                                      </p:cBhvr>
                                      <p:tavLst>
                                        <p:tav tm="0">
                                          <p:val>
                                            <p:fltVal val="0"/>
                                          </p:val>
                                        </p:tav>
                                        <p:tav tm="100000">
                                          <p:val>
                                            <p:strVal val="#ppt_h"/>
                                          </p:val>
                                        </p:tav>
                                      </p:tavLst>
                                    </p:anim>
                                  </p:childTnLst>
                                </p:cTn>
                              </p:par>
                              <p:par>
                                <p:cTn id="76" presetID="10" presetClass="exit" presetSubtype="0" fill="hold" grpId="1" nodeType="withEffect">
                                  <p:stCondLst>
                                    <p:cond delay="1500"/>
                                  </p:stCondLst>
                                  <p:childTnLst>
                                    <p:animEffect transition="out" filter="fade">
                                      <p:cBhvr>
                                        <p:cTn id="77" dur="500"/>
                                        <p:tgtEl>
                                          <p:spTgt spid="255018"/>
                                        </p:tgtEl>
                                      </p:cBhvr>
                                    </p:animEffect>
                                    <p:set>
                                      <p:cBhvr>
                                        <p:cTn id="78" dur="1" fill="hold">
                                          <p:stCondLst>
                                            <p:cond delay="499"/>
                                          </p:stCondLst>
                                        </p:cTn>
                                        <p:tgtEl>
                                          <p:spTgt spid="255018"/>
                                        </p:tgtEl>
                                        <p:attrNameLst>
                                          <p:attrName>style.visibility</p:attrName>
                                        </p:attrNameLst>
                                      </p:cBhvr>
                                      <p:to>
                                        <p:strVal val="hidden"/>
                                      </p:to>
                                    </p:set>
                                  </p:childTnLst>
                                </p:cTn>
                              </p:par>
                              <p:par>
                                <p:cTn id="79" presetID="23" presetClass="entr" presetSubtype="16" fill="hold" grpId="0" nodeType="withEffect">
                                  <p:stCondLst>
                                    <p:cond delay="400"/>
                                  </p:stCondLst>
                                  <p:childTnLst>
                                    <p:set>
                                      <p:cBhvr>
                                        <p:cTn id="80" dur="1" fill="hold">
                                          <p:stCondLst>
                                            <p:cond delay="0"/>
                                          </p:stCondLst>
                                        </p:cTn>
                                        <p:tgtEl>
                                          <p:spTgt spid="255019"/>
                                        </p:tgtEl>
                                        <p:attrNameLst>
                                          <p:attrName>style.visibility</p:attrName>
                                        </p:attrNameLst>
                                      </p:cBhvr>
                                      <p:to>
                                        <p:strVal val="visible"/>
                                      </p:to>
                                    </p:set>
                                    <p:anim calcmode="lin" valueType="num">
                                      <p:cBhvr>
                                        <p:cTn id="81" dur="2000" fill="hold"/>
                                        <p:tgtEl>
                                          <p:spTgt spid="255019"/>
                                        </p:tgtEl>
                                        <p:attrNameLst>
                                          <p:attrName>ppt_w</p:attrName>
                                        </p:attrNameLst>
                                      </p:cBhvr>
                                      <p:tavLst>
                                        <p:tav tm="0">
                                          <p:val>
                                            <p:fltVal val="0"/>
                                          </p:val>
                                        </p:tav>
                                        <p:tav tm="100000">
                                          <p:val>
                                            <p:strVal val="#ppt_w"/>
                                          </p:val>
                                        </p:tav>
                                      </p:tavLst>
                                    </p:anim>
                                    <p:anim calcmode="lin" valueType="num">
                                      <p:cBhvr>
                                        <p:cTn id="82" dur="2000" fill="hold"/>
                                        <p:tgtEl>
                                          <p:spTgt spid="255019"/>
                                        </p:tgtEl>
                                        <p:attrNameLst>
                                          <p:attrName>ppt_h</p:attrName>
                                        </p:attrNameLst>
                                      </p:cBhvr>
                                      <p:tavLst>
                                        <p:tav tm="0">
                                          <p:val>
                                            <p:fltVal val="0"/>
                                          </p:val>
                                        </p:tav>
                                        <p:tav tm="100000">
                                          <p:val>
                                            <p:strVal val="#ppt_h"/>
                                          </p:val>
                                        </p:tav>
                                      </p:tavLst>
                                    </p:anim>
                                  </p:childTnLst>
                                </p:cTn>
                              </p:par>
                              <p:par>
                                <p:cTn id="83" presetID="10" presetClass="exit" presetSubtype="0" fill="hold" grpId="1" nodeType="withEffect">
                                  <p:stCondLst>
                                    <p:cond delay="1900"/>
                                  </p:stCondLst>
                                  <p:childTnLst>
                                    <p:animEffect transition="out" filter="fade">
                                      <p:cBhvr>
                                        <p:cTn id="84" dur="500"/>
                                        <p:tgtEl>
                                          <p:spTgt spid="255019"/>
                                        </p:tgtEl>
                                      </p:cBhvr>
                                    </p:animEffect>
                                    <p:set>
                                      <p:cBhvr>
                                        <p:cTn id="85" dur="1" fill="hold">
                                          <p:stCondLst>
                                            <p:cond delay="499"/>
                                          </p:stCondLst>
                                        </p:cTn>
                                        <p:tgtEl>
                                          <p:spTgt spid="255019"/>
                                        </p:tgtEl>
                                        <p:attrNameLst>
                                          <p:attrName>style.visibility</p:attrName>
                                        </p:attrNameLst>
                                      </p:cBhvr>
                                      <p:to>
                                        <p:strVal val="hidden"/>
                                      </p:to>
                                    </p:set>
                                  </p:childTnLst>
                                </p:cTn>
                              </p:par>
                              <p:par>
                                <p:cTn id="86" presetID="23" presetClass="entr" presetSubtype="16" fill="hold" grpId="0" nodeType="withEffect">
                                  <p:stCondLst>
                                    <p:cond delay="800"/>
                                  </p:stCondLst>
                                  <p:childTnLst>
                                    <p:set>
                                      <p:cBhvr>
                                        <p:cTn id="87" dur="1" fill="hold">
                                          <p:stCondLst>
                                            <p:cond delay="0"/>
                                          </p:stCondLst>
                                        </p:cTn>
                                        <p:tgtEl>
                                          <p:spTgt spid="255020"/>
                                        </p:tgtEl>
                                        <p:attrNameLst>
                                          <p:attrName>style.visibility</p:attrName>
                                        </p:attrNameLst>
                                      </p:cBhvr>
                                      <p:to>
                                        <p:strVal val="visible"/>
                                      </p:to>
                                    </p:set>
                                    <p:anim calcmode="lin" valueType="num">
                                      <p:cBhvr>
                                        <p:cTn id="88" dur="2000" fill="hold"/>
                                        <p:tgtEl>
                                          <p:spTgt spid="255020"/>
                                        </p:tgtEl>
                                        <p:attrNameLst>
                                          <p:attrName>ppt_w</p:attrName>
                                        </p:attrNameLst>
                                      </p:cBhvr>
                                      <p:tavLst>
                                        <p:tav tm="0">
                                          <p:val>
                                            <p:fltVal val="0"/>
                                          </p:val>
                                        </p:tav>
                                        <p:tav tm="100000">
                                          <p:val>
                                            <p:strVal val="#ppt_w"/>
                                          </p:val>
                                        </p:tav>
                                      </p:tavLst>
                                    </p:anim>
                                    <p:anim calcmode="lin" valueType="num">
                                      <p:cBhvr>
                                        <p:cTn id="89" dur="2000" fill="hold"/>
                                        <p:tgtEl>
                                          <p:spTgt spid="255020"/>
                                        </p:tgtEl>
                                        <p:attrNameLst>
                                          <p:attrName>ppt_h</p:attrName>
                                        </p:attrNameLst>
                                      </p:cBhvr>
                                      <p:tavLst>
                                        <p:tav tm="0">
                                          <p:val>
                                            <p:fltVal val="0"/>
                                          </p:val>
                                        </p:tav>
                                        <p:tav tm="100000">
                                          <p:val>
                                            <p:strVal val="#ppt_h"/>
                                          </p:val>
                                        </p:tav>
                                      </p:tavLst>
                                    </p:anim>
                                  </p:childTnLst>
                                </p:cTn>
                              </p:par>
                              <p:par>
                                <p:cTn id="90" presetID="10" presetClass="exit" presetSubtype="0" fill="hold" grpId="1" nodeType="withEffect">
                                  <p:stCondLst>
                                    <p:cond delay="2300"/>
                                  </p:stCondLst>
                                  <p:childTnLst>
                                    <p:animEffect transition="out" filter="fade">
                                      <p:cBhvr>
                                        <p:cTn id="91" dur="500"/>
                                        <p:tgtEl>
                                          <p:spTgt spid="255020"/>
                                        </p:tgtEl>
                                      </p:cBhvr>
                                    </p:animEffect>
                                    <p:set>
                                      <p:cBhvr>
                                        <p:cTn id="92" dur="1" fill="hold">
                                          <p:stCondLst>
                                            <p:cond delay="499"/>
                                          </p:stCondLst>
                                        </p:cTn>
                                        <p:tgtEl>
                                          <p:spTgt spid="2550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2" grpId="0" animBg="1"/>
      <p:bldP spid="255012" grpId="1" animBg="1"/>
      <p:bldP spid="255013" grpId="0" animBg="1"/>
      <p:bldP spid="255013" grpId="1" animBg="1"/>
      <p:bldP spid="255014" grpId="0" animBg="1"/>
      <p:bldP spid="255014" grpId="1" animBg="1"/>
      <p:bldP spid="255015" grpId="0" animBg="1"/>
      <p:bldP spid="255015" grpId="1" animBg="1"/>
      <p:bldP spid="255016" grpId="0" animBg="1"/>
      <p:bldP spid="255016" grpId="1" animBg="1"/>
      <p:bldP spid="255017" grpId="0" animBg="1"/>
      <p:bldP spid="255017" grpId="1" animBg="1"/>
      <p:bldP spid="255018" grpId="0" animBg="1"/>
      <p:bldP spid="255018" grpId="1" animBg="1"/>
      <p:bldP spid="255019" grpId="0" animBg="1"/>
      <p:bldP spid="255019" grpId="1" animBg="1"/>
      <p:bldP spid="255020" grpId="0" animBg="1"/>
      <p:bldP spid="255020"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4"/>
          <p:cNvSpPr>
            <a:spLocks noGrp="1"/>
          </p:cNvSpPr>
          <p:nvPr>
            <p:ph type="ctrTitle"/>
          </p:nvPr>
        </p:nvSpPr>
        <p:spPr/>
        <p:txBody>
          <a:bodyPr/>
          <a:lstStyle/>
          <a:p>
            <a:r>
              <a:rPr lang="en-US">
                <a:latin typeface="Arial" charset="0"/>
                <a:ea typeface="ＭＳ Ｐゴシック" charset="0"/>
                <a:cs typeface="ＭＳ Ｐゴシック" charset="0"/>
              </a:rPr>
              <a:t>The Triarchic Theory of Intelligence</a:t>
            </a:r>
          </a:p>
        </p:txBody>
      </p:sp>
      <p:pic>
        <p:nvPicPr>
          <p:cNvPr id="6" name="Picture 5" descr="Ch9_TriarchicTheory_p3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14463" y="975904"/>
            <a:ext cx="628967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280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62078" y="900883"/>
            <a:ext cx="4581922" cy="556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itle 4"/>
          <p:cNvSpPr>
            <a:spLocks noGrp="1"/>
          </p:cNvSpPr>
          <p:nvPr>
            <p:ph type="ctrTitle"/>
          </p:nvPr>
        </p:nvSpPr>
        <p:spPr/>
        <p:txBody>
          <a:bodyPr/>
          <a:lstStyle/>
          <a:p>
            <a:r>
              <a:rPr lang="en-US">
                <a:latin typeface="Arial" charset="0"/>
                <a:ea typeface="ＭＳ Ｐゴシック" charset="0"/>
                <a:cs typeface="ＭＳ Ｐゴシック" charset="0"/>
              </a:rPr>
              <a:t>Multiple Intelligences and Emotional Intelligence</a:t>
            </a:r>
          </a:p>
        </p:txBody>
      </p:sp>
      <p:sp>
        <p:nvSpPr>
          <p:cNvPr id="148485" name="Content Placeholder 7"/>
          <p:cNvSpPr>
            <a:spLocks noGrp="1"/>
          </p:cNvSpPr>
          <p:nvPr>
            <p:ph idx="4294967295"/>
          </p:nvPr>
        </p:nvSpPr>
        <p:spPr>
          <a:xfrm>
            <a:off x="509683" y="1970192"/>
            <a:ext cx="4052395" cy="3984625"/>
          </a:xfrm>
        </p:spPr>
        <p:txBody>
          <a:bodyPr>
            <a:normAutofit fontScale="70000" lnSpcReduction="20000"/>
          </a:bodyPr>
          <a:lstStyle/>
          <a:p>
            <a:pPr marL="0" indent="0">
              <a:lnSpc>
                <a:spcPct val="120000"/>
              </a:lnSpc>
              <a:spcAft>
                <a:spcPts val="1200"/>
              </a:spcAft>
              <a:buNone/>
            </a:pPr>
            <a:r>
              <a:rPr lang="en-US" b="1" dirty="0">
                <a:latin typeface="Arial" charset="0"/>
                <a:ea typeface="ＭＳ Ｐゴシック" charset="0"/>
                <a:cs typeface="ＭＳ Ｐゴシック" charset="0"/>
              </a:rPr>
              <a:t>Some psychologists argue that certain domains are </a:t>
            </a:r>
            <a:r>
              <a:rPr lang="en-US" b="1" dirty="0">
                <a:solidFill>
                  <a:srgbClr val="C62DB0"/>
                </a:solidFill>
                <a:latin typeface="Arial" charset="0"/>
                <a:ea typeface="ＭＳ Ｐゴシック" charset="0"/>
                <a:cs typeface="ＭＳ Ｐゴシック" charset="0"/>
              </a:rPr>
              <a:t>as important</a:t>
            </a:r>
            <a:r>
              <a:rPr lang="en-US" b="1" dirty="0">
                <a:latin typeface="Arial" charset="0"/>
                <a:ea typeface="ＭＳ Ｐゴシック" charset="0"/>
                <a:cs typeface="ＭＳ Ｐゴシック" charset="0"/>
              </a:rPr>
              <a:t> as the kind </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of intelligence measured by standardized IQ tests.</a:t>
            </a:r>
          </a:p>
          <a:p>
            <a:pPr marL="0" indent="0">
              <a:lnSpc>
                <a:spcPct val="120000"/>
              </a:lnSpc>
              <a:buNone/>
            </a:pPr>
            <a:r>
              <a:rPr lang="en-US" b="1" dirty="0">
                <a:latin typeface="Arial" charset="0"/>
                <a:ea typeface="ＭＳ Ｐゴシック" charset="0"/>
                <a:cs typeface="ＭＳ Ｐゴシック" charset="0"/>
              </a:rPr>
              <a:t>Examples:</a:t>
            </a:r>
          </a:p>
          <a:p>
            <a:pPr>
              <a:lnSpc>
                <a:spcPct val="120000"/>
              </a:lnSpc>
            </a:pPr>
            <a:r>
              <a:rPr lang="en-US" b="1" dirty="0">
                <a:solidFill>
                  <a:schemeClr val="accent1"/>
                </a:solidFill>
                <a:latin typeface="Arial" charset="0"/>
                <a:ea typeface="ＭＳ Ｐゴシック" charset="0"/>
              </a:rPr>
              <a:t>Musical </a:t>
            </a:r>
            <a:r>
              <a:rPr lang="en-US" b="1" dirty="0">
                <a:latin typeface="Arial" charset="0"/>
                <a:ea typeface="ＭＳ Ｐゴシック" charset="0"/>
              </a:rPr>
              <a:t>intelligence</a:t>
            </a:r>
          </a:p>
          <a:p>
            <a:pPr>
              <a:lnSpc>
                <a:spcPct val="120000"/>
              </a:lnSpc>
            </a:pPr>
            <a:r>
              <a:rPr lang="en-US" b="1" dirty="0">
                <a:solidFill>
                  <a:srgbClr val="8D35D1"/>
                </a:solidFill>
                <a:latin typeface="Arial" charset="0"/>
                <a:ea typeface="ＭＳ Ｐゴシック" charset="0"/>
              </a:rPr>
              <a:t>Kinesthetic </a:t>
            </a:r>
            <a:r>
              <a:rPr lang="en-US" b="1" dirty="0">
                <a:latin typeface="Arial" charset="0"/>
                <a:ea typeface="ＭＳ Ｐゴシック" charset="0"/>
              </a:rPr>
              <a:t>intelligence</a:t>
            </a:r>
          </a:p>
          <a:p>
            <a:pPr>
              <a:lnSpc>
                <a:spcPct val="120000"/>
              </a:lnSpc>
            </a:pPr>
            <a:r>
              <a:rPr lang="en-US" b="1" dirty="0">
                <a:solidFill>
                  <a:srgbClr val="FF8D08"/>
                </a:solidFill>
                <a:latin typeface="Arial" charset="0"/>
                <a:ea typeface="ＭＳ Ｐゴシック" charset="0"/>
              </a:rPr>
              <a:t>Capacity </a:t>
            </a:r>
            <a:r>
              <a:rPr lang="en-US" b="1" dirty="0">
                <a:latin typeface="Arial" charset="0"/>
                <a:ea typeface="ＭＳ Ｐゴシック" charset="0"/>
              </a:rPr>
              <a:t>for insight</a:t>
            </a:r>
          </a:p>
          <a:p>
            <a:pPr>
              <a:lnSpc>
                <a:spcPct val="120000"/>
              </a:lnSpc>
            </a:pPr>
            <a:r>
              <a:rPr lang="en-US" b="1" dirty="0">
                <a:solidFill>
                  <a:srgbClr val="0D98B8"/>
                </a:solidFill>
                <a:latin typeface="Arial" charset="0"/>
                <a:ea typeface="ＭＳ Ｐゴシック" charset="0"/>
              </a:rPr>
              <a:t>Emotional </a:t>
            </a:r>
            <a:r>
              <a:rPr lang="en-US" b="1" dirty="0" smtClean="0">
                <a:latin typeface="Arial" charset="0"/>
                <a:ea typeface="ＭＳ Ｐゴシック" charset="0"/>
              </a:rPr>
              <a:t>intelligence</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06106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8305"/>
                                        </p:tgtEl>
                                        <p:attrNameLst>
                                          <p:attrName>style.visibility</p:attrName>
                                        </p:attrNameLst>
                                      </p:cBhvr>
                                      <p:to>
                                        <p:strVal val="visible"/>
                                      </p:to>
                                    </p:set>
                                    <p:animEffect transition="in" filter="fade">
                                      <p:cBhvr>
                                        <p:cTn id="7" dur="500"/>
                                        <p:tgtEl>
                                          <p:spTgt spid="98305"/>
                                        </p:tgtEl>
                                      </p:cBhvr>
                                    </p:animEffect>
                                  </p:childTnLst>
                                </p:cTn>
                              </p:par>
                              <p:par>
                                <p:cTn id="8" presetID="42" presetClass="entr" presetSubtype="0" fill="hold" grpId="0" nodeType="withEffect">
                                  <p:stCondLst>
                                    <p:cond delay="250"/>
                                  </p:stCondLst>
                                  <p:childTnLst>
                                    <p:set>
                                      <p:cBhvr>
                                        <p:cTn id="9" dur="1" fill="hold">
                                          <p:stCondLst>
                                            <p:cond delay="0"/>
                                          </p:stCondLst>
                                        </p:cTn>
                                        <p:tgtEl>
                                          <p:spTgt spid="148485">
                                            <p:txEl>
                                              <p:pRg st="0" end="0"/>
                                            </p:txEl>
                                          </p:spTgt>
                                        </p:tgtEl>
                                        <p:attrNameLst>
                                          <p:attrName>style.visibility</p:attrName>
                                        </p:attrNameLst>
                                      </p:cBhvr>
                                      <p:to>
                                        <p:strVal val="visible"/>
                                      </p:to>
                                    </p:set>
                                    <p:animEffect transition="in" filter="fade">
                                      <p:cBhvr>
                                        <p:cTn id="10" dur="1000"/>
                                        <p:tgtEl>
                                          <p:spTgt spid="148485">
                                            <p:txEl>
                                              <p:pRg st="0" end="0"/>
                                            </p:txEl>
                                          </p:spTgt>
                                        </p:tgtEl>
                                      </p:cBhvr>
                                    </p:animEffect>
                                    <p:anim calcmode="lin" valueType="num">
                                      <p:cBhvr>
                                        <p:cTn id="11" dur="1000" fill="hold"/>
                                        <p:tgtEl>
                                          <p:spTgt spid="14848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848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250"/>
                                  </p:stCondLst>
                                  <p:childTnLst>
                                    <p:set>
                                      <p:cBhvr>
                                        <p:cTn id="16" dur="1" fill="hold">
                                          <p:stCondLst>
                                            <p:cond delay="0"/>
                                          </p:stCondLst>
                                        </p:cTn>
                                        <p:tgtEl>
                                          <p:spTgt spid="148485">
                                            <p:txEl>
                                              <p:pRg st="1" end="1"/>
                                            </p:txEl>
                                          </p:spTgt>
                                        </p:tgtEl>
                                        <p:attrNameLst>
                                          <p:attrName>style.visibility</p:attrName>
                                        </p:attrNameLst>
                                      </p:cBhvr>
                                      <p:to>
                                        <p:strVal val="visible"/>
                                      </p:to>
                                    </p:set>
                                    <p:animEffect transition="in" filter="slide(fromTop)">
                                      <p:cBhvr>
                                        <p:cTn id="17" dur="500"/>
                                        <p:tgtEl>
                                          <p:spTgt spid="148485">
                                            <p:txEl>
                                              <p:pRg st="1" end="1"/>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2" presetClass="entr" presetSubtype="1" fill="hold" grpId="0" nodeType="clickEffect">
                                  <p:stCondLst>
                                    <p:cond delay="250"/>
                                  </p:stCondLst>
                                  <p:childTnLst>
                                    <p:set>
                                      <p:cBhvr>
                                        <p:cTn id="21" dur="1" fill="hold">
                                          <p:stCondLst>
                                            <p:cond delay="0"/>
                                          </p:stCondLst>
                                        </p:cTn>
                                        <p:tgtEl>
                                          <p:spTgt spid="148485">
                                            <p:txEl>
                                              <p:pRg st="2" end="2"/>
                                            </p:txEl>
                                          </p:spTgt>
                                        </p:tgtEl>
                                        <p:attrNameLst>
                                          <p:attrName>style.visibility</p:attrName>
                                        </p:attrNameLst>
                                      </p:cBhvr>
                                      <p:to>
                                        <p:strVal val="visible"/>
                                      </p:to>
                                    </p:set>
                                    <p:animEffect transition="in" filter="slide(fromTop)">
                                      <p:cBhvr>
                                        <p:cTn id="22" dur="500"/>
                                        <p:tgtEl>
                                          <p:spTgt spid="14848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250"/>
                                  </p:stCondLst>
                                  <p:childTnLst>
                                    <p:set>
                                      <p:cBhvr>
                                        <p:cTn id="26" dur="1" fill="hold">
                                          <p:stCondLst>
                                            <p:cond delay="0"/>
                                          </p:stCondLst>
                                        </p:cTn>
                                        <p:tgtEl>
                                          <p:spTgt spid="148485">
                                            <p:txEl>
                                              <p:pRg st="3" end="3"/>
                                            </p:txEl>
                                          </p:spTgt>
                                        </p:tgtEl>
                                        <p:attrNameLst>
                                          <p:attrName>style.visibility</p:attrName>
                                        </p:attrNameLst>
                                      </p:cBhvr>
                                      <p:to>
                                        <p:strVal val="visible"/>
                                      </p:to>
                                    </p:set>
                                    <p:animEffect transition="in" filter="slide(fromTop)">
                                      <p:cBhvr>
                                        <p:cTn id="27" dur="500"/>
                                        <p:tgtEl>
                                          <p:spTgt spid="14848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250"/>
                                  </p:stCondLst>
                                  <p:childTnLst>
                                    <p:set>
                                      <p:cBhvr>
                                        <p:cTn id="31" dur="1" fill="hold">
                                          <p:stCondLst>
                                            <p:cond delay="0"/>
                                          </p:stCondLst>
                                        </p:cTn>
                                        <p:tgtEl>
                                          <p:spTgt spid="148485">
                                            <p:txEl>
                                              <p:pRg st="4" end="4"/>
                                            </p:txEl>
                                          </p:spTgt>
                                        </p:tgtEl>
                                        <p:attrNameLst>
                                          <p:attrName>style.visibility</p:attrName>
                                        </p:attrNameLst>
                                      </p:cBhvr>
                                      <p:to>
                                        <p:strVal val="visible"/>
                                      </p:to>
                                    </p:set>
                                    <p:animEffect transition="in" filter="slide(fromTop)">
                                      <p:cBhvr>
                                        <p:cTn id="32" dur="500"/>
                                        <p:tgtEl>
                                          <p:spTgt spid="14848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250"/>
                                  </p:stCondLst>
                                  <p:childTnLst>
                                    <p:set>
                                      <p:cBhvr>
                                        <p:cTn id="36" dur="1" fill="hold">
                                          <p:stCondLst>
                                            <p:cond delay="0"/>
                                          </p:stCondLst>
                                        </p:cTn>
                                        <p:tgtEl>
                                          <p:spTgt spid="148485">
                                            <p:txEl>
                                              <p:pRg st="5" end="5"/>
                                            </p:txEl>
                                          </p:spTgt>
                                        </p:tgtEl>
                                        <p:attrNameLst>
                                          <p:attrName>style.visibility</p:attrName>
                                        </p:attrNameLst>
                                      </p:cBhvr>
                                      <p:to>
                                        <p:strVal val="visible"/>
                                      </p:to>
                                    </p:set>
                                    <p:animEffect transition="in" filter="slide(fromTop)">
                                      <p:cBhvr>
                                        <p:cTn id="37" dur="500"/>
                                        <p:tgtEl>
                                          <p:spTgt spid="1484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1888202"/>
            <a:ext cx="9144000" cy="2331459"/>
          </a:xfrm>
          <a:prstGeom prst="rect">
            <a:avLst/>
          </a:prstGeom>
          <a:solidFill>
            <a:schemeClr val="tx1"/>
          </a:solidFill>
          <a:ln>
            <a:noFill/>
          </a:ln>
          <a:effectLst>
            <a:outerShdw blurRad="152400" dist="38100" dir="2700000" rotWithShape="0">
              <a:srgbClr val="000000">
                <a:alpha val="42998"/>
              </a:srgbClr>
            </a:outerShdw>
          </a:effectLst>
          <a:extLst/>
        </p:spPr>
        <p:txBody>
          <a:bodyPr wrap="none" anchor="ctr"/>
          <a:lstStyle/>
          <a:p>
            <a:pPr algn="ctr">
              <a:defRPr/>
            </a:pPr>
            <a:endParaRPr lang="en-US" sz="1800">
              <a:latin typeface="Arial"/>
              <a:ea typeface="Arial" charset="0"/>
              <a:cs typeface="Arial"/>
            </a:endParaRPr>
          </a:p>
        </p:txBody>
      </p:sp>
      <p:sp>
        <p:nvSpPr>
          <p:cNvPr id="100354"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Multiple Intelligences and Emotional Intelligence</a:t>
            </a:r>
          </a:p>
        </p:txBody>
      </p:sp>
      <p:pic>
        <p:nvPicPr>
          <p:cNvPr id="2" name="Picture 1" descr="P09-1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43100"/>
            <a:ext cx="33321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ABHGPO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86138" y="1938338"/>
            <a:ext cx="2430462"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AHNGAS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76925" y="1943100"/>
            <a:ext cx="32766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899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par>
                          <p:cTn id="17" fill="hold">
                            <p:stCondLst>
                              <p:cond delay="1500"/>
                            </p:stCondLst>
                            <p:childTnLst>
                              <p:par>
                                <p:cTn id="18" presetID="55"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par>
                          <p:cTn id="23" fill="hold">
                            <p:stCondLst>
                              <p:cond delay="2500"/>
                            </p:stCondLst>
                            <p:childTnLst>
                              <p:par>
                                <p:cTn id="24" presetID="55"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Motivation, Hard Work, and Intellectual Success</a:t>
            </a:r>
          </a:p>
        </p:txBody>
      </p:sp>
      <p:sp>
        <p:nvSpPr>
          <p:cNvPr id="6" name="Content Placeholder 5"/>
          <p:cNvSpPr>
            <a:spLocks noGrp="1"/>
          </p:cNvSpPr>
          <p:nvPr>
            <p:ph sz="half" idx="4294967295"/>
          </p:nvPr>
        </p:nvSpPr>
        <p:spPr>
          <a:xfrm>
            <a:off x="221165" y="1119863"/>
            <a:ext cx="4191000" cy="5067300"/>
          </a:xfrm>
        </p:spPr>
        <p:txBody>
          <a:bodyPr>
            <a:normAutofit lnSpcReduction="10000"/>
          </a:bodyPr>
          <a:lstStyle/>
          <a:p>
            <a:pPr marL="0" indent="0">
              <a:spcAft>
                <a:spcPts val="600"/>
              </a:spcAft>
              <a:buNone/>
            </a:pPr>
            <a:r>
              <a:rPr lang="en-US" sz="2400" b="1" dirty="0">
                <a:solidFill>
                  <a:srgbClr val="C62DB0"/>
                </a:solidFill>
                <a:latin typeface="Arial" charset="0"/>
                <a:ea typeface="ＭＳ Ｐゴシック" charset="0"/>
                <a:cs typeface="ＭＳ Ｐゴシック" charset="0"/>
              </a:rPr>
              <a:t>Intellectual achievement depends on: </a:t>
            </a:r>
          </a:p>
          <a:p>
            <a:r>
              <a:rPr lang="en-US" sz="2400" b="1" dirty="0">
                <a:latin typeface="Arial" charset="0"/>
                <a:ea typeface="ＭＳ Ｐゴシック" charset="0"/>
              </a:rPr>
              <a:t>Motivation</a:t>
            </a:r>
          </a:p>
          <a:p>
            <a:r>
              <a:rPr lang="en-US" sz="2400" b="1" dirty="0">
                <a:latin typeface="Arial" charset="0"/>
                <a:ea typeface="ＭＳ Ｐゴシック" charset="0"/>
              </a:rPr>
              <a:t>Hard work</a:t>
            </a:r>
          </a:p>
          <a:p>
            <a:pPr>
              <a:spcAft>
                <a:spcPts val="1200"/>
              </a:spcAft>
            </a:pPr>
            <a:r>
              <a:rPr lang="en-US" sz="2400" b="1" dirty="0">
                <a:latin typeface="Arial" charset="0"/>
                <a:ea typeface="ＭＳ Ｐゴシック" charset="0"/>
              </a:rPr>
              <a:t>Self-discipline</a:t>
            </a:r>
          </a:p>
          <a:p>
            <a:pPr marL="0" indent="0">
              <a:spcAft>
                <a:spcPts val="600"/>
              </a:spcAft>
              <a:buNone/>
            </a:pPr>
            <a:r>
              <a:rPr lang="en-US" sz="2400" b="1" dirty="0">
                <a:solidFill>
                  <a:srgbClr val="0D98B8"/>
                </a:solidFill>
                <a:latin typeface="Arial" charset="0"/>
                <a:ea typeface="ＭＳ Ｐゴシック" charset="0"/>
                <a:cs typeface="ＭＳ Ｐゴシック" charset="0"/>
              </a:rPr>
              <a:t>The following can also help account for differences in academic performance:</a:t>
            </a:r>
          </a:p>
          <a:p>
            <a:r>
              <a:rPr lang="en-US" sz="2400" b="1" dirty="0">
                <a:latin typeface="Arial" charset="0"/>
                <a:ea typeface="ＭＳ Ｐゴシック" charset="0"/>
              </a:rPr>
              <a:t>Beliefs about intelligence</a:t>
            </a:r>
          </a:p>
          <a:p>
            <a:r>
              <a:rPr lang="en-US" sz="2400" b="1" dirty="0">
                <a:latin typeface="Arial" charset="0"/>
                <a:ea typeface="ＭＳ Ｐゴシック" charset="0"/>
              </a:rPr>
              <a:t>Standards</a:t>
            </a:r>
          </a:p>
          <a:p>
            <a:r>
              <a:rPr lang="en-US" sz="2400" b="1" dirty="0" smtClean="0">
                <a:latin typeface="Arial" charset="0"/>
                <a:ea typeface="ＭＳ Ｐゴシック" charset="0"/>
              </a:rPr>
              <a:t>Values</a:t>
            </a:r>
            <a:endParaRPr lang="en-US" sz="2400" b="1" dirty="0">
              <a:latin typeface="Arial" charset="0"/>
              <a:ea typeface="ＭＳ Ｐゴシック" charset="0"/>
              <a:cs typeface="ＭＳ Ｐゴシック" charset="0"/>
            </a:endParaRPr>
          </a:p>
        </p:txBody>
      </p:sp>
      <p:pic>
        <p:nvPicPr>
          <p:cNvPr id="101380"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779321" y="726835"/>
            <a:ext cx="4381390" cy="57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199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01380"/>
                                        </p:tgtEl>
                                        <p:attrNameLst>
                                          <p:attrName>style.visibility</p:attrName>
                                        </p:attrNameLst>
                                      </p:cBhvr>
                                      <p:to>
                                        <p:strVal val="visible"/>
                                      </p:to>
                                    </p:set>
                                    <p:anim calcmode="lin" valueType="num">
                                      <p:cBhvr>
                                        <p:cTn id="7" dur="1000" fill="hold"/>
                                        <p:tgtEl>
                                          <p:spTgt spid="101380"/>
                                        </p:tgtEl>
                                        <p:attrNameLst>
                                          <p:attrName>ppt_w</p:attrName>
                                        </p:attrNameLst>
                                      </p:cBhvr>
                                      <p:tavLst>
                                        <p:tav tm="0">
                                          <p:val>
                                            <p:strVal val="#ppt_w*0.70"/>
                                          </p:val>
                                        </p:tav>
                                        <p:tav tm="100000">
                                          <p:val>
                                            <p:strVal val="#ppt_w"/>
                                          </p:val>
                                        </p:tav>
                                      </p:tavLst>
                                    </p:anim>
                                    <p:anim calcmode="lin" valueType="num">
                                      <p:cBhvr>
                                        <p:cTn id="8" dur="1000" fill="hold"/>
                                        <p:tgtEl>
                                          <p:spTgt spid="101380"/>
                                        </p:tgtEl>
                                        <p:attrNameLst>
                                          <p:attrName>ppt_h</p:attrName>
                                        </p:attrNameLst>
                                      </p:cBhvr>
                                      <p:tavLst>
                                        <p:tav tm="0">
                                          <p:val>
                                            <p:strVal val="#ppt_h"/>
                                          </p:val>
                                        </p:tav>
                                        <p:tav tm="100000">
                                          <p:val>
                                            <p:strVal val="#ppt_h"/>
                                          </p:val>
                                        </p:tav>
                                      </p:tavLst>
                                    </p:anim>
                                    <p:animEffect transition="in" filter="fade">
                                      <p:cBhvr>
                                        <p:cTn id="9" dur="1000"/>
                                        <p:tgtEl>
                                          <p:spTgt spid="101380"/>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nodeType="afterGroup">
                            <p:stCondLst>
                              <p:cond delay="0"/>
                            </p:stCondLst>
                            <p:childTnLst>
                              <p:par>
                                <p:cTn id="18" presetID="12" presetClass="entr" presetSubtype="1" fill="hold" grpId="0" nodeType="clickEffect">
                                  <p:stCondLst>
                                    <p:cond delay="25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slide(fromTop)">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25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slide(fromTop)">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25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slide(fromTop)">
                                      <p:cBhvr>
                                        <p:cTn id="30" dur="500"/>
                                        <p:tgtEl>
                                          <p:spTgt spid="6">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nodeType="afterGroup">
                            <p:stCondLst>
                              <p:cond delay="0"/>
                            </p:stCondLst>
                            <p:childTnLst>
                              <p:par>
                                <p:cTn id="40" presetID="12" presetClass="entr" presetSubtype="1" fill="hold" grpId="0" nodeType="clickEffect">
                                  <p:stCondLst>
                                    <p:cond delay="25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slide(fromTop)">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25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slide(fromTop)">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1" fill="hold" grpId="0" nodeType="clickEffect">
                                  <p:stCondLst>
                                    <p:cond delay="25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slide(fromTop)">
                                      <p:cBhvr>
                                        <p:cTn id="5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Figure 9.12: Grades, IQ, and Self-Discipline</a:t>
            </a:r>
          </a:p>
        </p:txBody>
      </p:sp>
      <p:grpSp>
        <p:nvGrpSpPr>
          <p:cNvPr id="2" name="Group 4"/>
          <p:cNvGrpSpPr>
            <a:grpSpLocks/>
          </p:cNvGrpSpPr>
          <p:nvPr/>
        </p:nvGrpSpPr>
        <p:grpSpPr bwMode="auto">
          <a:xfrm>
            <a:off x="2286000" y="963375"/>
            <a:ext cx="4413250" cy="5254625"/>
            <a:chOff x="2286000" y="746125"/>
            <a:chExt cx="4413250" cy="5254625"/>
          </a:xfrm>
        </p:grpSpPr>
        <p:sp>
          <p:nvSpPr>
            <p:cNvPr id="4" name="Rounded Rectangle 3"/>
            <p:cNvSpPr>
              <a:spLocks noChangeArrowheads="1"/>
            </p:cNvSpPr>
            <p:nvPr/>
          </p:nvSpPr>
          <p:spPr bwMode="auto">
            <a:xfrm>
              <a:off x="2286000" y="746125"/>
              <a:ext cx="4413250" cy="5254625"/>
            </a:xfrm>
            <a:prstGeom prst="roundRect">
              <a:avLst>
                <a:gd name="adj" fmla="val 5875"/>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Arial" charset="0"/>
                <a:cs typeface="Arial" charset="0"/>
              </a:endParaRPr>
            </a:p>
          </p:txBody>
        </p:sp>
        <p:pic>
          <p:nvPicPr>
            <p:cNvPr id="1034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50301" y="842963"/>
              <a:ext cx="3684649" cy="507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97052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Figure 9.13: What’s the Secret of Math Success?</a:t>
            </a:r>
          </a:p>
        </p:txBody>
      </p:sp>
      <p:grpSp>
        <p:nvGrpSpPr>
          <p:cNvPr id="4" name="Group 3"/>
          <p:cNvGrpSpPr/>
          <p:nvPr/>
        </p:nvGrpSpPr>
        <p:grpSpPr>
          <a:xfrm>
            <a:off x="2214195" y="843933"/>
            <a:ext cx="4662344" cy="5506454"/>
            <a:chOff x="2214195" y="852289"/>
            <a:chExt cx="4662344" cy="5506454"/>
          </a:xfrm>
        </p:grpSpPr>
        <p:sp>
          <p:nvSpPr>
            <p:cNvPr id="2" name="Rounded Rectangle 1"/>
            <p:cNvSpPr/>
            <p:nvPr/>
          </p:nvSpPr>
          <p:spPr>
            <a:xfrm>
              <a:off x="2214195" y="852289"/>
              <a:ext cx="4662344" cy="5506454"/>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AFDENB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94953" y="1070868"/>
              <a:ext cx="4100829" cy="50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3789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5906"/>
            <a:ext cx="9171025" cy="6543273"/>
          </a:xfrm>
          <a:prstGeom prst="rect">
            <a:avLst/>
          </a:prstGeom>
        </p:spPr>
      </p:pic>
      <p:sp>
        <p:nvSpPr>
          <p:cNvPr id="2" name="Rectangle 1"/>
          <p:cNvSpPr/>
          <p:nvPr/>
        </p:nvSpPr>
        <p:spPr>
          <a:xfrm>
            <a:off x="3346367" y="1978831"/>
            <a:ext cx="2441120" cy="795285"/>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1">
                      <a:lumMod val="60000"/>
                      <a:lumOff val="40000"/>
                    </a:schemeClr>
                  </a:solidFill>
                  <a:latin typeface="Arial"/>
                  <a:cs typeface="Arial"/>
                </a:rPr>
                <a:t>9.5</a:t>
              </a:r>
              <a:endParaRPr lang="en-US" sz="3200" b="1" dirty="0">
                <a:solidFill>
                  <a:schemeClr val="accent1">
                    <a:lumMod val="60000"/>
                    <a:lumOff val="40000"/>
                  </a:schemeClr>
                </a:solidFill>
                <a:latin typeface="Arial"/>
                <a:cs typeface="Arial"/>
              </a:endParaRPr>
            </a:p>
          </p:txBody>
        </p:sp>
      </p:grpSp>
      <p:sp>
        <p:nvSpPr>
          <p:cNvPr id="6" name="TextBox 5"/>
          <p:cNvSpPr txBox="1"/>
          <p:nvPr/>
        </p:nvSpPr>
        <p:spPr>
          <a:xfrm>
            <a:off x="3346367" y="2105743"/>
            <a:ext cx="2441120" cy="461665"/>
          </a:xfrm>
          <a:prstGeom prst="rect">
            <a:avLst/>
          </a:prstGeom>
          <a:noFill/>
        </p:spPr>
        <p:txBody>
          <a:bodyPr wrap="square" rtlCol="0">
            <a:spAutoFit/>
          </a:bodyPr>
          <a:lstStyle/>
          <a:p>
            <a:pPr algn="ctr"/>
            <a:r>
              <a:rPr lang="en-US" sz="2400" b="1" dirty="0" smtClean="0">
                <a:solidFill>
                  <a:schemeClr val="bg1"/>
                </a:solidFill>
                <a:latin typeface=""/>
              </a:rPr>
              <a:t>Animal Minds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58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9.5</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9.5.A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Summarize the evidence both supporting and refuting the concept of animal intelligence</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9.5.B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Summarize the evidence both supporting and refuting the concept of animal language use</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417129"/>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smtClean="0">
                  <a:solidFill>
                    <a:schemeClr val="bg1"/>
                  </a:solidFill>
                  <a:latin typeface="Arial"/>
                  <a:cs typeface="Arial"/>
                </a:rPr>
                <a:t>9.5</a:t>
              </a:r>
              <a:r>
                <a:rPr lang="en-US" sz="2400" b="1" smtClean="0">
                  <a:solidFill>
                    <a:schemeClr val="bg1"/>
                  </a:solidFill>
                  <a:latin typeface="Arial"/>
                  <a:cs typeface="Arial"/>
                </a:rPr>
                <a:t>.C</a:t>
              </a:r>
              <a:endParaRPr lang="en-US" sz="2400" b="1" dirty="0">
                <a:solidFill>
                  <a:schemeClr val="bg1"/>
                </a:solidFill>
                <a:latin typeface="Arial"/>
                <a:cs typeface="Arial"/>
              </a:endParaRPr>
            </a:p>
          </p:txBody>
        </p:sp>
      </p:grpSp>
      <p:grpSp>
        <p:nvGrpSpPr>
          <p:cNvPr id="26" name="Group 25"/>
          <p:cNvGrpSpPr/>
          <p:nvPr/>
        </p:nvGrpSpPr>
        <p:grpSpPr>
          <a:xfrm>
            <a:off x="1851368" y="3417129"/>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Explain why both anthropomorphism and </a:t>
              </a:r>
              <a:r>
                <a:rPr lang="en-US" dirty="0" err="1">
                  <a:latin typeface="Arial"/>
                  <a:cs typeface="Arial"/>
                </a:rPr>
                <a:t>anthropodenial</a:t>
              </a:r>
              <a:r>
                <a:rPr lang="en-US" dirty="0">
                  <a:latin typeface="Arial"/>
                  <a:cs typeface="Arial"/>
                </a:rPr>
                <a:t> are unwise approaches to understanding animal cognition</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953082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a:spLocks noChangeArrowheads="1"/>
          </p:cNvSpPr>
          <p:nvPr/>
        </p:nvSpPr>
        <p:spPr bwMode="auto">
          <a:xfrm>
            <a:off x="3367247" y="1047750"/>
            <a:ext cx="5514601" cy="4714875"/>
          </a:xfrm>
          <a:prstGeom prst="round2DiagRect">
            <a:avLst/>
          </a:prstGeom>
          <a:solidFill>
            <a:schemeClr val="tx1"/>
          </a:solidFill>
          <a:ln>
            <a:noFill/>
          </a:ln>
          <a:effectLst>
            <a:outerShdw blurRad="241300" dist="38100" dir="2700000" rotWithShape="0">
              <a:srgbClr val="000000">
                <a:alpha val="42998"/>
              </a:srgbClr>
            </a:outerShdw>
          </a:effectLst>
          <a:extLst/>
        </p:spPr>
        <p:txBody>
          <a:bodyPr wrap="none" anchor="ctr"/>
          <a:lstStyle/>
          <a:p>
            <a:pPr algn="ctr">
              <a:defRPr/>
            </a:pPr>
            <a:endParaRPr lang="en-US" sz="1800">
              <a:latin typeface="Arial" pitchFamily="-111" charset="0"/>
              <a:ea typeface="Arial" charset="0"/>
              <a:cs typeface="Arial" charset="0"/>
            </a:endParaRPr>
          </a:p>
        </p:txBody>
      </p:sp>
      <p:sp>
        <p:nvSpPr>
          <p:cNvPr id="109571" name="Rectangle 2"/>
          <p:cNvSpPr>
            <a:spLocks noGrp="1" noChangeArrowheads="1"/>
          </p:cNvSpPr>
          <p:nvPr>
            <p:ph type="ctrTitle"/>
          </p:nvPr>
        </p:nvSpPr>
        <p:spPr/>
        <p:txBody>
          <a:bodyPr/>
          <a:lstStyle/>
          <a:p>
            <a:r>
              <a:rPr lang="en-US" dirty="0">
                <a:latin typeface="Arial" charset="0"/>
                <a:ea typeface="ＭＳ Ｐゴシック" charset="0"/>
                <a:cs typeface="ＭＳ Ｐゴシック" charset="0"/>
              </a:rPr>
              <a:t>Animal Intelligence</a:t>
            </a:r>
          </a:p>
        </p:txBody>
      </p:sp>
      <p:sp>
        <p:nvSpPr>
          <p:cNvPr id="2" name="Content Placeholder 2"/>
          <p:cNvSpPr>
            <a:spLocks noGrp="1"/>
          </p:cNvSpPr>
          <p:nvPr>
            <p:ph idx="4294967295"/>
          </p:nvPr>
        </p:nvSpPr>
        <p:spPr>
          <a:xfrm>
            <a:off x="3771900" y="1254125"/>
            <a:ext cx="4892706" cy="4427800"/>
          </a:xfrm>
        </p:spPr>
        <p:txBody>
          <a:bodyPr>
            <a:normAutofit fontScale="92500"/>
          </a:bodyPr>
          <a:lstStyle/>
          <a:p>
            <a:pPr marL="0" indent="0">
              <a:spcAft>
                <a:spcPts val="600"/>
              </a:spcAft>
              <a:buNone/>
            </a:pPr>
            <a:r>
              <a:rPr lang="en-US" sz="2400" b="1" dirty="0">
                <a:solidFill>
                  <a:srgbClr val="0D98B8"/>
                </a:solidFill>
                <a:latin typeface="Arial" charset="0"/>
                <a:ea typeface="ＭＳ Ｐゴシック" charset="0"/>
                <a:cs typeface="ＭＳ Ｐゴシック" charset="0"/>
              </a:rPr>
              <a:t>Cognitive ethology: </a:t>
            </a:r>
            <a:br>
              <a:rPr lang="en-US" sz="2400" b="1" dirty="0">
                <a:solidFill>
                  <a:srgbClr val="0D98B8"/>
                </a:solidFill>
                <a:latin typeface="Arial" charset="0"/>
                <a:ea typeface="ＭＳ Ｐゴシック" charset="0"/>
                <a:cs typeface="ＭＳ Ｐゴシック" charset="0"/>
              </a:rPr>
            </a:br>
            <a:r>
              <a:rPr lang="en-US" sz="2400" b="1" dirty="0">
                <a:solidFill>
                  <a:schemeClr val="bg1"/>
                </a:solidFill>
                <a:latin typeface="Arial" charset="0"/>
                <a:ea typeface="ＭＳ Ｐゴシック" charset="0"/>
                <a:cs typeface="ＭＳ Ｐゴシック" charset="0"/>
              </a:rPr>
              <a:t>The study of cognitive processes </a:t>
            </a:r>
            <a:br>
              <a:rPr lang="en-US" sz="2400" b="1" dirty="0">
                <a:solidFill>
                  <a:schemeClr val="bg1"/>
                </a:solidFill>
                <a:latin typeface="Arial" charset="0"/>
                <a:ea typeface="ＭＳ Ｐゴシック" charset="0"/>
                <a:cs typeface="ＭＳ Ｐゴシック" charset="0"/>
              </a:rPr>
            </a:br>
            <a:r>
              <a:rPr lang="en-US" sz="2400" b="1" dirty="0">
                <a:solidFill>
                  <a:schemeClr val="bg1"/>
                </a:solidFill>
                <a:latin typeface="Arial" charset="0"/>
                <a:ea typeface="ＭＳ Ｐゴシック" charset="0"/>
                <a:cs typeface="ＭＳ Ｐゴシック" charset="0"/>
              </a:rPr>
              <a:t>in nonhuman animals</a:t>
            </a:r>
          </a:p>
          <a:p>
            <a:pPr marL="0" indent="0">
              <a:buNone/>
            </a:pPr>
            <a:r>
              <a:rPr lang="en-US" sz="2400" b="1" dirty="0">
                <a:solidFill>
                  <a:srgbClr val="C62DB0"/>
                </a:solidFill>
                <a:latin typeface="Arial" charset="0"/>
                <a:ea typeface="ＭＳ Ｐゴシック" charset="0"/>
                <a:cs typeface="ＭＳ Ｐゴシック" charset="0"/>
              </a:rPr>
              <a:t>Cognitive </a:t>
            </a:r>
            <a:r>
              <a:rPr lang="en-US" sz="2400" b="1" dirty="0" err="1">
                <a:solidFill>
                  <a:srgbClr val="C62DB0"/>
                </a:solidFill>
                <a:latin typeface="Arial" charset="0"/>
                <a:ea typeface="ＭＳ Ｐゴシック" charset="0"/>
                <a:cs typeface="ＭＳ Ｐゴシック" charset="0"/>
              </a:rPr>
              <a:t>ethologists</a:t>
            </a:r>
            <a:r>
              <a:rPr lang="en-US" sz="2400" b="1" dirty="0">
                <a:solidFill>
                  <a:srgbClr val="C62DB0"/>
                </a:solidFill>
                <a:latin typeface="Arial" charset="0"/>
                <a:ea typeface="ＭＳ Ｐゴシック" charset="0"/>
                <a:cs typeface="ＭＳ Ｐゴシック" charset="0"/>
              </a:rPr>
              <a:t> argue </a:t>
            </a:r>
            <a:br>
              <a:rPr lang="en-US" sz="2400" b="1" dirty="0">
                <a:solidFill>
                  <a:srgbClr val="C62DB0"/>
                </a:solidFill>
                <a:latin typeface="Arial" charset="0"/>
                <a:ea typeface="ＭＳ Ｐゴシック" charset="0"/>
                <a:cs typeface="ＭＳ Ｐゴシック" charset="0"/>
              </a:rPr>
            </a:br>
            <a:r>
              <a:rPr lang="en-US" sz="2400" b="1" dirty="0">
                <a:solidFill>
                  <a:srgbClr val="C62DB0"/>
                </a:solidFill>
                <a:latin typeface="Arial" charset="0"/>
                <a:ea typeface="ＭＳ Ｐゴシック" charset="0"/>
                <a:cs typeface="ＭＳ Ｐゴシック" charset="0"/>
              </a:rPr>
              <a:t>that some animals can:</a:t>
            </a:r>
          </a:p>
          <a:p>
            <a:r>
              <a:rPr lang="en-US" sz="2400" b="1" dirty="0">
                <a:solidFill>
                  <a:srgbClr val="FFFFFF"/>
                </a:solidFill>
                <a:latin typeface="Arial" charset="0"/>
                <a:ea typeface="ＭＳ Ｐゴシック" charset="0"/>
              </a:rPr>
              <a:t>Anticipate future events</a:t>
            </a:r>
          </a:p>
          <a:p>
            <a:r>
              <a:rPr lang="en-US" sz="2400" b="1" dirty="0">
                <a:solidFill>
                  <a:srgbClr val="FFFFFF"/>
                </a:solidFill>
                <a:latin typeface="Arial" charset="0"/>
                <a:ea typeface="ＭＳ Ｐゴシック" charset="0"/>
              </a:rPr>
              <a:t>Make plans</a:t>
            </a:r>
          </a:p>
          <a:p>
            <a:pPr>
              <a:spcAft>
                <a:spcPts val="600"/>
              </a:spcAft>
            </a:pPr>
            <a:r>
              <a:rPr lang="en-US" sz="2400" b="1" dirty="0">
                <a:solidFill>
                  <a:srgbClr val="FFFFFF"/>
                </a:solidFill>
                <a:latin typeface="Arial" charset="0"/>
                <a:ea typeface="ＭＳ Ｐゴシック" charset="0"/>
              </a:rPr>
              <a:t>Coordinate activities with other animals</a:t>
            </a:r>
          </a:p>
          <a:p>
            <a:pPr marL="0" indent="0">
              <a:buNone/>
            </a:pPr>
            <a:r>
              <a:rPr lang="en-US" sz="2400" b="1" dirty="0">
                <a:solidFill>
                  <a:srgbClr val="FF6600"/>
                </a:solidFill>
                <a:latin typeface="Arial" charset="0"/>
                <a:ea typeface="ＭＳ Ｐゴシック" charset="0"/>
                <a:cs typeface="ＭＳ Ｐゴシック" charset="0"/>
              </a:rPr>
              <a:t>Controversial question: </a:t>
            </a:r>
            <a:br>
              <a:rPr lang="en-US" sz="2400" b="1" dirty="0">
                <a:solidFill>
                  <a:srgbClr val="FF6600"/>
                </a:solidFill>
                <a:latin typeface="Arial" charset="0"/>
                <a:ea typeface="ＭＳ Ｐゴシック" charset="0"/>
                <a:cs typeface="ＭＳ Ｐゴシック" charset="0"/>
              </a:rPr>
            </a:br>
            <a:r>
              <a:rPr lang="en-US" sz="2400" b="1" dirty="0">
                <a:solidFill>
                  <a:srgbClr val="FFFFFF"/>
                </a:solidFill>
                <a:latin typeface="Arial" charset="0"/>
                <a:ea typeface="ＭＳ Ｐゴシック" charset="0"/>
                <a:cs typeface="ＭＳ Ｐゴシック" charset="0"/>
              </a:rPr>
              <a:t>Do animals have a </a:t>
            </a:r>
            <a:r>
              <a:rPr lang="en-US" sz="2400" b="1" dirty="0">
                <a:solidFill>
                  <a:srgbClr val="FF8D08"/>
                </a:solidFill>
                <a:latin typeface="Arial" charset="0"/>
                <a:ea typeface="ＭＳ Ｐゴシック" charset="0"/>
                <a:cs typeface="ＭＳ Ｐゴシック" charset="0"/>
              </a:rPr>
              <a:t>theory of mind</a:t>
            </a:r>
            <a:r>
              <a:rPr lang="en-US" sz="2400" b="1" dirty="0" smtClean="0">
                <a:solidFill>
                  <a:srgbClr val="FF8D08"/>
                </a:solidFill>
                <a:latin typeface="Arial" charset="0"/>
                <a:ea typeface="ＭＳ Ｐゴシック" charset="0"/>
                <a:cs typeface="ＭＳ Ｐゴシック" charset="0"/>
              </a:rPr>
              <a:t>?</a:t>
            </a:r>
            <a:endParaRPr lang="en-US" sz="2400" b="1" dirty="0">
              <a:latin typeface="Arial" charset="0"/>
              <a:ea typeface="ＭＳ Ｐゴシック" charset="0"/>
              <a:cs typeface="ＭＳ Ｐゴシック" charset="0"/>
            </a:endParaRPr>
          </a:p>
        </p:txBody>
      </p:sp>
      <p:pic>
        <p:nvPicPr>
          <p:cNvPr id="161797" name="Picture 10"/>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5044" b="89844" l="13100" r="86117"/>
                    </a14:imgEffect>
                  </a14:imgLayer>
                </a14:imgProps>
              </a:ext>
              <a:ext uri="{28A0092B-C50C-407E-A947-70E740481C1C}">
                <a14:useLocalDpi xmlns:a14="http://schemas.microsoft.com/office/drawing/2010/main"/>
              </a:ext>
            </a:extLst>
          </a:blip>
          <a:srcRect l="15293" t="17293" r="16055" b="12379"/>
          <a:stretch/>
        </p:blipFill>
        <p:spPr bwMode="auto">
          <a:xfrm rot="20437327" flipH="1">
            <a:off x="-614755" y="1671312"/>
            <a:ext cx="4905908" cy="37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90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161797"/>
                                        </p:tgtEl>
                                        <p:attrNameLst>
                                          <p:attrName>style.visibility</p:attrName>
                                        </p:attrNameLst>
                                      </p:cBhvr>
                                      <p:to>
                                        <p:strVal val="visible"/>
                                      </p:to>
                                    </p:set>
                                    <p:animScale>
                                      <p:cBhvr>
                                        <p:cTn id="7" dur="1000" decel="50000" fill="hold">
                                          <p:stCondLst>
                                            <p:cond delay="0"/>
                                          </p:stCondLst>
                                        </p:cTn>
                                        <p:tgtEl>
                                          <p:spTgt spid="1617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1797"/>
                                        </p:tgtEl>
                                        <p:attrNameLst>
                                          <p:attrName>ppt_x</p:attrName>
                                          <p:attrName>ppt_y</p:attrName>
                                        </p:attrNameLst>
                                      </p:cBhvr>
                                    </p:animMotion>
                                    <p:animEffect transition="in" filter="fade">
                                      <p:cBhvr>
                                        <p:cTn id="9" dur="1000"/>
                                        <p:tgtEl>
                                          <p:spTgt spid="161797"/>
                                        </p:tgtEl>
                                      </p:cBhvr>
                                    </p:animEffect>
                                  </p:childTnLst>
                                </p:cTn>
                              </p:par>
                            </p:childTnLst>
                          </p:cTn>
                        </p:par>
                        <p:par>
                          <p:cTn id="10" fill="hold">
                            <p:stCondLst>
                              <p:cond delay="1000"/>
                            </p:stCondLst>
                            <p:childTnLst>
                              <p:par>
                                <p:cTn id="11" presetID="17"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ppt_h/2"/>
                                          </p:val>
                                        </p:tav>
                                        <p:tav tm="100000">
                                          <p:val>
                                            <p:strVal val="#ppt_y"/>
                                          </p:val>
                                        </p:tav>
                                      </p:tavLst>
                                    </p:anim>
                                    <p:anim calcmode="lin" valueType="num">
                                      <p:cBhvr>
                                        <p:cTn id="15" dur="500" fill="hold"/>
                                        <p:tgtEl>
                                          <p:spTgt spid="10"/>
                                        </p:tgtEl>
                                        <p:attrNameLst>
                                          <p:attrName>ppt_w</p:attrName>
                                        </p:attrNameLst>
                                      </p:cBhvr>
                                      <p:tavLst>
                                        <p:tav tm="0">
                                          <p:val>
                                            <p:strVal val="#ppt_w"/>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12" presetClass="entr" presetSubtype="4"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slide(fromBottom)">
                                      <p:cBhvr>
                                        <p:cTn id="20" dur="500"/>
                                        <p:tgtEl>
                                          <p:spTgt spid="2">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slide(fromBottom)">
                                      <p:cBhvr>
                                        <p:cTn id="25" dur="500"/>
                                        <p:tgtEl>
                                          <p:spTgt spid="2">
                                            <p:txEl>
                                              <p:pRg st="1" end="1"/>
                                            </p:txEl>
                                          </p:spTgt>
                                        </p:tgtEl>
                                      </p:cBhvr>
                                    </p:animEffect>
                                  </p:childTnLst>
                                </p:cTn>
                              </p:par>
                            </p:childTnLst>
                          </p:cTn>
                        </p:par>
                      </p:childTnLst>
                    </p:cTn>
                  </p:par>
                  <p:par>
                    <p:cTn id="26" fill="hold">
                      <p:stCondLst>
                        <p:cond delay="indefinite"/>
                      </p:stCondLst>
                      <p:childTnLst>
                        <p:par>
                          <p:cTn id="27" fill="hold" nodeType="afterGroup">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slide(fromTop)">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slide(fromTop)">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1"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slide(fromTop)">
                                      <p:cBhvr>
                                        <p:cTn id="40" dur="500"/>
                                        <p:tgtEl>
                                          <p:spTgt spid="2">
                                            <p:txEl>
                                              <p:pRg st="4" end="4"/>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slide(fromBottom)">
                                      <p:cBhvr>
                                        <p:cTn id="4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459061"/>
          </a:xfrm>
          <a:prstGeom prst="rect">
            <a:avLst/>
          </a:prstGeom>
          <a:gradFill flip="none" rotWithShape="1">
            <a:gsLst>
              <a:gs pos="0">
                <a:schemeClr val="bg1"/>
              </a:gs>
              <a:gs pos="99000">
                <a:schemeClr val="accent1">
                  <a:lumMod val="60000"/>
                  <a:lumOff val="40000"/>
                </a:schemeClr>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16" name="Rectangle 15"/>
          <p:cNvSpPr/>
          <p:nvPr/>
        </p:nvSpPr>
        <p:spPr bwMode="auto">
          <a:xfrm>
            <a:off x="7269163" y="0"/>
            <a:ext cx="1874837" cy="6467749"/>
          </a:xfrm>
          <a:prstGeom prst="rect">
            <a:avLst/>
          </a:prstGeom>
          <a:gradFill flip="none" rotWithShape="1">
            <a:gsLst>
              <a:gs pos="0">
                <a:srgbClr val="8FBD55">
                  <a:alpha val="56000"/>
                </a:srgbClr>
              </a:gs>
              <a:gs pos="99000">
                <a:schemeClr val="accent1">
                  <a:lumMod val="40000"/>
                  <a:lumOff val="60000"/>
                  <a:alpha val="56000"/>
                </a:schemeClr>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28675" name="Isosceles Triangle 16"/>
          <p:cNvSpPr>
            <a:spLocks noChangeArrowheads="1"/>
          </p:cNvSpPr>
          <p:nvPr/>
        </p:nvSpPr>
        <p:spPr bwMode="auto">
          <a:xfrm>
            <a:off x="0" y="5652611"/>
            <a:ext cx="9144000" cy="811212"/>
          </a:xfrm>
          <a:prstGeom prst="triangle">
            <a:avLst>
              <a:gd name="adj" fmla="val 79773"/>
            </a:avLst>
          </a:prstGeom>
          <a:gradFill rotWithShape="1">
            <a:gsLst>
              <a:gs pos="0">
                <a:srgbClr val="AED466"/>
              </a:gs>
              <a:gs pos="80000">
                <a:srgbClr val="678336"/>
              </a:gs>
              <a:gs pos="100000">
                <a:srgbClr val="678336"/>
              </a:gs>
            </a:gsLst>
            <a:lin ang="180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28676" name="Title 4"/>
          <p:cNvSpPr>
            <a:spLocks noGrp="1"/>
          </p:cNvSpPr>
          <p:nvPr>
            <p:ph type="ctrTitle"/>
          </p:nvPr>
        </p:nvSpPr>
        <p:spPr/>
        <p:txBody>
          <a:bodyPr/>
          <a:lstStyle/>
          <a:p>
            <a:r>
              <a:rPr lang="en-US" dirty="0">
                <a:solidFill>
                  <a:srgbClr val="000000"/>
                </a:solidFill>
                <a:latin typeface="Arial" charset="0"/>
                <a:ea typeface="ＭＳ Ｐゴシック" charset="0"/>
                <a:cs typeface="ＭＳ Ｐゴシック" charset="0"/>
              </a:rPr>
              <a:t>The Elements of Cognition: Basic Concepts</a:t>
            </a:r>
          </a:p>
        </p:txBody>
      </p:sp>
      <p:sp>
        <p:nvSpPr>
          <p:cNvPr id="14339" name="Content Placeholder 5"/>
          <p:cNvSpPr>
            <a:spLocks noGrp="1"/>
          </p:cNvSpPr>
          <p:nvPr>
            <p:ph idx="4294967295"/>
          </p:nvPr>
        </p:nvSpPr>
        <p:spPr>
          <a:xfrm>
            <a:off x="2072151" y="1118609"/>
            <a:ext cx="4343400" cy="5031233"/>
          </a:xfrm>
        </p:spPr>
        <p:txBody>
          <a:bodyPr>
            <a:normAutofit fontScale="62500" lnSpcReduction="20000"/>
          </a:bodyPr>
          <a:lstStyle/>
          <a:p>
            <a:pPr marL="0" indent="0">
              <a:lnSpc>
                <a:spcPct val="120000"/>
              </a:lnSpc>
              <a:spcBef>
                <a:spcPts val="1200"/>
              </a:spcBef>
              <a:buNone/>
            </a:pPr>
            <a:r>
              <a:rPr lang="en-US" b="1" dirty="0">
                <a:solidFill>
                  <a:srgbClr val="619311"/>
                </a:solidFill>
                <a:latin typeface="Arial" charset="0"/>
                <a:ea typeface="ＭＳ Ｐゴシック" charset="0"/>
              </a:rPr>
              <a:t>Have a moderate </a:t>
            </a:r>
            <a:br>
              <a:rPr lang="en-US" b="1" dirty="0">
                <a:solidFill>
                  <a:srgbClr val="619311"/>
                </a:solidFill>
                <a:latin typeface="Arial" charset="0"/>
                <a:ea typeface="ＭＳ Ｐゴシック" charset="0"/>
              </a:rPr>
            </a:br>
            <a:r>
              <a:rPr lang="en-US" b="1" dirty="0">
                <a:solidFill>
                  <a:srgbClr val="619311"/>
                </a:solidFill>
                <a:latin typeface="Arial" charset="0"/>
                <a:ea typeface="ＭＳ Ｐゴシック" charset="0"/>
              </a:rPr>
              <a:t>number of instances </a:t>
            </a:r>
          </a:p>
          <a:p>
            <a:pPr marL="0" indent="0">
              <a:lnSpc>
                <a:spcPct val="120000"/>
              </a:lnSpc>
              <a:spcBef>
                <a:spcPts val="1200"/>
              </a:spcBef>
              <a:buNone/>
            </a:pPr>
            <a:r>
              <a:rPr lang="en-US" b="1" dirty="0">
                <a:solidFill>
                  <a:srgbClr val="D72A00"/>
                </a:solidFill>
                <a:latin typeface="Arial" charset="0"/>
                <a:ea typeface="ＭＳ Ｐゴシック" charset="0"/>
              </a:rPr>
              <a:t>Example: APPLE</a:t>
            </a:r>
          </a:p>
          <a:p>
            <a:pPr>
              <a:lnSpc>
                <a:spcPct val="120000"/>
              </a:lnSpc>
              <a:spcBef>
                <a:spcPts val="1200"/>
              </a:spcBef>
            </a:pPr>
            <a:endParaRPr lang="en-US" b="1" dirty="0">
              <a:solidFill>
                <a:srgbClr val="619311"/>
              </a:solidFill>
              <a:latin typeface="Arial" charset="0"/>
              <a:ea typeface="ＭＳ Ｐゴシック" charset="0"/>
            </a:endParaRPr>
          </a:p>
          <a:p>
            <a:pPr marL="0" indent="0">
              <a:lnSpc>
                <a:spcPct val="120000"/>
              </a:lnSpc>
              <a:spcBef>
                <a:spcPts val="1200"/>
              </a:spcBef>
              <a:buNone/>
            </a:pPr>
            <a:r>
              <a:rPr lang="en-US" b="1" dirty="0">
                <a:solidFill>
                  <a:srgbClr val="619311"/>
                </a:solidFill>
                <a:latin typeface="Arial" charset="0"/>
                <a:ea typeface="ＭＳ Ｐゴシック" charset="0"/>
              </a:rPr>
              <a:t>Are easier to acquire </a:t>
            </a:r>
            <a:br>
              <a:rPr lang="en-US" b="1" dirty="0">
                <a:solidFill>
                  <a:srgbClr val="619311"/>
                </a:solidFill>
                <a:latin typeface="Arial" charset="0"/>
                <a:ea typeface="ＭＳ Ｐゴシック" charset="0"/>
              </a:rPr>
            </a:br>
            <a:r>
              <a:rPr lang="en-US" b="1" dirty="0">
                <a:solidFill>
                  <a:srgbClr val="619311"/>
                </a:solidFill>
                <a:latin typeface="Arial" charset="0"/>
                <a:ea typeface="ＭＳ Ｐゴシック" charset="0"/>
              </a:rPr>
              <a:t>than those having </a:t>
            </a:r>
            <a:br>
              <a:rPr lang="en-US" b="1" dirty="0">
                <a:solidFill>
                  <a:srgbClr val="619311"/>
                </a:solidFill>
                <a:latin typeface="Arial" charset="0"/>
                <a:ea typeface="ＭＳ Ｐゴシック" charset="0"/>
              </a:rPr>
            </a:br>
            <a:r>
              <a:rPr lang="en-US" b="1" dirty="0">
                <a:solidFill>
                  <a:srgbClr val="619311"/>
                </a:solidFill>
                <a:latin typeface="Arial" charset="0"/>
                <a:ea typeface="ＭＳ Ｐゴシック" charset="0"/>
              </a:rPr>
              <a:t>many instances</a:t>
            </a:r>
          </a:p>
          <a:p>
            <a:pPr marL="0" indent="0">
              <a:lnSpc>
                <a:spcPct val="120000"/>
              </a:lnSpc>
              <a:spcBef>
                <a:spcPts val="1200"/>
              </a:spcBef>
              <a:buNone/>
            </a:pPr>
            <a:r>
              <a:rPr lang="en-US" b="1" dirty="0">
                <a:solidFill>
                  <a:srgbClr val="FF6600"/>
                </a:solidFill>
                <a:latin typeface="Arial" charset="0"/>
                <a:ea typeface="ＭＳ Ｐゴシック" charset="0"/>
              </a:rPr>
              <a:t>Example: FRUIT</a:t>
            </a:r>
          </a:p>
          <a:p>
            <a:pPr>
              <a:lnSpc>
                <a:spcPct val="120000"/>
              </a:lnSpc>
              <a:spcBef>
                <a:spcPts val="1200"/>
              </a:spcBef>
            </a:pPr>
            <a:endParaRPr lang="en-US" b="1" dirty="0">
              <a:latin typeface="Arial" charset="0"/>
              <a:ea typeface="ＭＳ Ｐゴシック" charset="0"/>
            </a:endParaRPr>
          </a:p>
          <a:p>
            <a:pPr marL="0" indent="0">
              <a:lnSpc>
                <a:spcPct val="120000"/>
              </a:lnSpc>
              <a:spcBef>
                <a:spcPts val="1200"/>
              </a:spcBef>
              <a:buNone/>
            </a:pPr>
            <a:r>
              <a:rPr lang="en-US" b="1" dirty="0">
                <a:solidFill>
                  <a:srgbClr val="619311"/>
                </a:solidFill>
                <a:latin typeface="Arial" charset="0"/>
                <a:ea typeface="ＭＳ Ｐゴシック" charset="0"/>
              </a:rPr>
              <a:t>Are easier to acquire than those having few instances</a:t>
            </a:r>
          </a:p>
          <a:p>
            <a:pPr marL="0" indent="0">
              <a:lnSpc>
                <a:spcPct val="120000"/>
              </a:lnSpc>
              <a:spcBef>
                <a:spcPts val="1200"/>
              </a:spcBef>
              <a:buNone/>
            </a:pPr>
            <a:r>
              <a:rPr lang="en-US" b="1" dirty="0">
                <a:solidFill>
                  <a:srgbClr val="0D98B8"/>
                </a:solidFill>
                <a:latin typeface="Arial" charset="0"/>
                <a:ea typeface="ＭＳ Ｐゴシック" charset="0"/>
              </a:rPr>
              <a:t>Example: BRAEBURN APPLE</a:t>
            </a:r>
          </a:p>
        </p:txBody>
      </p:sp>
      <p:grpSp>
        <p:nvGrpSpPr>
          <p:cNvPr id="5" name="Group 20"/>
          <p:cNvGrpSpPr>
            <a:grpSpLocks/>
          </p:cNvGrpSpPr>
          <p:nvPr/>
        </p:nvGrpSpPr>
        <p:grpSpPr bwMode="auto">
          <a:xfrm>
            <a:off x="236110" y="886340"/>
            <a:ext cx="1714500" cy="1714500"/>
            <a:chOff x="3836193" y="539750"/>
            <a:chExt cx="1714500" cy="1714500"/>
          </a:xfrm>
          <a:effectLst>
            <a:outerShdw blurRad="50800" dist="38100" dir="2700000">
              <a:srgbClr val="000000">
                <a:alpha val="43000"/>
              </a:srgbClr>
            </a:outerShdw>
          </a:effectLst>
        </p:grpSpPr>
        <p:sp>
          <p:nvSpPr>
            <p:cNvPr id="71695" name="Oval 17"/>
            <p:cNvSpPr>
              <a:spLocks noChangeArrowheads="1"/>
            </p:cNvSpPr>
            <p:nvPr/>
          </p:nvSpPr>
          <p:spPr bwMode="auto">
            <a:xfrm>
              <a:off x="3836193" y="539750"/>
              <a:ext cx="1714500" cy="1714500"/>
            </a:xfrm>
            <a:prstGeom prst="ellipse">
              <a:avLst/>
            </a:prstGeom>
            <a:solidFill>
              <a:srgbClr val="FFC300"/>
            </a:solidFill>
            <a:ln w="9525">
              <a:noFill/>
              <a:round/>
              <a:headEnd/>
              <a:tailEnd/>
            </a:ln>
          </p:spPr>
          <p:txBody>
            <a:bodyPr wrap="none" anchor="ctr"/>
            <a:lstStyle/>
            <a:p>
              <a:pPr algn="ctr">
                <a:defRPr/>
              </a:pPr>
              <a:endParaRPr lang="en-US" sz="1800">
                <a:ea typeface="Arial" charset="0"/>
                <a:cs typeface="Arial" charset="0"/>
              </a:endParaRPr>
            </a:p>
          </p:txBody>
        </p:sp>
        <p:pic>
          <p:nvPicPr>
            <p:cNvPr id="71696"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912393" y="615950"/>
              <a:ext cx="1562100" cy="1562100"/>
            </a:xfrm>
            <a:prstGeom prst="ellipse">
              <a:avLst/>
            </a:prstGeom>
            <a:noFill/>
            <a:ln w="9525">
              <a:noFill/>
              <a:miter lim="800000"/>
              <a:headEnd/>
              <a:tailEnd/>
            </a:ln>
          </p:spPr>
        </p:pic>
      </p:grpSp>
      <p:grpSp>
        <p:nvGrpSpPr>
          <p:cNvPr id="6" name="Group 21"/>
          <p:cNvGrpSpPr>
            <a:grpSpLocks/>
          </p:cNvGrpSpPr>
          <p:nvPr/>
        </p:nvGrpSpPr>
        <p:grpSpPr bwMode="auto">
          <a:xfrm>
            <a:off x="236110" y="2643966"/>
            <a:ext cx="1714500" cy="1714500"/>
            <a:chOff x="4871878" y="2427129"/>
            <a:chExt cx="1714500" cy="1714500"/>
          </a:xfrm>
          <a:effectLst>
            <a:outerShdw blurRad="50800" dist="38100" dir="2700000">
              <a:srgbClr val="000000">
                <a:alpha val="43000"/>
              </a:srgbClr>
            </a:outerShdw>
          </a:effectLst>
        </p:grpSpPr>
        <p:sp>
          <p:nvSpPr>
            <p:cNvPr id="71693" name="Oval 18"/>
            <p:cNvSpPr>
              <a:spLocks noChangeArrowheads="1"/>
            </p:cNvSpPr>
            <p:nvPr/>
          </p:nvSpPr>
          <p:spPr bwMode="auto">
            <a:xfrm>
              <a:off x="4871878" y="2427129"/>
              <a:ext cx="1714500" cy="1714500"/>
            </a:xfrm>
            <a:prstGeom prst="ellipse">
              <a:avLst/>
            </a:prstGeom>
            <a:solidFill>
              <a:srgbClr val="FFC300"/>
            </a:solidFill>
            <a:ln w="9525">
              <a:noFill/>
              <a:round/>
              <a:headEnd/>
              <a:tailEnd/>
            </a:ln>
          </p:spPr>
          <p:txBody>
            <a:bodyPr wrap="none" anchor="ctr"/>
            <a:lstStyle/>
            <a:p>
              <a:pPr algn="ctr">
                <a:defRPr/>
              </a:pPr>
              <a:endParaRPr lang="en-US" sz="1800">
                <a:ea typeface="Arial" charset="0"/>
                <a:cs typeface="Arial" charset="0"/>
              </a:endParaRPr>
            </a:p>
          </p:txBody>
        </p:sp>
        <p:pic>
          <p:nvPicPr>
            <p:cNvPr id="71694"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958846" y="2501424"/>
              <a:ext cx="1551332" cy="1559901"/>
            </a:xfrm>
            <a:prstGeom prst="ellipse">
              <a:avLst/>
            </a:prstGeom>
            <a:noFill/>
            <a:ln w="9525">
              <a:noFill/>
              <a:miter lim="800000"/>
              <a:headEnd/>
              <a:tailEnd/>
            </a:ln>
          </p:spPr>
        </p:pic>
      </p:grpSp>
      <p:grpSp>
        <p:nvGrpSpPr>
          <p:cNvPr id="7" name="Group 22"/>
          <p:cNvGrpSpPr>
            <a:grpSpLocks/>
          </p:cNvGrpSpPr>
          <p:nvPr/>
        </p:nvGrpSpPr>
        <p:grpSpPr bwMode="auto">
          <a:xfrm>
            <a:off x="236110" y="4401591"/>
            <a:ext cx="1714500" cy="1714500"/>
            <a:chOff x="4776628" y="4277995"/>
            <a:chExt cx="1714500" cy="1714500"/>
          </a:xfrm>
          <a:effectLst>
            <a:outerShdw blurRad="50800" dist="38100" dir="2700000">
              <a:srgbClr val="000000">
                <a:alpha val="43000"/>
              </a:srgbClr>
            </a:outerShdw>
          </a:effectLst>
        </p:grpSpPr>
        <p:sp>
          <p:nvSpPr>
            <p:cNvPr id="71691" name="Oval 19"/>
            <p:cNvSpPr>
              <a:spLocks noChangeArrowheads="1"/>
            </p:cNvSpPr>
            <p:nvPr/>
          </p:nvSpPr>
          <p:spPr bwMode="auto">
            <a:xfrm>
              <a:off x="4776628" y="4277995"/>
              <a:ext cx="1714500" cy="1714500"/>
            </a:xfrm>
            <a:prstGeom prst="ellipse">
              <a:avLst/>
            </a:prstGeom>
            <a:solidFill>
              <a:srgbClr val="FFC300"/>
            </a:solidFill>
            <a:ln w="9525">
              <a:noFill/>
              <a:round/>
              <a:headEnd/>
              <a:tailEnd/>
            </a:ln>
          </p:spPr>
          <p:txBody>
            <a:bodyPr wrap="none" anchor="ctr"/>
            <a:lstStyle/>
            <a:p>
              <a:pPr algn="ctr">
                <a:defRPr/>
              </a:pPr>
              <a:endParaRPr lang="en-US" sz="1800">
                <a:ea typeface="Arial" charset="0"/>
                <a:cs typeface="Arial" charset="0"/>
              </a:endParaRPr>
            </a:p>
          </p:txBody>
        </p:sp>
        <p:pic>
          <p:nvPicPr>
            <p:cNvPr id="71692" name="Picture 16"/>
            <p:cNvPicPr>
              <a:picLocks/>
            </p:cNvPicPr>
            <p:nvPr/>
          </p:nvPicPr>
          <p:blipFill>
            <a:blip r:embed="rId5" cstate="screen">
              <a:extLst>
                <a:ext uri="{28A0092B-C50C-407E-A947-70E740481C1C}">
                  <a14:useLocalDpi xmlns:a14="http://schemas.microsoft.com/office/drawing/2010/main"/>
                </a:ext>
              </a:extLst>
            </a:blip>
            <a:stretch>
              <a:fillRect/>
            </a:stretch>
          </p:blipFill>
          <p:spPr bwMode="auto">
            <a:xfrm>
              <a:off x="4856786" y="4361211"/>
              <a:ext cx="1550234" cy="1548068"/>
            </a:xfrm>
            <a:prstGeom prst="ellipse">
              <a:avLst/>
            </a:prstGeom>
            <a:noFill/>
            <a:ln w="9525">
              <a:noFill/>
              <a:miter lim="800000"/>
              <a:headEnd/>
              <a:tailEnd/>
            </a:ln>
          </p:spPr>
        </p:pic>
      </p:grpSp>
      <p:sp>
        <p:nvSpPr>
          <p:cNvPr id="20" name="Rectangle 19"/>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89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slide(fromLeft)">
                                      <p:cBhvr>
                                        <p:cTn id="12" dur="500"/>
                                        <p:tgtEl>
                                          <p:spTgt spid="143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Effect transition="in" filter="slide(fromLeft)">
                                      <p:cBhvr>
                                        <p:cTn id="17" dur="500"/>
                                        <p:tgtEl>
                                          <p:spTgt spid="14339">
                                            <p:txEl>
                                              <p:pRg st="1" end="1"/>
                                            </p:txEl>
                                          </p:spTgt>
                                        </p:tgtEl>
                                      </p:cBhvr>
                                    </p:animEffect>
                                  </p:childTnLst>
                                </p:cTn>
                              </p:par>
                              <p:par>
                                <p:cTn id="18" presetID="26"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80">
                                          <p:stCondLst>
                                            <p:cond delay="0"/>
                                          </p:stCondLst>
                                        </p:cTn>
                                        <p:tgtEl>
                                          <p:spTgt spid="5"/>
                                        </p:tgtEl>
                                      </p:cBhvr>
                                    </p:animEffect>
                                    <p:anim calcmode="lin" valueType="num">
                                      <p:cBhvr>
                                        <p:cTn id="2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6" dur="26">
                                          <p:stCondLst>
                                            <p:cond delay="650"/>
                                          </p:stCondLst>
                                        </p:cTn>
                                        <p:tgtEl>
                                          <p:spTgt spid="5"/>
                                        </p:tgtEl>
                                      </p:cBhvr>
                                      <p:to x="100000" y="60000"/>
                                    </p:animScale>
                                    <p:animScale>
                                      <p:cBhvr>
                                        <p:cTn id="27" dur="166" decel="50000">
                                          <p:stCondLst>
                                            <p:cond delay="676"/>
                                          </p:stCondLst>
                                        </p:cTn>
                                        <p:tgtEl>
                                          <p:spTgt spid="5"/>
                                        </p:tgtEl>
                                      </p:cBhvr>
                                      <p:to x="100000" y="100000"/>
                                    </p:animScale>
                                    <p:animScale>
                                      <p:cBhvr>
                                        <p:cTn id="28" dur="26">
                                          <p:stCondLst>
                                            <p:cond delay="1312"/>
                                          </p:stCondLst>
                                        </p:cTn>
                                        <p:tgtEl>
                                          <p:spTgt spid="5"/>
                                        </p:tgtEl>
                                      </p:cBhvr>
                                      <p:to x="100000" y="80000"/>
                                    </p:animScale>
                                    <p:animScale>
                                      <p:cBhvr>
                                        <p:cTn id="29" dur="166" decel="50000">
                                          <p:stCondLst>
                                            <p:cond delay="1338"/>
                                          </p:stCondLst>
                                        </p:cTn>
                                        <p:tgtEl>
                                          <p:spTgt spid="5"/>
                                        </p:tgtEl>
                                      </p:cBhvr>
                                      <p:to x="100000" y="100000"/>
                                    </p:animScale>
                                    <p:animScale>
                                      <p:cBhvr>
                                        <p:cTn id="30" dur="26">
                                          <p:stCondLst>
                                            <p:cond delay="1642"/>
                                          </p:stCondLst>
                                        </p:cTn>
                                        <p:tgtEl>
                                          <p:spTgt spid="5"/>
                                        </p:tgtEl>
                                      </p:cBhvr>
                                      <p:to x="100000" y="90000"/>
                                    </p:animScale>
                                    <p:animScale>
                                      <p:cBhvr>
                                        <p:cTn id="31" dur="166" decel="50000">
                                          <p:stCondLst>
                                            <p:cond delay="1668"/>
                                          </p:stCondLst>
                                        </p:cTn>
                                        <p:tgtEl>
                                          <p:spTgt spid="5"/>
                                        </p:tgtEl>
                                      </p:cBhvr>
                                      <p:to x="100000" y="100000"/>
                                    </p:animScale>
                                    <p:animScale>
                                      <p:cBhvr>
                                        <p:cTn id="32" dur="26">
                                          <p:stCondLst>
                                            <p:cond delay="1808"/>
                                          </p:stCondLst>
                                        </p:cTn>
                                        <p:tgtEl>
                                          <p:spTgt spid="5"/>
                                        </p:tgtEl>
                                      </p:cBhvr>
                                      <p:to x="100000" y="95000"/>
                                    </p:animScale>
                                    <p:animScale>
                                      <p:cBhvr>
                                        <p:cTn id="33" dur="166" decel="50000">
                                          <p:stCondLst>
                                            <p:cond delay="1834"/>
                                          </p:stCondLst>
                                        </p:cTn>
                                        <p:tgtEl>
                                          <p:spTgt spid="5"/>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4339">
                                            <p:txEl>
                                              <p:pRg st="3" end="3"/>
                                            </p:txEl>
                                          </p:spTgt>
                                        </p:tgtEl>
                                        <p:attrNameLst>
                                          <p:attrName>style.visibility</p:attrName>
                                        </p:attrNameLst>
                                      </p:cBhvr>
                                      <p:to>
                                        <p:strVal val="visible"/>
                                      </p:to>
                                    </p:set>
                                    <p:animEffect transition="in" filter="slide(fromLeft)">
                                      <p:cBhvr>
                                        <p:cTn id="38" dur="500"/>
                                        <p:tgtEl>
                                          <p:spTgt spid="1433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4339">
                                            <p:txEl>
                                              <p:pRg st="4" end="4"/>
                                            </p:txEl>
                                          </p:spTgt>
                                        </p:tgtEl>
                                        <p:attrNameLst>
                                          <p:attrName>style.visibility</p:attrName>
                                        </p:attrNameLst>
                                      </p:cBhvr>
                                      <p:to>
                                        <p:strVal val="visible"/>
                                      </p:to>
                                    </p:set>
                                    <p:animEffect transition="in" filter="slide(fromLeft)">
                                      <p:cBhvr>
                                        <p:cTn id="43" dur="500"/>
                                        <p:tgtEl>
                                          <p:spTgt spid="14339">
                                            <p:txEl>
                                              <p:pRg st="4" end="4"/>
                                            </p:txEl>
                                          </p:spTgt>
                                        </p:tgtEl>
                                      </p:cBhvr>
                                    </p:animEffect>
                                  </p:childTnLst>
                                </p:cTn>
                              </p:par>
                              <p:par>
                                <p:cTn id="44" presetID="26"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80">
                                          <p:stCondLst>
                                            <p:cond delay="0"/>
                                          </p:stCondLst>
                                        </p:cTn>
                                        <p:tgtEl>
                                          <p:spTgt spid="6"/>
                                        </p:tgtEl>
                                      </p:cBhvr>
                                    </p:animEffect>
                                    <p:anim calcmode="lin" valueType="num">
                                      <p:cBhvr>
                                        <p:cTn id="4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2" dur="26">
                                          <p:stCondLst>
                                            <p:cond delay="650"/>
                                          </p:stCondLst>
                                        </p:cTn>
                                        <p:tgtEl>
                                          <p:spTgt spid="6"/>
                                        </p:tgtEl>
                                      </p:cBhvr>
                                      <p:to x="100000" y="60000"/>
                                    </p:animScale>
                                    <p:animScale>
                                      <p:cBhvr>
                                        <p:cTn id="53" dur="166" decel="50000">
                                          <p:stCondLst>
                                            <p:cond delay="676"/>
                                          </p:stCondLst>
                                        </p:cTn>
                                        <p:tgtEl>
                                          <p:spTgt spid="6"/>
                                        </p:tgtEl>
                                      </p:cBhvr>
                                      <p:to x="100000" y="100000"/>
                                    </p:animScale>
                                    <p:animScale>
                                      <p:cBhvr>
                                        <p:cTn id="54" dur="26">
                                          <p:stCondLst>
                                            <p:cond delay="1312"/>
                                          </p:stCondLst>
                                        </p:cTn>
                                        <p:tgtEl>
                                          <p:spTgt spid="6"/>
                                        </p:tgtEl>
                                      </p:cBhvr>
                                      <p:to x="100000" y="80000"/>
                                    </p:animScale>
                                    <p:animScale>
                                      <p:cBhvr>
                                        <p:cTn id="55" dur="166" decel="50000">
                                          <p:stCondLst>
                                            <p:cond delay="1338"/>
                                          </p:stCondLst>
                                        </p:cTn>
                                        <p:tgtEl>
                                          <p:spTgt spid="6"/>
                                        </p:tgtEl>
                                      </p:cBhvr>
                                      <p:to x="100000" y="100000"/>
                                    </p:animScale>
                                    <p:animScale>
                                      <p:cBhvr>
                                        <p:cTn id="56" dur="26">
                                          <p:stCondLst>
                                            <p:cond delay="1642"/>
                                          </p:stCondLst>
                                        </p:cTn>
                                        <p:tgtEl>
                                          <p:spTgt spid="6"/>
                                        </p:tgtEl>
                                      </p:cBhvr>
                                      <p:to x="100000" y="90000"/>
                                    </p:animScale>
                                    <p:animScale>
                                      <p:cBhvr>
                                        <p:cTn id="57" dur="166" decel="50000">
                                          <p:stCondLst>
                                            <p:cond delay="1668"/>
                                          </p:stCondLst>
                                        </p:cTn>
                                        <p:tgtEl>
                                          <p:spTgt spid="6"/>
                                        </p:tgtEl>
                                      </p:cBhvr>
                                      <p:to x="100000" y="100000"/>
                                    </p:animScale>
                                    <p:animScale>
                                      <p:cBhvr>
                                        <p:cTn id="58" dur="26">
                                          <p:stCondLst>
                                            <p:cond delay="1808"/>
                                          </p:stCondLst>
                                        </p:cTn>
                                        <p:tgtEl>
                                          <p:spTgt spid="6"/>
                                        </p:tgtEl>
                                      </p:cBhvr>
                                      <p:to x="100000" y="95000"/>
                                    </p:animScale>
                                    <p:animScale>
                                      <p:cBhvr>
                                        <p:cTn id="59" dur="166" decel="50000">
                                          <p:stCondLst>
                                            <p:cond delay="1834"/>
                                          </p:stCondLst>
                                        </p:cTn>
                                        <p:tgtEl>
                                          <p:spTgt spid="6"/>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12" presetClass="entr" presetSubtype="8" fill="hold" grpId="0" nodeType="clickEffect">
                                  <p:stCondLst>
                                    <p:cond delay="0"/>
                                  </p:stCondLst>
                                  <p:childTnLst>
                                    <p:set>
                                      <p:cBhvr>
                                        <p:cTn id="63" dur="1" fill="hold">
                                          <p:stCondLst>
                                            <p:cond delay="0"/>
                                          </p:stCondLst>
                                        </p:cTn>
                                        <p:tgtEl>
                                          <p:spTgt spid="14339">
                                            <p:txEl>
                                              <p:pRg st="6" end="6"/>
                                            </p:txEl>
                                          </p:spTgt>
                                        </p:tgtEl>
                                        <p:attrNameLst>
                                          <p:attrName>style.visibility</p:attrName>
                                        </p:attrNameLst>
                                      </p:cBhvr>
                                      <p:to>
                                        <p:strVal val="visible"/>
                                      </p:to>
                                    </p:set>
                                    <p:animEffect transition="in" filter="slide(fromLeft)">
                                      <p:cBhvr>
                                        <p:cTn id="64" dur="500"/>
                                        <p:tgtEl>
                                          <p:spTgt spid="14339">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8" fill="hold" grpId="0" nodeType="clickEffect">
                                  <p:stCondLst>
                                    <p:cond delay="0"/>
                                  </p:stCondLst>
                                  <p:childTnLst>
                                    <p:set>
                                      <p:cBhvr>
                                        <p:cTn id="68" dur="1" fill="hold">
                                          <p:stCondLst>
                                            <p:cond delay="0"/>
                                          </p:stCondLst>
                                        </p:cTn>
                                        <p:tgtEl>
                                          <p:spTgt spid="14339">
                                            <p:txEl>
                                              <p:pRg st="7" end="7"/>
                                            </p:txEl>
                                          </p:spTgt>
                                        </p:tgtEl>
                                        <p:attrNameLst>
                                          <p:attrName>style.visibility</p:attrName>
                                        </p:attrNameLst>
                                      </p:cBhvr>
                                      <p:to>
                                        <p:strVal val="visible"/>
                                      </p:to>
                                    </p:set>
                                    <p:animEffect transition="in" filter="slide(fromLeft)">
                                      <p:cBhvr>
                                        <p:cTn id="69" dur="500"/>
                                        <p:tgtEl>
                                          <p:spTgt spid="14339">
                                            <p:txEl>
                                              <p:pRg st="7" end="7"/>
                                            </p:txEl>
                                          </p:spTgt>
                                        </p:tgtEl>
                                      </p:cBhvr>
                                    </p:animEffect>
                                  </p:childTnLst>
                                </p:cTn>
                              </p:par>
                              <p:par>
                                <p:cTn id="70" presetID="26"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down)">
                                      <p:cBhvr>
                                        <p:cTn id="72" dur="580">
                                          <p:stCondLst>
                                            <p:cond delay="0"/>
                                          </p:stCondLst>
                                        </p:cTn>
                                        <p:tgtEl>
                                          <p:spTgt spid="7"/>
                                        </p:tgtEl>
                                      </p:cBhvr>
                                    </p:animEffect>
                                    <p:anim calcmode="lin" valueType="num">
                                      <p:cBhvr>
                                        <p:cTn id="7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8" dur="26">
                                          <p:stCondLst>
                                            <p:cond delay="650"/>
                                          </p:stCondLst>
                                        </p:cTn>
                                        <p:tgtEl>
                                          <p:spTgt spid="7"/>
                                        </p:tgtEl>
                                      </p:cBhvr>
                                      <p:to x="100000" y="60000"/>
                                    </p:animScale>
                                    <p:animScale>
                                      <p:cBhvr>
                                        <p:cTn id="79" dur="166" decel="50000">
                                          <p:stCondLst>
                                            <p:cond delay="676"/>
                                          </p:stCondLst>
                                        </p:cTn>
                                        <p:tgtEl>
                                          <p:spTgt spid="7"/>
                                        </p:tgtEl>
                                      </p:cBhvr>
                                      <p:to x="100000" y="100000"/>
                                    </p:animScale>
                                    <p:animScale>
                                      <p:cBhvr>
                                        <p:cTn id="80" dur="26">
                                          <p:stCondLst>
                                            <p:cond delay="1312"/>
                                          </p:stCondLst>
                                        </p:cTn>
                                        <p:tgtEl>
                                          <p:spTgt spid="7"/>
                                        </p:tgtEl>
                                      </p:cBhvr>
                                      <p:to x="100000" y="80000"/>
                                    </p:animScale>
                                    <p:animScale>
                                      <p:cBhvr>
                                        <p:cTn id="81" dur="166" decel="50000">
                                          <p:stCondLst>
                                            <p:cond delay="1338"/>
                                          </p:stCondLst>
                                        </p:cTn>
                                        <p:tgtEl>
                                          <p:spTgt spid="7"/>
                                        </p:tgtEl>
                                      </p:cBhvr>
                                      <p:to x="100000" y="100000"/>
                                    </p:animScale>
                                    <p:animScale>
                                      <p:cBhvr>
                                        <p:cTn id="82" dur="26">
                                          <p:stCondLst>
                                            <p:cond delay="1642"/>
                                          </p:stCondLst>
                                        </p:cTn>
                                        <p:tgtEl>
                                          <p:spTgt spid="7"/>
                                        </p:tgtEl>
                                      </p:cBhvr>
                                      <p:to x="100000" y="90000"/>
                                    </p:animScale>
                                    <p:animScale>
                                      <p:cBhvr>
                                        <p:cTn id="83" dur="166" decel="50000">
                                          <p:stCondLst>
                                            <p:cond delay="1668"/>
                                          </p:stCondLst>
                                        </p:cTn>
                                        <p:tgtEl>
                                          <p:spTgt spid="7"/>
                                        </p:tgtEl>
                                      </p:cBhvr>
                                      <p:to x="100000" y="100000"/>
                                    </p:animScale>
                                    <p:animScale>
                                      <p:cBhvr>
                                        <p:cTn id="84" dur="26">
                                          <p:stCondLst>
                                            <p:cond delay="1808"/>
                                          </p:stCondLst>
                                        </p:cTn>
                                        <p:tgtEl>
                                          <p:spTgt spid="7"/>
                                        </p:tgtEl>
                                      </p:cBhvr>
                                      <p:to x="100000" y="95000"/>
                                    </p:animScale>
                                    <p:animScale>
                                      <p:cBhvr>
                                        <p:cTn id="8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387057"/>
            <a:ext cx="9144000" cy="4077617"/>
          </a:xfrm>
          <a:prstGeom prst="rect">
            <a:avLst/>
          </a:prstGeom>
          <a:solidFill>
            <a:schemeClr val="tx1"/>
          </a:solidFill>
          <a:ln>
            <a:noFill/>
          </a:ln>
          <a:effectLst>
            <a:outerShdw blurRad="152400" dist="38100" dir="2700000" rotWithShape="0">
              <a:srgbClr val="000000">
                <a:alpha val="42998"/>
              </a:srgbClr>
            </a:outerShdw>
          </a:effectLst>
          <a:extLst/>
        </p:spPr>
        <p:txBody>
          <a:bodyPr wrap="none" anchor="ctr"/>
          <a:lstStyle/>
          <a:p>
            <a:pPr algn="ctr">
              <a:defRPr/>
            </a:pPr>
            <a:endParaRPr lang="en-US" sz="1800">
              <a:latin typeface="Arial"/>
              <a:ea typeface="Arial" charset="0"/>
              <a:cs typeface="Arial"/>
            </a:endParaRPr>
          </a:p>
        </p:txBody>
      </p:sp>
      <p:sp>
        <p:nvSpPr>
          <p:cNvPr id="130049" name="Title 4"/>
          <p:cNvSpPr>
            <a:spLocks noGrp="1"/>
          </p:cNvSpPr>
          <p:nvPr>
            <p:ph type="ctrTitle"/>
          </p:nvPr>
        </p:nvSpPr>
        <p:spPr/>
        <p:txBody>
          <a:bodyPr/>
          <a:lstStyle/>
          <a:p>
            <a:r>
              <a:rPr lang="en-US">
                <a:latin typeface="Arial" charset="0"/>
                <a:ea typeface="ＭＳ Ｐゴシック" charset="0"/>
                <a:cs typeface="ＭＳ Ｐゴシック" charset="0"/>
              </a:rPr>
              <a:t>Animal Intelligence</a:t>
            </a:r>
          </a:p>
        </p:txBody>
      </p:sp>
      <p:pic>
        <p:nvPicPr>
          <p:cNvPr id="6" name="Picture 5" descr="AAAAZCW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425" y="1501775"/>
            <a:ext cx="8891588"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0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337" b="100000" l="0" r="99691">
                        <a14:foregroundMark x1="2201" y1="53504" x2="22387" y2="99961"/>
                        <a14:foregroundMark x1="25860" y1="99652" x2="99725" y2="98529"/>
                        <a14:foregroundMark x1="5365" y1="53039" x2="46733" y2="99419"/>
                        <a14:backgroundMark x1="2510" y1="91792" x2="12242" y2="99961"/>
                        <a14:backgroundMark x1="11142" y1="87340" x2="13171" y2="93535"/>
                      </a14:backgroundRemoval>
                    </a14:imgEffect>
                  </a14:imgLayer>
                </a14:imgProps>
              </a:ext>
              <a:ext uri="{28A0092B-C50C-407E-A947-70E740481C1C}">
                <a14:useLocalDpi xmlns:a14="http://schemas.microsoft.com/office/drawing/2010/main"/>
              </a:ext>
            </a:extLst>
          </a:blip>
          <a:srcRect/>
          <a:stretch/>
        </p:blipFill>
        <p:spPr bwMode="auto">
          <a:xfrm>
            <a:off x="2932764" y="274912"/>
            <a:ext cx="6979938" cy="619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AutoShape 3"/>
          <p:cNvSpPr>
            <a:spLocks noChangeArrowheads="1"/>
          </p:cNvSpPr>
          <p:nvPr/>
        </p:nvSpPr>
        <p:spPr bwMode="gray">
          <a:xfrm rot="10800000">
            <a:off x="280988" y="1938338"/>
            <a:ext cx="4156075" cy="2284412"/>
          </a:xfrm>
          <a:prstGeom prst="round2DiagRect">
            <a:avLst/>
          </a:prstGeom>
          <a:solidFill>
            <a:srgbClr val="FFFF00"/>
          </a:solidFill>
          <a:ln w="19050">
            <a:noFill/>
            <a:miter lim="800000"/>
            <a:headEnd/>
            <a:tailEnd/>
          </a:ln>
          <a:effectLst>
            <a:outerShdw blurRad="63500" dist="25400" dir="5700037" algn="ctr" rotWithShape="0">
              <a:srgbClr val="1C1C1C">
                <a:alpha val="50000"/>
              </a:srgbClr>
            </a:outerShdw>
          </a:effectLst>
        </p:spPr>
        <p:txBody>
          <a:bodyPr rot="10800000" wrap="none" anchor="ctr"/>
          <a:lstStyle/>
          <a:p>
            <a:pPr>
              <a:defRPr/>
            </a:pPr>
            <a:endParaRPr lang="en-US"/>
          </a:p>
        </p:txBody>
      </p:sp>
      <p:sp>
        <p:nvSpPr>
          <p:cNvPr id="111619" name="Title 9"/>
          <p:cNvSpPr>
            <a:spLocks noGrp="1"/>
          </p:cNvSpPr>
          <p:nvPr>
            <p:ph type="ctrTitle"/>
          </p:nvPr>
        </p:nvSpPr>
        <p:spPr/>
        <p:txBody>
          <a:bodyPr/>
          <a:lstStyle/>
          <a:p>
            <a:r>
              <a:rPr lang="en-US">
                <a:latin typeface="Arial" charset="0"/>
                <a:ea typeface="ＭＳ Ｐゴシック" charset="0"/>
                <a:cs typeface="ＭＳ Ｐゴシック" charset="0"/>
              </a:rPr>
              <a:t>Animals and Language</a:t>
            </a:r>
          </a:p>
        </p:txBody>
      </p:sp>
      <p:sp>
        <p:nvSpPr>
          <p:cNvPr id="163845" name="Content Placeholder 2"/>
          <p:cNvSpPr>
            <a:spLocks noGrp="1"/>
          </p:cNvSpPr>
          <p:nvPr>
            <p:ph idx="4294967295"/>
          </p:nvPr>
        </p:nvSpPr>
        <p:spPr>
          <a:xfrm>
            <a:off x="516991" y="2338806"/>
            <a:ext cx="3751599" cy="1666875"/>
          </a:xfrm>
        </p:spPr>
        <p:txBody>
          <a:bodyPr>
            <a:normAutofit/>
          </a:bodyPr>
          <a:lstStyle/>
          <a:p>
            <a:pPr marL="0" indent="0">
              <a:buNone/>
            </a:pPr>
            <a:r>
              <a:rPr lang="en-US" sz="2400" b="1" dirty="0">
                <a:latin typeface="Arial" charset="0"/>
                <a:ea typeface="ＭＳ Ｐゴシック" charset="0"/>
                <a:cs typeface="ＭＳ Ｐゴシック" charset="0"/>
              </a:rPr>
              <a:t>Many species can be taught to communicate in ways that resemble language</a:t>
            </a:r>
            <a:r>
              <a:rPr lang="en-US" sz="2400" b="1" dirty="0" smtClean="0">
                <a:latin typeface="Arial" charset="0"/>
                <a:ea typeface="ＭＳ Ｐゴシック" charset="0"/>
                <a:cs typeface="ＭＳ Ｐゴシック" charset="0"/>
              </a:rPr>
              <a:t>.</a:t>
            </a:r>
            <a:endParaRPr lang="en-US" sz="2400" b="1" dirty="0">
              <a:latin typeface="Arial" charset="0"/>
              <a:ea typeface="ＭＳ Ｐゴシック" charset="0"/>
              <a:cs typeface="ＭＳ Ｐゴシック" charset="0"/>
            </a:endParaRPr>
          </a:p>
        </p:txBody>
      </p:sp>
      <p:sp>
        <p:nvSpPr>
          <p:cNvPr id="111621" name="Title 1"/>
          <p:cNvSpPr>
            <a:spLocks/>
          </p:cNvSpPr>
          <p:nvPr/>
        </p:nvSpPr>
        <p:spPr bwMode="auto">
          <a:xfrm>
            <a:off x="457200" y="274638"/>
            <a:ext cx="80772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latin typeface="Calibri" charset="0"/>
            </a:endParaRPr>
          </a:p>
        </p:txBody>
      </p:sp>
    </p:spTree>
    <p:extLst>
      <p:ext uri="{BB962C8B-B14F-4D97-AF65-F5344CB8AC3E}">
        <p14:creationId xmlns:p14="http://schemas.microsoft.com/office/powerpoint/2010/main" val="495740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37571"/>
                                        </p:tgtEl>
                                        <p:attrNameLst>
                                          <p:attrName>style.visibility</p:attrName>
                                        </p:attrNameLst>
                                      </p:cBhvr>
                                      <p:to>
                                        <p:strVal val="visible"/>
                                      </p:to>
                                    </p:set>
                                    <p:anim calcmode="lin" valueType="num">
                                      <p:cBhvr>
                                        <p:cTn id="12" dur="500" fill="hold"/>
                                        <p:tgtEl>
                                          <p:spTgt spid="237571"/>
                                        </p:tgtEl>
                                        <p:attrNameLst>
                                          <p:attrName>ppt_x</p:attrName>
                                        </p:attrNameLst>
                                      </p:cBhvr>
                                      <p:tavLst>
                                        <p:tav tm="0">
                                          <p:val>
                                            <p:strVal val="#ppt_x"/>
                                          </p:val>
                                        </p:tav>
                                        <p:tav tm="100000">
                                          <p:val>
                                            <p:strVal val="#ppt_x"/>
                                          </p:val>
                                        </p:tav>
                                      </p:tavLst>
                                    </p:anim>
                                    <p:anim calcmode="lin" valueType="num">
                                      <p:cBhvr>
                                        <p:cTn id="13" dur="500" fill="hold"/>
                                        <p:tgtEl>
                                          <p:spTgt spid="237571"/>
                                        </p:tgtEl>
                                        <p:attrNameLst>
                                          <p:attrName>ppt_y</p:attrName>
                                        </p:attrNameLst>
                                      </p:cBhvr>
                                      <p:tavLst>
                                        <p:tav tm="0">
                                          <p:val>
                                            <p:strVal val="#ppt_y-#ppt_h/2"/>
                                          </p:val>
                                        </p:tav>
                                        <p:tav tm="100000">
                                          <p:val>
                                            <p:strVal val="#ppt_y"/>
                                          </p:val>
                                        </p:tav>
                                      </p:tavLst>
                                    </p:anim>
                                    <p:anim calcmode="lin" valueType="num">
                                      <p:cBhvr>
                                        <p:cTn id="14" dur="500" fill="hold"/>
                                        <p:tgtEl>
                                          <p:spTgt spid="237571"/>
                                        </p:tgtEl>
                                        <p:attrNameLst>
                                          <p:attrName>ppt_w</p:attrName>
                                        </p:attrNameLst>
                                      </p:cBhvr>
                                      <p:tavLst>
                                        <p:tav tm="0">
                                          <p:val>
                                            <p:strVal val="#ppt_w"/>
                                          </p:val>
                                        </p:tav>
                                        <p:tav tm="100000">
                                          <p:val>
                                            <p:strVal val="#ppt_w"/>
                                          </p:val>
                                        </p:tav>
                                      </p:tavLst>
                                    </p:anim>
                                    <p:anim calcmode="lin" valueType="num">
                                      <p:cBhvr>
                                        <p:cTn id="15" dur="500" fill="hold"/>
                                        <p:tgtEl>
                                          <p:spTgt spid="237571"/>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3845">
                                            <p:txEl>
                                              <p:pRg st="0" end="0"/>
                                            </p:txEl>
                                          </p:spTgt>
                                        </p:tgtEl>
                                        <p:attrNameLst>
                                          <p:attrName>style.visibility</p:attrName>
                                        </p:attrNameLst>
                                      </p:cBhvr>
                                      <p:to>
                                        <p:strVal val="visible"/>
                                      </p:to>
                                    </p:set>
                                    <p:animEffect transition="in" filter="fade">
                                      <p:cBhvr>
                                        <p:cTn id="19" dur="1000"/>
                                        <p:tgtEl>
                                          <p:spTgt spid="163845">
                                            <p:txEl>
                                              <p:pRg st="0" end="0"/>
                                            </p:txEl>
                                          </p:spTgt>
                                        </p:tgtEl>
                                      </p:cBhvr>
                                    </p:animEffect>
                                    <p:anim calcmode="lin" valueType="num">
                                      <p:cBhvr>
                                        <p:cTn id="20" dur="1000" fill="hold"/>
                                        <p:tgtEl>
                                          <p:spTgt spid="1638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38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animBg="1"/>
      <p:bldP spid="16384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351677" y="3982468"/>
            <a:ext cx="338828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16"/>
          <p:cNvSpPr>
            <a:spLocks noGrp="1"/>
          </p:cNvSpPr>
          <p:nvPr>
            <p:ph type="ctrTitle"/>
          </p:nvPr>
        </p:nvSpPr>
        <p:spPr>
          <a:prstGeom prst="rect">
            <a:avLst/>
          </a:prstGeom>
        </p:spPr>
        <p:txBody>
          <a:bodyPr/>
          <a:lstStyle/>
          <a:p>
            <a:r>
              <a:rPr lang="en-US">
                <a:latin typeface="Arial" charset="0"/>
                <a:ea typeface="ＭＳ Ｐゴシック" charset="0"/>
                <a:cs typeface="ＭＳ Ｐゴシック" charset="0"/>
              </a:rPr>
              <a:t>Thinking about the Thinking of Animals</a:t>
            </a:r>
          </a:p>
        </p:txBody>
      </p:sp>
      <p:grpSp>
        <p:nvGrpSpPr>
          <p:cNvPr id="2" name="Group 22"/>
          <p:cNvGrpSpPr>
            <a:grpSpLocks/>
          </p:cNvGrpSpPr>
          <p:nvPr/>
        </p:nvGrpSpPr>
        <p:grpSpPr bwMode="auto">
          <a:xfrm>
            <a:off x="179388" y="1052513"/>
            <a:ext cx="3357562" cy="2335212"/>
            <a:chOff x="4017719" y="2235200"/>
            <a:chExt cx="2578100" cy="1689100"/>
          </a:xfrm>
        </p:grpSpPr>
        <p:sp>
          <p:nvSpPr>
            <p:cNvPr id="22" name="Cloud Callout 21"/>
            <p:cNvSpPr/>
            <p:nvPr/>
          </p:nvSpPr>
          <p:spPr bwMode="auto">
            <a:xfrm>
              <a:off x="4017719" y="2235200"/>
              <a:ext cx="2578100" cy="1689100"/>
            </a:xfrm>
            <a:prstGeom prst="cloudCallout">
              <a:avLst>
                <a:gd name="adj1" fmla="val 16416"/>
                <a:gd name="adj2" fmla="val 86090"/>
              </a:avLst>
            </a:prstGeom>
            <a:gradFill flip="none" rotWithShape="1">
              <a:gsLst>
                <a:gs pos="0">
                  <a:schemeClr val="bg1"/>
                </a:gs>
                <a:gs pos="100000">
                  <a:srgbClr val="8AB7D6"/>
                </a:gs>
              </a:gsLst>
              <a:lin ang="5400000" scaled="0"/>
              <a:tileRect/>
            </a:gra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113674" name="TextBox 12"/>
            <p:cNvSpPr txBox="1">
              <a:spLocks noChangeArrowheads="1"/>
            </p:cNvSpPr>
            <p:nvPr/>
          </p:nvSpPr>
          <p:spPr bwMode="auto">
            <a:xfrm>
              <a:off x="4291768" y="2705740"/>
              <a:ext cx="1651026" cy="25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b="1"/>
            </a:p>
          </p:txBody>
        </p:sp>
      </p:grpSp>
      <p:sp>
        <p:nvSpPr>
          <p:cNvPr id="486440" name="Rectangle 40"/>
          <p:cNvSpPr>
            <a:spLocks noChangeArrowheads="1"/>
          </p:cNvSpPr>
          <p:nvPr/>
        </p:nvSpPr>
        <p:spPr bwMode="auto">
          <a:xfrm>
            <a:off x="5223728" y="968953"/>
            <a:ext cx="3975629" cy="393954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square">
            <a:spAutoFit/>
          </a:bodyPr>
          <a:lstStyle/>
          <a:p>
            <a:pPr>
              <a:spcAft>
                <a:spcPts val="1200"/>
              </a:spcAft>
              <a:defRPr/>
            </a:pPr>
            <a:r>
              <a:rPr lang="en-US" sz="2400" b="1" dirty="0">
                <a:solidFill>
                  <a:srgbClr val="C62DB0"/>
                </a:solidFill>
                <a:latin typeface="Arial"/>
                <a:cs typeface="Arial"/>
              </a:rPr>
              <a:t>Anthropomorphism: </a:t>
            </a:r>
            <a:r>
              <a:rPr lang="en-US" sz="2400" b="1" dirty="0">
                <a:solidFill>
                  <a:srgbClr val="49403F"/>
                </a:solidFill>
                <a:latin typeface="Arial"/>
                <a:cs typeface="Arial"/>
              </a:rPr>
              <a:t/>
            </a:r>
            <a:br>
              <a:rPr lang="en-US" sz="2400" b="1" dirty="0">
                <a:solidFill>
                  <a:srgbClr val="49403F"/>
                </a:solidFill>
                <a:latin typeface="Arial"/>
                <a:cs typeface="Arial"/>
              </a:rPr>
            </a:br>
            <a:r>
              <a:rPr lang="en-US" sz="2400" b="1" dirty="0">
                <a:solidFill>
                  <a:srgbClr val="49403F"/>
                </a:solidFill>
                <a:latin typeface="Arial"/>
                <a:cs typeface="Arial"/>
              </a:rPr>
              <a:t>The tendency to falsely attribute human qualities to nonhuman beings</a:t>
            </a:r>
            <a:endParaRPr lang="en-US" sz="2400" b="1" dirty="0">
              <a:solidFill>
                <a:srgbClr val="FF6600"/>
              </a:solidFill>
              <a:latin typeface="Arial"/>
              <a:cs typeface="Arial"/>
            </a:endParaRPr>
          </a:p>
          <a:p>
            <a:pPr>
              <a:defRPr/>
            </a:pPr>
            <a:r>
              <a:rPr lang="en-US" sz="2400" b="1" dirty="0" err="1">
                <a:solidFill>
                  <a:srgbClr val="FF6600"/>
                </a:solidFill>
                <a:latin typeface="Arial"/>
                <a:cs typeface="Arial"/>
              </a:rPr>
              <a:t>Anthropodenial</a:t>
            </a:r>
            <a:r>
              <a:rPr lang="en-US" sz="2400" b="1" dirty="0">
                <a:solidFill>
                  <a:srgbClr val="FF6600"/>
                </a:solidFill>
                <a:latin typeface="Arial"/>
                <a:cs typeface="Arial"/>
              </a:rPr>
              <a:t>: </a:t>
            </a:r>
            <a:r>
              <a:rPr lang="en-US" sz="2400" b="1" dirty="0">
                <a:solidFill>
                  <a:srgbClr val="49403F"/>
                </a:solidFill>
                <a:latin typeface="Arial"/>
                <a:cs typeface="Arial"/>
              </a:rPr>
              <a:t/>
            </a:r>
            <a:br>
              <a:rPr lang="en-US" sz="2400" b="1" dirty="0">
                <a:solidFill>
                  <a:srgbClr val="49403F"/>
                </a:solidFill>
                <a:latin typeface="Arial"/>
                <a:cs typeface="Arial"/>
              </a:rPr>
            </a:br>
            <a:r>
              <a:rPr lang="en-US" sz="2400" b="1" dirty="0">
                <a:solidFill>
                  <a:srgbClr val="49403F"/>
                </a:solidFill>
                <a:latin typeface="Arial"/>
                <a:cs typeface="Arial"/>
              </a:rPr>
              <a:t>The tendency to think, mistakenly, that human beings have nothing in common with other animals</a:t>
            </a:r>
          </a:p>
        </p:txBody>
      </p:sp>
      <p:pic>
        <p:nvPicPr>
          <p:cNvPr id="105477" name="Picture 12" descr="iStock_000009905028XSmall.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84163" y="919163"/>
            <a:ext cx="2951162"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40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5477"/>
                                        </p:tgtEl>
                                        <p:attrNameLst>
                                          <p:attrName>style.visibility</p:attrName>
                                        </p:attrNameLst>
                                      </p:cBhvr>
                                      <p:to>
                                        <p:strVal val="visible"/>
                                      </p:to>
                                    </p:set>
                                    <p:animEffect transition="in" filter="fade">
                                      <p:cBhvr>
                                        <p:cTn id="10" dur="2000"/>
                                        <p:tgtEl>
                                          <p:spTgt spid="10547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86440">
                                            <p:txEl>
                                              <p:pRg st="0" end="0"/>
                                            </p:txEl>
                                          </p:spTgt>
                                        </p:tgtEl>
                                        <p:attrNameLst>
                                          <p:attrName>style.visibility</p:attrName>
                                        </p:attrNameLst>
                                      </p:cBhvr>
                                      <p:to>
                                        <p:strVal val="visible"/>
                                      </p:to>
                                    </p:set>
                                    <p:animEffect transition="in" filter="fade">
                                      <p:cBhvr>
                                        <p:cTn id="13" dur="1000"/>
                                        <p:tgtEl>
                                          <p:spTgt spid="486440">
                                            <p:txEl>
                                              <p:pRg st="0" end="0"/>
                                            </p:txEl>
                                          </p:spTgt>
                                        </p:tgtEl>
                                      </p:cBhvr>
                                    </p:animEffect>
                                    <p:anim calcmode="lin" valueType="num">
                                      <p:cBhvr>
                                        <p:cTn id="14" dur="1000" fill="hold"/>
                                        <p:tgtEl>
                                          <p:spTgt spid="48644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864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86440">
                                            <p:txEl>
                                              <p:pRg st="1" end="1"/>
                                            </p:txEl>
                                          </p:spTgt>
                                        </p:tgtEl>
                                        <p:attrNameLst>
                                          <p:attrName>style.visibility</p:attrName>
                                        </p:attrNameLst>
                                      </p:cBhvr>
                                      <p:to>
                                        <p:strVal val="visible"/>
                                      </p:to>
                                    </p:set>
                                    <p:animEffect transition="in" filter="fade">
                                      <p:cBhvr>
                                        <p:cTn id="20" dur="1000"/>
                                        <p:tgtEl>
                                          <p:spTgt spid="486440">
                                            <p:txEl>
                                              <p:pRg st="1" end="1"/>
                                            </p:txEl>
                                          </p:spTgt>
                                        </p:tgtEl>
                                      </p:cBhvr>
                                    </p:animEffect>
                                    <p:anim calcmode="lin" valueType="num">
                                      <p:cBhvr>
                                        <p:cTn id="21" dur="1000" fill="hold"/>
                                        <p:tgtEl>
                                          <p:spTgt spid="486440">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8644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40" grpId="0" build="p" bldLvl="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1124758_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44" y="40442"/>
            <a:ext cx="9103156" cy="6373594"/>
          </a:xfrm>
          <a:prstGeom prst="rect">
            <a:avLst/>
          </a:prstGeom>
        </p:spPr>
      </p:pic>
      <p:sp>
        <p:nvSpPr>
          <p:cNvPr id="3" name="Rectangle 3"/>
          <p:cNvSpPr txBox="1">
            <a:spLocks/>
          </p:cNvSpPr>
          <p:nvPr/>
        </p:nvSpPr>
        <p:spPr>
          <a:xfrm>
            <a:off x="715122" y="1896759"/>
            <a:ext cx="7792358" cy="402115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dirty="0" smtClean="0">
                <a:solidFill>
                  <a:schemeClr val="accent6">
                    <a:lumMod val="75000"/>
                  </a:schemeClr>
                </a:solidFill>
                <a:latin typeface="Arial" charset="0"/>
                <a:ea typeface="ＭＳ Ｐゴシック" charset="0"/>
                <a:cs typeface="ＭＳ Ｐゴシック" charset="0"/>
              </a:rPr>
              <a:t>Taking Psychology with You</a:t>
            </a:r>
          </a:p>
          <a:p>
            <a:pPr marL="457200" indent="0">
              <a:spcBef>
                <a:spcPts val="1200"/>
              </a:spcBef>
              <a:buFont typeface="Arial"/>
              <a:buNone/>
            </a:pPr>
            <a:r>
              <a:rPr lang="en-US" sz="2400" b="1" dirty="0" smtClean="0">
                <a:solidFill>
                  <a:srgbClr val="FFFF00"/>
                </a:solidFill>
                <a:latin typeface="Arial" charset="0"/>
                <a:ea typeface="ＭＳ Ｐゴシック" charset="0"/>
                <a:cs typeface="ＭＳ Ｐゴシック" charset="0"/>
              </a:rPr>
              <a:t>Becoming More Creative</a:t>
            </a:r>
            <a:endParaRPr lang="en-US" sz="2200" b="1" dirty="0" smtClean="0">
              <a:solidFill>
                <a:srgbClr val="FFFF00"/>
              </a:solidFill>
              <a:latin typeface="Arial" charset="0"/>
              <a:ea typeface="ＭＳ Ｐゴシック" charset="0"/>
              <a:cs typeface="ＭＳ Ｐゴシック" charset="0"/>
            </a:endParaRPr>
          </a:p>
          <a:p>
            <a:pPr marL="914400">
              <a:spcBef>
                <a:spcPts val="1200"/>
              </a:spcBef>
            </a:pPr>
            <a:r>
              <a:rPr lang="en-US" sz="2200" b="1" dirty="0" smtClean="0">
                <a:solidFill>
                  <a:schemeClr val="bg1"/>
                </a:solidFill>
                <a:latin typeface="Arial" charset="0"/>
                <a:ea typeface="ＭＳ Ｐゴシック" charset="0"/>
                <a:cs typeface="ＭＳ Ｐゴシック" charset="0"/>
              </a:rPr>
              <a:t>Divergent </a:t>
            </a:r>
            <a:r>
              <a:rPr lang="en-US" sz="2200" b="1" dirty="0">
                <a:solidFill>
                  <a:schemeClr val="bg1"/>
                </a:solidFill>
                <a:latin typeface="Arial" charset="0"/>
                <a:ea typeface="ＭＳ Ｐゴシック" charset="0"/>
                <a:cs typeface="ＭＳ Ｐゴシック" charset="0"/>
              </a:rPr>
              <a:t>rather than convergent thinking</a:t>
            </a:r>
          </a:p>
          <a:p>
            <a:pPr marL="914400">
              <a:spcBef>
                <a:spcPts val="1200"/>
              </a:spcBef>
            </a:pPr>
            <a:r>
              <a:rPr lang="en-US" sz="2200" b="1" dirty="0">
                <a:solidFill>
                  <a:schemeClr val="bg1"/>
                </a:solidFill>
                <a:latin typeface="Arial" charset="0"/>
                <a:ea typeface="ＭＳ Ｐゴシック" charset="0"/>
                <a:cs typeface="ＭＳ Ｐゴシック" charset="0"/>
              </a:rPr>
              <a:t>Nonconformity</a:t>
            </a:r>
          </a:p>
          <a:p>
            <a:pPr marL="914400">
              <a:spcBef>
                <a:spcPts val="1200"/>
              </a:spcBef>
            </a:pPr>
            <a:r>
              <a:rPr lang="en-US" sz="2200" b="1" dirty="0">
                <a:solidFill>
                  <a:schemeClr val="bg1"/>
                </a:solidFill>
                <a:latin typeface="Arial" charset="0"/>
                <a:ea typeface="ＭＳ Ｐゴシック" charset="0"/>
                <a:cs typeface="ＭＳ Ｐゴシック" charset="0"/>
              </a:rPr>
              <a:t>Curiosity</a:t>
            </a:r>
          </a:p>
          <a:p>
            <a:pPr marL="914400">
              <a:spcBef>
                <a:spcPts val="1200"/>
              </a:spcBef>
            </a:pPr>
            <a:r>
              <a:rPr lang="en-US" sz="2200" b="1" dirty="0" smtClean="0">
                <a:solidFill>
                  <a:schemeClr val="bg1"/>
                </a:solidFill>
                <a:latin typeface="Arial" charset="0"/>
                <a:ea typeface="ＭＳ Ｐゴシック" charset="0"/>
                <a:cs typeface="ＭＳ Ｐゴシック" charset="0"/>
              </a:rPr>
              <a:t>Persistence</a:t>
            </a:r>
            <a:endParaRPr lang="en-US" sz="2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5778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6000"/>
                            </p:stCondLst>
                            <p:childTnLst>
                              <p:par>
                                <p:cTn id="42" presetID="42" presetClass="entr" presetSubtype="0"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07105"/>
            <a:ext cx="9144000" cy="646331"/>
          </a:xfrm>
          <a:prstGeom prst="rect">
            <a:avLst/>
          </a:prstGeom>
          <a:noFill/>
        </p:spPr>
        <p:txBody>
          <a:bodyPr wrap="square" rtlCol="0">
            <a:spAutoFit/>
          </a:bodyPr>
          <a:lstStyle/>
          <a:p>
            <a:pPr algn="ctr"/>
            <a:r>
              <a:rPr lang="en-US" sz="3600" b="1" dirty="0" smtClean="0">
                <a:solidFill>
                  <a:schemeClr val="bg1"/>
                </a:solidFill>
                <a:latin typeface="Arial"/>
                <a:cs typeface="Arial"/>
              </a:rPr>
              <a:t>End of Chapter</a:t>
            </a:r>
            <a:endParaRPr lang="en-US" sz="3600" b="1" dirty="0">
              <a:solidFill>
                <a:schemeClr val="bg1"/>
              </a:solidFill>
              <a:latin typeface="Arial"/>
              <a:cs typeface="Arial"/>
            </a:endParaRPr>
          </a:p>
        </p:txBody>
      </p:sp>
    </p:spTree>
    <p:extLst>
      <p:ext uri="{BB962C8B-B14F-4D97-AF65-F5344CB8AC3E}">
        <p14:creationId xmlns:p14="http://schemas.microsoft.com/office/powerpoint/2010/main" val="2171913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4F3967"/>
                </a:solidFill>
                <a:latin typeface="Arial"/>
                <a:cs typeface="Arial"/>
              </a:rPr>
              <a:t>Interactive Figures</a:t>
            </a:r>
            <a:endParaRPr lang="en-US" sz="3600" b="1" dirty="0">
              <a:solidFill>
                <a:srgbClr val="4F3967"/>
              </a:solidFill>
              <a:latin typeface="Arial"/>
              <a:cs typeface="Arial"/>
            </a:endParaRPr>
          </a:p>
        </p:txBody>
      </p:sp>
      <p:grpSp>
        <p:nvGrpSpPr>
          <p:cNvPr id="4" name="Group 3"/>
          <p:cNvGrpSpPr/>
          <p:nvPr/>
        </p:nvGrpSpPr>
        <p:grpSpPr>
          <a:xfrm>
            <a:off x="1281634" y="2529789"/>
            <a:ext cx="1083110" cy="1083110"/>
            <a:chOff x="133090" y="45734"/>
            <a:chExt cx="1083110" cy="1083110"/>
          </a:xfrm>
        </p:grpSpPr>
        <p:sp>
          <p:nvSpPr>
            <p:cNvPr id="5" name="Oval 4"/>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5538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The String Problem</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4145" y="1087741"/>
            <a:ext cx="6615710" cy="4544790"/>
          </a:xfrm>
          <a:prstGeom prst="rect">
            <a:avLst/>
          </a:prstGeom>
        </p:spPr>
      </p:pic>
    </p:spTree>
    <p:extLst>
      <p:ext uri="{BB962C8B-B14F-4D97-AF65-F5344CB8AC3E}">
        <p14:creationId xmlns:p14="http://schemas.microsoft.com/office/powerpoint/2010/main" val="2048906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The Dot Problem</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6277" y="1112777"/>
            <a:ext cx="6991447" cy="4519753"/>
          </a:xfrm>
          <a:prstGeom prst="rect">
            <a:avLst/>
          </a:prstGeom>
        </p:spPr>
      </p:pic>
    </p:spTree>
    <p:extLst>
      <p:ext uri="{BB962C8B-B14F-4D97-AF65-F5344CB8AC3E}">
        <p14:creationId xmlns:p14="http://schemas.microsoft.com/office/powerpoint/2010/main" val="499563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Mental Rotation</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2460" y="1120971"/>
            <a:ext cx="6899080" cy="4511560"/>
          </a:xfrm>
          <a:prstGeom prst="rect">
            <a:avLst/>
          </a:prstGeom>
        </p:spPr>
      </p:pic>
    </p:spTree>
    <p:extLst>
      <p:ext uri="{BB962C8B-B14F-4D97-AF65-F5344CB8AC3E}">
        <p14:creationId xmlns:p14="http://schemas.microsoft.com/office/powerpoint/2010/main" val="1941572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FFFFFF"/>
                </a:solidFill>
                <a:latin typeface="Arial"/>
                <a:cs typeface="Arial"/>
              </a:rPr>
              <a:t>Acknowledgments</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4076113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459061"/>
          </a:xfrm>
          <a:prstGeom prst="rect">
            <a:avLst/>
          </a:prstGeom>
          <a:gradFill flip="none" rotWithShape="1">
            <a:gsLst>
              <a:gs pos="0">
                <a:schemeClr val="bg1"/>
              </a:gs>
              <a:gs pos="99000">
                <a:schemeClr val="accent1">
                  <a:lumMod val="60000"/>
                  <a:lumOff val="40000"/>
                </a:schemeClr>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16" name="Rectangle 15"/>
          <p:cNvSpPr/>
          <p:nvPr/>
        </p:nvSpPr>
        <p:spPr bwMode="auto">
          <a:xfrm>
            <a:off x="5943600" y="0"/>
            <a:ext cx="3200400" cy="6459393"/>
          </a:xfrm>
          <a:prstGeom prst="rect">
            <a:avLst/>
          </a:prstGeom>
          <a:gradFill flip="none" rotWithShape="1">
            <a:gsLst>
              <a:gs pos="0">
                <a:srgbClr val="8FBD55">
                  <a:alpha val="56000"/>
                </a:srgbClr>
              </a:gs>
              <a:gs pos="99000">
                <a:schemeClr val="accent1">
                  <a:lumMod val="40000"/>
                  <a:lumOff val="60000"/>
                  <a:alpha val="56000"/>
                </a:schemeClr>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30723" name="Isosceles Triangle 16"/>
          <p:cNvSpPr>
            <a:spLocks noChangeArrowheads="1"/>
          </p:cNvSpPr>
          <p:nvPr/>
        </p:nvSpPr>
        <p:spPr bwMode="auto">
          <a:xfrm>
            <a:off x="0" y="5246211"/>
            <a:ext cx="9144000" cy="1217612"/>
          </a:xfrm>
          <a:prstGeom prst="triangle">
            <a:avLst>
              <a:gd name="adj" fmla="val 64699"/>
            </a:avLst>
          </a:prstGeom>
          <a:gradFill rotWithShape="1">
            <a:gsLst>
              <a:gs pos="0">
                <a:srgbClr val="AED466"/>
              </a:gs>
              <a:gs pos="80000">
                <a:srgbClr val="678336"/>
              </a:gs>
              <a:gs pos="100000">
                <a:srgbClr val="678336"/>
              </a:gs>
            </a:gsLst>
            <a:lin ang="180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grpSp>
        <p:nvGrpSpPr>
          <p:cNvPr id="2" name="Cloud Callout 8"/>
          <p:cNvGrpSpPr>
            <a:grpSpLocks/>
          </p:cNvGrpSpPr>
          <p:nvPr/>
        </p:nvGrpSpPr>
        <p:grpSpPr bwMode="auto">
          <a:xfrm rot="1344066">
            <a:off x="2789238" y="842486"/>
            <a:ext cx="3409950" cy="2438400"/>
            <a:chOff x="972" y="-15"/>
            <a:chExt cx="2933" cy="1678"/>
          </a:xfrm>
        </p:grpSpPr>
        <p:pic>
          <p:nvPicPr>
            <p:cNvPr id="30733" name="Cloud Callout 8"/>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2" y="-15"/>
              <a:ext cx="2933"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Text Box 7"/>
            <p:cNvSpPr txBox="1">
              <a:spLocks noChangeArrowheads="1"/>
            </p:cNvSpPr>
            <p:nvPr/>
          </p:nvSpPr>
          <p:spPr bwMode="auto">
            <a:xfrm>
              <a:off x="1380" y="315"/>
              <a:ext cx="1342"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p>
          </p:txBody>
        </p:sp>
      </p:grpSp>
      <p:sp>
        <p:nvSpPr>
          <p:cNvPr id="30725" name="Title 4"/>
          <p:cNvSpPr>
            <a:spLocks noGrp="1"/>
          </p:cNvSpPr>
          <p:nvPr>
            <p:ph type="ctrTitle"/>
          </p:nvPr>
        </p:nvSpPr>
        <p:spPr>
          <a:prstGeom prst="rect">
            <a:avLst/>
          </a:prstGeom>
        </p:spPr>
        <p:txBody>
          <a:bodyPr/>
          <a:lstStyle/>
          <a:p>
            <a:pPr eaLnBrk="1" hangingPunct="1"/>
            <a:r>
              <a:rPr lang="en-US" dirty="0">
                <a:solidFill>
                  <a:srgbClr val="000000"/>
                </a:solidFill>
                <a:latin typeface="Arial" charset="0"/>
                <a:ea typeface="ＭＳ Ｐゴシック" charset="0"/>
                <a:cs typeface="ＭＳ Ｐゴシック" charset="0"/>
              </a:rPr>
              <a:t>The Elements of Cognition: Prototypes</a:t>
            </a:r>
          </a:p>
        </p:txBody>
      </p:sp>
      <p:sp>
        <p:nvSpPr>
          <p:cNvPr id="14339" name="Content Placeholder 5"/>
          <p:cNvSpPr>
            <a:spLocks noGrp="1"/>
          </p:cNvSpPr>
          <p:nvPr>
            <p:ph idx="4294967295"/>
          </p:nvPr>
        </p:nvSpPr>
        <p:spPr>
          <a:xfrm>
            <a:off x="221165" y="2500279"/>
            <a:ext cx="3217863" cy="3136900"/>
          </a:xfrm>
          <a:prstGeom prst="rect">
            <a:avLst/>
          </a:prstGeom>
        </p:spPr>
        <p:txBody>
          <a:bodyPr>
            <a:normAutofit fontScale="77500" lnSpcReduction="20000"/>
          </a:bodyPr>
          <a:lstStyle/>
          <a:p>
            <a:pPr marL="0" indent="0">
              <a:buNone/>
              <a:tabLst>
                <a:tab pos="0" algn="l"/>
                <a:tab pos="225425" algn="l"/>
              </a:tabLst>
            </a:pPr>
            <a:r>
              <a:rPr lang="en-US" b="1" dirty="0">
                <a:solidFill>
                  <a:srgbClr val="619311"/>
                </a:solidFill>
                <a:latin typeface="Arial" charset="0"/>
                <a:ea typeface="ＭＳ Ｐゴシック" charset="0"/>
                <a:cs typeface="ＭＳ Ｐゴシック" charset="0"/>
              </a:rPr>
              <a:t>When we need </a:t>
            </a:r>
            <a:br>
              <a:rPr lang="en-US" b="1" dirty="0">
                <a:solidFill>
                  <a:srgbClr val="619311"/>
                </a:solidFill>
                <a:latin typeface="Arial" charset="0"/>
                <a:ea typeface="ＭＳ Ｐゴシック" charset="0"/>
                <a:cs typeface="ＭＳ Ｐゴシック" charset="0"/>
              </a:rPr>
            </a:br>
            <a:r>
              <a:rPr lang="en-US" b="1" dirty="0">
                <a:solidFill>
                  <a:srgbClr val="619311"/>
                </a:solidFill>
                <a:latin typeface="Arial" charset="0"/>
                <a:ea typeface="ＭＳ Ｐゴシック" charset="0"/>
                <a:cs typeface="ＭＳ Ｐゴシック" charset="0"/>
              </a:rPr>
              <a:t>to decide whether something belongs to a concept, we are likely to compare it to a </a:t>
            </a:r>
            <a:r>
              <a:rPr lang="en-US" b="1" dirty="0">
                <a:solidFill>
                  <a:srgbClr val="FF6600"/>
                </a:solidFill>
                <a:latin typeface="Arial" charset="0"/>
                <a:ea typeface="ＭＳ Ｐゴシック" charset="0"/>
                <a:cs typeface="ＭＳ Ｐゴシック" charset="0"/>
              </a:rPr>
              <a:t>prototype </a:t>
            </a:r>
            <a:r>
              <a:rPr lang="en-US" b="1" dirty="0">
                <a:solidFill>
                  <a:srgbClr val="619311"/>
                </a:solidFill>
                <a:latin typeface="Arial" charset="0"/>
                <a:ea typeface="ＭＳ Ｐゴシック" charset="0"/>
                <a:cs typeface="ＭＳ Ｐゴシック" charset="0"/>
              </a:rPr>
              <a:t>as a representative instance of the concept.</a:t>
            </a:r>
          </a:p>
        </p:txBody>
      </p:sp>
      <p:pic>
        <p:nvPicPr>
          <p:cNvPr id="24584" name="Picture 5"/>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77671" y1="49234" x2="99973" y2="54256"/>
                        <a14:foregroundMark x1="95272" y1="55520" x2="72650" y2="99519"/>
                        <a14:foregroundMark x1="45620" y1="49234" x2="12313" y2="59509"/>
                        <a14:foregroundMark x1="11672" y1="60541" x2="8547" y2="99733"/>
                        <a14:foregroundMark x1="52537" y1="58868" x2="48771" y2="99306"/>
                        <a14:foregroundMark x1="77350" y1="46937" x2="78926" y2="49021"/>
                        <a14:backgroundMark x1="1950" y1="63479" x2="3526" y2="99733"/>
                        <a14:backgroundMark x1="58494" y1="5876" x2="60069" y2="4612"/>
                        <a14:backgroundMark x1="62901" y1="5235" x2="64476" y2="4612"/>
                        <a14:backgroundMark x1="73077" y1="5680" x2="74279" y2="5627"/>
                        <a14:backgroundMark x1="51042" y1="10826" x2="50160" y2="11093"/>
                        <a14:backgroundMark x1="82612" y1="7817" x2="83814" y2="8351"/>
                      </a14:backgroundRemoval>
                    </a14:imgEffect>
                  </a14:imgLayer>
                </a14:imgProps>
              </a:ext>
              <a:ext uri="{28A0092B-C50C-407E-A947-70E740481C1C}">
                <a14:useLocalDpi xmlns:a14="http://schemas.microsoft.com/office/drawing/2010/main"/>
              </a:ext>
            </a:extLst>
          </a:blip>
          <a:stretch>
            <a:fillRect/>
          </a:stretch>
        </p:blipFill>
        <p:spPr bwMode="auto">
          <a:xfrm>
            <a:off x="4589860" y="1704434"/>
            <a:ext cx="3169751" cy="4754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6"/>
          <p:cNvPicPr>
            <a:picLocks noChangeAspect="1"/>
          </p:cNvPicPr>
          <p:nvPr/>
        </p:nvPicPr>
        <p:blipFill>
          <a:blip r:embed="rId6" cstate="screen">
            <a:extLst>
              <a:ext uri="{BEBA8EAE-BF5A-486C-A8C5-ECC9F3942E4B}">
                <a14:imgProps xmlns:a14="http://schemas.microsoft.com/office/drawing/2010/main">
                  <a14:imgLayer r:embed="rId7">
                    <a14:imgEffect>
                      <a14:backgroundRemoval t="350" b="99650" l="333" r="99667"/>
                    </a14:imgEffect>
                  </a14:imgLayer>
                </a14:imgProps>
              </a:ext>
              <a:ext uri="{28A0092B-C50C-407E-A947-70E740481C1C}">
                <a14:useLocalDpi xmlns:a14="http://schemas.microsoft.com/office/drawing/2010/main"/>
              </a:ext>
            </a:extLst>
          </a:blip>
          <a:stretch>
            <a:fillRect/>
          </a:stretch>
        </p:blipFill>
        <p:spPr bwMode="auto">
          <a:xfrm>
            <a:off x="2975361" y="1113163"/>
            <a:ext cx="2230376" cy="148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7" descr="iStock_000001827125XSmall.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936276" y="3810232"/>
            <a:ext cx="2393473" cy="278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54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par>
                                <p:cTn id="9" presetID="9"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2000"/>
                                        <p:tgtEl>
                                          <p:spTgt spid="2"/>
                                        </p:tgtEl>
                                      </p:cBhvr>
                                    </p:animEffect>
                                  </p:childTnLst>
                                </p:cTn>
                              </p:par>
                              <p:par>
                                <p:cTn id="12" presetID="10" presetClass="entr" presetSubtype="0" fill="hold" nodeType="withEffect">
                                  <p:stCondLst>
                                    <p:cond delay="500"/>
                                  </p:stCondLst>
                                  <p:childTnLst>
                                    <p:set>
                                      <p:cBhvr>
                                        <p:cTn id="13" dur="1" fill="hold">
                                          <p:stCondLst>
                                            <p:cond delay="0"/>
                                          </p:stCondLst>
                                        </p:cTn>
                                        <p:tgtEl>
                                          <p:spTgt spid="95243"/>
                                        </p:tgtEl>
                                        <p:attrNameLst>
                                          <p:attrName>style.visibility</p:attrName>
                                        </p:attrNameLst>
                                      </p:cBhvr>
                                      <p:to>
                                        <p:strVal val="visible"/>
                                      </p:to>
                                    </p:set>
                                    <p:animEffect transition="in" filter="fade">
                                      <p:cBhvr>
                                        <p:cTn id="14" dur="2000"/>
                                        <p:tgtEl>
                                          <p:spTgt spid="95243"/>
                                        </p:tgtEl>
                                      </p:cBhvr>
                                    </p:animEffect>
                                  </p:childTnLst>
                                </p:cTn>
                              </p:par>
                              <p:par>
                                <p:cTn id="15" presetID="37" presetClass="entr" presetSubtype="0" fill="hold" grpId="0" nodeType="withEffect">
                                  <p:stCondLst>
                                    <p:cond delay="0"/>
                                  </p:stCondLst>
                                  <p:childTnLst>
                                    <p:set>
                                      <p:cBhvr>
                                        <p:cTn id="16" dur="1" fill="hold">
                                          <p:stCondLst>
                                            <p:cond delay="0"/>
                                          </p:stCondLst>
                                        </p:cTn>
                                        <p:tgtEl>
                                          <p:spTgt spid="14339">
                                            <p:txEl>
                                              <p:pRg st="0" end="0"/>
                                            </p:txEl>
                                          </p:spTgt>
                                        </p:tgtEl>
                                        <p:attrNameLst>
                                          <p:attrName>style.visibility</p:attrName>
                                        </p:attrNameLst>
                                      </p:cBhvr>
                                      <p:to>
                                        <p:strVal val="visible"/>
                                      </p:to>
                                    </p:set>
                                    <p:animEffect transition="in" filter="fade">
                                      <p:cBhvr>
                                        <p:cTn id="17" dur="1000"/>
                                        <p:tgtEl>
                                          <p:spTgt spid="14339">
                                            <p:txEl>
                                              <p:pRg st="0" end="0"/>
                                            </p:txEl>
                                          </p:spTgt>
                                        </p:tgtEl>
                                      </p:cBhvr>
                                    </p:animEffect>
                                    <p:anim calcmode="lin" valueType="num">
                                      <p:cBhvr>
                                        <p:cTn id="18" dur="1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14339">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433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25477988"/>
              </p:ext>
            </p:extLst>
          </p:nvPr>
        </p:nvGraphicFramePr>
        <p:xfrm>
          <a:off x="213896" y="240631"/>
          <a:ext cx="8686800" cy="6144768"/>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5</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Lisa A. Svara.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Stefan Petru Andronache.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Paul Cotney.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topseller.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Valery121283.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LeventeGyori.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7</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123rf.com</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7</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James Steidl.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7</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Ariwasabi.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9</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Joe Gough.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9</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Ariwasabi.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12</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Liv friis-larsen. Shutterstock</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12</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doomu.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14</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Alberto Zornetta.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22</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bioraven.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23</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Studio DMM Photography, Designs &amp; Art.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25</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Vladimir Mucibabic.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27</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da-DK" sz="1200" b="0" i="0" u="none" strike="noStrike">
                          <a:solidFill>
                            <a:srgbClr val="000000"/>
                          </a:solidFill>
                          <a:effectLst/>
                          <a:latin typeface="Arial"/>
                          <a:cs typeface="Arial"/>
                        </a:rPr>
                        <a:t>3445128471.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28</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corgarashu.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30</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32</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Ariwasabi.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36</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racorn. 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39</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a:cs typeface="Arial"/>
                        </a:rPr>
                        <a:t>123rf.com</a:t>
                      </a:r>
                    </a:p>
                  </a:txBody>
                  <a:tcPr marL="12700" marR="12700" marT="12700" marB="0" anchor="b">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63251672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54896316"/>
              </p:ext>
            </p:extLst>
          </p:nvPr>
        </p:nvGraphicFramePr>
        <p:xfrm>
          <a:off x="213896" y="240631"/>
          <a:ext cx="8686800" cy="3328416"/>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39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arek_malang.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Hasan Shaheed.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Samuel Borges Photography.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Jules Selmes. Pearson Education Ltd</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Lightspring.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bikeriderlondon.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Eric Isselee.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Andresr.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Eric Isselee.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err="1">
                          <a:solidFill>
                            <a:srgbClr val="000000"/>
                          </a:solidFill>
                          <a:effectLst/>
                          <a:latin typeface="Arial"/>
                          <a:cs typeface="Arial"/>
                        </a:rPr>
                        <a:t>quetton</a:t>
                      </a:r>
                      <a:r>
                        <a:rPr lang="en-US" sz="1200" b="0" i="0" u="none" strike="noStrike" dirty="0">
                          <a:solidFill>
                            <a:srgbClr val="000000"/>
                          </a:solidFill>
                          <a:effectLst/>
                          <a:latin typeface="Arial"/>
                          <a:cs typeface="Arial"/>
                        </a:rPr>
                        <a:t>. </a:t>
                      </a:r>
                      <a:r>
                        <a:rPr lang="en-US" sz="1200" b="0" i="0" u="none" strike="noStrike" dirty="0" err="1">
                          <a:solidFill>
                            <a:srgbClr val="000000"/>
                          </a:solidFill>
                          <a:effectLst/>
                          <a:latin typeface="Arial"/>
                          <a:cs typeface="Arial"/>
                        </a:rPr>
                        <a:t>Shutterstock</a:t>
                      </a:r>
                      <a:endParaRPr lang="en-US" sz="1200" b="0" i="0" u="none" strike="noStrike" dirty="0">
                        <a:solidFill>
                          <a:srgbClr val="000000"/>
                        </a:solidFill>
                        <a:effectLst/>
                        <a:latin typeface="Arial"/>
                        <a:cs typeface="Arial"/>
                      </a:endParaRP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6896858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441591"/>
          </a:xfrm>
          <a:prstGeom prst="rect">
            <a:avLst/>
          </a:prstGeom>
          <a:gradFill flip="none" rotWithShape="1">
            <a:gsLst>
              <a:gs pos="0">
                <a:schemeClr val="bg1"/>
              </a:gs>
              <a:gs pos="99000">
                <a:srgbClr val="E2CC3E"/>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6" name="Rectangle 5"/>
          <p:cNvSpPr/>
          <p:nvPr/>
        </p:nvSpPr>
        <p:spPr bwMode="auto">
          <a:xfrm>
            <a:off x="6238875" y="-8355"/>
            <a:ext cx="2905126" cy="6468050"/>
          </a:xfrm>
          <a:prstGeom prst="rect">
            <a:avLst/>
          </a:prstGeom>
          <a:gradFill flip="none" rotWithShape="1">
            <a:gsLst>
              <a:gs pos="0">
                <a:srgbClr val="E2CC3E">
                  <a:alpha val="89000"/>
                </a:srgbClr>
              </a:gs>
              <a:gs pos="97000">
                <a:schemeClr val="bg1">
                  <a:alpha val="56000"/>
                </a:schemeClr>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32773" name="Isosceles Triangle 12"/>
          <p:cNvSpPr>
            <a:spLocks noChangeArrowheads="1"/>
          </p:cNvSpPr>
          <p:nvPr/>
        </p:nvSpPr>
        <p:spPr bwMode="auto">
          <a:xfrm>
            <a:off x="0" y="5246204"/>
            <a:ext cx="9144000" cy="1217612"/>
          </a:xfrm>
          <a:prstGeom prst="triangle">
            <a:avLst>
              <a:gd name="adj" fmla="val 68347"/>
            </a:avLst>
          </a:prstGeom>
          <a:gradFill rotWithShape="1">
            <a:gsLst>
              <a:gs pos="0">
                <a:srgbClr val="E2CC3E"/>
              </a:gs>
              <a:gs pos="80000">
                <a:srgbClr val="D2BA3E"/>
              </a:gs>
              <a:gs pos="100000">
                <a:srgbClr val="D2BA3E"/>
              </a:gs>
            </a:gsLst>
            <a:lin ang="180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32774" name="Title 4"/>
          <p:cNvSpPr>
            <a:spLocks noGrp="1"/>
          </p:cNvSpPr>
          <p:nvPr>
            <p:ph type="ctrTitle"/>
          </p:nvPr>
        </p:nvSpPr>
        <p:spPr>
          <a:xfrm>
            <a:off x="221164" y="191352"/>
            <a:ext cx="8922835" cy="539673"/>
          </a:xfrm>
        </p:spPr>
        <p:txBody>
          <a:bodyPr>
            <a:noAutofit/>
          </a:bodyPr>
          <a:lstStyle/>
          <a:p>
            <a:r>
              <a:rPr lang="en-US" sz="2300" dirty="0">
                <a:latin typeface="Arial" charset="0"/>
                <a:ea typeface="ＭＳ Ｐゴシック" charset="0"/>
                <a:cs typeface="ＭＳ Ｐゴシック" charset="0"/>
              </a:rPr>
              <a:t>The Elements of Cognition: Propositions and Cognitive Schemas</a:t>
            </a:r>
          </a:p>
        </p:txBody>
      </p:sp>
      <p:sp>
        <p:nvSpPr>
          <p:cNvPr id="21" name="Round Diagonal Corner Rectangle 20"/>
          <p:cNvSpPr>
            <a:spLocks noChangeArrowheads="1"/>
          </p:cNvSpPr>
          <p:nvPr/>
        </p:nvSpPr>
        <p:spPr bwMode="auto">
          <a:xfrm>
            <a:off x="1504950" y="1357074"/>
            <a:ext cx="6135688" cy="4019550"/>
          </a:xfrm>
          <a:prstGeom prst="round2DiagRect">
            <a:avLst/>
          </a:prstGeom>
          <a:solidFill>
            <a:schemeClr val="bg1"/>
          </a:solidFill>
          <a:ln>
            <a:noFill/>
          </a:ln>
          <a:effectLst>
            <a:outerShdw blurRad="101600" dist="127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ＭＳ Ｐゴシック" pitchFamily="-112" charset="-128"/>
              <a:cs typeface="ＭＳ Ｐゴシック" pitchFamily="-112" charset="-128"/>
            </a:endParaRPr>
          </a:p>
        </p:txBody>
      </p:sp>
      <p:sp>
        <p:nvSpPr>
          <p:cNvPr id="391186" name="Text Box 18"/>
          <p:cNvSpPr txBox="1">
            <a:spLocks noChangeArrowheads="1"/>
          </p:cNvSpPr>
          <p:nvPr/>
        </p:nvSpPr>
        <p:spPr bwMode="auto">
          <a:xfrm>
            <a:off x="1833563" y="1718779"/>
            <a:ext cx="5580062" cy="3297237"/>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lvl1pPr marL="24161750" indent="-24161750" eaLnBrk="0" hangingPunct="0">
              <a:defRPr sz="2400">
                <a:solidFill>
                  <a:schemeClr val="tx1"/>
                </a:solidFill>
                <a:latin typeface="Arial" pitchFamily="34" charset="0"/>
                <a:cs typeface="Arial" pitchFamily="34" charset="0"/>
              </a:defRPr>
            </a:lvl1pPr>
            <a:lvl2pPr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0" lvl="1" eaLnBrk="1" hangingPunct="1">
              <a:lnSpc>
                <a:spcPct val="95000"/>
              </a:lnSpc>
              <a:spcAft>
                <a:spcPts val="1200"/>
              </a:spcAft>
              <a:defRPr/>
            </a:pPr>
            <a:r>
              <a:rPr lang="en-US" sz="2200" b="1" dirty="0" smtClean="0">
                <a:solidFill>
                  <a:srgbClr val="FF6600"/>
                </a:solidFill>
                <a:ea typeface="+mn-ea"/>
              </a:rPr>
              <a:t>Proposition: </a:t>
            </a:r>
            <a:r>
              <a:rPr lang="en-US" sz="2200" b="1" dirty="0" smtClean="0">
                <a:solidFill>
                  <a:srgbClr val="404040"/>
                </a:solidFill>
                <a:ea typeface="+mn-ea"/>
              </a:rPr>
              <a:t>A unit of meaning that is made up of concepts and expresses a single idea</a:t>
            </a:r>
          </a:p>
          <a:p>
            <a:pPr marL="0" lvl="1" eaLnBrk="1" hangingPunct="1">
              <a:lnSpc>
                <a:spcPct val="95000"/>
              </a:lnSpc>
              <a:spcAft>
                <a:spcPts val="1200"/>
              </a:spcAft>
              <a:defRPr/>
            </a:pPr>
            <a:r>
              <a:rPr lang="en-US" sz="2200" b="1" dirty="0" smtClean="0">
                <a:solidFill>
                  <a:srgbClr val="404040"/>
                </a:solidFill>
                <a:ea typeface="+mn-ea"/>
              </a:rPr>
              <a:t>Propositions are </a:t>
            </a:r>
            <a:r>
              <a:rPr lang="en-US" sz="2200" b="1" dirty="0" smtClean="0">
                <a:solidFill>
                  <a:schemeClr val="accent1"/>
                </a:solidFill>
                <a:ea typeface="+mn-ea"/>
              </a:rPr>
              <a:t>linked together</a:t>
            </a:r>
            <a:r>
              <a:rPr lang="en-US" sz="2200" b="1" dirty="0" smtClean="0">
                <a:solidFill>
                  <a:srgbClr val="49403F"/>
                </a:solidFill>
                <a:ea typeface="+mn-ea"/>
              </a:rPr>
              <a:t> in cognitive schemas.</a:t>
            </a:r>
            <a:endParaRPr lang="en-US" sz="2200" b="1" dirty="0" smtClean="0">
              <a:solidFill>
                <a:srgbClr val="FFB526"/>
              </a:solidFill>
              <a:ea typeface="+mn-ea"/>
            </a:endParaRPr>
          </a:p>
          <a:p>
            <a:pPr marL="0" lvl="1" eaLnBrk="1" hangingPunct="1">
              <a:lnSpc>
                <a:spcPct val="95000"/>
              </a:lnSpc>
              <a:defRPr/>
            </a:pPr>
            <a:r>
              <a:rPr lang="en-US" sz="2200" b="1" dirty="0" smtClean="0">
                <a:solidFill>
                  <a:srgbClr val="FFB526"/>
                </a:solidFill>
                <a:ea typeface="+mn-ea"/>
              </a:rPr>
              <a:t>Cognitive schema: </a:t>
            </a:r>
            <a:r>
              <a:rPr lang="en-US" sz="2200" b="1" dirty="0" smtClean="0">
                <a:solidFill>
                  <a:srgbClr val="000000"/>
                </a:solidFill>
                <a:ea typeface="+mn-ea"/>
              </a:rPr>
              <a:t>An integrated mental network of knowledge, beliefs, and expectations concerning a particular topic or aspect of the world</a:t>
            </a:r>
            <a:endParaRPr lang="en-US" sz="2200" dirty="0" smtClean="0">
              <a:solidFill>
                <a:srgbClr val="000000"/>
              </a:solidFill>
              <a:ea typeface="+mn-ea"/>
            </a:endParaRPr>
          </a:p>
        </p:txBody>
      </p:sp>
      <p:sp>
        <p:nvSpPr>
          <p:cNvPr id="12" name="Rectangle 11"/>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46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par>
                                <p:cTn id="9" presetID="2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12" presetClass="entr" presetSubtype="4" fill="hold" grpId="0" nodeType="afterEffect">
                                  <p:stCondLst>
                                    <p:cond delay="250"/>
                                  </p:stCondLst>
                                  <p:childTnLst>
                                    <p:set>
                                      <p:cBhvr>
                                        <p:cTn id="14" dur="1" fill="hold">
                                          <p:stCondLst>
                                            <p:cond delay="0"/>
                                          </p:stCondLst>
                                        </p:cTn>
                                        <p:tgtEl>
                                          <p:spTgt spid="391186">
                                            <p:txEl>
                                              <p:pRg st="0" end="0"/>
                                            </p:txEl>
                                          </p:spTgt>
                                        </p:tgtEl>
                                        <p:attrNameLst>
                                          <p:attrName>style.visibility</p:attrName>
                                        </p:attrNameLst>
                                      </p:cBhvr>
                                      <p:to>
                                        <p:strVal val="visible"/>
                                      </p:to>
                                    </p:set>
                                    <p:animEffect transition="in" filter="slide(fromBottom)">
                                      <p:cBhvr>
                                        <p:cTn id="15" dur="500"/>
                                        <p:tgtEl>
                                          <p:spTgt spid="391186">
                                            <p:txEl>
                                              <p:pRg st="0" end="0"/>
                                            </p:txEl>
                                          </p:spTgt>
                                        </p:tgtEl>
                                      </p:cBhvr>
                                    </p:animEffect>
                                  </p:childTnLst>
                                </p:cTn>
                              </p:par>
                            </p:childTnLst>
                          </p:cTn>
                        </p:par>
                        <p:par>
                          <p:cTn id="16" fill="hold" nodeType="afterGroup">
                            <p:stCondLst>
                              <p:cond delay="1750"/>
                            </p:stCondLst>
                            <p:childTnLst>
                              <p:par>
                                <p:cTn id="17" presetID="12" presetClass="entr" presetSubtype="4" fill="hold" grpId="0" nodeType="afterEffect">
                                  <p:stCondLst>
                                    <p:cond delay="250"/>
                                  </p:stCondLst>
                                  <p:childTnLst>
                                    <p:set>
                                      <p:cBhvr>
                                        <p:cTn id="18" dur="1" fill="hold">
                                          <p:stCondLst>
                                            <p:cond delay="0"/>
                                          </p:stCondLst>
                                        </p:cTn>
                                        <p:tgtEl>
                                          <p:spTgt spid="391186">
                                            <p:txEl>
                                              <p:pRg st="1" end="1"/>
                                            </p:txEl>
                                          </p:spTgt>
                                        </p:tgtEl>
                                        <p:attrNameLst>
                                          <p:attrName>style.visibility</p:attrName>
                                        </p:attrNameLst>
                                      </p:cBhvr>
                                      <p:to>
                                        <p:strVal val="visible"/>
                                      </p:to>
                                    </p:set>
                                    <p:animEffect transition="in" filter="slide(fromBottom)">
                                      <p:cBhvr>
                                        <p:cTn id="19" dur="500"/>
                                        <p:tgtEl>
                                          <p:spTgt spid="391186">
                                            <p:txEl>
                                              <p:pRg st="1" end="1"/>
                                            </p:txEl>
                                          </p:spTgt>
                                        </p:tgtEl>
                                      </p:cBhvr>
                                    </p:animEffect>
                                  </p:childTnLst>
                                </p:cTn>
                              </p:par>
                            </p:childTnLst>
                          </p:cTn>
                        </p:par>
                        <p:par>
                          <p:cTn id="20" fill="hold" nodeType="afterGroup">
                            <p:stCondLst>
                              <p:cond delay="2500"/>
                            </p:stCondLst>
                            <p:childTnLst>
                              <p:par>
                                <p:cTn id="21" presetID="12" presetClass="entr" presetSubtype="4" fill="hold" grpId="0" nodeType="afterEffect">
                                  <p:stCondLst>
                                    <p:cond delay="250"/>
                                  </p:stCondLst>
                                  <p:childTnLst>
                                    <p:set>
                                      <p:cBhvr>
                                        <p:cTn id="22" dur="1" fill="hold">
                                          <p:stCondLst>
                                            <p:cond delay="0"/>
                                          </p:stCondLst>
                                        </p:cTn>
                                        <p:tgtEl>
                                          <p:spTgt spid="391186">
                                            <p:txEl>
                                              <p:pRg st="2" end="2"/>
                                            </p:txEl>
                                          </p:spTgt>
                                        </p:tgtEl>
                                        <p:attrNameLst>
                                          <p:attrName>style.visibility</p:attrName>
                                        </p:attrNameLst>
                                      </p:cBhvr>
                                      <p:to>
                                        <p:strVal val="visible"/>
                                      </p:to>
                                    </p:set>
                                    <p:animEffect transition="in" filter="slide(fromBottom)">
                                      <p:cBhvr>
                                        <p:cTn id="23" dur="500"/>
                                        <p:tgtEl>
                                          <p:spTgt spid="391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91186" grpId="0" build="p" bldLvl="2"/>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37650" cy="6459812"/>
          </a:xfrm>
          <a:prstGeom prst="rect">
            <a:avLst/>
          </a:prstGeom>
          <a:gradFill flip="none" rotWithShape="1">
            <a:gsLst>
              <a:gs pos="0">
                <a:schemeClr val="bg1"/>
              </a:gs>
              <a:gs pos="99000">
                <a:srgbClr val="74CFE1"/>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18" name="Rectangle 17"/>
          <p:cNvSpPr/>
          <p:nvPr/>
        </p:nvSpPr>
        <p:spPr bwMode="auto">
          <a:xfrm>
            <a:off x="5830888" y="0"/>
            <a:ext cx="3306762" cy="6460144"/>
          </a:xfrm>
          <a:prstGeom prst="rect">
            <a:avLst/>
          </a:prstGeom>
          <a:gradFill flip="none" rotWithShape="1">
            <a:gsLst>
              <a:gs pos="0">
                <a:schemeClr val="accent3">
                  <a:alpha val="35000"/>
                </a:schemeClr>
              </a:gs>
              <a:gs pos="99000">
                <a:srgbClr val="74CFE1">
                  <a:alpha val="35000"/>
                </a:srgbClr>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19" name="Isosceles Triangle 17"/>
          <p:cNvSpPr>
            <a:spLocks noChangeArrowheads="1"/>
          </p:cNvSpPr>
          <p:nvPr/>
        </p:nvSpPr>
        <p:spPr bwMode="auto">
          <a:xfrm>
            <a:off x="-6350" y="5246963"/>
            <a:ext cx="9144000" cy="1217612"/>
          </a:xfrm>
          <a:prstGeom prst="triangle">
            <a:avLst>
              <a:gd name="adj" fmla="val 64699"/>
            </a:avLst>
          </a:prstGeom>
          <a:gradFill rotWithShape="1">
            <a:gsLst>
              <a:gs pos="0">
                <a:srgbClr val="74CFE1">
                  <a:alpha val="56000"/>
                </a:srgbClr>
              </a:gs>
              <a:gs pos="80000">
                <a:schemeClr val="accent3"/>
              </a:gs>
              <a:gs pos="100000">
                <a:srgbClr val="74CFE1"/>
              </a:gs>
            </a:gsLst>
            <a:lin ang="18000000"/>
          </a:gradFill>
          <a:ln w="9525">
            <a:noFill/>
            <a:round/>
            <a:headEnd/>
            <a:tailEnd/>
          </a:ln>
        </p:spPr>
        <p:txBody>
          <a:bodyPr wrap="none" anchor="ctr"/>
          <a:lstStyle/>
          <a:p>
            <a:pPr algn="ctr">
              <a:defRPr/>
            </a:pPr>
            <a:endParaRPr lang="en-US" sz="1800">
              <a:ea typeface="ＭＳ Ｐゴシック" charset="-128"/>
              <a:cs typeface="ＭＳ Ｐゴシック" charset="-128"/>
            </a:endParaRPr>
          </a:p>
        </p:txBody>
      </p:sp>
      <p:grpSp>
        <p:nvGrpSpPr>
          <p:cNvPr id="2" name="Cloud Callout 8"/>
          <p:cNvGrpSpPr>
            <a:grpSpLocks/>
          </p:cNvGrpSpPr>
          <p:nvPr/>
        </p:nvGrpSpPr>
        <p:grpSpPr bwMode="auto">
          <a:xfrm rot="463635">
            <a:off x="3465513" y="576263"/>
            <a:ext cx="4151312" cy="2640012"/>
            <a:chOff x="1591" y="198"/>
            <a:chExt cx="2892" cy="1678"/>
          </a:xfrm>
        </p:grpSpPr>
        <p:pic>
          <p:nvPicPr>
            <p:cNvPr id="34831" name="Cloud Callout 8"/>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91" y="198"/>
              <a:ext cx="2892"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2" name="Text Box 6"/>
            <p:cNvSpPr txBox="1">
              <a:spLocks noChangeArrowheads="1"/>
            </p:cNvSpPr>
            <p:nvPr/>
          </p:nvSpPr>
          <p:spPr bwMode="auto">
            <a:xfrm>
              <a:off x="1985" y="534"/>
              <a:ext cx="1527"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p>
          </p:txBody>
        </p:sp>
      </p:grpSp>
      <p:sp>
        <p:nvSpPr>
          <p:cNvPr id="89097" name="Title 4"/>
          <p:cNvSpPr>
            <a:spLocks noGrp="1"/>
          </p:cNvSpPr>
          <p:nvPr>
            <p:ph type="ctrTitle"/>
          </p:nvPr>
        </p:nvSpPr>
        <p:spPr/>
        <p:txBody>
          <a:bodyPr/>
          <a:lstStyle/>
          <a:p>
            <a:pPr eaLnBrk="1" hangingPunct="1">
              <a:defRPr/>
            </a:pPr>
            <a:r>
              <a:rPr lang="en-US" dirty="0" smtClean="0">
                <a:solidFill>
                  <a:srgbClr val="000000"/>
                </a:solidFill>
                <a:latin typeface="Arial" charset="0"/>
                <a:ea typeface="ＭＳ Ｐゴシック" charset="-128"/>
              </a:rPr>
              <a:t>The Elements of Cognition: Mental Images</a:t>
            </a:r>
            <a:endParaRPr lang="en-US" dirty="0">
              <a:solidFill>
                <a:srgbClr val="000000"/>
              </a:solidFill>
              <a:latin typeface="Arial" charset="0"/>
              <a:ea typeface="ＭＳ Ｐゴシック" charset="-128"/>
            </a:endParaRPr>
          </a:p>
        </p:txBody>
      </p:sp>
      <p:sp>
        <p:nvSpPr>
          <p:cNvPr id="13315" name="Content Placeholder 5"/>
          <p:cNvSpPr>
            <a:spLocks noGrp="1"/>
          </p:cNvSpPr>
          <p:nvPr>
            <p:ph idx="4294967295"/>
          </p:nvPr>
        </p:nvSpPr>
        <p:spPr>
          <a:xfrm>
            <a:off x="218831" y="1420318"/>
            <a:ext cx="3440113" cy="4186238"/>
          </a:xfrm>
          <a:prstGeom prst="rect">
            <a:avLst/>
          </a:prstGeom>
        </p:spPr>
        <p:txBody>
          <a:bodyPr>
            <a:normAutofit lnSpcReduction="10000"/>
          </a:bodyPr>
          <a:lstStyle/>
          <a:p>
            <a:pPr>
              <a:spcAft>
                <a:spcPts val="1200"/>
              </a:spcAft>
            </a:pPr>
            <a:r>
              <a:rPr lang="en-US" sz="2200" b="1" dirty="0">
                <a:solidFill>
                  <a:srgbClr val="4F3967"/>
                </a:solidFill>
                <a:latin typeface="Arial" charset="0"/>
                <a:ea typeface="ＭＳ Ｐゴシック" charset="0"/>
                <a:cs typeface="Arial" charset="0"/>
              </a:rPr>
              <a:t>A mental representation that mirrors or resembles the thing </a:t>
            </a:r>
            <a:br>
              <a:rPr lang="en-US" sz="2200" b="1" dirty="0">
                <a:solidFill>
                  <a:srgbClr val="4F3967"/>
                </a:solidFill>
                <a:latin typeface="Arial" charset="0"/>
                <a:ea typeface="ＭＳ Ｐゴシック" charset="0"/>
                <a:cs typeface="Arial" charset="0"/>
              </a:rPr>
            </a:br>
            <a:r>
              <a:rPr lang="en-US" sz="2200" b="1" dirty="0">
                <a:solidFill>
                  <a:srgbClr val="4F3967"/>
                </a:solidFill>
                <a:latin typeface="Arial" charset="0"/>
                <a:ea typeface="ＭＳ Ｐゴシック" charset="0"/>
                <a:cs typeface="Arial" charset="0"/>
              </a:rPr>
              <a:t>it represents</a:t>
            </a:r>
          </a:p>
          <a:p>
            <a:pPr>
              <a:spcAft>
                <a:spcPts val="1200"/>
              </a:spcAft>
            </a:pPr>
            <a:r>
              <a:rPr lang="en-US" sz="2200" b="1" dirty="0">
                <a:solidFill>
                  <a:schemeClr val="accent3">
                    <a:lumMod val="50000"/>
                  </a:schemeClr>
                </a:solidFill>
                <a:latin typeface="Arial" charset="0"/>
                <a:ea typeface="ＭＳ Ｐゴシック" charset="0"/>
                <a:cs typeface="Arial" charset="0"/>
              </a:rPr>
              <a:t>Occurs in many and perhaps all sensory modalities </a:t>
            </a:r>
          </a:p>
          <a:p>
            <a:r>
              <a:rPr lang="en-US" sz="2200" b="1" dirty="0">
                <a:solidFill>
                  <a:schemeClr val="accent2">
                    <a:lumMod val="75000"/>
                  </a:schemeClr>
                </a:solidFill>
                <a:latin typeface="Arial" charset="0"/>
                <a:ea typeface="ＭＳ Ｐゴシック" charset="0"/>
                <a:cs typeface="Arial" charset="0"/>
              </a:rPr>
              <a:t>Also important in thinking and in constructing cognitive schemas</a:t>
            </a:r>
          </a:p>
        </p:txBody>
      </p:sp>
      <p:pic>
        <p:nvPicPr>
          <p:cNvPr id="81926"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rot="21372512">
            <a:off x="4591202" y="1033835"/>
            <a:ext cx="1549784" cy="1545322"/>
          </a:xfrm>
          <a:prstGeom prst="ellipse">
            <a:avLst/>
          </a:prstGeom>
          <a:noFill/>
          <a:ln>
            <a:noFill/>
          </a:ln>
          <a:effectLst>
            <a:outerShdw blurRad="63500" dist="50800" dir="5400000" rotWithShape="0">
              <a:srgbClr val="000000">
                <a:alpha val="6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5"/>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100000">
                        <a14:foregroundMark x1="77671" y1="49234" x2="99973" y2="54256"/>
                        <a14:foregroundMark x1="95272" y1="55520" x2="72650" y2="99519"/>
                        <a14:foregroundMark x1="45620" y1="49234" x2="12313" y2="59509"/>
                        <a14:foregroundMark x1="11672" y1="60541" x2="8547" y2="99733"/>
                        <a14:foregroundMark x1="52537" y1="58868" x2="48771" y2="99306"/>
                        <a14:foregroundMark x1="77350" y1="46937" x2="78926" y2="49021"/>
                        <a14:backgroundMark x1="1950" y1="63479" x2="3526" y2="99733"/>
                        <a14:backgroundMark x1="58494" y1="5876" x2="60069" y2="4612"/>
                        <a14:backgroundMark x1="62901" y1="5235" x2="64476" y2="4612"/>
                        <a14:backgroundMark x1="73077" y1="5680" x2="74279" y2="5627"/>
                        <a14:backgroundMark x1="51042" y1="10826" x2="50160" y2="11093"/>
                        <a14:backgroundMark x1="82612" y1="7817" x2="83814" y2="8351"/>
                      </a14:backgroundRemoval>
                    </a14:imgEffect>
                  </a14:imgLayer>
                </a14:imgProps>
              </a:ext>
              <a:ext uri="{28A0092B-C50C-407E-A947-70E740481C1C}">
                <a14:useLocalDpi xmlns:a14="http://schemas.microsoft.com/office/drawing/2010/main"/>
              </a:ext>
            </a:extLst>
          </a:blip>
          <a:stretch>
            <a:fillRect/>
          </a:stretch>
        </p:blipFill>
        <p:spPr bwMode="auto">
          <a:xfrm>
            <a:off x="5984609" y="1712790"/>
            <a:ext cx="3169751" cy="4754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14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9"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2000"/>
                                        <p:tgtEl>
                                          <p:spTgt spid="2"/>
                                        </p:tgtEl>
                                      </p:cBhvr>
                                    </p:animEffect>
                                  </p:childTnLst>
                                </p:cTn>
                              </p:par>
                              <p:par>
                                <p:cTn id="12" presetID="53" presetClass="entr" presetSubtype="0" fill="hold" nodeType="withEffect">
                                  <p:stCondLst>
                                    <p:cond delay="0"/>
                                  </p:stCondLst>
                                  <p:childTnLst>
                                    <p:set>
                                      <p:cBhvr>
                                        <p:cTn id="13" dur="1" fill="hold">
                                          <p:stCondLst>
                                            <p:cond delay="0"/>
                                          </p:stCondLst>
                                        </p:cTn>
                                        <p:tgtEl>
                                          <p:spTgt spid="81926"/>
                                        </p:tgtEl>
                                        <p:attrNameLst>
                                          <p:attrName>style.visibility</p:attrName>
                                        </p:attrNameLst>
                                      </p:cBhvr>
                                      <p:to>
                                        <p:strVal val="visible"/>
                                      </p:to>
                                    </p:set>
                                    <p:anim calcmode="lin" valueType="num">
                                      <p:cBhvr>
                                        <p:cTn id="14" dur="2000" fill="hold"/>
                                        <p:tgtEl>
                                          <p:spTgt spid="81926"/>
                                        </p:tgtEl>
                                        <p:attrNameLst>
                                          <p:attrName>ppt_w</p:attrName>
                                        </p:attrNameLst>
                                      </p:cBhvr>
                                      <p:tavLst>
                                        <p:tav tm="0">
                                          <p:val>
                                            <p:fltVal val="0"/>
                                          </p:val>
                                        </p:tav>
                                        <p:tav tm="100000">
                                          <p:val>
                                            <p:strVal val="#ppt_w"/>
                                          </p:val>
                                        </p:tav>
                                      </p:tavLst>
                                    </p:anim>
                                    <p:anim calcmode="lin" valueType="num">
                                      <p:cBhvr>
                                        <p:cTn id="15" dur="2000" fill="hold"/>
                                        <p:tgtEl>
                                          <p:spTgt spid="81926"/>
                                        </p:tgtEl>
                                        <p:attrNameLst>
                                          <p:attrName>ppt_h</p:attrName>
                                        </p:attrNameLst>
                                      </p:cBhvr>
                                      <p:tavLst>
                                        <p:tav tm="0">
                                          <p:val>
                                            <p:fltVal val="0"/>
                                          </p:val>
                                        </p:tav>
                                        <p:tav tm="100000">
                                          <p:val>
                                            <p:strVal val="#ppt_h"/>
                                          </p:val>
                                        </p:tav>
                                      </p:tavLst>
                                    </p:anim>
                                    <p:animEffect transition="in" filter="fade">
                                      <p:cBhvr>
                                        <p:cTn id="16" dur="2000"/>
                                        <p:tgtEl>
                                          <p:spTgt spid="81926"/>
                                        </p:tgtEl>
                                      </p:cBhvr>
                                    </p:animEffect>
                                  </p:childTnLst>
                                </p:cTn>
                              </p:par>
                              <p:par>
                                <p:cTn id="17" presetID="9" presetClass="entr" presetSubtype="0" fill="hold" nodeType="withEffect">
                                  <p:stCondLst>
                                    <p:cond delay="0"/>
                                  </p:stCondLst>
                                  <p:childTnLst>
                                    <p:set>
                                      <p:cBhvr>
                                        <p:cTn id="18" dur="1" fill="hold">
                                          <p:stCondLst>
                                            <p:cond delay="0"/>
                                          </p:stCondLst>
                                        </p:cTn>
                                        <p:tgtEl>
                                          <p:spTgt spid="81926"/>
                                        </p:tgtEl>
                                        <p:attrNameLst>
                                          <p:attrName>style.visibility</p:attrName>
                                        </p:attrNameLst>
                                      </p:cBhvr>
                                      <p:to>
                                        <p:strVal val="visible"/>
                                      </p:to>
                                    </p:set>
                                    <p:animEffect transition="in" filter="dissolve">
                                      <p:cBhvr>
                                        <p:cTn id="19" dur="500"/>
                                        <p:tgtEl>
                                          <p:spTgt spid="81926"/>
                                        </p:tgtEl>
                                      </p:cBhvr>
                                    </p:animEffect>
                                  </p:childTnLst>
                                </p:cTn>
                              </p:par>
                              <p:par>
                                <p:cTn id="20" presetID="37" presetClass="entr" presetSubtype="0" fill="hold" grpId="0" nodeType="withEffect">
                                  <p:stCondLst>
                                    <p:cond delay="0"/>
                                  </p:stCondLst>
                                  <p:childTnLst>
                                    <p:set>
                                      <p:cBhvr>
                                        <p:cTn id="21" dur="1" fill="hold">
                                          <p:stCondLst>
                                            <p:cond delay="0"/>
                                          </p:stCondLst>
                                        </p:cTn>
                                        <p:tgtEl>
                                          <p:spTgt spid="13315">
                                            <p:txEl>
                                              <p:pRg st="0" end="0"/>
                                            </p:txEl>
                                          </p:spTgt>
                                        </p:tgtEl>
                                        <p:attrNameLst>
                                          <p:attrName>style.visibility</p:attrName>
                                        </p:attrNameLst>
                                      </p:cBhvr>
                                      <p:to>
                                        <p:strVal val="visible"/>
                                      </p:to>
                                    </p:set>
                                    <p:animEffect transition="in" filter="fade">
                                      <p:cBhvr>
                                        <p:cTn id="22" dur="1000"/>
                                        <p:tgtEl>
                                          <p:spTgt spid="13315">
                                            <p:txEl>
                                              <p:pRg st="0" end="0"/>
                                            </p:txEl>
                                          </p:spTgt>
                                        </p:tgtEl>
                                      </p:cBhvr>
                                    </p:animEffect>
                                    <p:anim calcmode="lin" valueType="num">
                                      <p:cBhvr>
                                        <p:cTn id="23"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13315">
                                            <p:txEl>
                                              <p:pRg st="0" end="0"/>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315">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0"/>
                                  </p:stCondLst>
                                  <p:childTnLst>
                                    <p:set>
                                      <p:cBhvr>
                                        <p:cTn id="27" dur="1" fill="hold">
                                          <p:stCondLst>
                                            <p:cond delay="0"/>
                                          </p:stCondLst>
                                        </p:cTn>
                                        <p:tgtEl>
                                          <p:spTgt spid="13315">
                                            <p:txEl>
                                              <p:pRg st="1" end="1"/>
                                            </p:txEl>
                                          </p:spTgt>
                                        </p:tgtEl>
                                        <p:attrNameLst>
                                          <p:attrName>style.visibility</p:attrName>
                                        </p:attrNameLst>
                                      </p:cBhvr>
                                      <p:to>
                                        <p:strVal val="visible"/>
                                      </p:to>
                                    </p:set>
                                    <p:animEffect transition="in" filter="fade">
                                      <p:cBhvr>
                                        <p:cTn id="28" dur="1000"/>
                                        <p:tgtEl>
                                          <p:spTgt spid="13315">
                                            <p:txEl>
                                              <p:pRg st="1" end="1"/>
                                            </p:txEl>
                                          </p:spTgt>
                                        </p:tgtEl>
                                      </p:cBhvr>
                                    </p:animEffect>
                                    <p:anim calcmode="lin" valueType="num">
                                      <p:cBhvr>
                                        <p:cTn id="29"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13315">
                                            <p:txEl>
                                              <p:pRg st="1" end="1"/>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331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3315">
                                            <p:txEl>
                                              <p:pRg st="2" end="2"/>
                                            </p:txEl>
                                          </p:spTgt>
                                        </p:tgtEl>
                                        <p:attrNameLst>
                                          <p:attrName>style.visibility</p:attrName>
                                        </p:attrNameLst>
                                      </p:cBhvr>
                                      <p:to>
                                        <p:strVal val="visible"/>
                                      </p:to>
                                    </p:set>
                                    <p:animEffect transition="in" filter="fade">
                                      <p:cBhvr>
                                        <p:cTn id="36" dur="1000"/>
                                        <p:tgtEl>
                                          <p:spTgt spid="13315">
                                            <p:txEl>
                                              <p:pRg st="2" end="2"/>
                                            </p:txEl>
                                          </p:spTgt>
                                        </p:tgtEl>
                                      </p:cBhvr>
                                    </p:animEffect>
                                    <p:anim calcmode="lin" valueType="num">
                                      <p:cBhvr>
                                        <p:cTn id="37"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13315">
                                            <p:txEl>
                                              <p:pRg st="2" end="2"/>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3315">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1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978</TotalTime>
  <Words>4177</Words>
  <Application>Microsoft Macintosh PowerPoint</Application>
  <PresentationFormat>On-screen Show (4:3)</PresentationFormat>
  <Paragraphs>478</Paragraphs>
  <Slides>71</Slides>
  <Notes>45</Notes>
  <HiddenSlides>0</HiddenSlides>
  <MMClips>0</MMClips>
  <ScaleCrop>false</ScaleCrop>
  <HeadingPairs>
    <vt:vector size="4" baseType="variant">
      <vt:variant>
        <vt:lpstr>Theme</vt:lpstr>
      </vt:variant>
      <vt:variant>
        <vt:i4>2</vt:i4>
      </vt:variant>
      <vt:variant>
        <vt:lpstr>Slide Titles</vt:lpstr>
      </vt:variant>
      <vt:variant>
        <vt:i4>71</vt:i4>
      </vt:variant>
    </vt:vector>
  </HeadingPairs>
  <TitlesOfParts>
    <vt:vector size="73" baseType="lpstr">
      <vt:lpstr>1_Office Theme</vt:lpstr>
      <vt:lpstr>Custom Design</vt:lpstr>
      <vt:lpstr>PowerPoint Presentation</vt:lpstr>
      <vt:lpstr>PowerPoint Presentation</vt:lpstr>
      <vt:lpstr>PowerPoint Presentation</vt:lpstr>
      <vt:lpstr>The Elements of Cognition</vt:lpstr>
      <vt:lpstr>The Elements of Cognition: Concepts</vt:lpstr>
      <vt:lpstr>The Elements of Cognition: Basic Concepts</vt:lpstr>
      <vt:lpstr>The Elements of Cognition: Prototypes</vt:lpstr>
      <vt:lpstr>The Elements of Cognition: Propositions and Cognitive Schemas</vt:lpstr>
      <vt:lpstr>The Elements of Cognition: Mental Images</vt:lpstr>
      <vt:lpstr>The Elements of Cognition: A Visual Summary</vt:lpstr>
      <vt:lpstr>How Conscious Is Thought?</vt:lpstr>
      <vt:lpstr>Problem Solving and Decision Making</vt:lpstr>
      <vt:lpstr>Problem Solving and Decision Making</vt:lpstr>
      <vt:lpstr>PowerPoint Presentation</vt:lpstr>
      <vt:lpstr>Reasoning Rationally</vt:lpstr>
      <vt:lpstr>Reasoning Rationally</vt:lpstr>
      <vt:lpstr>Figure 9.2: Reflective Thinking</vt:lpstr>
      <vt:lpstr>PowerPoint Presentation</vt:lpstr>
      <vt:lpstr>PowerPoint Presentation</vt:lpstr>
      <vt:lpstr>PowerPoint Presentation</vt:lpstr>
      <vt:lpstr>Barriers to Reasoning Rationally</vt:lpstr>
      <vt:lpstr>Exaggerating the Improbable (and Minimizing the Probable)</vt:lpstr>
      <vt:lpstr>Avoiding Loss</vt:lpstr>
      <vt:lpstr>Figure 9.3: A Matter of Wording</vt:lpstr>
      <vt:lpstr>The Fairness Bias</vt:lpstr>
      <vt:lpstr>PowerPoint Presentation</vt:lpstr>
      <vt:lpstr>The Hindsight Bias</vt:lpstr>
      <vt:lpstr>The Confirmation Bias</vt:lpstr>
      <vt:lpstr>Figure 9.4: Confirming the Confirmation Bias</vt:lpstr>
      <vt:lpstr>Mental Sets</vt:lpstr>
      <vt:lpstr>Figure 9.5: Connect the Dots</vt:lpstr>
      <vt:lpstr>The Need for Cognitive Consistency</vt:lpstr>
      <vt:lpstr>Figure 9.6: The Process of Cognitive Dissonance</vt:lpstr>
      <vt:lpstr>Reducing Cognitive Dissonance</vt:lpstr>
      <vt:lpstr>The Justification of Effort</vt:lpstr>
      <vt:lpstr>Overcoming Our Cognitive Biases</vt:lpstr>
      <vt:lpstr>PowerPoint Presentation</vt:lpstr>
      <vt:lpstr>PowerPoint Presentation</vt:lpstr>
      <vt:lpstr>PowerPoint Presentation</vt:lpstr>
      <vt:lpstr>What Is Intelligence?</vt:lpstr>
      <vt:lpstr>Measuring the Invisible</vt:lpstr>
      <vt:lpstr>The Invention of IQ Tests</vt:lpstr>
      <vt:lpstr>Figure 9.8: Expected Distribution of IQ Scores</vt:lpstr>
      <vt:lpstr>Figure 9.9: Performance Tasks on the Wechsler Tests</vt:lpstr>
      <vt:lpstr>PowerPoint Presentation</vt:lpstr>
      <vt:lpstr>PowerPoint Presentation</vt:lpstr>
      <vt:lpstr>PowerPoint Presentation</vt:lpstr>
      <vt:lpstr>Elements of Intelligence</vt:lpstr>
      <vt:lpstr>Figure 9.11: Ignorance Is Bliss</vt:lpstr>
      <vt:lpstr>The Triarchic Theory</vt:lpstr>
      <vt:lpstr>The Triarchic Theory of Intelligence</vt:lpstr>
      <vt:lpstr>Multiple Intelligences and Emotional Intelligence</vt:lpstr>
      <vt:lpstr>Multiple Intelligences and Emotional Intelligence</vt:lpstr>
      <vt:lpstr>Motivation, Hard Work, and Intellectual Success</vt:lpstr>
      <vt:lpstr>Figure 9.12: Grades, IQ, and Self-Discipline</vt:lpstr>
      <vt:lpstr>Figure 9.13: What’s the Secret of Math Success?</vt:lpstr>
      <vt:lpstr>PowerPoint Presentation</vt:lpstr>
      <vt:lpstr>PowerPoint Presentation</vt:lpstr>
      <vt:lpstr>Animal Intelligence</vt:lpstr>
      <vt:lpstr>Animal Intelligence</vt:lpstr>
      <vt:lpstr>Animals and Language</vt:lpstr>
      <vt:lpstr>Thinking about the Thinking of Animals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Buckley</dc:creator>
  <cp:lastModifiedBy>Rocky Buckley</cp:lastModifiedBy>
  <cp:revision>66</cp:revision>
  <dcterms:created xsi:type="dcterms:W3CDTF">2016-02-12T17:13:06Z</dcterms:created>
  <dcterms:modified xsi:type="dcterms:W3CDTF">2016-03-29T22:11:58Z</dcterms:modified>
</cp:coreProperties>
</file>