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1" r:id="rId2"/>
  </p:sldMasterIdLst>
  <p:notesMasterIdLst>
    <p:notesMasterId r:id="rId57"/>
  </p:notesMasterIdLst>
  <p:sldIdLst>
    <p:sldId id="256" r:id="rId3"/>
    <p:sldId id="257" r:id="rId4"/>
    <p:sldId id="258" r:id="rId5"/>
    <p:sldId id="274" r:id="rId6"/>
    <p:sldId id="275" r:id="rId7"/>
    <p:sldId id="276" r:id="rId8"/>
    <p:sldId id="277" r:id="rId9"/>
    <p:sldId id="278" r:id="rId10"/>
    <p:sldId id="279" r:id="rId11"/>
    <p:sldId id="280" r:id="rId12"/>
    <p:sldId id="281" r:id="rId13"/>
    <p:sldId id="282" r:id="rId14"/>
    <p:sldId id="283" r:id="rId15"/>
    <p:sldId id="284" r:id="rId16"/>
    <p:sldId id="285" r:id="rId17"/>
    <p:sldId id="286" r:id="rId18"/>
    <p:sldId id="315" r:id="rId19"/>
    <p:sldId id="316" r:id="rId20"/>
    <p:sldId id="288" r:id="rId21"/>
    <p:sldId id="289" r:id="rId22"/>
    <p:sldId id="290" r:id="rId23"/>
    <p:sldId id="317" r:id="rId24"/>
    <p:sldId id="318" r:id="rId25"/>
    <p:sldId id="292" r:id="rId26"/>
    <p:sldId id="293" r:id="rId27"/>
    <p:sldId id="294" r:id="rId28"/>
    <p:sldId id="295" r:id="rId29"/>
    <p:sldId id="296" r:id="rId30"/>
    <p:sldId id="297" r:id="rId31"/>
    <p:sldId id="298" r:id="rId32"/>
    <p:sldId id="334" r:id="rId33"/>
    <p:sldId id="300" r:id="rId34"/>
    <p:sldId id="319" r:id="rId35"/>
    <p:sldId id="320" r:id="rId36"/>
    <p:sldId id="302" r:id="rId37"/>
    <p:sldId id="303" r:id="rId38"/>
    <p:sldId id="304" r:id="rId39"/>
    <p:sldId id="305" r:id="rId40"/>
    <p:sldId id="306" r:id="rId41"/>
    <p:sldId id="321" r:id="rId42"/>
    <p:sldId id="322" r:id="rId43"/>
    <p:sldId id="308" r:id="rId44"/>
    <p:sldId id="309" r:id="rId45"/>
    <p:sldId id="310" r:id="rId46"/>
    <p:sldId id="311" r:id="rId47"/>
    <p:sldId id="312" r:id="rId48"/>
    <p:sldId id="313" r:id="rId49"/>
    <p:sldId id="271" r:id="rId50"/>
    <p:sldId id="323" r:id="rId51"/>
    <p:sldId id="324" r:id="rId52"/>
    <p:sldId id="325" r:id="rId53"/>
    <p:sldId id="326" r:id="rId54"/>
    <p:sldId id="332" r:id="rId55"/>
    <p:sldId id="333"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F19"/>
    <a:srgbClr val="8BFF22"/>
    <a:srgbClr val="D26FCF"/>
    <a:srgbClr val="FFD004"/>
    <a:srgbClr val="DA0202"/>
    <a:srgbClr val="327FFF"/>
    <a:srgbClr val="5FBEFF"/>
    <a:srgbClr val="6BB9DE"/>
    <a:srgbClr val="E7C8B3"/>
    <a:srgbClr val="4F396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39" d="100"/>
          <a:sy n="139" d="100"/>
        </p:scale>
        <p:origin x="-272" y="-2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notesMaster" Target="notesMasters/notes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3CAE22-8400-5740-ABBC-099BC6C2304C}" type="datetimeFigureOut">
              <a:rPr lang="en-US" smtClean="0"/>
              <a:t>3/29/16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86ACA2-83A5-ED41-AB4F-A79B7757EC21}" type="slidenum">
              <a:rPr lang="en-US" smtClean="0"/>
              <a:t>‹#›</a:t>
            </a:fld>
            <a:endParaRPr lang="en-US"/>
          </a:p>
        </p:txBody>
      </p:sp>
    </p:spTree>
    <p:extLst>
      <p:ext uri="{BB962C8B-B14F-4D97-AF65-F5344CB8AC3E}">
        <p14:creationId xmlns:p14="http://schemas.microsoft.com/office/powerpoint/2010/main" val="364829277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a:ln/>
        </p:spPr>
      </p:sp>
      <p:sp>
        <p:nvSpPr>
          <p:cNvPr id="26626"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latin typeface="Arial" charset="0"/>
                <a:ea typeface="ＭＳ Ｐゴシック" charset="0"/>
                <a:cs typeface="ＭＳ Ｐゴシック" charset="0"/>
              </a:rPr>
              <a:t>Although negative emotions are often painful, emotions evolved to bind people together, motivate them to achieve their goals, and help them make decisions and plans. </a:t>
            </a:r>
          </a:p>
          <a:p>
            <a:pPr>
              <a:defRPr/>
            </a:pPr>
            <a:endParaRPr lang="en-US" dirty="0">
              <a:latin typeface="Arial" charset="0"/>
              <a:ea typeface="ＭＳ Ｐゴシック" charset="0"/>
              <a:cs typeface="ＭＳ Ｐゴシック" charset="0"/>
            </a:endParaRPr>
          </a:p>
          <a:p>
            <a:pPr>
              <a:defRPr/>
            </a:pPr>
            <a:r>
              <a:rPr lang="en-US" dirty="0">
                <a:latin typeface="Arial" charset="0"/>
                <a:ea typeface="ＭＳ Ｐゴシック" charset="0"/>
                <a:cs typeface="ＭＳ Ｐゴシック" charset="0"/>
              </a:rPr>
              <a:t>The experience of </a:t>
            </a:r>
            <a:r>
              <a:rPr lang="en-US" i="1" dirty="0">
                <a:latin typeface="Arial" charset="0"/>
                <a:ea typeface="ＭＳ Ｐゴシック" charset="0"/>
                <a:cs typeface="ＭＳ Ｐゴシック" charset="0"/>
              </a:rPr>
              <a:t>emotion </a:t>
            </a:r>
            <a:r>
              <a:rPr lang="en-US" dirty="0">
                <a:latin typeface="Arial" charset="0"/>
                <a:ea typeface="ＭＳ Ｐゴシック" charset="0"/>
                <a:cs typeface="ＭＳ Ｐゴシック" charset="0"/>
              </a:rPr>
              <a:t>involves:</a:t>
            </a:r>
          </a:p>
          <a:p>
            <a:pPr marL="171450" indent="-171450">
              <a:buFont typeface="Arial"/>
              <a:buChar char="•"/>
              <a:defRPr/>
            </a:pPr>
            <a:r>
              <a:rPr lang="en-US" dirty="0">
                <a:latin typeface="Arial" charset="0"/>
                <a:ea typeface="ＭＳ Ｐゴシック" charset="0"/>
                <a:cs typeface="ＭＳ Ｐゴシック" charset="0"/>
              </a:rPr>
              <a:t>Physiological changes in the face, brain, and </a:t>
            </a:r>
            <a:r>
              <a:rPr lang="en-US" dirty="0" smtClean="0">
                <a:latin typeface="Arial" charset="0"/>
                <a:ea typeface="ＭＳ Ｐゴシック" charset="0"/>
                <a:cs typeface="ＭＳ Ｐゴシック" charset="0"/>
              </a:rPr>
              <a:t>body</a:t>
            </a:r>
            <a:endParaRPr lang="en-US" dirty="0">
              <a:latin typeface="Arial" charset="0"/>
              <a:ea typeface="ＭＳ Ｐゴシック" charset="0"/>
              <a:cs typeface="ＭＳ Ｐゴシック" charset="0"/>
            </a:endParaRPr>
          </a:p>
          <a:p>
            <a:pPr marL="171450" indent="-171450">
              <a:buFont typeface="Arial"/>
              <a:buChar char="•"/>
              <a:defRPr/>
            </a:pPr>
            <a:r>
              <a:rPr lang="en-US" dirty="0">
                <a:latin typeface="Arial" charset="0"/>
                <a:ea typeface="ＭＳ Ｐゴシック" charset="0"/>
                <a:cs typeface="ＭＳ Ｐゴシック" charset="0"/>
              </a:rPr>
              <a:t>Cognitive processes</a:t>
            </a:r>
          </a:p>
          <a:p>
            <a:pPr marL="171450" indent="-171450">
              <a:buFont typeface="Arial"/>
              <a:buChar char="•"/>
              <a:defRPr/>
            </a:pPr>
            <a:r>
              <a:rPr lang="en-US" dirty="0">
                <a:latin typeface="Arial" charset="0"/>
                <a:ea typeface="ＭＳ Ｐゴシック" charset="0"/>
                <a:cs typeface="ＭＳ Ｐゴシック" charset="0"/>
              </a:rPr>
              <a:t>Cultural </a:t>
            </a:r>
            <a:r>
              <a:rPr lang="en-US" dirty="0" smtClean="0">
                <a:latin typeface="Arial" charset="0"/>
                <a:ea typeface="ＭＳ Ｐゴシック" charset="0"/>
                <a:cs typeface="ＭＳ Ｐゴシック" charset="0"/>
              </a:rPr>
              <a:t>and social context</a:t>
            </a:r>
            <a:endParaRPr lang="en-US" dirty="0">
              <a:latin typeface="Arial" charset="0"/>
              <a:ea typeface="ＭＳ Ｐゴシック" charset="0"/>
              <a:cs typeface="ＭＳ Ｐゴシック" charset="0"/>
            </a:endParaRPr>
          </a:p>
        </p:txBody>
      </p:sp>
      <p:sp>
        <p:nvSpPr>
          <p:cNvPr id="2662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76C010E8-69C5-0C46-A3D1-3547C7BC5521}" type="slidenum">
              <a:rPr lang="en-US" sz="1200">
                <a:latin typeface="Calibri" charset="0"/>
              </a:rPr>
              <a:pPr algn="r" eaLnBrk="1" hangingPunct="1"/>
              <a:t>4</a:t>
            </a:fld>
            <a:endParaRPr lang="en-US"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a:ln/>
        </p:spPr>
      </p:sp>
      <p:sp>
        <p:nvSpPr>
          <p:cNvPr id="409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11.2 Misjudging the Innocent</a:t>
            </a:r>
          </a:p>
          <a:p>
            <a:r>
              <a:rPr lang="en-US">
                <a:latin typeface="Arial" charset="0"/>
                <a:ea typeface="ＭＳ Ｐゴシック" charset="0"/>
                <a:cs typeface="ＭＳ Ｐゴシック" charset="0"/>
              </a:rPr>
              <a:t>This graph shows the average percentages across three studies of classifications by lie detectors. Nearly half of the innocent people were classified as guilty, and a significant number of guilty people were classified as innocent. The suspect’s guilt or innocence had been independently confirmed by other means, such as by admissions by the actual perpetrators (Iacono &amp; Lykken, 1997).</a:t>
            </a:r>
          </a:p>
        </p:txBody>
      </p:sp>
      <p:sp>
        <p:nvSpPr>
          <p:cNvPr id="40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7D8E361-A650-CB43-A5AA-D3E9A6AC0AF2}" type="slidenum">
              <a:rPr lang="en-US" sz="1200"/>
              <a:pPr eaLnBrk="1" hangingPunct="1"/>
              <a:t>13</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a:ln/>
        </p:spPr>
      </p:sp>
      <p:sp>
        <p:nvSpPr>
          <p:cNvPr id="430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Appraisals: </a:t>
            </a:r>
            <a:r>
              <a:rPr lang="en-US">
                <a:latin typeface="Arial" charset="0"/>
                <a:ea typeface="ＭＳ Ｐゴシック" charset="0"/>
                <a:cs typeface="ＭＳ Ｐゴシック" charset="0"/>
              </a:rPr>
              <a:t>A person's perceptions, beliefs, attributions, and goals, which determine which emotion he or she will feel in a given circumstance; they are a central component of emotion and the emotional experience.</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The importance of appraisals in emotion explains why two people often have different emotional reactions to the same situation.</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Appraisal patterns also differ across cultures. Japanese and Americans tend to differ in their appraisals of the causes and responsibility for errors and for success.</a:t>
            </a:r>
            <a:endParaRPr lang="en-US" b="1">
              <a:latin typeface="Arial" charset="0"/>
              <a:ea typeface="ＭＳ Ｐゴシック" charset="0"/>
              <a:cs typeface="ＭＳ Ｐゴシック" charset="0"/>
            </a:endParaRPr>
          </a:p>
        </p:txBody>
      </p:sp>
      <p:sp>
        <p:nvSpPr>
          <p:cNvPr id="430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82EDBB-ADE7-904D-8A3D-0DEB5D6D3353}" type="slidenum">
              <a:rPr lang="en-US" sz="1200"/>
              <a:pPr eaLnBrk="1" hangingPunct="1"/>
              <a:t>14</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a:ln/>
        </p:spPr>
      </p:sp>
      <p:sp>
        <p:nvSpPr>
          <p:cNvPr id="1085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Most people assume that second-place winners feel happier about their performance than third-place winners do. Yet when psychologists questioned this assumption, they found that usually the opposite is true, as the text explains. In this European swimming competition, silver medalist Vitaly Romanovich of Russia (left) is clearly feeling a lot grumpier not only than the gold medalist Federico Colbertaldo of Italy (center) or bronze medalist Samuel Pizzetti of Italy—he can’t even bring himself to display his medal!</a:t>
            </a:r>
          </a:p>
        </p:txBody>
      </p:sp>
      <p:sp>
        <p:nvSpPr>
          <p:cNvPr id="1085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C691591-706A-734D-BEC1-5C97EF99F872}" type="slidenum">
              <a:rPr lang="en-US" sz="1200"/>
              <a:pPr eaLnBrk="1" hangingPunct="1"/>
              <a:t>15</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a:ln/>
        </p:spPr>
      </p:sp>
      <p:sp>
        <p:nvSpPr>
          <p:cNvPr id="1095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Children need to be old enough to have a sense of self before they can feel the moral emotions of shame, guilt, or remorse.</a:t>
            </a:r>
          </a:p>
        </p:txBody>
      </p:sp>
      <p:sp>
        <p:nvSpPr>
          <p:cNvPr id="1095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D84824E-62A7-6E44-871D-121595F1FB22}" type="slidenum">
              <a:rPr lang="en-US" sz="1200"/>
              <a:pPr eaLnBrk="1" hangingPunct="1"/>
              <a:t>16</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ln/>
        </p:spPr>
      </p:sp>
      <p:sp>
        <p:nvSpPr>
          <p:cNvPr id="4710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r>
              <a:rPr lang="en-US">
                <a:latin typeface="Arial" charset="0"/>
                <a:ea typeface="ＭＳ Ｐゴシック" charset="0"/>
                <a:cs typeface="ＭＳ Ｐゴシック" charset="0"/>
              </a:rPr>
              <a:t>Some languages have words for subtle emotional states that other languages lack. </a:t>
            </a:r>
          </a:p>
          <a:p>
            <a:pPr marL="228600" indent="-228600"/>
            <a:endParaRPr lang="en-US">
              <a:latin typeface="Arial" charset="0"/>
              <a:ea typeface="ＭＳ Ｐゴシック" charset="0"/>
              <a:cs typeface="ＭＳ Ｐゴシック" charset="0"/>
            </a:endParaRPr>
          </a:p>
          <a:p>
            <a:pPr marL="228600" indent="-228600"/>
            <a:r>
              <a:rPr lang="en-US">
                <a:latin typeface="Arial" charset="0"/>
                <a:ea typeface="ＭＳ Ｐゴシック" charset="0"/>
                <a:cs typeface="ＭＳ Ｐゴシック" charset="0"/>
              </a:rPr>
              <a:t>Examples:</a:t>
            </a:r>
          </a:p>
          <a:p>
            <a:pPr marL="228600" indent="-228600">
              <a:buFontTx/>
              <a:buChar char="•"/>
            </a:pPr>
            <a:r>
              <a:rPr lang="en-US">
                <a:latin typeface="Arial" charset="0"/>
                <a:ea typeface="ＭＳ Ｐゴシック" charset="0"/>
                <a:cs typeface="ＭＳ Ｐゴシック" charset="0"/>
              </a:rPr>
              <a:t>Germans: </a:t>
            </a:r>
            <a:r>
              <a:rPr lang="en-US" i="1">
                <a:latin typeface="Arial" charset="0"/>
                <a:ea typeface="ＭＳ Ｐゴシック" charset="0"/>
                <a:cs typeface="ＭＳ Ｐゴシック" charset="0"/>
              </a:rPr>
              <a:t>schadenfreude</a:t>
            </a:r>
          </a:p>
          <a:p>
            <a:pPr marL="228600" indent="-228600">
              <a:buFontTx/>
              <a:buChar char="•"/>
            </a:pPr>
            <a:r>
              <a:rPr lang="en-US">
                <a:latin typeface="Arial" charset="0"/>
                <a:ea typeface="ＭＳ Ｐゴシック" charset="0"/>
                <a:cs typeface="ＭＳ Ｐゴシック" charset="0"/>
              </a:rPr>
              <a:t>Japanese: </a:t>
            </a:r>
            <a:r>
              <a:rPr lang="en-US" i="1">
                <a:latin typeface="Arial" charset="0"/>
                <a:ea typeface="ＭＳ Ｐゴシック" charset="0"/>
                <a:cs typeface="ＭＳ Ｐゴシック" charset="0"/>
              </a:rPr>
              <a:t>hagaii</a:t>
            </a:r>
          </a:p>
          <a:p>
            <a:pPr marL="228600" indent="-228600">
              <a:buFontTx/>
              <a:buChar char="•"/>
            </a:pPr>
            <a:r>
              <a:rPr lang="en-US">
                <a:latin typeface="Arial" charset="0"/>
                <a:ea typeface="ＭＳ Ｐゴシック" charset="0"/>
                <a:cs typeface="ＭＳ Ｐゴシック" charset="0"/>
              </a:rPr>
              <a:t>Tahitians: </a:t>
            </a:r>
            <a:r>
              <a:rPr lang="en-US" i="1">
                <a:latin typeface="Arial" charset="0"/>
                <a:ea typeface="ＭＳ Ｐゴシック" charset="0"/>
                <a:cs typeface="ＭＳ Ｐゴシック" charset="0"/>
              </a:rPr>
              <a:t>mehameha </a:t>
            </a:r>
          </a:p>
          <a:p>
            <a:pPr marL="228600" indent="-228600"/>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4BC965A-4680-D547-9CC0-1C5A12C3A3F3}" type="slidenum">
              <a:rPr lang="en-US" sz="1200"/>
              <a:pPr eaLnBrk="1" hangingPunct="1"/>
              <a:t>20</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a:ln/>
        </p:spPr>
      </p:sp>
      <p:sp>
        <p:nvSpPr>
          <p:cNvPr id="51202"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5000"/>
              </a:lnSpc>
              <a:spcBef>
                <a:spcPct val="20000"/>
              </a:spcBef>
              <a:tabLst>
                <a:tab pos="800100" algn="l"/>
              </a:tabLst>
              <a:defRPr/>
            </a:pPr>
            <a:r>
              <a:rPr lang="en-US" dirty="0">
                <a:solidFill>
                  <a:srgbClr val="008FD4"/>
                </a:solidFill>
                <a:latin typeface="Arial" charset="0"/>
                <a:ea typeface="ＭＳ Ｐゴシック" charset="0"/>
                <a:cs typeface="ＭＳ Ｐゴシック" charset="0"/>
              </a:rPr>
              <a:t>In North America, women:</a:t>
            </a:r>
          </a:p>
          <a:p>
            <a:pPr marL="171450" indent="-171450">
              <a:lnSpc>
                <a:spcPct val="95000"/>
              </a:lnSpc>
              <a:spcBef>
                <a:spcPct val="20000"/>
              </a:spcBef>
              <a:buFont typeface="Arial"/>
              <a:buChar char="•"/>
              <a:tabLst>
                <a:tab pos="800100" algn="l"/>
              </a:tabLst>
              <a:defRPr/>
            </a:pPr>
            <a:r>
              <a:rPr lang="en-US" dirty="0" smtClean="0">
                <a:solidFill>
                  <a:srgbClr val="49403F"/>
                </a:solidFill>
                <a:latin typeface="Arial" charset="0"/>
                <a:ea typeface="ＭＳ Ｐゴシック" charset="0"/>
                <a:cs typeface="ＭＳ Ｐゴシック" charset="0"/>
              </a:rPr>
              <a:t>Smile </a:t>
            </a:r>
            <a:r>
              <a:rPr lang="en-US" dirty="0">
                <a:solidFill>
                  <a:srgbClr val="49403F"/>
                </a:solidFill>
                <a:latin typeface="Arial" charset="0"/>
                <a:ea typeface="ＭＳ Ｐゴシック" charset="0"/>
                <a:cs typeface="ＭＳ Ｐゴシック" charset="0"/>
              </a:rPr>
              <a:t>more than men</a:t>
            </a:r>
          </a:p>
          <a:p>
            <a:pPr marL="171450" indent="-171450">
              <a:lnSpc>
                <a:spcPct val="95000"/>
              </a:lnSpc>
              <a:spcBef>
                <a:spcPct val="20000"/>
              </a:spcBef>
              <a:buFont typeface="Arial"/>
              <a:buChar char="•"/>
              <a:tabLst>
                <a:tab pos="800100" algn="l"/>
              </a:tabLst>
              <a:defRPr/>
            </a:pPr>
            <a:r>
              <a:rPr lang="en-US" dirty="0" smtClean="0">
                <a:solidFill>
                  <a:srgbClr val="49403F"/>
                </a:solidFill>
                <a:latin typeface="Arial" charset="0"/>
                <a:ea typeface="ＭＳ Ｐゴシック" charset="0"/>
                <a:cs typeface="ＭＳ Ｐゴシック" charset="0"/>
              </a:rPr>
              <a:t>Gaze </a:t>
            </a:r>
            <a:r>
              <a:rPr lang="en-US" dirty="0">
                <a:solidFill>
                  <a:srgbClr val="49403F"/>
                </a:solidFill>
                <a:latin typeface="Arial" charset="0"/>
                <a:ea typeface="ＭＳ Ｐゴシック" charset="0"/>
                <a:cs typeface="ＭＳ Ｐゴシック" charset="0"/>
              </a:rPr>
              <a:t>at listeners more</a:t>
            </a:r>
          </a:p>
          <a:p>
            <a:pPr marL="171450" indent="-171450">
              <a:lnSpc>
                <a:spcPct val="95000"/>
              </a:lnSpc>
              <a:spcBef>
                <a:spcPct val="20000"/>
              </a:spcBef>
              <a:buFont typeface="Arial"/>
              <a:buChar char="•"/>
              <a:tabLst>
                <a:tab pos="800100" algn="l"/>
              </a:tabLst>
              <a:defRPr/>
            </a:pPr>
            <a:r>
              <a:rPr lang="en-US" dirty="0" smtClean="0">
                <a:solidFill>
                  <a:srgbClr val="49403F"/>
                </a:solidFill>
                <a:latin typeface="Arial" charset="0"/>
                <a:ea typeface="ＭＳ Ｐゴシック" charset="0"/>
                <a:cs typeface="ＭＳ Ｐゴシック" charset="0"/>
              </a:rPr>
              <a:t>Have </a:t>
            </a:r>
            <a:r>
              <a:rPr lang="en-US" dirty="0">
                <a:solidFill>
                  <a:srgbClr val="49403F"/>
                </a:solidFill>
                <a:latin typeface="Arial" charset="0"/>
                <a:ea typeface="ＭＳ Ｐゴシック" charset="0"/>
                <a:cs typeface="ＭＳ Ｐゴシック" charset="0"/>
              </a:rPr>
              <a:t>more emotionally expressive faces</a:t>
            </a:r>
          </a:p>
          <a:p>
            <a:pPr marL="171450" indent="-171450">
              <a:lnSpc>
                <a:spcPct val="95000"/>
              </a:lnSpc>
              <a:spcBef>
                <a:spcPct val="20000"/>
              </a:spcBef>
              <a:buFont typeface="Arial"/>
              <a:buChar char="•"/>
              <a:tabLst>
                <a:tab pos="800100" algn="l"/>
              </a:tabLst>
              <a:defRPr/>
            </a:pPr>
            <a:r>
              <a:rPr lang="en-US" dirty="0" smtClean="0">
                <a:solidFill>
                  <a:srgbClr val="49403F"/>
                </a:solidFill>
                <a:latin typeface="Arial" charset="0"/>
                <a:ea typeface="ＭＳ Ｐゴシック" charset="0"/>
                <a:cs typeface="ＭＳ Ｐゴシック" charset="0"/>
              </a:rPr>
              <a:t>Use </a:t>
            </a:r>
            <a:r>
              <a:rPr lang="en-US" dirty="0">
                <a:solidFill>
                  <a:srgbClr val="49403F"/>
                </a:solidFill>
                <a:latin typeface="Arial" charset="0"/>
                <a:ea typeface="ＭＳ Ｐゴシック" charset="0"/>
                <a:cs typeface="ＭＳ Ｐゴシック" charset="0"/>
              </a:rPr>
              <a:t>more </a:t>
            </a:r>
            <a:r>
              <a:rPr lang="en-US" dirty="0" smtClean="0">
                <a:solidFill>
                  <a:srgbClr val="49403F"/>
                </a:solidFill>
                <a:latin typeface="Arial" charset="0"/>
                <a:ea typeface="ＭＳ Ｐゴシック" charset="0"/>
                <a:cs typeface="ＭＳ Ｐゴシック" charset="0"/>
              </a:rPr>
              <a:t>expressive hand and </a:t>
            </a:r>
            <a:r>
              <a:rPr lang="en-US" dirty="0">
                <a:solidFill>
                  <a:srgbClr val="49403F"/>
                </a:solidFill>
                <a:latin typeface="Arial" charset="0"/>
                <a:ea typeface="ＭＳ Ｐゴシック" charset="0"/>
                <a:cs typeface="ＭＳ Ｐゴシック" charset="0"/>
              </a:rPr>
              <a:t>body movements</a:t>
            </a:r>
          </a:p>
          <a:p>
            <a:pPr marL="171450" indent="-171450">
              <a:lnSpc>
                <a:spcPct val="95000"/>
              </a:lnSpc>
              <a:spcBef>
                <a:spcPct val="20000"/>
              </a:spcBef>
              <a:buFont typeface="Arial"/>
              <a:buChar char="•"/>
              <a:tabLst>
                <a:tab pos="800100" algn="l"/>
              </a:tabLst>
              <a:defRPr/>
            </a:pPr>
            <a:r>
              <a:rPr lang="en-US" dirty="0" smtClean="0">
                <a:solidFill>
                  <a:srgbClr val="49403F"/>
                </a:solidFill>
                <a:latin typeface="Arial" charset="0"/>
                <a:ea typeface="ＭＳ Ｐゴシック" charset="0"/>
                <a:cs typeface="ＭＳ Ｐゴシック" charset="0"/>
              </a:rPr>
              <a:t>Touch </a:t>
            </a:r>
            <a:r>
              <a:rPr lang="en-US" dirty="0">
                <a:solidFill>
                  <a:srgbClr val="49403F"/>
                </a:solidFill>
                <a:latin typeface="Arial" charset="0"/>
                <a:ea typeface="ＭＳ Ｐゴシック" charset="0"/>
                <a:cs typeface="ＭＳ Ｐゴシック" charset="0"/>
              </a:rPr>
              <a:t>others more</a:t>
            </a:r>
          </a:p>
          <a:p>
            <a:pPr marL="171450" indent="-171450">
              <a:lnSpc>
                <a:spcPct val="95000"/>
              </a:lnSpc>
              <a:spcBef>
                <a:spcPct val="20000"/>
              </a:spcBef>
              <a:buFont typeface="Arial"/>
              <a:buChar char="•"/>
              <a:tabLst>
                <a:tab pos="800100" algn="l"/>
              </a:tabLst>
              <a:defRPr/>
            </a:pPr>
            <a:r>
              <a:rPr lang="en-US" dirty="0" smtClean="0">
                <a:solidFill>
                  <a:srgbClr val="49403F"/>
                </a:solidFill>
                <a:latin typeface="Arial" charset="0"/>
                <a:ea typeface="ＭＳ Ｐゴシック" charset="0"/>
                <a:cs typeface="ＭＳ Ｐゴシック" charset="0"/>
              </a:rPr>
              <a:t>Talk </a:t>
            </a:r>
            <a:r>
              <a:rPr lang="en-US" dirty="0">
                <a:solidFill>
                  <a:srgbClr val="49403F"/>
                </a:solidFill>
                <a:latin typeface="Arial" charset="0"/>
                <a:ea typeface="ＭＳ Ｐゴシック" charset="0"/>
                <a:cs typeface="ＭＳ Ｐゴシック" charset="0"/>
              </a:rPr>
              <a:t>about their emotions more</a:t>
            </a:r>
          </a:p>
          <a:p>
            <a:pPr marL="171450" indent="-171450">
              <a:lnSpc>
                <a:spcPct val="95000"/>
              </a:lnSpc>
              <a:spcBef>
                <a:spcPct val="20000"/>
              </a:spcBef>
              <a:buFont typeface="Arial"/>
              <a:buChar char="•"/>
              <a:tabLst>
                <a:tab pos="800100" algn="l"/>
              </a:tabLst>
              <a:defRPr/>
            </a:pPr>
            <a:r>
              <a:rPr lang="en-US" dirty="0" smtClean="0">
                <a:solidFill>
                  <a:srgbClr val="49403F"/>
                </a:solidFill>
                <a:latin typeface="Arial" charset="0"/>
                <a:ea typeface="ＭＳ Ｐゴシック" charset="0"/>
                <a:cs typeface="ＭＳ Ｐゴシック" charset="0"/>
              </a:rPr>
              <a:t>Cry </a:t>
            </a:r>
            <a:r>
              <a:rPr lang="en-US" dirty="0">
                <a:solidFill>
                  <a:srgbClr val="49403F"/>
                </a:solidFill>
                <a:latin typeface="Arial" charset="0"/>
                <a:ea typeface="ＭＳ Ｐゴシック" charset="0"/>
                <a:cs typeface="ＭＳ Ｐゴシック" charset="0"/>
              </a:rPr>
              <a:t>more</a:t>
            </a:r>
          </a:p>
          <a:p>
            <a:pPr marL="171450" indent="-171450">
              <a:lnSpc>
                <a:spcPct val="95000"/>
              </a:lnSpc>
              <a:spcBef>
                <a:spcPct val="20000"/>
              </a:spcBef>
              <a:buFont typeface="Arial"/>
              <a:buChar char="•"/>
              <a:tabLst>
                <a:tab pos="800100" algn="l"/>
              </a:tabLst>
              <a:defRPr/>
            </a:pPr>
            <a:r>
              <a:rPr lang="en-US" dirty="0" smtClean="0">
                <a:solidFill>
                  <a:srgbClr val="49403F"/>
                </a:solidFill>
                <a:latin typeface="Arial" charset="0"/>
                <a:ea typeface="ＭＳ Ｐゴシック" charset="0"/>
                <a:cs typeface="ＭＳ Ｐゴシック" charset="0"/>
              </a:rPr>
              <a:t>Acknowledge </a:t>
            </a:r>
            <a:r>
              <a:rPr lang="en-US" dirty="0">
                <a:solidFill>
                  <a:srgbClr val="49403F"/>
                </a:solidFill>
                <a:latin typeface="Arial" charset="0"/>
                <a:ea typeface="ＭＳ Ｐゴシック" charset="0"/>
                <a:cs typeface="ＭＳ Ｐゴシック" charset="0"/>
              </a:rPr>
              <a:t>emotions that reveal vulnerability and weakness</a:t>
            </a:r>
          </a:p>
          <a:p>
            <a:pPr>
              <a:tabLst>
                <a:tab pos="800100" algn="l"/>
              </a:tabLst>
              <a:defRPr/>
            </a:pPr>
            <a:endParaRPr lang="en-US" dirty="0">
              <a:latin typeface="Arial" charset="0"/>
              <a:ea typeface="ＭＳ Ｐゴシック" charset="0"/>
              <a:cs typeface="ＭＳ Ｐゴシック" charset="0"/>
            </a:endParaRPr>
          </a:p>
          <a:p>
            <a:pPr>
              <a:tabLst>
                <a:tab pos="800100" algn="l"/>
              </a:tabLst>
              <a:defRPr/>
            </a:pPr>
            <a:endParaRPr lang="en-US" dirty="0">
              <a:latin typeface="Arial" charset="0"/>
              <a:ea typeface="ＭＳ Ｐゴシック" charset="0"/>
              <a:cs typeface="ＭＳ Ｐゴシック" charset="0"/>
            </a:endParaRPr>
          </a:p>
          <a:p>
            <a:pPr>
              <a:tabLst>
                <a:tab pos="800100" algn="l"/>
              </a:tabLst>
              <a:defRPr/>
            </a:pPr>
            <a:endParaRPr lang="en-US" dirty="0">
              <a:latin typeface="Arial" charset="0"/>
              <a:ea typeface="ＭＳ Ｐゴシック" charset="0"/>
              <a:cs typeface="ＭＳ Ｐゴシック" charset="0"/>
            </a:endParaRPr>
          </a:p>
        </p:txBody>
      </p:sp>
      <p:sp>
        <p:nvSpPr>
          <p:cNvPr id="5120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D63D95FC-1C5A-754E-B729-89BF7C781223}" type="slidenum">
              <a:rPr lang="en-US" sz="1200"/>
              <a:pPr algn="r" eaLnBrk="1" hangingPunct="1"/>
              <a:t>21</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TextEdit="1"/>
          </p:cNvSpPr>
          <p:nvPr>
            <p:ph type="sldImg"/>
          </p:nvPr>
        </p:nvSpPr>
        <p:spPr>
          <a:ln/>
        </p:spPr>
      </p:sp>
      <p:sp>
        <p:nvSpPr>
          <p:cNvPr id="55298" name="Rectangle 3"/>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latin typeface="Arial" charset="0"/>
                <a:ea typeface="ＭＳ Ｐゴシック" charset="0"/>
                <a:cs typeface="ＭＳ Ｐゴシック" charset="0"/>
              </a:rPr>
              <a:t>Hans </a:t>
            </a:r>
            <a:r>
              <a:rPr lang="en-US" dirty="0" err="1">
                <a:latin typeface="Arial" charset="0"/>
                <a:ea typeface="ＭＳ Ｐゴシック" charset="0"/>
                <a:cs typeface="ＭＳ Ｐゴシック" charset="0"/>
              </a:rPr>
              <a:t>Selye</a:t>
            </a:r>
            <a:r>
              <a:rPr lang="en-US" dirty="0">
                <a:latin typeface="Arial" charset="0"/>
                <a:ea typeface="ＭＳ Ｐゴシック" charset="0"/>
                <a:cs typeface="ＭＳ Ｐゴシック" charset="0"/>
              </a:rPr>
              <a:t> concluded that </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stress</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consists of a series of physiological reactions that occur in three phases</a:t>
            </a:r>
            <a:r>
              <a:rPr lang="en-US" altLang="ja-JP" dirty="0" smtClean="0">
                <a:latin typeface="Arial" charset="0"/>
                <a:ea typeface="ＭＳ Ｐゴシック" charset="0"/>
                <a:cs typeface="ＭＳ Ｐゴシック" charset="0"/>
              </a:rPr>
              <a:t>:</a:t>
            </a:r>
          </a:p>
          <a:p>
            <a:pPr>
              <a:defRPr/>
            </a:pPr>
            <a:endParaRPr lang="en-US" altLang="ja-JP" dirty="0">
              <a:latin typeface="Arial" charset="0"/>
              <a:ea typeface="ＭＳ Ｐゴシック" charset="0"/>
              <a:cs typeface="ＭＳ Ｐゴシック" charset="0"/>
            </a:endParaRPr>
          </a:p>
          <a:p>
            <a:pPr marL="228600" indent="-228600">
              <a:buFont typeface="+mj-lt"/>
              <a:buAutoNum type="arabicPeriod"/>
              <a:defRPr/>
            </a:pPr>
            <a:r>
              <a:rPr lang="en-US" i="1" dirty="0" smtClean="0">
                <a:latin typeface="Arial" charset="0"/>
                <a:ea typeface="ＭＳ Ｐゴシック" charset="0"/>
                <a:cs typeface="ＭＳ Ｐゴシック" charset="0"/>
              </a:rPr>
              <a:t>Alarm </a:t>
            </a:r>
            <a:r>
              <a:rPr lang="en-US" i="1" dirty="0">
                <a:latin typeface="Arial" charset="0"/>
                <a:ea typeface="ＭＳ Ｐゴシック" charset="0"/>
                <a:cs typeface="ＭＳ Ｐゴシック" charset="0"/>
              </a:rPr>
              <a:t>phase: </a:t>
            </a:r>
            <a:r>
              <a:rPr lang="en-US" dirty="0">
                <a:latin typeface="Arial" charset="0"/>
                <a:ea typeface="ＭＳ Ｐゴシック" charset="0"/>
                <a:cs typeface="ＭＳ Ｐゴシック" charset="0"/>
              </a:rPr>
              <a:t>Body mobilizes the sympathetic nervous system to meet the immediate </a:t>
            </a:r>
            <a:r>
              <a:rPr lang="en-US" dirty="0" smtClean="0">
                <a:latin typeface="Arial" charset="0"/>
                <a:ea typeface="ＭＳ Ｐゴシック" charset="0"/>
                <a:cs typeface="ＭＳ Ｐゴシック" charset="0"/>
              </a:rPr>
              <a:t>threat.</a:t>
            </a:r>
          </a:p>
          <a:p>
            <a:pPr marL="228600" indent="-228600">
              <a:buFont typeface="+mj-lt"/>
              <a:buAutoNum type="arabicPeriod"/>
              <a:defRPr/>
            </a:pPr>
            <a:r>
              <a:rPr lang="en-US" i="1" dirty="0" smtClean="0">
                <a:latin typeface="Arial" charset="0"/>
                <a:ea typeface="ＭＳ Ｐゴシック" charset="0"/>
                <a:cs typeface="ＭＳ Ｐゴシック" charset="0"/>
              </a:rPr>
              <a:t>Resistance </a:t>
            </a:r>
            <a:r>
              <a:rPr lang="en-US" i="1" dirty="0">
                <a:latin typeface="Arial" charset="0"/>
                <a:ea typeface="ＭＳ Ｐゴシック" charset="0"/>
                <a:cs typeface="ＭＳ Ｐゴシック" charset="0"/>
              </a:rPr>
              <a:t>phase: </a:t>
            </a:r>
            <a:r>
              <a:rPr lang="en-US" dirty="0" smtClean="0">
                <a:latin typeface="Arial" charset="0"/>
                <a:ea typeface="ＭＳ Ｐゴシック" charset="0"/>
                <a:cs typeface="ＭＳ Ｐゴシック" charset="0"/>
              </a:rPr>
              <a:t>Body attempts </a:t>
            </a:r>
            <a:r>
              <a:rPr lang="en-US" dirty="0">
                <a:latin typeface="Arial" charset="0"/>
                <a:ea typeface="ＭＳ Ｐゴシック" charset="0"/>
                <a:cs typeface="ＭＳ Ｐゴシック" charset="0"/>
              </a:rPr>
              <a:t>to resist or cope with a </a:t>
            </a:r>
            <a:r>
              <a:rPr lang="en-US" dirty="0" smtClean="0">
                <a:latin typeface="Arial" charset="0"/>
                <a:ea typeface="ＭＳ Ｐゴシック" charset="0"/>
                <a:cs typeface="ＭＳ Ｐゴシック" charset="0"/>
              </a:rPr>
              <a:t>stressor that </a:t>
            </a:r>
            <a:r>
              <a:rPr lang="en-US" dirty="0">
                <a:latin typeface="Arial" charset="0"/>
                <a:ea typeface="ＭＳ Ｐゴシック" charset="0"/>
                <a:cs typeface="ＭＳ Ｐゴシック" charset="0"/>
              </a:rPr>
              <a:t>cannot be avoided.  </a:t>
            </a:r>
          </a:p>
          <a:p>
            <a:pPr marL="228600" indent="-228600">
              <a:buFont typeface="+mj-lt"/>
              <a:buAutoNum type="arabicPeriod"/>
              <a:defRPr/>
            </a:pPr>
            <a:r>
              <a:rPr lang="en-US" i="1" dirty="0" smtClean="0">
                <a:latin typeface="Arial" charset="0"/>
                <a:ea typeface="ＭＳ Ｐゴシック" charset="0"/>
                <a:cs typeface="ＭＳ Ｐゴシック" charset="0"/>
              </a:rPr>
              <a:t>Exhaustion </a:t>
            </a:r>
            <a:r>
              <a:rPr lang="en-US" i="1" dirty="0">
                <a:latin typeface="Arial" charset="0"/>
                <a:ea typeface="ＭＳ Ｐゴシック" charset="0"/>
                <a:cs typeface="ＭＳ Ｐゴシック" charset="0"/>
              </a:rPr>
              <a:t>phase: </a:t>
            </a:r>
            <a:r>
              <a:rPr lang="en-US" dirty="0" smtClean="0">
                <a:latin typeface="Arial" charset="0"/>
                <a:ea typeface="ＭＳ Ｐゴシック" charset="0"/>
                <a:cs typeface="ＭＳ Ｐゴシック" charset="0"/>
              </a:rPr>
              <a:t>Persistent threat depletes the body of energy, thereby increasing vulnerability to physical problems and illness.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11.3 The Brain and Body Under Stress</a:t>
            </a:r>
          </a:p>
          <a:p>
            <a:r>
              <a:rPr lang="en-US">
                <a:latin typeface="Arial" charset="0"/>
                <a:ea typeface="ＭＳ Ｐゴシック" charset="0"/>
                <a:cs typeface="ＭＳ Ｐゴシック" charset="0"/>
              </a:rPr>
              <a:t>When a person is in danger or under stress, the hypothalamus sends messages to the endocrine glands along two major pathways. In one, the hypothalamus activates the sympathetic division of the autonomic nervous system, which stimulates the adrenal medulla to produce epinephrine and norepinephrine. The result is the many bodily changes associated with “fight or flight.” In the other pathway, messages travel along the HPA axis to the adrenal cortex, which produces cortisol and other hormones. The result is increased energy and protection from tissue inflammation in case of injury.</a:t>
            </a:r>
          </a:p>
          <a:p>
            <a:endParaRPr lang="en-US">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HPA (hypothalamus–pituitary–adrenal cortex) axis: </a:t>
            </a:r>
            <a:r>
              <a:rPr lang="en-US">
                <a:latin typeface="Arial" charset="0"/>
                <a:ea typeface="ＭＳ Ｐゴシック" charset="0"/>
                <a:cs typeface="ＭＳ Ｐゴシック" charset="0"/>
              </a:rPr>
              <a:t>A system activated to energize the body to respond to stressors. The hypothalamus sends chemical messengers to the pituitary gland, which in turn prompts</a:t>
            </a:r>
          </a:p>
          <a:p>
            <a:r>
              <a:rPr lang="en-US">
                <a:latin typeface="Arial" charset="0"/>
                <a:ea typeface="ＭＳ Ｐゴシック" charset="0"/>
                <a:cs typeface="ＭＳ Ｐゴシック" charset="0"/>
              </a:rPr>
              <a:t>the adrenal cortex to produce cortisol and other hormones.</a:t>
            </a:r>
          </a:p>
          <a:p>
            <a:endParaRPr lang="en-US">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Cortisol: </a:t>
            </a:r>
            <a:r>
              <a:rPr lang="en-US">
                <a:latin typeface="Arial" charset="0"/>
                <a:ea typeface="ＭＳ Ｐゴシック" charset="0"/>
                <a:cs typeface="ＭＳ Ｐゴシック" charset="0"/>
              </a:rPr>
              <a:t>A hormone secreted by the adrenal cortex that elevates blood sugar and protects the body's tissues in case of injury; if chronically elevated due to stress, it can lead to hypertension, immune disorders, other illnesses, and possibly depression.</a:t>
            </a:r>
          </a:p>
        </p:txBody>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374C13C-D405-9A4C-A9C3-934F8D23954B}" type="slidenum">
              <a:rPr lang="en-US" sz="1200"/>
              <a:pPr eaLnBrk="1" hangingPunct="1"/>
              <a:t>26</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a:ln/>
        </p:spPr>
      </p:sp>
      <p:sp>
        <p:nvSpPr>
          <p:cNvPr id="593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11.4 Stress and the Common Cold</a:t>
            </a:r>
          </a:p>
          <a:p>
            <a:r>
              <a:rPr lang="en-US">
                <a:latin typeface="Arial" charset="0"/>
                <a:ea typeface="ＭＳ Ｐゴシック" charset="0"/>
                <a:cs typeface="ＭＳ Ｐゴシック" charset="0"/>
              </a:rPr>
              <a:t>Chronic stress lasting a month or more boosts the risk of catching a cold. The risk is increased among people undergoing problems with their friends or loved ones; it is highest among people who are out of work (Cohen et al., 1998).</a:t>
            </a:r>
          </a:p>
        </p:txBody>
      </p:sp>
      <p:sp>
        <p:nvSpPr>
          <p:cNvPr id="593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8D1D75-A6C1-1E4F-A339-5872CE55FB4D}" type="slidenum">
              <a:rPr lang="en-US" sz="1200"/>
              <a:pPr eaLnBrk="1" hangingPunct="1"/>
              <a:t>27</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TextEdit="1"/>
          </p:cNvSpPr>
          <p:nvPr>
            <p:ph type="sldImg"/>
          </p:nvPr>
        </p:nvSpPr>
        <p:spPr>
          <a:ln/>
        </p:spPr>
      </p:sp>
      <p:sp>
        <p:nvSpPr>
          <p:cNvPr id="28674"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a:ln/>
        </p:spPr>
      </p:sp>
      <p:sp>
        <p:nvSpPr>
          <p:cNvPr id="614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6144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00EE1E82-6153-3E4A-97D4-B051CD829B9D}" type="slidenum">
              <a:rPr lang="en-US" sz="1200"/>
              <a:pPr algn="r" eaLnBrk="1" hangingPunct="1"/>
              <a:t>28</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p:cNvSpPr>
          <p:nvPr>
            <p:ph type="sldImg"/>
          </p:nvPr>
        </p:nvSpPr>
        <p:spPr>
          <a:ln/>
        </p:spPr>
      </p:sp>
      <p:sp>
        <p:nvSpPr>
          <p:cNvPr id="1105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The immune system consists of fighter cells that look more fantastical than any alien creature Hollywood could design. This one is about to engulf and destroy a cigarette-shaped parasite that causes a tropical disease.</a:t>
            </a:r>
          </a:p>
        </p:txBody>
      </p:sp>
      <p:sp>
        <p:nvSpPr>
          <p:cNvPr id="1105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C0121F-9935-0A41-9C74-CE269DE43B16}" type="slidenum">
              <a:rPr lang="en-US" sz="1200"/>
              <a:pPr eaLnBrk="1" hangingPunct="1"/>
              <a:t>29</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a:ln/>
        </p:spPr>
      </p:sp>
      <p:sp>
        <p:nvSpPr>
          <p:cNvPr id="634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634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2079037-029C-054B-BA9B-D0D0F0058195}" type="slidenum">
              <a:rPr lang="en-US" sz="1200"/>
              <a:pPr eaLnBrk="1" hangingPunct="1"/>
              <a:t>30</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TextEdit="1"/>
          </p:cNvSpPr>
          <p:nvPr>
            <p:ph type="sldImg"/>
          </p:nvPr>
        </p:nvSpPr>
        <p:spPr>
          <a:ln/>
        </p:spPr>
      </p:sp>
      <p:sp>
        <p:nvSpPr>
          <p:cNvPr id="65538"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People who have an internal locus of control (“internals”) tend to believe that they are responsible for what happens to them.</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Those who have an external locus of control (“externals”) tend to believe that their lives are controlled by luck, fate, or other people.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a:ln/>
        </p:spPr>
      </p:sp>
      <p:sp>
        <p:nvSpPr>
          <p:cNvPr id="675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Primary control:</a:t>
            </a:r>
            <a:r>
              <a:rPr lang="en-US">
                <a:latin typeface="Arial" charset="0"/>
                <a:ea typeface="ＭＳ Ｐゴシック" charset="0"/>
                <a:cs typeface="ＭＳ Ｐゴシック" charset="0"/>
              </a:rPr>
              <a:t> An effort to modify reality by changing other people, the situation, or events; a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fighting back</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philosophy.</a:t>
            </a:r>
          </a:p>
          <a:p>
            <a:endParaRPr lang="en-US" altLang="ja-JP">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Secondary control:</a:t>
            </a:r>
            <a:r>
              <a:rPr lang="en-US">
                <a:latin typeface="Arial" charset="0"/>
                <a:ea typeface="ＭＳ Ｐゴシック" charset="0"/>
                <a:cs typeface="ＭＳ Ｐゴシック" charset="0"/>
              </a:rPr>
              <a:t> An effort to accept reality by changing your own attitudes, goals, or emotions; a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learn to live with it</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philosophy.</a:t>
            </a:r>
            <a:endParaRPr lang="en-US">
              <a:latin typeface="Arial" charset="0"/>
              <a:ea typeface="ＭＳ Ｐゴシック" charset="0"/>
              <a:cs typeface="ＭＳ Ｐゴシック" charset="0"/>
            </a:endParaRPr>
          </a:p>
        </p:txBody>
      </p:sp>
      <p:sp>
        <p:nvSpPr>
          <p:cNvPr id="675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A6FE65C-CA7B-5F42-A684-1C06BCEE645C}" type="slidenum">
              <a:rPr lang="en-US" sz="1200"/>
              <a:pPr eaLnBrk="1" hangingPunct="1"/>
              <a:t>32</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TextEdit="1"/>
          </p:cNvSpPr>
          <p:nvPr>
            <p:ph type="sldImg"/>
          </p:nvPr>
        </p:nvSpPr>
        <p:spPr>
          <a:ln/>
        </p:spPr>
      </p:sp>
      <p:sp>
        <p:nvSpPr>
          <p:cNvPr id="71682" name="Rectangle 3"/>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latin typeface="Arial" charset="0"/>
                <a:ea typeface="ＭＳ Ｐゴシック" charset="0"/>
                <a:cs typeface="ＭＳ Ｐゴシック" charset="0"/>
              </a:rPr>
              <a:t>Type A personality characteristics originally thought to be associated with heart disease:</a:t>
            </a:r>
          </a:p>
          <a:p>
            <a:pPr marL="171450" indent="-171450">
              <a:buFont typeface="Arial"/>
              <a:buChar char="•"/>
              <a:defRPr/>
            </a:pPr>
            <a:r>
              <a:rPr lang="en-US" dirty="0" smtClean="0">
                <a:latin typeface="Arial" charset="0"/>
                <a:ea typeface="ＭＳ Ｐゴシック" charset="0"/>
                <a:cs typeface="ＭＳ Ｐゴシック" charset="0"/>
              </a:rPr>
              <a:t>Ambitiousness</a:t>
            </a:r>
            <a:endParaRPr lang="en-US" dirty="0">
              <a:latin typeface="Arial" charset="0"/>
              <a:ea typeface="ＭＳ Ｐゴシック" charset="0"/>
              <a:cs typeface="ＭＳ Ｐゴシック" charset="0"/>
            </a:endParaRPr>
          </a:p>
          <a:p>
            <a:pPr marL="171450" indent="-171450">
              <a:buFont typeface="Arial"/>
              <a:buChar char="•"/>
              <a:defRPr/>
            </a:pPr>
            <a:r>
              <a:rPr lang="en-US" dirty="0" smtClean="0">
                <a:latin typeface="Arial" charset="0"/>
                <a:ea typeface="ＭＳ Ｐゴシック" charset="0"/>
                <a:cs typeface="ＭＳ Ｐゴシック" charset="0"/>
              </a:rPr>
              <a:t>Impatience</a:t>
            </a:r>
            <a:endParaRPr lang="en-US" dirty="0">
              <a:latin typeface="Arial" charset="0"/>
              <a:ea typeface="ＭＳ Ｐゴシック" charset="0"/>
              <a:cs typeface="ＭＳ Ｐゴシック" charset="0"/>
            </a:endParaRPr>
          </a:p>
          <a:p>
            <a:pPr marL="171450" indent="-171450">
              <a:buFont typeface="Arial"/>
              <a:buChar char="•"/>
              <a:defRPr/>
            </a:pPr>
            <a:r>
              <a:rPr lang="en-US" dirty="0" smtClean="0">
                <a:latin typeface="Arial" charset="0"/>
                <a:ea typeface="ＭＳ Ｐゴシック" charset="0"/>
                <a:cs typeface="ＭＳ Ｐゴシック" charset="0"/>
              </a:rPr>
              <a:t>Anger</a:t>
            </a:r>
            <a:endParaRPr lang="en-US" dirty="0">
              <a:latin typeface="Arial" charset="0"/>
              <a:ea typeface="ＭＳ Ｐゴシック" charset="0"/>
              <a:cs typeface="ＭＳ Ｐゴシック" charset="0"/>
            </a:endParaRPr>
          </a:p>
          <a:p>
            <a:pPr marL="171450" indent="-171450">
              <a:buFont typeface="Arial"/>
              <a:buChar char="•"/>
              <a:defRPr/>
            </a:pPr>
            <a:r>
              <a:rPr lang="en-US" dirty="0" smtClean="0">
                <a:latin typeface="Arial" charset="0"/>
                <a:ea typeface="ＭＳ Ｐゴシック" charset="0"/>
                <a:cs typeface="ＭＳ Ｐゴシック" charset="0"/>
              </a:rPr>
              <a:t>Working </a:t>
            </a:r>
            <a:r>
              <a:rPr lang="en-US" dirty="0">
                <a:latin typeface="Arial" charset="0"/>
                <a:ea typeface="ＭＳ Ｐゴシック" charset="0"/>
                <a:cs typeface="ＭＳ Ｐゴシック" charset="0"/>
              </a:rPr>
              <a:t>hard</a:t>
            </a:r>
          </a:p>
          <a:p>
            <a:pPr marL="171450" indent="-171450">
              <a:buFont typeface="Arial"/>
              <a:buChar char="•"/>
              <a:defRPr/>
            </a:pPr>
            <a:r>
              <a:rPr lang="en-US" dirty="0" smtClean="0">
                <a:latin typeface="Arial" charset="0"/>
                <a:ea typeface="ＭＳ Ｐゴシック" charset="0"/>
                <a:cs typeface="ＭＳ Ｐゴシック" charset="0"/>
              </a:rPr>
              <a:t>Having </a:t>
            </a:r>
            <a:r>
              <a:rPr lang="en-US" dirty="0">
                <a:latin typeface="Arial" charset="0"/>
                <a:ea typeface="ＭＳ Ｐゴシック" charset="0"/>
                <a:cs typeface="ＭＳ Ｐゴシック" charset="0"/>
              </a:rPr>
              <a:t>high standards for oneself</a:t>
            </a:r>
          </a:p>
          <a:p>
            <a:pPr>
              <a:defRPr/>
            </a:pPr>
            <a:endParaRPr lang="en-US" dirty="0">
              <a:latin typeface="Arial" charset="0"/>
              <a:ea typeface="ＭＳ Ｐゴシック" charset="0"/>
              <a:cs typeface="ＭＳ Ｐゴシック" charset="0"/>
            </a:endParaRPr>
          </a:p>
          <a:p>
            <a:pPr>
              <a:defRPr/>
            </a:pPr>
            <a:r>
              <a:rPr lang="en-US" dirty="0">
                <a:latin typeface="Arial" charset="0"/>
                <a:ea typeface="ＭＳ Ｐゴシック" charset="0"/>
                <a:cs typeface="ＭＳ Ｐゴシック" charset="0"/>
              </a:rPr>
              <a:t>Later work ruled out all those factors except one: hostility.  Recent research shows that </a:t>
            </a:r>
            <a:r>
              <a:rPr lang="en-US" dirty="0" smtClean="0">
                <a:latin typeface="Arial" charset="0"/>
                <a:ea typeface="ＭＳ Ｐゴシック" charset="0"/>
                <a:cs typeface="ＭＳ Ｐゴシック" charset="0"/>
              </a:rPr>
              <a:t>people </a:t>
            </a:r>
            <a:r>
              <a:rPr lang="en-US" dirty="0">
                <a:latin typeface="Arial" charset="0"/>
                <a:ea typeface="ＭＳ Ｐゴシック" charset="0"/>
                <a:cs typeface="ＭＳ Ｐゴシック" charset="0"/>
              </a:rPr>
              <a:t>who are characterized by </a:t>
            </a:r>
            <a:r>
              <a:rPr lang="en-US" i="1" dirty="0">
                <a:latin typeface="Arial" charset="0"/>
                <a:ea typeface="ＭＳ Ｐゴシック" charset="0"/>
                <a:cs typeface="ＭＳ Ｐゴシック" charset="0"/>
              </a:rPr>
              <a:t>cynical</a:t>
            </a:r>
            <a:r>
              <a:rPr lang="en-US" dirty="0">
                <a:latin typeface="Arial" charset="0"/>
                <a:ea typeface="ＭＳ Ｐゴシック" charset="0"/>
                <a:cs typeface="ＭＳ Ｐゴシック" charset="0"/>
              </a:rPr>
              <a:t> or </a:t>
            </a:r>
            <a:r>
              <a:rPr lang="en-US" i="1" dirty="0">
                <a:latin typeface="Arial" charset="0"/>
                <a:ea typeface="ＭＳ Ｐゴシック" charset="0"/>
                <a:cs typeface="ＭＳ Ｐゴシック" charset="0"/>
              </a:rPr>
              <a:t>antagonistic hostility </a:t>
            </a:r>
            <a:r>
              <a:rPr lang="en-US" dirty="0">
                <a:latin typeface="Arial" charset="0"/>
                <a:ea typeface="ＭＳ Ｐゴシック" charset="0"/>
                <a:cs typeface="ＭＳ Ｐゴシック" charset="0"/>
              </a:rPr>
              <a:t>are at increased risk for heart disease.</a:t>
            </a:r>
          </a:p>
          <a:p>
            <a:pPr>
              <a:defRPr/>
            </a:pPr>
            <a:endParaRPr lang="en-US" b="1" dirty="0" smtClean="0"/>
          </a:p>
          <a:p>
            <a:pPr>
              <a:defRPr/>
            </a:pPr>
            <a:r>
              <a:rPr lang="en-US" b="1" dirty="0" smtClean="0"/>
              <a:t>Figure 11.5 Hostility and Heart Disease</a:t>
            </a:r>
          </a:p>
          <a:p>
            <a:pPr>
              <a:defRPr/>
            </a:pPr>
            <a:r>
              <a:rPr lang="en-US" dirty="0" smtClean="0"/>
              <a:t>Anger is more hazardous to health than a heavy workload. Men who had the highest hostility scores as young medical students were the most likely to have coronary heart disease 25 years later (Williams, Barefoot, &amp; </a:t>
            </a:r>
            <a:r>
              <a:rPr lang="da-DK" dirty="0" err="1" smtClean="0"/>
              <a:t>Shekelle</a:t>
            </a:r>
            <a:r>
              <a:rPr lang="da-DK" dirty="0" smtClean="0"/>
              <a:t>, 1985).</a:t>
            </a:r>
            <a:endParaRPr lang="en-US" dirty="0">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TextEdit="1"/>
          </p:cNvSpPr>
          <p:nvPr>
            <p:ph type="sldImg"/>
          </p:nvPr>
        </p:nvSpPr>
        <p:spPr>
          <a:ln/>
        </p:spPr>
      </p:sp>
      <p:sp>
        <p:nvSpPr>
          <p:cNvPr id="73730"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solidFill>
                  <a:srgbClr val="008FD4"/>
                </a:solidFill>
                <a:latin typeface="Arial" charset="0"/>
                <a:ea typeface="ＭＳ Ｐゴシック" charset="0"/>
                <a:cs typeface="ＭＳ Ｐゴシック" charset="0"/>
              </a:rPr>
              <a:t>Cancer can cause depression, and not just because the diagnosis is </a:t>
            </a:r>
            <a:r>
              <a:rPr lang="ja-JP" altLang="en-US">
                <a:solidFill>
                  <a:srgbClr val="008FD4"/>
                </a:solidFill>
                <a:latin typeface="Arial" charset="0"/>
                <a:ea typeface="ＭＳ Ｐゴシック" charset="0"/>
                <a:cs typeface="ＭＳ Ｐゴシック" charset="0"/>
              </a:rPr>
              <a:t>“</a:t>
            </a:r>
            <a:r>
              <a:rPr lang="en-US" altLang="ja-JP">
                <a:solidFill>
                  <a:srgbClr val="008FD4"/>
                </a:solidFill>
                <a:latin typeface="Arial" charset="0"/>
                <a:ea typeface="ＭＳ Ｐゴシック" charset="0"/>
                <a:cs typeface="ＭＳ Ｐゴシック" charset="0"/>
              </a:rPr>
              <a:t>depressing.</a:t>
            </a:r>
            <a:r>
              <a:rPr lang="ja-JP" altLang="en-US">
                <a:solidFill>
                  <a:srgbClr val="008FD4"/>
                </a:solidFill>
                <a:latin typeface="Arial" charset="0"/>
                <a:ea typeface="ＭＳ Ｐゴシック" charset="0"/>
                <a:cs typeface="ＭＳ Ｐゴシック" charset="0"/>
              </a:rPr>
              <a:t>”</a:t>
            </a:r>
            <a:r>
              <a:rPr lang="en-US" altLang="ja-JP">
                <a:solidFill>
                  <a:srgbClr val="008FD4"/>
                </a:solidFill>
                <a:latin typeface="Arial" charset="0"/>
                <a:ea typeface="ＭＳ Ｐゴシック" charset="0"/>
                <a:cs typeface="ＭＳ Ｐゴシック" charset="0"/>
              </a:rPr>
              <a:t> Cancerous tumors and the immune system fighting them produce high levels of a chemical that cause the emotional and behavioral symptoms of depression.</a:t>
            </a:r>
          </a:p>
          <a:p>
            <a:endParaRPr lang="en-US">
              <a:solidFill>
                <a:srgbClr val="008FD4"/>
              </a:solidFill>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a:ln/>
        </p:spPr>
      </p:sp>
      <p:sp>
        <p:nvSpPr>
          <p:cNvPr id="757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A longitudinal study of Harvard men found that some life paths led the men to be happy and well and others to be sad and ill.</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Happiness did not cause wellness, and sadness did not cause illness </a:t>
            </a:r>
            <a:r>
              <a:rPr lang="fr-FR">
                <a:latin typeface="Arial" charset="0"/>
                <a:ea typeface="ＭＳ Ｐゴシック" charset="0"/>
                <a:cs typeface="ＭＳ Ｐゴシック" charset="0"/>
              </a:rPr>
              <a:t>(Vaillant, 2012).</a:t>
            </a:r>
            <a:endParaRPr lang="en-US" sz="800">
              <a:latin typeface="Arial" charset="0"/>
              <a:ea typeface="ＭＳ Ｐゴシック" charset="0"/>
              <a:cs typeface="ＭＳ Ｐゴシック" charset="0"/>
            </a:endParaRPr>
          </a:p>
        </p:txBody>
      </p:sp>
      <p:sp>
        <p:nvSpPr>
          <p:cNvPr id="7577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0F4BC83-4679-6D44-B666-CA914C6DFC45}" type="slidenum">
              <a:rPr lang="en-US" sz="1200">
                <a:latin typeface="Calibri" charset="0"/>
              </a:rPr>
              <a:pPr algn="r" eaLnBrk="1" hangingPunct="1"/>
              <a:t>37</a:t>
            </a:fld>
            <a:endParaRPr lang="en-US" sz="1200">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a:ln/>
        </p:spPr>
      </p:sp>
      <p:sp>
        <p:nvSpPr>
          <p:cNvPr id="778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Confession: </a:t>
            </a:r>
            <a:r>
              <a:rPr lang="en-US">
                <a:latin typeface="Arial" charset="0"/>
                <a:ea typeface="ＭＳ Ｐゴシック" charset="0"/>
                <a:cs typeface="ＭＳ Ｐゴシック" charset="0"/>
              </a:rPr>
              <a:t>Divulging (even if only to yourself) private thoughts and feelings that make you ashamed, worried, frightened, or sad</a:t>
            </a:r>
            <a:r>
              <a:rPr lang="en-US" b="1">
                <a:latin typeface="Arial" charset="0"/>
                <a:ea typeface="ＭＳ Ｐゴシック" charset="0"/>
                <a:cs typeface="ＭＳ Ｐゴシック" charset="0"/>
              </a:rPr>
              <a:t>.</a:t>
            </a:r>
          </a:p>
          <a:p>
            <a:endParaRPr lang="en-US" b="1">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Forgiveness: </a:t>
            </a:r>
            <a:r>
              <a:rPr lang="en-US" sz="1100">
                <a:latin typeface="Arial" charset="0"/>
                <a:ea typeface="ＭＳ Ｐゴシック" charset="0"/>
                <a:cs typeface="ＭＳ Ｐゴシック" charset="0"/>
              </a:rPr>
              <a:t>Give up thoughts that produce grudges and replacing them with different perspectives.</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Forgiveness does not mean that the offended person denies, ignores, or excuses the offense, which might be serious. It does mean that the victim is able, finally, to come to terms with the injustice and let go of obsessive feelings of hurt, rage, and vengefulness.</a:t>
            </a:r>
          </a:p>
          <a:p>
            <a:endParaRPr lang="en-US">
              <a:latin typeface="Arial" charset="0"/>
              <a:ea typeface="ＭＳ Ｐゴシック" charset="0"/>
              <a:cs typeface="ＭＳ Ｐゴシック" charset="0"/>
            </a:endParaRPr>
          </a:p>
        </p:txBody>
      </p:sp>
      <p:sp>
        <p:nvSpPr>
          <p:cNvPr id="778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D36176C-8F24-F642-A444-0C4B00C4FB13}" type="slidenum">
              <a:rPr lang="en-US" sz="1200"/>
              <a:pPr eaLnBrk="1" hangingPunct="1"/>
              <a:t>38</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noTextEdit="1"/>
          </p:cNvSpPr>
          <p:nvPr>
            <p:ph type="sldImg"/>
          </p:nvPr>
        </p:nvSpPr>
        <p:spPr>
          <a:ln/>
        </p:spPr>
      </p:sp>
      <p:sp>
        <p:nvSpPr>
          <p:cNvPr id="798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11.6 Heartfelt Forgiveness</a:t>
            </a:r>
          </a:p>
          <a:p>
            <a:r>
              <a:rPr lang="en-US">
                <a:latin typeface="Arial" charset="0"/>
                <a:ea typeface="ＭＳ Ｐゴシック" charset="0"/>
                <a:cs typeface="ＭＳ Ｐゴシック" charset="0"/>
              </a:rPr>
              <a:t>Participants in a study were asked to think of someone who they felt had offended or hurt them. Then they were asked to imagine unforgiving reactions (such as rehearsing the hurt and harboring a grudge) and forgiving reactions (such as feeling empathy or forgiving the person). As you can see from the orange bars, people’s heart rates increased much more sharply when their thoughts were unforgiving. The blue bars indicate the heart rates also took longer to return to normal in the unforgiving conditions.</a:t>
            </a:r>
          </a:p>
        </p:txBody>
      </p:sp>
      <p:sp>
        <p:nvSpPr>
          <p:cNvPr id="798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5DE880C-C554-F64A-8CBE-47EC90102A2D}" type="slidenum">
              <a:rPr lang="en-US" sz="1200"/>
              <a:pPr eaLnBrk="1" hangingPunct="1"/>
              <a:t>39</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a:ln/>
        </p:spPr>
      </p:sp>
      <p:sp>
        <p:nvSpPr>
          <p:cNvPr id="1064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11.1 Some Universal Expressions</a:t>
            </a:r>
          </a:p>
          <a:p>
            <a:r>
              <a:rPr lang="en-US">
                <a:latin typeface="Arial" charset="0"/>
                <a:ea typeface="ＭＳ Ｐゴシック" charset="0"/>
                <a:cs typeface="ＭＳ Ｐゴシック" charset="0"/>
              </a:rPr>
              <a:t>Most people around the world can readily identify expressions of anger, happiness, disgust, surprise, contempt, sadness, and fear—no matter what the age, culture, sex, or historical era of the person conveying the emotion. Can you match the emotion to each face shown here?</a:t>
            </a:r>
          </a:p>
        </p:txBody>
      </p:sp>
      <p:sp>
        <p:nvSpPr>
          <p:cNvPr id="1064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4C68A45-1F41-674E-B678-909ED161DAC9}" type="slidenum">
              <a:rPr lang="en-US" sz="1200"/>
              <a:pPr eaLnBrk="1" hangingPunct="1"/>
              <a:t>6</a:t>
            </a:fld>
            <a:endParaRPr 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TextEdit="1"/>
          </p:cNvSpPr>
          <p:nvPr>
            <p:ph type="sldImg"/>
          </p:nvPr>
        </p:nvSpPr>
        <p:spPr>
          <a:ln/>
        </p:spPr>
      </p:sp>
      <p:sp>
        <p:nvSpPr>
          <p:cNvPr id="839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Meditation and exercise, along with any other activities that calm your body and focus your mind—massage, prayer, music, dancing, baking bread—are all good for health.</a:t>
            </a:r>
          </a:p>
        </p:txBody>
      </p:sp>
      <p:sp>
        <p:nvSpPr>
          <p:cNvPr id="839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C67E154-1E73-4840-AEEA-05605DFAA748}" type="slidenum">
              <a:rPr lang="en-US" sz="1200"/>
              <a:pPr eaLnBrk="1" hangingPunct="1"/>
              <a:t>42</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noTextEdit="1"/>
          </p:cNvSpPr>
          <p:nvPr>
            <p:ph type="sldImg"/>
          </p:nvPr>
        </p:nvSpPr>
        <p:spPr>
          <a:ln/>
        </p:spPr>
      </p:sp>
      <p:sp>
        <p:nvSpPr>
          <p:cNvPr id="860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The specific steps in problem-focused coping depend on the nature of the problem: whether it is a pressing but one-time decision; a continuing difficulty, such as living with a disability; or an anticipated event, such as having an operation.</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After the problem is identified, the coper can learn as much as possible about it from professionals and from others in the same predicament (Clarke &amp; Evans, 1998).</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Becoming informed increases the feeling of control, which in turn can speed recovery (Doering et al., 2000).</a:t>
            </a:r>
          </a:p>
        </p:txBody>
      </p:sp>
      <p:sp>
        <p:nvSpPr>
          <p:cNvPr id="860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C16051F-E4A7-2B4C-B648-356A7C570AEB}" type="slidenum">
              <a:rPr lang="en-US" sz="1200"/>
              <a:pPr eaLnBrk="1" hangingPunct="1"/>
              <a:t>43</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noTextEdit="1"/>
          </p:cNvSpPr>
          <p:nvPr>
            <p:ph type="sldImg"/>
          </p:nvPr>
        </p:nvSpPr>
        <p:spPr>
          <a:ln/>
        </p:spPr>
      </p:sp>
      <p:sp>
        <p:nvSpPr>
          <p:cNvPr id="880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atin typeface="Arial" charset="0"/>
                <a:ea typeface="ＭＳ Ｐゴシック" charset="0"/>
                <a:cs typeface="ＭＳ Ｐゴシック" charset="0"/>
              </a:rPr>
              <a:t>Although you may not be able to get rid of a stressor, you can choose to think about it differently, a process called </a:t>
            </a:r>
            <a:r>
              <a:rPr lang="en-US" i="1">
                <a:latin typeface="Arial" charset="0"/>
                <a:ea typeface="ＭＳ Ｐゴシック" charset="0"/>
                <a:cs typeface="ＭＳ Ｐゴシック" charset="0"/>
              </a:rPr>
              <a:t>reappraisal</a:t>
            </a:r>
            <a:r>
              <a:rPr lang="en-US">
                <a:latin typeface="Arial" charset="0"/>
                <a:ea typeface="ＭＳ Ｐゴシック" charset="0"/>
                <a:cs typeface="ＭＳ Ｐゴシック" charset="0"/>
              </a:rPr>
              <a:t>.</a:t>
            </a:r>
          </a:p>
          <a:p>
            <a:pPr marL="171450" indent="-171450">
              <a:buFontTx/>
              <a:buChar char="•"/>
            </a:pPr>
            <a:r>
              <a:rPr lang="en-US">
                <a:latin typeface="Arial" charset="0"/>
                <a:ea typeface="ＭＳ Ｐゴシック" charset="0"/>
                <a:cs typeface="ＭＳ Ｐゴシック" charset="0"/>
              </a:rPr>
              <a:t>Many people emerge from adversity with newfound or newly acquired skills, having been forced to learn something they had not known before.</a:t>
            </a:r>
          </a:p>
          <a:p>
            <a:pPr marL="171450" indent="-171450">
              <a:buFontTx/>
              <a:buChar char="•"/>
            </a:pPr>
            <a:r>
              <a:rPr lang="en-US">
                <a:latin typeface="Arial" charset="0"/>
                <a:ea typeface="ＭＳ Ｐゴシック" charset="0"/>
                <a:cs typeface="ＭＳ Ｐゴシック" charset="0"/>
              </a:rPr>
              <a:t>Successful copers often compare themselves to others who they feel are less fortunate.</a:t>
            </a:r>
          </a:p>
        </p:txBody>
      </p:sp>
      <p:sp>
        <p:nvSpPr>
          <p:cNvPr id="880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004718A-D01D-7D42-9570-5EB25E7A4102}" type="slidenum">
              <a:rPr lang="en-US" sz="1200"/>
              <a:pPr eaLnBrk="1" hangingPunct="1"/>
              <a:t>44</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a:ln/>
        </p:spPr>
      </p:sp>
      <p:sp>
        <p:nvSpPr>
          <p:cNvPr id="901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901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5CAB3DA-D1A2-054D-91E3-D887969F3BD1}" type="slidenum">
              <a:rPr lang="en-US" sz="1200"/>
              <a:pPr eaLnBrk="1" hangingPunct="1"/>
              <a:t>45</a:t>
            </a:fld>
            <a:endParaRPr 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a:ln/>
        </p:spPr>
      </p:sp>
      <p:sp>
        <p:nvSpPr>
          <p:cNvPr id="921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11.7 Hugs and Health</a:t>
            </a:r>
          </a:p>
          <a:p>
            <a:r>
              <a:rPr lang="en-US">
                <a:latin typeface="Arial" charset="0"/>
                <a:ea typeface="ＭＳ Ｐゴシック" charset="0"/>
                <a:cs typeface="ＭＳ Ｐゴシック" charset="0"/>
              </a:rPr>
              <a:t>Women had to lie in an MRI machine while receiving mild but stressful shocks on their ankle. Those who showed the highest activation of the hypothalamus and other regions of the brain involved in stress and anxiety went through the test alone. A stranger’s calming touch reduced activation somewhat, and a husband’s touch reduced it even more. The women in “super couples,” those who felt the closest to their husbands (right bar), showed the lowest signs of stress (Coan, Schaefer, &amp; Davidson, 2006).</a:t>
            </a:r>
          </a:p>
        </p:txBody>
      </p:sp>
      <p:sp>
        <p:nvSpPr>
          <p:cNvPr id="921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F343BC9-B9B4-2342-9A3F-DEC5EFC43B74}" type="slidenum">
              <a:rPr lang="en-US" sz="1200"/>
              <a:pPr eaLnBrk="1" hangingPunct="1"/>
              <a:t>46</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Facial feedback: </a:t>
            </a:r>
            <a:r>
              <a:rPr lang="en-US">
                <a:latin typeface="Arial" charset="0"/>
                <a:ea typeface="ＭＳ Ｐゴシック" charset="0"/>
                <a:cs typeface="ＭＳ Ｐゴシック" charset="0"/>
              </a:rPr>
              <a:t>The process by which the facial muscles send messages to the brain about the basic emotion being expressed. </a:t>
            </a:r>
          </a:p>
          <a:p>
            <a:endParaRPr lang="en-US">
              <a:latin typeface="Arial" charset="0"/>
              <a:ea typeface="ＭＳ Ｐゴシック" charset="0"/>
              <a:cs typeface="ＭＳ Ｐゴシック" charset="0"/>
            </a:endParaRPr>
          </a:p>
        </p:txBody>
      </p:sp>
      <p:sp>
        <p:nvSpPr>
          <p:cNvPr id="3072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B7D2E2D6-3C9E-3A46-A659-992FE1B71C6D}" type="slidenum">
              <a:rPr lang="en-US" sz="1200"/>
              <a:pPr algn="r" eaLnBrk="1" hangingPunct="1"/>
              <a:t>7</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a:ln/>
        </p:spPr>
      </p:sp>
      <p:sp>
        <p:nvSpPr>
          <p:cNvPr id="327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The amygdala plays a key role in emotion, especially anger and fear. It is responsible for evaluating sensory information, determining its emotional importance, and making the initial decision to approach or withdraw from a person or situation (LeDoux, 1996).</a:t>
            </a:r>
          </a:p>
          <a:p>
            <a:endParaRPr lang="en-US">
              <a:latin typeface="Arial" charset="0"/>
              <a:ea typeface="ＭＳ Ｐゴシック" charset="0"/>
              <a:cs typeface="ＭＳ Ｐゴシック" charset="0"/>
            </a:endParaRPr>
          </a:p>
        </p:txBody>
      </p:sp>
      <p:sp>
        <p:nvSpPr>
          <p:cNvPr id="327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40846A9-5ADF-C445-B36D-1B3176417C74}" type="slidenum">
              <a:rPr lang="en-US" sz="1200"/>
              <a:pPr eaLnBrk="1" hangingPunct="1"/>
              <a:t>8</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ln/>
        </p:spPr>
      </p:sp>
      <p:sp>
        <p:nvSpPr>
          <p:cNvPr id="3481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Regions of the right prefrontal region are specialized for the impulse to withdraw or escape (as in disgust and fear).</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Regions of the left prefrontal cortex are specialized for the motivation to approach others (as in happiness, a positive emotion, and anger, a negative one) (Harmon-Jones &amp; Harmon-Jones, 2015).</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a:ln/>
        </p:spPr>
      </p:sp>
      <p:sp>
        <p:nvSpPr>
          <p:cNvPr id="1075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These faces have expressions of happiness on one side and sadness on the other. Look at the nose of each face; which face looks happier? Which face looks sadder?</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You are likely to see face b as the happier one and face a as the sadder one. The reason is that in most people the left side of a picture is processed by the right side of the brain, where recognition of emotional expression primarily occurs (Oatley, Keltner, </a:t>
            </a:r>
            <a:r>
              <a:rPr lang="fi-FI">
                <a:latin typeface="Arial" charset="0"/>
                <a:ea typeface="ＭＳ Ｐゴシック" charset="0"/>
                <a:cs typeface="ＭＳ Ｐゴシック" charset="0"/>
              </a:rPr>
              <a:t>&amp; Jenkins, 2006).</a:t>
            </a:r>
            <a:endParaRPr lang="en-US">
              <a:latin typeface="Arial" charset="0"/>
              <a:ea typeface="ＭＳ Ｐゴシック" charset="0"/>
              <a:cs typeface="ＭＳ Ｐゴシック" charset="0"/>
            </a:endParaRPr>
          </a:p>
        </p:txBody>
      </p:sp>
      <p:sp>
        <p:nvSpPr>
          <p:cNvPr id="1075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524ACC1-D5EA-C546-960C-ECCA34D8F9F6}" type="slidenum">
              <a:rPr lang="en-US" sz="1200"/>
              <a:pPr eaLnBrk="1" hangingPunct="1"/>
              <a:t>10</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ln/>
        </p:spPr>
      </p:sp>
      <p:sp>
        <p:nvSpPr>
          <p:cNvPr id="368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1">
                <a:latin typeface="Arial" charset="0"/>
                <a:ea typeface="ＭＳ Ｐゴシック" charset="0"/>
                <a:cs typeface="ＭＳ Ｐゴシック" charset="0"/>
              </a:rPr>
              <a:t>Mood contagion</a:t>
            </a:r>
            <a:r>
              <a:rPr lang="en-US">
                <a:latin typeface="Arial" charset="0"/>
                <a:ea typeface="ＭＳ Ｐゴシック" charset="0"/>
                <a:cs typeface="ＭＳ Ｐゴシック" charset="0"/>
              </a:rPr>
              <a:t>: The spreading of emotion from one person to another.</a:t>
            </a:r>
          </a:p>
        </p:txBody>
      </p:sp>
      <p:sp>
        <p:nvSpPr>
          <p:cNvPr id="368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A0C0256-6E5E-244B-8400-0D371ECB3FB7}" type="slidenum">
              <a:rPr lang="en-US" sz="1200"/>
              <a:pPr eaLnBrk="1" hangingPunct="1"/>
              <a:t>11</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ln/>
        </p:spPr>
      </p:sp>
      <p:sp>
        <p:nvSpPr>
          <p:cNvPr id="389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Epinephrine in particular provides the energy of an emotion, that familiar tingle of excitement.</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At high levels, it can create the sensation of being “seized” or “flooded” by an emotion that is out of your control.</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White)">
    <p:spTree>
      <p:nvGrpSpPr>
        <p:cNvPr id="1" name=""/>
        <p:cNvGrpSpPr/>
        <p:nvPr/>
      </p:nvGrpSpPr>
      <p:grpSpPr>
        <a:xfrm>
          <a:off x="0" y="0"/>
          <a:ext cx="0" cy="0"/>
          <a:chOff x="0" y="0"/>
          <a:chExt cx="0" cy="0"/>
        </a:xfrm>
      </p:grpSpPr>
      <p:sp>
        <p:nvSpPr>
          <p:cNvPr id="2" name="Title 1"/>
          <p:cNvSpPr>
            <a:spLocks noGrp="1"/>
          </p:cNvSpPr>
          <p:nvPr>
            <p:ph type="ctrTitle"/>
          </p:nvPr>
        </p:nvSpPr>
        <p:spPr>
          <a:xfrm>
            <a:off x="221165" y="191352"/>
            <a:ext cx="7772400" cy="539673"/>
          </a:xfrm>
        </p:spPr>
        <p:txBody>
          <a:bodyPr>
            <a:normAutofit/>
          </a:bodyPr>
          <a:lstStyle>
            <a:lvl1pPr algn="l">
              <a:defRPr sz="2400"/>
            </a:lvl1pPr>
          </a:lstStyle>
          <a:p>
            <a:r>
              <a:rPr lang="en-US" dirty="0" smtClean="0"/>
              <a:t>Click to edit Master title style</a:t>
            </a:r>
            <a:endParaRPr lang="en-US" dirty="0"/>
          </a:p>
        </p:txBody>
      </p:sp>
      <p:sp>
        <p:nvSpPr>
          <p:cNvPr id="7" name="Rectangle 6"/>
          <p:cNvSpPr/>
          <p:nvPr userDrawn="1"/>
        </p:nvSpPr>
        <p:spPr>
          <a:xfrm>
            <a:off x="-173463" y="731025"/>
            <a:ext cx="2124926" cy="49560"/>
          </a:xfrm>
          <a:prstGeom prst="rect">
            <a:avLst/>
          </a:prstGeom>
          <a:solidFill>
            <a:srgbClr val="4F396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89528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Turquoise)">
    <p:bg>
      <p:bgPr>
        <a:gradFill>
          <a:gsLst>
            <a:gs pos="0">
              <a:schemeClr val="bg1"/>
            </a:gs>
            <a:gs pos="100000">
              <a:srgbClr val="7C8BC4"/>
            </a:gs>
            <a:gs pos="50000">
              <a:schemeClr val="bg1"/>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165" y="191352"/>
            <a:ext cx="7772400" cy="539673"/>
          </a:xfrm>
        </p:spPr>
        <p:txBody>
          <a:bodyPr>
            <a:normAutofit/>
          </a:bodyPr>
          <a:lstStyle>
            <a:lvl1pPr algn="l">
              <a:defRPr sz="2400"/>
            </a:lvl1pPr>
          </a:lstStyle>
          <a:p>
            <a:r>
              <a:rPr lang="en-US" dirty="0" smtClean="0"/>
              <a:t>Click to edit Master title style</a:t>
            </a:r>
            <a:endParaRPr lang="en-US" dirty="0"/>
          </a:p>
        </p:txBody>
      </p:sp>
      <p:sp>
        <p:nvSpPr>
          <p:cNvPr id="7" name="Rectangle 6"/>
          <p:cNvSpPr/>
          <p:nvPr userDrawn="1"/>
        </p:nvSpPr>
        <p:spPr>
          <a:xfrm>
            <a:off x="-173463" y="731025"/>
            <a:ext cx="2124926" cy="49560"/>
          </a:xfrm>
          <a:prstGeom prst="rect">
            <a:avLst/>
          </a:prstGeom>
          <a:solidFill>
            <a:srgbClr val="E7C8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8036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Turquoise) 2L">
    <p:bg>
      <p:bgPr>
        <a:gradFill>
          <a:gsLst>
            <a:gs pos="0">
              <a:schemeClr val="bg1"/>
            </a:gs>
            <a:gs pos="100000">
              <a:srgbClr val="7C8BC4"/>
            </a:gs>
            <a:gs pos="50000">
              <a:schemeClr val="bg1"/>
            </a:gs>
          </a:gsLst>
          <a:lin ang="16200000" scaled="0"/>
        </a:gra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21165" y="191352"/>
            <a:ext cx="7772400" cy="539673"/>
          </a:xfrm>
        </p:spPr>
        <p:txBody>
          <a:bodyPr>
            <a:normAutofit/>
          </a:bodyPr>
          <a:lstStyle>
            <a:lvl1pPr algn="l">
              <a:defRPr sz="2400"/>
            </a:lvl1pPr>
          </a:lstStyle>
          <a:p>
            <a:r>
              <a:rPr lang="en-US" dirty="0" smtClean="0"/>
              <a:t>Click to edit Master title style</a:t>
            </a:r>
            <a:br>
              <a:rPr lang="en-US" dirty="0" smtClean="0"/>
            </a:br>
            <a:r>
              <a:rPr lang="en-US" dirty="0" smtClean="0"/>
              <a:t>Click to edit Master title style</a:t>
            </a:r>
            <a:endParaRPr lang="en-US" dirty="0"/>
          </a:p>
        </p:txBody>
      </p:sp>
      <p:sp>
        <p:nvSpPr>
          <p:cNvPr id="5" name="Rectangle 4"/>
          <p:cNvSpPr/>
          <p:nvPr userDrawn="1"/>
        </p:nvSpPr>
        <p:spPr>
          <a:xfrm>
            <a:off x="-173463" y="906655"/>
            <a:ext cx="2124926" cy="49560"/>
          </a:xfrm>
          <a:prstGeom prst="rect">
            <a:avLst/>
          </a:prstGeom>
          <a:solidFill>
            <a:srgbClr val="E7C8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32420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o Title No Icon (Turquoise)">
    <p:bg>
      <p:bgPr>
        <a:gradFill>
          <a:gsLst>
            <a:gs pos="0">
              <a:schemeClr val="bg1"/>
            </a:gs>
            <a:gs pos="100000">
              <a:srgbClr val="7C8BC4"/>
            </a:gs>
            <a:gs pos="50000">
              <a:schemeClr val="bg1"/>
            </a:gs>
          </a:gsLst>
          <a:lin ang="162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7544619"/>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Green)">
    <p:bg>
      <p:bgPr>
        <a:gradFill>
          <a:gsLst>
            <a:gs pos="0">
              <a:schemeClr val="bg1"/>
            </a:gs>
            <a:gs pos="100000">
              <a:srgbClr val="4F3967"/>
            </a:gs>
            <a:gs pos="50000">
              <a:schemeClr val="bg1"/>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165" y="191352"/>
            <a:ext cx="7772400" cy="539673"/>
          </a:xfrm>
        </p:spPr>
        <p:txBody>
          <a:bodyPr>
            <a:normAutofit/>
          </a:bodyPr>
          <a:lstStyle>
            <a:lvl1pPr algn="l">
              <a:defRPr sz="2400">
                <a:solidFill>
                  <a:schemeClr val="bg1"/>
                </a:solidFill>
              </a:defRPr>
            </a:lvl1pPr>
          </a:lstStyle>
          <a:p>
            <a:r>
              <a:rPr lang="en-US" dirty="0" smtClean="0"/>
              <a:t>Click to edit Master title style</a:t>
            </a:r>
            <a:endParaRPr lang="en-US" dirty="0"/>
          </a:p>
        </p:txBody>
      </p:sp>
      <p:sp>
        <p:nvSpPr>
          <p:cNvPr id="7" name="Rectangle 6"/>
          <p:cNvSpPr/>
          <p:nvPr userDrawn="1"/>
        </p:nvSpPr>
        <p:spPr>
          <a:xfrm>
            <a:off x="-173463" y="731025"/>
            <a:ext cx="2124926" cy="49560"/>
          </a:xfrm>
          <a:prstGeom prst="rect">
            <a:avLst/>
          </a:prstGeom>
          <a:solidFill>
            <a:srgbClr val="E7C8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38936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Green) 2L">
    <p:bg>
      <p:bgPr>
        <a:gradFill>
          <a:gsLst>
            <a:gs pos="0">
              <a:schemeClr val="bg1"/>
            </a:gs>
            <a:gs pos="100000">
              <a:srgbClr val="4F3967"/>
            </a:gs>
            <a:gs pos="50000">
              <a:schemeClr val="bg1"/>
            </a:gs>
          </a:gsLst>
          <a:lin ang="16200000" scaled="0"/>
        </a:gra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21165" y="191352"/>
            <a:ext cx="7772400" cy="539673"/>
          </a:xfrm>
        </p:spPr>
        <p:txBody>
          <a:bodyPr>
            <a:normAutofit/>
          </a:bodyPr>
          <a:lstStyle>
            <a:lvl1pPr algn="l">
              <a:defRPr sz="2400">
                <a:solidFill>
                  <a:srgbClr val="FFFFFF"/>
                </a:solidFill>
              </a:defRPr>
            </a:lvl1pPr>
          </a:lstStyle>
          <a:p>
            <a:r>
              <a:rPr lang="en-US" dirty="0" smtClean="0"/>
              <a:t>Click to edit Master title style</a:t>
            </a:r>
            <a:br>
              <a:rPr lang="en-US" dirty="0" smtClean="0"/>
            </a:br>
            <a:r>
              <a:rPr lang="en-US" dirty="0" smtClean="0"/>
              <a:t>Click to edit Master title style</a:t>
            </a:r>
            <a:endParaRPr lang="en-US" dirty="0"/>
          </a:p>
        </p:txBody>
      </p:sp>
      <p:sp>
        <p:nvSpPr>
          <p:cNvPr id="5" name="Rectangle 4"/>
          <p:cNvSpPr/>
          <p:nvPr userDrawn="1"/>
        </p:nvSpPr>
        <p:spPr>
          <a:xfrm>
            <a:off x="-173463" y="906655"/>
            <a:ext cx="2124926" cy="49560"/>
          </a:xfrm>
          <a:prstGeom prst="rect">
            <a:avLst/>
          </a:prstGeom>
          <a:solidFill>
            <a:srgbClr val="E7C8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45123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o Title No Icon (Green)">
    <p:bg>
      <p:bgPr>
        <a:gradFill>
          <a:gsLst>
            <a:gs pos="0">
              <a:schemeClr val="bg1"/>
            </a:gs>
            <a:gs pos="100000">
              <a:srgbClr val="4F3967"/>
            </a:gs>
            <a:gs pos="50000">
              <a:schemeClr val="bg1"/>
            </a:gs>
          </a:gsLst>
          <a:lin ang="162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253458"/>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165" y="191352"/>
            <a:ext cx="7772400" cy="539673"/>
          </a:xfrm>
        </p:spPr>
        <p:txBody>
          <a:bodyPr>
            <a:normAutofit/>
          </a:bodyPr>
          <a:lstStyle>
            <a:lvl1pPr algn="l">
              <a:defRPr sz="2400">
                <a:solidFill>
                  <a:srgbClr val="FFFFFF"/>
                </a:solidFill>
              </a:defRPr>
            </a:lvl1pPr>
          </a:lstStyle>
          <a:p>
            <a:r>
              <a:rPr lang="en-US" dirty="0" smtClean="0"/>
              <a:t>Click to edit Master title style</a:t>
            </a:r>
            <a:endParaRPr lang="en-US" dirty="0"/>
          </a:p>
        </p:txBody>
      </p:sp>
      <p:sp>
        <p:nvSpPr>
          <p:cNvPr id="7" name="Rectangle 6"/>
          <p:cNvSpPr/>
          <p:nvPr userDrawn="1"/>
        </p:nvSpPr>
        <p:spPr>
          <a:xfrm>
            <a:off x="-173463" y="731025"/>
            <a:ext cx="2124926"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87587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Black) 2L">
    <p:bg>
      <p:bgPr>
        <a:solidFill>
          <a:schemeClr val="tx1"/>
        </a:soli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21165" y="191352"/>
            <a:ext cx="7772400" cy="539673"/>
          </a:xfrm>
        </p:spPr>
        <p:txBody>
          <a:bodyPr>
            <a:normAutofit/>
          </a:bodyPr>
          <a:lstStyle>
            <a:lvl1pPr algn="l">
              <a:defRPr sz="2400">
                <a:solidFill>
                  <a:srgbClr val="FFFFFF"/>
                </a:solidFill>
              </a:defRPr>
            </a:lvl1pPr>
          </a:lstStyle>
          <a:p>
            <a:r>
              <a:rPr lang="en-US" dirty="0" smtClean="0"/>
              <a:t>Click to edit Master title style</a:t>
            </a:r>
            <a:br>
              <a:rPr lang="en-US" dirty="0" smtClean="0"/>
            </a:br>
            <a:r>
              <a:rPr lang="en-US" dirty="0" smtClean="0"/>
              <a:t>Click to edit Master title style</a:t>
            </a:r>
            <a:endParaRPr lang="en-US" dirty="0"/>
          </a:p>
        </p:txBody>
      </p:sp>
      <p:sp>
        <p:nvSpPr>
          <p:cNvPr id="5" name="Rectangle 4"/>
          <p:cNvSpPr/>
          <p:nvPr userDrawn="1"/>
        </p:nvSpPr>
        <p:spPr>
          <a:xfrm>
            <a:off x="-173463" y="906655"/>
            <a:ext cx="2124926"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26917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o Title No Icon (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290325"/>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304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White) 2L">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21165" y="191352"/>
            <a:ext cx="7772400" cy="539673"/>
          </a:xfrm>
        </p:spPr>
        <p:txBody>
          <a:bodyPr>
            <a:normAutofit/>
          </a:bodyPr>
          <a:lstStyle>
            <a:lvl1pPr algn="l">
              <a:defRPr sz="2400"/>
            </a:lvl1pPr>
          </a:lstStyle>
          <a:p>
            <a:r>
              <a:rPr lang="en-US" dirty="0" smtClean="0"/>
              <a:t>Click to edit Master title style</a:t>
            </a:r>
            <a:br>
              <a:rPr lang="en-US" dirty="0" smtClean="0"/>
            </a:br>
            <a:r>
              <a:rPr lang="en-US" dirty="0" smtClean="0"/>
              <a:t>Click to edit Master title style</a:t>
            </a:r>
            <a:endParaRPr lang="en-US" dirty="0"/>
          </a:p>
        </p:txBody>
      </p:sp>
      <p:sp>
        <p:nvSpPr>
          <p:cNvPr id="5" name="Rectangle 4"/>
          <p:cNvSpPr/>
          <p:nvPr userDrawn="1"/>
        </p:nvSpPr>
        <p:spPr>
          <a:xfrm>
            <a:off x="-173463" y="906655"/>
            <a:ext cx="2124926" cy="49560"/>
          </a:xfrm>
          <a:prstGeom prst="rect">
            <a:avLst/>
          </a:prstGeom>
          <a:solidFill>
            <a:srgbClr val="4F396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67537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cSld name="3_Title Slide">
    <p:spTree>
      <p:nvGrpSpPr>
        <p:cNvPr id="1" name=""/>
        <p:cNvGrpSpPr/>
        <p:nvPr/>
      </p:nvGrpSpPr>
      <p:grpSpPr>
        <a:xfrm>
          <a:off x="0" y="0"/>
          <a:ext cx="0" cy="0"/>
          <a:chOff x="0" y="0"/>
          <a:chExt cx="0" cy="0"/>
        </a:xfrm>
      </p:grpSpPr>
      <p:sp>
        <p:nvSpPr>
          <p:cNvPr id="2" name="TextBox 1"/>
          <p:cNvSpPr txBox="1"/>
          <p:nvPr/>
        </p:nvSpPr>
        <p:spPr>
          <a:xfrm>
            <a:off x="2209800" y="1905000"/>
            <a:ext cx="1371600" cy="307975"/>
          </a:xfrm>
          <a:prstGeom prst="rect">
            <a:avLst/>
          </a:prstGeom>
          <a:noFill/>
        </p:spPr>
        <p:txBody>
          <a:bodyPr>
            <a:spAutoFit/>
          </a:bodyPr>
          <a:lstStyle/>
          <a:p>
            <a:pPr algn="ctr">
              <a:defRPr/>
            </a:pPr>
            <a:r>
              <a:rPr lang="en-US" sz="1400" b="1" spc="100" dirty="0">
                <a:solidFill>
                  <a:srgbClr val="B6EB6E"/>
                </a:solidFill>
                <a:latin typeface="Arial" pitchFamily="-111" charset="0"/>
                <a:ea typeface="+mn-ea"/>
                <a:cs typeface="+mn-cs"/>
              </a:rPr>
              <a:t>CHAPTER</a:t>
            </a:r>
          </a:p>
        </p:txBody>
      </p:sp>
      <p:pic>
        <p:nvPicPr>
          <p:cNvPr id="3" name="Picture 22" descr="titleImg_ch0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694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3" descr="title_colorBar.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insideBtn_ch0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3538" y="506413"/>
            <a:ext cx="12192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5" descr="title_txt_07a.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166938" y="525463"/>
            <a:ext cx="5816600" cy="1739900"/>
          </a:xfrm>
          <a:prstGeom prst="rect">
            <a:avLst/>
          </a:prstGeom>
          <a:noFill/>
          <a:ln>
            <a:noFill/>
          </a:ln>
          <a:effectLst>
            <a:outerShdw blurRad="50800" dist="38100" dir="2700000"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
          <p:cNvSpPr>
            <a:spLocks/>
          </p:cNvSpPr>
          <p:nvPr/>
        </p:nvSpPr>
        <p:spPr bwMode="auto">
          <a:xfrm>
            <a:off x="7467600" y="6400800"/>
            <a:ext cx="1473200" cy="304800"/>
          </a:xfrm>
          <a:prstGeom prst="rect">
            <a:avLst/>
          </a:prstGeom>
          <a:noFill/>
          <a:ln w="12700">
            <a:noFill/>
            <a:miter lim="800000"/>
            <a:headEnd/>
            <a:tailEnd/>
          </a:ln>
        </p:spPr>
        <p:txBody>
          <a:bodyPr lIns="0" tIns="0" rIns="40639" bIns="0" anchor="b"/>
          <a:lstStyle/>
          <a:p>
            <a:pPr marL="39688" algn="r">
              <a:defRPr/>
            </a:pPr>
            <a:r>
              <a:rPr lang="en-US" sz="1000" dirty="0">
                <a:solidFill>
                  <a:srgbClr val="FFFFFF">
                    <a:alpha val="41000"/>
                  </a:srgbClr>
                </a:solidFill>
                <a:latin typeface="Arial"/>
                <a:ea typeface="Helvetica" pitchFamily="-110" charset="0"/>
                <a:cs typeface="Arial"/>
                <a:sym typeface="Helvetica" pitchFamily="-110" charset="0"/>
              </a:rPr>
              <a:t>Copyright © </a:t>
            </a:r>
          </a:p>
          <a:p>
            <a:pPr marL="39688" algn="r">
              <a:defRPr/>
            </a:pPr>
            <a:r>
              <a:rPr lang="en-US" sz="1000" dirty="0">
                <a:solidFill>
                  <a:srgbClr val="FFFFFF">
                    <a:alpha val="41000"/>
                  </a:srgbClr>
                </a:solidFill>
                <a:latin typeface="Arial"/>
                <a:ea typeface="Helvetica" pitchFamily="-110" charset="0"/>
                <a:cs typeface="Arial"/>
                <a:sym typeface="Helvetica" pitchFamily="-110" charset="0"/>
              </a:rPr>
              <a:t>2014, 2011, 2008 Pearson Education</a:t>
            </a:r>
          </a:p>
        </p:txBody>
      </p:sp>
      <p:sp>
        <p:nvSpPr>
          <p:cNvPr id="8" name="Rectangle 1"/>
          <p:cNvSpPr>
            <a:spLocks/>
          </p:cNvSpPr>
          <p:nvPr/>
        </p:nvSpPr>
        <p:spPr bwMode="auto">
          <a:xfrm>
            <a:off x="189472" y="6400800"/>
            <a:ext cx="2934561" cy="457200"/>
          </a:xfrm>
          <a:prstGeom prst="rect">
            <a:avLst/>
          </a:prstGeom>
          <a:noFill/>
          <a:ln w="12700">
            <a:noFill/>
            <a:miter lim="800000"/>
            <a:headEnd/>
            <a:tailEnd/>
          </a:ln>
        </p:spPr>
        <p:txBody>
          <a:bodyPr lIns="0" tIns="0" rIns="40639" bIns="0"/>
          <a:lstStyle/>
          <a:p>
            <a:pPr marL="39688">
              <a:defRPr/>
            </a:pPr>
            <a:r>
              <a:rPr lang="en-US" sz="1000" b="1" dirty="0">
                <a:solidFill>
                  <a:srgbClr val="FFFFFF">
                    <a:alpha val="41000"/>
                  </a:srgbClr>
                </a:solidFill>
                <a:latin typeface="Arial"/>
                <a:ea typeface="Helvetica" pitchFamily="-110" charset="0"/>
                <a:cs typeface="Arial"/>
                <a:sym typeface="Helvetica" pitchFamily="-110" charset="0"/>
              </a:rPr>
              <a:t>PSYCHOLOGY 11/e</a:t>
            </a:r>
            <a:r>
              <a:rPr lang="en-US" sz="1000" dirty="0">
                <a:solidFill>
                  <a:srgbClr val="FFFFFF">
                    <a:alpha val="41000"/>
                  </a:srgbClr>
                </a:solidFill>
                <a:latin typeface="Arial"/>
                <a:ea typeface="Helvetica" pitchFamily="-110" charset="0"/>
                <a:cs typeface="Arial"/>
                <a:sym typeface="Helvetica" pitchFamily="-110" charset="0"/>
              </a:rPr>
              <a:t> </a:t>
            </a:r>
          </a:p>
          <a:p>
            <a:pPr marL="39688">
              <a:defRPr/>
            </a:pPr>
            <a:r>
              <a:rPr lang="en-US" sz="1000" dirty="0">
                <a:solidFill>
                  <a:srgbClr val="FFFFFF">
                    <a:alpha val="41000"/>
                  </a:srgbClr>
                </a:solidFill>
                <a:latin typeface="Arial"/>
                <a:ea typeface="Helvetica" pitchFamily="-110" charset="0"/>
                <a:cs typeface="Arial"/>
                <a:sym typeface="Helvetica" pitchFamily="-110" charset="0"/>
              </a:rPr>
              <a:t>Carole Wade, Carol Tavris, and Maryanne Garry</a:t>
            </a:r>
          </a:p>
        </p:txBody>
      </p:sp>
    </p:spTree>
    <p:extLst>
      <p:ext uri="{BB962C8B-B14F-4D97-AF65-F5344CB8AC3E}">
        <p14:creationId xmlns:p14="http://schemas.microsoft.com/office/powerpoint/2010/main" val="4153002150"/>
      </p:ext>
    </p:extLst>
  </p:cSld>
  <p:clrMapOvr>
    <a:masterClrMapping/>
  </p:clrMapOvr>
  <p:transition xmlns:p14="http://schemas.microsoft.com/office/powerpoint/2010/mai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cSld name="Title Slide">
    <p:spTree>
      <p:nvGrpSpPr>
        <p:cNvPr id="1" name=""/>
        <p:cNvGrpSpPr/>
        <p:nvPr/>
      </p:nvGrpSpPr>
      <p:grpSpPr>
        <a:xfrm>
          <a:off x="0" y="0"/>
          <a:ext cx="0" cy="0"/>
          <a:chOff x="0" y="0"/>
          <a:chExt cx="0" cy="0"/>
        </a:xfrm>
      </p:grpSpPr>
      <p:sp>
        <p:nvSpPr>
          <p:cNvPr id="3" name="Rectangle 19"/>
          <p:cNvSpPr>
            <a:spLocks noChangeArrowheads="1"/>
          </p:cNvSpPr>
          <p:nvPr/>
        </p:nvSpPr>
        <p:spPr bwMode="auto">
          <a:xfrm rot="5400000" flipH="1" flipV="1">
            <a:off x="4454525" y="2168525"/>
            <a:ext cx="234950" cy="9144000"/>
          </a:xfrm>
          <a:prstGeom prst="rect">
            <a:avLst/>
          </a:prstGeom>
          <a:solidFill>
            <a:srgbClr val="94CD22"/>
          </a:solidFill>
          <a:ln w="9525">
            <a:solidFill>
              <a:srgbClr val="99CC38"/>
            </a:solidFill>
            <a:round/>
            <a:headEnd/>
            <a:tailEnd/>
          </a:ln>
        </p:spPr>
        <p:txBody>
          <a:bodyPr wrap="none" anchor="ctr"/>
          <a:lstStyle/>
          <a:p>
            <a:pPr algn="ctr"/>
            <a:endParaRPr lang="en-US" sz="1800">
              <a:solidFill>
                <a:schemeClr val="accent1"/>
              </a:solidFill>
            </a:endParaRPr>
          </a:p>
        </p:txBody>
      </p:sp>
      <p:pic>
        <p:nvPicPr>
          <p:cNvPr id="4" name="Picture 18" descr="section_imgShadow.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703638" y="0"/>
            <a:ext cx="2016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3" descr="sectionImg_ch07.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3717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section_colorBar.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531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2"/>
          <p:cNvSpPr>
            <a:spLocks noGrp="1"/>
          </p:cNvSpPr>
          <p:nvPr>
            <p:ph type="title"/>
          </p:nvPr>
        </p:nvSpPr>
        <p:spPr>
          <a:xfrm>
            <a:off x="4026319" y="1841138"/>
            <a:ext cx="4516982" cy="1867452"/>
          </a:xfrm>
          <a:prstGeom prst="rect">
            <a:avLst/>
          </a:prstGeom>
        </p:spPr>
        <p:txBody>
          <a:bodyPr/>
          <a:lstStyle>
            <a:lvl1pPr>
              <a:defRPr sz="3200" b="1">
                <a:solidFill>
                  <a:schemeClr val="accent4"/>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412492209"/>
      </p:ext>
    </p:extLst>
  </p:cSld>
  <p:clrMapOvr>
    <a:masterClrMapping/>
  </p:clrMapOvr>
  <p:transition xmlns:p14="http://schemas.microsoft.com/office/powerpoint/2010/mai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400" y="26988"/>
            <a:ext cx="7467600" cy="6096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558632705"/>
      </p:ext>
    </p:extLst>
  </p:cSld>
  <p:clrMapOvr>
    <a:masterClrMapping/>
  </p:clrMapOvr>
  <p:transition xmlns:p14="http://schemas.microsoft.com/office/powerpoint/2010/mai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26988"/>
            <a:ext cx="7467600" cy="609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52400" y="1143000"/>
            <a:ext cx="4343400" cy="4648200"/>
          </a:xfrm>
          <a:prstGeom prst="rect">
            <a:avLst/>
          </a:prstGeom>
        </p:spPr>
        <p:txBody>
          <a:bodyPr/>
          <a:lstStyle>
            <a:lvl1pPr>
              <a:defRPr sz="24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0"/>
          </p:nvPr>
        </p:nvSpPr>
        <p:spPr>
          <a:xfrm>
            <a:off x="152400" y="678910"/>
            <a:ext cx="7467600" cy="381000"/>
          </a:xfrm>
          <a:prstGeom prst="rect">
            <a:avLst/>
          </a:prstGeom>
        </p:spPr>
        <p:txBody>
          <a:bodyPr/>
          <a:lstStyle>
            <a:lvl1pPr marL="0" indent="0">
              <a:lnSpc>
                <a:spcPct val="100000"/>
              </a:lnSpc>
              <a:defRPr lang="en-US" sz="1400" b="1" kern="1200" dirty="0">
                <a:solidFill>
                  <a:schemeClr val="tx1">
                    <a:lumMod val="65000"/>
                    <a:lumOff val="35000"/>
                  </a:schemeClr>
                </a:solidFill>
                <a:latin typeface="Arial" pitchFamily="-106" charset="0"/>
                <a:ea typeface="+mn-ea"/>
                <a:cs typeface="+mn-cs"/>
              </a:defRPr>
            </a:lvl1pPr>
            <a:lvl2pPr>
              <a:defRPr sz="1200" b="0"/>
            </a:lvl2pPr>
            <a:lvl3pPr>
              <a:defRPr sz="1200" b="0"/>
            </a:lvl3pPr>
            <a:lvl4pPr>
              <a:defRPr sz="1200" b="0"/>
            </a:lvl4pPr>
            <a:lvl5pPr>
              <a:defRPr sz="1200" b="0"/>
            </a:lvl5pPr>
          </a:lstStyle>
          <a:p>
            <a:pPr lvl="0"/>
            <a:r>
              <a:rPr lang="en-US" smtClean="0"/>
              <a:t>Click to edit Master text styles</a:t>
            </a:r>
          </a:p>
        </p:txBody>
      </p:sp>
    </p:spTree>
    <p:extLst>
      <p:ext uri="{BB962C8B-B14F-4D97-AF65-F5344CB8AC3E}">
        <p14:creationId xmlns:p14="http://schemas.microsoft.com/office/powerpoint/2010/main" val="3364882914"/>
      </p:ext>
    </p:extLst>
  </p:cSld>
  <p:clrMapOvr>
    <a:masterClrMapping/>
  </p:clrMapOvr>
  <p:transition xmlns:p14="http://schemas.microsoft.com/office/powerpoint/2010/mai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26988"/>
            <a:ext cx="7467600" cy="609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52400" y="854709"/>
            <a:ext cx="4343400" cy="4648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5952798"/>
      </p:ext>
    </p:extLst>
  </p:cSld>
  <p:clrMapOvr>
    <a:masterClrMapping/>
  </p:clrMapOvr>
  <p:transition xmlns:p14="http://schemas.microsoft.com/office/powerpoint/2010/mai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1444625" y="1998663"/>
            <a:ext cx="6221413" cy="554037"/>
          </a:xfrm>
          <a:prstGeom prst="rect">
            <a:avLst/>
          </a:prstGeom>
        </p:spPr>
        <p:txBody>
          <a:bodyPr/>
          <a:lstStyle>
            <a:lvl1pPr>
              <a:defRPr>
                <a:solidFill>
                  <a:srgbClr val="FFE28C"/>
                </a:solidFill>
              </a:defRPr>
            </a:lvl1pPr>
          </a:lstStyle>
          <a:p>
            <a:r>
              <a:rPr lang="en-US" dirty="0" smtClean="0"/>
              <a:t>Click to edit Master title style</a:t>
            </a:r>
            <a:endParaRPr lang="en-US" dirty="0"/>
          </a:p>
        </p:txBody>
      </p:sp>
      <p:sp>
        <p:nvSpPr>
          <p:cNvPr id="5" name="Content Placeholder 2"/>
          <p:cNvSpPr>
            <a:spLocks noGrp="1"/>
          </p:cNvSpPr>
          <p:nvPr>
            <p:ph idx="1"/>
          </p:nvPr>
        </p:nvSpPr>
        <p:spPr>
          <a:xfrm>
            <a:off x="1450975" y="2884488"/>
            <a:ext cx="6229350" cy="4937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2220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o Title No Icon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7708859"/>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Grey)">
    <p:bg>
      <p:bgPr>
        <a:gradFill>
          <a:gsLst>
            <a:gs pos="0">
              <a:schemeClr val="bg1"/>
            </a:gs>
            <a:gs pos="100000">
              <a:schemeClr val="bg1">
                <a:lumMod val="75000"/>
              </a:schemeClr>
            </a:gs>
            <a:gs pos="50000">
              <a:schemeClr val="bg1"/>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165" y="191352"/>
            <a:ext cx="7772400" cy="539673"/>
          </a:xfrm>
        </p:spPr>
        <p:txBody>
          <a:bodyPr>
            <a:normAutofit/>
          </a:bodyPr>
          <a:lstStyle>
            <a:lvl1pPr algn="l">
              <a:defRPr sz="2400"/>
            </a:lvl1pPr>
          </a:lstStyle>
          <a:p>
            <a:r>
              <a:rPr lang="en-US" dirty="0" smtClean="0"/>
              <a:t>Click to edit Master title style</a:t>
            </a:r>
            <a:endParaRPr lang="en-US" dirty="0"/>
          </a:p>
        </p:txBody>
      </p:sp>
      <p:sp>
        <p:nvSpPr>
          <p:cNvPr id="7" name="Rectangle 6"/>
          <p:cNvSpPr/>
          <p:nvPr userDrawn="1"/>
        </p:nvSpPr>
        <p:spPr>
          <a:xfrm>
            <a:off x="-173463" y="731025"/>
            <a:ext cx="2124926"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65282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Grey) 2L">
    <p:bg>
      <p:bgPr>
        <a:gradFill>
          <a:gsLst>
            <a:gs pos="0">
              <a:schemeClr val="bg1"/>
            </a:gs>
            <a:gs pos="100000">
              <a:schemeClr val="bg1">
                <a:lumMod val="75000"/>
              </a:schemeClr>
            </a:gs>
            <a:gs pos="50000">
              <a:schemeClr val="bg1"/>
            </a:gs>
          </a:gsLst>
          <a:lin ang="16200000" scaled="0"/>
        </a:gra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21165" y="191352"/>
            <a:ext cx="7772400" cy="539673"/>
          </a:xfrm>
        </p:spPr>
        <p:txBody>
          <a:bodyPr>
            <a:normAutofit/>
          </a:bodyPr>
          <a:lstStyle>
            <a:lvl1pPr algn="l">
              <a:defRPr sz="2400"/>
            </a:lvl1pPr>
          </a:lstStyle>
          <a:p>
            <a:r>
              <a:rPr lang="en-US" dirty="0" smtClean="0"/>
              <a:t>Click to edit Master title style</a:t>
            </a:r>
            <a:br>
              <a:rPr lang="en-US" dirty="0" smtClean="0"/>
            </a:br>
            <a:r>
              <a:rPr lang="en-US" dirty="0" smtClean="0"/>
              <a:t>Click to edit Master title style</a:t>
            </a:r>
            <a:endParaRPr lang="en-US" dirty="0"/>
          </a:p>
        </p:txBody>
      </p:sp>
      <p:sp>
        <p:nvSpPr>
          <p:cNvPr id="5" name="Rectangle 4"/>
          <p:cNvSpPr/>
          <p:nvPr userDrawn="1"/>
        </p:nvSpPr>
        <p:spPr>
          <a:xfrm>
            <a:off x="-173463" y="906655"/>
            <a:ext cx="2124926"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32413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o Title No Icon (Grey)">
    <p:bg>
      <p:bgPr>
        <a:gradFill>
          <a:gsLst>
            <a:gs pos="0">
              <a:schemeClr val="bg1"/>
            </a:gs>
            <a:gs pos="100000">
              <a:schemeClr val="bg1">
                <a:lumMod val="75000"/>
              </a:schemeClr>
            </a:gs>
            <a:gs pos="50000">
              <a:schemeClr val="bg1"/>
            </a:gs>
          </a:gsLst>
          <a:lin ang="162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823159"/>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Grey)">
    <p:bg>
      <p:bgPr>
        <a:gradFill>
          <a:gsLst>
            <a:gs pos="0">
              <a:schemeClr val="bg1"/>
            </a:gs>
            <a:gs pos="100000">
              <a:srgbClr val="E7C8B3"/>
            </a:gs>
            <a:gs pos="50000">
              <a:schemeClr val="bg1"/>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165" y="191352"/>
            <a:ext cx="7772400" cy="539673"/>
          </a:xfrm>
        </p:spPr>
        <p:txBody>
          <a:bodyPr>
            <a:normAutofit/>
          </a:bodyPr>
          <a:lstStyle>
            <a:lvl1pPr algn="l">
              <a:defRPr sz="2400"/>
            </a:lvl1pPr>
          </a:lstStyle>
          <a:p>
            <a:r>
              <a:rPr lang="en-US" dirty="0" smtClean="0"/>
              <a:t>Click to edit Master title style</a:t>
            </a:r>
            <a:endParaRPr lang="en-US" dirty="0"/>
          </a:p>
        </p:txBody>
      </p:sp>
      <p:sp>
        <p:nvSpPr>
          <p:cNvPr id="7" name="Rectangle 6"/>
          <p:cNvSpPr/>
          <p:nvPr userDrawn="1"/>
        </p:nvSpPr>
        <p:spPr>
          <a:xfrm>
            <a:off x="-173463" y="731025"/>
            <a:ext cx="2124926" cy="49560"/>
          </a:xfrm>
          <a:prstGeom prst="rect">
            <a:avLst/>
          </a:prstGeom>
          <a:solidFill>
            <a:srgbClr val="4F396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47937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Grey) 2L">
    <p:bg>
      <p:bgPr>
        <a:gradFill>
          <a:gsLst>
            <a:gs pos="0">
              <a:schemeClr val="bg1"/>
            </a:gs>
            <a:gs pos="100000">
              <a:srgbClr val="E7C8B3"/>
            </a:gs>
            <a:gs pos="50000">
              <a:schemeClr val="bg1"/>
            </a:gs>
          </a:gsLst>
          <a:lin ang="16200000" scaled="0"/>
        </a:gra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21165" y="191352"/>
            <a:ext cx="7772400" cy="539673"/>
          </a:xfrm>
        </p:spPr>
        <p:txBody>
          <a:bodyPr>
            <a:normAutofit/>
          </a:bodyPr>
          <a:lstStyle>
            <a:lvl1pPr algn="l">
              <a:defRPr sz="2400"/>
            </a:lvl1pPr>
          </a:lstStyle>
          <a:p>
            <a:r>
              <a:rPr lang="en-US" dirty="0" smtClean="0"/>
              <a:t>Click to edit Master title style</a:t>
            </a:r>
            <a:br>
              <a:rPr lang="en-US" dirty="0" smtClean="0"/>
            </a:br>
            <a:r>
              <a:rPr lang="en-US" dirty="0" smtClean="0"/>
              <a:t>Click to edit Master title style</a:t>
            </a:r>
            <a:endParaRPr lang="en-US" dirty="0"/>
          </a:p>
        </p:txBody>
      </p:sp>
      <p:sp>
        <p:nvSpPr>
          <p:cNvPr id="5" name="Rectangle 4"/>
          <p:cNvSpPr/>
          <p:nvPr userDrawn="1"/>
        </p:nvSpPr>
        <p:spPr>
          <a:xfrm>
            <a:off x="-173463" y="906655"/>
            <a:ext cx="2124926" cy="49560"/>
          </a:xfrm>
          <a:prstGeom prst="rect">
            <a:avLst/>
          </a:prstGeom>
          <a:solidFill>
            <a:srgbClr val="4F396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05191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No Title No Icon (Grey)">
    <p:bg>
      <p:bgPr>
        <a:gradFill>
          <a:gsLst>
            <a:gs pos="0">
              <a:schemeClr val="bg1"/>
            </a:gs>
            <a:gs pos="100000">
              <a:srgbClr val="E7C8B3"/>
            </a:gs>
            <a:gs pos="50000">
              <a:schemeClr val="bg1"/>
            </a:gs>
          </a:gsLst>
          <a:lin ang="162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4227746"/>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1.emf"/><Relationship Id="rId21" Type="http://schemas.openxmlformats.org/officeDocument/2006/relationships/image" Target="../media/image2.emf"/><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theme" Target="../theme/theme2.xml"/><Relationship Id="rId1" Type="http://schemas.openxmlformats.org/officeDocument/2006/relationships/slideLayout" Target="../slideLayouts/slideLayout19.xml"/><Relationship Id="rId2"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1094" y="6469446"/>
            <a:ext cx="9147508" cy="411480"/>
          </a:xfrm>
          <a:prstGeom prst="rect">
            <a:avLst/>
          </a:prstGeom>
          <a:gradFill flip="none" rotWithShape="1">
            <a:gsLst>
              <a:gs pos="0">
                <a:srgbClr val="4F3967"/>
              </a:gs>
              <a:gs pos="100000">
                <a:srgbClr val="7C8BC4"/>
              </a:gs>
            </a:gsLst>
            <a:lin ang="21360000" scaled="0"/>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Rectangle 6"/>
          <p:cNvSpPr/>
          <p:nvPr/>
        </p:nvSpPr>
        <p:spPr>
          <a:xfrm>
            <a:off x="-1094" y="6465502"/>
            <a:ext cx="9185356" cy="45720"/>
          </a:xfrm>
          <a:prstGeom prst="rect">
            <a:avLst/>
          </a:prstGeom>
          <a:solidFill>
            <a:srgbClr val="E7C8B3"/>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TextBox 15"/>
          <p:cNvSpPr txBox="1"/>
          <p:nvPr userDrawn="1"/>
        </p:nvSpPr>
        <p:spPr>
          <a:xfrm>
            <a:off x="2363" y="6563205"/>
            <a:ext cx="9142906" cy="246221"/>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rgbClr val="FFFFFF"/>
                </a:solidFill>
                <a:latin typeface="Arial"/>
                <a:cs typeface="Arial"/>
              </a:rPr>
              <a:t>Copyright © 2017, 2014, 2011 Pearson Education Inc. All rights reserved.</a:t>
            </a:r>
            <a:endParaRPr lang="en-US" sz="1000" dirty="0">
              <a:solidFill>
                <a:srgbClr val="FFFFFF"/>
              </a:solidFill>
              <a:latin typeface="Arial"/>
              <a:cs typeface="Arial"/>
            </a:endParaRPr>
          </a:p>
        </p:txBody>
      </p:sp>
      <p:pic>
        <p:nvPicPr>
          <p:cNvPr id="9" name="Pearson Logo"/>
          <p:cNvPicPr>
            <a:picLocks noChangeAspect="1" noChangeArrowheads="1"/>
          </p:cNvPicPr>
          <p:nvPr userDrawn="1"/>
        </p:nvPicPr>
        <p:blipFill>
          <a:blip r:embed="rId20" cstate="screen">
            <a:extLst>
              <a:ext uri="{28A0092B-C50C-407E-A947-70E740481C1C}">
                <a14:useLocalDpi xmlns:a14="http://schemas.microsoft.com/office/drawing/2010/main"/>
              </a:ext>
            </a:extLst>
          </a:blip>
          <a:srcRect/>
          <a:stretch>
            <a:fillRect/>
          </a:stretch>
        </p:blipFill>
        <p:spPr bwMode="black">
          <a:xfrm>
            <a:off x="7748588" y="6473050"/>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lways Learning Logo" descr="Pearson: Always Learning Logo"/>
          <p:cNvPicPr>
            <a:picLocks noChangeAspect="1" noChangeArrowheads="1"/>
          </p:cNvPicPr>
          <p:nvPr userDrawn="1"/>
        </p:nvPicPr>
        <p:blipFill>
          <a:blip r:embed="rId21" cstate="screen">
            <a:extLst>
              <a:ext uri="{28A0092B-C50C-407E-A947-70E740481C1C}">
                <a14:useLocalDpi xmlns:a14="http://schemas.microsoft.com/office/drawing/2010/main"/>
              </a:ext>
            </a:extLst>
          </a:blip>
          <a:srcRect/>
          <a:stretch>
            <a:fillRect/>
          </a:stretch>
        </p:blipFill>
        <p:spPr bwMode="black">
          <a:xfrm>
            <a:off x="-47197" y="6487028"/>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028530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70" r:id="rId4"/>
    <p:sldLayoutId id="2147483671" r:id="rId5"/>
    <p:sldLayoutId id="2147483672" r:id="rId6"/>
    <p:sldLayoutId id="2147483693" r:id="rId7"/>
    <p:sldLayoutId id="2147483694" r:id="rId8"/>
    <p:sldLayoutId id="2147483695" r:id="rId9"/>
    <p:sldLayoutId id="2147483676" r:id="rId10"/>
    <p:sldLayoutId id="2147483677" r:id="rId11"/>
    <p:sldLayoutId id="2147483678" r:id="rId12"/>
    <p:sldLayoutId id="2147483682" r:id="rId13"/>
    <p:sldLayoutId id="2147483683" r:id="rId14"/>
    <p:sldLayoutId id="2147483684" r:id="rId15"/>
    <p:sldLayoutId id="2147483688" r:id="rId16"/>
    <p:sldLayoutId id="2147483689" r:id="rId17"/>
    <p:sldLayoutId id="2147483690" r:id="rId18"/>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818868"/>
      </p:ext>
    </p:extLst>
  </p:cSld>
  <p:clrMap bg1="lt1" tx1="dk1" bg2="lt2" tx2="dk2" accent1="accent1" accent2="accent2" accent3="accent3" accent4="accent4" accent5="accent5" accent6="accent6" hlink="hlink" folHlink="folHlink"/>
  <p:sldLayoutIdLst>
    <p:sldLayoutId id="2147483692" r:id="rId1"/>
    <p:sldLayoutId id="2147483696" r:id="rId2"/>
    <p:sldLayoutId id="2147483697" r:id="rId3"/>
    <p:sldLayoutId id="2147483698" r:id="rId4"/>
    <p:sldLayoutId id="2147483699" r:id="rId5"/>
    <p:sldLayoutId id="2147483700" r:id="rId6"/>
    <p:sldLayoutId id="2147483701" r:id="rId7"/>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0.jpeg"/><Relationship Id="rId3"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2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2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3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3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3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 Id="rId3" Type="http://schemas.openxmlformats.org/officeDocument/2006/relationships/image" Target="../media/image3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3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4" Type="http://schemas.microsoft.com/office/2007/relationships/hdphoto" Target="../media/hdphoto2.wdp"/><Relationship Id="rId1" Type="http://schemas.openxmlformats.org/officeDocument/2006/relationships/slideLayout" Target="../slideLayouts/slideLayout10.xml"/><Relationship Id="rId2"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4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42.emf"/><Relationship Id="rId5" Type="http://schemas.openxmlformats.org/officeDocument/2006/relationships/image" Target="../media/image43.jpeg"/><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 Id="rId3" Type="http://schemas.openxmlformats.org/officeDocument/2006/relationships/image" Target="../media/image4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4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 Id="rId3" Type="http://schemas.openxmlformats.org/officeDocument/2006/relationships/image" Target="../media/image4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47.jp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Layout" Target="../slideLayouts/slideLayout19.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4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2.xml"/><Relationship Id="rId3" Type="http://schemas.openxmlformats.org/officeDocument/2006/relationships/image" Target="../media/image2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4.xml"/><Relationship Id="rId3" Type="http://schemas.openxmlformats.org/officeDocument/2006/relationships/image" Target="../media/image5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2.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3.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media.pearsoncmg.com/ph/hss/hss_ciccarelli_psychology_4e/interactives/source_files/ch11-general-adaptation/embed.html" TargetMode="External"/><Relationship Id="rId3"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hyperlink" Target="https://media.pearsoncmg.com/ph/hss/hss_ciccarelli_psychology_4e/interactives/source_files/ch11-general-adaptation/embed.html" TargetMode="External"/><Relationship Id="rId4" Type="http://schemas.openxmlformats.org/officeDocument/2006/relationships/image" Target="../media/image55.png"/><Relationship Id="rId1" Type="http://schemas.openxmlformats.org/officeDocument/2006/relationships/slideLayout" Target="../slideLayouts/slideLayout3.xml"/><Relationship Id="rId2" Type="http://schemas.openxmlformats.org/officeDocument/2006/relationships/hyperlink" Target="https://media.pearsoncmg.com/ph/hss/hss_ciccarelli_psychology_4e/interactives/source_files/ch11-clickthrough-stressor/embed.html"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7" Type="http://schemas.openxmlformats.org/officeDocument/2006/relationships/image" Target="../media/image19.jpeg"/><Relationship Id="rId8" Type="http://schemas.openxmlformats.org/officeDocument/2006/relationships/image" Target="../media/image20.jpeg"/><Relationship Id="rId9" Type="http://schemas.openxmlformats.org/officeDocument/2006/relationships/image" Target="../media/image21.jpe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11.jpg"/>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rcRect/>
          <a:stretch/>
        </p:blipFill>
        <p:spPr>
          <a:xfrm>
            <a:off x="0" y="-1837"/>
            <a:ext cx="9144000" cy="6927387"/>
          </a:xfrm>
          <a:prstGeom prst="rect">
            <a:avLst/>
          </a:prstGeom>
        </p:spPr>
      </p:pic>
      <p:sp>
        <p:nvSpPr>
          <p:cNvPr id="4" name="Rectangle 3"/>
          <p:cNvSpPr/>
          <p:nvPr/>
        </p:nvSpPr>
        <p:spPr>
          <a:xfrm>
            <a:off x="-60158" y="6415431"/>
            <a:ext cx="9231183" cy="510119"/>
          </a:xfrm>
          <a:prstGeom prst="rect">
            <a:avLst/>
          </a:prstGeom>
          <a:solidFill>
            <a:srgbClr val="5FBEFF">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5" name="Rectangle 4"/>
          <p:cNvSpPr/>
          <p:nvPr/>
        </p:nvSpPr>
        <p:spPr>
          <a:xfrm>
            <a:off x="0" y="489008"/>
            <a:ext cx="9198049" cy="645219"/>
          </a:xfrm>
          <a:prstGeom prst="rect">
            <a:avLst/>
          </a:prstGeom>
          <a:solidFill>
            <a:srgbClr val="5FBEFF">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6" name="TextBox 5"/>
          <p:cNvSpPr txBox="1"/>
          <p:nvPr/>
        </p:nvSpPr>
        <p:spPr>
          <a:xfrm>
            <a:off x="4985246" y="1892845"/>
            <a:ext cx="2753667" cy="369332"/>
          </a:xfrm>
          <a:prstGeom prst="rect">
            <a:avLst/>
          </a:prstGeom>
          <a:noFill/>
          <a:effectLst>
            <a:outerShdw blurRad="25400" dist="25400" dir="2700000" algn="tl" rotWithShape="0">
              <a:srgbClr val="000000"/>
            </a:outerShdw>
          </a:effectLst>
        </p:spPr>
        <p:txBody>
          <a:bodyPr wrap="square" rtlCol="0">
            <a:spAutoFit/>
          </a:bodyPr>
          <a:lstStyle/>
          <a:p>
            <a:r>
              <a:rPr lang="en-US" dirty="0">
                <a:solidFill>
                  <a:schemeClr val="bg1"/>
                </a:solidFill>
                <a:latin typeface="Arial"/>
                <a:cs typeface="Arial"/>
              </a:rPr>
              <a:t>The Nature of </a:t>
            </a:r>
            <a:r>
              <a:rPr lang="en-US" dirty="0" smtClean="0">
                <a:solidFill>
                  <a:schemeClr val="bg1"/>
                </a:solidFill>
                <a:latin typeface="Arial"/>
                <a:cs typeface="Arial"/>
              </a:rPr>
              <a:t>Emotion</a:t>
            </a:r>
            <a:endParaRPr lang="en-US" dirty="0">
              <a:solidFill>
                <a:schemeClr val="bg1"/>
              </a:solidFill>
              <a:latin typeface="Arial"/>
              <a:cs typeface="Arial"/>
            </a:endParaRPr>
          </a:p>
        </p:txBody>
      </p:sp>
      <p:sp>
        <p:nvSpPr>
          <p:cNvPr id="7" name="Oval 6"/>
          <p:cNvSpPr/>
          <p:nvPr/>
        </p:nvSpPr>
        <p:spPr>
          <a:xfrm>
            <a:off x="4122716" y="1676808"/>
            <a:ext cx="801406" cy="80140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122717" y="1826303"/>
            <a:ext cx="801405" cy="461665"/>
          </a:xfrm>
          <a:prstGeom prst="rect">
            <a:avLst/>
          </a:prstGeom>
          <a:noFill/>
        </p:spPr>
        <p:txBody>
          <a:bodyPr wrap="square" rtlCol="0">
            <a:spAutoFit/>
          </a:bodyPr>
          <a:lstStyle/>
          <a:p>
            <a:pPr algn="ctr"/>
            <a:r>
              <a:rPr lang="en-US" sz="2400" b="1" dirty="0" smtClean="0">
                <a:solidFill>
                  <a:srgbClr val="5FBEFF"/>
                </a:solidFill>
                <a:latin typeface="Arial"/>
                <a:cs typeface="Arial"/>
              </a:rPr>
              <a:t>11.1</a:t>
            </a:r>
            <a:endParaRPr lang="en-US" sz="2400" b="1" dirty="0">
              <a:solidFill>
                <a:srgbClr val="5FBEFF"/>
              </a:solidFill>
              <a:latin typeface="Arial"/>
              <a:cs typeface="Arial"/>
            </a:endParaRPr>
          </a:p>
        </p:txBody>
      </p:sp>
      <p:sp>
        <p:nvSpPr>
          <p:cNvPr id="9" name="TextBox 8"/>
          <p:cNvSpPr txBox="1"/>
          <p:nvPr/>
        </p:nvSpPr>
        <p:spPr>
          <a:xfrm>
            <a:off x="0" y="567933"/>
            <a:ext cx="9144000" cy="461665"/>
          </a:xfrm>
          <a:prstGeom prst="rect">
            <a:avLst/>
          </a:prstGeom>
          <a:noFill/>
        </p:spPr>
        <p:txBody>
          <a:bodyPr wrap="square" rtlCol="0">
            <a:spAutoFit/>
          </a:bodyPr>
          <a:lstStyle/>
          <a:p>
            <a:pPr algn="ctr"/>
            <a:r>
              <a:rPr lang="en-US" sz="2400" b="1" dirty="0" smtClean="0">
                <a:latin typeface="Arial"/>
                <a:cs typeface="Arial"/>
              </a:rPr>
              <a:t>11     </a:t>
            </a:r>
            <a:r>
              <a:rPr lang="en-US" sz="2400" cap="all" dirty="0" smtClean="0">
                <a:latin typeface="Arial"/>
                <a:cs typeface="Arial"/>
              </a:rPr>
              <a:t>EMOTION, STRESS, AND HEALTH</a:t>
            </a:r>
            <a:endParaRPr lang="en-US" sz="2400" cap="all" dirty="0">
              <a:latin typeface="Arial"/>
              <a:cs typeface="Arial"/>
            </a:endParaRPr>
          </a:p>
        </p:txBody>
      </p:sp>
      <p:sp>
        <p:nvSpPr>
          <p:cNvPr id="10" name="TextBox 9"/>
          <p:cNvSpPr txBox="1"/>
          <p:nvPr/>
        </p:nvSpPr>
        <p:spPr>
          <a:xfrm>
            <a:off x="4985247" y="2771765"/>
            <a:ext cx="2753667" cy="369332"/>
          </a:xfrm>
          <a:prstGeom prst="rect">
            <a:avLst/>
          </a:prstGeom>
          <a:noFill/>
          <a:effectLst>
            <a:outerShdw blurRad="25400" dist="25400" dir="2700000" algn="tl" rotWithShape="0">
              <a:srgbClr val="000000"/>
            </a:outerShdw>
          </a:effectLst>
        </p:spPr>
        <p:txBody>
          <a:bodyPr wrap="square" rtlCol="0">
            <a:spAutoFit/>
          </a:bodyPr>
          <a:lstStyle/>
          <a:p>
            <a:r>
              <a:rPr lang="en-US" dirty="0">
                <a:solidFill>
                  <a:schemeClr val="bg1"/>
                </a:solidFill>
                <a:latin typeface="Arial"/>
                <a:cs typeface="Arial"/>
              </a:rPr>
              <a:t>Emotion and </a:t>
            </a:r>
            <a:r>
              <a:rPr lang="en-US" dirty="0" smtClean="0">
                <a:solidFill>
                  <a:schemeClr val="bg1"/>
                </a:solidFill>
                <a:latin typeface="Arial"/>
                <a:cs typeface="Arial"/>
              </a:rPr>
              <a:t>Culture</a:t>
            </a:r>
            <a:endParaRPr lang="en-US" dirty="0">
              <a:solidFill>
                <a:schemeClr val="bg1"/>
              </a:solidFill>
              <a:latin typeface="Arial"/>
              <a:cs typeface="Arial"/>
            </a:endParaRPr>
          </a:p>
        </p:txBody>
      </p:sp>
      <p:sp>
        <p:nvSpPr>
          <p:cNvPr id="11" name="Oval 10"/>
          <p:cNvSpPr/>
          <p:nvPr/>
        </p:nvSpPr>
        <p:spPr>
          <a:xfrm>
            <a:off x="4122716" y="2555728"/>
            <a:ext cx="801406" cy="80140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4122717" y="2705223"/>
            <a:ext cx="801405" cy="461665"/>
          </a:xfrm>
          <a:prstGeom prst="rect">
            <a:avLst/>
          </a:prstGeom>
          <a:noFill/>
        </p:spPr>
        <p:txBody>
          <a:bodyPr wrap="square" rtlCol="0">
            <a:spAutoFit/>
          </a:bodyPr>
          <a:lstStyle/>
          <a:p>
            <a:pPr algn="ctr"/>
            <a:r>
              <a:rPr lang="en-US" sz="2400" b="1" dirty="0" smtClean="0">
                <a:solidFill>
                  <a:srgbClr val="5FBEFF"/>
                </a:solidFill>
                <a:latin typeface="Arial"/>
                <a:cs typeface="Arial"/>
              </a:rPr>
              <a:t>11.2</a:t>
            </a:r>
            <a:endParaRPr lang="en-US" sz="2400" b="1" dirty="0">
              <a:solidFill>
                <a:srgbClr val="5FBEFF"/>
              </a:solidFill>
              <a:latin typeface="Arial"/>
              <a:cs typeface="Arial"/>
            </a:endParaRPr>
          </a:p>
        </p:txBody>
      </p:sp>
      <p:sp>
        <p:nvSpPr>
          <p:cNvPr id="13" name="TextBox 12"/>
          <p:cNvSpPr txBox="1"/>
          <p:nvPr/>
        </p:nvSpPr>
        <p:spPr>
          <a:xfrm>
            <a:off x="4985247" y="3650685"/>
            <a:ext cx="2753667" cy="369332"/>
          </a:xfrm>
          <a:prstGeom prst="rect">
            <a:avLst/>
          </a:prstGeom>
          <a:noFill/>
          <a:effectLst>
            <a:outerShdw blurRad="25400" dist="25400" dir="2700000" algn="tl" rotWithShape="0">
              <a:srgbClr val="000000"/>
            </a:outerShdw>
          </a:effectLst>
        </p:spPr>
        <p:txBody>
          <a:bodyPr wrap="square" rtlCol="0">
            <a:spAutoFit/>
          </a:bodyPr>
          <a:lstStyle/>
          <a:p>
            <a:r>
              <a:rPr lang="en-US" dirty="0">
                <a:solidFill>
                  <a:schemeClr val="bg1"/>
                </a:solidFill>
                <a:latin typeface="Arial"/>
                <a:cs typeface="Arial"/>
              </a:rPr>
              <a:t>The Nature of </a:t>
            </a:r>
            <a:r>
              <a:rPr lang="en-US" dirty="0" smtClean="0">
                <a:solidFill>
                  <a:schemeClr val="bg1"/>
                </a:solidFill>
                <a:latin typeface="Arial"/>
                <a:cs typeface="Arial"/>
              </a:rPr>
              <a:t>Stress</a:t>
            </a:r>
            <a:endParaRPr lang="en-US" dirty="0">
              <a:solidFill>
                <a:schemeClr val="bg1"/>
              </a:solidFill>
              <a:latin typeface="Arial"/>
              <a:cs typeface="Arial"/>
            </a:endParaRPr>
          </a:p>
        </p:txBody>
      </p:sp>
      <p:sp>
        <p:nvSpPr>
          <p:cNvPr id="14" name="Oval 13"/>
          <p:cNvSpPr/>
          <p:nvPr/>
        </p:nvSpPr>
        <p:spPr>
          <a:xfrm>
            <a:off x="4122716" y="3434648"/>
            <a:ext cx="801406" cy="80140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122717" y="3584143"/>
            <a:ext cx="801405" cy="461665"/>
          </a:xfrm>
          <a:prstGeom prst="rect">
            <a:avLst/>
          </a:prstGeom>
          <a:noFill/>
        </p:spPr>
        <p:txBody>
          <a:bodyPr wrap="square" rtlCol="0">
            <a:spAutoFit/>
          </a:bodyPr>
          <a:lstStyle/>
          <a:p>
            <a:pPr algn="ctr"/>
            <a:r>
              <a:rPr lang="en-US" sz="2400" b="1" dirty="0" smtClean="0">
                <a:solidFill>
                  <a:srgbClr val="5FBEFF"/>
                </a:solidFill>
                <a:latin typeface="Arial"/>
                <a:cs typeface="Arial"/>
              </a:rPr>
              <a:t>11.3</a:t>
            </a:r>
            <a:endParaRPr lang="en-US" sz="2400" b="1" dirty="0">
              <a:solidFill>
                <a:srgbClr val="5FBEFF"/>
              </a:solidFill>
              <a:latin typeface="Arial"/>
              <a:cs typeface="Arial"/>
            </a:endParaRPr>
          </a:p>
        </p:txBody>
      </p:sp>
      <p:sp>
        <p:nvSpPr>
          <p:cNvPr id="16" name="TextBox 15"/>
          <p:cNvSpPr txBox="1"/>
          <p:nvPr/>
        </p:nvSpPr>
        <p:spPr>
          <a:xfrm>
            <a:off x="4985246" y="4529605"/>
            <a:ext cx="2753667" cy="369332"/>
          </a:xfrm>
          <a:prstGeom prst="rect">
            <a:avLst/>
          </a:prstGeom>
          <a:noFill/>
          <a:effectLst>
            <a:outerShdw blurRad="25400" dist="25400" dir="2700000" algn="tl" rotWithShape="0">
              <a:srgbClr val="000000"/>
            </a:outerShdw>
          </a:effectLst>
        </p:spPr>
        <p:txBody>
          <a:bodyPr wrap="square" rtlCol="0">
            <a:spAutoFit/>
          </a:bodyPr>
          <a:lstStyle/>
          <a:p>
            <a:r>
              <a:rPr lang="en-US" dirty="0">
                <a:solidFill>
                  <a:schemeClr val="bg1"/>
                </a:solidFill>
                <a:latin typeface="Arial"/>
                <a:cs typeface="Arial"/>
              </a:rPr>
              <a:t>Stress and </a:t>
            </a:r>
            <a:r>
              <a:rPr lang="en-US" dirty="0" smtClean="0">
                <a:solidFill>
                  <a:schemeClr val="bg1"/>
                </a:solidFill>
                <a:latin typeface="Arial"/>
                <a:cs typeface="Arial"/>
              </a:rPr>
              <a:t>Emotion</a:t>
            </a:r>
            <a:endParaRPr lang="en-US" dirty="0">
              <a:solidFill>
                <a:schemeClr val="bg1"/>
              </a:solidFill>
              <a:latin typeface="Arial"/>
              <a:cs typeface="Arial"/>
            </a:endParaRPr>
          </a:p>
        </p:txBody>
      </p:sp>
      <p:sp>
        <p:nvSpPr>
          <p:cNvPr id="17" name="Oval 16"/>
          <p:cNvSpPr/>
          <p:nvPr/>
        </p:nvSpPr>
        <p:spPr>
          <a:xfrm>
            <a:off x="4122716" y="4313568"/>
            <a:ext cx="801406" cy="80140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4122717" y="4463063"/>
            <a:ext cx="801405" cy="461665"/>
          </a:xfrm>
          <a:prstGeom prst="rect">
            <a:avLst/>
          </a:prstGeom>
          <a:noFill/>
        </p:spPr>
        <p:txBody>
          <a:bodyPr wrap="square" rtlCol="0">
            <a:spAutoFit/>
          </a:bodyPr>
          <a:lstStyle/>
          <a:p>
            <a:pPr algn="ctr"/>
            <a:r>
              <a:rPr lang="en-US" sz="2400" b="1" dirty="0" smtClean="0">
                <a:solidFill>
                  <a:srgbClr val="5FBEFF"/>
                </a:solidFill>
                <a:latin typeface="Arial"/>
                <a:cs typeface="Arial"/>
              </a:rPr>
              <a:t>11.4</a:t>
            </a:r>
            <a:endParaRPr lang="en-US" sz="2400" b="1" dirty="0">
              <a:solidFill>
                <a:srgbClr val="5FBEFF"/>
              </a:solidFill>
              <a:latin typeface="Arial"/>
              <a:cs typeface="Arial"/>
            </a:endParaRPr>
          </a:p>
        </p:txBody>
      </p:sp>
      <p:sp>
        <p:nvSpPr>
          <p:cNvPr id="19" name="Rectangle 1"/>
          <p:cNvSpPr>
            <a:spLocks/>
          </p:cNvSpPr>
          <p:nvPr/>
        </p:nvSpPr>
        <p:spPr bwMode="auto">
          <a:xfrm>
            <a:off x="-60159" y="6448261"/>
            <a:ext cx="9258207" cy="477289"/>
          </a:xfrm>
          <a:prstGeom prst="rect">
            <a:avLst/>
          </a:prstGeom>
          <a:noFill/>
          <a:ln>
            <a:noFill/>
          </a:ln>
          <a:extLst/>
        </p:spPr>
        <p:txBody>
          <a:bodyPr lIns="0" tIns="0" rIns="40639" bIns="0" anchor="b"/>
          <a:lstStyle/>
          <a:p>
            <a:pPr marL="39688" algn="ctr" defTabSz="914400">
              <a:defRPr/>
            </a:pPr>
            <a:r>
              <a:rPr lang="en-US" sz="1000" b="1" dirty="0" smtClean="0">
                <a:solidFill>
                  <a:schemeClr val="tx1"/>
                </a:solidFill>
                <a:latin typeface="Arial" charset="0"/>
                <a:ea typeface="ＭＳ Ｐゴシック" charset="0"/>
                <a:cs typeface="Helvetica" charset="0"/>
                <a:sym typeface="Helvetica" charset="0"/>
              </a:rPr>
              <a:t>PSYCHOLOGY</a:t>
            </a:r>
            <a:r>
              <a:rPr lang="en-US" sz="1000" b="0" dirty="0" smtClean="0">
                <a:solidFill>
                  <a:schemeClr val="tx1"/>
                </a:solidFill>
                <a:latin typeface="Arial" charset="0"/>
                <a:ea typeface="ＭＳ Ｐゴシック" charset="0"/>
                <a:cs typeface="Helvetica" charset="0"/>
                <a:sym typeface="Helvetica" charset="0"/>
              </a:rPr>
              <a:t>, Twelfth Edition  </a:t>
            </a:r>
            <a:r>
              <a:rPr lang="en-US" sz="1000" b="0" dirty="0">
                <a:solidFill>
                  <a:schemeClr val="tx1"/>
                </a:solidFill>
                <a:latin typeface="Arial" charset="0"/>
                <a:ea typeface="ＭＳ Ｐゴシック" charset="0"/>
                <a:cs typeface="Helvetica" charset="0"/>
                <a:sym typeface="Helvetica" charset="0"/>
              </a:rPr>
              <a:t>|  </a:t>
            </a:r>
            <a:r>
              <a:rPr lang="en-US" sz="1000" b="0" dirty="0" smtClean="0">
                <a:solidFill>
                  <a:schemeClr val="tx1"/>
                </a:solidFill>
                <a:latin typeface="Arial" charset="0"/>
                <a:ea typeface="ＭＳ Ｐゴシック" charset="0"/>
                <a:cs typeface="Helvetica" charset="0"/>
                <a:sym typeface="Helvetica" charset="0"/>
              </a:rPr>
              <a:t>Carole Wade • Carol Tavris</a:t>
            </a:r>
            <a:endParaRPr lang="en-US" sz="1000" b="0" dirty="0">
              <a:solidFill>
                <a:schemeClr val="tx1"/>
              </a:solidFill>
              <a:latin typeface="Arial" charset="0"/>
              <a:ea typeface="ＭＳ Ｐゴシック" charset="0"/>
              <a:cs typeface="Helvetica" charset="0"/>
              <a:sym typeface="Helvetica" charset="0"/>
            </a:endParaRPr>
          </a:p>
          <a:p>
            <a:pPr marL="39688" algn="ctr" defTabSz="914400">
              <a:defRPr/>
            </a:pPr>
            <a:r>
              <a:rPr lang="en-US" sz="1000" b="0" dirty="0" smtClean="0">
                <a:solidFill>
                  <a:schemeClr val="tx1"/>
                </a:solidFill>
                <a:latin typeface="Arial" charset="0"/>
                <a:ea typeface="ＭＳ Ｐゴシック" charset="0"/>
                <a:cs typeface="Helvetica" charset="0"/>
                <a:sym typeface="Helvetica" charset="0"/>
              </a:rPr>
              <a:t>Copyright </a:t>
            </a:r>
            <a:r>
              <a:rPr lang="en-US" sz="1000" b="0" dirty="0">
                <a:solidFill>
                  <a:schemeClr val="tx1"/>
                </a:solidFill>
                <a:latin typeface="Arial" charset="0"/>
                <a:ea typeface="ＭＳ Ｐゴシック" charset="0"/>
                <a:cs typeface="Helvetica" charset="0"/>
                <a:sym typeface="Helvetica" charset="0"/>
              </a:rPr>
              <a:t>© </a:t>
            </a:r>
            <a:r>
              <a:rPr lang="en-US" sz="1000" dirty="0" smtClean="0">
                <a:latin typeface="Arial" charset="0"/>
                <a:ea typeface="ＭＳ Ｐゴシック" charset="0"/>
                <a:cs typeface="Helvetica" charset="0"/>
                <a:sym typeface="Helvetica" charset="0"/>
              </a:rPr>
              <a:t>2017, </a:t>
            </a:r>
            <a:r>
              <a:rPr lang="en-US" sz="1000" dirty="0">
                <a:latin typeface="Arial" charset="0"/>
                <a:ea typeface="ＭＳ Ｐゴシック" charset="0"/>
                <a:cs typeface="Helvetica" charset="0"/>
                <a:sym typeface="Helvetica" charset="0"/>
              </a:rPr>
              <a:t>2014, </a:t>
            </a:r>
            <a:r>
              <a:rPr lang="en-US" sz="1000" dirty="0" smtClean="0">
                <a:latin typeface="Arial" charset="0"/>
                <a:ea typeface="ＭＳ Ｐゴシック" charset="0"/>
                <a:cs typeface="Helvetica" charset="0"/>
                <a:sym typeface="Helvetica" charset="0"/>
              </a:rPr>
              <a:t>2011 Pearson </a:t>
            </a:r>
            <a:r>
              <a:rPr lang="en-US" sz="1000" b="0" dirty="0" smtClean="0">
                <a:solidFill>
                  <a:schemeClr val="tx1"/>
                </a:solidFill>
                <a:latin typeface="Arial" charset="0"/>
                <a:ea typeface="ＭＳ Ｐゴシック" charset="0"/>
                <a:cs typeface="Helvetica" charset="0"/>
                <a:sym typeface="Helvetica" charset="0"/>
              </a:rPr>
              <a:t>Education Inc. All rights reserved.</a:t>
            </a:r>
            <a:endParaRPr lang="en-US" sz="1000" b="0" dirty="0">
              <a:solidFill>
                <a:schemeClr val="tx1"/>
              </a:solidFill>
              <a:latin typeface="Arial" charset="0"/>
              <a:ea typeface="ＭＳ Ｐゴシック" charset="0"/>
              <a:cs typeface="Helvetica" charset="0"/>
              <a:sym typeface="Helvetica" charset="0"/>
            </a:endParaRPr>
          </a:p>
          <a:p>
            <a:pPr marL="39688" defTabSz="914400">
              <a:defRPr/>
            </a:pPr>
            <a:endParaRPr lang="en-US" sz="1000" b="0" dirty="0">
              <a:solidFill>
                <a:schemeClr val="tx1"/>
              </a:solidFill>
              <a:latin typeface="Arial" charset="0"/>
              <a:ea typeface="ＭＳ Ｐゴシック" charset="0"/>
              <a:cs typeface="Helvetica" charset="0"/>
              <a:sym typeface="Helvetica" charset="0"/>
            </a:endParaRPr>
          </a:p>
        </p:txBody>
      </p:sp>
      <p:sp>
        <p:nvSpPr>
          <p:cNvPr id="21" name="TextBox 20"/>
          <p:cNvSpPr txBox="1"/>
          <p:nvPr/>
        </p:nvSpPr>
        <p:spPr>
          <a:xfrm>
            <a:off x="4985246" y="5408173"/>
            <a:ext cx="2753667" cy="369332"/>
          </a:xfrm>
          <a:prstGeom prst="rect">
            <a:avLst/>
          </a:prstGeom>
          <a:noFill/>
          <a:effectLst>
            <a:outerShdw blurRad="25400" dist="25400" dir="2700000" algn="tl" rotWithShape="0">
              <a:srgbClr val="000000"/>
            </a:outerShdw>
          </a:effectLst>
        </p:spPr>
        <p:txBody>
          <a:bodyPr wrap="square" rtlCol="0">
            <a:spAutoFit/>
          </a:bodyPr>
          <a:lstStyle/>
          <a:p>
            <a:r>
              <a:rPr lang="en-US" dirty="0">
                <a:solidFill>
                  <a:schemeClr val="bg1"/>
                </a:solidFill>
                <a:latin typeface="Arial"/>
                <a:cs typeface="Arial"/>
              </a:rPr>
              <a:t>Coping with </a:t>
            </a:r>
            <a:r>
              <a:rPr lang="en-US" dirty="0" smtClean="0">
                <a:solidFill>
                  <a:schemeClr val="bg1"/>
                </a:solidFill>
                <a:latin typeface="Arial"/>
                <a:cs typeface="Arial"/>
              </a:rPr>
              <a:t>Stress</a:t>
            </a:r>
            <a:endParaRPr lang="en-US" dirty="0">
              <a:solidFill>
                <a:schemeClr val="bg1"/>
              </a:solidFill>
              <a:latin typeface="Arial"/>
              <a:cs typeface="Arial"/>
            </a:endParaRPr>
          </a:p>
        </p:txBody>
      </p:sp>
      <p:sp>
        <p:nvSpPr>
          <p:cNvPr id="22" name="Oval 21"/>
          <p:cNvSpPr/>
          <p:nvPr/>
        </p:nvSpPr>
        <p:spPr>
          <a:xfrm>
            <a:off x="4122716" y="5192136"/>
            <a:ext cx="801406" cy="80140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4122717" y="5341631"/>
            <a:ext cx="801405" cy="461665"/>
          </a:xfrm>
          <a:prstGeom prst="rect">
            <a:avLst/>
          </a:prstGeom>
          <a:noFill/>
        </p:spPr>
        <p:txBody>
          <a:bodyPr wrap="square" rtlCol="0">
            <a:spAutoFit/>
          </a:bodyPr>
          <a:lstStyle/>
          <a:p>
            <a:pPr algn="ctr"/>
            <a:r>
              <a:rPr lang="en-US" sz="2400" b="1" dirty="0" smtClean="0">
                <a:solidFill>
                  <a:srgbClr val="5FBEFF"/>
                </a:solidFill>
                <a:latin typeface="Arial"/>
                <a:cs typeface="Arial"/>
              </a:rPr>
              <a:t>11.5</a:t>
            </a:r>
            <a:endParaRPr lang="en-US" sz="2400" b="1" dirty="0">
              <a:solidFill>
                <a:srgbClr val="5FBEFF"/>
              </a:solidFill>
              <a:latin typeface="Arial"/>
              <a:cs typeface="Arial"/>
            </a:endParaRPr>
          </a:p>
        </p:txBody>
      </p:sp>
    </p:spTree>
    <p:extLst>
      <p:ext uri="{BB962C8B-B14F-4D97-AF65-F5344CB8AC3E}">
        <p14:creationId xmlns:p14="http://schemas.microsoft.com/office/powerpoint/2010/main" val="16074057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childTnLst>
                                </p:cTn>
                              </p:par>
                              <p:par>
                                <p:cTn id="18" presetID="23"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childTnLst>
                                </p:cTn>
                              </p:par>
                              <p:par>
                                <p:cTn id="22" presetID="2" presetClass="entr" presetSubtype="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0-#ppt_h/2"/>
                                          </p:val>
                                        </p:tav>
                                        <p:tav tm="100000">
                                          <p:val>
                                            <p:strVal val="#ppt_y"/>
                                          </p:val>
                                        </p:tav>
                                      </p:tavLst>
                                    </p:anim>
                                  </p:childTnLst>
                                </p:cTn>
                              </p:par>
                            </p:childTnLst>
                          </p:cTn>
                        </p:par>
                        <p:par>
                          <p:cTn id="26" fill="hold">
                            <p:stCondLst>
                              <p:cond delay="1500"/>
                            </p:stCondLst>
                            <p:childTnLst>
                              <p:par>
                                <p:cTn id="27" presetID="23" presetClass="entr" presetSubtype="16"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0-#ppt_h/2"/>
                                          </p:val>
                                        </p:tav>
                                        <p:tav tm="100000">
                                          <p:val>
                                            <p:strVal val="#ppt_y"/>
                                          </p:val>
                                        </p:tav>
                                      </p:tavLst>
                                    </p:anim>
                                  </p:childTnLst>
                                </p:cTn>
                              </p:par>
                            </p:childTnLst>
                          </p:cTn>
                        </p:par>
                        <p:par>
                          <p:cTn id="39" fill="hold">
                            <p:stCondLst>
                              <p:cond delay="2000"/>
                            </p:stCondLst>
                            <p:childTnLst>
                              <p:par>
                                <p:cTn id="40" presetID="23" presetClass="entr" presetSubtype="16"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childTnLst>
                                </p:cTn>
                              </p:par>
                              <p:par>
                                <p:cTn id="44" presetID="23" presetClass="entr" presetSubtype="16"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childTnLst>
                                </p:cTn>
                              </p:par>
                              <p:par>
                                <p:cTn id="48" presetID="2" presetClass="entr" presetSubtype="1"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500" fill="hold"/>
                                        <p:tgtEl>
                                          <p:spTgt spid="13"/>
                                        </p:tgtEl>
                                        <p:attrNameLst>
                                          <p:attrName>ppt_x</p:attrName>
                                        </p:attrNameLst>
                                      </p:cBhvr>
                                      <p:tavLst>
                                        <p:tav tm="0">
                                          <p:val>
                                            <p:strVal val="#ppt_x"/>
                                          </p:val>
                                        </p:tav>
                                        <p:tav tm="100000">
                                          <p:val>
                                            <p:strVal val="#ppt_x"/>
                                          </p:val>
                                        </p:tav>
                                      </p:tavLst>
                                    </p:anim>
                                    <p:anim calcmode="lin" valueType="num">
                                      <p:cBhvr additive="base">
                                        <p:cTn id="51" dur="500" fill="hold"/>
                                        <p:tgtEl>
                                          <p:spTgt spid="13"/>
                                        </p:tgtEl>
                                        <p:attrNameLst>
                                          <p:attrName>ppt_y</p:attrName>
                                        </p:attrNameLst>
                                      </p:cBhvr>
                                      <p:tavLst>
                                        <p:tav tm="0">
                                          <p:val>
                                            <p:strVal val="0-#ppt_h/2"/>
                                          </p:val>
                                        </p:tav>
                                        <p:tav tm="100000">
                                          <p:val>
                                            <p:strVal val="#ppt_y"/>
                                          </p:val>
                                        </p:tav>
                                      </p:tavLst>
                                    </p:anim>
                                  </p:childTnLst>
                                </p:cTn>
                              </p:par>
                            </p:childTnLst>
                          </p:cTn>
                        </p:par>
                        <p:par>
                          <p:cTn id="52" fill="hold">
                            <p:stCondLst>
                              <p:cond delay="2500"/>
                            </p:stCondLst>
                            <p:childTnLst>
                              <p:par>
                                <p:cTn id="53" presetID="23" presetClass="entr" presetSubtype="16"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fltVal val="0"/>
                                          </p:val>
                                        </p:tav>
                                        <p:tav tm="100000">
                                          <p:val>
                                            <p:strVal val="#ppt_h"/>
                                          </p:val>
                                        </p:tav>
                                      </p:tavLst>
                                    </p:anim>
                                  </p:childTnLst>
                                </p:cTn>
                              </p:par>
                              <p:par>
                                <p:cTn id="57" presetID="23" presetClass="entr" presetSubtype="16"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p:cTn id="59" dur="500" fill="hold"/>
                                        <p:tgtEl>
                                          <p:spTgt spid="18"/>
                                        </p:tgtEl>
                                        <p:attrNameLst>
                                          <p:attrName>ppt_w</p:attrName>
                                        </p:attrNameLst>
                                      </p:cBhvr>
                                      <p:tavLst>
                                        <p:tav tm="0">
                                          <p:val>
                                            <p:fltVal val="0"/>
                                          </p:val>
                                        </p:tav>
                                        <p:tav tm="100000">
                                          <p:val>
                                            <p:strVal val="#ppt_w"/>
                                          </p:val>
                                        </p:tav>
                                      </p:tavLst>
                                    </p:anim>
                                    <p:anim calcmode="lin" valueType="num">
                                      <p:cBhvr>
                                        <p:cTn id="60" dur="500" fill="hold"/>
                                        <p:tgtEl>
                                          <p:spTgt spid="18"/>
                                        </p:tgtEl>
                                        <p:attrNameLst>
                                          <p:attrName>ppt_h</p:attrName>
                                        </p:attrNameLst>
                                      </p:cBhvr>
                                      <p:tavLst>
                                        <p:tav tm="0">
                                          <p:val>
                                            <p:fltVal val="0"/>
                                          </p:val>
                                        </p:tav>
                                        <p:tav tm="100000">
                                          <p:val>
                                            <p:strVal val="#ppt_h"/>
                                          </p:val>
                                        </p:tav>
                                      </p:tavLst>
                                    </p:anim>
                                  </p:childTnLst>
                                </p:cTn>
                              </p:par>
                              <p:par>
                                <p:cTn id="61" presetID="2" presetClass="entr" presetSubtype="1"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500" fill="hold"/>
                                        <p:tgtEl>
                                          <p:spTgt spid="16"/>
                                        </p:tgtEl>
                                        <p:attrNameLst>
                                          <p:attrName>ppt_x</p:attrName>
                                        </p:attrNameLst>
                                      </p:cBhvr>
                                      <p:tavLst>
                                        <p:tav tm="0">
                                          <p:val>
                                            <p:strVal val="#ppt_x"/>
                                          </p:val>
                                        </p:tav>
                                        <p:tav tm="100000">
                                          <p:val>
                                            <p:strVal val="#ppt_x"/>
                                          </p:val>
                                        </p:tav>
                                      </p:tavLst>
                                    </p:anim>
                                    <p:anim calcmode="lin" valueType="num">
                                      <p:cBhvr additive="base">
                                        <p:cTn id="64" dur="500" fill="hold"/>
                                        <p:tgtEl>
                                          <p:spTgt spid="16"/>
                                        </p:tgtEl>
                                        <p:attrNameLst>
                                          <p:attrName>ppt_y</p:attrName>
                                        </p:attrNameLst>
                                      </p:cBhvr>
                                      <p:tavLst>
                                        <p:tav tm="0">
                                          <p:val>
                                            <p:strVal val="0-#ppt_h/2"/>
                                          </p:val>
                                        </p:tav>
                                        <p:tav tm="100000">
                                          <p:val>
                                            <p:strVal val="#ppt_y"/>
                                          </p:val>
                                        </p:tav>
                                      </p:tavLst>
                                    </p:anim>
                                  </p:childTnLst>
                                </p:cTn>
                              </p:par>
                            </p:childTnLst>
                          </p:cTn>
                        </p:par>
                        <p:par>
                          <p:cTn id="65" fill="hold">
                            <p:stCondLst>
                              <p:cond delay="3000"/>
                            </p:stCondLst>
                            <p:childTnLst>
                              <p:par>
                                <p:cTn id="66" presetID="23" presetClass="entr" presetSubtype="16" fill="hold" grpId="0" nodeType="afterEffect">
                                  <p:stCondLst>
                                    <p:cond delay="0"/>
                                  </p:stCondLst>
                                  <p:childTnLst>
                                    <p:set>
                                      <p:cBhvr>
                                        <p:cTn id="67" dur="1" fill="hold">
                                          <p:stCondLst>
                                            <p:cond delay="0"/>
                                          </p:stCondLst>
                                        </p:cTn>
                                        <p:tgtEl>
                                          <p:spTgt spid="22"/>
                                        </p:tgtEl>
                                        <p:attrNameLst>
                                          <p:attrName>style.visibility</p:attrName>
                                        </p:attrNameLst>
                                      </p:cBhvr>
                                      <p:to>
                                        <p:strVal val="visible"/>
                                      </p:to>
                                    </p:set>
                                    <p:anim calcmode="lin" valueType="num">
                                      <p:cBhvr>
                                        <p:cTn id="68" dur="500" fill="hold"/>
                                        <p:tgtEl>
                                          <p:spTgt spid="22"/>
                                        </p:tgtEl>
                                        <p:attrNameLst>
                                          <p:attrName>ppt_w</p:attrName>
                                        </p:attrNameLst>
                                      </p:cBhvr>
                                      <p:tavLst>
                                        <p:tav tm="0">
                                          <p:val>
                                            <p:fltVal val="0"/>
                                          </p:val>
                                        </p:tav>
                                        <p:tav tm="100000">
                                          <p:val>
                                            <p:strVal val="#ppt_w"/>
                                          </p:val>
                                        </p:tav>
                                      </p:tavLst>
                                    </p:anim>
                                    <p:anim calcmode="lin" valueType="num">
                                      <p:cBhvr>
                                        <p:cTn id="69" dur="500" fill="hold"/>
                                        <p:tgtEl>
                                          <p:spTgt spid="22"/>
                                        </p:tgtEl>
                                        <p:attrNameLst>
                                          <p:attrName>ppt_h</p:attrName>
                                        </p:attrNameLst>
                                      </p:cBhvr>
                                      <p:tavLst>
                                        <p:tav tm="0">
                                          <p:val>
                                            <p:fltVal val="0"/>
                                          </p:val>
                                        </p:tav>
                                        <p:tav tm="100000">
                                          <p:val>
                                            <p:strVal val="#ppt_h"/>
                                          </p:val>
                                        </p:tav>
                                      </p:tavLst>
                                    </p:anim>
                                  </p:childTnLst>
                                </p:cTn>
                              </p:par>
                              <p:par>
                                <p:cTn id="70" presetID="23" presetClass="entr" presetSubtype="16"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anim calcmode="lin" valueType="num">
                                      <p:cBhvr>
                                        <p:cTn id="72" dur="500" fill="hold"/>
                                        <p:tgtEl>
                                          <p:spTgt spid="23"/>
                                        </p:tgtEl>
                                        <p:attrNameLst>
                                          <p:attrName>ppt_w</p:attrName>
                                        </p:attrNameLst>
                                      </p:cBhvr>
                                      <p:tavLst>
                                        <p:tav tm="0">
                                          <p:val>
                                            <p:fltVal val="0"/>
                                          </p:val>
                                        </p:tav>
                                        <p:tav tm="100000">
                                          <p:val>
                                            <p:strVal val="#ppt_w"/>
                                          </p:val>
                                        </p:tav>
                                      </p:tavLst>
                                    </p:anim>
                                    <p:anim calcmode="lin" valueType="num">
                                      <p:cBhvr>
                                        <p:cTn id="73" dur="500" fill="hold"/>
                                        <p:tgtEl>
                                          <p:spTgt spid="23"/>
                                        </p:tgtEl>
                                        <p:attrNameLst>
                                          <p:attrName>ppt_h</p:attrName>
                                        </p:attrNameLst>
                                      </p:cBhvr>
                                      <p:tavLst>
                                        <p:tav tm="0">
                                          <p:val>
                                            <p:fltVal val="0"/>
                                          </p:val>
                                        </p:tav>
                                        <p:tav tm="100000">
                                          <p:val>
                                            <p:strVal val="#ppt_h"/>
                                          </p:val>
                                        </p:tav>
                                      </p:tavLst>
                                    </p:anim>
                                  </p:childTnLst>
                                </p:cTn>
                              </p:par>
                              <p:par>
                                <p:cTn id="74" presetID="2" presetClass="entr" presetSubtype="1"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 calcmode="lin" valueType="num">
                                      <p:cBhvr additive="base">
                                        <p:cTn id="76" dur="500" fill="hold"/>
                                        <p:tgtEl>
                                          <p:spTgt spid="21"/>
                                        </p:tgtEl>
                                        <p:attrNameLst>
                                          <p:attrName>ppt_x</p:attrName>
                                        </p:attrNameLst>
                                      </p:cBhvr>
                                      <p:tavLst>
                                        <p:tav tm="0">
                                          <p:val>
                                            <p:strVal val="#ppt_x"/>
                                          </p:val>
                                        </p:tav>
                                        <p:tav tm="100000">
                                          <p:val>
                                            <p:strVal val="#ppt_x"/>
                                          </p:val>
                                        </p:tav>
                                      </p:tavLst>
                                    </p:anim>
                                    <p:anim calcmode="lin" valueType="num">
                                      <p:cBhvr additive="base">
                                        <p:cTn id="77" dur="500" fill="hold"/>
                                        <p:tgtEl>
                                          <p:spTgt spid="21"/>
                                        </p:tgtEl>
                                        <p:attrNameLst>
                                          <p:attrName>ppt_y</p:attrName>
                                        </p:attrNameLst>
                                      </p:cBhvr>
                                      <p:tavLst>
                                        <p:tav tm="0">
                                          <p:val>
                                            <p:strVal val="0-#ppt_h/2"/>
                                          </p:val>
                                        </p:tav>
                                        <p:tav tm="100000">
                                          <p:val>
                                            <p:strVal val="#ppt_y"/>
                                          </p:val>
                                        </p:tav>
                                      </p:tavLst>
                                    </p:anim>
                                  </p:childTnLst>
                                </p:cTn>
                              </p:par>
                            </p:childTnLst>
                          </p:cTn>
                        </p:par>
                        <p:par>
                          <p:cTn id="78" fill="hold">
                            <p:stCondLst>
                              <p:cond delay="3500"/>
                            </p:stCondLst>
                            <p:childTnLst>
                              <p:par>
                                <p:cTn id="79" presetID="16" presetClass="entr" presetSubtype="37" fill="hold" grpId="0" nodeType="after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barn(outVertical)">
                                      <p:cBhvr>
                                        <p:cTn id="8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animBg="1"/>
      <p:bldP spid="8" grpId="0"/>
      <p:bldP spid="9" grpId="0"/>
      <p:bldP spid="10" grpId="0"/>
      <p:bldP spid="11" grpId="0" animBg="1"/>
      <p:bldP spid="12" grpId="0"/>
      <p:bldP spid="13" grpId="0"/>
      <p:bldP spid="14" grpId="0" animBg="1"/>
      <p:bldP spid="15" grpId="0"/>
      <p:bldP spid="16" grpId="0"/>
      <p:bldP spid="17" grpId="0" animBg="1"/>
      <p:bldP spid="18" grpId="0"/>
      <p:bldP spid="21" grpId="0"/>
      <p:bldP spid="22" grpId="0" animBg="1"/>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a:spLocks noGrp="1"/>
          </p:cNvSpPr>
          <p:nvPr>
            <p:ph type="ctrTitle"/>
          </p:nvPr>
        </p:nvSpPr>
        <p:spPr/>
        <p:txBody>
          <a:bodyPr/>
          <a:lstStyle/>
          <a:p>
            <a:r>
              <a:rPr lang="en-US">
                <a:latin typeface="Arial" charset="0"/>
                <a:ea typeface="ＭＳ Ｐゴシック" charset="0"/>
                <a:cs typeface="ＭＳ Ｐゴシック" charset="0"/>
              </a:rPr>
              <a:t>Emotion and the Brain</a:t>
            </a:r>
          </a:p>
        </p:txBody>
      </p:sp>
      <p:pic>
        <p:nvPicPr>
          <p:cNvPr id="3" name="Picture 2" descr="AAFDEPP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4336" y="1067289"/>
            <a:ext cx="8735328" cy="507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3834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6"/>
          <p:cNvSpPr>
            <a:spLocks noGrp="1"/>
          </p:cNvSpPr>
          <p:nvPr>
            <p:ph type="ctrTitle"/>
          </p:nvPr>
        </p:nvSpPr>
        <p:spPr/>
        <p:txBody>
          <a:bodyPr/>
          <a:lstStyle/>
          <a:p>
            <a:r>
              <a:rPr lang="en-US">
                <a:latin typeface="Arial" charset="0"/>
                <a:ea typeface="ＭＳ Ｐゴシック" charset="0"/>
                <a:cs typeface="ＭＳ Ｐゴシック" charset="0"/>
              </a:rPr>
              <a:t>Neurons for Imitation and Empathy</a:t>
            </a:r>
          </a:p>
        </p:txBody>
      </p:sp>
      <p:sp>
        <p:nvSpPr>
          <p:cNvPr id="82947" name="Rectangle 4"/>
          <p:cNvSpPr>
            <a:spLocks noGrp="1" noChangeArrowheads="1"/>
          </p:cNvSpPr>
          <p:nvPr>
            <p:ph idx="4294967295"/>
          </p:nvPr>
        </p:nvSpPr>
        <p:spPr>
          <a:xfrm>
            <a:off x="4916345" y="1459077"/>
            <a:ext cx="4119562" cy="4825550"/>
          </a:xfrm>
        </p:spPr>
        <p:txBody>
          <a:bodyPr>
            <a:noAutofit/>
          </a:bodyPr>
          <a:lstStyle/>
          <a:p>
            <a:pPr marL="0" indent="0">
              <a:buNone/>
            </a:pPr>
            <a:r>
              <a:rPr lang="en-US" sz="2200" b="1" dirty="0">
                <a:solidFill>
                  <a:schemeClr val="accent4">
                    <a:lumMod val="75000"/>
                  </a:schemeClr>
                </a:solidFill>
                <a:latin typeface="Arial" charset="0"/>
                <a:ea typeface="ＭＳ Ｐゴシック" charset="0"/>
                <a:cs typeface="ＭＳ Ｐゴシック" charset="0"/>
              </a:rPr>
              <a:t>Mirror neurons</a:t>
            </a:r>
          </a:p>
          <a:p>
            <a:pPr marL="0" indent="0">
              <a:spcAft>
                <a:spcPts val="1200"/>
              </a:spcAft>
              <a:buNone/>
            </a:pPr>
            <a:r>
              <a:rPr lang="en-US" sz="2200" b="1" dirty="0">
                <a:latin typeface="Arial" charset="0"/>
                <a:ea typeface="ＭＳ Ｐゴシック" charset="0"/>
                <a:cs typeface="ＭＳ Ｐゴシック" charset="0"/>
              </a:rPr>
              <a:t>Brain cells that fire when a person or animal observes another carrying out an action</a:t>
            </a:r>
          </a:p>
          <a:p>
            <a:pPr marL="0" indent="0">
              <a:buNone/>
            </a:pPr>
            <a:r>
              <a:rPr lang="en-US" sz="2200" b="1" dirty="0">
                <a:solidFill>
                  <a:schemeClr val="accent1"/>
                </a:solidFill>
                <a:latin typeface="Arial" charset="0"/>
                <a:ea typeface="ＭＳ Ｐゴシック" charset="0"/>
                <a:cs typeface="ＭＳ Ｐゴシック" charset="0"/>
              </a:rPr>
              <a:t>Involved in:</a:t>
            </a:r>
          </a:p>
          <a:p>
            <a:r>
              <a:rPr lang="en-US" sz="2200" b="1" dirty="0">
                <a:latin typeface="Arial" charset="0"/>
                <a:ea typeface="ＭＳ Ｐゴシック" charset="0"/>
              </a:rPr>
              <a:t>Empathy</a:t>
            </a:r>
          </a:p>
          <a:p>
            <a:r>
              <a:rPr lang="en-US" sz="2200" b="1" dirty="0">
                <a:latin typeface="Arial" charset="0"/>
                <a:ea typeface="ＭＳ Ｐゴシック" charset="0"/>
              </a:rPr>
              <a:t>Language comprehension</a:t>
            </a:r>
          </a:p>
          <a:p>
            <a:r>
              <a:rPr lang="en-US" sz="2200" b="1" dirty="0">
                <a:latin typeface="Arial" charset="0"/>
                <a:ea typeface="ＭＳ Ｐゴシック" charset="0"/>
              </a:rPr>
              <a:t>Imitation</a:t>
            </a:r>
          </a:p>
          <a:p>
            <a:r>
              <a:rPr lang="en-US" sz="2200" b="1" dirty="0">
                <a:latin typeface="Arial" charset="0"/>
                <a:ea typeface="ＭＳ Ｐゴシック" charset="0"/>
              </a:rPr>
              <a:t>Reading emotions</a:t>
            </a:r>
          </a:p>
          <a:p>
            <a:r>
              <a:rPr lang="en-US" sz="2200" b="1" dirty="0">
                <a:latin typeface="Arial" charset="0"/>
                <a:ea typeface="ＭＳ Ｐゴシック" charset="0"/>
              </a:rPr>
              <a:t>Mood contagion</a:t>
            </a:r>
          </a:p>
          <a:p>
            <a:r>
              <a:rPr lang="en-US" sz="2200" b="1" dirty="0" smtClean="0">
                <a:latin typeface="Arial" charset="0"/>
                <a:ea typeface="ＭＳ Ｐゴシック" charset="0"/>
              </a:rPr>
              <a:t>Rapport</a:t>
            </a:r>
            <a:endParaRPr lang="en-US" sz="2200" b="1" dirty="0">
              <a:latin typeface="Arial" charset="0"/>
              <a:ea typeface="ＭＳ Ｐゴシック" charset="0"/>
              <a:cs typeface="ＭＳ Ｐゴシック" charset="0"/>
            </a:endParaRPr>
          </a:p>
        </p:txBody>
      </p:sp>
      <p:pic>
        <p:nvPicPr>
          <p:cNvPr id="3" name="Picture 2" descr="P11-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085523"/>
            <a:ext cx="4687888"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3176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nodeType="afterGroup">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82947">
                                            <p:txEl>
                                              <p:pRg st="0" end="0"/>
                                            </p:txEl>
                                          </p:spTgt>
                                        </p:tgtEl>
                                        <p:attrNameLst>
                                          <p:attrName>style.visibility</p:attrName>
                                        </p:attrNameLst>
                                      </p:cBhvr>
                                      <p:to>
                                        <p:strVal val="visible"/>
                                      </p:to>
                                    </p:set>
                                    <p:animEffect transition="in" filter="fade">
                                      <p:cBhvr>
                                        <p:cTn id="14" dur="1000"/>
                                        <p:tgtEl>
                                          <p:spTgt spid="82947">
                                            <p:txEl>
                                              <p:pRg st="0" end="0"/>
                                            </p:txEl>
                                          </p:spTgt>
                                        </p:tgtEl>
                                      </p:cBhvr>
                                    </p:animEffect>
                                    <p:anim calcmode="lin" valueType="num">
                                      <p:cBhvr>
                                        <p:cTn id="15" dur="1000" fill="hold"/>
                                        <p:tgtEl>
                                          <p:spTgt spid="82947">
                                            <p:txEl>
                                              <p:pRg st="0" end="0"/>
                                            </p:txEl>
                                          </p:spTgt>
                                        </p:tgtEl>
                                        <p:attrNameLst>
                                          <p:attrName>ppt_x</p:attrName>
                                        </p:attrNameLst>
                                      </p:cBhvr>
                                      <p:tavLst>
                                        <p:tav tm="0">
                                          <p:val>
                                            <p:strVal val="#ppt_x"/>
                                          </p:val>
                                        </p:tav>
                                        <p:tav tm="100000">
                                          <p:val>
                                            <p:strVal val="#ppt_x"/>
                                          </p:val>
                                        </p:tav>
                                      </p:tavLst>
                                    </p:anim>
                                    <p:anim calcmode="lin" valueType="num">
                                      <p:cBhvr>
                                        <p:cTn id="16" dur="900" decel="100000" fill="hold"/>
                                        <p:tgtEl>
                                          <p:spTgt spid="82947">
                                            <p:txEl>
                                              <p:pRg st="0" end="0"/>
                                            </p:txEl>
                                          </p:spTgt>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82947">
                                            <p:txEl>
                                              <p:pRg st="0" end="0"/>
                                            </p:txEl>
                                          </p:spTgt>
                                        </p:tgtEl>
                                        <p:attrNameLst>
                                          <p:attrName>ppt_y</p:attrName>
                                        </p:attrNameLst>
                                      </p:cBhvr>
                                      <p:tavLst>
                                        <p:tav tm="0">
                                          <p:val>
                                            <p:strVal val="#ppt_y-.03"/>
                                          </p:val>
                                        </p:tav>
                                        <p:tav tm="100000">
                                          <p:val>
                                            <p:strVal val="#ppt_y"/>
                                          </p:val>
                                        </p:tav>
                                      </p:tavLst>
                                    </p:anim>
                                  </p:childTnLst>
                                </p:cTn>
                              </p:par>
                              <p:par>
                                <p:cTn id="18" presetID="37" presetClass="entr" presetSubtype="0" fill="hold" grpId="0" nodeType="withEffect">
                                  <p:stCondLst>
                                    <p:cond delay="0"/>
                                  </p:stCondLst>
                                  <p:childTnLst>
                                    <p:set>
                                      <p:cBhvr>
                                        <p:cTn id="19" dur="1" fill="hold">
                                          <p:stCondLst>
                                            <p:cond delay="0"/>
                                          </p:stCondLst>
                                        </p:cTn>
                                        <p:tgtEl>
                                          <p:spTgt spid="82947">
                                            <p:txEl>
                                              <p:pRg st="1" end="1"/>
                                            </p:txEl>
                                          </p:spTgt>
                                        </p:tgtEl>
                                        <p:attrNameLst>
                                          <p:attrName>style.visibility</p:attrName>
                                        </p:attrNameLst>
                                      </p:cBhvr>
                                      <p:to>
                                        <p:strVal val="visible"/>
                                      </p:to>
                                    </p:set>
                                    <p:animEffect transition="in" filter="fade">
                                      <p:cBhvr>
                                        <p:cTn id="20" dur="1000"/>
                                        <p:tgtEl>
                                          <p:spTgt spid="82947">
                                            <p:txEl>
                                              <p:pRg st="1" end="1"/>
                                            </p:txEl>
                                          </p:spTgt>
                                        </p:tgtEl>
                                      </p:cBhvr>
                                    </p:animEffect>
                                    <p:anim calcmode="lin" valueType="num">
                                      <p:cBhvr>
                                        <p:cTn id="21" dur="1000" fill="hold"/>
                                        <p:tgtEl>
                                          <p:spTgt spid="82947">
                                            <p:txEl>
                                              <p:pRg st="1" end="1"/>
                                            </p:txEl>
                                          </p:spTgt>
                                        </p:tgtEl>
                                        <p:attrNameLst>
                                          <p:attrName>ppt_x</p:attrName>
                                        </p:attrNameLst>
                                      </p:cBhvr>
                                      <p:tavLst>
                                        <p:tav tm="0">
                                          <p:val>
                                            <p:strVal val="#ppt_x"/>
                                          </p:val>
                                        </p:tav>
                                        <p:tav tm="100000">
                                          <p:val>
                                            <p:strVal val="#ppt_x"/>
                                          </p:val>
                                        </p:tav>
                                      </p:tavLst>
                                    </p:anim>
                                    <p:anim calcmode="lin" valueType="num">
                                      <p:cBhvr>
                                        <p:cTn id="22" dur="900" decel="100000" fill="hold"/>
                                        <p:tgtEl>
                                          <p:spTgt spid="82947">
                                            <p:txEl>
                                              <p:pRg st="1" end="1"/>
                                            </p:txEl>
                                          </p:spTgt>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82947">
                                            <p:txEl>
                                              <p:pRg st="1" end="1"/>
                                            </p:txEl>
                                          </p:spTgt>
                                        </p:tgtEl>
                                        <p:attrNameLst>
                                          <p:attrName>ppt_y</p:attrName>
                                        </p:attrNameLst>
                                      </p:cBhvr>
                                      <p:tavLst>
                                        <p:tav tm="0">
                                          <p:val>
                                            <p:strVal val="#ppt_y-.03"/>
                                          </p:val>
                                        </p:tav>
                                        <p:tav tm="100000">
                                          <p:val>
                                            <p:strVal val="#ppt_y"/>
                                          </p:val>
                                        </p:tav>
                                      </p:tavLst>
                                    </p:anim>
                                  </p:childTnLst>
                                </p:cTn>
                              </p:par>
                            </p:childTnLst>
                          </p:cTn>
                        </p:par>
                        <p:par>
                          <p:cTn id="24" fill="hold" nodeType="afterGroup">
                            <p:stCondLst>
                              <p:cond delay="2000"/>
                            </p:stCondLst>
                            <p:childTnLst>
                              <p:par>
                                <p:cTn id="25" presetID="12" presetClass="entr" presetSubtype="1" fill="hold" grpId="0" nodeType="afterEffect">
                                  <p:stCondLst>
                                    <p:cond delay="500"/>
                                  </p:stCondLst>
                                  <p:childTnLst>
                                    <p:set>
                                      <p:cBhvr>
                                        <p:cTn id="26" dur="1" fill="hold">
                                          <p:stCondLst>
                                            <p:cond delay="0"/>
                                          </p:stCondLst>
                                        </p:cTn>
                                        <p:tgtEl>
                                          <p:spTgt spid="82947">
                                            <p:txEl>
                                              <p:pRg st="2" end="2"/>
                                            </p:txEl>
                                          </p:spTgt>
                                        </p:tgtEl>
                                        <p:attrNameLst>
                                          <p:attrName>style.visibility</p:attrName>
                                        </p:attrNameLst>
                                      </p:cBhvr>
                                      <p:to>
                                        <p:strVal val="visible"/>
                                      </p:to>
                                    </p:set>
                                    <p:animEffect transition="in" filter="slide(fromTop)">
                                      <p:cBhvr>
                                        <p:cTn id="27" dur="500"/>
                                        <p:tgtEl>
                                          <p:spTgt spid="8294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82947">
                                            <p:txEl>
                                              <p:pRg st="3" end="3"/>
                                            </p:txEl>
                                          </p:spTgt>
                                        </p:tgtEl>
                                        <p:attrNameLst>
                                          <p:attrName>style.visibility</p:attrName>
                                        </p:attrNameLst>
                                      </p:cBhvr>
                                      <p:to>
                                        <p:strVal val="visible"/>
                                      </p:to>
                                    </p:set>
                                    <p:animEffect transition="in" filter="slide(fromTop)">
                                      <p:cBhvr>
                                        <p:cTn id="32" dur="500"/>
                                        <p:tgtEl>
                                          <p:spTgt spid="8294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1" fill="hold" grpId="0" nodeType="clickEffect">
                                  <p:stCondLst>
                                    <p:cond delay="0"/>
                                  </p:stCondLst>
                                  <p:childTnLst>
                                    <p:set>
                                      <p:cBhvr>
                                        <p:cTn id="36" dur="1" fill="hold">
                                          <p:stCondLst>
                                            <p:cond delay="0"/>
                                          </p:stCondLst>
                                        </p:cTn>
                                        <p:tgtEl>
                                          <p:spTgt spid="82947">
                                            <p:txEl>
                                              <p:pRg st="4" end="4"/>
                                            </p:txEl>
                                          </p:spTgt>
                                        </p:tgtEl>
                                        <p:attrNameLst>
                                          <p:attrName>style.visibility</p:attrName>
                                        </p:attrNameLst>
                                      </p:cBhvr>
                                      <p:to>
                                        <p:strVal val="visible"/>
                                      </p:to>
                                    </p:set>
                                    <p:animEffect transition="in" filter="slide(fromTop)">
                                      <p:cBhvr>
                                        <p:cTn id="37" dur="500"/>
                                        <p:tgtEl>
                                          <p:spTgt spid="82947">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1" fill="hold" grpId="0" nodeType="clickEffect">
                                  <p:stCondLst>
                                    <p:cond delay="0"/>
                                  </p:stCondLst>
                                  <p:childTnLst>
                                    <p:set>
                                      <p:cBhvr>
                                        <p:cTn id="41" dur="1" fill="hold">
                                          <p:stCondLst>
                                            <p:cond delay="0"/>
                                          </p:stCondLst>
                                        </p:cTn>
                                        <p:tgtEl>
                                          <p:spTgt spid="82947">
                                            <p:txEl>
                                              <p:pRg st="5" end="5"/>
                                            </p:txEl>
                                          </p:spTgt>
                                        </p:tgtEl>
                                        <p:attrNameLst>
                                          <p:attrName>style.visibility</p:attrName>
                                        </p:attrNameLst>
                                      </p:cBhvr>
                                      <p:to>
                                        <p:strVal val="visible"/>
                                      </p:to>
                                    </p:set>
                                    <p:animEffect transition="in" filter="slide(fromTop)">
                                      <p:cBhvr>
                                        <p:cTn id="42" dur="500"/>
                                        <p:tgtEl>
                                          <p:spTgt spid="82947">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1" fill="hold" grpId="0" nodeType="clickEffect">
                                  <p:stCondLst>
                                    <p:cond delay="0"/>
                                  </p:stCondLst>
                                  <p:childTnLst>
                                    <p:set>
                                      <p:cBhvr>
                                        <p:cTn id="46" dur="1" fill="hold">
                                          <p:stCondLst>
                                            <p:cond delay="0"/>
                                          </p:stCondLst>
                                        </p:cTn>
                                        <p:tgtEl>
                                          <p:spTgt spid="82947">
                                            <p:txEl>
                                              <p:pRg st="6" end="6"/>
                                            </p:txEl>
                                          </p:spTgt>
                                        </p:tgtEl>
                                        <p:attrNameLst>
                                          <p:attrName>style.visibility</p:attrName>
                                        </p:attrNameLst>
                                      </p:cBhvr>
                                      <p:to>
                                        <p:strVal val="visible"/>
                                      </p:to>
                                    </p:set>
                                    <p:animEffect transition="in" filter="slide(fromTop)">
                                      <p:cBhvr>
                                        <p:cTn id="47" dur="500"/>
                                        <p:tgtEl>
                                          <p:spTgt spid="82947">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2" presetClass="entr" presetSubtype="1" fill="hold" grpId="0" nodeType="clickEffect">
                                  <p:stCondLst>
                                    <p:cond delay="0"/>
                                  </p:stCondLst>
                                  <p:childTnLst>
                                    <p:set>
                                      <p:cBhvr>
                                        <p:cTn id="51" dur="1" fill="hold">
                                          <p:stCondLst>
                                            <p:cond delay="0"/>
                                          </p:stCondLst>
                                        </p:cTn>
                                        <p:tgtEl>
                                          <p:spTgt spid="82947">
                                            <p:txEl>
                                              <p:pRg st="7" end="7"/>
                                            </p:txEl>
                                          </p:spTgt>
                                        </p:tgtEl>
                                        <p:attrNameLst>
                                          <p:attrName>style.visibility</p:attrName>
                                        </p:attrNameLst>
                                      </p:cBhvr>
                                      <p:to>
                                        <p:strVal val="visible"/>
                                      </p:to>
                                    </p:set>
                                    <p:animEffect transition="in" filter="slide(fromTop)">
                                      <p:cBhvr>
                                        <p:cTn id="52" dur="500"/>
                                        <p:tgtEl>
                                          <p:spTgt spid="82947">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1" fill="hold" grpId="0" nodeType="clickEffect">
                                  <p:stCondLst>
                                    <p:cond delay="0"/>
                                  </p:stCondLst>
                                  <p:childTnLst>
                                    <p:set>
                                      <p:cBhvr>
                                        <p:cTn id="56" dur="1" fill="hold">
                                          <p:stCondLst>
                                            <p:cond delay="0"/>
                                          </p:stCondLst>
                                        </p:cTn>
                                        <p:tgtEl>
                                          <p:spTgt spid="82947">
                                            <p:txEl>
                                              <p:pRg st="8" end="8"/>
                                            </p:txEl>
                                          </p:spTgt>
                                        </p:tgtEl>
                                        <p:attrNameLst>
                                          <p:attrName>style.visibility</p:attrName>
                                        </p:attrNameLst>
                                      </p:cBhvr>
                                      <p:to>
                                        <p:strVal val="visible"/>
                                      </p:to>
                                    </p:set>
                                    <p:animEffect transition="in" filter="slide(fromTop)">
                                      <p:cBhvr>
                                        <p:cTn id="57" dur="500"/>
                                        <p:tgtEl>
                                          <p:spTgt spid="8294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Title 16"/>
          <p:cNvSpPr>
            <a:spLocks noGrp="1"/>
          </p:cNvSpPr>
          <p:nvPr>
            <p:ph type="ctrTitle"/>
          </p:nvPr>
        </p:nvSpPr>
        <p:spPr/>
        <p:txBody>
          <a:bodyPr>
            <a:normAutofit/>
          </a:bodyPr>
          <a:lstStyle/>
          <a:p>
            <a:r>
              <a:rPr lang="en-US" dirty="0">
                <a:latin typeface="Arial" charset="0"/>
                <a:ea typeface="ＭＳ Ｐゴシック" charset="0"/>
                <a:cs typeface="ＭＳ Ｐゴシック" charset="0"/>
              </a:rPr>
              <a:t>The Energy of </a:t>
            </a:r>
            <a:r>
              <a:rPr lang="en-US" dirty="0" smtClean="0">
                <a:latin typeface="Arial" charset="0"/>
                <a:ea typeface="ＭＳ Ｐゴシック" charset="0"/>
                <a:cs typeface="ＭＳ Ｐゴシック" charset="0"/>
              </a:rPr>
              <a:t>Emotion</a:t>
            </a:r>
            <a:endParaRPr lang="en-US" dirty="0">
              <a:latin typeface="Arial" charset="0"/>
              <a:ea typeface="ＭＳ Ｐゴシック" charset="0"/>
              <a:cs typeface="ＭＳ Ｐゴシック" charset="0"/>
            </a:endParaRPr>
          </a:p>
        </p:txBody>
      </p:sp>
      <p:grpSp>
        <p:nvGrpSpPr>
          <p:cNvPr id="2" name="Group 19"/>
          <p:cNvGrpSpPr>
            <a:grpSpLocks/>
          </p:cNvGrpSpPr>
          <p:nvPr/>
        </p:nvGrpSpPr>
        <p:grpSpPr bwMode="auto">
          <a:xfrm>
            <a:off x="628650" y="2523613"/>
            <a:ext cx="3784600" cy="1136651"/>
            <a:chOff x="443781" y="3094909"/>
            <a:chExt cx="2743200" cy="376680"/>
          </a:xfrm>
          <a:solidFill>
            <a:schemeClr val="accent3">
              <a:lumMod val="75000"/>
            </a:schemeClr>
          </a:solidFill>
        </p:grpSpPr>
        <p:sp>
          <p:nvSpPr>
            <p:cNvPr id="14" name="Rounded Rectangle 13"/>
            <p:cNvSpPr/>
            <p:nvPr/>
          </p:nvSpPr>
          <p:spPr bwMode="auto">
            <a:xfrm>
              <a:off x="443781" y="3094910"/>
              <a:ext cx="2743200" cy="376680"/>
            </a:xfrm>
            <a:prstGeom prst="roundRect">
              <a:avLst/>
            </a:prstGeom>
            <a:grpFill/>
            <a:ln w="9525">
              <a:noFill/>
              <a:miter lim="800000"/>
              <a:headEnd/>
              <a:tailEnd/>
            </a:ln>
            <a:effectLst>
              <a:outerShdw blurRad="101600" dist="38100" dir="5400000">
                <a:srgbClr val="000000">
                  <a:alpha val="43000"/>
                </a:srgbClr>
              </a:outerShdw>
            </a:effectLst>
            <a:scene3d>
              <a:camera prst="orthographicFront"/>
              <a:lightRig rig="threePt" dir="t"/>
            </a:scene3d>
            <a:sp3d>
              <a:bevelT/>
            </a:sp3d>
          </p:spPr>
          <p:txBody>
            <a:bodyPr>
              <a:spAutoFit/>
            </a:bodyPr>
            <a:lstStyle/>
            <a:p>
              <a:pPr algn="ctr">
                <a:spcBef>
                  <a:spcPct val="50000"/>
                </a:spcBef>
                <a:defRPr/>
              </a:pPr>
              <a:endParaRPr lang="en-US" sz="3200" b="1">
                <a:solidFill>
                  <a:schemeClr val="bg1"/>
                </a:solidFill>
                <a:latin typeface="Arial" pitchFamily="-112" charset="0"/>
                <a:ea typeface="ＭＳ Ｐゴシック" pitchFamily="-112" charset="-128"/>
                <a:cs typeface="ＭＳ Ｐゴシック" pitchFamily="-112" charset="-128"/>
              </a:endParaRPr>
            </a:p>
          </p:txBody>
        </p:sp>
        <p:sp>
          <p:nvSpPr>
            <p:cNvPr id="37912" name="Text Box 8"/>
            <p:cNvSpPr txBox="1">
              <a:spLocks noChangeArrowheads="1"/>
            </p:cNvSpPr>
            <p:nvPr/>
          </p:nvSpPr>
          <p:spPr bwMode="gray">
            <a:xfrm>
              <a:off x="696787" y="3168536"/>
              <a:ext cx="2285008" cy="19367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200" b="1" dirty="0">
                  <a:solidFill>
                    <a:schemeClr val="bg1"/>
                  </a:solidFill>
                </a:rPr>
                <a:t>Epinephrine</a:t>
              </a:r>
            </a:p>
          </p:txBody>
        </p:sp>
      </p:grpSp>
      <p:grpSp>
        <p:nvGrpSpPr>
          <p:cNvPr id="3" name="Group 17"/>
          <p:cNvGrpSpPr>
            <a:grpSpLocks/>
          </p:cNvGrpSpPr>
          <p:nvPr/>
        </p:nvGrpSpPr>
        <p:grpSpPr bwMode="auto">
          <a:xfrm>
            <a:off x="4598988" y="2523609"/>
            <a:ext cx="3960812" cy="1136650"/>
            <a:chOff x="3200401" y="3094907"/>
            <a:chExt cx="2743200" cy="693242"/>
          </a:xfrm>
          <a:solidFill>
            <a:schemeClr val="accent6"/>
          </a:solidFill>
        </p:grpSpPr>
        <p:sp>
          <p:nvSpPr>
            <p:cNvPr id="141322" name="Rounded Rectangle 15"/>
            <p:cNvSpPr>
              <a:spLocks noChangeArrowheads="1"/>
            </p:cNvSpPr>
            <p:nvPr/>
          </p:nvSpPr>
          <p:spPr bwMode="auto">
            <a:xfrm>
              <a:off x="3200401" y="3094911"/>
              <a:ext cx="2743200" cy="693243"/>
            </a:xfrm>
            <a:prstGeom prst="roundRect">
              <a:avLst>
                <a:gd name="adj" fmla="val 16667"/>
              </a:avLst>
            </a:prstGeom>
            <a:solidFill>
              <a:schemeClr val="accent6">
                <a:lumMod val="75000"/>
              </a:schemeClr>
            </a:solidFill>
            <a:ln w="9525">
              <a:noFill/>
              <a:miter lim="800000"/>
              <a:headEnd/>
              <a:tailEnd/>
            </a:ln>
            <a:effectLst>
              <a:outerShdw blurRad="101600" dist="38100" dir="5400000">
                <a:srgbClr val="000000">
                  <a:alpha val="43000"/>
                </a:srgbClr>
              </a:outerShdw>
            </a:effectLst>
            <a:scene3d>
              <a:camera prst="orthographicFront"/>
              <a:lightRig rig="threePt" dir="t"/>
            </a:scene3d>
            <a:sp3d>
              <a:bevelT/>
            </a:sp3d>
          </p:spPr>
          <p:txBody>
            <a:bodyPr>
              <a:spAutoFit/>
            </a:bodyPr>
            <a:lstStyle/>
            <a:p>
              <a:pPr algn="ctr">
                <a:spcBef>
                  <a:spcPct val="50000"/>
                </a:spcBef>
                <a:defRPr/>
              </a:pPr>
              <a:endParaRPr lang="en-US" sz="3200" b="1">
                <a:solidFill>
                  <a:schemeClr val="bg1"/>
                </a:solidFill>
                <a:ea typeface="MS PGothic" charset="0"/>
                <a:cs typeface="MS PGothic" charset="0"/>
              </a:endParaRPr>
            </a:p>
          </p:txBody>
        </p:sp>
        <p:sp>
          <p:nvSpPr>
            <p:cNvPr id="37908" name="Text Box 9"/>
            <p:cNvSpPr txBox="1">
              <a:spLocks noChangeArrowheads="1"/>
            </p:cNvSpPr>
            <p:nvPr/>
          </p:nvSpPr>
          <p:spPr bwMode="gray">
            <a:xfrm>
              <a:off x="3390137" y="3260948"/>
              <a:ext cx="2363726" cy="331426"/>
            </a:xfrm>
            <a:prstGeom prst="rect">
              <a:avLst/>
            </a:prstGeom>
            <a:noFill/>
            <a:ln>
              <a:noFill/>
            </a:ln>
            <a:effectLst>
              <a:prstShdw prst="shdw17" dist="17961" dir="2700000">
                <a:srgbClr val="085B6E">
                  <a:alpha val="74997"/>
                </a:srgb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en-US" sz="3200" b="1">
                  <a:solidFill>
                    <a:srgbClr val="FFFFFF"/>
                  </a:solidFill>
                </a:rPr>
                <a:t>Norepinephrine</a:t>
              </a:r>
            </a:p>
          </p:txBody>
        </p:sp>
      </p:grpSp>
      <p:sp>
        <p:nvSpPr>
          <p:cNvPr id="10" name="Rectangle 4"/>
          <p:cNvSpPr txBox="1">
            <a:spLocks noChangeArrowheads="1"/>
          </p:cNvSpPr>
          <p:nvPr/>
        </p:nvSpPr>
        <p:spPr bwMode="auto">
          <a:xfrm>
            <a:off x="581025" y="1482208"/>
            <a:ext cx="8054975"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800100" algn="l"/>
              </a:tabLst>
              <a:defRPr sz="2400">
                <a:solidFill>
                  <a:schemeClr val="tx1"/>
                </a:solidFill>
                <a:latin typeface="Arial" charset="0"/>
                <a:ea typeface="ＭＳ Ｐゴシック" charset="0"/>
                <a:cs typeface="ＭＳ Ｐゴシック" charset="0"/>
              </a:defRPr>
            </a:lvl1pPr>
            <a:lvl2pPr marL="742950" indent="-285750" eaLnBrk="0" hangingPunct="0">
              <a:tabLst>
                <a:tab pos="800100" algn="l"/>
              </a:tabLst>
              <a:defRPr sz="2400">
                <a:solidFill>
                  <a:schemeClr val="tx1"/>
                </a:solidFill>
                <a:latin typeface="Arial" charset="0"/>
                <a:ea typeface="ＭＳ Ｐゴシック" charset="0"/>
              </a:defRPr>
            </a:lvl2pPr>
            <a:lvl3pPr marL="1143000" indent="-228600" eaLnBrk="0" hangingPunct="0">
              <a:tabLst>
                <a:tab pos="800100" algn="l"/>
              </a:tabLst>
              <a:defRPr sz="2400">
                <a:solidFill>
                  <a:schemeClr val="tx1"/>
                </a:solidFill>
                <a:latin typeface="Arial" charset="0"/>
                <a:ea typeface="ＭＳ Ｐゴシック" charset="0"/>
              </a:defRPr>
            </a:lvl3pPr>
            <a:lvl4pPr marL="1600200" indent="-228600" eaLnBrk="0" hangingPunct="0">
              <a:tabLst>
                <a:tab pos="800100" algn="l"/>
              </a:tabLst>
              <a:defRPr sz="2400">
                <a:solidFill>
                  <a:schemeClr val="tx1"/>
                </a:solidFill>
                <a:latin typeface="Arial" charset="0"/>
                <a:ea typeface="ＭＳ Ｐゴシック" charset="0"/>
              </a:defRPr>
            </a:lvl4pPr>
            <a:lvl5pPr marL="2057400" indent="-228600" eaLnBrk="0" hangingPunct="0">
              <a:tabLst>
                <a:tab pos="8001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8001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8001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8001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800100" algn="l"/>
              </a:tabLst>
              <a:defRPr sz="2400">
                <a:solidFill>
                  <a:schemeClr val="tx1"/>
                </a:solidFill>
                <a:latin typeface="Arial" charset="0"/>
                <a:ea typeface="ＭＳ Ｐゴシック" charset="0"/>
              </a:defRPr>
            </a:lvl9pPr>
          </a:lstStyle>
          <a:p>
            <a:pPr algn="ctr">
              <a:lnSpc>
                <a:spcPct val="95000"/>
              </a:lnSpc>
              <a:spcBef>
                <a:spcPct val="20000"/>
              </a:spcBef>
            </a:pPr>
            <a:r>
              <a:rPr lang="en-US" sz="2800" b="1" dirty="0">
                <a:solidFill>
                  <a:schemeClr val="bg1"/>
                </a:solidFill>
              </a:rPr>
              <a:t>When under stress or experiencing an intense emotion, two hormones are released:</a:t>
            </a:r>
          </a:p>
          <a:p>
            <a:pPr>
              <a:lnSpc>
                <a:spcPct val="105000"/>
              </a:lnSpc>
              <a:spcBef>
                <a:spcPct val="20000"/>
              </a:spcBef>
            </a:pPr>
            <a:endParaRPr lang="en-US" sz="1200" b="1" dirty="0">
              <a:solidFill>
                <a:srgbClr val="C62DB0"/>
              </a:solidFill>
            </a:endParaRPr>
          </a:p>
        </p:txBody>
      </p:sp>
      <p:sp>
        <p:nvSpPr>
          <p:cNvPr id="11" name="Rectangle 4"/>
          <p:cNvSpPr txBox="1">
            <a:spLocks noChangeArrowheads="1"/>
          </p:cNvSpPr>
          <p:nvPr/>
        </p:nvSpPr>
        <p:spPr bwMode="auto">
          <a:xfrm>
            <a:off x="874713" y="3969820"/>
            <a:ext cx="739457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800100" algn="l"/>
              </a:tabLst>
              <a:defRPr sz="2400">
                <a:solidFill>
                  <a:schemeClr val="tx1"/>
                </a:solidFill>
                <a:latin typeface="Arial" charset="0"/>
                <a:ea typeface="ＭＳ Ｐゴシック" charset="0"/>
                <a:cs typeface="ＭＳ Ｐゴシック" charset="0"/>
              </a:defRPr>
            </a:lvl1pPr>
            <a:lvl2pPr marL="114300" indent="114300" eaLnBrk="0" hangingPunct="0">
              <a:tabLst>
                <a:tab pos="800100" algn="l"/>
              </a:tabLst>
              <a:defRPr sz="2400">
                <a:solidFill>
                  <a:schemeClr val="tx1"/>
                </a:solidFill>
                <a:latin typeface="Arial" charset="0"/>
                <a:ea typeface="ＭＳ Ｐゴシック" charset="0"/>
              </a:defRPr>
            </a:lvl2pPr>
            <a:lvl3pPr marL="1143000" indent="-228600" eaLnBrk="0" hangingPunct="0">
              <a:tabLst>
                <a:tab pos="800100" algn="l"/>
              </a:tabLst>
              <a:defRPr sz="2400">
                <a:solidFill>
                  <a:schemeClr val="tx1"/>
                </a:solidFill>
                <a:latin typeface="Arial" charset="0"/>
                <a:ea typeface="ＭＳ Ｐゴシック" charset="0"/>
              </a:defRPr>
            </a:lvl3pPr>
            <a:lvl4pPr marL="1600200" indent="-228600" eaLnBrk="0" hangingPunct="0">
              <a:tabLst>
                <a:tab pos="800100" algn="l"/>
              </a:tabLst>
              <a:defRPr sz="2400">
                <a:solidFill>
                  <a:schemeClr val="tx1"/>
                </a:solidFill>
                <a:latin typeface="Arial" charset="0"/>
                <a:ea typeface="ＭＳ Ｐゴシック" charset="0"/>
              </a:defRPr>
            </a:lvl4pPr>
            <a:lvl5pPr marL="2057400" indent="-228600" eaLnBrk="0" hangingPunct="0">
              <a:tabLst>
                <a:tab pos="8001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8001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8001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8001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800100" algn="l"/>
              </a:tabLst>
              <a:defRPr sz="2400">
                <a:solidFill>
                  <a:schemeClr val="tx1"/>
                </a:solidFill>
                <a:latin typeface="Arial" charset="0"/>
                <a:ea typeface="ＭＳ Ｐゴシック" charset="0"/>
              </a:defRPr>
            </a:lvl9pPr>
          </a:lstStyle>
          <a:p>
            <a:pPr algn="ctr">
              <a:lnSpc>
                <a:spcPct val="95000"/>
              </a:lnSpc>
              <a:spcBef>
                <a:spcPct val="20000"/>
              </a:spcBef>
            </a:pPr>
            <a:r>
              <a:rPr lang="en-US" sz="2800" b="1" dirty="0">
                <a:solidFill>
                  <a:srgbClr val="FFFFFF"/>
                </a:solidFill>
              </a:rPr>
              <a:t>This results in increased:</a:t>
            </a:r>
          </a:p>
          <a:p>
            <a:pPr>
              <a:lnSpc>
                <a:spcPct val="95000"/>
              </a:lnSpc>
              <a:spcBef>
                <a:spcPct val="20000"/>
              </a:spcBef>
            </a:pPr>
            <a:endParaRPr lang="en-US" b="1" dirty="0">
              <a:solidFill>
                <a:srgbClr val="8D35D1"/>
              </a:solidFill>
            </a:endParaRPr>
          </a:p>
          <a:p>
            <a:pPr lvl="1">
              <a:lnSpc>
                <a:spcPct val="75000"/>
              </a:lnSpc>
              <a:spcBef>
                <a:spcPct val="20000"/>
              </a:spcBef>
            </a:pPr>
            <a:endParaRPr lang="en-US" sz="1800" b="1" dirty="0">
              <a:solidFill>
                <a:srgbClr val="8D35D1"/>
              </a:solidFill>
            </a:endParaRPr>
          </a:p>
        </p:txBody>
      </p:sp>
      <p:grpSp>
        <p:nvGrpSpPr>
          <p:cNvPr id="4" name="Group 19"/>
          <p:cNvGrpSpPr>
            <a:grpSpLocks/>
          </p:cNvGrpSpPr>
          <p:nvPr/>
        </p:nvGrpSpPr>
        <p:grpSpPr bwMode="auto">
          <a:xfrm>
            <a:off x="1377950" y="4622284"/>
            <a:ext cx="3035300" cy="955675"/>
            <a:chOff x="228600" y="3094911"/>
            <a:chExt cx="2743200" cy="715089"/>
          </a:xfrm>
          <a:solidFill>
            <a:schemeClr val="tx2">
              <a:lumMod val="60000"/>
              <a:lumOff val="40000"/>
            </a:schemeClr>
          </a:solidFill>
        </p:grpSpPr>
        <p:sp>
          <p:nvSpPr>
            <p:cNvPr id="15" name="Rounded Rectangle 14"/>
            <p:cNvSpPr/>
            <p:nvPr/>
          </p:nvSpPr>
          <p:spPr bwMode="auto">
            <a:xfrm>
              <a:off x="228600" y="3094910"/>
              <a:ext cx="2743200" cy="715089"/>
            </a:xfrm>
            <a:prstGeom prst="roundRect">
              <a:avLst/>
            </a:prstGeom>
            <a:grpFill/>
            <a:ln w="9525">
              <a:noFill/>
              <a:miter lim="800000"/>
              <a:headEnd/>
              <a:tailEnd/>
            </a:ln>
            <a:effectLst>
              <a:outerShdw blurRad="101600" dist="38100" dir="5400000">
                <a:srgbClr val="000000">
                  <a:alpha val="43000"/>
                </a:srgbClr>
              </a:outerShdw>
            </a:effectLst>
            <a:scene3d>
              <a:camera prst="orthographicFront"/>
              <a:lightRig rig="threePt" dir="t"/>
            </a:scene3d>
            <a:sp3d>
              <a:bevelT/>
            </a:sp3d>
          </p:spPr>
          <p:txBody>
            <a:bodyPr>
              <a:spAutoFit/>
            </a:bodyPr>
            <a:lstStyle/>
            <a:p>
              <a:pPr algn="ctr">
                <a:spcBef>
                  <a:spcPct val="50000"/>
                </a:spcBef>
                <a:defRPr/>
              </a:pPr>
              <a:endParaRPr lang="en-US" sz="3600" b="1">
                <a:solidFill>
                  <a:schemeClr val="bg1"/>
                </a:solidFill>
                <a:latin typeface="Arial" pitchFamily="-112" charset="0"/>
                <a:ea typeface="ＭＳ Ｐゴシック" pitchFamily="-112" charset="-128"/>
                <a:cs typeface="ＭＳ Ｐゴシック" pitchFamily="-112" charset="-128"/>
              </a:endParaRPr>
            </a:p>
          </p:txBody>
        </p:sp>
        <p:sp>
          <p:nvSpPr>
            <p:cNvPr id="37904" name="Text Box 8"/>
            <p:cNvSpPr txBox="1">
              <a:spLocks noChangeArrowheads="1"/>
            </p:cNvSpPr>
            <p:nvPr/>
          </p:nvSpPr>
          <p:spPr bwMode="gray">
            <a:xfrm>
              <a:off x="480651" y="3199444"/>
              <a:ext cx="2285008" cy="43757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200" b="1">
                  <a:solidFill>
                    <a:schemeClr val="bg1"/>
                  </a:solidFill>
                </a:rPr>
                <a:t>Alertness</a:t>
              </a:r>
            </a:p>
          </p:txBody>
        </p:sp>
      </p:grpSp>
      <p:grpSp>
        <p:nvGrpSpPr>
          <p:cNvPr id="5" name="Group 23"/>
          <p:cNvGrpSpPr>
            <a:grpSpLocks/>
          </p:cNvGrpSpPr>
          <p:nvPr/>
        </p:nvGrpSpPr>
        <p:grpSpPr bwMode="auto">
          <a:xfrm>
            <a:off x="4598988" y="4622281"/>
            <a:ext cx="2895600" cy="955675"/>
            <a:chOff x="4673600" y="4374213"/>
            <a:chExt cx="2895600" cy="955645"/>
          </a:xfrm>
        </p:grpSpPr>
        <p:sp>
          <p:nvSpPr>
            <p:cNvPr id="21" name="Rounded Rectangle 20"/>
            <p:cNvSpPr/>
            <p:nvPr/>
          </p:nvSpPr>
          <p:spPr bwMode="auto">
            <a:xfrm>
              <a:off x="4673600" y="4374210"/>
              <a:ext cx="2895600" cy="955644"/>
            </a:xfrm>
            <a:prstGeom prst="roundRect">
              <a:avLst/>
            </a:prstGeom>
            <a:solidFill>
              <a:schemeClr val="accent2">
                <a:lumMod val="75000"/>
              </a:schemeClr>
            </a:solidFill>
            <a:ln w="9525">
              <a:noFill/>
              <a:miter lim="800000"/>
              <a:headEnd/>
              <a:tailEnd/>
            </a:ln>
            <a:effectLst>
              <a:outerShdw blurRad="101600" dist="38100" dir="5400000">
                <a:srgbClr val="000000">
                  <a:alpha val="43000"/>
                </a:srgbClr>
              </a:outerShdw>
            </a:effectLst>
            <a:scene3d>
              <a:camera prst="orthographicFront"/>
              <a:lightRig rig="threePt" dir="t"/>
            </a:scene3d>
            <a:sp3d>
              <a:bevelT/>
            </a:sp3d>
          </p:spPr>
          <p:txBody>
            <a:bodyPr>
              <a:spAutoFit/>
            </a:bodyPr>
            <a:lstStyle/>
            <a:p>
              <a:pPr algn="ctr">
                <a:spcBef>
                  <a:spcPct val="50000"/>
                </a:spcBef>
                <a:defRPr/>
              </a:pPr>
              <a:endParaRPr lang="en-US" sz="3600" b="1">
                <a:solidFill>
                  <a:schemeClr val="bg1"/>
                </a:solidFill>
                <a:latin typeface="Arial" pitchFamily="-112" charset="0"/>
                <a:ea typeface="ＭＳ Ｐゴシック" pitchFamily="-112" charset="-128"/>
                <a:cs typeface="ＭＳ Ｐゴシック" pitchFamily="-112" charset="-128"/>
              </a:endParaRPr>
            </a:p>
          </p:txBody>
        </p:sp>
        <p:sp>
          <p:nvSpPr>
            <p:cNvPr id="37900" name="Text Box 8"/>
            <p:cNvSpPr txBox="1">
              <a:spLocks noChangeArrowheads="1"/>
            </p:cNvSpPr>
            <p:nvPr/>
          </p:nvSpPr>
          <p:spPr bwMode="gray">
            <a:xfrm>
              <a:off x="4953000" y="4543437"/>
              <a:ext cx="233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200" b="1">
                  <a:solidFill>
                    <a:schemeClr val="bg1"/>
                  </a:solidFill>
                </a:rPr>
                <a:t>Arousal</a:t>
              </a:r>
            </a:p>
          </p:txBody>
        </p:sp>
      </p:grpSp>
    </p:spTree>
    <p:extLst>
      <p:ext uri="{BB962C8B-B14F-4D97-AF65-F5344CB8AC3E}">
        <p14:creationId xmlns:p14="http://schemas.microsoft.com/office/powerpoint/2010/main" val="185742065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000"/>
                                        <p:tgtEl>
                                          <p:spTgt spid="3"/>
                                        </p:tgtEl>
                                      </p:cBhvr>
                                    </p:animEffect>
                                  </p:childTnLst>
                                </p:cTn>
                              </p:par>
                              <p:par>
                                <p:cTn id="15" presetID="0" presetClass="path" presetSubtype="0" accel="50000" decel="50000" fill="hold" nodeType="withEffect">
                                  <p:stCondLst>
                                    <p:cond delay="0"/>
                                  </p:stCondLst>
                                  <p:childTnLst>
                                    <p:animMotion origin="layout" path="M -0.09722 7.40741E-7 L 1.11111E-6 7.40741E-7 " pathEditMode="relative" ptsTypes="AA">
                                      <p:cBhvr>
                                        <p:cTn id="16" dur="2000" fill="hold"/>
                                        <p:tgtEl>
                                          <p:spTgt spid="3"/>
                                        </p:tgtEl>
                                        <p:attrNameLst>
                                          <p:attrName>ppt_x</p:attrName>
                                          <p:attrName>ppt_y</p:attrName>
                                        </p:attrNameLst>
                                      </p:cBhvr>
                                    </p:animMotion>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2000"/>
                                        <p:tgtEl>
                                          <p:spTgt spid="2"/>
                                        </p:tgtEl>
                                      </p:cBhvr>
                                    </p:animEffect>
                                  </p:childTnLst>
                                </p:cTn>
                              </p:par>
                              <p:par>
                                <p:cTn id="20" presetID="0" presetClass="path" presetSubtype="0" accel="50000" decel="50000" fill="hold" nodeType="withEffect">
                                  <p:stCondLst>
                                    <p:cond delay="0"/>
                                  </p:stCondLst>
                                  <p:childTnLst>
                                    <p:animMotion origin="layout" path="M 0.08195 2.59259E-6 L 2.77556E-17 2.59259E-6 " pathEditMode="relative" ptsTypes="AA">
                                      <p:cBhvr>
                                        <p:cTn id="21" dur="2000" fill="hold"/>
                                        <p:tgtEl>
                                          <p:spTgt spid="2"/>
                                        </p:tgtEl>
                                        <p:attrNameLst>
                                          <p:attrName>ppt_x</p:attrName>
                                          <p:attrName>ppt_y</p:attrName>
                                        </p:attrNameLst>
                                      </p:cBhvr>
                                    </p:animMotion>
                                  </p:childTnLst>
                                </p:cTn>
                              </p:par>
                            </p:childTnLst>
                          </p:cTn>
                        </p:par>
                        <p:par>
                          <p:cTn id="22" fill="hold" nodeType="afterGroup">
                            <p:stCondLst>
                              <p:cond delay="3000"/>
                            </p:stCondLst>
                            <p:childTnLst>
                              <p:par>
                                <p:cTn id="23" presetID="47" presetClass="entr" presetSubtype="0" fill="hold" grpId="0" nodeType="afterEffect">
                                  <p:stCondLst>
                                    <p:cond delay="5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par>
                          <p:cTn id="28" fill="hold" nodeType="afterGroup">
                            <p:stCondLst>
                              <p:cond delay="4500"/>
                            </p:stCondLst>
                            <p:childTnLst>
                              <p:par>
                                <p:cTn id="29" presetID="10"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000"/>
                                        <p:tgtEl>
                                          <p:spTgt spid="4"/>
                                        </p:tgtEl>
                                      </p:cBhvr>
                                    </p:animEffect>
                                  </p:childTnLst>
                                </p:cTn>
                              </p:par>
                              <p:par>
                                <p:cTn id="32" presetID="0" presetClass="path" presetSubtype="0" accel="50000" decel="50000" fill="hold" nodeType="withEffect">
                                  <p:stCondLst>
                                    <p:cond delay="0"/>
                                  </p:stCondLst>
                                  <p:childTnLst>
                                    <p:animMotion origin="layout" path="M 0.08472 -2.22222E-6 L 3.33333E-6 -2.22222E-6 " pathEditMode="relative" ptsTypes="AA">
                                      <p:cBhvr>
                                        <p:cTn id="33" dur="2000" fill="hold"/>
                                        <p:tgtEl>
                                          <p:spTgt spid="4"/>
                                        </p:tgtEl>
                                        <p:attrNameLst>
                                          <p:attrName>ppt_x</p:attrName>
                                          <p:attrName>ppt_y</p:attrName>
                                        </p:attrNameLst>
                                      </p:cBhvr>
                                    </p:animMotion>
                                  </p:childTnLst>
                                </p:cTn>
                              </p:par>
                              <p:par>
                                <p:cTn id="34" presetID="10"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2000"/>
                                        <p:tgtEl>
                                          <p:spTgt spid="5"/>
                                        </p:tgtEl>
                                      </p:cBhvr>
                                    </p:animEffect>
                                  </p:childTnLst>
                                </p:cTn>
                              </p:par>
                              <p:par>
                                <p:cTn id="37" presetID="0" presetClass="path" presetSubtype="0" accel="50000" decel="50000" fill="hold" nodeType="withEffect">
                                  <p:stCondLst>
                                    <p:cond delay="0"/>
                                  </p:stCondLst>
                                  <p:childTnLst>
                                    <p:animMotion origin="layout" path="M -0.09444 -2.22222E-6 L 8.88889E-6 -2.22222E-6 " pathEditMode="relative" ptsTypes="AA">
                                      <p:cBhvr>
                                        <p:cTn id="38"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4294967295"/>
          </p:nvPr>
        </p:nvSpPr>
        <p:spPr>
          <a:xfrm>
            <a:off x="4789021" y="1867772"/>
            <a:ext cx="4003675" cy="3936459"/>
          </a:xfrm>
        </p:spPr>
        <p:txBody>
          <a:bodyPr>
            <a:noAutofit/>
          </a:bodyPr>
          <a:lstStyle/>
          <a:p>
            <a:pPr marL="0" indent="0">
              <a:buNone/>
            </a:pPr>
            <a:r>
              <a:rPr lang="en-US" sz="2200" b="1" dirty="0">
                <a:solidFill>
                  <a:srgbClr val="C62DB0"/>
                </a:solidFill>
                <a:latin typeface="Arial" charset="0"/>
                <a:ea typeface="ＭＳ Ｐゴシック" charset="0"/>
                <a:cs typeface="ＭＳ Ｐゴシック" charset="0"/>
              </a:rPr>
              <a:t>Polygraph machines:</a:t>
            </a:r>
          </a:p>
          <a:p>
            <a:r>
              <a:rPr lang="en-US" sz="2200" b="1" dirty="0">
                <a:latin typeface="Arial" charset="0"/>
                <a:ea typeface="ＭＳ Ｐゴシック" charset="0"/>
              </a:rPr>
              <a:t>Based on the assumption that a lie generates emotional arousal</a:t>
            </a:r>
          </a:p>
          <a:p>
            <a:r>
              <a:rPr lang="en-US" sz="2200" b="1" dirty="0">
                <a:latin typeface="Arial" charset="0"/>
                <a:ea typeface="ＭＳ Ｐゴシック" charset="0"/>
              </a:rPr>
              <a:t>Low reliability and validity</a:t>
            </a:r>
          </a:p>
          <a:p>
            <a:r>
              <a:rPr lang="en-US" sz="2200" b="1" dirty="0">
                <a:latin typeface="Arial" charset="0"/>
                <a:ea typeface="ＭＳ Ｐゴシック" charset="0"/>
              </a:rPr>
              <a:t>High rate of labeling innocent people as guilty</a:t>
            </a:r>
          </a:p>
          <a:p>
            <a:pPr marL="0" indent="0">
              <a:buNone/>
            </a:pPr>
            <a:r>
              <a:rPr lang="en-US" sz="2200" b="1" dirty="0">
                <a:solidFill>
                  <a:srgbClr val="3B62C9"/>
                </a:solidFill>
                <a:latin typeface="Arial" charset="0"/>
                <a:ea typeface="ＭＳ Ｐゴシック" charset="0"/>
                <a:cs typeface="ＭＳ Ｐゴシック" charset="0"/>
              </a:rPr>
              <a:t>Other approaches:</a:t>
            </a:r>
          </a:p>
          <a:p>
            <a:r>
              <a:rPr lang="en-US" sz="2200" b="1" dirty="0">
                <a:latin typeface="Arial" charset="0"/>
                <a:ea typeface="ＭＳ Ｐゴシック" charset="0"/>
              </a:rPr>
              <a:t>Brain imaging (fMRI)</a:t>
            </a:r>
          </a:p>
          <a:p>
            <a:r>
              <a:rPr lang="en-US" sz="2200" b="1" dirty="0">
                <a:latin typeface="Arial" charset="0"/>
                <a:ea typeface="ＭＳ Ｐゴシック" charset="0"/>
              </a:rPr>
              <a:t>Increasing cognitive </a:t>
            </a:r>
            <a:r>
              <a:rPr lang="en-US" sz="2200" b="1" dirty="0" smtClean="0">
                <a:latin typeface="Arial" charset="0"/>
                <a:ea typeface="ＭＳ Ｐゴシック" charset="0"/>
              </a:rPr>
              <a:t>load</a:t>
            </a:r>
            <a:endParaRPr lang="en-US" sz="2200" b="1" dirty="0">
              <a:latin typeface="Arial" charset="0"/>
              <a:ea typeface="ＭＳ Ｐゴシック" charset="0"/>
              <a:cs typeface="ＭＳ Ｐゴシック" charset="0"/>
            </a:endParaRPr>
          </a:p>
        </p:txBody>
      </p:sp>
      <p:pic>
        <p:nvPicPr>
          <p:cNvPr id="87043"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4813" y="1157838"/>
            <a:ext cx="3972164" cy="5149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98322" y="-5291"/>
            <a:ext cx="9315848" cy="42744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239634" y="45734"/>
            <a:ext cx="6818563" cy="342567"/>
          </a:xfrm>
          <a:prstGeom prst="rect">
            <a:avLst/>
          </a:prstGeom>
        </p:spPr>
        <p:txBody>
          <a:bodyPr>
            <a:noAutofit/>
          </a:bodyPr>
          <a:lstStyle>
            <a:lvl1pPr algn="l" defTabSz="457200" rtl="0" eaLnBrk="1" latinLnBrk="0" hangingPunct="1">
              <a:spcBef>
                <a:spcPct val="0"/>
              </a:spcBef>
              <a:buNone/>
              <a:defRPr sz="1600" b="1" kern="1200" cap="all">
                <a:solidFill>
                  <a:srgbClr val="FFFFFF"/>
                </a:solidFill>
                <a:latin typeface="Arial"/>
                <a:ea typeface="+mj-ea"/>
                <a:cs typeface="Arial"/>
              </a:defRPr>
            </a:lvl1pPr>
          </a:lstStyle>
          <a:p>
            <a:r>
              <a:rPr lang="en-US" dirty="0" smtClean="0">
                <a:solidFill>
                  <a:schemeClr val="accent6"/>
                </a:solidFill>
              </a:rPr>
              <a:t>BIOLOGY AND </a:t>
            </a:r>
            <a:r>
              <a:rPr lang="en-US" dirty="0" smtClean="0">
                <a:solidFill>
                  <a:srgbClr val="FFFF00"/>
                </a:solidFill>
              </a:rPr>
              <a:t>lie detection</a:t>
            </a:r>
            <a:endParaRPr lang="en-US" dirty="0">
              <a:solidFill>
                <a:srgbClr val="FFFF00"/>
              </a:solidFill>
            </a:endParaRPr>
          </a:p>
        </p:txBody>
      </p:sp>
      <p:sp>
        <p:nvSpPr>
          <p:cNvPr id="9" name="Title 1"/>
          <p:cNvSpPr txBox="1">
            <a:spLocks/>
          </p:cNvSpPr>
          <p:nvPr/>
        </p:nvSpPr>
        <p:spPr>
          <a:xfrm>
            <a:off x="239634" y="486872"/>
            <a:ext cx="6818562" cy="472301"/>
          </a:xfrm>
          <a:prstGeom prst="rect">
            <a:avLst/>
          </a:prstGeom>
        </p:spPr>
        <p:txBody>
          <a:bodyPr vert="horz" lIns="91440" tIns="45720" rIns="91440" bIns="45720" rtlCol="0" anchor="ctr">
            <a:noAutofit/>
          </a:bodyPr>
          <a:lstStyle>
            <a:lvl1pPr algn="l" defTabSz="457200" rtl="0" eaLnBrk="1" latinLnBrk="0" hangingPunct="1">
              <a:spcBef>
                <a:spcPct val="0"/>
              </a:spcBef>
              <a:buNone/>
              <a:defRPr sz="1800" b="1" kern="1200" cap="all">
                <a:solidFill>
                  <a:schemeClr val="tx1"/>
                </a:solidFill>
                <a:latin typeface="Arial"/>
                <a:ea typeface="+mj-ea"/>
                <a:cs typeface="Arial"/>
              </a:defRPr>
            </a:lvl1pPr>
          </a:lstStyle>
          <a:p>
            <a:pPr algn="l"/>
            <a:r>
              <a:rPr lang="en-US" sz="2400" b="0" cap="none" dirty="0" smtClean="0">
                <a:latin typeface=""/>
              </a:rPr>
              <a:t>Can Lies Be Detected in the Brain and Body?</a:t>
            </a:r>
            <a:endParaRPr lang="en-US" sz="2400" b="0" cap="none" dirty="0">
              <a:solidFill>
                <a:schemeClr val="tx1"/>
              </a:solidFill>
            </a:endParaRPr>
          </a:p>
        </p:txBody>
      </p:sp>
      <p:sp>
        <p:nvSpPr>
          <p:cNvPr id="10" name="Rectangle 9"/>
          <p:cNvSpPr/>
          <p:nvPr/>
        </p:nvSpPr>
        <p:spPr>
          <a:xfrm>
            <a:off x="-98322" y="422150"/>
            <a:ext cx="9315848" cy="64722"/>
          </a:xfrm>
          <a:prstGeom prst="rect">
            <a:avLst/>
          </a:prstGeom>
          <a:solidFill>
            <a:srgbClr val="F796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7229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2" presetClass="entr" presetSubtype="4" fill="hold" nodeType="afterEffect">
                                  <p:stCondLst>
                                    <p:cond delay="0"/>
                                  </p:stCondLst>
                                  <p:childTnLst>
                                    <p:set>
                                      <p:cBhvr>
                                        <p:cTn id="26" dur="1" fill="hold">
                                          <p:stCondLst>
                                            <p:cond delay="0"/>
                                          </p:stCondLst>
                                        </p:cTn>
                                        <p:tgtEl>
                                          <p:spTgt spid="87043"/>
                                        </p:tgtEl>
                                        <p:attrNameLst>
                                          <p:attrName>style.visibility</p:attrName>
                                        </p:attrNameLst>
                                      </p:cBhvr>
                                      <p:to>
                                        <p:strVal val="visible"/>
                                      </p:to>
                                    </p:set>
                                    <p:animEffect transition="in" filter="wipe(down)">
                                      <p:cBhvr>
                                        <p:cTn id="27" dur="1000"/>
                                        <p:tgtEl>
                                          <p:spTgt spid="87043"/>
                                        </p:tgtEl>
                                      </p:cBhvr>
                                    </p:animEffect>
                                  </p:childTnLst>
                                </p:cTn>
                              </p:par>
                            </p:childTnLst>
                          </p:cTn>
                        </p:par>
                        <p:par>
                          <p:cTn id="28" fill="hold">
                            <p:stCondLst>
                              <p:cond delay="3000"/>
                            </p:stCondLst>
                            <p:childTnLst>
                              <p:par>
                                <p:cTn id="29" presetID="12" presetClass="entr" presetSubtype="8" fill="hold" grpId="0" nodeType="after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slide(fromLeft)">
                                      <p:cBhvr>
                                        <p:cTn id="31" dur="500"/>
                                        <p:tgtEl>
                                          <p:spTgt spid="8">
                                            <p:txEl>
                                              <p:pRg st="0" end="0"/>
                                            </p:txEl>
                                          </p:spTgt>
                                        </p:tgtEl>
                                      </p:cBhvr>
                                    </p:animEffect>
                                  </p:childTnLst>
                                </p:cTn>
                              </p:par>
                            </p:childTnLst>
                          </p:cTn>
                        </p:par>
                      </p:childTnLst>
                    </p:cTn>
                  </p:par>
                  <p:par>
                    <p:cTn id="32" fill="hold">
                      <p:stCondLst>
                        <p:cond delay="indefinite"/>
                      </p:stCondLst>
                      <p:childTnLst>
                        <p:par>
                          <p:cTn id="33" fill="hold" nodeType="afterGroup">
                            <p:stCondLst>
                              <p:cond delay="0"/>
                            </p:stCondLst>
                            <p:childTnLst>
                              <p:par>
                                <p:cTn id="34" presetID="12" presetClass="entr" presetSubtype="1" fill="hold" grpId="0" nodeType="clickEffect">
                                  <p:stCondLst>
                                    <p:cond delay="500"/>
                                  </p:stCondLst>
                                  <p:childTnLst>
                                    <p:set>
                                      <p:cBhvr>
                                        <p:cTn id="35" dur="1" fill="hold">
                                          <p:stCondLst>
                                            <p:cond delay="0"/>
                                          </p:stCondLst>
                                        </p:cTn>
                                        <p:tgtEl>
                                          <p:spTgt spid="8">
                                            <p:txEl>
                                              <p:pRg st="1" end="1"/>
                                            </p:txEl>
                                          </p:spTgt>
                                        </p:tgtEl>
                                        <p:attrNameLst>
                                          <p:attrName>style.visibility</p:attrName>
                                        </p:attrNameLst>
                                      </p:cBhvr>
                                      <p:to>
                                        <p:strVal val="visible"/>
                                      </p:to>
                                    </p:set>
                                    <p:animEffect transition="in" filter="slide(fromTop)">
                                      <p:cBhvr>
                                        <p:cTn id="36" dur="500"/>
                                        <p:tgtEl>
                                          <p:spTgt spid="8">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1" fill="hold" grpId="0" nodeType="clickEffect">
                                  <p:stCondLst>
                                    <p:cond delay="500"/>
                                  </p:stCondLst>
                                  <p:childTnLst>
                                    <p:set>
                                      <p:cBhvr>
                                        <p:cTn id="40" dur="1" fill="hold">
                                          <p:stCondLst>
                                            <p:cond delay="0"/>
                                          </p:stCondLst>
                                        </p:cTn>
                                        <p:tgtEl>
                                          <p:spTgt spid="8">
                                            <p:txEl>
                                              <p:pRg st="2" end="2"/>
                                            </p:txEl>
                                          </p:spTgt>
                                        </p:tgtEl>
                                        <p:attrNameLst>
                                          <p:attrName>style.visibility</p:attrName>
                                        </p:attrNameLst>
                                      </p:cBhvr>
                                      <p:to>
                                        <p:strVal val="visible"/>
                                      </p:to>
                                    </p:set>
                                    <p:animEffect transition="in" filter="slide(fromTop)">
                                      <p:cBhvr>
                                        <p:cTn id="41" dur="500"/>
                                        <p:tgtEl>
                                          <p:spTgt spid="8">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2" presetClass="entr" presetSubtype="1" fill="hold" grpId="0" nodeType="clickEffect">
                                  <p:stCondLst>
                                    <p:cond delay="500"/>
                                  </p:stCondLst>
                                  <p:childTnLst>
                                    <p:set>
                                      <p:cBhvr>
                                        <p:cTn id="45" dur="1" fill="hold">
                                          <p:stCondLst>
                                            <p:cond delay="0"/>
                                          </p:stCondLst>
                                        </p:cTn>
                                        <p:tgtEl>
                                          <p:spTgt spid="8">
                                            <p:txEl>
                                              <p:pRg st="3" end="3"/>
                                            </p:txEl>
                                          </p:spTgt>
                                        </p:tgtEl>
                                        <p:attrNameLst>
                                          <p:attrName>style.visibility</p:attrName>
                                        </p:attrNameLst>
                                      </p:cBhvr>
                                      <p:to>
                                        <p:strVal val="visible"/>
                                      </p:to>
                                    </p:set>
                                    <p:animEffect transition="in" filter="slide(fromTop)">
                                      <p:cBhvr>
                                        <p:cTn id="46" dur="500"/>
                                        <p:tgtEl>
                                          <p:spTgt spid="8">
                                            <p:txEl>
                                              <p:pRg st="3" end="3"/>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2" presetClass="entr" presetSubtype="8" fill="hold" grpId="0" nodeType="clickEffect">
                                  <p:stCondLst>
                                    <p:cond delay="0"/>
                                  </p:stCondLst>
                                  <p:childTnLst>
                                    <p:set>
                                      <p:cBhvr>
                                        <p:cTn id="50" dur="1" fill="hold">
                                          <p:stCondLst>
                                            <p:cond delay="0"/>
                                          </p:stCondLst>
                                        </p:cTn>
                                        <p:tgtEl>
                                          <p:spTgt spid="8">
                                            <p:txEl>
                                              <p:pRg st="4" end="4"/>
                                            </p:txEl>
                                          </p:spTgt>
                                        </p:tgtEl>
                                        <p:attrNameLst>
                                          <p:attrName>style.visibility</p:attrName>
                                        </p:attrNameLst>
                                      </p:cBhvr>
                                      <p:to>
                                        <p:strVal val="visible"/>
                                      </p:to>
                                    </p:set>
                                    <p:animEffect transition="in" filter="slide(fromLeft)">
                                      <p:cBhvr>
                                        <p:cTn id="51" dur="500"/>
                                        <p:tgtEl>
                                          <p:spTgt spid="8">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2" presetClass="entr" presetSubtype="1" fill="hold" grpId="0" nodeType="clickEffect">
                                  <p:stCondLst>
                                    <p:cond delay="500"/>
                                  </p:stCondLst>
                                  <p:childTnLst>
                                    <p:set>
                                      <p:cBhvr>
                                        <p:cTn id="55" dur="1" fill="hold">
                                          <p:stCondLst>
                                            <p:cond delay="0"/>
                                          </p:stCondLst>
                                        </p:cTn>
                                        <p:tgtEl>
                                          <p:spTgt spid="8">
                                            <p:txEl>
                                              <p:pRg st="5" end="5"/>
                                            </p:txEl>
                                          </p:spTgt>
                                        </p:tgtEl>
                                        <p:attrNameLst>
                                          <p:attrName>style.visibility</p:attrName>
                                        </p:attrNameLst>
                                      </p:cBhvr>
                                      <p:to>
                                        <p:strVal val="visible"/>
                                      </p:to>
                                    </p:set>
                                    <p:animEffect transition="in" filter="slide(fromTop)">
                                      <p:cBhvr>
                                        <p:cTn id="56" dur="500"/>
                                        <p:tgtEl>
                                          <p:spTgt spid="8">
                                            <p:txEl>
                                              <p:pRg st="5" end="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1" fill="hold" grpId="0" nodeType="clickEffect">
                                  <p:stCondLst>
                                    <p:cond delay="500"/>
                                  </p:stCondLst>
                                  <p:childTnLst>
                                    <p:set>
                                      <p:cBhvr>
                                        <p:cTn id="60" dur="1" fill="hold">
                                          <p:stCondLst>
                                            <p:cond delay="0"/>
                                          </p:stCondLst>
                                        </p:cTn>
                                        <p:tgtEl>
                                          <p:spTgt spid="8">
                                            <p:txEl>
                                              <p:pRg st="6" end="6"/>
                                            </p:txEl>
                                          </p:spTgt>
                                        </p:tgtEl>
                                        <p:attrNameLst>
                                          <p:attrName>style.visibility</p:attrName>
                                        </p:attrNameLst>
                                      </p:cBhvr>
                                      <p:to>
                                        <p:strVal val="visible"/>
                                      </p:to>
                                    </p:set>
                                    <p:animEffect transition="in" filter="slide(fromTop)">
                                      <p:cBhvr>
                                        <p:cTn id="61"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6" grpId="0" animBg="1"/>
      <p:bldP spid="7" grpId="0"/>
      <p:bldP spid="9"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1" name="Picture 6"/>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2147601" y="3304539"/>
            <a:ext cx="4578559" cy="316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Title 1"/>
          <p:cNvSpPr>
            <a:spLocks noGrp="1"/>
          </p:cNvSpPr>
          <p:nvPr>
            <p:ph type="ctrTitle"/>
          </p:nvPr>
        </p:nvSpPr>
        <p:spPr/>
        <p:txBody>
          <a:bodyPr/>
          <a:lstStyle/>
          <a:p>
            <a:r>
              <a:rPr lang="en-US">
                <a:ea typeface="ＭＳ Ｐゴシック" charset="0"/>
              </a:rPr>
              <a:t>Emotions and the Mind</a:t>
            </a:r>
          </a:p>
        </p:txBody>
      </p:sp>
      <p:sp>
        <p:nvSpPr>
          <p:cNvPr id="15" name="Content Placeholder 14"/>
          <p:cNvSpPr>
            <a:spLocks noGrp="1"/>
          </p:cNvSpPr>
          <p:nvPr>
            <p:ph idx="4294967295"/>
          </p:nvPr>
        </p:nvSpPr>
        <p:spPr>
          <a:xfrm>
            <a:off x="693738" y="1120160"/>
            <a:ext cx="7756525" cy="541338"/>
          </a:xfrm>
        </p:spPr>
        <p:txBody>
          <a:bodyPr>
            <a:normAutofit fontScale="92500"/>
          </a:bodyPr>
          <a:lstStyle/>
          <a:p>
            <a:pPr marL="0" indent="0">
              <a:buNone/>
            </a:pPr>
            <a:r>
              <a:rPr lang="en-US" sz="2600" b="1" dirty="0">
                <a:solidFill>
                  <a:srgbClr val="4F3967"/>
                </a:solidFill>
                <a:ea typeface="ＭＳ Ｐゴシック" charset="0"/>
              </a:rPr>
              <a:t>Emotions are created and influenced by </a:t>
            </a:r>
            <a:r>
              <a:rPr lang="en-US" sz="2600" b="1" dirty="0">
                <a:solidFill>
                  <a:schemeClr val="accent3">
                    <a:lumMod val="75000"/>
                  </a:schemeClr>
                </a:solidFill>
                <a:ea typeface="ＭＳ Ｐゴシック" charset="0"/>
              </a:rPr>
              <a:t>appraisals</a:t>
            </a:r>
            <a:r>
              <a:rPr lang="en-US" sz="2600" b="1" dirty="0" smtClean="0">
                <a:solidFill>
                  <a:schemeClr val="accent3">
                    <a:lumMod val="75000"/>
                  </a:schemeClr>
                </a:solidFill>
                <a:ea typeface="ＭＳ Ｐゴシック" charset="0"/>
              </a:rPr>
              <a:t>:</a:t>
            </a:r>
            <a:endParaRPr lang="en-US" sz="2600" b="1" dirty="0">
              <a:solidFill>
                <a:schemeClr val="accent3">
                  <a:lumMod val="75000"/>
                </a:schemeClr>
              </a:solidFill>
              <a:ea typeface="ＭＳ Ｐゴシック" charset="0"/>
            </a:endParaRPr>
          </a:p>
        </p:txBody>
      </p:sp>
      <p:grpSp>
        <p:nvGrpSpPr>
          <p:cNvPr id="2" name="Group 5"/>
          <p:cNvGrpSpPr>
            <a:grpSpLocks/>
          </p:cNvGrpSpPr>
          <p:nvPr/>
        </p:nvGrpSpPr>
        <p:grpSpPr bwMode="auto">
          <a:xfrm>
            <a:off x="4624211" y="1901598"/>
            <a:ext cx="2324099" cy="2407902"/>
            <a:chOff x="3815" y="4875"/>
            <a:chExt cx="791" cy="841"/>
          </a:xfrm>
          <a:solidFill>
            <a:schemeClr val="accent1"/>
          </a:solidFill>
        </p:grpSpPr>
        <p:sp>
          <p:nvSpPr>
            <p:cNvPr id="91142" name="Oval 6"/>
            <p:cNvSpPr>
              <a:spLocks noChangeArrowheads="1"/>
            </p:cNvSpPr>
            <p:nvPr/>
          </p:nvSpPr>
          <p:spPr bwMode="gray">
            <a:xfrm>
              <a:off x="3815" y="4875"/>
              <a:ext cx="791" cy="841"/>
            </a:xfrm>
            <a:prstGeom prst="ellipse">
              <a:avLst/>
            </a:prstGeom>
            <a:solidFill>
              <a:schemeClr val="accent4">
                <a:lumMod val="60000"/>
                <a:lumOff val="40000"/>
              </a:schemeClr>
            </a:solidFill>
            <a:ln w="9525">
              <a:noFill/>
              <a:round/>
              <a:headEnd/>
              <a:tailEnd/>
            </a:ln>
            <a:effectLst/>
            <a:scene3d>
              <a:camera prst="orthographicFront"/>
              <a:lightRig rig="threePt" dir="t"/>
            </a:scene3d>
            <a:sp3d>
              <a:bevelT w="1143000" h="1143000"/>
            </a:sp3d>
          </p:spPr>
          <p:txBody>
            <a:bodyPr wrap="none" anchor="ctr"/>
            <a:lstStyle/>
            <a:p>
              <a:pPr>
                <a:defRPr/>
              </a:pPr>
              <a:endParaRPr lang="en-US">
                <a:latin typeface="Arial"/>
                <a:ea typeface="ＭＳ Ｐゴシック" pitchFamily="-112" charset="-128"/>
                <a:cs typeface="Arial"/>
              </a:endParaRPr>
            </a:p>
          </p:txBody>
        </p:sp>
        <p:sp>
          <p:nvSpPr>
            <p:cNvPr id="91143" name="Text Box 7"/>
            <p:cNvSpPr txBox="1">
              <a:spLocks noChangeArrowheads="1"/>
            </p:cNvSpPr>
            <p:nvPr/>
          </p:nvSpPr>
          <p:spPr bwMode="gray">
            <a:xfrm>
              <a:off x="3898" y="5198"/>
              <a:ext cx="661" cy="167"/>
            </a:xfrm>
            <a:prstGeom prst="rect">
              <a:avLst/>
            </a:prstGeom>
            <a:noFill/>
            <a:ln w="9525">
              <a:noFill/>
              <a:round/>
              <a:headEnd/>
              <a:tailEnd/>
            </a:ln>
            <a:effectLst/>
            <a:scene3d>
              <a:camera prst="orthographicFront"/>
              <a:lightRig rig="threePt" dir="t"/>
            </a:scene3d>
            <a:sp3d>
              <a:bevelT w="1143000" h="1143000"/>
            </a:sp3d>
          </p:spPr>
          <p:txBody>
            <a:bodyPr anchor="ctr"/>
            <a:lstStyle/>
            <a:p>
              <a:pPr algn="ctr">
                <a:lnSpc>
                  <a:spcPct val="90000"/>
                </a:lnSpc>
                <a:defRPr/>
              </a:pPr>
              <a:r>
                <a:rPr lang="en-US" sz="2400" b="1" dirty="0">
                  <a:latin typeface="Arial"/>
                  <a:ea typeface="ＭＳ Ｐゴシック" pitchFamily="-112" charset="-128"/>
                  <a:cs typeface="Arial"/>
                </a:rPr>
                <a:t>Attributions</a:t>
              </a:r>
            </a:p>
          </p:txBody>
        </p:sp>
      </p:grpSp>
      <p:grpSp>
        <p:nvGrpSpPr>
          <p:cNvPr id="3" name="Group 8"/>
          <p:cNvGrpSpPr>
            <a:grpSpLocks/>
          </p:cNvGrpSpPr>
          <p:nvPr/>
        </p:nvGrpSpPr>
        <p:grpSpPr bwMode="auto">
          <a:xfrm>
            <a:off x="2102803" y="1880160"/>
            <a:ext cx="2222500" cy="2230120"/>
            <a:chOff x="-261" y="5835"/>
            <a:chExt cx="1197" cy="1197"/>
          </a:xfrm>
          <a:solidFill>
            <a:schemeClr val="accent5"/>
          </a:solidFill>
        </p:grpSpPr>
        <p:sp>
          <p:nvSpPr>
            <p:cNvPr id="91145" name="Oval 9"/>
            <p:cNvSpPr>
              <a:spLocks noChangeArrowheads="1"/>
            </p:cNvSpPr>
            <p:nvPr/>
          </p:nvSpPr>
          <p:spPr bwMode="gray">
            <a:xfrm>
              <a:off x="-261" y="5835"/>
              <a:ext cx="1197" cy="1197"/>
            </a:xfrm>
            <a:prstGeom prst="ellipse">
              <a:avLst/>
            </a:prstGeom>
            <a:grpFill/>
            <a:ln w="9525">
              <a:noFill/>
              <a:round/>
              <a:headEnd/>
              <a:tailEnd/>
            </a:ln>
            <a:effectLst/>
            <a:scene3d>
              <a:camera prst="orthographicFront"/>
              <a:lightRig rig="threePt" dir="t"/>
            </a:scene3d>
            <a:sp3d>
              <a:bevelT w="1143000" h="1143000"/>
            </a:sp3d>
          </p:spPr>
          <p:txBody>
            <a:bodyPr wrap="none" anchor="ctr"/>
            <a:lstStyle/>
            <a:p>
              <a:pPr>
                <a:defRPr/>
              </a:pPr>
              <a:endParaRPr lang="en-US">
                <a:latin typeface="Arial"/>
                <a:ea typeface="ＭＳ Ｐゴシック" pitchFamily="-112" charset="-128"/>
                <a:cs typeface="Arial"/>
              </a:endParaRPr>
            </a:p>
          </p:txBody>
        </p:sp>
        <p:sp>
          <p:nvSpPr>
            <p:cNvPr id="91146" name="Text Box 10"/>
            <p:cNvSpPr txBox="1">
              <a:spLocks noChangeArrowheads="1"/>
            </p:cNvSpPr>
            <p:nvPr/>
          </p:nvSpPr>
          <p:spPr bwMode="gray">
            <a:xfrm>
              <a:off x="-83" y="6330"/>
              <a:ext cx="859" cy="237"/>
            </a:xfrm>
            <a:prstGeom prst="rect">
              <a:avLst/>
            </a:prstGeom>
            <a:noFill/>
            <a:ln w="9525">
              <a:noFill/>
              <a:round/>
              <a:headEnd/>
              <a:tailEnd/>
            </a:ln>
            <a:effectLst/>
            <a:scene3d>
              <a:camera prst="orthographicFront"/>
              <a:lightRig rig="threePt" dir="t"/>
            </a:scene3d>
            <a:sp3d>
              <a:bevelT w="1143000" h="1143000"/>
            </a:sp3d>
          </p:spPr>
          <p:txBody>
            <a:bodyPr wrap="none" anchor="ctr"/>
            <a:lstStyle/>
            <a:p>
              <a:pPr algn="ctr">
                <a:defRPr/>
              </a:pPr>
              <a:r>
                <a:rPr lang="en-US" sz="2400" b="1" dirty="0">
                  <a:latin typeface="Arial"/>
                  <a:ea typeface="ＭＳ Ｐゴシック" pitchFamily="-112" charset="-128"/>
                  <a:cs typeface="Arial"/>
                </a:rPr>
                <a:t>Beliefs</a:t>
              </a:r>
            </a:p>
          </p:txBody>
        </p:sp>
      </p:grpSp>
      <p:grpSp>
        <p:nvGrpSpPr>
          <p:cNvPr id="4" name="Group 11"/>
          <p:cNvGrpSpPr>
            <a:grpSpLocks/>
          </p:cNvGrpSpPr>
          <p:nvPr/>
        </p:nvGrpSpPr>
        <p:grpSpPr bwMode="auto">
          <a:xfrm>
            <a:off x="288003" y="3639984"/>
            <a:ext cx="2311400" cy="2344738"/>
            <a:chOff x="1680" y="4483"/>
            <a:chExt cx="1469" cy="1469"/>
          </a:xfrm>
          <a:solidFill>
            <a:schemeClr val="accent3"/>
          </a:solidFill>
        </p:grpSpPr>
        <p:sp>
          <p:nvSpPr>
            <p:cNvPr id="91148" name="Oval 12"/>
            <p:cNvSpPr>
              <a:spLocks noChangeArrowheads="1"/>
            </p:cNvSpPr>
            <p:nvPr/>
          </p:nvSpPr>
          <p:spPr bwMode="gray">
            <a:xfrm>
              <a:off x="1680" y="4483"/>
              <a:ext cx="1469" cy="1469"/>
            </a:xfrm>
            <a:prstGeom prst="ellipse">
              <a:avLst/>
            </a:prstGeom>
            <a:grpFill/>
            <a:ln w="9525">
              <a:noFill/>
              <a:round/>
              <a:headEnd/>
              <a:tailEnd/>
            </a:ln>
            <a:effectLst/>
            <a:scene3d>
              <a:camera prst="orthographicFront"/>
              <a:lightRig rig="threePt" dir="t"/>
            </a:scene3d>
            <a:sp3d>
              <a:bevelT w="1143000" h="1143000"/>
            </a:sp3d>
          </p:spPr>
          <p:txBody>
            <a:bodyPr wrap="none" anchor="ctr"/>
            <a:lstStyle/>
            <a:p>
              <a:pPr>
                <a:defRPr/>
              </a:pPr>
              <a:endParaRPr lang="en-US">
                <a:latin typeface="Arial"/>
                <a:ea typeface="ＭＳ Ｐゴシック" pitchFamily="-112" charset="-128"/>
                <a:cs typeface="Arial"/>
              </a:endParaRPr>
            </a:p>
          </p:txBody>
        </p:sp>
        <p:sp>
          <p:nvSpPr>
            <p:cNvPr id="91149" name="Text Box 13"/>
            <p:cNvSpPr txBox="1">
              <a:spLocks noChangeArrowheads="1"/>
            </p:cNvSpPr>
            <p:nvPr/>
          </p:nvSpPr>
          <p:spPr bwMode="gray">
            <a:xfrm>
              <a:off x="1746" y="5040"/>
              <a:ext cx="1337" cy="289"/>
            </a:xfrm>
            <a:prstGeom prst="rect">
              <a:avLst/>
            </a:prstGeom>
            <a:noFill/>
            <a:ln w="9525">
              <a:noFill/>
              <a:miter lim="800000"/>
              <a:headEnd/>
              <a:tailEnd/>
            </a:ln>
            <a:effectLst/>
          </p:spPr>
          <p:txBody>
            <a:bodyPr>
              <a:spAutoFit/>
            </a:bodyPr>
            <a:lstStyle/>
            <a:p>
              <a:pPr algn="ctr">
                <a:defRPr/>
              </a:pPr>
              <a:r>
                <a:rPr lang="en-US" sz="2400" b="1" dirty="0">
                  <a:solidFill>
                    <a:schemeClr val="tx1">
                      <a:lumMod val="85000"/>
                      <a:lumOff val="15000"/>
                    </a:schemeClr>
                  </a:solidFill>
                  <a:latin typeface="Arial"/>
                  <a:ea typeface="ＭＳ Ｐゴシック" pitchFamily="-112" charset="-128"/>
                  <a:cs typeface="Arial"/>
                </a:rPr>
                <a:t>Perceptions</a:t>
              </a:r>
            </a:p>
          </p:txBody>
        </p:sp>
      </p:grpSp>
      <p:grpSp>
        <p:nvGrpSpPr>
          <p:cNvPr id="6" name="Group 5"/>
          <p:cNvGrpSpPr>
            <a:grpSpLocks/>
          </p:cNvGrpSpPr>
          <p:nvPr/>
        </p:nvGrpSpPr>
        <p:grpSpPr bwMode="auto">
          <a:xfrm>
            <a:off x="6578600" y="3619500"/>
            <a:ext cx="2324100" cy="2406650"/>
            <a:chOff x="6579194" y="3618967"/>
            <a:chExt cx="2324099" cy="2407902"/>
          </a:xfrm>
        </p:grpSpPr>
        <p:sp>
          <p:nvSpPr>
            <p:cNvPr id="17" name="Oval 6"/>
            <p:cNvSpPr>
              <a:spLocks noChangeArrowheads="1"/>
            </p:cNvSpPr>
            <p:nvPr/>
          </p:nvSpPr>
          <p:spPr bwMode="gray">
            <a:xfrm>
              <a:off x="6579194" y="3618967"/>
              <a:ext cx="2324099" cy="2407902"/>
            </a:xfrm>
            <a:prstGeom prst="ellipse">
              <a:avLst/>
            </a:prstGeom>
            <a:solidFill>
              <a:schemeClr val="accent1"/>
            </a:solidFill>
            <a:ln w="9525">
              <a:noFill/>
              <a:round/>
              <a:headEnd/>
              <a:tailEnd/>
            </a:ln>
            <a:effectLst/>
            <a:scene3d>
              <a:camera prst="orthographicFront"/>
              <a:lightRig rig="threePt" dir="t"/>
            </a:scene3d>
            <a:sp3d>
              <a:bevelT w="1143000" h="1143000"/>
            </a:sp3d>
          </p:spPr>
          <p:txBody>
            <a:bodyPr wrap="none" anchor="ctr"/>
            <a:lstStyle/>
            <a:p>
              <a:pPr>
                <a:defRPr/>
              </a:pPr>
              <a:endParaRPr lang="en-US">
                <a:latin typeface="Arial"/>
                <a:ea typeface="ＭＳ Ｐゴシック" pitchFamily="-112" charset="-128"/>
                <a:cs typeface="Arial"/>
              </a:endParaRPr>
            </a:p>
          </p:txBody>
        </p:sp>
        <p:sp>
          <p:nvSpPr>
            <p:cNvPr id="19" name="Text Box 7"/>
            <p:cNvSpPr txBox="1">
              <a:spLocks noChangeArrowheads="1"/>
            </p:cNvSpPr>
            <p:nvPr/>
          </p:nvSpPr>
          <p:spPr bwMode="gray">
            <a:xfrm>
              <a:off x="6790290" y="4629835"/>
              <a:ext cx="1942136" cy="478145"/>
            </a:xfrm>
            <a:prstGeom prst="rect">
              <a:avLst/>
            </a:prstGeom>
            <a:noFill/>
            <a:ln w="9525">
              <a:noFill/>
              <a:round/>
              <a:headEnd/>
              <a:tailEnd/>
            </a:ln>
            <a:effectLst/>
            <a:scene3d>
              <a:camera prst="orthographicFront"/>
              <a:lightRig rig="threePt" dir="t"/>
            </a:scene3d>
            <a:sp3d>
              <a:bevelT w="1143000" h="1143000"/>
            </a:sp3d>
          </p:spPr>
          <p:txBody>
            <a:bodyPr anchor="ctr"/>
            <a:lstStyle/>
            <a:p>
              <a:pPr algn="ctr">
                <a:lnSpc>
                  <a:spcPct val="90000"/>
                </a:lnSpc>
                <a:defRPr/>
              </a:pPr>
              <a:r>
                <a:rPr lang="en-US" sz="2400" b="1" dirty="0">
                  <a:latin typeface="Arial"/>
                  <a:ea typeface="ＭＳ Ｐゴシック" pitchFamily="-112" charset="-128"/>
                  <a:cs typeface="Arial"/>
                </a:rPr>
                <a:t>Goals</a:t>
              </a:r>
            </a:p>
          </p:txBody>
        </p:sp>
      </p:grpSp>
    </p:spTree>
    <p:extLst>
      <p:ext uri="{BB962C8B-B14F-4D97-AF65-F5344CB8AC3E}">
        <p14:creationId xmlns:p14="http://schemas.microsoft.com/office/powerpoint/2010/main" val="2306216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childTnLst>
                                </p:cTn>
                              </p:par>
                            </p:childTnLst>
                          </p:cTn>
                        </p:par>
                        <p:par>
                          <p:cTn id="8" fill="hold" nodeType="afterGroup">
                            <p:stCondLst>
                              <p:cond delay="1000"/>
                            </p:stCondLst>
                            <p:childTnLst>
                              <p:par>
                                <p:cTn id="9" presetID="15"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4"/>
                                        </p:tgtEl>
                                        <p:attrNameLst>
                                          <p:attrName>ppt_y</p:attrName>
                                        </p:attrNameLst>
                                      </p:cBhvr>
                                      <p:tavLst>
                                        <p:tav tm="0" fmla="#ppt_y+(sin(-2*pi*(1-$))*-#ppt_x+cos(-2*pi*(1-$))*(1-#ppt_y))*(1-$)">
                                          <p:val>
                                            <p:fltVal val="0"/>
                                          </p:val>
                                        </p:tav>
                                        <p:tav tm="100000">
                                          <p:val>
                                            <p:fltVal val="1"/>
                                          </p:val>
                                        </p:tav>
                                      </p:tavLst>
                                    </p:anim>
                                  </p:childTnLst>
                                </p:cTn>
                              </p:par>
                              <p:par>
                                <p:cTn id="15" presetID="15" presetClass="entr" presetSubtype="0" fill="hold" nodeType="withEffect">
                                  <p:stCondLst>
                                    <p:cond delay="30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3"/>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nodeType="withEffect">
                                  <p:stCondLst>
                                    <p:cond delay="60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nodeType="withEffect">
                                  <p:stCondLst>
                                    <p:cond delay="60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ppt_w</p:attrName>
                                        </p:attrNameLst>
                                      </p:cBhvr>
                                      <p:tavLst>
                                        <p:tav tm="0">
                                          <p:val>
                                            <p:fltVal val="0"/>
                                          </p:val>
                                        </p:tav>
                                        <p:tav tm="100000">
                                          <p:val>
                                            <p:strVal val="#ppt_w"/>
                                          </p:val>
                                        </p:tav>
                                      </p:tavLst>
                                    </p:anim>
                                    <p:anim calcmode="lin" valueType="num">
                                      <p:cBhvr>
                                        <p:cTn id="30" dur="1000" fill="hold"/>
                                        <p:tgtEl>
                                          <p:spTgt spid="6"/>
                                        </p:tgtEl>
                                        <p:attrNameLst>
                                          <p:attrName>ppt_h</p:attrName>
                                        </p:attrNameLst>
                                      </p:cBhvr>
                                      <p:tavLst>
                                        <p:tav tm="0">
                                          <p:val>
                                            <p:fltVal val="0"/>
                                          </p:val>
                                        </p:tav>
                                        <p:tav tm="100000">
                                          <p:val>
                                            <p:strVal val="#ppt_h"/>
                                          </p:val>
                                        </p:tav>
                                      </p:tavLst>
                                    </p:anim>
                                    <p:anim calcmode="lin" valueType="num">
                                      <p:cBhvr>
                                        <p:cTn id="31"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4"/>
          <p:cNvSpPr>
            <a:spLocks noGrp="1"/>
          </p:cNvSpPr>
          <p:nvPr>
            <p:ph type="ctrTitle"/>
          </p:nvPr>
        </p:nvSpPr>
        <p:spPr/>
        <p:txBody>
          <a:bodyPr/>
          <a:lstStyle/>
          <a:p>
            <a:r>
              <a:rPr lang="en-US">
                <a:latin typeface="Arial" charset="0"/>
                <a:ea typeface="ＭＳ Ｐゴシック" charset="0"/>
                <a:cs typeface="ＭＳ Ｐゴシック" charset="0"/>
              </a:rPr>
              <a:t>Emotions and the Mind</a:t>
            </a:r>
          </a:p>
        </p:txBody>
      </p:sp>
      <p:pic>
        <p:nvPicPr>
          <p:cNvPr id="7" name="Picture 6" descr="AALCRNN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14413" y="1105159"/>
            <a:ext cx="7115175"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0479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4"/>
          <p:cNvSpPr>
            <a:spLocks noGrp="1"/>
          </p:cNvSpPr>
          <p:nvPr>
            <p:ph type="ctrTitle"/>
          </p:nvPr>
        </p:nvSpPr>
        <p:spPr/>
        <p:txBody>
          <a:bodyPr/>
          <a:lstStyle/>
          <a:p>
            <a:r>
              <a:rPr lang="en-US">
                <a:latin typeface="Arial" charset="0"/>
                <a:ea typeface="ＭＳ Ｐゴシック" charset="0"/>
                <a:cs typeface="ＭＳ Ｐゴシック" charset="0"/>
              </a:rPr>
              <a:t>Emotions and the Mind</a:t>
            </a:r>
          </a:p>
        </p:txBody>
      </p:sp>
      <p:pic>
        <p:nvPicPr>
          <p:cNvPr id="6" name="Picture 5" descr="AADZCSI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21644" y="1092460"/>
            <a:ext cx="5700712" cy="506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7102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1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304"/>
            <a:ext cx="9144000" cy="6478837"/>
          </a:xfrm>
          <a:prstGeom prst="rect">
            <a:avLst/>
          </a:prstGeom>
        </p:spPr>
      </p:pic>
      <p:sp>
        <p:nvSpPr>
          <p:cNvPr id="2" name="Rectangle 1"/>
          <p:cNvSpPr/>
          <p:nvPr/>
        </p:nvSpPr>
        <p:spPr>
          <a:xfrm>
            <a:off x="3390059" y="1978831"/>
            <a:ext cx="2441120" cy="1128463"/>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3962814" y="622710"/>
            <a:ext cx="1261806" cy="1261806"/>
            <a:chOff x="815959" y="622710"/>
            <a:chExt cx="1261806" cy="1261806"/>
          </a:xfrm>
        </p:grpSpPr>
        <p:sp>
          <p:nvSpPr>
            <p:cNvPr id="4" name="Oval 3"/>
            <p:cNvSpPr/>
            <p:nvPr/>
          </p:nvSpPr>
          <p:spPr>
            <a:xfrm>
              <a:off x="815959" y="622710"/>
              <a:ext cx="1261806" cy="12618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21082" y="944304"/>
              <a:ext cx="1051560" cy="584776"/>
            </a:xfrm>
            <a:prstGeom prst="rect">
              <a:avLst/>
            </a:prstGeom>
            <a:noFill/>
            <a:ln>
              <a:noFill/>
            </a:ln>
          </p:spPr>
          <p:txBody>
            <a:bodyPr wrap="square" rtlCol="0">
              <a:spAutoFit/>
            </a:bodyPr>
            <a:lstStyle/>
            <a:p>
              <a:pPr algn="ctr"/>
              <a:r>
                <a:rPr lang="en-US" sz="3200" b="1" dirty="0" smtClean="0">
                  <a:solidFill>
                    <a:srgbClr val="5FBEFF"/>
                  </a:solidFill>
                  <a:latin typeface="Arial"/>
                  <a:cs typeface="Arial"/>
                </a:rPr>
                <a:t>11.2</a:t>
              </a:r>
              <a:endParaRPr lang="en-US" sz="3200" b="1" dirty="0">
                <a:solidFill>
                  <a:srgbClr val="5FBEFF"/>
                </a:solidFill>
                <a:latin typeface="Arial"/>
                <a:cs typeface="Arial"/>
              </a:endParaRPr>
            </a:p>
          </p:txBody>
        </p:sp>
      </p:grpSp>
      <p:sp>
        <p:nvSpPr>
          <p:cNvPr id="6" name="TextBox 5"/>
          <p:cNvSpPr txBox="1"/>
          <p:nvPr/>
        </p:nvSpPr>
        <p:spPr>
          <a:xfrm>
            <a:off x="3390059" y="2105743"/>
            <a:ext cx="2441120" cy="830997"/>
          </a:xfrm>
          <a:prstGeom prst="rect">
            <a:avLst/>
          </a:prstGeom>
          <a:noFill/>
        </p:spPr>
        <p:txBody>
          <a:bodyPr wrap="square" rtlCol="0">
            <a:spAutoFit/>
          </a:bodyPr>
          <a:lstStyle/>
          <a:p>
            <a:pPr algn="ctr"/>
            <a:r>
              <a:rPr lang="en-US" sz="2400" b="1" dirty="0" smtClean="0">
                <a:solidFill>
                  <a:schemeClr val="bg1"/>
                </a:solidFill>
                <a:latin typeface=""/>
              </a:rPr>
              <a:t>Emotion</a:t>
            </a:r>
            <a:br>
              <a:rPr lang="en-US" sz="2400" b="1" dirty="0" smtClean="0">
                <a:solidFill>
                  <a:schemeClr val="bg1"/>
                </a:solidFill>
                <a:latin typeface=""/>
              </a:rPr>
            </a:br>
            <a:r>
              <a:rPr lang="en-US" sz="2400" b="1" dirty="0" smtClean="0">
                <a:solidFill>
                  <a:schemeClr val="bg1"/>
                </a:solidFill>
                <a:latin typeface=""/>
              </a:rPr>
              <a:t>and Culture</a:t>
            </a:r>
            <a:endParaRPr lang="en-US" sz="2400" b="1" dirty="0">
              <a:solidFill>
                <a:schemeClr val="bg1"/>
              </a:solidFill>
              <a:latin typeface="Arial"/>
              <a:cs typeface="Arial"/>
            </a:endParaRPr>
          </a:p>
        </p:txBody>
      </p:sp>
    </p:spTree>
    <p:extLst>
      <p:ext uri="{BB962C8B-B14F-4D97-AF65-F5344CB8AC3E}">
        <p14:creationId xmlns:p14="http://schemas.microsoft.com/office/powerpoint/2010/main" val="27140294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11.2</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346543"/>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11.2.A</a:t>
              </a:r>
              <a:endParaRPr lang="en-US" sz="2400" b="1" dirty="0">
                <a:solidFill>
                  <a:schemeClr val="bg1"/>
                </a:solidFill>
                <a:latin typeface="Arial"/>
                <a:cs typeface="Arial"/>
              </a:endParaRPr>
            </a:p>
          </p:txBody>
        </p:sp>
      </p:grpSp>
      <p:grpSp>
        <p:nvGrpSpPr>
          <p:cNvPr id="8" name="Group 7"/>
          <p:cNvGrpSpPr/>
          <p:nvPr/>
        </p:nvGrpSpPr>
        <p:grpSpPr>
          <a:xfrm>
            <a:off x="1851368" y="1346543"/>
            <a:ext cx="6648095" cy="941051"/>
            <a:chOff x="1507106" y="1346543"/>
            <a:chExt cx="6648095" cy="941051"/>
          </a:xfrm>
        </p:grpSpPr>
        <p:sp>
          <p:nvSpPr>
            <p:cNvPr id="6" name="Round Diagonal Corner Rectangle 5"/>
            <p:cNvSpPr/>
            <p:nvPr/>
          </p:nvSpPr>
          <p:spPr>
            <a:xfrm>
              <a:off x="1507106" y="1346543"/>
              <a:ext cx="6648095" cy="941051"/>
            </a:xfrm>
            <a:prstGeom prst="round2Diag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Describe the ways emotional experience can differ across cultures, in terms of concepts, language, and expectations</a:t>
              </a:r>
              <a:r>
                <a:rPr lang="en-US" dirty="0" smtClean="0">
                  <a:latin typeface="Arial"/>
                  <a:cs typeface="Arial"/>
                </a:rPr>
                <a:t>.</a:t>
              </a:r>
              <a:endParaRPr lang="en-US" dirty="0">
                <a:latin typeface="Arial"/>
                <a:cs typeface="Arial"/>
              </a:endParaRPr>
            </a:p>
          </p:txBody>
        </p:sp>
      </p:grpSp>
      <p:grpSp>
        <p:nvGrpSpPr>
          <p:cNvPr id="13" name="Group 12"/>
          <p:cNvGrpSpPr/>
          <p:nvPr/>
        </p:nvGrpSpPr>
        <p:grpSpPr>
          <a:xfrm>
            <a:off x="612022" y="2379414"/>
            <a:ext cx="1078690" cy="734479"/>
            <a:chOff x="267760" y="1346543"/>
            <a:chExt cx="1078690" cy="734479"/>
          </a:xfrm>
        </p:grpSpPr>
        <p:sp>
          <p:nvSpPr>
            <p:cNvPr id="14" name="Round Diagonal Corner Rectangle 13"/>
            <p:cNvSpPr/>
            <p:nvPr/>
          </p:nvSpPr>
          <p:spPr>
            <a:xfrm>
              <a:off x="267760" y="1346543"/>
              <a:ext cx="1078690" cy="734479"/>
            </a:xfrm>
            <a:prstGeom prst="round2Diag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TextBox 1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11.2.B</a:t>
              </a:r>
              <a:endParaRPr lang="en-US" sz="2400" b="1" dirty="0">
                <a:solidFill>
                  <a:schemeClr val="bg1"/>
                </a:solidFill>
                <a:latin typeface="Arial"/>
                <a:cs typeface="Arial"/>
              </a:endParaRPr>
            </a:p>
          </p:txBody>
        </p:sp>
      </p:grpSp>
      <p:grpSp>
        <p:nvGrpSpPr>
          <p:cNvPr id="16" name="Group 15"/>
          <p:cNvGrpSpPr/>
          <p:nvPr/>
        </p:nvGrpSpPr>
        <p:grpSpPr>
          <a:xfrm>
            <a:off x="1851368" y="2379414"/>
            <a:ext cx="6648095" cy="941832"/>
            <a:chOff x="1507106" y="1346543"/>
            <a:chExt cx="6648095" cy="941832"/>
          </a:xfrm>
        </p:grpSpPr>
        <p:sp>
          <p:nvSpPr>
            <p:cNvPr id="17" name="Round Diagonal Corner Rectangle 16"/>
            <p:cNvSpPr/>
            <p:nvPr/>
          </p:nvSpPr>
          <p:spPr>
            <a:xfrm>
              <a:off x="1507106" y="1346543"/>
              <a:ext cx="6648095" cy="941832"/>
            </a:xfrm>
            <a:prstGeom prst="round2Diag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8" name="TextBox 17"/>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Explain how display rules and emotion work influence the communication of emotion in a social and cultural context</a:t>
              </a:r>
              <a:r>
                <a:rPr lang="en-US" dirty="0" smtClean="0">
                  <a:latin typeface="Arial"/>
                  <a:cs typeface="Arial"/>
                </a:rPr>
                <a:t>.</a:t>
              </a:r>
              <a:endParaRPr lang="en-US" dirty="0">
                <a:latin typeface="Arial"/>
                <a:cs typeface="Arial"/>
              </a:endParaRPr>
            </a:p>
          </p:txBody>
        </p:sp>
      </p:grpSp>
      <p:grpSp>
        <p:nvGrpSpPr>
          <p:cNvPr id="23" name="Group 22"/>
          <p:cNvGrpSpPr/>
          <p:nvPr/>
        </p:nvGrpSpPr>
        <p:grpSpPr>
          <a:xfrm>
            <a:off x="612022" y="3417018"/>
            <a:ext cx="1078690" cy="734479"/>
            <a:chOff x="267760" y="1346543"/>
            <a:chExt cx="1078690" cy="734479"/>
          </a:xfrm>
        </p:grpSpPr>
        <p:sp>
          <p:nvSpPr>
            <p:cNvPr id="24" name="Round Diagonal Corner Rectangle 23"/>
            <p:cNvSpPr/>
            <p:nvPr/>
          </p:nvSpPr>
          <p:spPr>
            <a:xfrm>
              <a:off x="267760" y="1346543"/>
              <a:ext cx="1078690" cy="734479"/>
            </a:xfrm>
            <a:prstGeom prst="round2Diag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5" name="TextBox 2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11.2.C</a:t>
              </a:r>
              <a:endParaRPr lang="en-US" sz="2400" b="1" dirty="0">
                <a:solidFill>
                  <a:schemeClr val="bg1"/>
                </a:solidFill>
                <a:latin typeface="Arial"/>
                <a:cs typeface="Arial"/>
              </a:endParaRPr>
            </a:p>
          </p:txBody>
        </p:sp>
      </p:grpSp>
      <p:grpSp>
        <p:nvGrpSpPr>
          <p:cNvPr id="26" name="Group 25"/>
          <p:cNvGrpSpPr/>
          <p:nvPr/>
        </p:nvGrpSpPr>
        <p:grpSpPr>
          <a:xfrm>
            <a:off x="1851368" y="3417018"/>
            <a:ext cx="6648095" cy="1197864"/>
            <a:chOff x="1507106" y="1346543"/>
            <a:chExt cx="6648095" cy="1197864"/>
          </a:xfrm>
        </p:grpSpPr>
        <p:sp>
          <p:nvSpPr>
            <p:cNvPr id="27" name="Round Diagonal Corner Rectangle 26"/>
            <p:cNvSpPr/>
            <p:nvPr/>
          </p:nvSpPr>
          <p:spPr>
            <a:xfrm>
              <a:off x="1507106" y="1346543"/>
              <a:ext cx="6648095" cy="1197864"/>
            </a:xfrm>
            <a:prstGeom prst="round2Diag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8" name="TextBox 27"/>
            <p:cNvSpPr txBox="1"/>
            <p:nvPr/>
          </p:nvSpPr>
          <p:spPr>
            <a:xfrm>
              <a:off x="1706012" y="1467386"/>
              <a:ext cx="6387986" cy="923330"/>
            </a:xfrm>
            <a:prstGeom prst="rect">
              <a:avLst/>
            </a:prstGeom>
            <a:noFill/>
          </p:spPr>
          <p:txBody>
            <a:bodyPr wrap="square" rtlCol="0">
              <a:spAutoFit/>
            </a:bodyPr>
            <a:lstStyle/>
            <a:p>
              <a:r>
                <a:rPr lang="en-US" dirty="0">
                  <a:latin typeface="Arial"/>
                  <a:cs typeface="Arial"/>
                </a:rPr>
                <a:t>Explain sex differences that appear to exist in emotional experience, and comment on the complex reasons for these differences.</a:t>
              </a:r>
            </a:p>
          </p:txBody>
        </p:sp>
      </p:grpSp>
    </p:spTree>
    <p:extLst>
      <p:ext uri="{BB962C8B-B14F-4D97-AF65-F5344CB8AC3E}">
        <p14:creationId xmlns:p14="http://schemas.microsoft.com/office/powerpoint/2010/main" val="23733674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90"/>
                                          </p:val>
                                        </p:tav>
                                        <p:tav tm="100000">
                                          <p:val>
                                            <p:fltVal val="0"/>
                                          </p:val>
                                        </p:tav>
                                      </p:tavLst>
                                    </p:anim>
                                    <p:animEffect transition="in" filter="fade">
                                      <p:cBhvr>
                                        <p:cTn id="25" dur="500"/>
                                        <p:tgtEl>
                                          <p:spTgt spid="7"/>
                                        </p:tgtEl>
                                      </p:cBhvr>
                                    </p:animEffect>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25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90"/>
                                          </p:val>
                                        </p:tav>
                                        <p:tav tm="100000">
                                          <p:val>
                                            <p:fltVal val="0"/>
                                          </p:val>
                                        </p:tav>
                                      </p:tavLst>
                                    </p:anim>
                                    <p:animEffect transition="in" filter="fade">
                                      <p:cBhvr>
                                        <p:cTn id="37" dur="500"/>
                                        <p:tgtEl>
                                          <p:spTgt spid="13"/>
                                        </p:tgtEl>
                                      </p:cBhvr>
                                    </p:animEffect>
                                  </p:childTnLst>
                                </p:cTn>
                              </p:par>
                            </p:childTnLst>
                          </p:cTn>
                        </p:par>
                        <p:par>
                          <p:cTn id="38" fill="hold">
                            <p:stCondLst>
                              <p:cond delay="3000"/>
                            </p:stCondLst>
                            <p:childTnLst>
                              <p:par>
                                <p:cTn id="39" presetID="2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par>
                          <p:cTn id="43" fill="hold">
                            <p:stCondLst>
                              <p:cond delay="3500"/>
                            </p:stCondLst>
                            <p:childTnLst>
                              <p:par>
                                <p:cTn id="44" presetID="31"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 calcmode="lin" valueType="num">
                                      <p:cBhvr>
                                        <p:cTn id="48" dur="500" fill="hold"/>
                                        <p:tgtEl>
                                          <p:spTgt spid="23"/>
                                        </p:tgtEl>
                                        <p:attrNameLst>
                                          <p:attrName>style.rotation</p:attrName>
                                        </p:attrNameLst>
                                      </p:cBhvr>
                                      <p:tavLst>
                                        <p:tav tm="0">
                                          <p:val>
                                            <p:fltVal val="90"/>
                                          </p:val>
                                        </p:tav>
                                        <p:tav tm="100000">
                                          <p:val>
                                            <p:fltVal val="0"/>
                                          </p:val>
                                        </p:tav>
                                      </p:tavLst>
                                    </p:anim>
                                    <p:animEffect transition="in" filter="fade">
                                      <p:cBhvr>
                                        <p:cTn id="49" dur="500"/>
                                        <p:tgtEl>
                                          <p:spTgt spid="23"/>
                                        </p:tgtEl>
                                      </p:cBhvr>
                                    </p:animEffect>
                                  </p:childTnLst>
                                </p:cTn>
                              </p:par>
                            </p:childTnLst>
                          </p:cTn>
                        </p:par>
                        <p:par>
                          <p:cTn id="50" fill="hold">
                            <p:stCondLst>
                              <p:cond delay="4000"/>
                            </p:stCondLst>
                            <p:childTnLst>
                              <p:par>
                                <p:cTn id="51" presetID="23" presetClass="entr" presetSubtype="16"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4"/>
          <p:cNvSpPr>
            <a:spLocks noGrp="1" noChangeArrowheads="1"/>
          </p:cNvSpPr>
          <p:nvPr>
            <p:ph type="ctrTitle"/>
          </p:nvPr>
        </p:nvSpPr>
        <p:spPr/>
        <p:txBody>
          <a:bodyPr/>
          <a:lstStyle/>
          <a:p>
            <a:r>
              <a:rPr lang="en-US">
                <a:latin typeface="Arial" charset="0"/>
                <a:ea typeface="ＭＳ Ｐゴシック" charset="0"/>
                <a:cs typeface="ＭＳ Ｐゴシック" charset="0"/>
              </a:rPr>
              <a:t>How Culture Shapes Emotions</a:t>
            </a:r>
          </a:p>
        </p:txBody>
      </p:sp>
      <p:sp>
        <p:nvSpPr>
          <p:cNvPr id="33" name="Chord 32"/>
          <p:cNvSpPr/>
          <p:nvPr/>
        </p:nvSpPr>
        <p:spPr bwMode="auto">
          <a:xfrm rot="1393750">
            <a:off x="1039655" y="1353824"/>
            <a:ext cx="4642651" cy="4505475"/>
          </a:xfrm>
          <a:prstGeom prst="chord">
            <a:avLst>
              <a:gd name="adj1" fmla="val 3676905"/>
              <a:gd name="adj2" fmla="val 15141471"/>
            </a:avLst>
          </a:prstGeom>
          <a:solidFill>
            <a:schemeClr val="accent5">
              <a:lumMod val="60000"/>
              <a:lumOff val="40000"/>
            </a:schemeClr>
          </a:solidFill>
          <a:ln w="9525" cap="flat" cmpd="sng" algn="ctr">
            <a:noFill/>
            <a:prstDash val="solid"/>
            <a:round/>
            <a:headEnd type="none" w="med" len="med"/>
            <a:tailEnd type="none" w="med" len="med"/>
          </a:ln>
          <a:effectLst/>
          <a:scene3d>
            <a:camera prst="orthographicFront"/>
            <a:lightRig rig="threePt" dir="t"/>
          </a:scene3d>
          <a:sp3d>
            <a:bevelT w="254000" h="254000"/>
          </a:sp3d>
        </p:spPr>
        <p:txBody>
          <a:bodyPr wrap="none" anchor="ctr"/>
          <a:lstStyle/>
          <a:p>
            <a:pPr algn="ctr">
              <a:defRPr/>
            </a:pPr>
            <a:endParaRPr lang="en-US" sz="1800">
              <a:latin typeface="Arial" pitchFamily="-111" charset="0"/>
              <a:ea typeface="MS PGothic" charset="0"/>
              <a:cs typeface="MS PGothic" charset="0"/>
            </a:endParaRPr>
          </a:p>
        </p:txBody>
      </p:sp>
      <p:sp>
        <p:nvSpPr>
          <p:cNvPr id="35" name="Text Box 42"/>
          <p:cNvSpPr txBox="1">
            <a:spLocks noChangeArrowheads="1"/>
          </p:cNvSpPr>
          <p:nvPr/>
        </p:nvSpPr>
        <p:spPr bwMode="auto">
          <a:xfrm>
            <a:off x="1182688" y="2452363"/>
            <a:ext cx="2262187" cy="2454275"/>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lnSpc>
                <a:spcPct val="85000"/>
              </a:lnSpc>
              <a:spcBef>
                <a:spcPct val="20000"/>
              </a:spcBef>
              <a:defRPr/>
            </a:pPr>
            <a:r>
              <a:rPr lang="en-US" sz="1800" b="1" dirty="0">
                <a:solidFill>
                  <a:schemeClr val="accent5">
                    <a:lumMod val="75000"/>
                  </a:schemeClr>
                </a:solidFill>
                <a:cs typeface="+mn-cs"/>
              </a:rPr>
              <a:t>Most people in all cultures </a:t>
            </a:r>
            <a:r>
              <a:rPr lang="en-US" sz="1800" b="1" dirty="0" smtClean="0">
                <a:solidFill>
                  <a:schemeClr val="accent5">
                    <a:lumMod val="75000"/>
                  </a:schemeClr>
                </a:solidFill>
                <a:cs typeface="+mn-cs"/>
              </a:rPr>
              <a:t>are capable </a:t>
            </a:r>
            <a:r>
              <a:rPr lang="en-US" sz="1800" b="1" dirty="0">
                <a:solidFill>
                  <a:schemeClr val="accent5">
                    <a:lumMod val="75000"/>
                  </a:schemeClr>
                </a:solidFill>
                <a:cs typeface="+mn-cs"/>
              </a:rPr>
              <a:t>of </a:t>
            </a:r>
            <a:r>
              <a:rPr lang="en-US" sz="1800" b="1" dirty="0" smtClean="0">
                <a:solidFill>
                  <a:schemeClr val="accent5">
                    <a:lumMod val="75000"/>
                  </a:schemeClr>
                </a:solidFill>
                <a:cs typeface="+mn-cs"/>
              </a:rPr>
              <a:t>feeling certain </a:t>
            </a:r>
            <a:r>
              <a:rPr lang="en-US" sz="1800" b="1" dirty="0">
                <a:solidFill>
                  <a:schemeClr val="accent5">
                    <a:lumMod val="75000"/>
                  </a:schemeClr>
                </a:solidFill>
                <a:cs typeface="+mn-cs"/>
              </a:rPr>
              <a:t>innate emotions, the </a:t>
            </a:r>
            <a:r>
              <a:rPr lang="en-US" sz="1800" b="1" dirty="0" smtClean="0">
                <a:solidFill>
                  <a:schemeClr val="accent5">
                    <a:lumMod val="75000"/>
                  </a:schemeClr>
                </a:solidFill>
                <a:cs typeface="+mn-cs"/>
              </a:rPr>
              <a:t>ones that have physiological hallmarks </a:t>
            </a:r>
            <a:r>
              <a:rPr lang="en-US" sz="1800" b="1" dirty="0">
                <a:solidFill>
                  <a:schemeClr val="accent5">
                    <a:lumMod val="75000"/>
                  </a:schemeClr>
                </a:solidFill>
                <a:cs typeface="+mn-cs"/>
              </a:rPr>
              <a:t>in </a:t>
            </a:r>
            <a:r>
              <a:rPr lang="en-US" sz="1800" b="1" dirty="0" smtClean="0">
                <a:solidFill>
                  <a:schemeClr val="accent5">
                    <a:lumMod val="75000"/>
                  </a:schemeClr>
                </a:solidFill>
                <a:cs typeface="+mn-cs"/>
              </a:rPr>
              <a:t>the brain </a:t>
            </a:r>
            <a:r>
              <a:rPr lang="en-US" sz="1800" b="1" dirty="0">
                <a:solidFill>
                  <a:schemeClr val="accent5">
                    <a:lumMod val="75000"/>
                  </a:schemeClr>
                </a:solidFill>
                <a:cs typeface="+mn-cs"/>
              </a:rPr>
              <a:t>and </a:t>
            </a:r>
            <a:r>
              <a:rPr lang="en-US" sz="1800" b="1" dirty="0" smtClean="0">
                <a:solidFill>
                  <a:schemeClr val="accent5">
                    <a:lumMod val="75000"/>
                  </a:schemeClr>
                </a:solidFill>
                <a:cs typeface="+mn-cs"/>
              </a:rPr>
              <a:t>nervous system</a:t>
            </a:r>
            <a:r>
              <a:rPr lang="en-US" sz="1800" b="1" dirty="0">
                <a:solidFill>
                  <a:schemeClr val="accent5">
                    <a:lumMod val="75000"/>
                  </a:schemeClr>
                </a:solidFill>
                <a:cs typeface="+mn-cs"/>
              </a:rPr>
              <a:t>.</a:t>
            </a:r>
            <a:endParaRPr lang="en-US" sz="1800" b="1" dirty="0" smtClean="0">
              <a:solidFill>
                <a:schemeClr val="accent5">
                  <a:lumMod val="75000"/>
                </a:schemeClr>
              </a:solidFill>
              <a:cs typeface="+mn-cs"/>
            </a:endParaRPr>
          </a:p>
        </p:txBody>
      </p:sp>
      <p:sp>
        <p:nvSpPr>
          <p:cNvPr id="36" name="Chord 35"/>
          <p:cNvSpPr/>
          <p:nvPr/>
        </p:nvSpPr>
        <p:spPr bwMode="auto">
          <a:xfrm rot="20206250" flipH="1">
            <a:off x="3412597" y="1341387"/>
            <a:ext cx="4474817" cy="4508199"/>
          </a:xfrm>
          <a:prstGeom prst="chord">
            <a:avLst>
              <a:gd name="adj1" fmla="val 3760891"/>
              <a:gd name="adj2" fmla="val 15042949"/>
            </a:avLst>
          </a:prstGeom>
          <a:solidFill>
            <a:schemeClr val="accent3">
              <a:lumMod val="60000"/>
              <a:lumOff val="40000"/>
            </a:schemeClr>
          </a:solidFill>
          <a:ln w="9525" cap="flat" cmpd="sng" algn="ctr">
            <a:noFill/>
            <a:prstDash val="solid"/>
            <a:round/>
            <a:headEnd type="none" w="med" len="med"/>
            <a:tailEnd type="none" w="med" len="med"/>
          </a:ln>
          <a:effectLst/>
          <a:scene3d>
            <a:camera prst="orthographicFront"/>
            <a:lightRig rig="threePt" dir="t"/>
          </a:scene3d>
          <a:sp3d>
            <a:bevelT w="254000" h="254000"/>
          </a:sp3d>
        </p:spPr>
        <p:txBody>
          <a:bodyPr wrap="none" anchor="ctr"/>
          <a:lstStyle/>
          <a:p>
            <a:pPr algn="ctr">
              <a:defRPr/>
            </a:pPr>
            <a:endParaRPr lang="en-US" sz="1800">
              <a:latin typeface="Arial" pitchFamily="-111" charset="0"/>
              <a:ea typeface="MS PGothic" charset="0"/>
              <a:cs typeface="MS PGothic" charset="0"/>
            </a:endParaRPr>
          </a:p>
        </p:txBody>
      </p:sp>
      <p:sp>
        <p:nvSpPr>
          <p:cNvPr id="319532" name="Text Box 44"/>
          <p:cNvSpPr txBox="1">
            <a:spLocks noChangeArrowheads="1"/>
          </p:cNvSpPr>
          <p:nvPr/>
        </p:nvSpPr>
        <p:spPr bwMode="auto">
          <a:xfrm>
            <a:off x="5624513" y="2687313"/>
            <a:ext cx="2227262" cy="1982787"/>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85000"/>
              </a:lnSpc>
              <a:spcBef>
                <a:spcPct val="20000"/>
              </a:spcBef>
              <a:defRPr/>
            </a:pPr>
            <a:r>
              <a:rPr lang="en-US" sz="1800" b="1" dirty="0">
                <a:solidFill>
                  <a:schemeClr val="accent3">
                    <a:lumMod val="75000"/>
                  </a:schemeClr>
                </a:solidFill>
                <a:cs typeface="+mn-cs"/>
              </a:rPr>
              <a:t>But people in different cultures might indeed differ in their </a:t>
            </a:r>
            <a:r>
              <a:rPr lang="en-US" sz="1800" b="1" dirty="0" smtClean="0">
                <a:solidFill>
                  <a:schemeClr val="accent3">
                    <a:lumMod val="75000"/>
                  </a:schemeClr>
                </a:solidFill>
                <a:cs typeface="+mn-cs"/>
              </a:rPr>
              <a:t>abilities to experience emotional blends and variations.</a:t>
            </a:r>
            <a:endParaRPr lang="en-US" sz="1800" dirty="0" smtClean="0">
              <a:solidFill>
                <a:schemeClr val="accent3">
                  <a:lumMod val="75000"/>
                </a:schemeClr>
              </a:solidFill>
              <a:cs typeface="+mn-cs"/>
            </a:endParaRPr>
          </a:p>
        </p:txBody>
      </p:sp>
      <p:grpSp>
        <p:nvGrpSpPr>
          <p:cNvPr id="2" name="Group 45"/>
          <p:cNvGrpSpPr>
            <a:grpSpLocks/>
          </p:cNvGrpSpPr>
          <p:nvPr/>
        </p:nvGrpSpPr>
        <p:grpSpPr bwMode="auto">
          <a:xfrm>
            <a:off x="1878272" y="1230260"/>
            <a:ext cx="5120756" cy="4804818"/>
            <a:chOff x="313825" y="925397"/>
            <a:chExt cx="5483567" cy="5142672"/>
          </a:xfrm>
          <a:solidFill>
            <a:srgbClr val="FFFF00">
              <a:alpha val="77000"/>
            </a:srgbClr>
          </a:solidFill>
        </p:grpSpPr>
        <p:sp>
          <p:nvSpPr>
            <p:cNvPr id="33811" name="Oval 43"/>
            <p:cNvSpPr>
              <a:spLocks noChangeArrowheads="1"/>
            </p:cNvSpPr>
            <p:nvPr/>
          </p:nvSpPr>
          <p:spPr bwMode="auto">
            <a:xfrm>
              <a:off x="313825" y="925397"/>
              <a:ext cx="5483567" cy="5142672"/>
            </a:xfrm>
            <a:prstGeom prst="ellipse">
              <a:avLst/>
            </a:prstGeom>
            <a:solidFill>
              <a:srgbClr val="FFFFFF"/>
            </a:solidFill>
            <a:ln>
              <a:noFill/>
            </a:ln>
            <a:effectLst>
              <a:outerShdw blurRad="63500" dist="12700" dir="4740090" rotWithShape="0">
                <a:srgbClr val="FFFFFF">
                  <a:alpha val="74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sz="1800"/>
            </a:p>
          </p:txBody>
        </p:sp>
        <p:sp>
          <p:nvSpPr>
            <p:cNvPr id="319529" name="Text Box 41"/>
            <p:cNvSpPr txBox="1">
              <a:spLocks noChangeArrowheads="1"/>
            </p:cNvSpPr>
            <p:nvPr/>
          </p:nvSpPr>
          <p:spPr bwMode="auto">
            <a:xfrm>
              <a:off x="1105736" y="2753366"/>
              <a:ext cx="3930345" cy="1678736"/>
            </a:xfrm>
            <a:prstGeom prst="rect">
              <a:avLst/>
            </a:prstGeom>
            <a:noFill/>
            <a:ln w="9525">
              <a:noFill/>
              <a:miter lim="800000"/>
              <a:headEnd/>
              <a:tailEnd/>
            </a:ln>
            <a:effectLst/>
          </p:spPr>
          <p:txBody>
            <a:bodyPr>
              <a:spAutoFit/>
            </a:bodyPr>
            <a:lstStyle>
              <a:lvl1pPr eaLnBrk="0" hangingPunct="0">
                <a:tabLst>
                  <a:tab pos="800100" algn="l"/>
                </a:tabLst>
                <a:defRPr sz="2400">
                  <a:solidFill>
                    <a:schemeClr val="tx1"/>
                  </a:solidFill>
                  <a:latin typeface="Arial" pitchFamily="34" charset="0"/>
                  <a:ea typeface="ＭＳ Ｐゴシック" pitchFamily="34" charset="-128"/>
                </a:defRPr>
              </a:lvl1pPr>
              <a:lvl2pPr marL="37931725" indent="-37474525" eaLnBrk="0" hangingPunct="0">
                <a:tabLst>
                  <a:tab pos="800100" algn="l"/>
                </a:tabLst>
                <a:defRPr sz="2400">
                  <a:solidFill>
                    <a:schemeClr val="tx1"/>
                  </a:solidFill>
                  <a:latin typeface="Arial" pitchFamily="34" charset="0"/>
                  <a:ea typeface="ＭＳ Ｐゴシック" pitchFamily="34" charset="-128"/>
                </a:defRPr>
              </a:lvl2pPr>
              <a:lvl3pPr eaLnBrk="0" hangingPunct="0">
                <a:tabLst>
                  <a:tab pos="800100" algn="l"/>
                </a:tabLst>
                <a:defRPr sz="2400">
                  <a:solidFill>
                    <a:schemeClr val="tx1"/>
                  </a:solidFill>
                  <a:latin typeface="Arial" pitchFamily="34" charset="0"/>
                  <a:ea typeface="ＭＳ Ｐゴシック" pitchFamily="34" charset="-128"/>
                </a:defRPr>
              </a:lvl3pPr>
              <a:lvl4pPr eaLnBrk="0" hangingPunct="0">
                <a:tabLst>
                  <a:tab pos="800100" algn="l"/>
                </a:tabLst>
                <a:defRPr sz="2400">
                  <a:solidFill>
                    <a:schemeClr val="tx1"/>
                  </a:solidFill>
                  <a:latin typeface="Arial" pitchFamily="34" charset="0"/>
                  <a:ea typeface="ＭＳ Ｐゴシック" pitchFamily="34" charset="-128"/>
                </a:defRPr>
              </a:lvl4pPr>
              <a:lvl5pPr eaLnBrk="0" hangingPunct="0">
                <a:tabLst>
                  <a:tab pos="800100" algn="l"/>
                </a:tabLst>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tabLst>
                  <a:tab pos="800100" algn="l"/>
                </a:tabLs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tabLst>
                  <a:tab pos="800100" algn="l"/>
                </a:tabLs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tabLst>
                  <a:tab pos="800100" algn="l"/>
                </a:tabLs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tabLst>
                  <a:tab pos="800100" algn="l"/>
                </a:tabLst>
                <a:defRPr sz="2400">
                  <a:solidFill>
                    <a:schemeClr val="tx1"/>
                  </a:solidFill>
                  <a:latin typeface="Arial" pitchFamily="34" charset="0"/>
                  <a:ea typeface="ＭＳ Ｐゴシック" pitchFamily="34" charset="-128"/>
                </a:defRPr>
              </a:lvl9pPr>
            </a:lstStyle>
            <a:p>
              <a:pPr algn="ctr">
                <a:lnSpc>
                  <a:spcPct val="85000"/>
                </a:lnSpc>
                <a:spcBef>
                  <a:spcPct val="20000"/>
                </a:spcBef>
                <a:defRPr/>
              </a:pPr>
              <a:r>
                <a:rPr lang="en-US" sz="2800" b="1" dirty="0" smtClean="0">
                  <a:solidFill>
                    <a:srgbClr val="31859C"/>
                  </a:solidFill>
                  <a:cs typeface="+mn-cs"/>
                </a:rPr>
                <a:t>Culture</a:t>
              </a:r>
              <a:r>
                <a:rPr lang="en-US" sz="2800" b="1" dirty="0" smtClean="0">
                  <a:cs typeface="+mn-cs"/>
                </a:rPr>
                <a:t> determines much of what people feel emotional </a:t>
              </a:r>
              <a:r>
                <a:rPr lang="en-US" sz="2800" b="1" i="1" dirty="0" smtClean="0">
                  <a:solidFill>
                    <a:schemeClr val="accent3">
                      <a:lumMod val="75000"/>
                    </a:schemeClr>
                  </a:solidFill>
                  <a:cs typeface="+mn-cs"/>
                </a:rPr>
                <a:t>about</a:t>
              </a:r>
              <a:r>
                <a:rPr lang="en-US" sz="2800" b="1" dirty="0" smtClean="0">
                  <a:cs typeface="+mn-cs"/>
                </a:rPr>
                <a:t>.</a:t>
              </a:r>
              <a:endParaRPr lang="en-US" sz="2800" b="1" i="1" dirty="0" smtClean="0">
                <a:cs typeface="+mn-cs"/>
              </a:endParaRPr>
            </a:p>
          </p:txBody>
        </p:sp>
      </p:grpSp>
    </p:spTree>
    <p:extLst>
      <p:ext uri="{BB962C8B-B14F-4D97-AF65-F5344CB8AC3E}">
        <p14:creationId xmlns:p14="http://schemas.microsoft.com/office/powerpoint/2010/main" val="3121247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slide(fromRight)">
                                      <p:cBhvr>
                                        <p:cTn id="7" dur="500"/>
                                        <p:tgtEl>
                                          <p:spTgt spid="33"/>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2000"/>
                                        <p:tgtEl>
                                          <p:spTgt spid="3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2" presetClass="entr" presetSubtype="8" fill="hold"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slide(fromLeft)">
                                      <p:cBhvr>
                                        <p:cTn id="16" dur="500"/>
                                        <p:tgtEl>
                                          <p:spTgt spid="36"/>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19532"/>
                                        </p:tgtEl>
                                        <p:attrNameLst>
                                          <p:attrName>style.visibility</p:attrName>
                                        </p:attrNameLst>
                                      </p:cBhvr>
                                      <p:to>
                                        <p:strVal val="visible"/>
                                      </p:to>
                                    </p:set>
                                    <p:animEffect transition="in" filter="fade">
                                      <p:cBhvr>
                                        <p:cTn id="20" dur="2000"/>
                                        <p:tgtEl>
                                          <p:spTgt spid="31953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0" presetClass="path" presetSubtype="0" accel="50000" decel="50000" fill="hold" nodeType="clickEffect">
                                  <p:stCondLst>
                                    <p:cond delay="0"/>
                                  </p:stCondLst>
                                  <p:childTnLst>
                                    <p:animMotion origin="layout" path="M 3.33333E-6 1.85185E-6 L 0.1092 1.85185E-6 " pathEditMode="relative" rAng="0" ptsTypes="AA">
                                      <p:cBhvr>
                                        <p:cTn id="24" dur="2000" fill="hold"/>
                                        <p:tgtEl>
                                          <p:spTgt spid="33"/>
                                        </p:tgtEl>
                                        <p:attrNameLst>
                                          <p:attrName>ppt_x</p:attrName>
                                          <p:attrName>ppt_y</p:attrName>
                                        </p:attrNameLst>
                                      </p:cBhvr>
                                      <p:rCtr x="5451" y="0"/>
                                    </p:animMotion>
                                  </p:childTnLst>
                                </p:cTn>
                              </p:par>
                              <p:par>
                                <p:cTn id="25" presetID="0" presetClass="path" presetSubtype="0" accel="50000" decel="50000" fill="hold" nodeType="withEffect">
                                  <p:stCondLst>
                                    <p:cond delay="0"/>
                                  </p:stCondLst>
                                  <p:childTnLst>
                                    <p:animMotion origin="layout" path="M -3.15753E-6 8.91823E-7 L -0.1119 -0.00232 " pathEditMode="relative" rAng="0" ptsTypes="AA">
                                      <p:cBhvr>
                                        <p:cTn id="26" dur="2000" fill="hold"/>
                                        <p:tgtEl>
                                          <p:spTgt spid="36"/>
                                        </p:tgtEl>
                                        <p:attrNameLst>
                                          <p:attrName>ppt_x</p:attrName>
                                          <p:attrName>ppt_y</p:attrName>
                                        </p:attrNameLst>
                                      </p:cBhvr>
                                      <p:rCtr x="-5604" y="-116"/>
                                    </p:animMotion>
                                  </p:childTnLst>
                                </p:cTn>
                              </p:par>
                              <p:par>
                                <p:cTn id="27" presetID="10" presetClass="exit" presetSubtype="0" fill="hold" grpId="1" nodeType="withEffect">
                                  <p:stCondLst>
                                    <p:cond delay="0"/>
                                  </p:stCondLst>
                                  <p:childTnLst>
                                    <p:animEffect transition="out" filter="fade">
                                      <p:cBhvr>
                                        <p:cTn id="28" dur="500"/>
                                        <p:tgtEl>
                                          <p:spTgt spid="319532"/>
                                        </p:tgtEl>
                                      </p:cBhvr>
                                    </p:animEffect>
                                    <p:set>
                                      <p:cBhvr>
                                        <p:cTn id="29" dur="1" fill="hold">
                                          <p:stCondLst>
                                            <p:cond delay="499"/>
                                          </p:stCondLst>
                                        </p:cTn>
                                        <p:tgtEl>
                                          <p:spTgt spid="319532"/>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35"/>
                                        </p:tgtEl>
                                      </p:cBhvr>
                                    </p:animEffect>
                                    <p:set>
                                      <p:cBhvr>
                                        <p:cTn id="32" dur="1" fill="hold">
                                          <p:stCondLst>
                                            <p:cond delay="499"/>
                                          </p:stCondLst>
                                        </p:cTn>
                                        <p:tgtEl>
                                          <p:spTgt spid="35"/>
                                        </p:tgtEl>
                                        <p:attrNameLst>
                                          <p:attrName>style.visibility</p:attrName>
                                        </p:attrNameLst>
                                      </p:cBhvr>
                                      <p:to>
                                        <p:strVal val="hidden"/>
                                      </p:to>
                                    </p:set>
                                  </p:childTnLst>
                                </p:cTn>
                              </p:par>
                            </p:childTnLst>
                          </p:cTn>
                        </p:par>
                        <p:par>
                          <p:cTn id="33" fill="hold" nodeType="afterGroup">
                            <p:stCondLst>
                              <p:cond delay="2000"/>
                            </p:stCondLst>
                            <p:childTnLst>
                              <p:par>
                                <p:cTn id="34" presetID="10"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P spid="319532" grpId="0"/>
      <p:bldP spid="31953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1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304"/>
            <a:ext cx="9144000" cy="6478837"/>
          </a:xfrm>
          <a:prstGeom prst="rect">
            <a:avLst/>
          </a:prstGeom>
        </p:spPr>
      </p:pic>
      <p:sp>
        <p:nvSpPr>
          <p:cNvPr id="2" name="Rectangle 1"/>
          <p:cNvSpPr/>
          <p:nvPr/>
        </p:nvSpPr>
        <p:spPr>
          <a:xfrm>
            <a:off x="3390059" y="1978831"/>
            <a:ext cx="2441120" cy="1128463"/>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3962814" y="622710"/>
            <a:ext cx="1261806" cy="1261806"/>
            <a:chOff x="815959" y="622710"/>
            <a:chExt cx="1261806" cy="1261806"/>
          </a:xfrm>
        </p:grpSpPr>
        <p:sp>
          <p:nvSpPr>
            <p:cNvPr id="4" name="Oval 3"/>
            <p:cNvSpPr/>
            <p:nvPr/>
          </p:nvSpPr>
          <p:spPr>
            <a:xfrm>
              <a:off x="815959" y="622710"/>
              <a:ext cx="1261806" cy="12618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21082" y="944304"/>
              <a:ext cx="1051560" cy="584776"/>
            </a:xfrm>
            <a:prstGeom prst="rect">
              <a:avLst/>
            </a:prstGeom>
            <a:noFill/>
            <a:ln>
              <a:noFill/>
            </a:ln>
          </p:spPr>
          <p:txBody>
            <a:bodyPr wrap="square" rtlCol="0">
              <a:spAutoFit/>
            </a:bodyPr>
            <a:lstStyle/>
            <a:p>
              <a:pPr algn="ctr"/>
              <a:r>
                <a:rPr lang="en-US" sz="3200" b="1" dirty="0" smtClean="0">
                  <a:solidFill>
                    <a:srgbClr val="5FBEFF"/>
                  </a:solidFill>
                  <a:latin typeface="Arial"/>
                  <a:cs typeface="Arial"/>
                </a:rPr>
                <a:t>11.1</a:t>
              </a:r>
              <a:endParaRPr lang="en-US" sz="3200" b="1" dirty="0">
                <a:solidFill>
                  <a:srgbClr val="5FBEFF"/>
                </a:solidFill>
                <a:latin typeface="Arial"/>
                <a:cs typeface="Arial"/>
              </a:endParaRPr>
            </a:p>
          </p:txBody>
        </p:sp>
      </p:grpSp>
      <p:sp>
        <p:nvSpPr>
          <p:cNvPr id="6" name="TextBox 5"/>
          <p:cNvSpPr txBox="1"/>
          <p:nvPr/>
        </p:nvSpPr>
        <p:spPr>
          <a:xfrm>
            <a:off x="3390059" y="2105743"/>
            <a:ext cx="2441120" cy="830997"/>
          </a:xfrm>
          <a:prstGeom prst="rect">
            <a:avLst/>
          </a:prstGeom>
          <a:noFill/>
        </p:spPr>
        <p:txBody>
          <a:bodyPr wrap="square" rtlCol="0">
            <a:spAutoFit/>
          </a:bodyPr>
          <a:lstStyle/>
          <a:p>
            <a:pPr algn="ctr"/>
            <a:r>
              <a:rPr lang="en-US" sz="2400" b="1" dirty="0">
                <a:solidFill>
                  <a:schemeClr val="bg1"/>
                </a:solidFill>
                <a:latin typeface=""/>
              </a:rPr>
              <a:t>The </a:t>
            </a:r>
            <a:r>
              <a:rPr lang="en-US" sz="2400" b="1" dirty="0" smtClean="0">
                <a:solidFill>
                  <a:schemeClr val="bg1"/>
                </a:solidFill>
                <a:latin typeface=""/>
              </a:rPr>
              <a:t>Nature</a:t>
            </a:r>
            <a:br>
              <a:rPr lang="en-US" sz="2400" b="1" dirty="0" smtClean="0">
                <a:solidFill>
                  <a:schemeClr val="bg1"/>
                </a:solidFill>
                <a:latin typeface=""/>
              </a:rPr>
            </a:br>
            <a:r>
              <a:rPr lang="en-US" sz="2400" b="1" dirty="0" smtClean="0">
                <a:solidFill>
                  <a:schemeClr val="bg1"/>
                </a:solidFill>
                <a:latin typeface=""/>
              </a:rPr>
              <a:t>of </a:t>
            </a:r>
            <a:r>
              <a:rPr lang="en-US" sz="2400" b="1" dirty="0">
                <a:solidFill>
                  <a:schemeClr val="bg1"/>
                </a:solidFill>
                <a:latin typeface=""/>
              </a:rPr>
              <a:t>Emotion </a:t>
            </a:r>
            <a:endParaRPr lang="en-US" sz="2400" b="1" dirty="0">
              <a:solidFill>
                <a:schemeClr val="bg1"/>
              </a:solidFill>
              <a:latin typeface="Arial"/>
              <a:cs typeface="Arial"/>
            </a:endParaRPr>
          </a:p>
        </p:txBody>
      </p:sp>
    </p:spTree>
    <p:extLst>
      <p:ext uri="{BB962C8B-B14F-4D97-AF65-F5344CB8AC3E}">
        <p14:creationId xmlns:p14="http://schemas.microsoft.com/office/powerpoint/2010/main" val="42096640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6"/>
          <p:cNvSpPr>
            <a:spLocks noGrp="1"/>
          </p:cNvSpPr>
          <p:nvPr>
            <p:ph type="ctrTitle"/>
          </p:nvPr>
        </p:nvSpPr>
        <p:spPr/>
        <p:txBody>
          <a:bodyPr/>
          <a:lstStyle/>
          <a:p>
            <a:r>
              <a:rPr lang="en-US">
                <a:latin typeface="Arial" charset="0"/>
                <a:ea typeface="ＭＳ Ｐゴシック" charset="0"/>
                <a:cs typeface="ＭＳ Ｐゴシック" charset="0"/>
              </a:rPr>
              <a:t>Communicating Emotions</a:t>
            </a:r>
          </a:p>
        </p:txBody>
      </p:sp>
      <p:sp>
        <p:nvSpPr>
          <p:cNvPr id="94211" name="Rectangle 4"/>
          <p:cNvSpPr>
            <a:spLocks noGrp="1" noChangeArrowheads="1"/>
          </p:cNvSpPr>
          <p:nvPr>
            <p:ph idx="4294967295"/>
          </p:nvPr>
        </p:nvSpPr>
        <p:spPr>
          <a:xfrm>
            <a:off x="4300667" y="1142676"/>
            <a:ext cx="4454872" cy="5255694"/>
          </a:xfrm>
        </p:spPr>
        <p:txBody>
          <a:bodyPr>
            <a:noAutofit/>
          </a:bodyPr>
          <a:lstStyle/>
          <a:p>
            <a:pPr marL="0" indent="0">
              <a:lnSpc>
                <a:spcPct val="95000"/>
              </a:lnSpc>
              <a:buNone/>
              <a:tabLst>
                <a:tab pos="800100" algn="l"/>
              </a:tabLst>
            </a:pPr>
            <a:r>
              <a:rPr lang="en-US" sz="2200" b="1" dirty="0">
                <a:solidFill>
                  <a:srgbClr val="C62DB0"/>
                </a:solidFill>
                <a:latin typeface="Arial" charset="0"/>
                <a:ea typeface="ＭＳ Ｐゴシック" charset="0"/>
                <a:cs typeface="ＭＳ Ｐゴシック" charset="0"/>
              </a:rPr>
              <a:t>Display rules</a:t>
            </a:r>
          </a:p>
          <a:p>
            <a:pPr>
              <a:lnSpc>
                <a:spcPct val="95000"/>
              </a:lnSpc>
              <a:spcAft>
                <a:spcPts val="600"/>
              </a:spcAft>
              <a:tabLst>
                <a:tab pos="800100" algn="l"/>
              </a:tabLst>
            </a:pPr>
            <a:r>
              <a:rPr lang="en-US" sz="2200" b="1" dirty="0">
                <a:latin typeface="Arial" charset="0"/>
                <a:ea typeface="ＭＳ Ｐゴシック" charset="0"/>
                <a:cs typeface="ＭＳ Ｐゴシック" charset="0"/>
              </a:rPr>
              <a:t>Social and cultural rules that regulate when, how, and where a person may express (or suppress) emotions</a:t>
            </a:r>
            <a:endParaRPr lang="en-US" sz="2200" b="1" dirty="0">
              <a:solidFill>
                <a:srgbClr val="008FD4"/>
              </a:solidFill>
              <a:latin typeface="Arial" charset="0"/>
              <a:ea typeface="ＭＳ Ｐゴシック" charset="0"/>
              <a:cs typeface="ＭＳ Ｐゴシック" charset="0"/>
            </a:endParaRPr>
          </a:p>
          <a:p>
            <a:pPr marL="0" indent="0">
              <a:lnSpc>
                <a:spcPct val="95000"/>
              </a:lnSpc>
              <a:buNone/>
              <a:tabLst>
                <a:tab pos="800100" algn="l"/>
              </a:tabLst>
            </a:pPr>
            <a:r>
              <a:rPr lang="en-US" sz="2200" b="1" dirty="0">
                <a:solidFill>
                  <a:srgbClr val="008FD4"/>
                </a:solidFill>
                <a:latin typeface="Arial" charset="0"/>
                <a:ea typeface="ＭＳ Ｐゴシック" charset="0"/>
                <a:cs typeface="ＭＳ Ｐゴシック" charset="0"/>
              </a:rPr>
              <a:t>Body language</a:t>
            </a:r>
            <a:endParaRPr lang="en-US" sz="2200" b="1" dirty="0">
              <a:solidFill>
                <a:srgbClr val="00438A"/>
              </a:solidFill>
              <a:latin typeface="Arial" charset="0"/>
              <a:ea typeface="ＭＳ Ｐゴシック" charset="0"/>
              <a:cs typeface="ＭＳ Ｐゴシック" charset="0"/>
            </a:endParaRPr>
          </a:p>
          <a:p>
            <a:pPr>
              <a:lnSpc>
                <a:spcPct val="95000"/>
              </a:lnSpc>
              <a:spcAft>
                <a:spcPts val="600"/>
              </a:spcAft>
              <a:tabLst>
                <a:tab pos="800100" algn="l"/>
              </a:tabLst>
            </a:pPr>
            <a:r>
              <a:rPr lang="en-US" sz="2200" b="1" dirty="0">
                <a:latin typeface="Arial" charset="0"/>
                <a:ea typeface="ＭＳ Ｐゴシック" charset="0"/>
                <a:cs typeface="ＭＳ Ｐゴシック" charset="0"/>
              </a:rPr>
              <a:t>The nonverbal signals of body movement, posture, and gaze</a:t>
            </a:r>
          </a:p>
          <a:p>
            <a:pPr marL="0" indent="0">
              <a:lnSpc>
                <a:spcPct val="95000"/>
              </a:lnSpc>
              <a:spcAft>
                <a:spcPts val="600"/>
              </a:spcAft>
              <a:buNone/>
              <a:tabLst>
                <a:tab pos="800100" algn="l"/>
              </a:tabLst>
            </a:pPr>
            <a:r>
              <a:rPr lang="en-US" sz="2200" b="1" dirty="0">
                <a:solidFill>
                  <a:srgbClr val="FF6600"/>
                </a:solidFill>
                <a:latin typeface="Arial" charset="0"/>
                <a:ea typeface="ＭＳ Ｐゴシック" charset="0"/>
                <a:cs typeface="ＭＳ Ｐゴシック" charset="0"/>
              </a:rPr>
              <a:t>Emotion work</a:t>
            </a:r>
          </a:p>
          <a:p>
            <a:pPr>
              <a:lnSpc>
                <a:spcPct val="95000"/>
              </a:lnSpc>
              <a:tabLst>
                <a:tab pos="800100" algn="l"/>
              </a:tabLst>
            </a:pPr>
            <a:r>
              <a:rPr lang="en-US" sz="2200" b="1" dirty="0">
                <a:latin typeface="Arial" charset="0"/>
                <a:ea typeface="ＭＳ Ｐゴシック" charset="0"/>
                <a:cs typeface="ＭＳ Ｐゴシック" charset="0"/>
              </a:rPr>
              <a:t>Expression of an emotion, often because of a role requirement, that a person does not really feel</a:t>
            </a:r>
          </a:p>
        </p:txBody>
      </p:sp>
      <p:pic>
        <p:nvPicPr>
          <p:cNvPr id="48132" name="Picture 3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6306" y="878147"/>
            <a:ext cx="4172301" cy="558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1705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48132"/>
                                        </p:tgtEl>
                                        <p:attrNameLst>
                                          <p:attrName>style.visibility</p:attrName>
                                        </p:attrNameLst>
                                      </p:cBhvr>
                                      <p:to>
                                        <p:strVal val="visible"/>
                                      </p:to>
                                    </p:set>
                                    <p:anim calcmode="lin" valueType="num">
                                      <p:cBhvr>
                                        <p:cTn id="7" dur="1000" fill="hold"/>
                                        <p:tgtEl>
                                          <p:spTgt spid="48132"/>
                                        </p:tgtEl>
                                        <p:attrNameLst>
                                          <p:attrName>ppt_w</p:attrName>
                                        </p:attrNameLst>
                                      </p:cBhvr>
                                      <p:tavLst>
                                        <p:tav tm="0">
                                          <p:val>
                                            <p:strVal val="#ppt_w*0.70"/>
                                          </p:val>
                                        </p:tav>
                                        <p:tav tm="100000">
                                          <p:val>
                                            <p:strVal val="#ppt_w"/>
                                          </p:val>
                                        </p:tav>
                                      </p:tavLst>
                                    </p:anim>
                                    <p:anim calcmode="lin" valueType="num">
                                      <p:cBhvr>
                                        <p:cTn id="8" dur="1000" fill="hold"/>
                                        <p:tgtEl>
                                          <p:spTgt spid="48132"/>
                                        </p:tgtEl>
                                        <p:attrNameLst>
                                          <p:attrName>ppt_h</p:attrName>
                                        </p:attrNameLst>
                                      </p:cBhvr>
                                      <p:tavLst>
                                        <p:tav tm="0">
                                          <p:val>
                                            <p:strVal val="#ppt_h"/>
                                          </p:val>
                                        </p:tav>
                                        <p:tav tm="100000">
                                          <p:val>
                                            <p:strVal val="#ppt_h"/>
                                          </p:val>
                                        </p:tav>
                                      </p:tavLst>
                                    </p:anim>
                                    <p:animEffect transition="in" filter="fade">
                                      <p:cBhvr>
                                        <p:cTn id="9" dur="1000"/>
                                        <p:tgtEl>
                                          <p:spTgt spid="48132"/>
                                        </p:tgtEl>
                                      </p:cBhvr>
                                    </p:animEffect>
                                  </p:childTnLst>
                                </p:cTn>
                              </p:par>
                            </p:childTnLst>
                          </p:cTn>
                        </p:par>
                        <p:par>
                          <p:cTn id="10" fill="hold">
                            <p:stCondLst>
                              <p:cond delay="1000"/>
                            </p:stCondLst>
                            <p:childTnLst>
                              <p:par>
                                <p:cTn id="11" presetID="12" presetClass="entr" presetSubtype="4" fill="hold" grpId="0" nodeType="afterEffect">
                                  <p:stCondLst>
                                    <p:cond delay="0"/>
                                  </p:stCondLst>
                                  <p:childTnLst>
                                    <p:set>
                                      <p:cBhvr>
                                        <p:cTn id="12" dur="1" fill="hold">
                                          <p:stCondLst>
                                            <p:cond delay="0"/>
                                          </p:stCondLst>
                                        </p:cTn>
                                        <p:tgtEl>
                                          <p:spTgt spid="94211">
                                            <p:txEl>
                                              <p:pRg st="0" end="0"/>
                                            </p:txEl>
                                          </p:spTgt>
                                        </p:tgtEl>
                                        <p:attrNameLst>
                                          <p:attrName>style.visibility</p:attrName>
                                        </p:attrNameLst>
                                      </p:cBhvr>
                                      <p:to>
                                        <p:strVal val="visible"/>
                                      </p:to>
                                    </p:set>
                                    <p:anim calcmode="lin" valueType="num">
                                      <p:cBhvr additive="base">
                                        <p:cTn id="13" dur="500"/>
                                        <p:tgtEl>
                                          <p:spTgt spid="94211">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94211">
                                            <p:txEl>
                                              <p:pRg st="0" end="0"/>
                                            </p:txEl>
                                          </p:spTgt>
                                        </p:tgtEl>
                                      </p:cBhvr>
                                    </p:animEffect>
                                  </p:childTnLst>
                                </p:cTn>
                              </p:par>
                            </p:childTnLst>
                          </p:cTn>
                        </p:par>
                        <p:par>
                          <p:cTn id="15" fill="hold">
                            <p:stCondLst>
                              <p:cond delay="1500"/>
                            </p:stCondLst>
                            <p:childTnLst>
                              <p:par>
                                <p:cTn id="16" presetID="12" presetClass="entr" presetSubtype="4" fill="hold" grpId="0" nodeType="afterEffect">
                                  <p:stCondLst>
                                    <p:cond delay="0"/>
                                  </p:stCondLst>
                                  <p:childTnLst>
                                    <p:set>
                                      <p:cBhvr>
                                        <p:cTn id="17" dur="1" fill="hold">
                                          <p:stCondLst>
                                            <p:cond delay="0"/>
                                          </p:stCondLst>
                                        </p:cTn>
                                        <p:tgtEl>
                                          <p:spTgt spid="94211">
                                            <p:txEl>
                                              <p:pRg st="1" end="1"/>
                                            </p:txEl>
                                          </p:spTgt>
                                        </p:tgtEl>
                                        <p:attrNameLst>
                                          <p:attrName>style.visibility</p:attrName>
                                        </p:attrNameLst>
                                      </p:cBhvr>
                                      <p:to>
                                        <p:strVal val="visible"/>
                                      </p:to>
                                    </p:set>
                                    <p:anim calcmode="lin" valueType="num">
                                      <p:cBhvr additive="base">
                                        <p:cTn id="18" dur="500"/>
                                        <p:tgtEl>
                                          <p:spTgt spid="94211">
                                            <p:txEl>
                                              <p:pRg st="1" end="1"/>
                                            </p:txEl>
                                          </p:spTgt>
                                        </p:tgtEl>
                                        <p:attrNameLst>
                                          <p:attrName>ppt_y</p:attrName>
                                        </p:attrNameLst>
                                      </p:cBhvr>
                                      <p:tavLst>
                                        <p:tav tm="0">
                                          <p:val>
                                            <p:strVal val="#ppt_y+#ppt_h*1.125000"/>
                                          </p:val>
                                        </p:tav>
                                        <p:tav tm="100000">
                                          <p:val>
                                            <p:strVal val="#ppt_y"/>
                                          </p:val>
                                        </p:tav>
                                      </p:tavLst>
                                    </p:anim>
                                    <p:animEffect transition="in" filter="wipe(up)">
                                      <p:cBhvr>
                                        <p:cTn id="19" dur="500"/>
                                        <p:tgtEl>
                                          <p:spTgt spid="94211">
                                            <p:txEl>
                                              <p:pRg st="1" end="1"/>
                                            </p:txEl>
                                          </p:spTgt>
                                        </p:tgtEl>
                                      </p:cBhvr>
                                    </p:animEffect>
                                  </p:childTnLst>
                                </p:cTn>
                              </p:par>
                            </p:childTnLst>
                          </p:cTn>
                        </p:par>
                        <p:par>
                          <p:cTn id="20" fill="hold">
                            <p:stCondLst>
                              <p:cond delay="2000"/>
                            </p:stCondLst>
                            <p:childTnLst>
                              <p:par>
                                <p:cTn id="21" presetID="12" presetClass="entr" presetSubtype="4" fill="hold" grpId="0" nodeType="afterEffect">
                                  <p:stCondLst>
                                    <p:cond delay="0"/>
                                  </p:stCondLst>
                                  <p:childTnLst>
                                    <p:set>
                                      <p:cBhvr>
                                        <p:cTn id="22" dur="1" fill="hold">
                                          <p:stCondLst>
                                            <p:cond delay="0"/>
                                          </p:stCondLst>
                                        </p:cTn>
                                        <p:tgtEl>
                                          <p:spTgt spid="94211">
                                            <p:txEl>
                                              <p:pRg st="2" end="2"/>
                                            </p:txEl>
                                          </p:spTgt>
                                        </p:tgtEl>
                                        <p:attrNameLst>
                                          <p:attrName>style.visibility</p:attrName>
                                        </p:attrNameLst>
                                      </p:cBhvr>
                                      <p:to>
                                        <p:strVal val="visible"/>
                                      </p:to>
                                    </p:set>
                                    <p:anim calcmode="lin" valueType="num">
                                      <p:cBhvr additive="base">
                                        <p:cTn id="23" dur="500"/>
                                        <p:tgtEl>
                                          <p:spTgt spid="94211">
                                            <p:txEl>
                                              <p:pRg st="2" end="2"/>
                                            </p:txEl>
                                          </p:spTgt>
                                        </p:tgtEl>
                                        <p:attrNameLst>
                                          <p:attrName>ppt_y</p:attrName>
                                        </p:attrNameLst>
                                      </p:cBhvr>
                                      <p:tavLst>
                                        <p:tav tm="0">
                                          <p:val>
                                            <p:strVal val="#ppt_y+#ppt_h*1.125000"/>
                                          </p:val>
                                        </p:tav>
                                        <p:tav tm="100000">
                                          <p:val>
                                            <p:strVal val="#ppt_y"/>
                                          </p:val>
                                        </p:tav>
                                      </p:tavLst>
                                    </p:anim>
                                    <p:animEffect transition="in" filter="wipe(up)">
                                      <p:cBhvr>
                                        <p:cTn id="24" dur="500"/>
                                        <p:tgtEl>
                                          <p:spTgt spid="94211">
                                            <p:txEl>
                                              <p:pRg st="2" end="2"/>
                                            </p:txEl>
                                          </p:spTgt>
                                        </p:tgtEl>
                                      </p:cBhvr>
                                    </p:animEffect>
                                  </p:childTnLst>
                                </p:cTn>
                              </p:par>
                            </p:childTnLst>
                          </p:cTn>
                        </p:par>
                        <p:par>
                          <p:cTn id="25" fill="hold">
                            <p:stCondLst>
                              <p:cond delay="2500"/>
                            </p:stCondLst>
                            <p:childTnLst>
                              <p:par>
                                <p:cTn id="26" presetID="12" presetClass="entr" presetSubtype="4" fill="hold" grpId="0" nodeType="afterEffect">
                                  <p:stCondLst>
                                    <p:cond delay="0"/>
                                  </p:stCondLst>
                                  <p:childTnLst>
                                    <p:set>
                                      <p:cBhvr>
                                        <p:cTn id="27" dur="1" fill="hold">
                                          <p:stCondLst>
                                            <p:cond delay="0"/>
                                          </p:stCondLst>
                                        </p:cTn>
                                        <p:tgtEl>
                                          <p:spTgt spid="94211">
                                            <p:txEl>
                                              <p:pRg st="3" end="3"/>
                                            </p:txEl>
                                          </p:spTgt>
                                        </p:tgtEl>
                                        <p:attrNameLst>
                                          <p:attrName>style.visibility</p:attrName>
                                        </p:attrNameLst>
                                      </p:cBhvr>
                                      <p:to>
                                        <p:strVal val="visible"/>
                                      </p:to>
                                    </p:set>
                                    <p:anim calcmode="lin" valueType="num">
                                      <p:cBhvr additive="base">
                                        <p:cTn id="28" dur="500"/>
                                        <p:tgtEl>
                                          <p:spTgt spid="94211">
                                            <p:txEl>
                                              <p:pRg st="3" end="3"/>
                                            </p:txEl>
                                          </p:spTgt>
                                        </p:tgtEl>
                                        <p:attrNameLst>
                                          <p:attrName>ppt_y</p:attrName>
                                        </p:attrNameLst>
                                      </p:cBhvr>
                                      <p:tavLst>
                                        <p:tav tm="0">
                                          <p:val>
                                            <p:strVal val="#ppt_y+#ppt_h*1.125000"/>
                                          </p:val>
                                        </p:tav>
                                        <p:tav tm="100000">
                                          <p:val>
                                            <p:strVal val="#ppt_y"/>
                                          </p:val>
                                        </p:tav>
                                      </p:tavLst>
                                    </p:anim>
                                    <p:animEffect transition="in" filter="wipe(up)">
                                      <p:cBhvr>
                                        <p:cTn id="29" dur="500"/>
                                        <p:tgtEl>
                                          <p:spTgt spid="94211">
                                            <p:txEl>
                                              <p:pRg st="3" end="3"/>
                                            </p:txEl>
                                          </p:spTgt>
                                        </p:tgtEl>
                                      </p:cBhvr>
                                    </p:animEffect>
                                  </p:childTnLst>
                                </p:cTn>
                              </p:par>
                            </p:childTnLst>
                          </p:cTn>
                        </p:par>
                        <p:par>
                          <p:cTn id="30" fill="hold">
                            <p:stCondLst>
                              <p:cond delay="3000"/>
                            </p:stCondLst>
                            <p:childTnLst>
                              <p:par>
                                <p:cTn id="31" presetID="12" presetClass="entr" presetSubtype="4" fill="hold" grpId="0" nodeType="afterEffect">
                                  <p:stCondLst>
                                    <p:cond delay="0"/>
                                  </p:stCondLst>
                                  <p:childTnLst>
                                    <p:set>
                                      <p:cBhvr>
                                        <p:cTn id="32" dur="1" fill="hold">
                                          <p:stCondLst>
                                            <p:cond delay="0"/>
                                          </p:stCondLst>
                                        </p:cTn>
                                        <p:tgtEl>
                                          <p:spTgt spid="94211">
                                            <p:txEl>
                                              <p:pRg st="4" end="4"/>
                                            </p:txEl>
                                          </p:spTgt>
                                        </p:tgtEl>
                                        <p:attrNameLst>
                                          <p:attrName>style.visibility</p:attrName>
                                        </p:attrNameLst>
                                      </p:cBhvr>
                                      <p:to>
                                        <p:strVal val="visible"/>
                                      </p:to>
                                    </p:set>
                                    <p:anim calcmode="lin" valueType="num">
                                      <p:cBhvr additive="base">
                                        <p:cTn id="33" dur="500"/>
                                        <p:tgtEl>
                                          <p:spTgt spid="94211">
                                            <p:txEl>
                                              <p:pRg st="4" end="4"/>
                                            </p:txEl>
                                          </p:spTgt>
                                        </p:tgtEl>
                                        <p:attrNameLst>
                                          <p:attrName>ppt_y</p:attrName>
                                        </p:attrNameLst>
                                      </p:cBhvr>
                                      <p:tavLst>
                                        <p:tav tm="0">
                                          <p:val>
                                            <p:strVal val="#ppt_y+#ppt_h*1.125000"/>
                                          </p:val>
                                        </p:tav>
                                        <p:tav tm="100000">
                                          <p:val>
                                            <p:strVal val="#ppt_y"/>
                                          </p:val>
                                        </p:tav>
                                      </p:tavLst>
                                    </p:anim>
                                    <p:animEffect transition="in" filter="wipe(up)">
                                      <p:cBhvr>
                                        <p:cTn id="34" dur="500"/>
                                        <p:tgtEl>
                                          <p:spTgt spid="94211">
                                            <p:txEl>
                                              <p:pRg st="4" end="4"/>
                                            </p:txEl>
                                          </p:spTgt>
                                        </p:tgtEl>
                                      </p:cBhvr>
                                    </p:animEffect>
                                  </p:childTnLst>
                                </p:cTn>
                              </p:par>
                            </p:childTnLst>
                          </p:cTn>
                        </p:par>
                        <p:par>
                          <p:cTn id="35" fill="hold">
                            <p:stCondLst>
                              <p:cond delay="3500"/>
                            </p:stCondLst>
                            <p:childTnLst>
                              <p:par>
                                <p:cTn id="36" presetID="12" presetClass="entr" presetSubtype="4" fill="hold" grpId="0" nodeType="afterEffect">
                                  <p:stCondLst>
                                    <p:cond delay="0"/>
                                  </p:stCondLst>
                                  <p:childTnLst>
                                    <p:set>
                                      <p:cBhvr>
                                        <p:cTn id="37" dur="1" fill="hold">
                                          <p:stCondLst>
                                            <p:cond delay="0"/>
                                          </p:stCondLst>
                                        </p:cTn>
                                        <p:tgtEl>
                                          <p:spTgt spid="94211">
                                            <p:txEl>
                                              <p:pRg st="5" end="5"/>
                                            </p:txEl>
                                          </p:spTgt>
                                        </p:tgtEl>
                                        <p:attrNameLst>
                                          <p:attrName>style.visibility</p:attrName>
                                        </p:attrNameLst>
                                      </p:cBhvr>
                                      <p:to>
                                        <p:strVal val="visible"/>
                                      </p:to>
                                    </p:set>
                                    <p:anim calcmode="lin" valueType="num">
                                      <p:cBhvr additive="base">
                                        <p:cTn id="38" dur="500"/>
                                        <p:tgtEl>
                                          <p:spTgt spid="94211">
                                            <p:txEl>
                                              <p:pRg st="5" end="5"/>
                                            </p:txEl>
                                          </p:spTgt>
                                        </p:tgtEl>
                                        <p:attrNameLst>
                                          <p:attrName>ppt_y</p:attrName>
                                        </p:attrNameLst>
                                      </p:cBhvr>
                                      <p:tavLst>
                                        <p:tav tm="0">
                                          <p:val>
                                            <p:strVal val="#ppt_y+#ppt_h*1.125000"/>
                                          </p:val>
                                        </p:tav>
                                        <p:tav tm="100000">
                                          <p:val>
                                            <p:strVal val="#ppt_y"/>
                                          </p:val>
                                        </p:tav>
                                      </p:tavLst>
                                    </p:anim>
                                    <p:animEffect transition="in" filter="wipe(up)">
                                      <p:cBhvr>
                                        <p:cTn id="39" dur="500"/>
                                        <p:tgtEl>
                                          <p:spTgt spid="942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8"/>
          <p:cNvSpPr>
            <a:spLocks noGrp="1"/>
          </p:cNvSpPr>
          <p:nvPr>
            <p:ph type="ctrTitle"/>
          </p:nvPr>
        </p:nvSpPr>
        <p:spPr/>
        <p:txBody>
          <a:bodyPr>
            <a:normAutofit/>
          </a:bodyPr>
          <a:lstStyle/>
          <a:p>
            <a:r>
              <a:rPr lang="en-US" dirty="0">
                <a:latin typeface="Arial" charset="0"/>
                <a:ea typeface="ＭＳ Ｐゴシック" charset="0"/>
                <a:cs typeface="ＭＳ Ｐゴシック" charset="0"/>
              </a:rPr>
              <a:t>Gender and </a:t>
            </a:r>
            <a:r>
              <a:rPr lang="en-US" dirty="0" smtClean="0">
                <a:latin typeface="Arial" charset="0"/>
                <a:ea typeface="ＭＳ Ｐゴシック" charset="0"/>
                <a:cs typeface="ＭＳ Ｐゴシック" charset="0"/>
              </a:rPr>
              <a:t>Emotion</a:t>
            </a:r>
            <a:endParaRPr lang="en-US" dirty="0">
              <a:latin typeface="Arial" charset="0"/>
              <a:ea typeface="ＭＳ Ｐゴシック" charset="0"/>
              <a:cs typeface="ＭＳ Ｐゴシック" charset="0"/>
            </a:endParaRPr>
          </a:p>
        </p:txBody>
      </p:sp>
      <p:sp>
        <p:nvSpPr>
          <p:cNvPr id="150530" name="Content Placeholder 8"/>
          <p:cNvSpPr>
            <a:spLocks noGrp="1"/>
          </p:cNvSpPr>
          <p:nvPr>
            <p:ph idx="4294967295"/>
          </p:nvPr>
        </p:nvSpPr>
        <p:spPr>
          <a:xfrm>
            <a:off x="4187826" y="1330422"/>
            <a:ext cx="4783902" cy="4352925"/>
          </a:xfrm>
        </p:spPr>
        <p:txBody>
          <a:bodyPr>
            <a:noAutofit/>
          </a:bodyPr>
          <a:lstStyle/>
          <a:p>
            <a:pPr marL="230188" indent="-230188">
              <a:spcBef>
                <a:spcPts val="1200"/>
              </a:spcBef>
            </a:pPr>
            <a:r>
              <a:rPr lang="en-US" sz="2200" b="1" dirty="0">
                <a:solidFill>
                  <a:srgbClr val="4F3967"/>
                </a:solidFill>
                <a:latin typeface="Arial" charset="0"/>
                <a:ea typeface="ＭＳ Ｐゴシック" charset="0"/>
              </a:rPr>
              <a:t>Women and men are equally likely to feel all emotions, although gender rules shape differences in emotional expression.</a:t>
            </a:r>
          </a:p>
          <a:p>
            <a:pPr marL="230188" indent="-230188">
              <a:spcBef>
                <a:spcPts val="1200"/>
              </a:spcBef>
            </a:pPr>
            <a:r>
              <a:rPr lang="en-US" sz="2200" b="1" dirty="0">
                <a:solidFill>
                  <a:srgbClr val="D26FCF"/>
                </a:solidFill>
                <a:latin typeface="Arial" charset="0"/>
                <a:ea typeface="ＭＳ Ｐゴシック" charset="0"/>
              </a:rPr>
              <a:t>North American women are on average more expressive than men, except for anger at strangers.</a:t>
            </a:r>
          </a:p>
          <a:p>
            <a:pPr marL="230188" indent="-230188">
              <a:spcBef>
                <a:spcPts val="1200"/>
              </a:spcBef>
            </a:pPr>
            <a:r>
              <a:rPr lang="en-US" sz="2200" b="1" dirty="0">
                <a:latin typeface="Arial" charset="0"/>
                <a:ea typeface="ＭＳ Ｐゴシック" charset="0"/>
              </a:rPr>
              <a:t>Both sexes do similar emotion work when the situation or job requires it.</a:t>
            </a:r>
          </a:p>
        </p:txBody>
      </p:sp>
      <p:sp>
        <p:nvSpPr>
          <p:cNvPr id="50180" name="Title 4"/>
          <p:cNvSpPr>
            <a:spLocks/>
          </p:cNvSpPr>
          <p:nvPr/>
        </p:nvSpPr>
        <p:spPr bwMode="auto">
          <a:xfrm>
            <a:off x="114300" y="88900"/>
            <a:ext cx="815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en-US" sz="4400">
              <a:solidFill>
                <a:schemeClr val="bg1"/>
              </a:solidFill>
              <a:latin typeface="Calibri" charset="0"/>
            </a:endParaRPr>
          </a:p>
        </p:txBody>
      </p:sp>
      <p:pic>
        <p:nvPicPr>
          <p:cNvPr id="50181"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308" y="1432057"/>
            <a:ext cx="3931887" cy="425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5889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50181"/>
                                        </p:tgtEl>
                                        <p:attrNameLst>
                                          <p:attrName>style.visibility</p:attrName>
                                        </p:attrNameLst>
                                      </p:cBhvr>
                                      <p:to>
                                        <p:strVal val="visible"/>
                                      </p:to>
                                    </p:set>
                                    <p:animEffect transition="in" filter="barn(outVertical)">
                                      <p:cBhvr>
                                        <p:cTn id="7" dur="500"/>
                                        <p:tgtEl>
                                          <p:spTgt spid="5018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50530">
                                            <p:txEl>
                                              <p:pRg st="0" end="0"/>
                                            </p:txEl>
                                          </p:spTgt>
                                        </p:tgtEl>
                                        <p:attrNameLst>
                                          <p:attrName>style.visibility</p:attrName>
                                        </p:attrNameLst>
                                      </p:cBhvr>
                                      <p:to>
                                        <p:strVal val="visible"/>
                                      </p:to>
                                    </p:set>
                                    <p:animEffect transition="in" filter="fade">
                                      <p:cBhvr>
                                        <p:cTn id="11" dur="1000"/>
                                        <p:tgtEl>
                                          <p:spTgt spid="150530">
                                            <p:txEl>
                                              <p:pRg st="0" end="0"/>
                                            </p:txEl>
                                          </p:spTgt>
                                        </p:tgtEl>
                                      </p:cBhvr>
                                    </p:animEffect>
                                    <p:anim calcmode="lin" valueType="num">
                                      <p:cBhvr>
                                        <p:cTn id="12" dur="1000" fill="hold"/>
                                        <p:tgtEl>
                                          <p:spTgt spid="150530">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150530">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50530">
                                            <p:txEl>
                                              <p:pRg st="1" end="1"/>
                                            </p:txEl>
                                          </p:spTgt>
                                        </p:tgtEl>
                                        <p:attrNameLst>
                                          <p:attrName>style.visibility</p:attrName>
                                        </p:attrNameLst>
                                      </p:cBhvr>
                                      <p:to>
                                        <p:strVal val="visible"/>
                                      </p:to>
                                    </p:set>
                                    <p:animEffect transition="in" filter="fade">
                                      <p:cBhvr>
                                        <p:cTn id="17" dur="1000"/>
                                        <p:tgtEl>
                                          <p:spTgt spid="150530">
                                            <p:txEl>
                                              <p:pRg st="1" end="1"/>
                                            </p:txEl>
                                          </p:spTgt>
                                        </p:tgtEl>
                                      </p:cBhvr>
                                    </p:animEffect>
                                    <p:anim calcmode="lin" valueType="num">
                                      <p:cBhvr>
                                        <p:cTn id="18" dur="1000" fill="hold"/>
                                        <p:tgtEl>
                                          <p:spTgt spid="150530">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50530">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150530">
                                            <p:txEl>
                                              <p:pRg st="2" end="2"/>
                                            </p:txEl>
                                          </p:spTgt>
                                        </p:tgtEl>
                                        <p:attrNameLst>
                                          <p:attrName>style.visibility</p:attrName>
                                        </p:attrNameLst>
                                      </p:cBhvr>
                                      <p:to>
                                        <p:strVal val="visible"/>
                                      </p:to>
                                    </p:set>
                                    <p:animEffect transition="in" filter="fade">
                                      <p:cBhvr>
                                        <p:cTn id="23" dur="1000"/>
                                        <p:tgtEl>
                                          <p:spTgt spid="150530">
                                            <p:txEl>
                                              <p:pRg st="2" end="2"/>
                                            </p:txEl>
                                          </p:spTgt>
                                        </p:tgtEl>
                                      </p:cBhvr>
                                    </p:animEffect>
                                    <p:anim calcmode="lin" valueType="num">
                                      <p:cBhvr>
                                        <p:cTn id="24" dur="1000" fill="hold"/>
                                        <p:tgtEl>
                                          <p:spTgt spid="150530">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15053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0"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1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304"/>
            <a:ext cx="9144000" cy="6478837"/>
          </a:xfrm>
          <a:prstGeom prst="rect">
            <a:avLst/>
          </a:prstGeom>
        </p:spPr>
      </p:pic>
      <p:sp>
        <p:nvSpPr>
          <p:cNvPr id="2" name="Rectangle 1"/>
          <p:cNvSpPr/>
          <p:nvPr/>
        </p:nvSpPr>
        <p:spPr>
          <a:xfrm>
            <a:off x="3390059" y="1978831"/>
            <a:ext cx="2441120" cy="1128463"/>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3962814" y="622710"/>
            <a:ext cx="1261806" cy="1261806"/>
            <a:chOff x="815959" y="622710"/>
            <a:chExt cx="1261806" cy="1261806"/>
          </a:xfrm>
        </p:grpSpPr>
        <p:sp>
          <p:nvSpPr>
            <p:cNvPr id="4" name="Oval 3"/>
            <p:cNvSpPr/>
            <p:nvPr/>
          </p:nvSpPr>
          <p:spPr>
            <a:xfrm>
              <a:off x="815959" y="622710"/>
              <a:ext cx="1261806" cy="12618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21082" y="944304"/>
              <a:ext cx="1051560" cy="584776"/>
            </a:xfrm>
            <a:prstGeom prst="rect">
              <a:avLst/>
            </a:prstGeom>
            <a:noFill/>
            <a:ln>
              <a:noFill/>
            </a:ln>
          </p:spPr>
          <p:txBody>
            <a:bodyPr wrap="square" rtlCol="0">
              <a:spAutoFit/>
            </a:bodyPr>
            <a:lstStyle/>
            <a:p>
              <a:pPr algn="ctr"/>
              <a:r>
                <a:rPr lang="en-US" sz="3200" b="1" dirty="0" smtClean="0">
                  <a:solidFill>
                    <a:srgbClr val="5FBEFF"/>
                  </a:solidFill>
                  <a:latin typeface="Arial"/>
                  <a:cs typeface="Arial"/>
                </a:rPr>
                <a:t>11.3</a:t>
              </a:r>
              <a:endParaRPr lang="en-US" sz="3200" b="1" dirty="0">
                <a:solidFill>
                  <a:srgbClr val="5FBEFF"/>
                </a:solidFill>
                <a:latin typeface="Arial"/>
                <a:cs typeface="Arial"/>
              </a:endParaRPr>
            </a:p>
          </p:txBody>
        </p:sp>
      </p:grpSp>
      <p:sp>
        <p:nvSpPr>
          <p:cNvPr id="6" name="TextBox 5"/>
          <p:cNvSpPr txBox="1"/>
          <p:nvPr/>
        </p:nvSpPr>
        <p:spPr>
          <a:xfrm>
            <a:off x="3390059" y="2105743"/>
            <a:ext cx="2441120" cy="830997"/>
          </a:xfrm>
          <a:prstGeom prst="rect">
            <a:avLst/>
          </a:prstGeom>
          <a:noFill/>
        </p:spPr>
        <p:txBody>
          <a:bodyPr wrap="square" rtlCol="0">
            <a:spAutoFit/>
          </a:bodyPr>
          <a:lstStyle/>
          <a:p>
            <a:pPr algn="ctr"/>
            <a:r>
              <a:rPr lang="en-US" sz="2400" b="1" dirty="0">
                <a:solidFill>
                  <a:schemeClr val="bg1"/>
                </a:solidFill>
                <a:latin typeface=""/>
              </a:rPr>
              <a:t>The </a:t>
            </a:r>
            <a:r>
              <a:rPr lang="en-US" sz="2400" b="1" dirty="0" smtClean="0">
                <a:solidFill>
                  <a:schemeClr val="bg1"/>
                </a:solidFill>
                <a:latin typeface=""/>
              </a:rPr>
              <a:t>Nature</a:t>
            </a:r>
            <a:br>
              <a:rPr lang="en-US" sz="2400" b="1" dirty="0" smtClean="0">
                <a:solidFill>
                  <a:schemeClr val="bg1"/>
                </a:solidFill>
                <a:latin typeface=""/>
              </a:rPr>
            </a:br>
            <a:r>
              <a:rPr lang="en-US" sz="2400" b="1" dirty="0" smtClean="0">
                <a:solidFill>
                  <a:schemeClr val="bg1"/>
                </a:solidFill>
                <a:latin typeface=""/>
              </a:rPr>
              <a:t>of Stress</a:t>
            </a:r>
            <a:endParaRPr lang="en-US" sz="2400" b="1" dirty="0">
              <a:solidFill>
                <a:schemeClr val="bg1"/>
              </a:solidFill>
              <a:latin typeface="Arial"/>
              <a:cs typeface="Arial"/>
            </a:endParaRPr>
          </a:p>
        </p:txBody>
      </p:sp>
    </p:spTree>
    <p:extLst>
      <p:ext uri="{BB962C8B-B14F-4D97-AF65-F5344CB8AC3E}">
        <p14:creationId xmlns:p14="http://schemas.microsoft.com/office/powerpoint/2010/main" val="27567784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11.3</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346543"/>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11.3.A</a:t>
              </a:r>
              <a:endParaRPr lang="en-US" sz="2400" b="1" dirty="0">
                <a:solidFill>
                  <a:schemeClr val="bg1"/>
                </a:solidFill>
                <a:latin typeface="Arial"/>
                <a:cs typeface="Arial"/>
              </a:endParaRPr>
            </a:p>
          </p:txBody>
        </p:sp>
      </p:grpSp>
      <p:grpSp>
        <p:nvGrpSpPr>
          <p:cNvPr id="8" name="Group 7"/>
          <p:cNvGrpSpPr/>
          <p:nvPr/>
        </p:nvGrpSpPr>
        <p:grpSpPr>
          <a:xfrm>
            <a:off x="1851368" y="1346543"/>
            <a:ext cx="6648095" cy="1453896"/>
            <a:chOff x="1507106" y="1346543"/>
            <a:chExt cx="6648095" cy="1453896"/>
          </a:xfrm>
        </p:grpSpPr>
        <p:sp>
          <p:nvSpPr>
            <p:cNvPr id="6" name="Round Diagonal Corner Rectangle 5"/>
            <p:cNvSpPr/>
            <p:nvPr/>
          </p:nvSpPr>
          <p:spPr>
            <a:xfrm>
              <a:off x="1507106" y="1346543"/>
              <a:ext cx="6648095" cy="1453896"/>
            </a:xfrm>
            <a:prstGeom prst="round2Diag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1200329"/>
            </a:xfrm>
            <a:prstGeom prst="rect">
              <a:avLst/>
            </a:prstGeom>
            <a:noFill/>
          </p:spPr>
          <p:txBody>
            <a:bodyPr wrap="square" rtlCol="0">
              <a:spAutoFit/>
            </a:bodyPr>
            <a:lstStyle/>
            <a:p>
              <a:r>
                <a:rPr lang="en-US" dirty="0">
                  <a:latin typeface="Arial"/>
                  <a:cs typeface="Arial"/>
                </a:rPr>
                <a:t>Describe the three phases of the general adaptation syndrome, and discuss how modern conceptualizations of the HPA axis and psychoneuroimmunology extend those ideas</a:t>
              </a:r>
              <a:r>
                <a:rPr lang="en-US" dirty="0" smtClean="0">
                  <a:latin typeface="Arial"/>
                  <a:cs typeface="Arial"/>
                </a:rPr>
                <a:t>.</a:t>
              </a:r>
              <a:endParaRPr lang="en-US" dirty="0">
                <a:latin typeface="Arial"/>
                <a:cs typeface="Arial"/>
              </a:endParaRPr>
            </a:p>
          </p:txBody>
        </p:sp>
      </p:grpSp>
      <p:grpSp>
        <p:nvGrpSpPr>
          <p:cNvPr id="13" name="Group 12"/>
          <p:cNvGrpSpPr/>
          <p:nvPr/>
        </p:nvGrpSpPr>
        <p:grpSpPr>
          <a:xfrm>
            <a:off x="612022" y="2898541"/>
            <a:ext cx="1078690" cy="734479"/>
            <a:chOff x="267760" y="1346543"/>
            <a:chExt cx="1078690" cy="734479"/>
          </a:xfrm>
        </p:grpSpPr>
        <p:sp>
          <p:nvSpPr>
            <p:cNvPr id="14" name="Round Diagonal Corner Rectangle 13"/>
            <p:cNvSpPr/>
            <p:nvPr/>
          </p:nvSpPr>
          <p:spPr>
            <a:xfrm>
              <a:off x="267760" y="1346543"/>
              <a:ext cx="1078690" cy="734479"/>
            </a:xfrm>
            <a:prstGeom prst="round2Diag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TextBox 1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11.3.B</a:t>
              </a:r>
              <a:endParaRPr lang="en-US" sz="2400" b="1" dirty="0">
                <a:solidFill>
                  <a:schemeClr val="bg1"/>
                </a:solidFill>
                <a:latin typeface="Arial"/>
                <a:cs typeface="Arial"/>
              </a:endParaRPr>
            </a:p>
          </p:txBody>
        </p:sp>
      </p:grpSp>
      <p:grpSp>
        <p:nvGrpSpPr>
          <p:cNvPr id="16" name="Group 15"/>
          <p:cNvGrpSpPr/>
          <p:nvPr/>
        </p:nvGrpSpPr>
        <p:grpSpPr>
          <a:xfrm>
            <a:off x="1851368" y="2898541"/>
            <a:ext cx="6648095" cy="941832"/>
            <a:chOff x="1507106" y="1346543"/>
            <a:chExt cx="6648095" cy="941832"/>
          </a:xfrm>
        </p:grpSpPr>
        <p:sp>
          <p:nvSpPr>
            <p:cNvPr id="17" name="Round Diagonal Corner Rectangle 16"/>
            <p:cNvSpPr/>
            <p:nvPr/>
          </p:nvSpPr>
          <p:spPr>
            <a:xfrm>
              <a:off x="1507106" y="1346543"/>
              <a:ext cx="6648095" cy="941832"/>
            </a:xfrm>
            <a:prstGeom prst="round2Diag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8" name="TextBox 17"/>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Describe some of the contributions to health that result from optimism, conscientiousness, and a sense of control</a:t>
              </a:r>
              <a:r>
                <a:rPr lang="en-US" dirty="0" smtClean="0">
                  <a:latin typeface="Arial"/>
                  <a:cs typeface="Arial"/>
                </a:rPr>
                <a:t>.</a:t>
              </a:r>
              <a:endParaRPr lang="en-US" dirty="0">
                <a:latin typeface="Arial"/>
                <a:cs typeface="Arial"/>
              </a:endParaRPr>
            </a:p>
          </p:txBody>
        </p:sp>
      </p:grpSp>
    </p:spTree>
    <p:extLst>
      <p:ext uri="{BB962C8B-B14F-4D97-AF65-F5344CB8AC3E}">
        <p14:creationId xmlns:p14="http://schemas.microsoft.com/office/powerpoint/2010/main" val="3143783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90"/>
                                          </p:val>
                                        </p:tav>
                                        <p:tav tm="100000">
                                          <p:val>
                                            <p:fltVal val="0"/>
                                          </p:val>
                                        </p:tav>
                                      </p:tavLst>
                                    </p:anim>
                                    <p:animEffect transition="in" filter="fade">
                                      <p:cBhvr>
                                        <p:cTn id="25" dur="500"/>
                                        <p:tgtEl>
                                          <p:spTgt spid="7"/>
                                        </p:tgtEl>
                                      </p:cBhvr>
                                    </p:animEffect>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25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90"/>
                                          </p:val>
                                        </p:tav>
                                        <p:tav tm="100000">
                                          <p:val>
                                            <p:fltVal val="0"/>
                                          </p:val>
                                        </p:tav>
                                      </p:tavLst>
                                    </p:anim>
                                    <p:animEffect transition="in" filter="fade">
                                      <p:cBhvr>
                                        <p:cTn id="37" dur="500"/>
                                        <p:tgtEl>
                                          <p:spTgt spid="13"/>
                                        </p:tgtEl>
                                      </p:cBhvr>
                                    </p:animEffect>
                                  </p:childTnLst>
                                </p:cTn>
                              </p:par>
                            </p:childTnLst>
                          </p:cTn>
                        </p:par>
                        <p:par>
                          <p:cTn id="38" fill="hold">
                            <p:stCondLst>
                              <p:cond delay="3000"/>
                            </p:stCondLst>
                            <p:childTnLst>
                              <p:par>
                                <p:cTn id="39" presetID="2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2"/>
          <p:cNvSpPr>
            <a:spLocks noGrp="1"/>
          </p:cNvSpPr>
          <p:nvPr>
            <p:ph type="ctrTitle"/>
          </p:nvPr>
        </p:nvSpPr>
        <p:spPr/>
        <p:txBody>
          <a:bodyPr/>
          <a:lstStyle/>
          <a:p>
            <a:r>
              <a:rPr lang="en-US">
                <a:latin typeface="Arial" charset="0"/>
                <a:ea typeface="ＭＳ Ｐゴシック" charset="0"/>
                <a:cs typeface="ＭＳ Ｐゴシック" charset="0"/>
              </a:rPr>
              <a:t>Will This Survey Stress You Out?</a:t>
            </a:r>
          </a:p>
        </p:txBody>
      </p:sp>
      <p:pic>
        <p:nvPicPr>
          <p:cNvPr id="4" name="Picture 3" descr="Ch11_StressSurvey_p395.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09222" y="950135"/>
            <a:ext cx="7325557" cy="5372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3743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utoShape 10"/>
          <p:cNvSpPr>
            <a:spLocks noChangeArrowheads="1"/>
          </p:cNvSpPr>
          <p:nvPr/>
        </p:nvSpPr>
        <p:spPr bwMode="gray">
          <a:xfrm>
            <a:off x="6096000" y="4899480"/>
            <a:ext cx="2819400" cy="1143000"/>
          </a:xfrm>
          <a:prstGeom prst="bevel">
            <a:avLst>
              <a:gd name="adj" fmla="val 1495"/>
            </a:avLst>
          </a:prstGeom>
          <a:solidFill>
            <a:schemeClr val="bg2">
              <a:lumMod val="90000"/>
            </a:schemeClr>
          </a:solidFill>
          <a:ln w="19050">
            <a:noFill/>
            <a:miter lim="800000"/>
            <a:headEnd/>
            <a:tailEnd/>
          </a:ln>
          <a:effectLst>
            <a:outerShdw blurRad="63500" dist="107763" dir="4800000" algn="ctr" rotWithShape="0">
              <a:srgbClr val="1C1C1C">
                <a:alpha val="30000"/>
              </a:srgbClr>
            </a:outerShdw>
          </a:effectLst>
        </p:spPr>
        <p:txBody>
          <a:bodyPr wrap="none" anchor="ctr"/>
          <a:lstStyle/>
          <a:p>
            <a:pPr algn="ctr">
              <a:defRPr/>
            </a:pPr>
            <a:endParaRPr lang="en-US" sz="1800">
              <a:latin typeface="Arial" pitchFamily="-111" charset="0"/>
              <a:ea typeface="ＭＳ Ｐゴシック" pitchFamily="-111" charset="-128"/>
              <a:cs typeface="ＭＳ Ｐゴシック" pitchFamily="-111" charset="-128"/>
            </a:endParaRPr>
          </a:p>
        </p:txBody>
      </p:sp>
      <p:sp>
        <p:nvSpPr>
          <p:cNvPr id="2" name="AutoShape 10"/>
          <p:cNvSpPr>
            <a:spLocks noChangeArrowheads="1"/>
          </p:cNvSpPr>
          <p:nvPr/>
        </p:nvSpPr>
        <p:spPr bwMode="gray">
          <a:xfrm>
            <a:off x="3200400" y="4899480"/>
            <a:ext cx="2819400" cy="1143000"/>
          </a:xfrm>
          <a:prstGeom prst="bevel">
            <a:avLst>
              <a:gd name="adj" fmla="val 1495"/>
            </a:avLst>
          </a:prstGeom>
          <a:solidFill>
            <a:schemeClr val="bg2">
              <a:lumMod val="90000"/>
            </a:schemeClr>
          </a:solidFill>
          <a:ln w="19050">
            <a:noFill/>
            <a:miter lim="800000"/>
            <a:headEnd/>
            <a:tailEnd/>
          </a:ln>
          <a:effectLst>
            <a:outerShdw blurRad="63500" dist="107763" dir="4800000" algn="ctr" rotWithShape="0">
              <a:srgbClr val="1C1C1C">
                <a:alpha val="30000"/>
              </a:srgbClr>
            </a:outerShdw>
          </a:effectLst>
        </p:spPr>
        <p:txBody>
          <a:bodyPr wrap="none" anchor="ctr"/>
          <a:lstStyle/>
          <a:p>
            <a:pPr algn="ctr">
              <a:defRPr/>
            </a:pPr>
            <a:endParaRPr lang="en-US" sz="1800">
              <a:latin typeface="Arial" pitchFamily="-111" charset="0"/>
              <a:ea typeface="ＭＳ Ｐゴシック" pitchFamily="-111" charset="-128"/>
              <a:cs typeface="ＭＳ Ｐゴシック" pitchFamily="-111" charset="-128"/>
            </a:endParaRPr>
          </a:p>
        </p:txBody>
      </p:sp>
      <p:sp>
        <p:nvSpPr>
          <p:cNvPr id="3" name="AutoShape 10"/>
          <p:cNvSpPr>
            <a:spLocks noChangeArrowheads="1"/>
          </p:cNvSpPr>
          <p:nvPr/>
        </p:nvSpPr>
        <p:spPr bwMode="gray">
          <a:xfrm>
            <a:off x="304800" y="4899480"/>
            <a:ext cx="2819400" cy="1143000"/>
          </a:xfrm>
          <a:prstGeom prst="bevel">
            <a:avLst>
              <a:gd name="adj" fmla="val 1495"/>
            </a:avLst>
          </a:prstGeom>
          <a:solidFill>
            <a:schemeClr val="bg2">
              <a:lumMod val="90000"/>
            </a:schemeClr>
          </a:solidFill>
          <a:ln w="19050">
            <a:noFill/>
            <a:miter lim="800000"/>
            <a:headEnd/>
            <a:tailEnd/>
          </a:ln>
          <a:effectLst>
            <a:outerShdw blurRad="63500" dist="107763" dir="4800000" algn="ctr" rotWithShape="0">
              <a:srgbClr val="1C1C1C">
                <a:alpha val="30000"/>
              </a:srgbClr>
            </a:outerShdw>
          </a:effectLst>
        </p:spPr>
        <p:txBody>
          <a:bodyPr wrap="none" anchor="ctr"/>
          <a:lstStyle/>
          <a:p>
            <a:pPr algn="ctr">
              <a:defRPr/>
            </a:pPr>
            <a:endParaRPr lang="en-US" sz="1800">
              <a:latin typeface="Arial" pitchFamily="-111" charset="0"/>
              <a:ea typeface="ＭＳ Ｐゴシック" pitchFamily="-111" charset="-128"/>
              <a:cs typeface="ＭＳ Ｐゴシック" pitchFamily="-111" charset="-128"/>
            </a:endParaRPr>
          </a:p>
        </p:txBody>
      </p:sp>
      <p:sp>
        <p:nvSpPr>
          <p:cNvPr id="54276" name="Rectangle 7"/>
          <p:cNvSpPr>
            <a:spLocks noGrp="1"/>
          </p:cNvSpPr>
          <p:nvPr>
            <p:ph type="ctrTitle"/>
          </p:nvPr>
        </p:nvSpPr>
        <p:spPr/>
        <p:txBody>
          <a:bodyPr/>
          <a:lstStyle/>
          <a:p>
            <a:r>
              <a:rPr lang="en-US">
                <a:latin typeface="Arial" charset="0"/>
                <a:ea typeface="ＭＳ Ｐゴシック" charset="0"/>
                <a:cs typeface="ＭＳ Ｐゴシック" charset="0"/>
              </a:rPr>
              <a:t>Stress and the Body</a:t>
            </a:r>
          </a:p>
        </p:txBody>
      </p:sp>
      <p:sp>
        <p:nvSpPr>
          <p:cNvPr id="125961" name="Text Box 17"/>
          <p:cNvSpPr txBox="1">
            <a:spLocks noChangeArrowheads="1"/>
          </p:cNvSpPr>
          <p:nvPr/>
        </p:nvSpPr>
        <p:spPr bwMode="auto">
          <a:xfrm>
            <a:off x="304800" y="5059818"/>
            <a:ext cx="2743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accent1"/>
                </a:solidFill>
              </a:rPr>
              <a:t>Phase 1:</a:t>
            </a:r>
          </a:p>
          <a:p>
            <a:pPr algn="ctr" eaLnBrk="1" hangingPunct="1"/>
            <a:r>
              <a:rPr lang="en-US" b="1">
                <a:solidFill>
                  <a:srgbClr val="404040"/>
                </a:solidFill>
              </a:rPr>
              <a:t>Alarm</a:t>
            </a:r>
          </a:p>
        </p:txBody>
      </p:sp>
      <p:sp>
        <p:nvSpPr>
          <p:cNvPr id="125962" name="Text Box 18"/>
          <p:cNvSpPr txBox="1">
            <a:spLocks noChangeArrowheads="1"/>
          </p:cNvSpPr>
          <p:nvPr/>
        </p:nvSpPr>
        <p:spPr bwMode="auto">
          <a:xfrm>
            <a:off x="3352800" y="5059818"/>
            <a:ext cx="2590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6600"/>
                </a:solidFill>
              </a:rPr>
              <a:t>Phase 2:</a:t>
            </a:r>
          </a:p>
          <a:p>
            <a:pPr algn="ctr" eaLnBrk="1" hangingPunct="1"/>
            <a:r>
              <a:rPr lang="en-US" b="1">
                <a:solidFill>
                  <a:srgbClr val="404040"/>
                </a:solidFill>
              </a:rPr>
              <a:t>Resistance</a:t>
            </a:r>
          </a:p>
        </p:txBody>
      </p:sp>
      <p:sp>
        <p:nvSpPr>
          <p:cNvPr id="125963" name="Text Box 19"/>
          <p:cNvSpPr txBox="1">
            <a:spLocks noChangeArrowheads="1"/>
          </p:cNvSpPr>
          <p:nvPr/>
        </p:nvSpPr>
        <p:spPr bwMode="auto">
          <a:xfrm>
            <a:off x="6172200" y="5059818"/>
            <a:ext cx="2743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8D35D1"/>
                </a:solidFill>
              </a:rPr>
              <a:t>Phase 3:</a:t>
            </a:r>
          </a:p>
          <a:p>
            <a:pPr algn="ctr" eaLnBrk="1" hangingPunct="1"/>
            <a:r>
              <a:rPr lang="en-US" b="1">
                <a:solidFill>
                  <a:srgbClr val="404040"/>
                </a:solidFill>
              </a:rPr>
              <a:t>Exhaustion</a:t>
            </a:r>
          </a:p>
        </p:txBody>
      </p:sp>
      <p:pic>
        <p:nvPicPr>
          <p:cNvPr id="4" name="Picture 3" descr="AAGLWHP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71513" y="1853068"/>
            <a:ext cx="7800975"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269875" y="1238705"/>
            <a:ext cx="4529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General adaptation syndrome</a:t>
            </a:r>
          </a:p>
        </p:txBody>
      </p:sp>
    </p:spTree>
    <p:extLst>
      <p:ext uri="{BB962C8B-B14F-4D97-AF65-F5344CB8AC3E}">
        <p14:creationId xmlns:p14="http://schemas.microsoft.com/office/powerpoint/2010/main" val="3184039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17" presetClass="entr" presetSubtype="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ppt_h/2"/>
                                          </p:val>
                                        </p:tav>
                                        <p:tav tm="100000">
                                          <p:val>
                                            <p:strVal val="#ppt_y"/>
                                          </p:val>
                                        </p:tav>
                                      </p:tavLst>
                                    </p:anim>
                                    <p:anim calcmode="lin" valueType="num">
                                      <p:cBhvr>
                                        <p:cTn id="20" dur="500" fill="hold"/>
                                        <p:tgtEl>
                                          <p:spTgt spid="3"/>
                                        </p:tgtEl>
                                        <p:attrNameLst>
                                          <p:attrName>ppt_w</p:attrName>
                                        </p:attrNameLst>
                                      </p:cBhvr>
                                      <p:tavLst>
                                        <p:tav tm="0">
                                          <p:val>
                                            <p:strVal val="#ppt_w"/>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childTnLst>
                                </p:cTn>
                              </p:par>
                            </p:childTnLst>
                          </p:cTn>
                        </p:par>
                        <p:par>
                          <p:cTn id="22" fill="hold" nodeType="afterGroup">
                            <p:stCondLst>
                              <p:cond delay="2000"/>
                            </p:stCondLst>
                            <p:childTnLst>
                              <p:par>
                                <p:cTn id="23" presetID="12" presetClass="entr" presetSubtype="4" fill="hold" grpId="0" nodeType="afterEffect">
                                  <p:stCondLst>
                                    <p:cond delay="0"/>
                                  </p:stCondLst>
                                  <p:childTnLst>
                                    <p:set>
                                      <p:cBhvr>
                                        <p:cTn id="24" dur="1" fill="hold">
                                          <p:stCondLst>
                                            <p:cond delay="0"/>
                                          </p:stCondLst>
                                        </p:cTn>
                                        <p:tgtEl>
                                          <p:spTgt spid="125961">
                                            <p:txEl>
                                              <p:pRg st="0" end="0"/>
                                            </p:txEl>
                                          </p:spTgt>
                                        </p:tgtEl>
                                        <p:attrNameLst>
                                          <p:attrName>style.visibility</p:attrName>
                                        </p:attrNameLst>
                                      </p:cBhvr>
                                      <p:to>
                                        <p:strVal val="visible"/>
                                      </p:to>
                                    </p:set>
                                    <p:animEffect transition="in" filter="slide(fromBottom)">
                                      <p:cBhvr>
                                        <p:cTn id="25" dur="500"/>
                                        <p:tgtEl>
                                          <p:spTgt spid="125961">
                                            <p:txEl>
                                              <p:pRg st="0" end="0"/>
                                            </p:txEl>
                                          </p:spTgt>
                                        </p:tgtEl>
                                      </p:cBhvr>
                                    </p:animEffect>
                                  </p:childTnLst>
                                </p:cTn>
                              </p:par>
                              <p:par>
                                <p:cTn id="26" presetID="12" presetClass="entr" presetSubtype="1" fill="hold" grpId="0" nodeType="withEffect">
                                  <p:stCondLst>
                                    <p:cond delay="0"/>
                                  </p:stCondLst>
                                  <p:childTnLst>
                                    <p:set>
                                      <p:cBhvr>
                                        <p:cTn id="27" dur="1" fill="hold">
                                          <p:stCondLst>
                                            <p:cond delay="0"/>
                                          </p:stCondLst>
                                        </p:cTn>
                                        <p:tgtEl>
                                          <p:spTgt spid="125961">
                                            <p:txEl>
                                              <p:pRg st="1" end="1"/>
                                            </p:txEl>
                                          </p:spTgt>
                                        </p:tgtEl>
                                        <p:attrNameLst>
                                          <p:attrName>style.visibility</p:attrName>
                                        </p:attrNameLst>
                                      </p:cBhvr>
                                      <p:to>
                                        <p:strVal val="visible"/>
                                      </p:to>
                                    </p:set>
                                    <p:animEffect transition="in" filter="slide(fromTop)">
                                      <p:cBhvr>
                                        <p:cTn id="28" dur="500"/>
                                        <p:tgtEl>
                                          <p:spTgt spid="125961">
                                            <p:txEl>
                                              <p:pRg st="1" end="1"/>
                                            </p:txEl>
                                          </p:spTgt>
                                        </p:tgtEl>
                                      </p:cBhvr>
                                    </p:animEffect>
                                  </p:childTnLst>
                                </p:cTn>
                              </p:par>
                              <p:par>
                                <p:cTn id="29" presetID="17" presetClass="entr" presetSubtype="1"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ppt_x</p:attrName>
                                        </p:attrNameLst>
                                      </p:cBhvr>
                                      <p:tavLst>
                                        <p:tav tm="0">
                                          <p:val>
                                            <p:strVal val="#ppt_x"/>
                                          </p:val>
                                        </p:tav>
                                        <p:tav tm="100000">
                                          <p:val>
                                            <p:strVal val="#ppt_x"/>
                                          </p:val>
                                        </p:tav>
                                      </p:tavLst>
                                    </p:anim>
                                    <p:anim calcmode="lin" valueType="num">
                                      <p:cBhvr>
                                        <p:cTn id="32" dur="500" fill="hold"/>
                                        <p:tgtEl>
                                          <p:spTgt spid="2"/>
                                        </p:tgtEl>
                                        <p:attrNameLst>
                                          <p:attrName>ppt_y</p:attrName>
                                        </p:attrNameLst>
                                      </p:cBhvr>
                                      <p:tavLst>
                                        <p:tav tm="0">
                                          <p:val>
                                            <p:strVal val="#ppt_y-#ppt_h/2"/>
                                          </p:val>
                                        </p:tav>
                                        <p:tav tm="100000">
                                          <p:val>
                                            <p:strVal val="#ppt_y"/>
                                          </p:val>
                                        </p:tav>
                                      </p:tavLst>
                                    </p:anim>
                                    <p:anim calcmode="lin" valueType="num">
                                      <p:cBhvr>
                                        <p:cTn id="33" dur="500" fill="hold"/>
                                        <p:tgtEl>
                                          <p:spTgt spid="2"/>
                                        </p:tgtEl>
                                        <p:attrNameLst>
                                          <p:attrName>ppt_w</p:attrName>
                                        </p:attrNameLst>
                                      </p:cBhvr>
                                      <p:tavLst>
                                        <p:tav tm="0">
                                          <p:val>
                                            <p:strVal val="#ppt_w"/>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childTnLst>
                                </p:cTn>
                              </p:par>
                            </p:childTnLst>
                          </p:cTn>
                        </p:par>
                        <p:par>
                          <p:cTn id="35" fill="hold" nodeType="afterGroup">
                            <p:stCondLst>
                              <p:cond delay="2500"/>
                            </p:stCondLst>
                            <p:childTnLst>
                              <p:par>
                                <p:cTn id="36" presetID="12" presetClass="entr" presetSubtype="4" fill="hold" grpId="0" nodeType="afterEffect">
                                  <p:stCondLst>
                                    <p:cond delay="0"/>
                                  </p:stCondLst>
                                  <p:childTnLst>
                                    <p:set>
                                      <p:cBhvr>
                                        <p:cTn id="37" dur="1" fill="hold">
                                          <p:stCondLst>
                                            <p:cond delay="0"/>
                                          </p:stCondLst>
                                        </p:cTn>
                                        <p:tgtEl>
                                          <p:spTgt spid="125962">
                                            <p:txEl>
                                              <p:pRg st="0" end="0"/>
                                            </p:txEl>
                                          </p:spTgt>
                                        </p:tgtEl>
                                        <p:attrNameLst>
                                          <p:attrName>style.visibility</p:attrName>
                                        </p:attrNameLst>
                                      </p:cBhvr>
                                      <p:to>
                                        <p:strVal val="visible"/>
                                      </p:to>
                                    </p:set>
                                    <p:animEffect transition="in" filter="slide(fromBottom)">
                                      <p:cBhvr>
                                        <p:cTn id="38" dur="500"/>
                                        <p:tgtEl>
                                          <p:spTgt spid="125962">
                                            <p:txEl>
                                              <p:pRg st="0" end="0"/>
                                            </p:txEl>
                                          </p:spTgt>
                                        </p:tgtEl>
                                      </p:cBhvr>
                                    </p:animEffect>
                                  </p:childTnLst>
                                </p:cTn>
                              </p:par>
                              <p:par>
                                <p:cTn id="39" presetID="12" presetClass="entr" presetSubtype="1" fill="hold" grpId="0" nodeType="withEffect">
                                  <p:stCondLst>
                                    <p:cond delay="0"/>
                                  </p:stCondLst>
                                  <p:childTnLst>
                                    <p:set>
                                      <p:cBhvr>
                                        <p:cTn id="40" dur="1" fill="hold">
                                          <p:stCondLst>
                                            <p:cond delay="0"/>
                                          </p:stCondLst>
                                        </p:cTn>
                                        <p:tgtEl>
                                          <p:spTgt spid="125962">
                                            <p:txEl>
                                              <p:pRg st="1" end="1"/>
                                            </p:txEl>
                                          </p:spTgt>
                                        </p:tgtEl>
                                        <p:attrNameLst>
                                          <p:attrName>style.visibility</p:attrName>
                                        </p:attrNameLst>
                                      </p:cBhvr>
                                      <p:to>
                                        <p:strVal val="visible"/>
                                      </p:to>
                                    </p:set>
                                    <p:animEffect transition="in" filter="slide(fromTop)">
                                      <p:cBhvr>
                                        <p:cTn id="41" dur="500"/>
                                        <p:tgtEl>
                                          <p:spTgt spid="125962">
                                            <p:txEl>
                                              <p:pRg st="1" end="1"/>
                                            </p:txEl>
                                          </p:spTgt>
                                        </p:tgtEl>
                                      </p:cBhvr>
                                    </p:animEffect>
                                  </p:childTnLst>
                                </p:cTn>
                              </p:par>
                              <p:par>
                                <p:cTn id="42" presetID="17" presetClass="entr" presetSubtype="1"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p:cTn id="44" dur="500" fill="hold"/>
                                        <p:tgtEl>
                                          <p:spTgt spid="23"/>
                                        </p:tgtEl>
                                        <p:attrNameLst>
                                          <p:attrName>ppt_x</p:attrName>
                                        </p:attrNameLst>
                                      </p:cBhvr>
                                      <p:tavLst>
                                        <p:tav tm="0">
                                          <p:val>
                                            <p:strVal val="#ppt_x"/>
                                          </p:val>
                                        </p:tav>
                                        <p:tav tm="100000">
                                          <p:val>
                                            <p:strVal val="#ppt_x"/>
                                          </p:val>
                                        </p:tav>
                                      </p:tavLst>
                                    </p:anim>
                                    <p:anim calcmode="lin" valueType="num">
                                      <p:cBhvr>
                                        <p:cTn id="45" dur="500" fill="hold"/>
                                        <p:tgtEl>
                                          <p:spTgt spid="23"/>
                                        </p:tgtEl>
                                        <p:attrNameLst>
                                          <p:attrName>ppt_y</p:attrName>
                                        </p:attrNameLst>
                                      </p:cBhvr>
                                      <p:tavLst>
                                        <p:tav tm="0">
                                          <p:val>
                                            <p:strVal val="#ppt_y-#ppt_h/2"/>
                                          </p:val>
                                        </p:tav>
                                        <p:tav tm="100000">
                                          <p:val>
                                            <p:strVal val="#ppt_y"/>
                                          </p:val>
                                        </p:tav>
                                      </p:tavLst>
                                    </p:anim>
                                    <p:anim calcmode="lin" valueType="num">
                                      <p:cBhvr>
                                        <p:cTn id="46" dur="500" fill="hold"/>
                                        <p:tgtEl>
                                          <p:spTgt spid="23"/>
                                        </p:tgtEl>
                                        <p:attrNameLst>
                                          <p:attrName>ppt_w</p:attrName>
                                        </p:attrNameLst>
                                      </p:cBhvr>
                                      <p:tavLst>
                                        <p:tav tm="0">
                                          <p:val>
                                            <p:strVal val="#ppt_w"/>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childTnLst>
                                </p:cTn>
                              </p:par>
                            </p:childTnLst>
                          </p:cTn>
                        </p:par>
                        <p:par>
                          <p:cTn id="48" fill="hold" nodeType="afterGroup">
                            <p:stCondLst>
                              <p:cond delay="3000"/>
                            </p:stCondLst>
                            <p:childTnLst>
                              <p:par>
                                <p:cTn id="49" presetID="12" presetClass="entr" presetSubtype="4" fill="hold" grpId="0" nodeType="afterEffect">
                                  <p:stCondLst>
                                    <p:cond delay="0"/>
                                  </p:stCondLst>
                                  <p:childTnLst>
                                    <p:set>
                                      <p:cBhvr>
                                        <p:cTn id="50" dur="1" fill="hold">
                                          <p:stCondLst>
                                            <p:cond delay="0"/>
                                          </p:stCondLst>
                                        </p:cTn>
                                        <p:tgtEl>
                                          <p:spTgt spid="125963">
                                            <p:txEl>
                                              <p:pRg st="0" end="0"/>
                                            </p:txEl>
                                          </p:spTgt>
                                        </p:tgtEl>
                                        <p:attrNameLst>
                                          <p:attrName>style.visibility</p:attrName>
                                        </p:attrNameLst>
                                      </p:cBhvr>
                                      <p:to>
                                        <p:strVal val="visible"/>
                                      </p:to>
                                    </p:set>
                                    <p:animEffect transition="in" filter="slide(fromBottom)">
                                      <p:cBhvr>
                                        <p:cTn id="51" dur="500"/>
                                        <p:tgtEl>
                                          <p:spTgt spid="125963">
                                            <p:txEl>
                                              <p:pRg st="0" end="0"/>
                                            </p:txEl>
                                          </p:spTgt>
                                        </p:tgtEl>
                                      </p:cBhvr>
                                    </p:animEffect>
                                  </p:childTnLst>
                                </p:cTn>
                              </p:par>
                              <p:par>
                                <p:cTn id="52" presetID="12" presetClass="entr" presetSubtype="1" fill="hold" grpId="0" nodeType="withEffect">
                                  <p:stCondLst>
                                    <p:cond delay="0"/>
                                  </p:stCondLst>
                                  <p:childTnLst>
                                    <p:set>
                                      <p:cBhvr>
                                        <p:cTn id="53" dur="1" fill="hold">
                                          <p:stCondLst>
                                            <p:cond delay="0"/>
                                          </p:stCondLst>
                                        </p:cTn>
                                        <p:tgtEl>
                                          <p:spTgt spid="125963">
                                            <p:txEl>
                                              <p:pRg st="1" end="1"/>
                                            </p:txEl>
                                          </p:spTgt>
                                        </p:tgtEl>
                                        <p:attrNameLst>
                                          <p:attrName>style.visibility</p:attrName>
                                        </p:attrNameLst>
                                      </p:cBhvr>
                                      <p:to>
                                        <p:strVal val="visible"/>
                                      </p:to>
                                    </p:set>
                                    <p:animEffect transition="in" filter="slide(fromTop)">
                                      <p:cBhvr>
                                        <p:cTn id="54" dur="500"/>
                                        <p:tgtEl>
                                          <p:spTgt spid="1259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animBg="1"/>
      <p:bldP spid="3" grpId="0" animBg="1"/>
      <p:bldP spid="125961" grpId="0" build="p"/>
      <p:bldP spid="125962" grpId="0" build="p" bldLvl="2"/>
      <p:bldP spid="125963" grpId="0" build="p" bldLvl="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ctrTitle"/>
          </p:nvPr>
        </p:nvSpPr>
        <p:spPr/>
        <p:txBody>
          <a:bodyPr/>
          <a:lstStyle/>
          <a:p>
            <a:r>
              <a:rPr lang="en-US">
                <a:latin typeface="Arial" charset="0"/>
                <a:ea typeface="ＭＳ Ｐゴシック" charset="0"/>
                <a:cs typeface="ＭＳ Ｐゴシック" charset="0"/>
              </a:rPr>
              <a:t>Current Approaches</a:t>
            </a:r>
          </a:p>
        </p:txBody>
      </p:sp>
      <p:pic>
        <p:nvPicPr>
          <p:cNvPr id="4" name="Picture 3" descr="AAFDEVU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50775" y="966853"/>
            <a:ext cx="6242450" cy="5382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418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a:grpSpLocks/>
          </p:cNvGrpSpPr>
          <p:nvPr/>
        </p:nvGrpSpPr>
        <p:grpSpPr bwMode="auto">
          <a:xfrm>
            <a:off x="-553928" y="1539875"/>
            <a:ext cx="5945188" cy="4002088"/>
            <a:chOff x="3674917" y="1404797"/>
            <a:chExt cx="5945284" cy="4002702"/>
          </a:xfrm>
        </p:grpSpPr>
        <p:sp>
          <p:nvSpPr>
            <p:cNvPr id="19" name="Rounded Rectangle 18"/>
            <p:cNvSpPr>
              <a:spLocks noChangeArrowheads="1"/>
            </p:cNvSpPr>
            <p:nvPr/>
          </p:nvSpPr>
          <p:spPr bwMode="auto">
            <a:xfrm>
              <a:off x="3674917" y="1404797"/>
              <a:ext cx="5945284" cy="4002702"/>
            </a:xfrm>
            <a:prstGeom prst="roundRect">
              <a:avLst>
                <a:gd name="adj" fmla="val 7417"/>
              </a:avLst>
            </a:prstGeom>
            <a:solidFill>
              <a:srgbClr val="FFFFFF"/>
            </a:solidFill>
            <a:ln>
              <a:noFill/>
            </a:ln>
            <a:effectLst>
              <a:outerShdw blurRad="165100" dist="38100" dir="27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sz="1800">
                <a:latin typeface="Arial" pitchFamily="-111" charset="0"/>
                <a:ea typeface="MS PGothic" charset="0"/>
                <a:cs typeface="MS PGothic" charset="0"/>
              </a:endParaRPr>
            </a:p>
          </p:txBody>
        </p:sp>
        <p:pic>
          <p:nvPicPr>
            <p:cNvPr id="58374"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86814" y="1602650"/>
              <a:ext cx="5091865" cy="3617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8371" name="Title 5"/>
          <p:cNvSpPr>
            <a:spLocks noGrp="1"/>
          </p:cNvSpPr>
          <p:nvPr>
            <p:ph type="ctrTitle"/>
          </p:nvPr>
        </p:nvSpPr>
        <p:spPr/>
        <p:txBody>
          <a:bodyPr/>
          <a:lstStyle/>
          <a:p>
            <a:r>
              <a:rPr lang="en-US">
                <a:latin typeface="Arial" charset="0"/>
                <a:ea typeface="ＭＳ Ｐゴシック" charset="0"/>
                <a:cs typeface="ＭＳ Ｐゴシック" charset="0"/>
              </a:rPr>
              <a:t>Current Approaches</a:t>
            </a:r>
          </a:p>
        </p:txBody>
      </p:sp>
      <p:sp>
        <p:nvSpPr>
          <p:cNvPr id="107524" name="Content Placeholder 10"/>
          <p:cNvSpPr>
            <a:spLocks noGrp="1"/>
          </p:cNvSpPr>
          <p:nvPr>
            <p:ph idx="4294967295"/>
          </p:nvPr>
        </p:nvSpPr>
        <p:spPr>
          <a:xfrm>
            <a:off x="5566794" y="1466850"/>
            <a:ext cx="3563694" cy="4220849"/>
          </a:xfrm>
        </p:spPr>
        <p:txBody>
          <a:bodyPr>
            <a:normAutofit/>
          </a:bodyPr>
          <a:lstStyle/>
          <a:p>
            <a:pPr marL="0" indent="0">
              <a:lnSpc>
                <a:spcPct val="100000"/>
              </a:lnSpc>
              <a:spcAft>
                <a:spcPts val="600"/>
              </a:spcAft>
              <a:buNone/>
              <a:defRPr/>
            </a:pPr>
            <a:r>
              <a:rPr lang="en-US" sz="2000" b="1" dirty="0">
                <a:solidFill>
                  <a:schemeClr val="bg1"/>
                </a:solidFill>
                <a:latin typeface="Arial" charset="0"/>
                <a:ea typeface="ＭＳ Ｐゴシック" charset="0"/>
                <a:cs typeface="ＭＳ Ｐゴシック" charset="0"/>
              </a:rPr>
              <a:t>When stressors of </a:t>
            </a:r>
            <a:r>
              <a:rPr lang="en-US" sz="2000" b="1" dirty="0">
                <a:solidFill>
                  <a:srgbClr val="D03154"/>
                </a:solidFill>
                <a:latin typeface="Arial" charset="0"/>
                <a:ea typeface="ＭＳ Ｐゴシック" charset="0"/>
                <a:cs typeface="ＭＳ Ｐゴシック" charset="0"/>
              </a:rPr>
              <a:t>poverty </a:t>
            </a:r>
            <a:r>
              <a:rPr lang="en-US" sz="2000" b="1" dirty="0">
                <a:solidFill>
                  <a:srgbClr val="FFFFFF"/>
                </a:solidFill>
                <a:latin typeface="Arial" charset="0"/>
                <a:ea typeface="ＭＳ Ｐゴシック" charset="0"/>
                <a:cs typeface="ＭＳ Ｐゴシック" charset="0"/>
              </a:rPr>
              <a:t>and</a:t>
            </a:r>
            <a:r>
              <a:rPr lang="en-US" sz="2000" b="1" dirty="0">
                <a:latin typeface="Arial" charset="0"/>
                <a:ea typeface="ＭＳ Ｐゴシック" charset="0"/>
                <a:cs typeface="ＭＳ Ｐゴシック" charset="0"/>
              </a:rPr>
              <a:t> </a:t>
            </a:r>
            <a:r>
              <a:rPr lang="en-US" sz="2000" b="1" dirty="0">
                <a:solidFill>
                  <a:srgbClr val="00A998"/>
                </a:solidFill>
                <a:latin typeface="Arial" charset="0"/>
                <a:ea typeface="ＭＳ Ｐゴシック" charset="0"/>
                <a:cs typeface="ＭＳ Ｐゴシック" charset="0"/>
              </a:rPr>
              <a:t>unemployment </a:t>
            </a:r>
            <a:r>
              <a:rPr lang="en-US" sz="2000" b="1" dirty="0">
                <a:latin typeface="Arial" charset="0"/>
                <a:ea typeface="ＭＳ Ｐゴシック" charset="0"/>
                <a:cs typeface="ＭＳ Ｐゴシック" charset="0"/>
              </a:rPr>
              <a:t>become </a:t>
            </a:r>
            <a:r>
              <a:rPr lang="en-US" sz="2000" b="1" dirty="0">
                <a:solidFill>
                  <a:srgbClr val="FFFFFF"/>
                </a:solidFill>
                <a:latin typeface="Arial" charset="0"/>
                <a:ea typeface="ＭＳ Ｐゴシック" charset="0"/>
                <a:cs typeface="ＭＳ Ｐゴシック" charset="0"/>
              </a:rPr>
              <a:t>chronic, they can increase </a:t>
            </a:r>
            <a:r>
              <a:rPr lang="en-US" sz="2000" b="1" dirty="0" smtClean="0">
                <a:solidFill>
                  <a:srgbClr val="FFFFFF"/>
                </a:solidFill>
                <a:latin typeface="Arial" charset="0"/>
                <a:ea typeface="ＭＳ Ｐゴシック" charset="0"/>
                <a:cs typeface="ＭＳ Ｐゴシック" charset="0"/>
              </a:rPr>
              <a:t>people’</a:t>
            </a:r>
            <a:r>
              <a:rPr lang="en-US" altLang="ja-JP" sz="2000" b="1" dirty="0" smtClean="0">
                <a:solidFill>
                  <a:srgbClr val="FFFFFF"/>
                </a:solidFill>
                <a:latin typeface="Arial" charset="0"/>
                <a:ea typeface="ＭＳ Ｐゴシック" charset="0"/>
                <a:cs typeface="ＭＳ Ｐゴシック" charset="0"/>
              </a:rPr>
              <a:t>s </a:t>
            </a:r>
            <a:r>
              <a:rPr lang="en-US" altLang="ja-JP" sz="2000" b="1" dirty="0">
                <a:solidFill>
                  <a:srgbClr val="FFFFFF"/>
                </a:solidFill>
                <a:latin typeface="Arial" charset="0"/>
                <a:ea typeface="ＭＳ Ｐゴシック" charset="0"/>
                <a:cs typeface="ＭＳ Ｐゴシック" charset="0"/>
              </a:rPr>
              <a:t>chances of illness</a:t>
            </a:r>
            <a:r>
              <a:rPr lang="en-US" altLang="ja-JP" sz="2000" b="1" dirty="0">
                <a:latin typeface="Arial" charset="0"/>
                <a:ea typeface="ＭＳ Ｐゴシック" charset="0"/>
                <a:cs typeface="ＭＳ Ｐゴシック" charset="0"/>
              </a:rPr>
              <a:t>.</a:t>
            </a:r>
          </a:p>
          <a:p>
            <a:pPr marL="0" indent="0">
              <a:lnSpc>
                <a:spcPct val="100000"/>
              </a:lnSpc>
              <a:buNone/>
              <a:defRPr/>
            </a:pPr>
            <a:r>
              <a:rPr lang="en-US" sz="2000" b="1" dirty="0" smtClean="0">
                <a:solidFill>
                  <a:schemeClr val="accent1">
                    <a:lumMod val="60000"/>
                    <a:lumOff val="40000"/>
                  </a:schemeClr>
                </a:solidFill>
                <a:latin typeface="Arial" charset="0"/>
                <a:ea typeface="ＭＳ Ｐゴシック" charset="0"/>
                <a:cs typeface="ＭＳ Ｐゴシック" charset="0"/>
              </a:rPr>
              <a:t>People’s responses to stress vary according to their:</a:t>
            </a:r>
          </a:p>
          <a:p>
            <a:pPr>
              <a:lnSpc>
                <a:spcPct val="100000"/>
              </a:lnSpc>
              <a:buFont typeface="Arial"/>
              <a:buChar char="•"/>
              <a:defRPr/>
            </a:pPr>
            <a:r>
              <a:rPr lang="en-US" altLang="ja-JP" sz="2000" b="1" dirty="0" smtClean="0">
                <a:solidFill>
                  <a:srgbClr val="FFFFFF"/>
                </a:solidFill>
                <a:latin typeface="Arial" charset="0"/>
                <a:ea typeface="ＭＳ Ｐゴシック" charset="0"/>
                <a:cs typeface="ＭＳ Ｐゴシック" charset="0"/>
              </a:rPr>
              <a:t>Learning history</a:t>
            </a:r>
          </a:p>
          <a:p>
            <a:pPr>
              <a:lnSpc>
                <a:spcPct val="100000"/>
              </a:lnSpc>
              <a:buFont typeface="Arial"/>
              <a:buChar char="•"/>
              <a:defRPr/>
            </a:pPr>
            <a:r>
              <a:rPr lang="en-US" altLang="ja-JP" sz="2000" b="1" dirty="0" smtClean="0">
                <a:solidFill>
                  <a:srgbClr val="FFFFFF"/>
                </a:solidFill>
                <a:latin typeface="Arial" charset="0"/>
                <a:ea typeface="ＭＳ Ｐゴシック" charset="0"/>
                <a:cs typeface="ＭＳ Ｐゴシック" charset="0"/>
              </a:rPr>
              <a:t>Gender</a:t>
            </a:r>
          </a:p>
          <a:p>
            <a:pPr>
              <a:lnSpc>
                <a:spcPct val="100000"/>
              </a:lnSpc>
              <a:buFont typeface="Arial"/>
              <a:buChar char="•"/>
              <a:defRPr/>
            </a:pPr>
            <a:r>
              <a:rPr lang="en-US" altLang="ja-JP" sz="2000" b="1" dirty="0" smtClean="0">
                <a:solidFill>
                  <a:srgbClr val="FFFFFF"/>
                </a:solidFill>
                <a:latin typeface="Arial" charset="0"/>
                <a:ea typeface="ＭＳ Ｐゴシック" charset="0"/>
                <a:cs typeface="ＭＳ Ｐゴシック" charset="0"/>
              </a:rPr>
              <a:t>Preexisting medical conditions</a:t>
            </a:r>
          </a:p>
          <a:p>
            <a:pPr>
              <a:lnSpc>
                <a:spcPct val="100000"/>
              </a:lnSpc>
              <a:buFont typeface="Arial"/>
              <a:buChar char="•"/>
              <a:defRPr/>
            </a:pPr>
            <a:r>
              <a:rPr lang="en-US" altLang="ja-JP" sz="2000" b="1" dirty="0" smtClean="0">
                <a:solidFill>
                  <a:srgbClr val="FFFFFF"/>
                </a:solidFill>
                <a:latin typeface="Arial" charset="0"/>
                <a:ea typeface="ＭＳ Ｐゴシック" charset="0"/>
                <a:cs typeface="ＭＳ Ｐゴシック" charset="0"/>
              </a:rPr>
              <a:t>Genetic predispositions</a:t>
            </a:r>
            <a:endParaRPr lang="en-US" b="1"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93705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2" presetClass="entr" presetSubtype="4" fill="hold" grpId="0" nodeType="withEffect">
                                  <p:stCondLst>
                                    <p:cond delay="0"/>
                                  </p:stCondLst>
                                  <p:childTnLst>
                                    <p:set>
                                      <p:cBhvr>
                                        <p:cTn id="10" dur="1" fill="hold">
                                          <p:stCondLst>
                                            <p:cond delay="0"/>
                                          </p:stCondLst>
                                        </p:cTn>
                                        <p:tgtEl>
                                          <p:spTgt spid="107524">
                                            <p:txEl>
                                              <p:pRg st="0" end="0"/>
                                            </p:txEl>
                                          </p:spTgt>
                                        </p:tgtEl>
                                        <p:attrNameLst>
                                          <p:attrName>style.visibility</p:attrName>
                                        </p:attrNameLst>
                                      </p:cBhvr>
                                      <p:to>
                                        <p:strVal val="visible"/>
                                      </p:to>
                                    </p:set>
                                    <p:animEffect transition="in" filter="slide(fromBottom)">
                                      <p:cBhvr>
                                        <p:cTn id="11" dur="500"/>
                                        <p:tgtEl>
                                          <p:spTgt spid="107524">
                                            <p:txEl>
                                              <p:pRg st="0" end="0"/>
                                            </p:txEl>
                                          </p:spTgt>
                                        </p:tgtEl>
                                      </p:cBhvr>
                                    </p:animEffect>
                                  </p:childTnLst>
                                </p:cTn>
                              </p:par>
                            </p:childTnLst>
                          </p:cTn>
                        </p:par>
                        <p:par>
                          <p:cTn id="12" fill="hold" nodeType="afterGroup">
                            <p:stCondLst>
                              <p:cond delay="500"/>
                            </p:stCondLst>
                            <p:childTnLst>
                              <p:par>
                                <p:cTn id="13" presetID="12" presetClass="entr" presetSubtype="1" fill="hold" grpId="0" nodeType="afterEffect">
                                  <p:stCondLst>
                                    <p:cond delay="0"/>
                                  </p:stCondLst>
                                  <p:childTnLst>
                                    <p:set>
                                      <p:cBhvr>
                                        <p:cTn id="14" dur="1" fill="hold">
                                          <p:stCondLst>
                                            <p:cond delay="0"/>
                                          </p:stCondLst>
                                        </p:cTn>
                                        <p:tgtEl>
                                          <p:spTgt spid="107524">
                                            <p:txEl>
                                              <p:pRg st="1" end="1"/>
                                            </p:txEl>
                                          </p:spTgt>
                                        </p:tgtEl>
                                        <p:attrNameLst>
                                          <p:attrName>style.visibility</p:attrName>
                                        </p:attrNameLst>
                                      </p:cBhvr>
                                      <p:to>
                                        <p:strVal val="visible"/>
                                      </p:to>
                                    </p:set>
                                    <p:animEffect transition="in" filter="slide(fromTop)">
                                      <p:cBhvr>
                                        <p:cTn id="15" dur="500"/>
                                        <p:tgtEl>
                                          <p:spTgt spid="107524">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2" presetClass="entr" presetSubtype="1" fill="hold" grpId="0" nodeType="clickEffect">
                                  <p:stCondLst>
                                    <p:cond delay="0"/>
                                  </p:stCondLst>
                                  <p:childTnLst>
                                    <p:set>
                                      <p:cBhvr>
                                        <p:cTn id="19" dur="1" fill="hold">
                                          <p:stCondLst>
                                            <p:cond delay="0"/>
                                          </p:stCondLst>
                                        </p:cTn>
                                        <p:tgtEl>
                                          <p:spTgt spid="107524">
                                            <p:txEl>
                                              <p:pRg st="2" end="2"/>
                                            </p:txEl>
                                          </p:spTgt>
                                        </p:tgtEl>
                                        <p:attrNameLst>
                                          <p:attrName>style.visibility</p:attrName>
                                        </p:attrNameLst>
                                      </p:cBhvr>
                                      <p:to>
                                        <p:strVal val="visible"/>
                                      </p:to>
                                    </p:set>
                                    <p:animEffect transition="in" filter="slide(fromTop)">
                                      <p:cBhvr>
                                        <p:cTn id="20" dur="500"/>
                                        <p:tgtEl>
                                          <p:spTgt spid="107524">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107524">
                                            <p:txEl>
                                              <p:pRg st="3" end="3"/>
                                            </p:txEl>
                                          </p:spTgt>
                                        </p:tgtEl>
                                        <p:attrNameLst>
                                          <p:attrName>style.visibility</p:attrName>
                                        </p:attrNameLst>
                                      </p:cBhvr>
                                      <p:to>
                                        <p:strVal val="visible"/>
                                      </p:to>
                                    </p:set>
                                    <p:animEffect transition="in" filter="slide(fromTop)">
                                      <p:cBhvr>
                                        <p:cTn id="25" dur="500"/>
                                        <p:tgtEl>
                                          <p:spTgt spid="107524">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2" presetClass="entr" presetSubtype="1" fill="hold" grpId="0" nodeType="clickEffect">
                                  <p:stCondLst>
                                    <p:cond delay="0"/>
                                  </p:stCondLst>
                                  <p:childTnLst>
                                    <p:set>
                                      <p:cBhvr>
                                        <p:cTn id="29" dur="1" fill="hold">
                                          <p:stCondLst>
                                            <p:cond delay="0"/>
                                          </p:stCondLst>
                                        </p:cTn>
                                        <p:tgtEl>
                                          <p:spTgt spid="107524">
                                            <p:txEl>
                                              <p:pRg st="4" end="4"/>
                                            </p:txEl>
                                          </p:spTgt>
                                        </p:tgtEl>
                                        <p:attrNameLst>
                                          <p:attrName>style.visibility</p:attrName>
                                        </p:attrNameLst>
                                      </p:cBhvr>
                                      <p:to>
                                        <p:strVal val="visible"/>
                                      </p:to>
                                    </p:set>
                                    <p:animEffect transition="in" filter="slide(fromTop)">
                                      <p:cBhvr>
                                        <p:cTn id="30" dur="500"/>
                                        <p:tgtEl>
                                          <p:spTgt spid="107524">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2" presetClass="entr" presetSubtype="1" fill="hold" grpId="0" nodeType="clickEffect">
                                  <p:stCondLst>
                                    <p:cond delay="0"/>
                                  </p:stCondLst>
                                  <p:childTnLst>
                                    <p:set>
                                      <p:cBhvr>
                                        <p:cTn id="34" dur="1" fill="hold">
                                          <p:stCondLst>
                                            <p:cond delay="0"/>
                                          </p:stCondLst>
                                        </p:cTn>
                                        <p:tgtEl>
                                          <p:spTgt spid="107524">
                                            <p:txEl>
                                              <p:pRg st="5" end="5"/>
                                            </p:txEl>
                                          </p:spTgt>
                                        </p:tgtEl>
                                        <p:attrNameLst>
                                          <p:attrName>style.visibility</p:attrName>
                                        </p:attrNameLst>
                                      </p:cBhvr>
                                      <p:to>
                                        <p:strVal val="visible"/>
                                      </p:to>
                                    </p:set>
                                    <p:animEffect transition="in" filter="slide(fromTop)">
                                      <p:cBhvr>
                                        <p:cTn id="35" dur="500"/>
                                        <p:tgtEl>
                                          <p:spTgt spid="10752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0"/>
          <p:cNvSpPr>
            <a:spLocks noGrp="1"/>
          </p:cNvSpPr>
          <p:nvPr>
            <p:ph type="ctrTitle"/>
          </p:nvPr>
        </p:nvSpPr>
        <p:spPr/>
        <p:txBody>
          <a:bodyPr/>
          <a:lstStyle/>
          <a:p>
            <a:r>
              <a:rPr lang="en-US">
                <a:latin typeface="Arial" charset="0"/>
                <a:ea typeface="ＭＳ Ｐゴシック" charset="0"/>
                <a:cs typeface="ＭＳ Ｐゴシック" charset="0"/>
              </a:rPr>
              <a:t>The Immune System: PNI</a:t>
            </a:r>
          </a:p>
        </p:txBody>
      </p:sp>
      <p:pic>
        <p:nvPicPr>
          <p:cNvPr id="60419"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4837166" y="-27902"/>
            <a:ext cx="4335759" cy="6503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Rectangle 4"/>
          <p:cNvSpPr txBox="1">
            <a:spLocks noChangeArrowheads="1"/>
          </p:cNvSpPr>
          <p:nvPr/>
        </p:nvSpPr>
        <p:spPr bwMode="auto">
          <a:xfrm>
            <a:off x="330201" y="1530350"/>
            <a:ext cx="3925964" cy="410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800100" algn="l"/>
              </a:tabLst>
              <a:defRPr sz="2400">
                <a:solidFill>
                  <a:schemeClr val="tx1"/>
                </a:solidFill>
                <a:latin typeface="Arial" charset="0"/>
                <a:ea typeface="ＭＳ Ｐゴシック" charset="0"/>
                <a:cs typeface="ＭＳ Ｐゴシック" charset="0"/>
              </a:defRPr>
            </a:lvl1pPr>
            <a:lvl2pPr marL="114300" indent="114300" eaLnBrk="0" hangingPunct="0">
              <a:tabLst>
                <a:tab pos="800100" algn="l"/>
              </a:tabLst>
              <a:defRPr sz="2400">
                <a:solidFill>
                  <a:schemeClr val="tx1"/>
                </a:solidFill>
                <a:latin typeface="Arial" charset="0"/>
                <a:ea typeface="ＭＳ Ｐゴシック" charset="0"/>
              </a:defRPr>
            </a:lvl2pPr>
            <a:lvl3pPr marL="1143000" indent="-228600" eaLnBrk="0" hangingPunct="0">
              <a:tabLst>
                <a:tab pos="800100" algn="l"/>
              </a:tabLst>
              <a:defRPr sz="2400">
                <a:solidFill>
                  <a:schemeClr val="tx1"/>
                </a:solidFill>
                <a:latin typeface="Arial" charset="0"/>
                <a:ea typeface="ＭＳ Ｐゴシック" charset="0"/>
              </a:defRPr>
            </a:lvl3pPr>
            <a:lvl4pPr marL="1600200" indent="-228600" eaLnBrk="0" hangingPunct="0">
              <a:tabLst>
                <a:tab pos="800100" algn="l"/>
              </a:tabLst>
              <a:defRPr sz="2400">
                <a:solidFill>
                  <a:schemeClr val="tx1"/>
                </a:solidFill>
                <a:latin typeface="Arial" charset="0"/>
                <a:ea typeface="ＭＳ Ｐゴシック" charset="0"/>
              </a:defRPr>
            </a:lvl4pPr>
            <a:lvl5pPr marL="2057400" indent="-228600" eaLnBrk="0" hangingPunct="0">
              <a:tabLst>
                <a:tab pos="8001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8001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8001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8001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800100" algn="l"/>
              </a:tabLst>
              <a:defRPr sz="2400">
                <a:solidFill>
                  <a:schemeClr val="tx1"/>
                </a:solidFill>
                <a:latin typeface="Arial" charset="0"/>
                <a:ea typeface="ＭＳ Ｐゴシック" charset="0"/>
              </a:defRPr>
            </a:lvl9pPr>
          </a:lstStyle>
          <a:p>
            <a:pPr>
              <a:lnSpc>
                <a:spcPct val="95000"/>
              </a:lnSpc>
              <a:spcBef>
                <a:spcPct val="20000"/>
              </a:spcBef>
            </a:pPr>
            <a:r>
              <a:rPr lang="en-US" b="1" dirty="0">
                <a:solidFill>
                  <a:srgbClr val="C62DB0"/>
                </a:solidFill>
              </a:rPr>
              <a:t>Psychoneuroimmunology (PNI)</a:t>
            </a:r>
          </a:p>
          <a:p>
            <a:pPr>
              <a:lnSpc>
                <a:spcPct val="95000"/>
              </a:lnSpc>
              <a:spcBef>
                <a:spcPct val="20000"/>
              </a:spcBef>
              <a:spcAft>
                <a:spcPts val="1200"/>
              </a:spcAft>
            </a:pPr>
            <a:r>
              <a:rPr lang="en-US" sz="2200" b="1" dirty="0">
                <a:solidFill>
                  <a:srgbClr val="49403F"/>
                </a:solidFill>
              </a:rPr>
              <a:t>The study of the relationships among psychology, the nervous and endocrine systems, and the immune system</a:t>
            </a:r>
          </a:p>
          <a:p>
            <a:pPr>
              <a:lnSpc>
                <a:spcPct val="95000"/>
              </a:lnSpc>
              <a:spcBef>
                <a:spcPct val="20000"/>
              </a:spcBef>
            </a:pPr>
            <a:r>
              <a:rPr lang="en-US" sz="2200" b="1" dirty="0">
                <a:solidFill>
                  <a:srgbClr val="49403F"/>
                </a:solidFill>
              </a:rPr>
              <a:t>PNI researchers are particularly interested in the </a:t>
            </a:r>
            <a:r>
              <a:rPr lang="en-US" sz="2200" b="1" dirty="0">
                <a:solidFill>
                  <a:srgbClr val="00A998"/>
                </a:solidFill>
              </a:rPr>
              <a:t>white blood cells </a:t>
            </a:r>
            <a:r>
              <a:rPr lang="en-US" sz="2200" b="1" dirty="0">
                <a:solidFill>
                  <a:srgbClr val="49403F"/>
                </a:solidFill>
              </a:rPr>
              <a:t>that destroy harmful foreign bodies (antigens).</a:t>
            </a:r>
            <a:endParaRPr lang="en-US" sz="2000" b="1" dirty="0">
              <a:solidFill>
                <a:srgbClr val="49403F"/>
              </a:solidFill>
            </a:endParaRPr>
          </a:p>
          <a:p>
            <a:pPr lvl="1">
              <a:lnSpc>
                <a:spcPct val="75000"/>
              </a:lnSpc>
              <a:spcBef>
                <a:spcPct val="20000"/>
              </a:spcBef>
            </a:pPr>
            <a:endParaRPr lang="en-US" sz="1800" b="1" dirty="0">
              <a:solidFill>
                <a:srgbClr val="49403F"/>
              </a:solidFill>
            </a:endParaRPr>
          </a:p>
        </p:txBody>
      </p:sp>
    </p:spTree>
    <p:extLst>
      <p:ext uri="{BB962C8B-B14F-4D97-AF65-F5344CB8AC3E}">
        <p14:creationId xmlns:p14="http://schemas.microsoft.com/office/powerpoint/2010/main" val="2615318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0419"/>
                                        </p:tgtEl>
                                        <p:attrNameLst>
                                          <p:attrName>style.visibility</p:attrName>
                                        </p:attrNameLst>
                                      </p:cBhvr>
                                      <p:to>
                                        <p:strVal val="visible"/>
                                      </p:to>
                                    </p:set>
                                    <p:animEffect transition="in" filter="fade">
                                      <p:cBhvr>
                                        <p:cTn id="7" dur="500"/>
                                        <p:tgtEl>
                                          <p:spTgt spid="6041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9572">
                                            <p:txEl>
                                              <p:pRg st="0" end="0"/>
                                            </p:txEl>
                                          </p:spTgt>
                                        </p:tgtEl>
                                        <p:attrNameLst>
                                          <p:attrName>style.visibility</p:attrName>
                                        </p:attrNameLst>
                                      </p:cBhvr>
                                      <p:to>
                                        <p:strVal val="visible"/>
                                      </p:to>
                                    </p:set>
                                    <p:animEffect transition="in" filter="fade">
                                      <p:cBhvr>
                                        <p:cTn id="11" dur="1000"/>
                                        <p:tgtEl>
                                          <p:spTgt spid="109572">
                                            <p:txEl>
                                              <p:pRg st="0" end="0"/>
                                            </p:txEl>
                                          </p:spTgt>
                                        </p:tgtEl>
                                      </p:cBhvr>
                                    </p:animEffect>
                                    <p:anim calcmode="lin" valueType="num">
                                      <p:cBhvr>
                                        <p:cTn id="12" dur="1000" fill="hold"/>
                                        <p:tgtEl>
                                          <p:spTgt spid="109572">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109572">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9572">
                                            <p:txEl>
                                              <p:pRg st="1" end="1"/>
                                            </p:txEl>
                                          </p:spTgt>
                                        </p:tgtEl>
                                        <p:attrNameLst>
                                          <p:attrName>style.visibility</p:attrName>
                                        </p:attrNameLst>
                                      </p:cBhvr>
                                      <p:to>
                                        <p:strVal val="visible"/>
                                      </p:to>
                                    </p:set>
                                    <p:animEffect transition="in" filter="fade">
                                      <p:cBhvr>
                                        <p:cTn id="16" dur="1000"/>
                                        <p:tgtEl>
                                          <p:spTgt spid="109572">
                                            <p:txEl>
                                              <p:pRg st="1" end="1"/>
                                            </p:txEl>
                                          </p:spTgt>
                                        </p:tgtEl>
                                      </p:cBhvr>
                                    </p:animEffect>
                                    <p:anim calcmode="lin" valueType="num">
                                      <p:cBhvr>
                                        <p:cTn id="17" dur="1000" fill="hold"/>
                                        <p:tgtEl>
                                          <p:spTgt spid="109572">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109572">
                                            <p:txEl>
                                              <p:pRg st="1" end="1"/>
                                            </p:txEl>
                                          </p:spTgt>
                                        </p:tgtEl>
                                        <p:attrNameLst>
                                          <p:attrName>ppt_y</p:attrName>
                                        </p:attrNameLst>
                                      </p:cBhvr>
                                      <p:tavLst>
                                        <p:tav tm="0">
                                          <p:val>
                                            <p:strVal val="#ppt_y+.1"/>
                                          </p:val>
                                        </p:tav>
                                        <p:tav tm="100000">
                                          <p:val>
                                            <p:strVal val="#ppt_y"/>
                                          </p:val>
                                        </p:tav>
                                      </p:tavLst>
                                    </p:anim>
                                  </p:childTnLst>
                                </p:cTn>
                              </p:par>
                            </p:childTnLst>
                          </p:cTn>
                        </p:par>
                        <p:par>
                          <p:cTn id="19" fill="hold" nodeType="afterGroup">
                            <p:stCondLst>
                              <p:cond delay="1500"/>
                            </p:stCondLst>
                            <p:childTnLst>
                              <p:par>
                                <p:cTn id="20" presetID="47" presetClass="entr" presetSubtype="0" fill="hold" grpId="0" nodeType="afterEffect">
                                  <p:stCondLst>
                                    <p:cond delay="500"/>
                                  </p:stCondLst>
                                  <p:childTnLst>
                                    <p:set>
                                      <p:cBhvr>
                                        <p:cTn id="21" dur="1" fill="hold">
                                          <p:stCondLst>
                                            <p:cond delay="0"/>
                                          </p:stCondLst>
                                        </p:cTn>
                                        <p:tgtEl>
                                          <p:spTgt spid="109572">
                                            <p:txEl>
                                              <p:pRg st="2" end="2"/>
                                            </p:txEl>
                                          </p:spTgt>
                                        </p:tgtEl>
                                        <p:attrNameLst>
                                          <p:attrName>style.visibility</p:attrName>
                                        </p:attrNameLst>
                                      </p:cBhvr>
                                      <p:to>
                                        <p:strVal val="visible"/>
                                      </p:to>
                                    </p:set>
                                    <p:animEffect transition="in" filter="fade">
                                      <p:cBhvr>
                                        <p:cTn id="22" dur="1000"/>
                                        <p:tgtEl>
                                          <p:spTgt spid="109572">
                                            <p:txEl>
                                              <p:pRg st="2" end="2"/>
                                            </p:txEl>
                                          </p:spTgt>
                                        </p:tgtEl>
                                      </p:cBhvr>
                                    </p:animEffect>
                                    <p:anim calcmode="lin" valueType="num">
                                      <p:cBhvr>
                                        <p:cTn id="23" dur="1000" fill="hold"/>
                                        <p:tgtEl>
                                          <p:spTgt spid="109572">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0957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2"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ctrTitle"/>
          </p:nvPr>
        </p:nvSpPr>
        <p:spPr/>
        <p:txBody>
          <a:bodyPr/>
          <a:lstStyle/>
          <a:p>
            <a:r>
              <a:rPr lang="en-US">
                <a:latin typeface="Arial" charset="0"/>
                <a:ea typeface="ＭＳ Ｐゴシック" charset="0"/>
                <a:cs typeface="ＭＳ Ｐゴシック" charset="0"/>
              </a:rPr>
              <a:t>The Immune System: PNI</a:t>
            </a:r>
          </a:p>
        </p:txBody>
      </p:sp>
      <p:pic>
        <p:nvPicPr>
          <p:cNvPr id="3" name="Picture 2" descr="AAAYOMP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90926" y="917161"/>
            <a:ext cx="4962148" cy="5411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4837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11.1</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346543"/>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11.1.A</a:t>
              </a:r>
              <a:endParaRPr lang="en-US" sz="2400" b="1" dirty="0">
                <a:solidFill>
                  <a:schemeClr val="bg1"/>
                </a:solidFill>
                <a:latin typeface="Arial"/>
                <a:cs typeface="Arial"/>
              </a:endParaRPr>
            </a:p>
          </p:txBody>
        </p:sp>
      </p:grpSp>
      <p:grpSp>
        <p:nvGrpSpPr>
          <p:cNvPr id="8" name="Group 7"/>
          <p:cNvGrpSpPr/>
          <p:nvPr/>
        </p:nvGrpSpPr>
        <p:grpSpPr>
          <a:xfrm>
            <a:off x="1851368" y="1346543"/>
            <a:ext cx="6648095" cy="1453896"/>
            <a:chOff x="1507106" y="1346543"/>
            <a:chExt cx="6648095" cy="1453896"/>
          </a:xfrm>
        </p:grpSpPr>
        <p:sp>
          <p:nvSpPr>
            <p:cNvPr id="6" name="Round Diagonal Corner Rectangle 5"/>
            <p:cNvSpPr/>
            <p:nvPr/>
          </p:nvSpPr>
          <p:spPr>
            <a:xfrm>
              <a:off x="1507106" y="1346543"/>
              <a:ext cx="6648095" cy="1453896"/>
            </a:xfrm>
            <a:prstGeom prst="round2Diag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1200329"/>
            </a:xfrm>
            <a:prstGeom prst="rect">
              <a:avLst/>
            </a:prstGeom>
            <a:noFill/>
          </p:spPr>
          <p:txBody>
            <a:bodyPr wrap="square" rtlCol="0">
              <a:spAutoFit/>
            </a:bodyPr>
            <a:lstStyle/>
            <a:p>
              <a:r>
                <a:rPr lang="en-US" dirty="0">
                  <a:latin typeface="Arial"/>
                  <a:cs typeface="Arial"/>
                </a:rPr>
                <a:t>Explain the components that define an emotion, list the emotions that have a universal facial expression, and describe some of the limits affecting the ability to decode facial expressions of emotion</a:t>
              </a:r>
              <a:r>
                <a:rPr lang="en-US" dirty="0" smtClean="0">
                  <a:latin typeface="Arial"/>
                  <a:cs typeface="Arial"/>
                </a:rPr>
                <a:t>.</a:t>
              </a:r>
              <a:endParaRPr lang="en-US" dirty="0">
                <a:latin typeface="Arial"/>
                <a:cs typeface="Arial"/>
              </a:endParaRPr>
            </a:p>
          </p:txBody>
        </p:sp>
      </p:grpSp>
      <p:grpSp>
        <p:nvGrpSpPr>
          <p:cNvPr id="13" name="Group 12"/>
          <p:cNvGrpSpPr/>
          <p:nvPr/>
        </p:nvGrpSpPr>
        <p:grpSpPr>
          <a:xfrm>
            <a:off x="612022" y="2888445"/>
            <a:ext cx="1078690" cy="734479"/>
            <a:chOff x="267760" y="1346543"/>
            <a:chExt cx="1078690" cy="734479"/>
          </a:xfrm>
        </p:grpSpPr>
        <p:sp>
          <p:nvSpPr>
            <p:cNvPr id="14" name="Round Diagonal Corner Rectangle 13"/>
            <p:cNvSpPr/>
            <p:nvPr/>
          </p:nvSpPr>
          <p:spPr>
            <a:xfrm>
              <a:off x="267760" y="1346543"/>
              <a:ext cx="1078690" cy="734479"/>
            </a:xfrm>
            <a:prstGeom prst="round2Diag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TextBox 1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11.1.B</a:t>
              </a:r>
              <a:endParaRPr lang="en-US" sz="2400" b="1" dirty="0">
                <a:solidFill>
                  <a:schemeClr val="bg1"/>
                </a:solidFill>
                <a:latin typeface="Arial"/>
                <a:cs typeface="Arial"/>
              </a:endParaRPr>
            </a:p>
          </p:txBody>
        </p:sp>
      </p:grpSp>
      <p:grpSp>
        <p:nvGrpSpPr>
          <p:cNvPr id="16" name="Group 15"/>
          <p:cNvGrpSpPr/>
          <p:nvPr/>
        </p:nvGrpSpPr>
        <p:grpSpPr>
          <a:xfrm>
            <a:off x="1851368" y="2888445"/>
            <a:ext cx="6648095" cy="1201175"/>
            <a:chOff x="1507106" y="1346543"/>
            <a:chExt cx="6648095" cy="1201175"/>
          </a:xfrm>
        </p:grpSpPr>
        <p:sp>
          <p:nvSpPr>
            <p:cNvPr id="17" name="Round Diagonal Corner Rectangle 16"/>
            <p:cNvSpPr/>
            <p:nvPr/>
          </p:nvSpPr>
          <p:spPr>
            <a:xfrm>
              <a:off x="1507106" y="1346543"/>
              <a:ext cx="6648095" cy="1201175"/>
            </a:xfrm>
            <a:prstGeom prst="round2Diag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8" name="TextBox 17"/>
            <p:cNvSpPr txBox="1"/>
            <p:nvPr/>
          </p:nvSpPr>
          <p:spPr>
            <a:xfrm>
              <a:off x="1706012" y="1467386"/>
              <a:ext cx="6387986" cy="923330"/>
            </a:xfrm>
            <a:prstGeom prst="rect">
              <a:avLst/>
            </a:prstGeom>
            <a:noFill/>
          </p:spPr>
          <p:txBody>
            <a:bodyPr wrap="square" rtlCol="0">
              <a:spAutoFit/>
            </a:bodyPr>
            <a:lstStyle/>
            <a:p>
              <a:r>
                <a:rPr lang="en-US" dirty="0">
                  <a:latin typeface="Arial"/>
                  <a:cs typeface="Arial"/>
                </a:rPr>
                <a:t>Discuss the brain structures involved in the experience of emotions, explain what mirror neurons do, and describe the primary chemicals involved in emotional experience</a:t>
              </a:r>
              <a:r>
                <a:rPr lang="en-US" dirty="0" smtClean="0">
                  <a:latin typeface="Arial"/>
                  <a:cs typeface="Arial"/>
                </a:rPr>
                <a:t>.</a:t>
              </a:r>
              <a:endParaRPr lang="en-US" dirty="0">
                <a:latin typeface="Arial"/>
                <a:cs typeface="Arial"/>
              </a:endParaRPr>
            </a:p>
          </p:txBody>
        </p:sp>
      </p:grpSp>
      <p:grpSp>
        <p:nvGrpSpPr>
          <p:cNvPr id="23" name="Group 22"/>
          <p:cNvGrpSpPr/>
          <p:nvPr/>
        </p:nvGrpSpPr>
        <p:grpSpPr>
          <a:xfrm>
            <a:off x="612022" y="4180913"/>
            <a:ext cx="1078690" cy="734479"/>
            <a:chOff x="267760" y="1346543"/>
            <a:chExt cx="1078690" cy="734479"/>
          </a:xfrm>
        </p:grpSpPr>
        <p:sp>
          <p:nvSpPr>
            <p:cNvPr id="24" name="Round Diagonal Corner Rectangle 23"/>
            <p:cNvSpPr/>
            <p:nvPr/>
          </p:nvSpPr>
          <p:spPr>
            <a:xfrm>
              <a:off x="267760" y="1346543"/>
              <a:ext cx="1078690" cy="734479"/>
            </a:xfrm>
            <a:prstGeom prst="round2Diag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5" name="TextBox 2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11.1.C</a:t>
              </a:r>
              <a:endParaRPr lang="en-US" sz="2400" b="1" dirty="0">
                <a:solidFill>
                  <a:schemeClr val="bg1"/>
                </a:solidFill>
                <a:latin typeface="Arial"/>
                <a:cs typeface="Arial"/>
              </a:endParaRPr>
            </a:p>
          </p:txBody>
        </p:sp>
      </p:grpSp>
      <p:grpSp>
        <p:nvGrpSpPr>
          <p:cNvPr id="26" name="Group 25"/>
          <p:cNvGrpSpPr/>
          <p:nvPr/>
        </p:nvGrpSpPr>
        <p:grpSpPr>
          <a:xfrm>
            <a:off x="1851368" y="4180913"/>
            <a:ext cx="6648095" cy="941832"/>
            <a:chOff x="1507106" y="1346543"/>
            <a:chExt cx="6648095" cy="941832"/>
          </a:xfrm>
        </p:grpSpPr>
        <p:sp>
          <p:nvSpPr>
            <p:cNvPr id="27" name="Round Diagonal Corner Rectangle 26"/>
            <p:cNvSpPr/>
            <p:nvPr/>
          </p:nvSpPr>
          <p:spPr>
            <a:xfrm>
              <a:off x="1507106" y="1346543"/>
              <a:ext cx="6648095" cy="941832"/>
            </a:xfrm>
            <a:prstGeom prst="round2Diag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8" name="TextBox 27"/>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Summarize the basic research findings indicating that cognitive appraisal plays a role in emotional experience</a:t>
              </a:r>
              <a:r>
                <a:rPr lang="en-US" dirty="0" smtClean="0">
                  <a:latin typeface="Arial"/>
                  <a:cs typeface="Arial"/>
                </a:rPr>
                <a:t>.</a:t>
              </a:r>
              <a:endParaRPr lang="en-US" dirty="0">
                <a:latin typeface="Arial"/>
                <a:cs typeface="Arial"/>
              </a:endParaRPr>
            </a:p>
          </p:txBody>
        </p:sp>
      </p:grpSp>
    </p:spTree>
    <p:extLst>
      <p:ext uri="{BB962C8B-B14F-4D97-AF65-F5344CB8AC3E}">
        <p14:creationId xmlns:p14="http://schemas.microsoft.com/office/powerpoint/2010/main" val="767495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90"/>
                                          </p:val>
                                        </p:tav>
                                        <p:tav tm="100000">
                                          <p:val>
                                            <p:fltVal val="0"/>
                                          </p:val>
                                        </p:tav>
                                      </p:tavLst>
                                    </p:anim>
                                    <p:animEffect transition="in" filter="fade">
                                      <p:cBhvr>
                                        <p:cTn id="25" dur="500"/>
                                        <p:tgtEl>
                                          <p:spTgt spid="7"/>
                                        </p:tgtEl>
                                      </p:cBhvr>
                                    </p:animEffect>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25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90"/>
                                          </p:val>
                                        </p:tav>
                                        <p:tav tm="100000">
                                          <p:val>
                                            <p:fltVal val="0"/>
                                          </p:val>
                                        </p:tav>
                                      </p:tavLst>
                                    </p:anim>
                                    <p:animEffect transition="in" filter="fade">
                                      <p:cBhvr>
                                        <p:cTn id="37" dur="500"/>
                                        <p:tgtEl>
                                          <p:spTgt spid="13"/>
                                        </p:tgtEl>
                                      </p:cBhvr>
                                    </p:animEffect>
                                  </p:childTnLst>
                                </p:cTn>
                              </p:par>
                            </p:childTnLst>
                          </p:cTn>
                        </p:par>
                        <p:par>
                          <p:cTn id="38" fill="hold">
                            <p:stCondLst>
                              <p:cond delay="3000"/>
                            </p:stCondLst>
                            <p:childTnLst>
                              <p:par>
                                <p:cTn id="39" presetID="2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par>
                          <p:cTn id="43" fill="hold">
                            <p:stCondLst>
                              <p:cond delay="3500"/>
                            </p:stCondLst>
                            <p:childTnLst>
                              <p:par>
                                <p:cTn id="44" presetID="31"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 calcmode="lin" valueType="num">
                                      <p:cBhvr>
                                        <p:cTn id="48" dur="500" fill="hold"/>
                                        <p:tgtEl>
                                          <p:spTgt spid="23"/>
                                        </p:tgtEl>
                                        <p:attrNameLst>
                                          <p:attrName>style.rotation</p:attrName>
                                        </p:attrNameLst>
                                      </p:cBhvr>
                                      <p:tavLst>
                                        <p:tav tm="0">
                                          <p:val>
                                            <p:fltVal val="90"/>
                                          </p:val>
                                        </p:tav>
                                        <p:tav tm="100000">
                                          <p:val>
                                            <p:fltVal val="0"/>
                                          </p:val>
                                        </p:tav>
                                      </p:tavLst>
                                    </p:anim>
                                    <p:animEffect transition="in" filter="fade">
                                      <p:cBhvr>
                                        <p:cTn id="49" dur="500"/>
                                        <p:tgtEl>
                                          <p:spTgt spid="23"/>
                                        </p:tgtEl>
                                      </p:cBhvr>
                                    </p:animEffect>
                                  </p:childTnLst>
                                </p:cTn>
                              </p:par>
                            </p:childTnLst>
                          </p:cTn>
                        </p:par>
                        <p:par>
                          <p:cTn id="50" fill="hold">
                            <p:stCondLst>
                              <p:cond delay="4000"/>
                            </p:stCondLst>
                            <p:childTnLst>
                              <p:par>
                                <p:cTn id="51" presetID="23" presetClass="entr" presetSubtype="16"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1633893" y="2517733"/>
            <a:ext cx="5892090" cy="392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itle 7"/>
          <p:cNvSpPr>
            <a:spLocks noGrp="1"/>
          </p:cNvSpPr>
          <p:nvPr>
            <p:ph type="ctrTitle"/>
          </p:nvPr>
        </p:nvSpPr>
        <p:spPr/>
        <p:txBody>
          <a:bodyPr/>
          <a:lstStyle/>
          <a:p>
            <a:r>
              <a:rPr lang="en-US">
                <a:latin typeface="Arial" charset="0"/>
                <a:ea typeface="ＭＳ Ｐゴシック" charset="0"/>
                <a:cs typeface="ＭＳ Ｐゴシック" charset="0"/>
              </a:rPr>
              <a:t>Stress and the Mind</a:t>
            </a:r>
          </a:p>
        </p:txBody>
      </p:sp>
      <p:sp>
        <p:nvSpPr>
          <p:cNvPr id="2" name="Content Placeholder 2"/>
          <p:cNvSpPr>
            <a:spLocks noGrp="1"/>
          </p:cNvSpPr>
          <p:nvPr>
            <p:ph idx="4294967295"/>
          </p:nvPr>
        </p:nvSpPr>
        <p:spPr>
          <a:xfrm>
            <a:off x="741451" y="1115138"/>
            <a:ext cx="7661098" cy="1916112"/>
          </a:xfrm>
        </p:spPr>
        <p:txBody>
          <a:bodyPr>
            <a:normAutofit/>
          </a:bodyPr>
          <a:lstStyle/>
          <a:p>
            <a:pPr marL="0" indent="0" algn="ctr">
              <a:buNone/>
              <a:defRPr/>
            </a:pPr>
            <a:r>
              <a:rPr lang="en-US" sz="2200" b="1" dirty="0" smtClean="0">
                <a:solidFill>
                  <a:schemeClr val="accent3">
                    <a:lumMod val="50000"/>
                  </a:schemeClr>
                </a:solidFill>
                <a:ea typeface="ＭＳ Ｐゴシック" charset="-128"/>
                <a:cs typeface="ＭＳ Ｐゴシック" charset="-128"/>
              </a:rPr>
              <a:t>At first, studies reported that optimism is better for health, well-being and longevity than pessimism.</a:t>
            </a:r>
          </a:p>
          <a:p>
            <a:pPr marL="0" indent="0" algn="ctr">
              <a:spcBef>
                <a:spcPts val="1200"/>
              </a:spcBef>
              <a:buNone/>
              <a:defRPr/>
            </a:pPr>
            <a:r>
              <a:rPr lang="en-US" sz="2200" b="1" dirty="0" smtClean="0">
                <a:solidFill>
                  <a:srgbClr val="DA0202"/>
                </a:solidFill>
                <a:ea typeface="ＭＳ Ｐゴシック" charset="-128"/>
                <a:cs typeface="ＭＳ Ｐゴシック" charset="-128"/>
              </a:rPr>
              <a:t>However, studies have since indicated both positive and negative outcomes for optimism and pessimism.</a:t>
            </a:r>
          </a:p>
        </p:txBody>
      </p:sp>
    </p:spTree>
    <p:extLst>
      <p:ext uri="{BB962C8B-B14F-4D97-AF65-F5344CB8AC3E}">
        <p14:creationId xmlns:p14="http://schemas.microsoft.com/office/powerpoint/2010/main" val="3353720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12" presetClass="entr" presetSubtype="1" fill="hold" grpId="0" nodeType="afterEffect">
                                  <p:stCondLst>
                                    <p:cond delay="25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slide(fromTop)">
                                      <p:cBhvr>
                                        <p:cTn id="1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Diagonal Corner Rectangle 8"/>
          <p:cNvSpPr>
            <a:spLocks noChangeArrowheads="1"/>
          </p:cNvSpPr>
          <p:nvPr/>
        </p:nvSpPr>
        <p:spPr bwMode="auto">
          <a:xfrm>
            <a:off x="486418" y="1240032"/>
            <a:ext cx="6485585" cy="4852966"/>
          </a:xfrm>
          <a:prstGeom prst="round2DiagRect">
            <a:avLst/>
          </a:prstGeom>
          <a:solidFill>
            <a:schemeClr val="tx1"/>
          </a:solidFill>
          <a:ln>
            <a:noFill/>
          </a:ln>
          <a:effectLst>
            <a:outerShdw blurRad="101600" dist="38100" dir="2700000" rotWithShape="0">
              <a:srgbClr val="000000">
                <a:alpha val="42998"/>
              </a:srgbClr>
            </a:outerShdw>
          </a:effectLst>
          <a:extLst/>
        </p:spPr>
        <p:txBody>
          <a:bodyPr wrap="none" anchor="ctr"/>
          <a:lstStyle/>
          <a:p>
            <a:pPr algn="ctr">
              <a:defRPr/>
            </a:pPr>
            <a:endParaRPr lang="en-US" sz="1800">
              <a:latin typeface="Arial" pitchFamily="-111" charset="0"/>
              <a:ea typeface="MS PGothic" charset="0"/>
              <a:cs typeface="MS PGothic" charset="0"/>
            </a:endParaRPr>
          </a:p>
        </p:txBody>
      </p:sp>
      <p:sp>
        <p:nvSpPr>
          <p:cNvPr id="64514" name="Title 28"/>
          <p:cNvSpPr>
            <a:spLocks noGrp="1"/>
          </p:cNvSpPr>
          <p:nvPr>
            <p:ph type="ctrTitle"/>
          </p:nvPr>
        </p:nvSpPr>
        <p:spPr/>
        <p:txBody>
          <a:bodyPr/>
          <a:lstStyle/>
          <a:p>
            <a:r>
              <a:rPr lang="en-US">
                <a:latin typeface="Arial" charset="0"/>
                <a:ea typeface="ＭＳ Ｐゴシック" charset="0"/>
                <a:cs typeface="ＭＳ Ｐゴシック" charset="0"/>
              </a:rPr>
              <a:t>Conscientiousness and Control</a:t>
            </a:r>
          </a:p>
        </p:txBody>
      </p:sp>
      <p:sp>
        <p:nvSpPr>
          <p:cNvPr id="7" name="Content Placeholder 6"/>
          <p:cNvSpPr>
            <a:spLocks noGrp="1"/>
          </p:cNvSpPr>
          <p:nvPr>
            <p:ph idx="4294967295"/>
          </p:nvPr>
        </p:nvSpPr>
        <p:spPr>
          <a:xfrm>
            <a:off x="797450" y="1459108"/>
            <a:ext cx="4620980" cy="4264025"/>
          </a:xfrm>
        </p:spPr>
        <p:txBody>
          <a:bodyPr>
            <a:noAutofit/>
          </a:bodyPr>
          <a:lstStyle/>
          <a:p>
            <a:pPr marL="0" indent="0">
              <a:spcAft>
                <a:spcPts val="600"/>
              </a:spcAft>
              <a:buNone/>
              <a:tabLst>
                <a:tab pos="800100" algn="l"/>
              </a:tabLst>
            </a:pPr>
            <a:r>
              <a:rPr lang="en-US" sz="2400" b="1" dirty="0">
                <a:solidFill>
                  <a:srgbClr val="7C8BC4"/>
                </a:solidFill>
                <a:latin typeface="Arial" charset="0"/>
                <a:ea typeface="ＭＳ Ｐゴシック" charset="0"/>
              </a:rPr>
              <a:t>Locus of control</a:t>
            </a:r>
            <a:r>
              <a:rPr lang="en-US" sz="2400" b="1" dirty="0" smtClean="0">
                <a:solidFill>
                  <a:srgbClr val="7C8BC4"/>
                </a:solidFill>
                <a:latin typeface="Arial" charset="0"/>
                <a:ea typeface="ＭＳ Ｐゴシック" charset="0"/>
              </a:rPr>
              <a:t>:</a:t>
            </a:r>
          </a:p>
          <a:p>
            <a:pPr>
              <a:spcAft>
                <a:spcPts val="600"/>
              </a:spcAft>
              <a:tabLst>
                <a:tab pos="800100" algn="l"/>
              </a:tabLst>
            </a:pPr>
            <a:r>
              <a:rPr lang="en-US" sz="2400" b="1" dirty="0" smtClean="0">
                <a:solidFill>
                  <a:schemeClr val="bg1"/>
                </a:solidFill>
                <a:latin typeface="Arial" charset="0"/>
                <a:ea typeface="ＭＳ Ｐゴシック" charset="0"/>
              </a:rPr>
              <a:t>A </a:t>
            </a:r>
            <a:r>
              <a:rPr lang="en-US" sz="2400" b="1" dirty="0">
                <a:solidFill>
                  <a:schemeClr val="bg1"/>
                </a:solidFill>
                <a:latin typeface="Arial" charset="0"/>
                <a:ea typeface="ＭＳ Ｐゴシック" charset="0"/>
              </a:rPr>
              <a:t>general expectation about whether the results of your actions are under your own control (</a:t>
            </a:r>
            <a:r>
              <a:rPr lang="en-US" sz="2400" b="1" i="1" dirty="0">
                <a:solidFill>
                  <a:schemeClr val="bg1"/>
                </a:solidFill>
                <a:latin typeface="Arial" charset="0"/>
                <a:ea typeface="ＭＳ Ｐゴシック" charset="0"/>
              </a:rPr>
              <a:t>internal locus</a:t>
            </a:r>
            <a:r>
              <a:rPr lang="en-US" sz="2400" b="1" dirty="0">
                <a:solidFill>
                  <a:schemeClr val="bg1"/>
                </a:solidFill>
                <a:latin typeface="Arial" charset="0"/>
                <a:ea typeface="ＭＳ Ｐゴシック" charset="0"/>
              </a:rPr>
              <a:t>) or beyond your control (</a:t>
            </a:r>
            <a:r>
              <a:rPr lang="en-US" sz="2400" b="1" i="1" dirty="0">
                <a:solidFill>
                  <a:schemeClr val="bg1"/>
                </a:solidFill>
                <a:latin typeface="Arial" charset="0"/>
                <a:ea typeface="ＭＳ Ｐゴシック" charset="0"/>
              </a:rPr>
              <a:t>external locus</a:t>
            </a:r>
            <a:r>
              <a:rPr lang="en-US" sz="2400" b="1" dirty="0">
                <a:solidFill>
                  <a:schemeClr val="bg1"/>
                </a:solidFill>
                <a:latin typeface="Arial" charset="0"/>
                <a:ea typeface="ＭＳ Ｐゴシック" charset="0"/>
              </a:rPr>
              <a:t>)</a:t>
            </a:r>
          </a:p>
          <a:p>
            <a:pPr>
              <a:tabLst>
                <a:tab pos="800100" algn="l"/>
              </a:tabLst>
            </a:pPr>
            <a:r>
              <a:rPr lang="en-US" sz="2400" b="1" dirty="0">
                <a:solidFill>
                  <a:schemeClr val="accent3">
                    <a:lumMod val="60000"/>
                    <a:lumOff val="40000"/>
                  </a:schemeClr>
                </a:solidFill>
                <a:latin typeface="Arial" charset="0"/>
                <a:ea typeface="ＭＳ Ｐゴシック" charset="0"/>
              </a:rPr>
              <a:t>Feeling in control provides numerous beneficial outcomes, especially those related to stress</a:t>
            </a:r>
          </a:p>
        </p:txBody>
      </p:sp>
      <p:pic>
        <p:nvPicPr>
          <p:cNvPr id="64516" name="Picture 53"/>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l="14359" t="15469" r="45031"/>
          <a:stretch/>
        </p:blipFill>
        <p:spPr bwMode="auto">
          <a:xfrm>
            <a:off x="5107398" y="567419"/>
            <a:ext cx="4036601" cy="590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295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4516"/>
                                        </p:tgtEl>
                                        <p:attrNameLst>
                                          <p:attrName>style.visibility</p:attrName>
                                        </p:attrNameLst>
                                      </p:cBhvr>
                                      <p:to>
                                        <p:strVal val="visible"/>
                                      </p:to>
                                    </p:set>
                                    <p:animEffect transition="in" filter="fade">
                                      <p:cBhvr>
                                        <p:cTn id="7" dur="500"/>
                                        <p:tgtEl>
                                          <p:spTgt spid="64516"/>
                                        </p:tgtEl>
                                      </p:cBhvr>
                                    </p:animEffect>
                                  </p:childTnLst>
                                </p:cTn>
                              </p:par>
                            </p:childTnLst>
                          </p:cTn>
                        </p:par>
                        <p:par>
                          <p:cTn id="8" fill="hold">
                            <p:stCondLst>
                              <p:cond delay="500"/>
                            </p:stCondLst>
                            <p:childTnLst>
                              <p:par>
                                <p:cTn id="9" presetID="17" presetClass="entr" presetSubtype="2"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ppt_x</p:attrName>
                                        </p:attrNameLst>
                                      </p:cBhvr>
                                      <p:tavLst>
                                        <p:tav tm="0">
                                          <p:val>
                                            <p:strVal val="#ppt_x+#ppt_w/2"/>
                                          </p:val>
                                        </p:tav>
                                        <p:tav tm="100000">
                                          <p:val>
                                            <p:strVal val="#ppt_x"/>
                                          </p:val>
                                        </p:tav>
                                      </p:tavLst>
                                    </p:anim>
                                    <p:anim calcmode="lin" valueType="num">
                                      <p:cBhvr>
                                        <p:cTn id="12" dur="500" fill="hold"/>
                                        <p:tgtEl>
                                          <p:spTgt spid="9"/>
                                        </p:tgtEl>
                                        <p:attrNameLst>
                                          <p:attrName>ppt_y</p:attrName>
                                        </p:attrNameLst>
                                      </p:cBhvr>
                                      <p:tavLst>
                                        <p:tav tm="0">
                                          <p:val>
                                            <p:strVal val="#ppt_y"/>
                                          </p:val>
                                        </p:tav>
                                        <p:tav tm="100000">
                                          <p:val>
                                            <p:strVal val="#ppt_y"/>
                                          </p:val>
                                        </p:tav>
                                      </p:tavLst>
                                    </p:anim>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1000"/>
                                        <p:tgtEl>
                                          <p:spTgt spid="7">
                                            <p:txEl>
                                              <p:pRg st="0" end="0"/>
                                            </p:txEl>
                                          </p:spTgt>
                                        </p:tgtEl>
                                      </p:cBhvr>
                                    </p:animEffect>
                                    <p:anim calcmode="lin" valueType="num">
                                      <p:cBhvr>
                                        <p:cTn id="1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fade">
                                      <p:cBhvr>
                                        <p:cTn id="24" dur="1000"/>
                                        <p:tgtEl>
                                          <p:spTgt spid="7">
                                            <p:txEl>
                                              <p:pRg st="1" end="1"/>
                                            </p:txEl>
                                          </p:spTgt>
                                        </p:tgtEl>
                                      </p:cBhvr>
                                    </p:animEffect>
                                    <p:anim calcmode="lin" valueType="num">
                                      <p:cBhvr>
                                        <p:cTn id="2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2" presetClass="entr" presetSubtype="1" fill="hold" grpId="0" nodeType="after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slide(fromTop)">
                                      <p:cBhvr>
                                        <p:cTn id="30"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a:spLocks noChangeArrowheads="1"/>
          </p:cNvSpPr>
          <p:nvPr/>
        </p:nvSpPr>
        <p:spPr bwMode="auto">
          <a:xfrm>
            <a:off x="353592" y="2781915"/>
            <a:ext cx="30607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77800" algn="l"/>
              </a:tabLst>
              <a:defRPr sz="2400">
                <a:solidFill>
                  <a:schemeClr val="tx1"/>
                </a:solidFill>
                <a:latin typeface="Arial" charset="0"/>
                <a:ea typeface="ＭＳ Ｐゴシック" charset="0"/>
                <a:cs typeface="ＭＳ Ｐゴシック" charset="0"/>
              </a:defRPr>
            </a:lvl1pPr>
            <a:lvl2pPr marL="742950" indent="-285750" eaLnBrk="0" hangingPunct="0">
              <a:tabLst>
                <a:tab pos="177800" algn="l"/>
              </a:tabLst>
              <a:defRPr sz="2400">
                <a:solidFill>
                  <a:schemeClr val="tx1"/>
                </a:solidFill>
                <a:latin typeface="Arial" charset="0"/>
                <a:ea typeface="ＭＳ Ｐゴシック" charset="0"/>
              </a:defRPr>
            </a:lvl2pPr>
            <a:lvl3pPr marL="1143000" indent="-228600" eaLnBrk="0" hangingPunct="0">
              <a:tabLst>
                <a:tab pos="177800" algn="l"/>
              </a:tabLst>
              <a:defRPr sz="2400">
                <a:solidFill>
                  <a:schemeClr val="tx1"/>
                </a:solidFill>
                <a:latin typeface="Arial" charset="0"/>
                <a:ea typeface="ＭＳ Ｐゴシック" charset="0"/>
              </a:defRPr>
            </a:lvl3pPr>
            <a:lvl4pPr marL="1600200" indent="-228600" eaLnBrk="0" hangingPunct="0">
              <a:tabLst>
                <a:tab pos="177800" algn="l"/>
              </a:tabLst>
              <a:defRPr sz="2400">
                <a:solidFill>
                  <a:schemeClr val="tx1"/>
                </a:solidFill>
                <a:latin typeface="Arial" charset="0"/>
                <a:ea typeface="ＭＳ Ｐゴシック" charset="0"/>
              </a:defRPr>
            </a:lvl4pPr>
            <a:lvl5pPr marL="2057400" indent="-228600" eaLnBrk="0" hangingPunct="0">
              <a:tabLst>
                <a:tab pos="1778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1778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1778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1778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177800" algn="l"/>
              </a:tabLst>
              <a:defRPr sz="2400">
                <a:solidFill>
                  <a:schemeClr val="tx1"/>
                </a:solidFill>
                <a:latin typeface="Arial" charset="0"/>
                <a:ea typeface="ＭＳ Ｐゴシック" charset="0"/>
              </a:defRPr>
            </a:lvl9pPr>
          </a:lstStyle>
          <a:p>
            <a:pPr eaLnBrk="1" hangingPunct="1"/>
            <a:r>
              <a:rPr lang="en-US" b="1" dirty="0">
                <a:solidFill>
                  <a:schemeClr val="tx2">
                    <a:lumMod val="60000"/>
                    <a:lumOff val="40000"/>
                  </a:schemeClr>
                </a:solidFill>
                <a:latin typeface="Arial"/>
                <a:cs typeface="Arial"/>
              </a:rPr>
              <a:t>Western cultures:</a:t>
            </a:r>
          </a:p>
          <a:p>
            <a:pPr eaLnBrk="1" hangingPunct="1">
              <a:buFont typeface="Arial" charset="0"/>
              <a:buChar char="•"/>
            </a:pPr>
            <a:r>
              <a:rPr lang="en-US" sz="2200" b="1" dirty="0">
                <a:solidFill>
                  <a:srgbClr val="404040"/>
                </a:solidFill>
                <a:latin typeface="Arial"/>
                <a:cs typeface="Arial"/>
              </a:rPr>
              <a:t> Primary control </a:t>
            </a:r>
          </a:p>
          <a:p>
            <a:pPr eaLnBrk="1" hangingPunct="1">
              <a:buFont typeface="Arial" charset="0"/>
              <a:buChar char="•"/>
            </a:pPr>
            <a:r>
              <a:rPr lang="en-US" sz="2200" b="1" dirty="0">
                <a:solidFill>
                  <a:srgbClr val="404040"/>
                </a:solidFill>
                <a:latin typeface="Arial"/>
                <a:cs typeface="Arial"/>
              </a:rPr>
              <a:t> </a:t>
            </a:r>
            <a:r>
              <a:rPr lang="ja-JP" altLang="en-US" sz="2200" b="1" dirty="0">
                <a:solidFill>
                  <a:srgbClr val="404040"/>
                </a:solidFill>
                <a:latin typeface="Arial"/>
                <a:cs typeface="Arial"/>
              </a:rPr>
              <a:t>“</a:t>
            </a:r>
            <a:r>
              <a:rPr lang="en-US" altLang="ja-JP" sz="2200" b="1" dirty="0">
                <a:solidFill>
                  <a:srgbClr val="404040"/>
                </a:solidFill>
                <a:latin typeface="Arial"/>
                <a:cs typeface="Arial"/>
              </a:rPr>
              <a:t>Fighting back</a:t>
            </a:r>
            <a:r>
              <a:rPr lang="ja-JP" altLang="en-US" sz="2200" b="1" dirty="0">
                <a:solidFill>
                  <a:srgbClr val="404040"/>
                </a:solidFill>
                <a:latin typeface="Arial"/>
                <a:cs typeface="Arial"/>
              </a:rPr>
              <a:t>”</a:t>
            </a:r>
            <a:r>
              <a:rPr lang="en-US" altLang="ja-JP" sz="2200" b="1" dirty="0">
                <a:solidFill>
                  <a:srgbClr val="404040"/>
                </a:solidFill>
                <a:latin typeface="Arial"/>
                <a:cs typeface="Arial"/>
              </a:rPr>
              <a:t> 	philosophy</a:t>
            </a:r>
            <a:endParaRPr lang="en-US" sz="2200" b="1" dirty="0">
              <a:solidFill>
                <a:srgbClr val="404040"/>
              </a:solidFill>
              <a:latin typeface="Arial"/>
              <a:cs typeface="Arial"/>
            </a:endParaRPr>
          </a:p>
        </p:txBody>
      </p:sp>
      <p:sp>
        <p:nvSpPr>
          <p:cNvPr id="115718" name="TextBox 2"/>
          <p:cNvSpPr txBox="1">
            <a:spLocks noChangeArrowheads="1"/>
          </p:cNvSpPr>
          <p:nvPr/>
        </p:nvSpPr>
        <p:spPr bwMode="auto">
          <a:xfrm>
            <a:off x="6019800" y="2781915"/>
            <a:ext cx="30861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77800" algn="l"/>
              </a:tabLst>
              <a:defRPr sz="2400">
                <a:solidFill>
                  <a:schemeClr val="tx1"/>
                </a:solidFill>
                <a:latin typeface="Arial" charset="0"/>
                <a:ea typeface="ＭＳ Ｐゴシック" charset="0"/>
                <a:cs typeface="ＭＳ Ｐゴシック" charset="0"/>
              </a:defRPr>
            </a:lvl1pPr>
            <a:lvl2pPr marL="742950" indent="-285750" eaLnBrk="0" hangingPunct="0">
              <a:tabLst>
                <a:tab pos="177800" algn="l"/>
              </a:tabLst>
              <a:defRPr sz="2400">
                <a:solidFill>
                  <a:schemeClr val="tx1"/>
                </a:solidFill>
                <a:latin typeface="Arial" charset="0"/>
                <a:ea typeface="ＭＳ Ｐゴシック" charset="0"/>
              </a:defRPr>
            </a:lvl2pPr>
            <a:lvl3pPr marL="1143000" indent="-228600" eaLnBrk="0" hangingPunct="0">
              <a:tabLst>
                <a:tab pos="177800" algn="l"/>
              </a:tabLst>
              <a:defRPr sz="2400">
                <a:solidFill>
                  <a:schemeClr val="tx1"/>
                </a:solidFill>
                <a:latin typeface="Arial" charset="0"/>
                <a:ea typeface="ＭＳ Ｐゴシック" charset="0"/>
              </a:defRPr>
            </a:lvl3pPr>
            <a:lvl4pPr marL="1600200" indent="-228600" eaLnBrk="0" hangingPunct="0">
              <a:tabLst>
                <a:tab pos="177800" algn="l"/>
              </a:tabLst>
              <a:defRPr sz="2400">
                <a:solidFill>
                  <a:schemeClr val="tx1"/>
                </a:solidFill>
                <a:latin typeface="Arial" charset="0"/>
                <a:ea typeface="ＭＳ Ｐゴシック" charset="0"/>
              </a:defRPr>
            </a:lvl4pPr>
            <a:lvl5pPr marL="2057400" indent="-228600" eaLnBrk="0" hangingPunct="0">
              <a:tabLst>
                <a:tab pos="1778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1778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1778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1778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177800" algn="l"/>
              </a:tabLst>
              <a:defRPr sz="2400">
                <a:solidFill>
                  <a:schemeClr val="tx1"/>
                </a:solidFill>
                <a:latin typeface="Arial" charset="0"/>
                <a:ea typeface="ＭＳ Ｐゴシック" charset="0"/>
              </a:defRPr>
            </a:lvl9pPr>
          </a:lstStyle>
          <a:p>
            <a:pPr eaLnBrk="1" hangingPunct="1"/>
            <a:r>
              <a:rPr lang="en-US" b="1" dirty="0">
                <a:solidFill>
                  <a:srgbClr val="DA0202"/>
                </a:solidFill>
                <a:latin typeface="Arial"/>
                <a:cs typeface="Arial"/>
              </a:rPr>
              <a:t>Eastern cultures:</a:t>
            </a:r>
            <a:endParaRPr lang="en-US" sz="2200" b="1" dirty="0">
              <a:solidFill>
                <a:srgbClr val="DA0202"/>
              </a:solidFill>
              <a:latin typeface="Arial"/>
              <a:cs typeface="Arial"/>
            </a:endParaRPr>
          </a:p>
          <a:p>
            <a:pPr eaLnBrk="1" hangingPunct="1">
              <a:buFont typeface="Arial" charset="0"/>
              <a:buChar char="•"/>
            </a:pPr>
            <a:r>
              <a:rPr lang="en-US" sz="2200" b="1" dirty="0" smtClean="0">
                <a:solidFill>
                  <a:srgbClr val="404040"/>
                </a:solidFill>
                <a:latin typeface="Arial"/>
                <a:cs typeface="Arial"/>
              </a:rPr>
              <a:t> Secondary control</a:t>
            </a:r>
          </a:p>
          <a:p>
            <a:pPr eaLnBrk="1" hangingPunct="1">
              <a:buFont typeface="Arial" charset="0"/>
              <a:buChar char="•"/>
            </a:pPr>
            <a:r>
              <a:rPr lang="en-US" sz="2200" b="1" dirty="0" smtClean="0">
                <a:solidFill>
                  <a:srgbClr val="404040"/>
                </a:solidFill>
                <a:latin typeface="Arial"/>
                <a:cs typeface="Arial"/>
              </a:rPr>
              <a:t> </a:t>
            </a:r>
            <a:r>
              <a:rPr lang="ja-JP" altLang="en-US" sz="2200" b="1" dirty="0" smtClean="0">
                <a:solidFill>
                  <a:srgbClr val="404040"/>
                </a:solidFill>
                <a:latin typeface="Arial"/>
                <a:cs typeface="Arial"/>
              </a:rPr>
              <a:t>“</a:t>
            </a:r>
            <a:r>
              <a:rPr lang="en-US" altLang="ja-JP" sz="2200" b="1" dirty="0" smtClean="0">
                <a:solidFill>
                  <a:srgbClr val="404040"/>
                </a:solidFill>
                <a:latin typeface="Arial"/>
                <a:cs typeface="Arial"/>
              </a:rPr>
              <a:t>Learn to live with  </a:t>
            </a:r>
            <a:br>
              <a:rPr lang="en-US" altLang="ja-JP" sz="2200" b="1" dirty="0" smtClean="0">
                <a:solidFill>
                  <a:srgbClr val="404040"/>
                </a:solidFill>
                <a:latin typeface="Arial"/>
                <a:cs typeface="Arial"/>
              </a:rPr>
            </a:br>
            <a:r>
              <a:rPr lang="en-US" altLang="ja-JP" sz="2200" b="1" dirty="0" smtClean="0">
                <a:solidFill>
                  <a:srgbClr val="404040"/>
                </a:solidFill>
                <a:latin typeface="Arial"/>
                <a:cs typeface="Arial"/>
              </a:rPr>
              <a:t>  it</a:t>
            </a:r>
            <a:r>
              <a:rPr lang="ja-JP" altLang="en-US" sz="2200" b="1" dirty="0" smtClean="0">
                <a:solidFill>
                  <a:srgbClr val="404040"/>
                </a:solidFill>
                <a:latin typeface="Arial"/>
                <a:cs typeface="Arial"/>
              </a:rPr>
              <a:t>”</a:t>
            </a:r>
            <a:r>
              <a:rPr lang="en-US" altLang="ja-JP" sz="2200" b="1" dirty="0" smtClean="0">
                <a:solidFill>
                  <a:srgbClr val="404040"/>
                </a:solidFill>
                <a:latin typeface="Arial"/>
                <a:cs typeface="Arial"/>
              </a:rPr>
              <a:t> philosophy</a:t>
            </a:r>
            <a:endParaRPr lang="en-US" sz="2200" b="1" dirty="0">
              <a:solidFill>
                <a:srgbClr val="404040"/>
              </a:solidFill>
              <a:latin typeface="Arial"/>
              <a:cs typeface="Arial"/>
            </a:endParaRPr>
          </a:p>
        </p:txBody>
      </p:sp>
      <p:sp>
        <p:nvSpPr>
          <p:cNvPr id="115719" name="TextBox 2"/>
          <p:cNvSpPr txBox="1">
            <a:spLocks noChangeArrowheads="1"/>
          </p:cNvSpPr>
          <p:nvPr/>
        </p:nvSpPr>
        <p:spPr bwMode="auto">
          <a:xfrm>
            <a:off x="1320800" y="1629390"/>
            <a:ext cx="6502400" cy="830997"/>
          </a:xfrm>
          <a:prstGeom prst="rect">
            <a:avLst/>
          </a:prstGeom>
          <a:noFill/>
          <a:ln w="9525">
            <a:noFill/>
            <a:miter lim="800000"/>
            <a:headEnd/>
            <a:tailEnd/>
          </a:ln>
        </p:spPr>
        <p:txBody>
          <a:bodyPr>
            <a:spAutoFit/>
          </a:bodyPr>
          <a:lstStyle/>
          <a:p>
            <a:pPr algn="ctr">
              <a:defRPr/>
            </a:pPr>
            <a:r>
              <a:rPr lang="en-US" sz="2400" b="1" dirty="0">
                <a:solidFill>
                  <a:schemeClr val="accent3">
                    <a:lumMod val="50000"/>
                  </a:schemeClr>
                </a:solidFill>
                <a:latin typeface="Arial"/>
                <a:ea typeface="MS PGothic" charset="0"/>
                <a:cs typeface="Arial"/>
              </a:rPr>
              <a:t>Cultures generally differ in the kind of control they emphasize and value.</a:t>
            </a:r>
          </a:p>
        </p:txBody>
      </p:sp>
      <p:pic>
        <p:nvPicPr>
          <p:cNvPr id="115716"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010067" y="2800297"/>
            <a:ext cx="2907674" cy="296472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98323" y="-5291"/>
            <a:ext cx="9309165" cy="42744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9" name="Title 1"/>
          <p:cNvSpPr txBox="1">
            <a:spLocks/>
          </p:cNvSpPr>
          <p:nvPr/>
        </p:nvSpPr>
        <p:spPr>
          <a:xfrm>
            <a:off x="231984" y="45734"/>
            <a:ext cx="6818563" cy="342567"/>
          </a:xfrm>
          <a:prstGeom prst="rect">
            <a:avLst/>
          </a:prstGeom>
        </p:spPr>
        <p:txBody>
          <a:bodyPr>
            <a:noAutofit/>
          </a:bodyPr>
          <a:lstStyle>
            <a:lvl1pPr algn="l" defTabSz="457200" rtl="0" eaLnBrk="1" latinLnBrk="0" hangingPunct="1">
              <a:spcBef>
                <a:spcPct val="0"/>
              </a:spcBef>
              <a:buNone/>
              <a:defRPr sz="1600" b="1" kern="1200" cap="all">
                <a:solidFill>
                  <a:srgbClr val="FFFFFF"/>
                </a:solidFill>
                <a:latin typeface="Arial"/>
                <a:ea typeface="+mj-ea"/>
                <a:cs typeface="Arial"/>
              </a:defRPr>
            </a:lvl1pPr>
          </a:lstStyle>
          <a:p>
            <a:r>
              <a:rPr lang="en-US" dirty="0" smtClean="0">
                <a:solidFill>
                  <a:schemeClr val="tx1"/>
                </a:solidFill>
              </a:rPr>
              <a:t>CULTURE AND </a:t>
            </a:r>
            <a:r>
              <a:rPr lang="en-US" dirty="0" smtClean="0">
                <a:solidFill>
                  <a:srgbClr val="FFFF00"/>
                </a:solidFill>
              </a:rPr>
              <a:t>control</a:t>
            </a:r>
            <a:endParaRPr lang="en-US" dirty="0">
              <a:solidFill>
                <a:srgbClr val="FFFF00"/>
              </a:solidFill>
            </a:endParaRPr>
          </a:p>
        </p:txBody>
      </p:sp>
      <p:sp>
        <p:nvSpPr>
          <p:cNvPr id="10" name="Title 1"/>
          <p:cNvSpPr txBox="1">
            <a:spLocks/>
          </p:cNvSpPr>
          <p:nvPr/>
        </p:nvSpPr>
        <p:spPr>
          <a:xfrm>
            <a:off x="231983" y="486872"/>
            <a:ext cx="7902021" cy="472301"/>
          </a:xfrm>
          <a:prstGeom prst="rect">
            <a:avLst/>
          </a:prstGeom>
        </p:spPr>
        <p:txBody>
          <a:bodyPr vert="horz" lIns="91440" tIns="45720" rIns="91440" bIns="45720" rtlCol="0" anchor="ctr">
            <a:noAutofit/>
          </a:bodyPr>
          <a:lstStyle>
            <a:lvl1pPr algn="l" defTabSz="457200" rtl="0" eaLnBrk="1" latinLnBrk="0" hangingPunct="1">
              <a:spcBef>
                <a:spcPct val="0"/>
              </a:spcBef>
              <a:buNone/>
              <a:defRPr sz="1800" b="1" kern="1200" cap="all">
                <a:solidFill>
                  <a:schemeClr val="tx1"/>
                </a:solidFill>
                <a:latin typeface="Arial"/>
                <a:ea typeface="+mj-ea"/>
                <a:cs typeface="Arial"/>
              </a:defRPr>
            </a:lvl1pPr>
          </a:lstStyle>
          <a:p>
            <a:pPr algn="l"/>
            <a:r>
              <a:rPr lang="en-US" sz="2400" b="0" i="0" u="none" strike="noStrike" cap="none" baseline="0" dirty="0" smtClean="0">
                <a:solidFill>
                  <a:schemeClr val="tx1"/>
                </a:solidFill>
              </a:rPr>
              <a:t>What Can We Change, and What Must We Accept?</a:t>
            </a:r>
            <a:endParaRPr lang="en-US" sz="2400" b="0" cap="none" dirty="0">
              <a:solidFill>
                <a:schemeClr val="tx1"/>
              </a:solidFill>
            </a:endParaRPr>
          </a:p>
        </p:txBody>
      </p:sp>
      <p:sp>
        <p:nvSpPr>
          <p:cNvPr id="11" name="Rectangle 10"/>
          <p:cNvSpPr/>
          <p:nvPr/>
        </p:nvSpPr>
        <p:spPr>
          <a:xfrm>
            <a:off x="-98323" y="422150"/>
            <a:ext cx="9309165" cy="6472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Tree>
    <p:extLst>
      <p:ext uri="{BB962C8B-B14F-4D97-AF65-F5344CB8AC3E}">
        <p14:creationId xmlns:p14="http://schemas.microsoft.com/office/powerpoint/2010/main" val="1664653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0-#ppt_h/2"/>
                                          </p:val>
                                        </p:tav>
                                        <p:tav tm="100000">
                                          <p:val>
                                            <p:strVal val="#ppt_y"/>
                                          </p:val>
                                        </p:tav>
                                      </p:tavLst>
                                    </p:anim>
                                  </p:childTnLst>
                                </p:cTn>
                              </p:par>
                              <p:par>
                                <p:cTn id="24" presetID="15" presetClass="entr" presetSubtype="0" fill="hold" nodeType="withEffect">
                                  <p:stCondLst>
                                    <p:cond delay="0"/>
                                  </p:stCondLst>
                                  <p:childTnLst>
                                    <p:set>
                                      <p:cBhvr>
                                        <p:cTn id="25" dur="1" fill="hold">
                                          <p:stCondLst>
                                            <p:cond delay="0"/>
                                          </p:stCondLst>
                                        </p:cTn>
                                        <p:tgtEl>
                                          <p:spTgt spid="115716"/>
                                        </p:tgtEl>
                                        <p:attrNameLst>
                                          <p:attrName>style.visibility</p:attrName>
                                        </p:attrNameLst>
                                      </p:cBhvr>
                                      <p:to>
                                        <p:strVal val="visible"/>
                                      </p:to>
                                    </p:set>
                                    <p:anim calcmode="lin" valueType="num">
                                      <p:cBhvr>
                                        <p:cTn id="26" dur="1000" fill="hold"/>
                                        <p:tgtEl>
                                          <p:spTgt spid="115716"/>
                                        </p:tgtEl>
                                        <p:attrNameLst>
                                          <p:attrName>ppt_w</p:attrName>
                                        </p:attrNameLst>
                                      </p:cBhvr>
                                      <p:tavLst>
                                        <p:tav tm="0">
                                          <p:val>
                                            <p:fltVal val="0"/>
                                          </p:val>
                                        </p:tav>
                                        <p:tav tm="100000">
                                          <p:val>
                                            <p:strVal val="#ppt_w"/>
                                          </p:val>
                                        </p:tav>
                                      </p:tavLst>
                                    </p:anim>
                                    <p:anim calcmode="lin" valueType="num">
                                      <p:cBhvr>
                                        <p:cTn id="27" dur="1000" fill="hold"/>
                                        <p:tgtEl>
                                          <p:spTgt spid="115716"/>
                                        </p:tgtEl>
                                        <p:attrNameLst>
                                          <p:attrName>ppt_h</p:attrName>
                                        </p:attrNameLst>
                                      </p:cBhvr>
                                      <p:tavLst>
                                        <p:tav tm="0">
                                          <p:val>
                                            <p:fltVal val="0"/>
                                          </p:val>
                                        </p:tav>
                                        <p:tav tm="100000">
                                          <p:val>
                                            <p:strVal val="#ppt_h"/>
                                          </p:val>
                                        </p:tav>
                                      </p:tavLst>
                                    </p:anim>
                                    <p:anim calcmode="lin" valueType="num">
                                      <p:cBhvr>
                                        <p:cTn id="28" dur="1000" fill="hold"/>
                                        <p:tgtEl>
                                          <p:spTgt spid="115716"/>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15716"/>
                                        </p:tgtEl>
                                        <p:attrNameLst>
                                          <p:attrName>ppt_y</p:attrName>
                                        </p:attrNameLst>
                                      </p:cBhvr>
                                      <p:tavLst>
                                        <p:tav tm="0" fmla="#ppt_y+(sin(-2*pi*(1-$))*-#ppt_x+cos(-2*pi*(1-$))*(1-#ppt_y))*(1-$)">
                                          <p:val>
                                            <p:fltVal val="0"/>
                                          </p:val>
                                        </p:tav>
                                        <p:tav tm="100000">
                                          <p:val>
                                            <p:fltVal val="1"/>
                                          </p:val>
                                        </p:tav>
                                      </p:tavLst>
                                    </p:anim>
                                  </p:childTnLst>
                                </p:cTn>
                              </p:par>
                            </p:childTnLst>
                          </p:cTn>
                        </p:par>
                        <p:par>
                          <p:cTn id="30" fill="hold">
                            <p:stCondLst>
                              <p:cond delay="2500"/>
                            </p:stCondLst>
                            <p:childTnLst>
                              <p:par>
                                <p:cTn id="31" presetID="12" presetClass="entr" presetSubtype="1" fill="hold" grpId="0" nodeType="afterEffect">
                                  <p:stCondLst>
                                    <p:cond delay="0"/>
                                  </p:stCondLst>
                                  <p:childTnLst>
                                    <p:set>
                                      <p:cBhvr>
                                        <p:cTn id="32" dur="1" fill="hold">
                                          <p:stCondLst>
                                            <p:cond delay="0"/>
                                          </p:stCondLst>
                                        </p:cTn>
                                        <p:tgtEl>
                                          <p:spTgt spid="115719"/>
                                        </p:tgtEl>
                                        <p:attrNameLst>
                                          <p:attrName>style.visibility</p:attrName>
                                        </p:attrNameLst>
                                      </p:cBhvr>
                                      <p:to>
                                        <p:strVal val="visible"/>
                                      </p:to>
                                    </p:set>
                                    <p:animEffect transition="in" filter="slide(fromTop)">
                                      <p:cBhvr>
                                        <p:cTn id="33" dur="500"/>
                                        <p:tgtEl>
                                          <p:spTgt spid="115719"/>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2000"/>
                                        <p:tgtEl>
                                          <p:spTgt spid="5"/>
                                        </p:tgtEl>
                                      </p:cBhvr>
                                    </p:animEffect>
                                  </p:childTnLst>
                                </p:cTn>
                              </p:par>
                              <p:par>
                                <p:cTn id="38" presetID="0" presetClass="path" presetSubtype="0" accel="50000" decel="50000" fill="hold" grpId="1" nodeType="withEffect">
                                  <p:stCondLst>
                                    <p:cond delay="0"/>
                                  </p:stCondLst>
                                  <p:childTnLst>
                                    <p:animMotion origin="layout" path="M 0.1579 4.93627E-6 L 0.01251 4.93627E-6 " pathEditMode="relative" rAng="0" ptsTypes="AA">
                                      <p:cBhvr>
                                        <p:cTn id="39" dur="2000" fill="hold"/>
                                        <p:tgtEl>
                                          <p:spTgt spid="5"/>
                                        </p:tgtEl>
                                        <p:attrNameLst>
                                          <p:attrName>ppt_x</p:attrName>
                                          <p:attrName>ppt_y</p:attrName>
                                        </p:attrNameLst>
                                      </p:cBhvr>
                                      <p:rCtr x="-7278" y="0"/>
                                    </p:animMotion>
                                  </p:childTnLst>
                                </p:cTn>
                              </p:par>
                            </p:childTnLst>
                          </p:cTn>
                        </p:par>
                        <p:par>
                          <p:cTn id="40" fill="hold">
                            <p:stCondLst>
                              <p:cond delay="5000"/>
                            </p:stCondLst>
                            <p:childTnLst>
                              <p:par>
                                <p:cTn id="41" presetID="10" presetClass="entr" presetSubtype="0" fill="hold" grpId="0" nodeType="afterEffect">
                                  <p:stCondLst>
                                    <p:cond delay="0"/>
                                  </p:stCondLst>
                                  <p:childTnLst>
                                    <p:set>
                                      <p:cBhvr>
                                        <p:cTn id="42" dur="1" fill="hold">
                                          <p:stCondLst>
                                            <p:cond delay="0"/>
                                          </p:stCondLst>
                                        </p:cTn>
                                        <p:tgtEl>
                                          <p:spTgt spid="115718"/>
                                        </p:tgtEl>
                                        <p:attrNameLst>
                                          <p:attrName>style.visibility</p:attrName>
                                        </p:attrNameLst>
                                      </p:cBhvr>
                                      <p:to>
                                        <p:strVal val="visible"/>
                                      </p:to>
                                    </p:set>
                                    <p:animEffect transition="in" filter="fade">
                                      <p:cBhvr>
                                        <p:cTn id="43" dur="2000"/>
                                        <p:tgtEl>
                                          <p:spTgt spid="115718"/>
                                        </p:tgtEl>
                                      </p:cBhvr>
                                    </p:animEffect>
                                  </p:childTnLst>
                                </p:cTn>
                              </p:par>
                              <p:par>
                                <p:cTn id="44" presetID="0" presetClass="path" presetSubtype="0" accel="50000" decel="50000" fill="hold" grpId="1" nodeType="withEffect">
                                  <p:stCondLst>
                                    <p:cond delay="0"/>
                                  </p:stCondLst>
                                  <p:childTnLst>
                                    <p:animMotion origin="layout" path="M -0.17789 -0.00255 L 3.23152E-6 1.67476E-6 " pathEditMode="relative" rAng="0" ptsTypes="AA">
                                      <p:cBhvr>
                                        <p:cTn id="45" dur="2000" fill="hold"/>
                                        <p:tgtEl>
                                          <p:spTgt spid="115718"/>
                                        </p:tgtEl>
                                        <p:attrNameLst>
                                          <p:attrName>ppt_x</p:attrName>
                                          <p:attrName>ppt_y</p:attrName>
                                        </p:attrNameLst>
                                      </p:cBhvr>
                                      <p:rCtr x="8886"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15718" grpId="0"/>
      <p:bldP spid="115718" grpId="1"/>
      <p:bldP spid="115719" grpId="0"/>
      <p:bldP spid="8" grpId="0" animBg="1"/>
      <p:bldP spid="9" grpId="0"/>
      <p:bldP spid="10" grpId="0"/>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1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304"/>
            <a:ext cx="9144000" cy="6478837"/>
          </a:xfrm>
          <a:prstGeom prst="rect">
            <a:avLst/>
          </a:prstGeom>
        </p:spPr>
      </p:pic>
      <p:sp>
        <p:nvSpPr>
          <p:cNvPr id="2" name="Rectangle 1"/>
          <p:cNvSpPr/>
          <p:nvPr/>
        </p:nvSpPr>
        <p:spPr>
          <a:xfrm>
            <a:off x="3390059" y="1978831"/>
            <a:ext cx="2441120" cy="1128463"/>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3962814" y="622710"/>
            <a:ext cx="1261806" cy="1261806"/>
            <a:chOff x="815959" y="622710"/>
            <a:chExt cx="1261806" cy="1261806"/>
          </a:xfrm>
        </p:grpSpPr>
        <p:sp>
          <p:nvSpPr>
            <p:cNvPr id="4" name="Oval 3"/>
            <p:cNvSpPr/>
            <p:nvPr/>
          </p:nvSpPr>
          <p:spPr>
            <a:xfrm>
              <a:off x="815959" y="622710"/>
              <a:ext cx="1261806" cy="12618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21082" y="944304"/>
              <a:ext cx="1051560" cy="584776"/>
            </a:xfrm>
            <a:prstGeom prst="rect">
              <a:avLst/>
            </a:prstGeom>
            <a:noFill/>
            <a:ln>
              <a:noFill/>
            </a:ln>
          </p:spPr>
          <p:txBody>
            <a:bodyPr wrap="square" rtlCol="0">
              <a:spAutoFit/>
            </a:bodyPr>
            <a:lstStyle/>
            <a:p>
              <a:pPr algn="ctr"/>
              <a:r>
                <a:rPr lang="en-US" sz="3200" b="1" dirty="0" smtClean="0">
                  <a:solidFill>
                    <a:srgbClr val="5FBEFF"/>
                  </a:solidFill>
                  <a:latin typeface="Arial"/>
                  <a:cs typeface="Arial"/>
                </a:rPr>
                <a:t>11.4</a:t>
              </a:r>
              <a:endParaRPr lang="en-US" sz="3200" b="1" dirty="0">
                <a:solidFill>
                  <a:srgbClr val="5FBEFF"/>
                </a:solidFill>
                <a:latin typeface="Arial"/>
                <a:cs typeface="Arial"/>
              </a:endParaRPr>
            </a:p>
          </p:txBody>
        </p:sp>
      </p:grpSp>
      <p:sp>
        <p:nvSpPr>
          <p:cNvPr id="6" name="TextBox 5"/>
          <p:cNvSpPr txBox="1"/>
          <p:nvPr/>
        </p:nvSpPr>
        <p:spPr>
          <a:xfrm>
            <a:off x="3390059" y="2105743"/>
            <a:ext cx="2441120" cy="830997"/>
          </a:xfrm>
          <a:prstGeom prst="rect">
            <a:avLst/>
          </a:prstGeom>
          <a:noFill/>
        </p:spPr>
        <p:txBody>
          <a:bodyPr wrap="square" rtlCol="0">
            <a:spAutoFit/>
          </a:bodyPr>
          <a:lstStyle/>
          <a:p>
            <a:pPr algn="ctr"/>
            <a:r>
              <a:rPr lang="en-US" sz="2400" b="1" dirty="0" smtClean="0">
                <a:solidFill>
                  <a:schemeClr val="bg1"/>
                </a:solidFill>
                <a:latin typeface=""/>
              </a:rPr>
              <a:t>Stress and Emotion</a:t>
            </a:r>
            <a:endParaRPr lang="en-US" sz="2400" b="1" dirty="0">
              <a:solidFill>
                <a:schemeClr val="bg1"/>
              </a:solidFill>
              <a:latin typeface="Arial"/>
              <a:cs typeface="Arial"/>
            </a:endParaRPr>
          </a:p>
        </p:txBody>
      </p:sp>
    </p:spTree>
    <p:extLst>
      <p:ext uri="{BB962C8B-B14F-4D97-AF65-F5344CB8AC3E}">
        <p14:creationId xmlns:p14="http://schemas.microsoft.com/office/powerpoint/2010/main" val="31571300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11.4</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346543"/>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11.4.A</a:t>
              </a:r>
              <a:endParaRPr lang="en-US" sz="2400" b="1" dirty="0">
                <a:solidFill>
                  <a:schemeClr val="bg1"/>
                </a:solidFill>
                <a:latin typeface="Arial"/>
                <a:cs typeface="Arial"/>
              </a:endParaRPr>
            </a:p>
          </p:txBody>
        </p:sp>
      </p:grpSp>
      <p:grpSp>
        <p:nvGrpSpPr>
          <p:cNvPr id="8" name="Group 7"/>
          <p:cNvGrpSpPr/>
          <p:nvPr/>
        </p:nvGrpSpPr>
        <p:grpSpPr>
          <a:xfrm>
            <a:off x="1851368" y="1346543"/>
            <a:ext cx="6648095" cy="941051"/>
            <a:chOff x="1507106" y="1346543"/>
            <a:chExt cx="6648095" cy="941051"/>
          </a:xfrm>
        </p:grpSpPr>
        <p:sp>
          <p:nvSpPr>
            <p:cNvPr id="6" name="Round Diagonal Corner Rectangle 5"/>
            <p:cNvSpPr/>
            <p:nvPr/>
          </p:nvSpPr>
          <p:spPr>
            <a:xfrm>
              <a:off x="1507106" y="1346543"/>
              <a:ext cx="6648095" cy="941051"/>
            </a:xfrm>
            <a:prstGeom prst="round2Diag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Summarize the evidence that negative emotions (such as hostility and depression) detract from health</a:t>
              </a:r>
              <a:r>
                <a:rPr lang="en-US" dirty="0" smtClean="0">
                  <a:latin typeface="Arial"/>
                  <a:cs typeface="Arial"/>
                </a:rPr>
                <a:t>.</a:t>
              </a:r>
              <a:endParaRPr lang="en-US" dirty="0">
                <a:latin typeface="Arial"/>
                <a:cs typeface="Arial"/>
              </a:endParaRPr>
            </a:p>
          </p:txBody>
        </p:sp>
      </p:grpSp>
      <p:grpSp>
        <p:nvGrpSpPr>
          <p:cNvPr id="13" name="Group 12"/>
          <p:cNvGrpSpPr/>
          <p:nvPr/>
        </p:nvGrpSpPr>
        <p:grpSpPr>
          <a:xfrm>
            <a:off x="612022" y="2379414"/>
            <a:ext cx="1078690" cy="734479"/>
            <a:chOff x="267760" y="1346543"/>
            <a:chExt cx="1078690" cy="734479"/>
          </a:xfrm>
        </p:grpSpPr>
        <p:sp>
          <p:nvSpPr>
            <p:cNvPr id="14" name="Round Diagonal Corner Rectangle 13"/>
            <p:cNvSpPr/>
            <p:nvPr/>
          </p:nvSpPr>
          <p:spPr>
            <a:xfrm>
              <a:off x="267760" y="1346543"/>
              <a:ext cx="1078690" cy="734479"/>
            </a:xfrm>
            <a:prstGeom prst="round2Diag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TextBox 1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11.4.B</a:t>
              </a:r>
              <a:endParaRPr lang="en-US" sz="2400" b="1" dirty="0">
                <a:solidFill>
                  <a:schemeClr val="bg1"/>
                </a:solidFill>
                <a:latin typeface="Arial"/>
                <a:cs typeface="Arial"/>
              </a:endParaRPr>
            </a:p>
          </p:txBody>
        </p:sp>
      </p:grpSp>
      <p:grpSp>
        <p:nvGrpSpPr>
          <p:cNvPr id="16" name="Group 15"/>
          <p:cNvGrpSpPr/>
          <p:nvPr/>
        </p:nvGrpSpPr>
        <p:grpSpPr>
          <a:xfrm>
            <a:off x="1851368" y="2379414"/>
            <a:ext cx="6648095" cy="941832"/>
            <a:chOff x="1507106" y="1346543"/>
            <a:chExt cx="6648095" cy="941832"/>
          </a:xfrm>
        </p:grpSpPr>
        <p:sp>
          <p:nvSpPr>
            <p:cNvPr id="17" name="Round Diagonal Corner Rectangle 16"/>
            <p:cNvSpPr/>
            <p:nvPr/>
          </p:nvSpPr>
          <p:spPr>
            <a:xfrm>
              <a:off x="1507106" y="1346543"/>
              <a:ext cx="6648095" cy="941832"/>
            </a:xfrm>
            <a:prstGeom prst="round2Diag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8" name="TextBox 17"/>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Summarize the evidence that positive emotions contribute to health</a:t>
              </a:r>
              <a:r>
                <a:rPr lang="en-US" dirty="0" smtClean="0">
                  <a:latin typeface="Arial"/>
                  <a:cs typeface="Arial"/>
                </a:rPr>
                <a:t>.</a:t>
              </a:r>
              <a:endParaRPr lang="en-US" dirty="0">
                <a:latin typeface="Arial"/>
                <a:cs typeface="Arial"/>
              </a:endParaRPr>
            </a:p>
          </p:txBody>
        </p:sp>
      </p:grpSp>
      <p:grpSp>
        <p:nvGrpSpPr>
          <p:cNvPr id="23" name="Group 22"/>
          <p:cNvGrpSpPr/>
          <p:nvPr/>
        </p:nvGrpSpPr>
        <p:grpSpPr>
          <a:xfrm>
            <a:off x="612022" y="3417018"/>
            <a:ext cx="1078690" cy="734479"/>
            <a:chOff x="267760" y="1346543"/>
            <a:chExt cx="1078690" cy="734479"/>
          </a:xfrm>
        </p:grpSpPr>
        <p:sp>
          <p:nvSpPr>
            <p:cNvPr id="24" name="Round Diagonal Corner Rectangle 23"/>
            <p:cNvSpPr/>
            <p:nvPr/>
          </p:nvSpPr>
          <p:spPr>
            <a:xfrm>
              <a:off x="267760" y="1346543"/>
              <a:ext cx="1078690" cy="734479"/>
            </a:xfrm>
            <a:prstGeom prst="round2Diag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5" name="TextBox 2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11.4.C</a:t>
              </a:r>
              <a:endParaRPr lang="en-US" sz="2400" b="1" dirty="0">
                <a:solidFill>
                  <a:schemeClr val="bg1"/>
                </a:solidFill>
                <a:latin typeface="Arial"/>
                <a:cs typeface="Arial"/>
              </a:endParaRPr>
            </a:p>
          </p:txBody>
        </p:sp>
      </p:grpSp>
      <p:grpSp>
        <p:nvGrpSpPr>
          <p:cNvPr id="26" name="Group 25"/>
          <p:cNvGrpSpPr/>
          <p:nvPr/>
        </p:nvGrpSpPr>
        <p:grpSpPr>
          <a:xfrm>
            <a:off x="1851368" y="3417018"/>
            <a:ext cx="6648095" cy="941832"/>
            <a:chOff x="1507106" y="1346543"/>
            <a:chExt cx="6648095" cy="941832"/>
          </a:xfrm>
        </p:grpSpPr>
        <p:sp>
          <p:nvSpPr>
            <p:cNvPr id="27" name="Round Diagonal Corner Rectangle 26"/>
            <p:cNvSpPr/>
            <p:nvPr/>
          </p:nvSpPr>
          <p:spPr>
            <a:xfrm>
              <a:off x="1507106" y="1346543"/>
              <a:ext cx="6648095" cy="941832"/>
            </a:xfrm>
            <a:prstGeom prst="round2Diag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8" name="TextBox 27"/>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Discuss how confession, forgiveness, and other forms of “letting grievances go” contribute to health benefits</a:t>
              </a:r>
              <a:r>
                <a:rPr lang="en-US" dirty="0" smtClean="0">
                  <a:latin typeface="Arial"/>
                  <a:cs typeface="Arial"/>
                </a:rPr>
                <a:t>.</a:t>
              </a:r>
              <a:endParaRPr lang="en-US" dirty="0">
                <a:latin typeface="Arial"/>
                <a:cs typeface="Arial"/>
              </a:endParaRPr>
            </a:p>
          </p:txBody>
        </p:sp>
      </p:grpSp>
    </p:spTree>
    <p:extLst>
      <p:ext uri="{BB962C8B-B14F-4D97-AF65-F5344CB8AC3E}">
        <p14:creationId xmlns:p14="http://schemas.microsoft.com/office/powerpoint/2010/main" val="7086414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90"/>
                                          </p:val>
                                        </p:tav>
                                        <p:tav tm="100000">
                                          <p:val>
                                            <p:fltVal val="0"/>
                                          </p:val>
                                        </p:tav>
                                      </p:tavLst>
                                    </p:anim>
                                    <p:animEffect transition="in" filter="fade">
                                      <p:cBhvr>
                                        <p:cTn id="25" dur="500"/>
                                        <p:tgtEl>
                                          <p:spTgt spid="7"/>
                                        </p:tgtEl>
                                      </p:cBhvr>
                                    </p:animEffect>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25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90"/>
                                          </p:val>
                                        </p:tav>
                                        <p:tav tm="100000">
                                          <p:val>
                                            <p:fltVal val="0"/>
                                          </p:val>
                                        </p:tav>
                                      </p:tavLst>
                                    </p:anim>
                                    <p:animEffect transition="in" filter="fade">
                                      <p:cBhvr>
                                        <p:cTn id="37" dur="500"/>
                                        <p:tgtEl>
                                          <p:spTgt spid="13"/>
                                        </p:tgtEl>
                                      </p:cBhvr>
                                    </p:animEffect>
                                  </p:childTnLst>
                                </p:cTn>
                              </p:par>
                            </p:childTnLst>
                          </p:cTn>
                        </p:par>
                        <p:par>
                          <p:cTn id="38" fill="hold">
                            <p:stCondLst>
                              <p:cond delay="3000"/>
                            </p:stCondLst>
                            <p:childTnLst>
                              <p:par>
                                <p:cTn id="39" presetID="2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par>
                          <p:cTn id="43" fill="hold">
                            <p:stCondLst>
                              <p:cond delay="3500"/>
                            </p:stCondLst>
                            <p:childTnLst>
                              <p:par>
                                <p:cTn id="44" presetID="31"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 calcmode="lin" valueType="num">
                                      <p:cBhvr>
                                        <p:cTn id="48" dur="500" fill="hold"/>
                                        <p:tgtEl>
                                          <p:spTgt spid="23"/>
                                        </p:tgtEl>
                                        <p:attrNameLst>
                                          <p:attrName>style.rotation</p:attrName>
                                        </p:attrNameLst>
                                      </p:cBhvr>
                                      <p:tavLst>
                                        <p:tav tm="0">
                                          <p:val>
                                            <p:fltVal val="90"/>
                                          </p:val>
                                        </p:tav>
                                        <p:tav tm="100000">
                                          <p:val>
                                            <p:fltVal val="0"/>
                                          </p:val>
                                        </p:tav>
                                      </p:tavLst>
                                    </p:anim>
                                    <p:animEffect transition="in" filter="fade">
                                      <p:cBhvr>
                                        <p:cTn id="49" dur="500"/>
                                        <p:tgtEl>
                                          <p:spTgt spid="23"/>
                                        </p:tgtEl>
                                      </p:cBhvr>
                                    </p:animEffect>
                                  </p:childTnLst>
                                </p:cTn>
                              </p:par>
                            </p:childTnLst>
                          </p:cTn>
                        </p:par>
                        <p:par>
                          <p:cTn id="50" fill="hold">
                            <p:stCondLst>
                              <p:cond delay="4000"/>
                            </p:stCondLst>
                            <p:childTnLst>
                              <p:par>
                                <p:cTn id="51" presetID="23" presetClass="entr" presetSubtype="16"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Group 2"/>
          <p:cNvGrpSpPr>
            <a:grpSpLocks/>
          </p:cNvGrpSpPr>
          <p:nvPr/>
        </p:nvGrpSpPr>
        <p:grpSpPr bwMode="auto">
          <a:xfrm>
            <a:off x="-25400" y="4557713"/>
            <a:ext cx="9186863" cy="1309687"/>
            <a:chOff x="0" y="4435"/>
            <a:chExt cx="11512" cy="347"/>
          </a:xfrm>
        </p:grpSpPr>
        <p:pic>
          <p:nvPicPr>
            <p:cNvPr id="70666" name="Picture 3" descr="heart_monito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435"/>
              <a:ext cx="5782"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7" name="Picture 4" descr="heart_monito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30" y="4435"/>
              <a:ext cx="5782"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5"/>
          <p:cNvGrpSpPr>
            <a:grpSpLocks/>
          </p:cNvGrpSpPr>
          <p:nvPr/>
        </p:nvGrpSpPr>
        <p:grpSpPr bwMode="auto">
          <a:xfrm>
            <a:off x="-1065213" y="4165600"/>
            <a:ext cx="10363201" cy="1930400"/>
            <a:chOff x="1872" y="4944"/>
            <a:chExt cx="5424" cy="1392"/>
          </a:xfrm>
        </p:grpSpPr>
        <p:sp>
          <p:nvSpPr>
            <p:cNvPr id="70664" name="Rectangle 6"/>
            <p:cNvSpPr>
              <a:spLocks noChangeArrowheads="1"/>
            </p:cNvSpPr>
            <p:nvPr/>
          </p:nvSpPr>
          <p:spPr bwMode="auto">
            <a:xfrm rot="5400000" flipH="1">
              <a:off x="4104" y="3144"/>
              <a:ext cx="1392" cy="49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7"/>
            <p:cNvSpPr>
              <a:spLocks noChangeArrowheads="1"/>
            </p:cNvSpPr>
            <p:nvPr/>
          </p:nvSpPr>
          <p:spPr bwMode="auto">
            <a:xfrm rot="16200000">
              <a:off x="1418" y="5396"/>
              <a:ext cx="1392" cy="480"/>
            </a:xfrm>
            <a:prstGeom prst="rect">
              <a:avLst/>
            </a:prstGeom>
            <a:gradFill rotWithShape="1">
              <a:gsLst>
                <a:gs pos="0">
                  <a:schemeClr val="bg1">
                    <a:gamma/>
                    <a:tint val="0"/>
                    <a:invGamma/>
                    <a:alpha val="0"/>
                  </a:schemeClr>
                </a:gs>
                <a:gs pos="100000">
                  <a:schemeClr val="bg1"/>
                </a:gs>
              </a:gsLst>
              <a:lin ang="5400000" scaled="1"/>
            </a:gradFill>
            <a:ln w="9525">
              <a:noFill/>
              <a:miter lim="800000"/>
              <a:headEnd/>
              <a:tailEnd/>
            </a:ln>
            <a:effectLst/>
          </p:spPr>
          <p:txBody>
            <a:bodyPr wrap="none" anchor="ctr"/>
            <a:lstStyle/>
            <a:p>
              <a:pPr>
                <a:defRPr/>
              </a:pPr>
              <a:endParaRPr lang="en-US">
                <a:ea typeface="ＭＳ Ｐゴシック" charset="-128"/>
                <a:cs typeface="ＭＳ Ｐゴシック" charset="-128"/>
              </a:endParaRPr>
            </a:p>
          </p:txBody>
        </p:sp>
      </p:grpSp>
      <p:sp>
        <p:nvSpPr>
          <p:cNvPr id="70660" name="Title 4"/>
          <p:cNvSpPr>
            <a:spLocks noGrp="1"/>
          </p:cNvSpPr>
          <p:nvPr>
            <p:ph type="ctrTitle"/>
          </p:nvPr>
        </p:nvSpPr>
        <p:spPr/>
        <p:txBody>
          <a:bodyPr/>
          <a:lstStyle/>
          <a:p>
            <a:pPr eaLnBrk="1" hangingPunct="1"/>
            <a:r>
              <a:rPr lang="en-US">
                <a:latin typeface="Arial" charset="0"/>
                <a:ea typeface="ＭＳ Ｐゴシック" charset="0"/>
                <a:cs typeface="ＭＳ Ｐゴシック" charset="0"/>
              </a:rPr>
              <a:t>Hostility and Depression: Do They Hurt?</a:t>
            </a:r>
          </a:p>
        </p:txBody>
      </p:sp>
      <p:sp>
        <p:nvSpPr>
          <p:cNvPr id="18" name="Round Diagonal Corner Rectangle 17"/>
          <p:cNvSpPr>
            <a:spLocks noChangeArrowheads="1"/>
          </p:cNvSpPr>
          <p:nvPr/>
        </p:nvSpPr>
        <p:spPr bwMode="auto">
          <a:xfrm>
            <a:off x="763588" y="1524000"/>
            <a:ext cx="7616825" cy="3800475"/>
          </a:xfrm>
          <a:prstGeom prst="round2DiagRect">
            <a:avLst/>
          </a:prstGeom>
          <a:solidFill>
            <a:schemeClr val="bg1"/>
          </a:solidFill>
          <a:ln>
            <a:noFill/>
          </a:ln>
          <a:effectLst>
            <a:outerShdw blurRad="76200" dist="38100" dir="2700000" rotWithShape="0">
              <a:srgbClr val="000000">
                <a:alpha val="42998"/>
              </a:srgbClr>
            </a:outerShdw>
          </a:effectLst>
          <a:extLst/>
        </p:spPr>
        <p:txBody>
          <a:bodyPr wrap="none" anchor="ctr"/>
          <a:lstStyle/>
          <a:p>
            <a:pPr algn="ctr">
              <a:defRPr/>
            </a:pPr>
            <a:endParaRPr lang="en-US" sz="1800">
              <a:latin typeface="Arial" pitchFamily="-111" charset="0"/>
              <a:ea typeface="ＭＳ Ｐゴシック" charset="-128"/>
              <a:cs typeface="ＭＳ Ｐゴシック" charset="-128"/>
            </a:endParaRPr>
          </a:p>
        </p:txBody>
      </p:sp>
      <p:pic>
        <p:nvPicPr>
          <p:cNvPr id="120840"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17916" y="1694673"/>
            <a:ext cx="3635375"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13"/>
          <p:cNvSpPr>
            <a:spLocks noGrp="1"/>
          </p:cNvSpPr>
          <p:nvPr>
            <p:ph idx="4294967295"/>
          </p:nvPr>
        </p:nvSpPr>
        <p:spPr>
          <a:xfrm>
            <a:off x="986349" y="2130425"/>
            <a:ext cx="3336925" cy="2970213"/>
          </a:xfrm>
        </p:spPr>
        <p:txBody>
          <a:bodyPr>
            <a:normAutofit/>
          </a:bodyPr>
          <a:lstStyle/>
          <a:p>
            <a:pPr>
              <a:lnSpc>
                <a:spcPct val="95000"/>
              </a:lnSpc>
              <a:spcAft>
                <a:spcPts val="600"/>
              </a:spcAft>
              <a:tabLst>
                <a:tab pos="800100" algn="l"/>
              </a:tabLst>
            </a:pPr>
            <a:r>
              <a:rPr lang="en-US" sz="2400" b="1" dirty="0">
                <a:solidFill>
                  <a:srgbClr val="404040"/>
                </a:solidFill>
                <a:latin typeface="Arial" charset="0"/>
                <a:ea typeface="ＭＳ Ｐゴシック" charset="0"/>
                <a:cs typeface="ＭＳ Ｐゴシック" charset="0"/>
              </a:rPr>
              <a:t>Personality type is less predictive of health problems than is </a:t>
            </a:r>
            <a:r>
              <a:rPr lang="en-US" sz="2400" b="1" dirty="0">
                <a:solidFill>
                  <a:srgbClr val="DA0202"/>
                </a:solidFill>
                <a:latin typeface="Arial" charset="0"/>
                <a:ea typeface="ＭＳ Ｐゴシック" charset="0"/>
                <a:cs typeface="ＭＳ Ｐゴシック" charset="0"/>
              </a:rPr>
              <a:t>hostility</a:t>
            </a:r>
            <a:r>
              <a:rPr lang="en-US" sz="2400" b="1" dirty="0">
                <a:solidFill>
                  <a:srgbClr val="404040"/>
                </a:solidFill>
                <a:latin typeface="Arial" charset="0"/>
                <a:ea typeface="ＭＳ Ｐゴシック" charset="0"/>
                <a:cs typeface="ＭＳ Ｐゴシック" charset="0"/>
              </a:rPr>
              <a:t>.</a:t>
            </a:r>
          </a:p>
          <a:p>
            <a:pPr>
              <a:lnSpc>
                <a:spcPct val="95000"/>
              </a:lnSpc>
              <a:tabLst>
                <a:tab pos="800100" algn="l"/>
              </a:tabLst>
            </a:pPr>
            <a:r>
              <a:rPr lang="en-US" sz="2400" b="1" dirty="0">
                <a:solidFill>
                  <a:srgbClr val="404040"/>
                </a:solidFill>
                <a:latin typeface="Arial" charset="0"/>
                <a:ea typeface="ＭＳ Ｐゴシック" charset="0"/>
                <a:cs typeface="ＭＳ Ｐゴシック" charset="0"/>
              </a:rPr>
              <a:t>Proneness to anger is a major risk factor</a:t>
            </a:r>
            <a:r>
              <a:rPr lang="en-US" sz="2400" b="1" dirty="0" smtClean="0">
                <a:solidFill>
                  <a:srgbClr val="404040"/>
                </a:solidFill>
                <a:latin typeface="Arial" charset="0"/>
                <a:ea typeface="ＭＳ Ｐゴシック" charset="0"/>
                <a:cs typeface="ＭＳ Ｐゴシック" charset="0"/>
              </a:rPr>
              <a:t>.</a:t>
            </a:r>
            <a:endParaRPr lang="en-US" sz="2400" b="1" dirty="0">
              <a:solidFill>
                <a:srgbClr val="40404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12320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repeatCount="indefinite" fill="remove" nodeType="afterEffect">
                                  <p:stCondLst>
                                    <p:cond delay="0"/>
                                  </p:stCondLst>
                                  <p:childTnLst>
                                    <p:animMotion origin="layout" path="M -3.33333E-6 -2.96296E-6 L 1.65625 -2.96296E-6 " pathEditMode="relative" rAng="0" ptsTypes="AA">
                                      <p:cBhvr>
                                        <p:cTn id="6" dur="3000" fill="hold"/>
                                        <p:tgtEl>
                                          <p:spTgt spid="3"/>
                                        </p:tgtEl>
                                        <p:attrNameLst>
                                          <p:attrName>ppt_x</p:attrName>
                                          <p:attrName>ppt_y</p:attrName>
                                        </p:attrNameLst>
                                      </p:cBhvr>
                                      <p:rCtr x="82800" y="0"/>
                                    </p:animMotion>
                                  </p:childTnLst>
                                </p:cTn>
                              </p:par>
                              <p:par>
                                <p:cTn id="7" presetID="17" presetClass="entr" presetSubtype="8"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cBhvr>
                                        <p:cTn id="9" dur="500" fill="hold"/>
                                        <p:tgtEl>
                                          <p:spTgt spid="18"/>
                                        </p:tgtEl>
                                        <p:attrNameLst>
                                          <p:attrName>ppt_x</p:attrName>
                                        </p:attrNameLst>
                                      </p:cBhvr>
                                      <p:tavLst>
                                        <p:tav tm="0">
                                          <p:val>
                                            <p:strVal val="#ppt_x-#ppt_w/2"/>
                                          </p:val>
                                        </p:tav>
                                        <p:tav tm="100000">
                                          <p:val>
                                            <p:strVal val="#ppt_x"/>
                                          </p:val>
                                        </p:tav>
                                      </p:tavLst>
                                    </p:anim>
                                    <p:anim calcmode="lin" valueType="num">
                                      <p:cBhvr>
                                        <p:cTn id="10" dur="500" fill="hold"/>
                                        <p:tgtEl>
                                          <p:spTgt spid="18"/>
                                        </p:tgtEl>
                                        <p:attrNameLst>
                                          <p:attrName>ppt_y</p:attrName>
                                        </p:attrNameLst>
                                      </p:cBhvr>
                                      <p:tavLst>
                                        <p:tav tm="0">
                                          <p:val>
                                            <p:strVal val="#ppt_y"/>
                                          </p:val>
                                        </p:tav>
                                        <p:tav tm="100000">
                                          <p:val>
                                            <p:strVal val="#ppt_y"/>
                                          </p:val>
                                        </p:tav>
                                      </p:tavLst>
                                    </p:anim>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strVal val="#ppt_h"/>
                                          </p:val>
                                        </p:tav>
                                        <p:tav tm="100000">
                                          <p:val>
                                            <p:strVal val="#ppt_h"/>
                                          </p:val>
                                        </p:tav>
                                      </p:tavLst>
                                    </p:anim>
                                  </p:childTnLst>
                                </p:cTn>
                              </p:par>
                              <p:par>
                                <p:cTn id="13" presetID="12" presetClass="entr" presetSubtype="1" fill="hold" nodeType="withEffect">
                                  <p:stCondLst>
                                    <p:cond delay="500"/>
                                  </p:stCondLst>
                                  <p:childTnLst>
                                    <p:set>
                                      <p:cBhvr>
                                        <p:cTn id="14" dur="1" fill="hold">
                                          <p:stCondLst>
                                            <p:cond delay="0"/>
                                          </p:stCondLst>
                                        </p:cTn>
                                        <p:tgtEl>
                                          <p:spTgt spid="120840"/>
                                        </p:tgtEl>
                                        <p:attrNameLst>
                                          <p:attrName>style.visibility</p:attrName>
                                        </p:attrNameLst>
                                      </p:cBhvr>
                                      <p:to>
                                        <p:strVal val="visible"/>
                                      </p:to>
                                    </p:set>
                                    <p:animEffect transition="in" filter="slide(fromTop)">
                                      <p:cBhvr>
                                        <p:cTn id="15" dur="500"/>
                                        <p:tgtEl>
                                          <p:spTgt spid="120840"/>
                                        </p:tgtEl>
                                      </p:cBhvr>
                                    </p:animEffect>
                                  </p:childTnLst>
                                </p:cTn>
                              </p:par>
                              <p:par>
                                <p:cTn id="16" presetID="12" presetClass="entr" presetSubtype="4" fill="hold" grpId="0" nodeType="withEffect">
                                  <p:stCondLst>
                                    <p:cond delay="50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slide(fromBottom)">
                                      <p:cBhvr>
                                        <p:cTn id="18" dur="500"/>
                                        <p:tgtEl>
                                          <p:spTgt spid="14">
                                            <p:txEl>
                                              <p:pRg st="0" end="0"/>
                                            </p:txEl>
                                          </p:spTgt>
                                        </p:tgtEl>
                                      </p:cBhvr>
                                    </p:animEffect>
                                  </p:childTnLst>
                                </p:cTn>
                              </p:par>
                              <p:par>
                                <p:cTn id="19" presetID="12" presetClass="entr" presetSubtype="8" fill="hold" grpId="0" nodeType="withEffect">
                                  <p:stCondLst>
                                    <p:cond delay="1000"/>
                                  </p:stCondLst>
                                  <p:childTnLst>
                                    <p:set>
                                      <p:cBhvr>
                                        <p:cTn id="20" dur="1" fill="hold">
                                          <p:stCondLst>
                                            <p:cond delay="0"/>
                                          </p:stCondLst>
                                        </p:cTn>
                                        <p:tgtEl>
                                          <p:spTgt spid="14">
                                            <p:txEl>
                                              <p:pRg st="1" end="1"/>
                                            </p:txEl>
                                          </p:spTgt>
                                        </p:tgtEl>
                                        <p:attrNameLst>
                                          <p:attrName>style.visibility</p:attrName>
                                        </p:attrNameLst>
                                      </p:cBhvr>
                                      <p:to>
                                        <p:strVal val="visible"/>
                                      </p:to>
                                    </p:set>
                                    <p:animEffect transition="in" filter="slide(fromLeft)">
                                      <p:cBhvr>
                                        <p:cTn id="21"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72707" name="Title 16"/>
          <p:cNvSpPr>
            <a:spLocks noGrp="1"/>
          </p:cNvSpPr>
          <p:nvPr>
            <p:ph type="ctrTitle"/>
          </p:nvPr>
        </p:nvSpPr>
        <p:spPr/>
        <p:txBody>
          <a:bodyPr>
            <a:normAutofit/>
          </a:bodyPr>
          <a:lstStyle/>
          <a:p>
            <a:r>
              <a:rPr lang="en-US" dirty="0">
                <a:solidFill>
                  <a:schemeClr val="bg1"/>
                </a:solidFill>
                <a:effectLst>
                  <a:outerShdw blurRad="25400" dist="25400" dir="2700000" algn="tl" rotWithShape="0">
                    <a:srgbClr val="000000"/>
                  </a:outerShdw>
                </a:effectLst>
                <a:latin typeface="Arial" charset="0"/>
                <a:ea typeface="ＭＳ Ｐゴシック" charset="0"/>
                <a:cs typeface="ＭＳ Ｐゴシック" charset="0"/>
              </a:rPr>
              <a:t>Hostility and Depression: Do They Hurt</a:t>
            </a:r>
            <a:r>
              <a:rPr lang="en-US" dirty="0" smtClean="0">
                <a:solidFill>
                  <a:schemeClr val="bg1"/>
                </a:solidFill>
                <a:effectLst>
                  <a:outerShdw blurRad="25400" dist="25400" dir="2700000" algn="tl" rotWithShape="0">
                    <a:srgbClr val="000000"/>
                  </a:outerShdw>
                </a:effectLst>
                <a:latin typeface="Arial" charset="0"/>
                <a:ea typeface="ＭＳ Ｐゴシック" charset="0"/>
                <a:cs typeface="ＭＳ Ｐゴシック" charset="0"/>
              </a:rPr>
              <a:t>?</a:t>
            </a:r>
            <a:endParaRPr lang="en-US" dirty="0">
              <a:solidFill>
                <a:schemeClr val="bg1"/>
              </a:solidFill>
              <a:effectLst>
                <a:outerShdw blurRad="25400" dist="25400" dir="2700000" algn="tl" rotWithShape="0">
                  <a:srgbClr val="000000"/>
                </a:outerShdw>
              </a:effectLst>
              <a:latin typeface="Arial" charset="0"/>
              <a:ea typeface="ＭＳ Ｐゴシック" charset="0"/>
              <a:cs typeface="ＭＳ Ｐゴシック" charset="0"/>
            </a:endParaRPr>
          </a:p>
        </p:txBody>
      </p:sp>
      <p:sp>
        <p:nvSpPr>
          <p:cNvPr id="18" name="Round Diagonal Corner Rectangle 17"/>
          <p:cNvSpPr>
            <a:spLocks noChangeArrowheads="1"/>
          </p:cNvSpPr>
          <p:nvPr/>
        </p:nvSpPr>
        <p:spPr bwMode="auto">
          <a:xfrm>
            <a:off x="4891211" y="1631979"/>
            <a:ext cx="3857436" cy="3703637"/>
          </a:xfrm>
          <a:prstGeom prst="round2DiagRect">
            <a:avLst/>
          </a:prstGeom>
          <a:solidFill>
            <a:srgbClr val="FFFFFF">
              <a:alpha val="40999"/>
            </a:srgbClr>
          </a:solidFill>
          <a:ln>
            <a:noFill/>
          </a:ln>
          <a:effectLst>
            <a:outerShdw blurRad="101600" dist="38100" dir="2700000" rotWithShape="0">
              <a:srgbClr val="000000">
                <a:alpha val="62000"/>
              </a:srgbClr>
            </a:outerShdw>
          </a:effectLst>
          <a:extLst/>
        </p:spPr>
        <p:txBody>
          <a:bodyPr wrap="none" anchor="ctr"/>
          <a:lstStyle/>
          <a:p>
            <a:pPr algn="ctr">
              <a:defRPr/>
            </a:pPr>
            <a:endParaRPr lang="en-US" sz="1800">
              <a:latin typeface="Arial" pitchFamily="-111" charset="0"/>
              <a:ea typeface="ＭＳ Ｐゴシック" charset="-128"/>
              <a:cs typeface="ＭＳ Ｐゴシック" charset="-128"/>
            </a:endParaRPr>
          </a:p>
        </p:txBody>
      </p:sp>
      <p:sp>
        <p:nvSpPr>
          <p:cNvPr id="20" name="Content Placeholder 19"/>
          <p:cNvSpPr>
            <a:spLocks noGrp="1"/>
          </p:cNvSpPr>
          <p:nvPr>
            <p:ph idx="4294967295"/>
          </p:nvPr>
        </p:nvSpPr>
        <p:spPr>
          <a:xfrm>
            <a:off x="5218966" y="1899420"/>
            <a:ext cx="3175000" cy="3100387"/>
          </a:xfrm>
        </p:spPr>
        <p:txBody>
          <a:bodyPr>
            <a:noAutofit/>
          </a:bodyPr>
          <a:lstStyle/>
          <a:p>
            <a:pPr marL="0" indent="0">
              <a:spcAft>
                <a:spcPts val="600"/>
              </a:spcAft>
              <a:buNone/>
            </a:pPr>
            <a:r>
              <a:rPr lang="en-US" sz="2400" b="1" dirty="0">
                <a:solidFill>
                  <a:schemeClr val="accent1">
                    <a:lumMod val="75000"/>
                  </a:schemeClr>
                </a:solidFill>
                <a:latin typeface="Arial" charset="0"/>
                <a:ea typeface="ＭＳ Ｐゴシック" charset="0"/>
                <a:cs typeface="ＭＳ Ｐゴシック" charset="0"/>
              </a:rPr>
              <a:t>Clinical depression </a:t>
            </a:r>
            <a:r>
              <a:rPr lang="en-US" sz="2400" b="1" dirty="0">
                <a:solidFill>
                  <a:srgbClr val="404040"/>
                </a:solidFill>
                <a:latin typeface="Arial" charset="0"/>
                <a:ea typeface="ＭＳ Ｐゴシック" charset="0"/>
                <a:cs typeface="ＭＳ Ｐゴシック" charset="0"/>
              </a:rPr>
              <a:t>is linked to at least a doubled risk of later heart attack and cardiovascular disease.</a:t>
            </a:r>
          </a:p>
          <a:p>
            <a:r>
              <a:rPr lang="en-US" sz="2400" b="1" dirty="0" smtClean="0">
                <a:solidFill>
                  <a:srgbClr val="404040"/>
                </a:solidFill>
                <a:latin typeface="Arial" charset="0"/>
                <a:ea typeface="ＭＳ Ｐゴシック" charset="0"/>
                <a:cs typeface="ＭＳ Ｐゴシック" charset="0"/>
              </a:rPr>
              <a:t>Lethargy</a:t>
            </a:r>
            <a:endParaRPr lang="en-US" sz="2400" b="1" dirty="0">
              <a:solidFill>
                <a:srgbClr val="404040"/>
              </a:solidFill>
              <a:latin typeface="Arial" charset="0"/>
              <a:ea typeface="ＭＳ Ｐゴシック" charset="0"/>
              <a:cs typeface="ＭＳ Ｐゴシック" charset="0"/>
            </a:endParaRPr>
          </a:p>
          <a:p>
            <a:r>
              <a:rPr lang="en-US" sz="2400" b="1" dirty="0" smtClean="0">
                <a:solidFill>
                  <a:srgbClr val="404040"/>
                </a:solidFill>
                <a:latin typeface="Arial" charset="0"/>
                <a:ea typeface="ＭＳ Ｐゴシック" charset="0"/>
                <a:cs typeface="ＭＳ Ｐゴシック" charset="0"/>
              </a:rPr>
              <a:t>Overeating</a:t>
            </a:r>
            <a:endParaRPr lang="en-US" sz="2400" b="1" dirty="0">
              <a:solidFill>
                <a:srgbClr val="40404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206220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
                                          </p:val>
                                        </p:tav>
                                        <p:tav tm="100000">
                                          <p:val>
                                            <p:strVal val="#ppt_x"/>
                                          </p:val>
                                        </p:tav>
                                      </p:tavLst>
                                    </p:anim>
                                    <p:anim calcmode="lin" valueType="num">
                                      <p:cBhvr>
                                        <p:cTn id="8" dur="500" fill="hold"/>
                                        <p:tgtEl>
                                          <p:spTgt spid="18"/>
                                        </p:tgtEl>
                                        <p:attrNameLst>
                                          <p:attrName>ppt_y</p:attrName>
                                        </p:attrNameLst>
                                      </p:cBhvr>
                                      <p:tavLst>
                                        <p:tav tm="0">
                                          <p:val>
                                            <p:strVal val="#ppt_y-#ppt_h/2"/>
                                          </p:val>
                                        </p:tav>
                                        <p:tav tm="100000">
                                          <p:val>
                                            <p:strVal val="#ppt_y"/>
                                          </p:val>
                                        </p:tav>
                                      </p:tavLst>
                                    </p:anim>
                                    <p:anim calcmode="lin" valueType="num">
                                      <p:cBhvr>
                                        <p:cTn id="9" dur="500" fill="hold"/>
                                        <p:tgtEl>
                                          <p:spTgt spid="18"/>
                                        </p:tgtEl>
                                        <p:attrNameLst>
                                          <p:attrName>ppt_w</p:attrName>
                                        </p:attrNameLst>
                                      </p:cBhvr>
                                      <p:tavLst>
                                        <p:tav tm="0">
                                          <p:val>
                                            <p:strVal val="#ppt_w"/>
                                          </p:val>
                                        </p:tav>
                                        <p:tav tm="100000">
                                          <p:val>
                                            <p:strVal val="#ppt_w"/>
                                          </p:val>
                                        </p:tav>
                                      </p:tavLst>
                                    </p:anim>
                                    <p:anim calcmode="lin" valueType="num">
                                      <p:cBhvr>
                                        <p:cTn id="10" dur="500" fill="hold"/>
                                        <p:tgtEl>
                                          <p:spTgt spid="18"/>
                                        </p:tgtEl>
                                        <p:attrNameLst>
                                          <p:attrName>ppt_h</p:attrName>
                                        </p:attrNameLst>
                                      </p:cBhvr>
                                      <p:tavLst>
                                        <p:tav tm="0">
                                          <p:val>
                                            <p:fltVal val="0"/>
                                          </p:val>
                                        </p:tav>
                                        <p:tav tm="100000">
                                          <p:val>
                                            <p:strVal val="#ppt_h"/>
                                          </p:val>
                                        </p:tav>
                                      </p:tavLst>
                                    </p:anim>
                                  </p:childTnLst>
                                </p:cTn>
                              </p:par>
                              <p:par>
                                <p:cTn id="11" presetID="12" presetClass="entr" presetSubtype="4" fill="hold" grpId="0" nodeType="withEffect">
                                  <p:stCondLst>
                                    <p:cond delay="50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slide(fromBottom)">
                                      <p:cBhvr>
                                        <p:cTn id="13" dur="500"/>
                                        <p:tgtEl>
                                          <p:spTgt spid="20">
                                            <p:txEl>
                                              <p:pRg st="0" end="0"/>
                                            </p:txEl>
                                          </p:spTgt>
                                        </p:tgtEl>
                                      </p:cBhvr>
                                    </p:animEffect>
                                  </p:childTnLst>
                                </p:cTn>
                              </p:par>
                              <p:par>
                                <p:cTn id="14" presetID="12" presetClass="entr" presetSubtype="1" fill="hold" grpId="0" nodeType="withEffect">
                                  <p:stCondLst>
                                    <p:cond delay="1000"/>
                                  </p:stCondLst>
                                  <p:childTnLst>
                                    <p:set>
                                      <p:cBhvr>
                                        <p:cTn id="15" dur="1" fill="hold">
                                          <p:stCondLst>
                                            <p:cond delay="0"/>
                                          </p:stCondLst>
                                        </p:cTn>
                                        <p:tgtEl>
                                          <p:spTgt spid="20">
                                            <p:txEl>
                                              <p:pRg st="1" end="1"/>
                                            </p:txEl>
                                          </p:spTgt>
                                        </p:tgtEl>
                                        <p:attrNameLst>
                                          <p:attrName>style.visibility</p:attrName>
                                        </p:attrNameLst>
                                      </p:cBhvr>
                                      <p:to>
                                        <p:strVal val="visible"/>
                                      </p:to>
                                    </p:set>
                                    <p:animEffect transition="in" filter="slide(fromTop)">
                                      <p:cBhvr>
                                        <p:cTn id="16" dur="500"/>
                                        <p:tgtEl>
                                          <p:spTgt spid="20">
                                            <p:txEl>
                                              <p:pRg st="1" end="1"/>
                                            </p:txEl>
                                          </p:spTgt>
                                        </p:tgtEl>
                                      </p:cBhvr>
                                    </p:animEffect>
                                  </p:childTnLst>
                                </p:cTn>
                              </p:par>
                              <p:par>
                                <p:cTn id="17" presetID="12" presetClass="entr" presetSubtype="1" fill="hold" grpId="0" nodeType="withEffect">
                                  <p:stCondLst>
                                    <p:cond delay="1500"/>
                                  </p:stCondLst>
                                  <p:childTnLst>
                                    <p:set>
                                      <p:cBhvr>
                                        <p:cTn id="18" dur="1" fill="hold">
                                          <p:stCondLst>
                                            <p:cond delay="0"/>
                                          </p:stCondLst>
                                        </p:cTn>
                                        <p:tgtEl>
                                          <p:spTgt spid="20">
                                            <p:txEl>
                                              <p:pRg st="2" end="2"/>
                                            </p:txEl>
                                          </p:spTgt>
                                        </p:tgtEl>
                                        <p:attrNameLst>
                                          <p:attrName>style.visibility</p:attrName>
                                        </p:attrNameLst>
                                      </p:cBhvr>
                                      <p:to>
                                        <p:strVal val="visible"/>
                                      </p:to>
                                    </p:set>
                                    <p:animEffect transition="in" filter="slide(fromTop)">
                                      <p:cBhvr>
                                        <p:cTn id="19"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5" name="Round Diagonal Corner Rectangle 14"/>
          <p:cNvSpPr>
            <a:spLocks noChangeArrowheads="1"/>
          </p:cNvSpPr>
          <p:nvPr/>
        </p:nvSpPr>
        <p:spPr bwMode="auto">
          <a:xfrm>
            <a:off x="-108092" y="2067057"/>
            <a:ext cx="4594462" cy="4134021"/>
          </a:xfrm>
          <a:prstGeom prst="round2DiagRect">
            <a:avLst/>
          </a:prstGeom>
          <a:solidFill>
            <a:schemeClr val="bg1">
              <a:alpha val="63000"/>
            </a:schemeClr>
          </a:solidFill>
          <a:ln>
            <a:noFill/>
          </a:ln>
          <a:effectLst/>
          <a:extLst/>
        </p:spPr>
        <p:txBody>
          <a:bodyPr wrap="none" anchor="ctr"/>
          <a:lstStyle/>
          <a:p>
            <a:pPr algn="ctr">
              <a:defRPr/>
            </a:pPr>
            <a:endParaRPr lang="en-US" sz="1800">
              <a:latin typeface="Arial" pitchFamily="-111" charset="0"/>
              <a:ea typeface="ＭＳ Ｐゴシック" charset="-128"/>
              <a:cs typeface="ＭＳ Ｐゴシック" charset="-128"/>
            </a:endParaRPr>
          </a:p>
        </p:txBody>
      </p:sp>
      <p:sp>
        <p:nvSpPr>
          <p:cNvPr id="74755" name="Title 6"/>
          <p:cNvSpPr>
            <a:spLocks noGrp="1"/>
          </p:cNvSpPr>
          <p:nvPr>
            <p:ph type="ctrTitle"/>
          </p:nvPr>
        </p:nvSpPr>
        <p:spPr/>
        <p:txBody>
          <a:bodyPr/>
          <a:lstStyle/>
          <a:p>
            <a:r>
              <a:rPr lang="en-US">
                <a:latin typeface="Arial" charset="0"/>
                <a:ea typeface="ＭＳ Ｐゴシック" charset="0"/>
                <a:cs typeface="ＭＳ Ｐゴシック" charset="0"/>
              </a:rPr>
              <a:t>Positive Emotions: Do They Help?</a:t>
            </a:r>
          </a:p>
        </p:txBody>
      </p:sp>
      <p:sp>
        <p:nvSpPr>
          <p:cNvPr id="5" name="Content Placeholder 4"/>
          <p:cNvSpPr>
            <a:spLocks noGrp="1"/>
          </p:cNvSpPr>
          <p:nvPr>
            <p:ph idx="4294967295"/>
          </p:nvPr>
        </p:nvSpPr>
        <p:spPr>
          <a:xfrm>
            <a:off x="207653" y="2281110"/>
            <a:ext cx="4278716" cy="3205162"/>
          </a:xfrm>
        </p:spPr>
        <p:txBody>
          <a:bodyPr>
            <a:noAutofit/>
          </a:bodyPr>
          <a:lstStyle/>
          <a:p>
            <a:pPr marL="0" indent="0">
              <a:spcAft>
                <a:spcPts val="600"/>
              </a:spcAft>
              <a:buNone/>
            </a:pPr>
            <a:r>
              <a:rPr lang="en-US" sz="2400" b="1" dirty="0">
                <a:solidFill>
                  <a:schemeClr val="accent3">
                    <a:lumMod val="50000"/>
                  </a:schemeClr>
                </a:solidFill>
                <a:latin typeface="Arial" charset="0"/>
                <a:ea typeface="ＭＳ Ｐゴシック" charset="0"/>
                <a:cs typeface="ＭＳ Ｐゴシック" charset="0"/>
              </a:rPr>
              <a:t>Positive emotions seem to be healthful, but it is difficult to separate cause and effect</a:t>
            </a:r>
          </a:p>
          <a:p>
            <a:r>
              <a:rPr lang="en-US" sz="2400" b="1" dirty="0">
                <a:latin typeface="Arial" charset="0"/>
                <a:ea typeface="ＭＳ Ｐゴシック" charset="0"/>
              </a:rPr>
              <a:t>Counteract high arousal</a:t>
            </a:r>
          </a:p>
          <a:p>
            <a:r>
              <a:rPr lang="en-US" sz="2400" b="1" dirty="0">
                <a:latin typeface="Arial" charset="0"/>
                <a:ea typeface="ＭＳ Ｐゴシック" charset="0"/>
              </a:rPr>
              <a:t>More creativity and motivation</a:t>
            </a:r>
          </a:p>
          <a:p>
            <a:r>
              <a:rPr lang="en-US" sz="2400" b="1" dirty="0">
                <a:latin typeface="Arial" charset="0"/>
                <a:ea typeface="ＭＳ Ｐゴシック" charset="0"/>
              </a:rPr>
              <a:t>More likely to attract friends and </a:t>
            </a:r>
            <a:r>
              <a:rPr lang="en-US" sz="2400" b="1" dirty="0" smtClean="0">
                <a:latin typeface="Arial" charset="0"/>
                <a:ea typeface="ＭＳ Ｐゴシック" charset="0"/>
              </a:rPr>
              <a:t>supporters</a:t>
            </a:r>
            <a:endParaRPr lang="en-US" sz="2400"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110047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ppt_x</p:attrName>
                                        </p:attrNameLst>
                                      </p:cBhvr>
                                      <p:tavLst>
                                        <p:tav tm="0">
                                          <p:val>
                                            <p:strVal val="#ppt_x"/>
                                          </p:val>
                                        </p:tav>
                                        <p:tav tm="100000">
                                          <p:val>
                                            <p:strVal val="#ppt_x"/>
                                          </p:val>
                                        </p:tav>
                                      </p:tavLst>
                                    </p:anim>
                                    <p:anim calcmode="lin" valueType="num">
                                      <p:cBhvr>
                                        <p:cTn id="8" dur="500" fill="hold"/>
                                        <p:tgtEl>
                                          <p:spTgt spid="15"/>
                                        </p:tgtEl>
                                        <p:attrNameLst>
                                          <p:attrName>ppt_y</p:attrName>
                                        </p:attrNameLst>
                                      </p:cBhvr>
                                      <p:tavLst>
                                        <p:tav tm="0">
                                          <p:val>
                                            <p:strVal val="#ppt_y-#ppt_h/2"/>
                                          </p:val>
                                        </p:tav>
                                        <p:tav tm="100000">
                                          <p:val>
                                            <p:strVal val="#ppt_y"/>
                                          </p:val>
                                        </p:tav>
                                      </p:tavLst>
                                    </p:anim>
                                    <p:anim calcmode="lin" valueType="num">
                                      <p:cBhvr>
                                        <p:cTn id="9" dur="500" fill="hold"/>
                                        <p:tgtEl>
                                          <p:spTgt spid="15"/>
                                        </p:tgtEl>
                                        <p:attrNameLst>
                                          <p:attrName>ppt_w</p:attrName>
                                        </p:attrNameLst>
                                      </p:cBhvr>
                                      <p:tavLst>
                                        <p:tav tm="0">
                                          <p:val>
                                            <p:strVal val="#ppt_w"/>
                                          </p:val>
                                        </p:tav>
                                        <p:tav tm="100000">
                                          <p:val>
                                            <p:strVal val="#ppt_w"/>
                                          </p:val>
                                        </p:tav>
                                      </p:tavLst>
                                    </p:anim>
                                    <p:anim calcmode="lin" valueType="num">
                                      <p:cBhvr>
                                        <p:cTn id="10" dur="500" fill="hold"/>
                                        <p:tgtEl>
                                          <p:spTgt spid="15"/>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12" presetClass="entr" presetSubtype="8" fill="hold" grpId="0" nodeType="after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slide(fromLeft)">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slide(fromLeft)">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slide(fromLeft)">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slide(fromLeft)">
                                      <p:cBhvr>
                                        <p:cTn id="2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76802" name="Title 1"/>
          <p:cNvSpPr>
            <a:spLocks noGrp="1"/>
          </p:cNvSpPr>
          <p:nvPr>
            <p:ph type="ctrTitle"/>
          </p:nvPr>
        </p:nvSpPr>
        <p:spPr/>
        <p:txBody>
          <a:bodyPr/>
          <a:lstStyle/>
          <a:p>
            <a:r>
              <a:rPr lang="en-US">
                <a:latin typeface="Arial" charset="0"/>
                <a:ea typeface="ＭＳ Ｐゴシック" charset="0"/>
                <a:cs typeface="ＭＳ Ｐゴシック" charset="0"/>
              </a:rPr>
              <a:t>Emotional Inhibition and Expression</a:t>
            </a:r>
          </a:p>
        </p:txBody>
      </p:sp>
      <p:sp>
        <p:nvSpPr>
          <p:cNvPr id="9" name="Content Placeholder 8"/>
          <p:cNvSpPr>
            <a:spLocks noGrp="1"/>
          </p:cNvSpPr>
          <p:nvPr>
            <p:ph idx="4294967295"/>
          </p:nvPr>
        </p:nvSpPr>
        <p:spPr>
          <a:xfrm>
            <a:off x="4283188" y="2027885"/>
            <a:ext cx="3418443" cy="3378200"/>
          </a:xfrm>
        </p:spPr>
        <p:txBody>
          <a:bodyPr>
            <a:noAutofit/>
          </a:bodyPr>
          <a:lstStyle/>
          <a:p>
            <a:pPr marL="0" indent="0">
              <a:spcAft>
                <a:spcPts val="600"/>
              </a:spcAft>
              <a:buNone/>
            </a:pPr>
            <a:r>
              <a:rPr lang="en-US" sz="2200" b="1" dirty="0">
                <a:solidFill>
                  <a:srgbClr val="4F3967"/>
                </a:solidFill>
                <a:latin typeface="Arial" charset="0"/>
                <a:ea typeface="ＭＳ Ｐゴシック" charset="0"/>
                <a:cs typeface="ＭＳ Ｐゴシック" charset="0"/>
              </a:rPr>
              <a:t>Continued inhibition of thoughts and emotions actually requires physical effort that can be stressful to the body.</a:t>
            </a:r>
          </a:p>
          <a:p>
            <a:pPr marL="0" indent="0">
              <a:spcAft>
                <a:spcPts val="600"/>
              </a:spcAft>
              <a:buNone/>
            </a:pPr>
            <a:r>
              <a:rPr lang="en-US" sz="2200" b="1" dirty="0">
                <a:solidFill>
                  <a:schemeClr val="accent2">
                    <a:lumMod val="75000"/>
                  </a:schemeClr>
                </a:solidFill>
                <a:latin typeface="Arial" charset="0"/>
                <a:ea typeface="ＭＳ Ｐゴシック" charset="0"/>
                <a:cs typeface="ＭＳ Ｐゴシック" charset="0"/>
              </a:rPr>
              <a:t>Two ways of letting go of negative emotions:</a:t>
            </a:r>
          </a:p>
          <a:p>
            <a:pPr>
              <a:spcAft>
                <a:spcPts val="600"/>
              </a:spcAft>
            </a:pPr>
            <a:r>
              <a:rPr lang="en-US" sz="2200" b="1" dirty="0">
                <a:solidFill>
                  <a:srgbClr val="C62DB0"/>
                </a:solidFill>
                <a:latin typeface="Arial" charset="0"/>
                <a:ea typeface="ＭＳ Ｐゴシック" charset="0"/>
              </a:rPr>
              <a:t>Confession </a:t>
            </a:r>
            <a:endParaRPr lang="en-US" sz="2200" b="1" dirty="0">
              <a:latin typeface="Arial" charset="0"/>
              <a:ea typeface="ＭＳ Ｐゴシック" charset="0"/>
            </a:endParaRPr>
          </a:p>
          <a:p>
            <a:pPr>
              <a:spcAft>
                <a:spcPts val="600"/>
              </a:spcAft>
            </a:pPr>
            <a:r>
              <a:rPr lang="en-US" sz="2200" b="1" dirty="0">
                <a:solidFill>
                  <a:srgbClr val="8D35D1"/>
                </a:solidFill>
                <a:latin typeface="Arial" charset="0"/>
                <a:ea typeface="ＭＳ Ｐゴシック" charset="0"/>
              </a:rPr>
              <a:t>Forgiveness</a:t>
            </a:r>
            <a:endParaRPr lang="en-US" sz="2200" b="1" dirty="0">
              <a:latin typeface="Arial" charset="0"/>
              <a:ea typeface="ＭＳ Ｐゴシック" charset="0"/>
            </a:endParaRPr>
          </a:p>
        </p:txBody>
      </p:sp>
      <p:sp>
        <p:nvSpPr>
          <p:cNvPr id="76804" name="Rectangle 1032"/>
          <p:cNvSpPr txBox="1">
            <a:spLocks noChangeArrowheads="1"/>
          </p:cNvSpPr>
          <p:nvPr/>
        </p:nvSpPr>
        <p:spPr bwMode="auto">
          <a:xfrm>
            <a:off x="596900" y="5527675"/>
            <a:ext cx="34417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800100" algn="l"/>
              </a:tabLst>
              <a:defRPr sz="2400">
                <a:solidFill>
                  <a:schemeClr val="tx1"/>
                </a:solidFill>
                <a:latin typeface="Arial" charset="0"/>
                <a:ea typeface="ＭＳ Ｐゴシック" charset="0"/>
                <a:cs typeface="ＭＳ Ｐゴシック" charset="0"/>
              </a:defRPr>
            </a:lvl1pPr>
            <a:lvl2pPr marL="742950" indent="-285750" eaLnBrk="0" hangingPunct="0">
              <a:tabLst>
                <a:tab pos="800100" algn="l"/>
              </a:tabLst>
              <a:defRPr sz="2400">
                <a:solidFill>
                  <a:schemeClr val="tx1"/>
                </a:solidFill>
                <a:latin typeface="Arial" charset="0"/>
                <a:ea typeface="ＭＳ Ｐゴシック" charset="0"/>
              </a:defRPr>
            </a:lvl2pPr>
            <a:lvl3pPr marL="1143000" indent="-228600" eaLnBrk="0" hangingPunct="0">
              <a:tabLst>
                <a:tab pos="800100" algn="l"/>
              </a:tabLst>
              <a:defRPr sz="2400">
                <a:solidFill>
                  <a:schemeClr val="tx1"/>
                </a:solidFill>
                <a:latin typeface="Arial" charset="0"/>
                <a:ea typeface="ＭＳ Ｐゴシック" charset="0"/>
              </a:defRPr>
            </a:lvl3pPr>
            <a:lvl4pPr marL="1600200" indent="-228600" eaLnBrk="0" hangingPunct="0">
              <a:tabLst>
                <a:tab pos="800100" algn="l"/>
              </a:tabLst>
              <a:defRPr sz="2400">
                <a:solidFill>
                  <a:schemeClr val="tx1"/>
                </a:solidFill>
                <a:latin typeface="Arial" charset="0"/>
                <a:ea typeface="ＭＳ Ｐゴシック" charset="0"/>
              </a:defRPr>
            </a:lvl4pPr>
            <a:lvl5pPr marL="2057400" indent="-228600" eaLnBrk="0" hangingPunct="0">
              <a:tabLst>
                <a:tab pos="8001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8001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8001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8001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800100" algn="l"/>
              </a:tabLst>
              <a:defRPr sz="2400">
                <a:solidFill>
                  <a:schemeClr val="tx1"/>
                </a:solidFill>
                <a:latin typeface="Arial" charset="0"/>
                <a:ea typeface="ＭＳ Ｐゴシック" charset="0"/>
              </a:defRPr>
            </a:lvl9pPr>
          </a:lstStyle>
          <a:p>
            <a:pPr eaLnBrk="1" hangingPunct="1">
              <a:lnSpc>
                <a:spcPct val="95000"/>
              </a:lnSpc>
              <a:spcBef>
                <a:spcPct val="20000"/>
              </a:spcBef>
            </a:pPr>
            <a:endParaRPr lang="en-US" sz="1800">
              <a:solidFill>
                <a:srgbClr val="424242"/>
              </a:solidFill>
            </a:endParaRPr>
          </a:p>
        </p:txBody>
      </p:sp>
    </p:spTree>
    <p:extLst>
      <p:ext uri="{BB962C8B-B14F-4D97-AF65-F5344CB8AC3E}">
        <p14:creationId xmlns:p14="http://schemas.microsoft.com/office/powerpoint/2010/main" val="1538346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9">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xEl>
                                              <p:pRg st="0" end="0"/>
                                            </p:txEl>
                                          </p:spTgt>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12" presetClass="entr" presetSubtype="8" fill="hold" grpId="0" nodeType="after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slide(fromLeft)">
                                      <p:cBhvr>
                                        <p:cTn id="14" dur="500"/>
                                        <p:tgtEl>
                                          <p:spTgt spid="9">
                                            <p:txEl>
                                              <p:pRg st="1" end="1"/>
                                            </p:txEl>
                                          </p:spTgt>
                                        </p:tgtEl>
                                      </p:cBhvr>
                                    </p:animEffect>
                                  </p:childTnLst>
                                </p:cTn>
                              </p:par>
                            </p:childTnLst>
                          </p:cTn>
                        </p:par>
                      </p:childTnLst>
                    </p:cTn>
                  </p:par>
                  <p:par>
                    <p:cTn id="15" fill="hold">
                      <p:stCondLst>
                        <p:cond delay="indefinite"/>
                      </p:stCondLst>
                      <p:childTnLst>
                        <p:par>
                          <p:cTn id="16" fill="hold" nodeType="after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1000"/>
                                        <p:tgtEl>
                                          <p:spTgt spid="9">
                                            <p:txEl>
                                              <p:pRg st="2" end="2"/>
                                            </p:txEl>
                                          </p:spTgt>
                                        </p:tgtEl>
                                      </p:cBhvr>
                                    </p:animEffect>
                                    <p:anim calcmode="lin" valueType="num">
                                      <p:cBhvr>
                                        <p:cTn id="20"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fade">
                                      <p:cBhvr>
                                        <p:cTn id="26" dur="1000"/>
                                        <p:tgtEl>
                                          <p:spTgt spid="9">
                                            <p:txEl>
                                              <p:pRg st="3" end="3"/>
                                            </p:txEl>
                                          </p:spTgt>
                                        </p:tgtEl>
                                      </p:cBhvr>
                                    </p:animEffect>
                                    <p:anim calcmode="lin" valueType="num">
                                      <p:cBhvr>
                                        <p:cTn id="27"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ctrTitle"/>
          </p:nvPr>
        </p:nvSpPr>
        <p:spPr/>
        <p:txBody>
          <a:bodyPr/>
          <a:lstStyle/>
          <a:p>
            <a:r>
              <a:rPr lang="en-US">
                <a:latin typeface="Arial" charset="0"/>
                <a:ea typeface="ＭＳ Ｐゴシック" charset="0"/>
                <a:cs typeface="ＭＳ Ｐゴシック" charset="0"/>
              </a:rPr>
              <a:t>Figure 11.6: Heartfelt Forgiveness</a:t>
            </a:r>
          </a:p>
        </p:txBody>
      </p:sp>
      <p:grpSp>
        <p:nvGrpSpPr>
          <p:cNvPr id="2" name="Group 5"/>
          <p:cNvGrpSpPr/>
          <p:nvPr/>
        </p:nvGrpSpPr>
        <p:grpSpPr>
          <a:xfrm>
            <a:off x="637338" y="1034725"/>
            <a:ext cx="7869324" cy="5154730"/>
            <a:chOff x="923539" y="997507"/>
            <a:chExt cx="7869324" cy="5154730"/>
          </a:xfrm>
          <a:effectLst>
            <a:outerShdw blurRad="152400" dist="38100" dir="2700000">
              <a:srgbClr val="000000">
                <a:alpha val="43000"/>
              </a:srgbClr>
            </a:outerShdw>
          </a:effectLst>
        </p:grpSpPr>
        <p:sp>
          <p:nvSpPr>
            <p:cNvPr id="5" name="Rounded Rectangle 4"/>
            <p:cNvSpPr/>
            <p:nvPr/>
          </p:nvSpPr>
          <p:spPr bwMode="auto">
            <a:xfrm>
              <a:off x="923539" y="997507"/>
              <a:ext cx="7869324" cy="5154730"/>
            </a:xfrm>
            <a:prstGeom prst="roundRect">
              <a:avLst>
                <a:gd name="adj" fmla="val 4729"/>
              </a:avLst>
            </a:prstGeom>
            <a:solidFill>
              <a:srgbClr val="FFFFFF"/>
            </a:solidFill>
            <a:ln w="9525" cap="flat" cmpd="sng" algn="ctr">
              <a:noFill/>
              <a:prstDash val="solid"/>
              <a:round/>
              <a:headEnd type="none" w="med" len="med"/>
              <a:tailEnd type="none" w="med" len="med"/>
            </a:ln>
            <a:effectLst/>
          </p:spPr>
          <p:txBody>
            <a:bodyPr wrap="none" anchor="ctr"/>
            <a:lstStyle/>
            <a:p>
              <a:pPr algn="ctr">
                <a:defRPr/>
              </a:pPr>
              <a:endParaRPr lang="en-US" sz="1800">
                <a:latin typeface="Arial" pitchFamily="-111" charset="0"/>
                <a:ea typeface="MS PGothic" charset="0"/>
                <a:cs typeface="MS PGothic" charset="0"/>
              </a:endParaRPr>
            </a:p>
          </p:txBody>
        </p:sp>
        <p:pic>
          <p:nvPicPr>
            <p:cNvPr id="129027" name="Picture 1035"/>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1484283" y="1246639"/>
              <a:ext cx="6827212" cy="4714724"/>
            </a:xfrm>
            <a:prstGeom prst="rect">
              <a:avLst/>
            </a:prstGeom>
            <a:noFill/>
            <a:ln w="9525">
              <a:noFill/>
              <a:miter lim="800000"/>
              <a:headEnd/>
              <a:tailEnd/>
            </a:ln>
            <a:effectLst/>
          </p:spPr>
        </p:pic>
      </p:grpSp>
    </p:spTree>
    <p:extLst>
      <p:ext uri="{BB962C8B-B14F-4D97-AF65-F5344CB8AC3E}">
        <p14:creationId xmlns:p14="http://schemas.microsoft.com/office/powerpoint/2010/main" val="955369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311799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bwMode="auto">
          <a:xfrm>
            <a:off x="3077680" y="0"/>
            <a:ext cx="6066320" cy="6858000"/>
          </a:xfrm>
          <a:prstGeom prst="rect">
            <a:avLst/>
          </a:prstGeom>
          <a:gradFill flip="none" rotWithShape="1">
            <a:gsLst>
              <a:gs pos="0">
                <a:schemeClr val="tx2">
                  <a:lumMod val="60000"/>
                  <a:lumOff val="40000"/>
                </a:schemeClr>
              </a:gs>
              <a:gs pos="100000">
                <a:schemeClr val="tx2">
                  <a:lumMod val="20000"/>
                  <a:lumOff val="80000"/>
                </a:schemeClr>
              </a:gs>
            </a:gsLst>
            <a:path path="circle">
              <a:fillToRect l="100000" t="100000"/>
            </a:path>
            <a:tileRect r="-100000" b="-100000"/>
          </a:gradFill>
          <a:ln w="9525" cap="flat" cmpd="sng" algn="ctr">
            <a:noFill/>
            <a:prstDash val="solid"/>
            <a:round/>
            <a:headEnd type="none" w="med" len="med"/>
            <a:tailEnd type="none" w="med" len="med"/>
          </a:ln>
          <a:effectLst/>
        </p:spPr>
        <p:txBody>
          <a:bodyPr wrap="none" anchor="ctr"/>
          <a:lstStyle/>
          <a:p>
            <a:pPr algn="ctr">
              <a:defRPr/>
            </a:pPr>
            <a:endParaRPr lang="en-US" sz="1800">
              <a:latin typeface="Arial" pitchFamily="-111" charset="0"/>
              <a:ea typeface="MS PGothic" charset="0"/>
              <a:cs typeface="MS PGothic" charset="0"/>
            </a:endParaRPr>
          </a:p>
        </p:txBody>
      </p:sp>
      <p:sp>
        <p:nvSpPr>
          <p:cNvPr id="25605" name="Rectangle 10"/>
          <p:cNvSpPr>
            <a:spLocks noChangeArrowheads="1"/>
          </p:cNvSpPr>
          <p:nvPr/>
        </p:nvSpPr>
        <p:spPr bwMode="auto">
          <a:xfrm>
            <a:off x="4114800" y="0"/>
            <a:ext cx="502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606" name="Text Box 11"/>
          <p:cNvSpPr txBox="1">
            <a:spLocks noChangeArrowheads="1"/>
          </p:cNvSpPr>
          <p:nvPr/>
        </p:nvSpPr>
        <p:spPr bwMode="auto">
          <a:xfrm>
            <a:off x="3219450" y="1965325"/>
            <a:ext cx="2490788" cy="267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800100" algn="l"/>
              </a:tabLst>
              <a:defRPr sz="2400">
                <a:solidFill>
                  <a:schemeClr val="tx1"/>
                </a:solidFill>
                <a:latin typeface="Arial" charset="0"/>
                <a:ea typeface="ＭＳ Ｐゴシック" charset="0"/>
                <a:cs typeface="ＭＳ Ｐゴシック" charset="0"/>
              </a:defRPr>
            </a:lvl1pPr>
            <a:lvl2pPr marL="742950" indent="-285750" eaLnBrk="0" hangingPunct="0">
              <a:tabLst>
                <a:tab pos="800100" algn="l"/>
              </a:tabLst>
              <a:defRPr sz="2400">
                <a:solidFill>
                  <a:schemeClr val="tx1"/>
                </a:solidFill>
                <a:latin typeface="Arial" charset="0"/>
                <a:ea typeface="ＭＳ Ｐゴシック" charset="0"/>
              </a:defRPr>
            </a:lvl2pPr>
            <a:lvl3pPr marL="1143000" indent="-228600" eaLnBrk="0" hangingPunct="0">
              <a:tabLst>
                <a:tab pos="800100" algn="l"/>
              </a:tabLst>
              <a:defRPr sz="2400">
                <a:solidFill>
                  <a:schemeClr val="tx1"/>
                </a:solidFill>
                <a:latin typeface="Arial" charset="0"/>
                <a:ea typeface="ＭＳ Ｐゴシック" charset="0"/>
              </a:defRPr>
            </a:lvl3pPr>
            <a:lvl4pPr marL="1600200" indent="-228600" eaLnBrk="0" hangingPunct="0">
              <a:tabLst>
                <a:tab pos="800100" algn="l"/>
              </a:tabLst>
              <a:defRPr sz="2400">
                <a:solidFill>
                  <a:schemeClr val="tx1"/>
                </a:solidFill>
                <a:latin typeface="Arial" charset="0"/>
                <a:ea typeface="ＭＳ Ｐゴシック" charset="0"/>
              </a:defRPr>
            </a:lvl4pPr>
            <a:lvl5pPr marL="2057400" indent="-228600" eaLnBrk="0" hangingPunct="0">
              <a:tabLst>
                <a:tab pos="8001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8001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8001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8001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800100" algn="l"/>
              </a:tabLst>
              <a:defRPr sz="2400">
                <a:solidFill>
                  <a:schemeClr val="tx1"/>
                </a:solidFill>
                <a:latin typeface="Arial" charset="0"/>
                <a:ea typeface="ＭＳ Ｐゴシック" charset="0"/>
              </a:defRPr>
            </a:lvl9pPr>
          </a:lstStyle>
          <a:p>
            <a:pPr algn="r" eaLnBrk="1" hangingPunct="1">
              <a:lnSpc>
                <a:spcPct val="105000"/>
              </a:lnSpc>
            </a:pPr>
            <a:r>
              <a:rPr lang="en-US" sz="2000" b="1" dirty="0">
                <a:solidFill>
                  <a:schemeClr val="tx2">
                    <a:lumMod val="75000"/>
                  </a:schemeClr>
                </a:solidFill>
                <a:latin typeface="Times New Roman" charset="0"/>
              </a:rPr>
              <a:t>A state of arousal involving facial and bodily changes, brain activation, cognitive appraisals, subjective feelings, and tendencies toward action</a:t>
            </a:r>
          </a:p>
        </p:txBody>
      </p:sp>
      <p:pic>
        <p:nvPicPr>
          <p:cNvPr id="9" name="Picture 8" descr="bigLetters_E_emotion.png"/>
          <p:cNvPicPr>
            <a:picLocks noChangeAspect="1"/>
          </p:cNvPicPr>
          <p:nvPr/>
        </p:nvPicPr>
        <p:blipFill>
          <a:blip r:embed="rId4" cstate="screen">
            <a:extLst>
              <a:ext uri="{28A0092B-C50C-407E-A947-70E740481C1C}">
                <a14:useLocalDpi xmlns:a14="http://schemas.microsoft.com/office/drawing/2010/main"/>
              </a:ext>
            </a:extLst>
          </a:blip>
          <a:srcRect l="30013" t="12280" r="36162" b="20468"/>
          <a:stretch>
            <a:fillRect/>
          </a:stretch>
        </p:blipFill>
        <p:spPr bwMode="auto">
          <a:xfrm>
            <a:off x="5387975" y="842963"/>
            <a:ext cx="2058988" cy="5100637"/>
          </a:xfrm>
          <a:prstGeom prst="rect">
            <a:avLst/>
          </a:prstGeom>
          <a:noFill/>
          <a:ln>
            <a:noFill/>
          </a:ln>
          <a:effectLst>
            <a:outerShdw blurRad="50800" dist="38100" dir="2700000" rotWithShape="0">
              <a:schemeClr val="tx1">
                <a:alpha val="42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2" name="Rectangle 12"/>
          <p:cNvSpPr>
            <a:spLocks noChangeArrowheads="1"/>
          </p:cNvSpPr>
          <p:nvPr/>
        </p:nvSpPr>
        <p:spPr bwMode="auto">
          <a:xfrm>
            <a:off x="5435600" y="2973388"/>
            <a:ext cx="2455863" cy="641350"/>
          </a:xfrm>
          <a:prstGeom prst="rect">
            <a:avLst/>
          </a:prstGeom>
          <a:noFill/>
          <a:ln>
            <a:noFill/>
          </a:ln>
          <a:effectLst>
            <a:outerShdw blurRad="25400" dist="38100" dir="2700000"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defRPr/>
            </a:pPr>
            <a:r>
              <a:rPr lang="en-US" sz="3600" b="1">
                <a:solidFill>
                  <a:schemeClr val="bg1"/>
                </a:solidFill>
                <a:latin typeface="Arial" pitchFamily="34" charset="0"/>
                <a:ea typeface="ＭＳ Ｐゴシック" pitchFamily="34" charset="-128"/>
                <a:cs typeface="Arial" pitchFamily="34" charset="0"/>
              </a:rPr>
              <a:t>motion</a:t>
            </a:r>
            <a:endParaRPr lang="en-US" sz="3400" b="1">
              <a:solidFill>
                <a:schemeClr val="bg1"/>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247542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100000">
                                          <p:val>
                                            <p:strVal val="#ppt_x"/>
                                          </p:val>
                                        </p:tav>
                                      </p:tavLst>
                                    </p:anim>
                                    <p:anim calcmode="lin" valueType="num">
                                      <p:cBhvr>
                                        <p:cTn id="8" dur="500" fill="hold"/>
                                        <p:tgtEl>
                                          <p:spTgt spid="9"/>
                                        </p:tgtEl>
                                        <p:attrNameLst>
                                          <p:attrName>ppt_y</p:attrName>
                                        </p:attrNameLst>
                                      </p:cBhvr>
                                      <p:tavLst>
                                        <p:tav tm="0">
                                          <p:val>
                                            <p:strVal val="#ppt_y+#ppt_h/2"/>
                                          </p:val>
                                        </p:tav>
                                        <p:tav tm="100000">
                                          <p:val>
                                            <p:strVal val="#ppt_y"/>
                                          </p:val>
                                        </p:tav>
                                      </p:tavLst>
                                    </p:anim>
                                    <p:anim calcmode="lin" valueType="num">
                                      <p:cBhvr>
                                        <p:cTn id="9" dur="500" fill="hold"/>
                                        <p:tgtEl>
                                          <p:spTgt spid="9"/>
                                        </p:tgtEl>
                                        <p:attrNameLst>
                                          <p:attrName>ppt_w</p:attrName>
                                        </p:attrNameLst>
                                      </p:cBhvr>
                                      <p:tavLst>
                                        <p:tav tm="0">
                                          <p:val>
                                            <p:strVal val="#ppt_w"/>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childTnLst>
                                </p:cTn>
                              </p:par>
                              <p:par>
                                <p:cTn id="11" presetID="0" presetClass="path" presetSubtype="0" accel="50000" decel="50000" fill="hold" grpId="0" nodeType="withEffect">
                                  <p:stCondLst>
                                    <p:cond delay="0"/>
                                  </p:stCondLst>
                                  <p:childTnLst>
                                    <p:animMotion origin="layout" path="M -0.07304 -4.1603E-6 L 7.91117E-7 -4.1603E-6 " pathEditMode="relative" ptsTypes="AA">
                                      <p:cBhvr>
                                        <p:cTn id="12" dur="2000" fill="hold"/>
                                        <p:tgtEl>
                                          <p:spTgt spid="72712"/>
                                        </p:tgtEl>
                                        <p:attrNameLst>
                                          <p:attrName>ppt_x</p:attrName>
                                          <p:attrName>ppt_y</p:attrName>
                                        </p:attrNameLst>
                                      </p:cBhvr>
                                    </p:animMotion>
                                  </p:childTnLst>
                                </p:cTn>
                              </p:par>
                              <p:par>
                                <p:cTn id="13" presetID="10" presetClass="entr" presetSubtype="0" fill="hold" grpId="1" nodeType="withEffect">
                                  <p:stCondLst>
                                    <p:cond delay="0"/>
                                  </p:stCondLst>
                                  <p:childTnLst>
                                    <p:set>
                                      <p:cBhvr>
                                        <p:cTn id="14" dur="1" fill="hold">
                                          <p:stCondLst>
                                            <p:cond delay="0"/>
                                          </p:stCondLst>
                                        </p:cTn>
                                        <p:tgtEl>
                                          <p:spTgt spid="72712"/>
                                        </p:tgtEl>
                                        <p:attrNameLst>
                                          <p:attrName>style.visibility</p:attrName>
                                        </p:attrNameLst>
                                      </p:cBhvr>
                                      <p:to>
                                        <p:strVal val="visible"/>
                                      </p:to>
                                    </p:set>
                                    <p:animEffect transition="in" filter="fade">
                                      <p:cBhvr>
                                        <p:cTn id="15" dur="2000"/>
                                        <p:tgtEl>
                                          <p:spTgt spid="72712"/>
                                        </p:tgtEl>
                                      </p:cBhvr>
                                    </p:animEffect>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5606"/>
                                        </p:tgtEl>
                                        <p:attrNameLst>
                                          <p:attrName>style.visibility</p:attrName>
                                        </p:attrNameLst>
                                      </p:cBhvr>
                                      <p:to>
                                        <p:strVal val="visible"/>
                                      </p:to>
                                    </p:set>
                                    <p:animEffect transition="in" filter="fade">
                                      <p:cBhvr>
                                        <p:cTn id="19" dur="1000"/>
                                        <p:tgtEl>
                                          <p:spTgt spid="25606"/>
                                        </p:tgtEl>
                                      </p:cBhvr>
                                    </p:animEffect>
                                    <p:anim calcmode="lin" valueType="num">
                                      <p:cBhvr>
                                        <p:cTn id="20" dur="1000" fill="hold"/>
                                        <p:tgtEl>
                                          <p:spTgt spid="25606"/>
                                        </p:tgtEl>
                                        <p:attrNameLst>
                                          <p:attrName>ppt_x</p:attrName>
                                        </p:attrNameLst>
                                      </p:cBhvr>
                                      <p:tavLst>
                                        <p:tav tm="0">
                                          <p:val>
                                            <p:strVal val="#ppt_x"/>
                                          </p:val>
                                        </p:tav>
                                        <p:tav tm="100000">
                                          <p:val>
                                            <p:strVal val="#ppt_x"/>
                                          </p:val>
                                        </p:tav>
                                      </p:tavLst>
                                    </p:anim>
                                    <p:anim calcmode="lin" valueType="num">
                                      <p:cBhvr>
                                        <p:cTn id="21" dur="1000" fill="hold"/>
                                        <p:tgtEl>
                                          <p:spTgt spid="256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p:bldP spid="72712" grpId="0"/>
      <p:bldP spid="72712"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1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304"/>
            <a:ext cx="9144000" cy="6478837"/>
          </a:xfrm>
          <a:prstGeom prst="rect">
            <a:avLst/>
          </a:prstGeom>
        </p:spPr>
      </p:pic>
      <p:sp>
        <p:nvSpPr>
          <p:cNvPr id="2" name="Rectangle 1"/>
          <p:cNvSpPr/>
          <p:nvPr/>
        </p:nvSpPr>
        <p:spPr>
          <a:xfrm>
            <a:off x="3390059" y="1978831"/>
            <a:ext cx="2441120" cy="1128463"/>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3962814" y="622710"/>
            <a:ext cx="1261806" cy="1261806"/>
            <a:chOff x="815959" y="622710"/>
            <a:chExt cx="1261806" cy="1261806"/>
          </a:xfrm>
        </p:grpSpPr>
        <p:sp>
          <p:nvSpPr>
            <p:cNvPr id="4" name="Oval 3"/>
            <p:cNvSpPr/>
            <p:nvPr/>
          </p:nvSpPr>
          <p:spPr>
            <a:xfrm>
              <a:off x="815959" y="622710"/>
              <a:ext cx="1261806" cy="12618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21082" y="944304"/>
              <a:ext cx="1051560" cy="584776"/>
            </a:xfrm>
            <a:prstGeom prst="rect">
              <a:avLst/>
            </a:prstGeom>
            <a:noFill/>
            <a:ln>
              <a:noFill/>
            </a:ln>
          </p:spPr>
          <p:txBody>
            <a:bodyPr wrap="square" rtlCol="0">
              <a:spAutoFit/>
            </a:bodyPr>
            <a:lstStyle/>
            <a:p>
              <a:pPr algn="ctr"/>
              <a:r>
                <a:rPr lang="en-US" sz="3200" b="1" dirty="0" smtClean="0">
                  <a:solidFill>
                    <a:srgbClr val="5FBEFF"/>
                  </a:solidFill>
                  <a:latin typeface="Arial"/>
                  <a:cs typeface="Arial"/>
                </a:rPr>
                <a:t>11.5</a:t>
              </a:r>
              <a:endParaRPr lang="en-US" sz="3200" b="1" dirty="0">
                <a:solidFill>
                  <a:srgbClr val="5FBEFF"/>
                </a:solidFill>
                <a:latin typeface="Arial"/>
                <a:cs typeface="Arial"/>
              </a:endParaRPr>
            </a:p>
          </p:txBody>
        </p:sp>
      </p:grpSp>
      <p:sp>
        <p:nvSpPr>
          <p:cNvPr id="6" name="TextBox 5"/>
          <p:cNvSpPr txBox="1"/>
          <p:nvPr/>
        </p:nvSpPr>
        <p:spPr>
          <a:xfrm>
            <a:off x="3390059" y="2105743"/>
            <a:ext cx="2441120" cy="830997"/>
          </a:xfrm>
          <a:prstGeom prst="rect">
            <a:avLst/>
          </a:prstGeom>
          <a:noFill/>
        </p:spPr>
        <p:txBody>
          <a:bodyPr wrap="square" rtlCol="0">
            <a:spAutoFit/>
          </a:bodyPr>
          <a:lstStyle/>
          <a:p>
            <a:pPr algn="ctr"/>
            <a:r>
              <a:rPr lang="en-US" sz="2400" b="1" dirty="0" smtClean="0">
                <a:solidFill>
                  <a:schemeClr val="bg1"/>
                </a:solidFill>
                <a:latin typeface=""/>
              </a:rPr>
              <a:t>Coping with Stress</a:t>
            </a:r>
            <a:endParaRPr lang="en-US" sz="2400" b="1" dirty="0">
              <a:solidFill>
                <a:schemeClr val="bg1"/>
              </a:solidFill>
              <a:latin typeface="Arial"/>
              <a:cs typeface="Arial"/>
            </a:endParaRPr>
          </a:p>
        </p:txBody>
      </p:sp>
    </p:spTree>
    <p:extLst>
      <p:ext uri="{BB962C8B-B14F-4D97-AF65-F5344CB8AC3E}">
        <p14:creationId xmlns:p14="http://schemas.microsoft.com/office/powerpoint/2010/main" val="16988487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11.5</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346543"/>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11.5.A</a:t>
              </a:r>
              <a:endParaRPr lang="en-US" sz="2400" b="1" dirty="0">
                <a:solidFill>
                  <a:schemeClr val="bg1"/>
                </a:solidFill>
                <a:latin typeface="Arial"/>
                <a:cs typeface="Arial"/>
              </a:endParaRPr>
            </a:p>
          </p:txBody>
        </p:sp>
      </p:grpSp>
      <p:grpSp>
        <p:nvGrpSpPr>
          <p:cNvPr id="8" name="Group 7"/>
          <p:cNvGrpSpPr/>
          <p:nvPr/>
        </p:nvGrpSpPr>
        <p:grpSpPr>
          <a:xfrm>
            <a:off x="1851368" y="1346542"/>
            <a:ext cx="6648095" cy="1197864"/>
            <a:chOff x="1507106" y="1346542"/>
            <a:chExt cx="6648095" cy="1197864"/>
          </a:xfrm>
        </p:grpSpPr>
        <p:sp>
          <p:nvSpPr>
            <p:cNvPr id="6" name="Round Diagonal Corner Rectangle 5"/>
            <p:cNvSpPr/>
            <p:nvPr/>
          </p:nvSpPr>
          <p:spPr>
            <a:xfrm>
              <a:off x="1507106" y="1346542"/>
              <a:ext cx="6648095" cy="1197864"/>
            </a:xfrm>
            <a:prstGeom prst="round2Diag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923330"/>
            </a:xfrm>
            <a:prstGeom prst="rect">
              <a:avLst/>
            </a:prstGeom>
            <a:noFill/>
          </p:spPr>
          <p:txBody>
            <a:bodyPr wrap="square" rtlCol="0">
              <a:spAutoFit/>
            </a:bodyPr>
            <a:lstStyle/>
            <a:p>
              <a:r>
                <a:rPr lang="en-US" dirty="0">
                  <a:latin typeface="Arial"/>
                  <a:cs typeface="Arial"/>
                </a:rPr>
                <a:t>Discuss how emotion-focused coping and problem-focused coping contribute to the problem-solving approach to dealing with stress</a:t>
              </a:r>
              <a:r>
                <a:rPr lang="en-US" dirty="0" smtClean="0">
                  <a:latin typeface="Arial"/>
                  <a:cs typeface="Arial"/>
                </a:rPr>
                <a:t>.</a:t>
              </a:r>
              <a:endParaRPr lang="en-US" dirty="0">
                <a:latin typeface="Arial"/>
                <a:cs typeface="Arial"/>
              </a:endParaRPr>
            </a:p>
          </p:txBody>
        </p:sp>
      </p:grpSp>
      <p:grpSp>
        <p:nvGrpSpPr>
          <p:cNvPr id="13" name="Group 12"/>
          <p:cNvGrpSpPr/>
          <p:nvPr/>
        </p:nvGrpSpPr>
        <p:grpSpPr>
          <a:xfrm>
            <a:off x="612022" y="2636582"/>
            <a:ext cx="1078690" cy="734479"/>
            <a:chOff x="267760" y="1346543"/>
            <a:chExt cx="1078690" cy="734479"/>
          </a:xfrm>
        </p:grpSpPr>
        <p:sp>
          <p:nvSpPr>
            <p:cNvPr id="14" name="Round Diagonal Corner Rectangle 13"/>
            <p:cNvSpPr/>
            <p:nvPr/>
          </p:nvSpPr>
          <p:spPr>
            <a:xfrm>
              <a:off x="267760" y="1346543"/>
              <a:ext cx="1078690" cy="734479"/>
            </a:xfrm>
            <a:prstGeom prst="round2Diag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TextBox 1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11.5.B</a:t>
              </a:r>
              <a:endParaRPr lang="en-US" sz="2400" b="1" dirty="0">
                <a:solidFill>
                  <a:schemeClr val="bg1"/>
                </a:solidFill>
                <a:latin typeface="Arial"/>
                <a:cs typeface="Arial"/>
              </a:endParaRPr>
            </a:p>
          </p:txBody>
        </p:sp>
      </p:grpSp>
      <p:grpSp>
        <p:nvGrpSpPr>
          <p:cNvPr id="16" name="Group 15"/>
          <p:cNvGrpSpPr/>
          <p:nvPr/>
        </p:nvGrpSpPr>
        <p:grpSpPr>
          <a:xfrm>
            <a:off x="1851368" y="2636582"/>
            <a:ext cx="6648095" cy="1201175"/>
            <a:chOff x="1507106" y="1346543"/>
            <a:chExt cx="6648095" cy="1201175"/>
          </a:xfrm>
        </p:grpSpPr>
        <p:sp>
          <p:nvSpPr>
            <p:cNvPr id="17" name="Round Diagonal Corner Rectangle 16"/>
            <p:cNvSpPr/>
            <p:nvPr/>
          </p:nvSpPr>
          <p:spPr>
            <a:xfrm>
              <a:off x="1507106" y="1346543"/>
              <a:ext cx="6648095" cy="1201175"/>
            </a:xfrm>
            <a:prstGeom prst="round2Diag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8" name="TextBox 17"/>
            <p:cNvSpPr txBox="1"/>
            <p:nvPr/>
          </p:nvSpPr>
          <p:spPr>
            <a:xfrm>
              <a:off x="1706012" y="1467386"/>
              <a:ext cx="6387986" cy="923330"/>
            </a:xfrm>
            <a:prstGeom prst="rect">
              <a:avLst/>
            </a:prstGeom>
            <a:noFill/>
          </p:spPr>
          <p:txBody>
            <a:bodyPr wrap="square" rtlCol="0">
              <a:spAutoFit/>
            </a:bodyPr>
            <a:lstStyle/>
            <a:p>
              <a:r>
                <a:rPr lang="en-US" dirty="0">
                  <a:latin typeface="Arial"/>
                  <a:cs typeface="Arial"/>
                </a:rPr>
                <a:t>Describe three effective coping strategies that rely on rethinking the stressful problem at hand, and give an example of each</a:t>
              </a:r>
              <a:r>
                <a:rPr lang="en-US" dirty="0" smtClean="0">
                  <a:latin typeface="Arial"/>
                  <a:cs typeface="Arial"/>
                </a:rPr>
                <a:t>.</a:t>
              </a:r>
              <a:endParaRPr lang="en-US" dirty="0">
                <a:latin typeface="Arial"/>
                <a:cs typeface="Arial"/>
              </a:endParaRPr>
            </a:p>
          </p:txBody>
        </p:sp>
      </p:grpSp>
      <p:grpSp>
        <p:nvGrpSpPr>
          <p:cNvPr id="23" name="Group 22"/>
          <p:cNvGrpSpPr/>
          <p:nvPr/>
        </p:nvGrpSpPr>
        <p:grpSpPr>
          <a:xfrm>
            <a:off x="612022" y="3929050"/>
            <a:ext cx="1078690" cy="734479"/>
            <a:chOff x="267760" y="1346543"/>
            <a:chExt cx="1078690" cy="734479"/>
          </a:xfrm>
        </p:grpSpPr>
        <p:sp>
          <p:nvSpPr>
            <p:cNvPr id="24" name="Round Diagonal Corner Rectangle 23"/>
            <p:cNvSpPr/>
            <p:nvPr/>
          </p:nvSpPr>
          <p:spPr>
            <a:xfrm>
              <a:off x="267760" y="1346543"/>
              <a:ext cx="1078690" cy="734479"/>
            </a:xfrm>
            <a:prstGeom prst="round2Diag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5" name="TextBox 2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11.5.C</a:t>
              </a:r>
              <a:endParaRPr lang="en-US" sz="2400" b="1" dirty="0">
                <a:solidFill>
                  <a:schemeClr val="bg1"/>
                </a:solidFill>
                <a:latin typeface="Arial"/>
                <a:cs typeface="Arial"/>
              </a:endParaRPr>
            </a:p>
          </p:txBody>
        </p:sp>
      </p:grpSp>
      <p:grpSp>
        <p:nvGrpSpPr>
          <p:cNvPr id="26" name="Group 25"/>
          <p:cNvGrpSpPr/>
          <p:nvPr/>
        </p:nvGrpSpPr>
        <p:grpSpPr>
          <a:xfrm>
            <a:off x="1851368" y="3929050"/>
            <a:ext cx="6648095" cy="941832"/>
            <a:chOff x="1507106" y="1346543"/>
            <a:chExt cx="6648095" cy="941832"/>
          </a:xfrm>
        </p:grpSpPr>
        <p:sp>
          <p:nvSpPr>
            <p:cNvPr id="27" name="Round Diagonal Corner Rectangle 26"/>
            <p:cNvSpPr/>
            <p:nvPr/>
          </p:nvSpPr>
          <p:spPr>
            <a:xfrm>
              <a:off x="1507106" y="1346543"/>
              <a:ext cx="6648095" cy="941832"/>
            </a:xfrm>
            <a:prstGeom prst="round2Diag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8" name="TextBox 27"/>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Discuss the ways in which friends can help or hinder successful coping efforts</a:t>
              </a:r>
              <a:r>
                <a:rPr lang="en-US" dirty="0" smtClean="0">
                  <a:latin typeface="Arial"/>
                  <a:cs typeface="Arial"/>
                </a:rPr>
                <a:t>.</a:t>
              </a:r>
              <a:endParaRPr lang="en-US" dirty="0">
                <a:latin typeface="Arial"/>
                <a:cs typeface="Arial"/>
              </a:endParaRPr>
            </a:p>
          </p:txBody>
        </p:sp>
      </p:grpSp>
    </p:spTree>
    <p:extLst>
      <p:ext uri="{BB962C8B-B14F-4D97-AF65-F5344CB8AC3E}">
        <p14:creationId xmlns:p14="http://schemas.microsoft.com/office/powerpoint/2010/main" val="29561250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90"/>
                                          </p:val>
                                        </p:tav>
                                        <p:tav tm="100000">
                                          <p:val>
                                            <p:fltVal val="0"/>
                                          </p:val>
                                        </p:tav>
                                      </p:tavLst>
                                    </p:anim>
                                    <p:animEffect transition="in" filter="fade">
                                      <p:cBhvr>
                                        <p:cTn id="25" dur="500"/>
                                        <p:tgtEl>
                                          <p:spTgt spid="7"/>
                                        </p:tgtEl>
                                      </p:cBhvr>
                                    </p:animEffect>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25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90"/>
                                          </p:val>
                                        </p:tav>
                                        <p:tav tm="100000">
                                          <p:val>
                                            <p:fltVal val="0"/>
                                          </p:val>
                                        </p:tav>
                                      </p:tavLst>
                                    </p:anim>
                                    <p:animEffect transition="in" filter="fade">
                                      <p:cBhvr>
                                        <p:cTn id="37" dur="500"/>
                                        <p:tgtEl>
                                          <p:spTgt spid="13"/>
                                        </p:tgtEl>
                                      </p:cBhvr>
                                    </p:animEffect>
                                  </p:childTnLst>
                                </p:cTn>
                              </p:par>
                            </p:childTnLst>
                          </p:cTn>
                        </p:par>
                        <p:par>
                          <p:cTn id="38" fill="hold">
                            <p:stCondLst>
                              <p:cond delay="3000"/>
                            </p:stCondLst>
                            <p:childTnLst>
                              <p:par>
                                <p:cTn id="39" presetID="2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par>
                          <p:cTn id="43" fill="hold">
                            <p:stCondLst>
                              <p:cond delay="3500"/>
                            </p:stCondLst>
                            <p:childTnLst>
                              <p:par>
                                <p:cTn id="44" presetID="31"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 calcmode="lin" valueType="num">
                                      <p:cBhvr>
                                        <p:cTn id="48" dur="500" fill="hold"/>
                                        <p:tgtEl>
                                          <p:spTgt spid="23"/>
                                        </p:tgtEl>
                                        <p:attrNameLst>
                                          <p:attrName>style.rotation</p:attrName>
                                        </p:attrNameLst>
                                      </p:cBhvr>
                                      <p:tavLst>
                                        <p:tav tm="0">
                                          <p:val>
                                            <p:fltVal val="90"/>
                                          </p:val>
                                        </p:tav>
                                        <p:tav tm="100000">
                                          <p:val>
                                            <p:fltVal val="0"/>
                                          </p:val>
                                        </p:tav>
                                      </p:tavLst>
                                    </p:anim>
                                    <p:animEffect transition="in" filter="fade">
                                      <p:cBhvr>
                                        <p:cTn id="49" dur="500"/>
                                        <p:tgtEl>
                                          <p:spTgt spid="23"/>
                                        </p:tgtEl>
                                      </p:cBhvr>
                                    </p:animEffect>
                                  </p:childTnLst>
                                </p:cTn>
                              </p:par>
                            </p:childTnLst>
                          </p:cTn>
                        </p:par>
                        <p:par>
                          <p:cTn id="50" fill="hold">
                            <p:stCondLst>
                              <p:cond delay="4000"/>
                            </p:stCondLst>
                            <p:childTnLst>
                              <p:par>
                                <p:cTn id="51" presetID="23" presetClass="entr" presetSubtype="16"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2946" name="Title 3"/>
          <p:cNvSpPr>
            <a:spLocks noGrp="1"/>
          </p:cNvSpPr>
          <p:nvPr>
            <p:ph type="ctrTitle"/>
          </p:nvPr>
        </p:nvSpPr>
        <p:spPr/>
        <p:txBody>
          <a:bodyPr/>
          <a:lstStyle/>
          <a:p>
            <a:pPr eaLnBrk="1" hangingPunct="1"/>
            <a:r>
              <a:rPr lang="en-US" dirty="0">
                <a:effectLst>
                  <a:outerShdw blurRad="25400" dist="25400" dir="2700000" algn="tl" rotWithShape="0">
                    <a:srgbClr val="000000"/>
                  </a:outerShdw>
                </a:effectLst>
                <a:ea typeface="ＭＳ Ｐゴシック" charset="0"/>
              </a:rPr>
              <a:t>Coping with Stress</a:t>
            </a:r>
          </a:p>
        </p:txBody>
      </p:sp>
      <p:grpSp>
        <p:nvGrpSpPr>
          <p:cNvPr id="3" name="Group 26"/>
          <p:cNvGrpSpPr>
            <a:grpSpLocks/>
          </p:cNvGrpSpPr>
          <p:nvPr/>
        </p:nvGrpSpPr>
        <p:grpSpPr bwMode="auto">
          <a:xfrm>
            <a:off x="3413125" y="1250950"/>
            <a:ext cx="2314575" cy="5073650"/>
            <a:chOff x="8557423" y="2819400"/>
            <a:chExt cx="1828800" cy="4009733"/>
          </a:xfrm>
        </p:grpSpPr>
        <p:sp>
          <p:nvSpPr>
            <p:cNvPr id="28" name="Oval 27"/>
            <p:cNvSpPr/>
            <p:nvPr/>
          </p:nvSpPr>
          <p:spPr bwMode="auto">
            <a:xfrm>
              <a:off x="8557423" y="2819400"/>
              <a:ext cx="1828800" cy="1981200"/>
            </a:xfrm>
            <a:prstGeom prst="ellipse">
              <a:avLst/>
            </a:prstGeom>
            <a:solidFill>
              <a:srgbClr val="C3D69B">
                <a:alpha val="84000"/>
              </a:srgbClr>
            </a:solidFill>
            <a:ln w="9525" cap="flat" cmpd="sng" algn="ctr">
              <a:noFill/>
              <a:prstDash val="solid"/>
              <a:round/>
              <a:headEnd type="none" w="med" len="med"/>
              <a:tailEnd type="none" w="med" len="med"/>
            </a:ln>
            <a:effectLst/>
            <a:scene3d>
              <a:camera prst="orthographicFront"/>
              <a:lightRig rig="threePt" dir="t"/>
            </a:scene3d>
            <a:sp3d extrusionH="457200">
              <a:bevelT w="762000" h="762000"/>
            </a:sp3d>
          </p:spPr>
          <p:txBody>
            <a:bodyPr wrap="none" anchor="ctr"/>
            <a:lstStyle/>
            <a:p>
              <a:pPr algn="ctr">
                <a:defRPr/>
              </a:pPr>
              <a:endParaRPr lang="en-US" sz="1800">
                <a:latin typeface="Arial"/>
                <a:ea typeface="MS PGothic" charset="0"/>
                <a:cs typeface="Arial"/>
              </a:endParaRPr>
            </a:p>
          </p:txBody>
        </p:sp>
        <p:sp>
          <p:nvSpPr>
            <p:cNvPr id="145459" name="TextBox 28"/>
            <p:cNvSpPr txBox="1">
              <a:spLocks noChangeArrowheads="1"/>
            </p:cNvSpPr>
            <p:nvPr/>
          </p:nvSpPr>
          <p:spPr bwMode="auto">
            <a:xfrm>
              <a:off x="8647734" y="3460506"/>
              <a:ext cx="1633126" cy="608485"/>
            </a:xfrm>
            <a:prstGeom prst="rect">
              <a:avLst/>
            </a:prstGeom>
            <a:noFill/>
            <a:ln w="9525">
              <a:noFill/>
              <a:miter lim="800000"/>
              <a:headEnd/>
              <a:tailEnd/>
            </a:ln>
          </p:spPr>
          <p:txBody>
            <a:bodyPr>
              <a:spAutoFit/>
            </a:bodyPr>
            <a:lstStyle/>
            <a:p>
              <a:pPr algn="ctr">
                <a:defRPr/>
              </a:pPr>
              <a:r>
                <a:rPr lang="en-US" sz="2200" b="1" dirty="0">
                  <a:solidFill>
                    <a:schemeClr val="tx1">
                      <a:lumMod val="75000"/>
                      <a:lumOff val="25000"/>
                    </a:schemeClr>
                  </a:solidFill>
                  <a:latin typeface="Arial"/>
                  <a:ea typeface="MS PGothic" charset="0"/>
                  <a:cs typeface="Arial"/>
                </a:rPr>
                <a:t>Mindfulness meditation</a:t>
              </a:r>
            </a:p>
          </p:txBody>
        </p:sp>
        <p:sp>
          <p:nvSpPr>
            <p:cNvPr id="30" name="Freeform 29"/>
            <p:cNvSpPr/>
            <p:nvPr/>
          </p:nvSpPr>
          <p:spPr bwMode="auto">
            <a:xfrm>
              <a:off x="9143191" y="4766554"/>
              <a:ext cx="412671" cy="2062579"/>
            </a:xfrm>
            <a:custGeom>
              <a:avLst/>
              <a:gdLst>
                <a:gd name="connsiteX0" fmla="*/ 269406 w 412356"/>
                <a:gd name="connsiteY0" fmla="*/ 0 h 2061936"/>
                <a:gd name="connsiteX1" fmla="*/ 21992 w 412356"/>
                <a:gd name="connsiteY1" fmla="*/ 412387 h 2061936"/>
                <a:gd name="connsiteX2" fmla="*/ 401360 w 412356"/>
                <a:gd name="connsiteY2" fmla="*/ 1220666 h 2061936"/>
                <a:gd name="connsiteX3" fmla="*/ 87969 w 412356"/>
                <a:gd name="connsiteY3" fmla="*/ 2061936 h 2061936"/>
              </a:gdLst>
              <a:ahLst/>
              <a:cxnLst>
                <a:cxn ang="0">
                  <a:pos x="connsiteX0" y="connsiteY0"/>
                </a:cxn>
                <a:cxn ang="0">
                  <a:pos x="connsiteX1" y="connsiteY1"/>
                </a:cxn>
                <a:cxn ang="0">
                  <a:pos x="connsiteX2" y="connsiteY2"/>
                </a:cxn>
                <a:cxn ang="0">
                  <a:pos x="connsiteX3" y="connsiteY3"/>
                </a:cxn>
              </a:cxnLst>
              <a:rect l="l" t="t" r="r" b="b"/>
              <a:pathLst>
                <a:path w="412356" h="2061936">
                  <a:moveTo>
                    <a:pt x="269406" y="0"/>
                  </a:moveTo>
                  <a:cubicBezTo>
                    <a:pt x="134703" y="104471"/>
                    <a:pt x="0" y="208943"/>
                    <a:pt x="21992" y="412387"/>
                  </a:cubicBezTo>
                  <a:cubicBezTo>
                    <a:pt x="43984" y="615831"/>
                    <a:pt x="390364" y="945741"/>
                    <a:pt x="401360" y="1220666"/>
                  </a:cubicBezTo>
                  <a:cubicBezTo>
                    <a:pt x="412356" y="1495591"/>
                    <a:pt x="142950" y="1880486"/>
                    <a:pt x="87969" y="2061936"/>
                  </a:cubicBezTo>
                </a:path>
              </a:pathLst>
            </a:custGeom>
            <a:noFill/>
            <a:ln w="12700" cap="flat" cmpd="sng" algn="ctr">
              <a:solidFill>
                <a:schemeClr val="bg1">
                  <a:lumMod val="50000"/>
                </a:schemeClr>
              </a:solidFill>
              <a:prstDash val="solid"/>
              <a:round/>
              <a:headEnd type="none" w="med" len="med"/>
              <a:tailEnd type="none" w="med" len="med"/>
            </a:ln>
            <a:effectLst/>
          </p:spPr>
          <p:txBody>
            <a:bodyPr wrap="none" anchor="ctr"/>
            <a:lstStyle/>
            <a:p>
              <a:pPr algn="ctr">
                <a:defRPr/>
              </a:pPr>
              <a:endParaRPr lang="en-US" sz="1800">
                <a:latin typeface="Arial"/>
                <a:ea typeface="MS PGothic" charset="0"/>
                <a:cs typeface="Arial"/>
              </a:endParaRPr>
            </a:p>
          </p:txBody>
        </p:sp>
      </p:grpSp>
      <p:grpSp>
        <p:nvGrpSpPr>
          <p:cNvPr id="4" name="Group 30"/>
          <p:cNvGrpSpPr>
            <a:grpSpLocks/>
          </p:cNvGrpSpPr>
          <p:nvPr/>
        </p:nvGrpSpPr>
        <p:grpSpPr bwMode="auto">
          <a:xfrm>
            <a:off x="5073650" y="2451100"/>
            <a:ext cx="2316163" cy="5072063"/>
            <a:chOff x="8557423" y="2819400"/>
            <a:chExt cx="1828800" cy="4009733"/>
          </a:xfrm>
        </p:grpSpPr>
        <p:sp>
          <p:nvSpPr>
            <p:cNvPr id="32" name="Oval 31"/>
            <p:cNvSpPr/>
            <p:nvPr/>
          </p:nvSpPr>
          <p:spPr bwMode="auto">
            <a:xfrm>
              <a:off x="8557423" y="2819400"/>
              <a:ext cx="1828800" cy="1981200"/>
            </a:xfrm>
            <a:prstGeom prst="ellipse">
              <a:avLst/>
            </a:prstGeom>
            <a:solidFill>
              <a:schemeClr val="accent6">
                <a:lumMod val="60000"/>
                <a:lumOff val="40000"/>
                <a:alpha val="84000"/>
              </a:schemeClr>
            </a:solidFill>
            <a:ln w="9525" cap="flat" cmpd="sng" algn="ctr">
              <a:noFill/>
              <a:prstDash val="solid"/>
              <a:round/>
              <a:headEnd type="none" w="med" len="med"/>
              <a:tailEnd type="none" w="med" len="med"/>
            </a:ln>
            <a:effectLst/>
            <a:scene3d>
              <a:camera prst="orthographicFront"/>
              <a:lightRig rig="threePt" dir="t"/>
            </a:scene3d>
            <a:sp3d extrusionH="457200">
              <a:bevelT w="762000" h="762000"/>
            </a:sp3d>
          </p:spPr>
          <p:txBody>
            <a:bodyPr wrap="none" anchor="ctr"/>
            <a:lstStyle/>
            <a:p>
              <a:pPr algn="ctr">
                <a:defRPr/>
              </a:pPr>
              <a:endParaRPr lang="en-US" sz="1800">
                <a:latin typeface="Arial"/>
                <a:ea typeface="MS PGothic" charset="0"/>
                <a:cs typeface="Arial"/>
              </a:endParaRPr>
            </a:p>
          </p:txBody>
        </p:sp>
        <p:sp>
          <p:nvSpPr>
            <p:cNvPr id="82961" name="TextBox 32"/>
            <p:cNvSpPr txBox="1">
              <a:spLocks noChangeArrowheads="1"/>
            </p:cNvSpPr>
            <p:nvPr/>
          </p:nvSpPr>
          <p:spPr bwMode="auto">
            <a:xfrm>
              <a:off x="8910450" y="3561468"/>
              <a:ext cx="1103046" cy="34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200" b="1">
                  <a:solidFill>
                    <a:srgbClr val="404040"/>
                  </a:solidFill>
                  <a:latin typeface="Arial"/>
                  <a:cs typeface="Arial"/>
                </a:rPr>
                <a:t>Exercise</a:t>
              </a:r>
            </a:p>
          </p:txBody>
        </p:sp>
        <p:sp>
          <p:nvSpPr>
            <p:cNvPr id="34" name="Freeform 33"/>
            <p:cNvSpPr/>
            <p:nvPr/>
          </p:nvSpPr>
          <p:spPr bwMode="auto">
            <a:xfrm>
              <a:off x="9144043" y="4767164"/>
              <a:ext cx="412389" cy="2061969"/>
            </a:xfrm>
            <a:custGeom>
              <a:avLst/>
              <a:gdLst>
                <a:gd name="connsiteX0" fmla="*/ 269406 w 412356"/>
                <a:gd name="connsiteY0" fmla="*/ 0 h 2061936"/>
                <a:gd name="connsiteX1" fmla="*/ 21992 w 412356"/>
                <a:gd name="connsiteY1" fmla="*/ 412387 h 2061936"/>
                <a:gd name="connsiteX2" fmla="*/ 401360 w 412356"/>
                <a:gd name="connsiteY2" fmla="*/ 1220666 h 2061936"/>
                <a:gd name="connsiteX3" fmla="*/ 87969 w 412356"/>
                <a:gd name="connsiteY3" fmla="*/ 2061936 h 2061936"/>
              </a:gdLst>
              <a:ahLst/>
              <a:cxnLst>
                <a:cxn ang="0">
                  <a:pos x="connsiteX0" y="connsiteY0"/>
                </a:cxn>
                <a:cxn ang="0">
                  <a:pos x="connsiteX1" y="connsiteY1"/>
                </a:cxn>
                <a:cxn ang="0">
                  <a:pos x="connsiteX2" y="connsiteY2"/>
                </a:cxn>
                <a:cxn ang="0">
                  <a:pos x="connsiteX3" y="connsiteY3"/>
                </a:cxn>
              </a:cxnLst>
              <a:rect l="l" t="t" r="r" b="b"/>
              <a:pathLst>
                <a:path w="412356" h="2061936">
                  <a:moveTo>
                    <a:pt x="269406" y="0"/>
                  </a:moveTo>
                  <a:cubicBezTo>
                    <a:pt x="134703" y="104471"/>
                    <a:pt x="0" y="208943"/>
                    <a:pt x="21992" y="412387"/>
                  </a:cubicBezTo>
                  <a:cubicBezTo>
                    <a:pt x="43984" y="615831"/>
                    <a:pt x="390364" y="945741"/>
                    <a:pt x="401360" y="1220666"/>
                  </a:cubicBezTo>
                  <a:cubicBezTo>
                    <a:pt x="412356" y="1495591"/>
                    <a:pt x="142950" y="1880486"/>
                    <a:pt x="87969" y="2061936"/>
                  </a:cubicBezTo>
                </a:path>
              </a:pathLst>
            </a:custGeom>
            <a:noFill/>
            <a:ln w="12700" cap="flat" cmpd="sng" algn="ctr">
              <a:solidFill>
                <a:schemeClr val="bg1">
                  <a:lumMod val="50000"/>
                </a:schemeClr>
              </a:solidFill>
              <a:prstDash val="solid"/>
              <a:round/>
              <a:headEnd type="none" w="med" len="med"/>
              <a:tailEnd type="none" w="med" len="med"/>
            </a:ln>
            <a:effectLst/>
          </p:spPr>
          <p:txBody>
            <a:bodyPr wrap="none" anchor="ctr"/>
            <a:lstStyle/>
            <a:p>
              <a:pPr algn="ctr">
                <a:defRPr/>
              </a:pPr>
              <a:endParaRPr lang="en-US" sz="1800">
                <a:latin typeface="Arial"/>
                <a:ea typeface="MS PGothic" charset="0"/>
                <a:cs typeface="Arial"/>
              </a:endParaRPr>
            </a:p>
          </p:txBody>
        </p:sp>
      </p:grpSp>
      <p:grpSp>
        <p:nvGrpSpPr>
          <p:cNvPr id="5" name="Group 50"/>
          <p:cNvGrpSpPr>
            <a:grpSpLocks/>
          </p:cNvGrpSpPr>
          <p:nvPr/>
        </p:nvGrpSpPr>
        <p:grpSpPr bwMode="auto">
          <a:xfrm>
            <a:off x="1876425" y="2633663"/>
            <a:ext cx="2312988" cy="4224337"/>
            <a:chOff x="8557423" y="2819400"/>
            <a:chExt cx="1828800" cy="3339144"/>
          </a:xfrm>
        </p:grpSpPr>
        <p:sp>
          <p:nvSpPr>
            <p:cNvPr id="52" name="Oval 51"/>
            <p:cNvSpPr/>
            <p:nvPr/>
          </p:nvSpPr>
          <p:spPr bwMode="auto">
            <a:xfrm>
              <a:off x="8557423" y="2819400"/>
              <a:ext cx="1828800" cy="1981200"/>
            </a:xfrm>
            <a:prstGeom prst="ellipse">
              <a:avLst/>
            </a:prstGeom>
            <a:solidFill>
              <a:srgbClr val="F9D45F">
                <a:alpha val="84000"/>
              </a:srgbClr>
            </a:solidFill>
            <a:ln w="9525" cap="flat" cmpd="sng" algn="ctr">
              <a:noFill/>
              <a:prstDash val="solid"/>
              <a:round/>
              <a:headEnd type="none" w="med" len="med"/>
              <a:tailEnd type="none" w="med" len="med"/>
            </a:ln>
            <a:effectLst/>
            <a:scene3d>
              <a:camera prst="orthographicFront"/>
              <a:lightRig rig="threePt" dir="t"/>
            </a:scene3d>
            <a:sp3d extrusionH="457200">
              <a:bevelT w="762000" h="762000"/>
            </a:sp3d>
          </p:spPr>
          <p:txBody>
            <a:bodyPr wrap="none" anchor="ctr"/>
            <a:lstStyle/>
            <a:p>
              <a:pPr algn="ctr">
                <a:defRPr/>
              </a:pPr>
              <a:endParaRPr lang="en-US" sz="1800">
                <a:latin typeface="Arial"/>
                <a:ea typeface="MS PGothic" charset="0"/>
                <a:cs typeface="Arial"/>
              </a:endParaRPr>
            </a:p>
          </p:txBody>
        </p:sp>
        <p:sp>
          <p:nvSpPr>
            <p:cNvPr id="82956" name="TextBox 52"/>
            <p:cNvSpPr txBox="1">
              <a:spLocks noChangeArrowheads="1"/>
            </p:cNvSpPr>
            <p:nvPr/>
          </p:nvSpPr>
          <p:spPr bwMode="auto">
            <a:xfrm>
              <a:off x="8725780" y="3489558"/>
              <a:ext cx="1496500" cy="608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200" b="1">
                  <a:solidFill>
                    <a:srgbClr val="404040"/>
                  </a:solidFill>
                  <a:latin typeface="Arial"/>
                  <a:cs typeface="Arial"/>
                </a:rPr>
                <a:t>Calming activities</a:t>
              </a:r>
            </a:p>
          </p:txBody>
        </p:sp>
        <p:sp>
          <p:nvSpPr>
            <p:cNvPr id="54" name="Freeform 53"/>
            <p:cNvSpPr/>
            <p:nvPr/>
          </p:nvSpPr>
          <p:spPr bwMode="auto">
            <a:xfrm>
              <a:off x="9172462" y="4781979"/>
              <a:ext cx="412955" cy="1376565"/>
            </a:xfrm>
            <a:custGeom>
              <a:avLst/>
              <a:gdLst>
                <a:gd name="connsiteX0" fmla="*/ 269406 w 412356"/>
                <a:gd name="connsiteY0" fmla="*/ 0 h 2061936"/>
                <a:gd name="connsiteX1" fmla="*/ 21992 w 412356"/>
                <a:gd name="connsiteY1" fmla="*/ 412387 h 2061936"/>
                <a:gd name="connsiteX2" fmla="*/ 401360 w 412356"/>
                <a:gd name="connsiteY2" fmla="*/ 1220666 h 2061936"/>
                <a:gd name="connsiteX3" fmla="*/ 87969 w 412356"/>
                <a:gd name="connsiteY3" fmla="*/ 2061936 h 2061936"/>
              </a:gdLst>
              <a:ahLst/>
              <a:cxnLst>
                <a:cxn ang="0">
                  <a:pos x="connsiteX0" y="connsiteY0"/>
                </a:cxn>
                <a:cxn ang="0">
                  <a:pos x="connsiteX1" y="connsiteY1"/>
                </a:cxn>
                <a:cxn ang="0">
                  <a:pos x="connsiteX2" y="connsiteY2"/>
                </a:cxn>
                <a:cxn ang="0">
                  <a:pos x="connsiteX3" y="connsiteY3"/>
                </a:cxn>
              </a:cxnLst>
              <a:rect l="l" t="t" r="r" b="b"/>
              <a:pathLst>
                <a:path w="412356" h="2061936">
                  <a:moveTo>
                    <a:pt x="269406" y="0"/>
                  </a:moveTo>
                  <a:cubicBezTo>
                    <a:pt x="134703" y="104471"/>
                    <a:pt x="0" y="208943"/>
                    <a:pt x="21992" y="412387"/>
                  </a:cubicBezTo>
                  <a:cubicBezTo>
                    <a:pt x="43984" y="615831"/>
                    <a:pt x="390364" y="945741"/>
                    <a:pt x="401360" y="1220666"/>
                  </a:cubicBezTo>
                  <a:cubicBezTo>
                    <a:pt x="412356" y="1495591"/>
                    <a:pt x="142950" y="1880486"/>
                    <a:pt x="87969" y="2061936"/>
                  </a:cubicBezTo>
                </a:path>
              </a:pathLst>
            </a:custGeom>
            <a:noFill/>
            <a:ln w="12700" cap="flat" cmpd="sng" algn="ctr">
              <a:solidFill>
                <a:schemeClr val="bg1">
                  <a:lumMod val="50000"/>
                </a:schemeClr>
              </a:solidFill>
              <a:prstDash val="solid"/>
              <a:round/>
              <a:headEnd type="none" w="med" len="med"/>
              <a:tailEnd type="none" w="med" len="med"/>
            </a:ln>
            <a:effectLst/>
          </p:spPr>
          <p:txBody>
            <a:bodyPr wrap="none" anchor="ctr"/>
            <a:lstStyle/>
            <a:p>
              <a:pPr algn="ctr">
                <a:defRPr/>
              </a:pPr>
              <a:endParaRPr lang="en-US" sz="1800">
                <a:latin typeface="Arial"/>
                <a:ea typeface="MS PGothic" charset="0"/>
                <a:cs typeface="Arial"/>
              </a:endParaRPr>
            </a:p>
          </p:txBody>
        </p:sp>
      </p:grpSp>
    </p:spTree>
    <p:extLst>
      <p:ext uri="{BB962C8B-B14F-4D97-AF65-F5344CB8AC3E}">
        <p14:creationId xmlns:p14="http://schemas.microsoft.com/office/powerpoint/2010/main" val="3039005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0" presetClass="path" presetSubtype="0" accel="50000" decel="50000" fill="hold" nodeType="withEffect">
                                  <p:stCondLst>
                                    <p:cond delay="0"/>
                                  </p:stCondLst>
                                  <p:childTnLst>
                                    <p:animMotion origin="layout" path="M -0.01372 0.65995 C -0.00608 0.65277 -0.00069 0.64142 0.00452 0.63123 C 0.01859 0.60273 0.02692 0.57077 0.03213 0.53764 C 0.03092 0.48784 0.02918 0.44313 0.02293 0.39518 C 0.02015 0.37503 0.01893 0.35603 0.01216 0.33797 C 0.00903 0.31503 0.0033 0.29488 -0.00156 0.27288 C -0.00347 0.26454 -0.00573 0.25643 -0.00764 0.24855 C -0.00885 0.24438 -0.01076 0.23628 -0.01076 0.23628 C -0.01233 0.22261 -0.0158 0.21334 -0.01684 0.19968 C -0.01806 0.1867 -0.0198 0.16099 -0.0198 0.16099 C -0.01945 0.15335 -0.01875 0.14594 -0.01841 0.13852 C -0.01736 0.11003 -0.01858 0.07922 -0.01372 0.05096 C -0.01233 0.04193 -0.00937 0.03336 -0.00764 0.02455 C -0.00608 0.01552 -0.00503 0.00649 -2.41403E-6 -3.13412E-6 " pathEditMode="relative" ptsTypes="fffffffffffffA">
                                      <p:cBhvr>
                                        <p:cTn id="9" dur="2000" fill="hold"/>
                                        <p:tgtEl>
                                          <p:spTgt spid="3"/>
                                        </p:tgtEl>
                                        <p:attrNameLst>
                                          <p:attrName>ppt_x</p:attrName>
                                          <p:attrName>ppt_y</p:attrName>
                                        </p:attrNameLst>
                                      </p:cBhvr>
                                    </p:animMotion>
                                  </p:childTnLst>
                                </p:cTn>
                              </p:par>
                              <p:par>
                                <p:cTn id="10" presetID="10" presetClass="entr" presetSubtype="0" fill="hold" nodeType="withEffect">
                                  <p:stCondLst>
                                    <p:cond delay="8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par>
                                <p:cTn id="13" presetID="0" presetClass="path" presetSubtype="0" accel="50000" decel="50000" fill="hold" nodeType="withEffect">
                                  <p:stCondLst>
                                    <p:cond delay="800"/>
                                  </p:stCondLst>
                                  <p:childTnLst>
                                    <p:animMotion origin="layout" path="M 0.01372 0.63934 C 0.0092 0.6222 0.00608 0.60598 0.00312 0.58861 C 4.05696E-6 0.5534 -0.00017 0.53626 0.00156 0.49479 C 0.00312 0.45147 0.01424 0.40932 0.01841 0.36646 C 0.01789 0.3565 0.01945 0.31828 0.01216 0.30346 C 0.00486 0.28886 -0.0007 0.27936 -0.00313 0.26269 C -0.00035 0.23999 0.00695 0.21937 0.01216 0.19759 C 0.00886 0.18416 0.00712 0.18068 4.05696E-6 0.17096 C -0.00521 0.15127 -0.00226 0.13343 0.00156 0.11397 C 0.00104 0.10308 0.00069 0.0922 4.05696E-6 0.08154 C -0.00035 0.07807 -0.00104 0.07459 -0.00156 0.07135 C -0.00243 0.06718 -0.00452 0.05907 -0.00452 0.05907 C -0.00417 0.0549 -0.00434 0.0505 -0.00313 0.0468 C -0.00174 0.04216 0.00312 0.03452 0.00312 0.03452 C 0.00399 0.03035 0.00625 0.02664 0.00608 0.02247 C 0.00556 0.01552 0.00243 0.00626 4.05696E-6 3.93792E-8 " pathEditMode="relative" ptsTypes="fffffffffffffffA">
                                      <p:cBhvr>
                                        <p:cTn id="14" dur="2000" fill="hold"/>
                                        <p:tgtEl>
                                          <p:spTgt spid="4"/>
                                        </p:tgtEl>
                                        <p:attrNameLst>
                                          <p:attrName>ppt_x</p:attrName>
                                          <p:attrName>ppt_y</p:attrName>
                                        </p:attrNameLst>
                                      </p:cBhvr>
                                    </p:animMotion>
                                  </p:childTnLst>
                                </p:cTn>
                              </p:par>
                              <p:par>
                                <p:cTn id="15" presetID="10" presetClass="entr" presetSubtype="0" fill="hold" nodeType="withEffect">
                                  <p:stCondLst>
                                    <p:cond delay="2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par>
                                <p:cTn id="18" presetID="0" presetClass="path" presetSubtype="0" accel="50000" decel="50000" fill="hold" nodeType="withEffect">
                                  <p:stCondLst>
                                    <p:cond delay="2000"/>
                                  </p:stCondLst>
                                  <p:childTnLst>
                                    <p:animMotion origin="layout" path="M -0.00764 0.32569 C -0.00573 0.31758 0.0007 0.30298 0.00452 0.29511 C 0.00278 0.27843 0.00313 0.27727 -0.00608 0.2687 C -0.01111 0.25897 -0.01354 0.24785 -0.01841 0.23813 C -0.02831 0.19573 -0.01667 0.15728 -0.0092 0.1179 C -0.01042 0.104 -0.01146 0.09567 -0.01372 0.08339 C -0.0132 0.08061 -0.01268 0.07783 -0.01216 0.07528 C -0.01129 0.06972 -0.0092 0.05883 -0.0092 0.05883 C -0.01059 0.05003 -0.01268 0.0447 -0.01077 0.0366 C -0.01216 0.0271 -0.01476 0.02247 -0.01684 0.01413 C -0.01632 0.01065 -0.01598 0.00718 -0.01528 0.00393 C -0.01493 0.00185 -0.01528 -0.00116 -0.01372 -0.00209 C -0.01233 -0.00325 -0.01077 -0.0007 -0.0092 2.62682E-6 C -0.00538 0.01459 -0.01007 0.00115 -0.00608 2.62682E-6 C 0.00226 -0.00301 -0.00434 0.01065 4.8628E-7 2.62682E-6 " pathEditMode="relative" ptsTypes="ffffffffffffffA">
                                      <p:cBhvr>
                                        <p:cTn id="19"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2251003"/>
            <a:ext cx="9144000" cy="2627290"/>
          </a:xfrm>
          <a:prstGeom prst="rect">
            <a:avLst/>
          </a:prstGeom>
          <a:solidFill>
            <a:schemeClr val="tx1">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994" name="Title 5"/>
          <p:cNvSpPr>
            <a:spLocks noGrp="1"/>
          </p:cNvSpPr>
          <p:nvPr>
            <p:ph type="ctrTitle"/>
          </p:nvPr>
        </p:nvSpPr>
        <p:spPr/>
        <p:txBody>
          <a:bodyPr/>
          <a:lstStyle/>
          <a:p>
            <a:r>
              <a:rPr lang="en-US">
                <a:latin typeface="Arial" charset="0"/>
                <a:ea typeface="ＭＳ Ｐゴシック" charset="0"/>
                <a:cs typeface="ＭＳ Ｐゴシック" charset="0"/>
              </a:rPr>
              <a:t>Solving the Problem</a:t>
            </a:r>
          </a:p>
        </p:txBody>
      </p:sp>
      <p:sp>
        <p:nvSpPr>
          <p:cNvPr id="2" name="Rectangle 4"/>
          <p:cNvSpPr>
            <a:spLocks noGrp="1" noChangeArrowheads="1"/>
          </p:cNvSpPr>
          <p:nvPr>
            <p:ph idx="4294967295"/>
          </p:nvPr>
        </p:nvSpPr>
        <p:spPr>
          <a:xfrm>
            <a:off x="1998308" y="2385390"/>
            <a:ext cx="5147384" cy="1820116"/>
          </a:xfrm>
          <a:effectLst/>
        </p:spPr>
        <p:txBody>
          <a:bodyPr>
            <a:noAutofit/>
          </a:bodyPr>
          <a:lstStyle/>
          <a:p>
            <a:pPr marL="0" indent="0" algn="ctr">
              <a:buNone/>
            </a:pPr>
            <a:r>
              <a:rPr lang="en-US" sz="2400" b="1" dirty="0">
                <a:solidFill>
                  <a:srgbClr val="8BFF22"/>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Emotion-focused coping</a:t>
            </a:r>
          </a:p>
          <a:p>
            <a:pPr marL="0" indent="0" algn="ctr">
              <a:spcAft>
                <a:spcPts val="1200"/>
              </a:spcAft>
              <a:buNone/>
            </a:pPr>
            <a:r>
              <a:rPr lang="en-US" sz="2400" b="1" dirty="0">
                <a:solidFill>
                  <a:schemeClr val="bg1"/>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Concentrating on the </a:t>
            </a:r>
            <a:r>
              <a:rPr lang="en-US" sz="2400" b="1" dirty="0" smtClean="0">
                <a:solidFill>
                  <a:schemeClr val="bg1"/>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emotions</a:t>
            </a:r>
            <a:br>
              <a:rPr lang="en-US" sz="2400" b="1" dirty="0" smtClean="0">
                <a:solidFill>
                  <a:schemeClr val="bg1"/>
                </a:solidFill>
                <a:effectLst>
                  <a:outerShdw blurRad="50800" dist="38100" dir="2700000" algn="tl" rotWithShape="0">
                    <a:srgbClr val="000000">
                      <a:alpha val="43000"/>
                    </a:srgbClr>
                  </a:outerShdw>
                </a:effectLst>
                <a:latin typeface="Arial" charset="0"/>
                <a:ea typeface="ＭＳ Ｐゴシック" charset="0"/>
                <a:cs typeface="ＭＳ Ｐゴシック" charset="0"/>
              </a:rPr>
            </a:br>
            <a:r>
              <a:rPr lang="en-US" sz="2400" b="1" dirty="0" smtClean="0">
                <a:solidFill>
                  <a:schemeClr val="bg1"/>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the problem has </a:t>
            </a:r>
            <a:r>
              <a:rPr lang="en-US" sz="2400" b="1" dirty="0">
                <a:solidFill>
                  <a:schemeClr val="bg1"/>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caused</a:t>
            </a:r>
          </a:p>
          <a:p>
            <a:pPr marL="0" indent="0" algn="ctr">
              <a:buNone/>
            </a:pPr>
            <a:r>
              <a:rPr lang="en-US" sz="2400" b="1" dirty="0">
                <a:solidFill>
                  <a:srgbClr val="F7FF19"/>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Problem-focused coping</a:t>
            </a:r>
          </a:p>
          <a:p>
            <a:pPr marL="0" indent="0" algn="ctr">
              <a:buNone/>
            </a:pPr>
            <a:r>
              <a:rPr lang="en-US" sz="2400" b="1" dirty="0">
                <a:solidFill>
                  <a:schemeClr val="bg1"/>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Taking steps to solve the </a:t>
            </a:r>
            <a:r>
              <a:rPr lang="en-US" sz="2400" b="1" dirty="0" smtClean="0">
                <a:solidFill>
                  <a:schemeClr val="bg1"/>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problem</a:t>
            </a:r>
            <a:endParaRPr lang="en-US" sz="2400" b="1" dirty="0">
              <a:solidFill>
                <a:schemeClr val="bg1"/>
              </a:solidFill>
              <a:effectLst>
                <a:outerShdw blurRad="50800" dist="38100" dir="2700000" algn="tl" rotWithShape="0">
                  <a:srgbClr val="000000">
                    <a:alpha val="43000"/>
                  </a:srgbClr>
                </a:outerShdw>
              </a:effectLst>
              <a:latin typeface="Arial" charset="0"/>
              <a:ea typeface="ＭＳ Ｐゴシック" charset="0"/>
            </a:endParaRPr>
          </a:p>
        </p:txBody>
      </p:sp>
    </p:spTree>
    <p:extLst>
      <p:ext uri="{BB962C8B-B14F-4D97-AF65-F5344CB8AC3E}">
        <p14:creationId xmlns:p14="http://schemas.microsoft.com/office/powerpoint/2010/main" val="335505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000"/>
                                        <p:tgtEl>
                                          <p:spTgt spid="2">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10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1000"/>
                                        <p:tgtEl>
                                          <p:spTgt spid="2">
                                            <p:txEl>
                                              <p:pRg st="2" end="2"/>
                                            </p:txEl>
                                          </p:spTgt>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2147601" y="3304539"/>
            <a:ext cx="4578559" cy="316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Title 1"/>
          <p:cNvSpPr>
            <a:spLocks noGrp="1"/>
          </p:cNvSpPr>
          <p:nvPr>
            <p:ph type="ctrTitle"/>
          </p:nvPr>
        </p:nvSpPr>
        <p:spPr/>
        <p:txBody>
          <a:bodyPr/>
          <a:lstStyle/>
          <a:p>
            <a:r>
              <a:rPr lang="en-US">
                <a:latin typeface="Arial" charset="0"/>
                <a:ea typeface="ＭＳ Ｐゴシック" charset="0"/>
                <a:cs typeface="ＭＳ Ｐゴシック" charset="0"/>
              </a:rPr>
              <a:t>Rethinking the Problem</a:t>
            </a:r>
          </a:p>
        </p:txBody>
      </p:sp>
      <p:grpSp>
        <p:nvGrpSpPr>
          <p:cNvPr id="2" name="Group 5"/>
          <p:cNvGrpSpPr>
            <a:grpSpLocks/>
          </p:cNvGrpSpPr>
          <p:nvPr/>
        </p:nvGrpSpPr>
        <p:grpSpPr bwMode="auto">
          <a:xfrm>
            <a:off x="5918201" y="2184400"/>
            <a:ext cx="2333091" cy="2331702"/>
            <a:chOff x="3888" y="4848"/>
            <a:chExt cx="791" cy="841"/>
          </a:xfrm>
          <a:solidFill>
            <a:schemeClr val="accent1"/>
          </a:solidFill>
        </p:grpSpPr>
        <p:sp>
          <p:nvSpPr>
            <p:cNvPr id="91142" name="Oval 6"/>
            <p:cNvSpPr>
              <a:spLocks noChangeArrowheads="1"/>
            </p:cNvSpPr>
            <p:nvPr/>
          </p:nvSpPr>
          <p:spPr bwMode="gray">
            <a:xfrm>
              <a:off x="3888" y="4848"/>
              <a:ext cx="791" cy="841"/>
            </a:xfrm>
            <a:prstGeom prst="ellipse">
              <a:avLst/>
            </a:prstGeom>
            <a:grpFill/>
            <a:ln w="9525">
              <a:noFill/>
              <a:round/>
              <a:headEnd/>
              <a:tailEnd/>
            </a:ln>
            <a:effectLst/>
            <a:scene3d>
              <a:camera prst="orthographicFront"/>
              <a:lightRig rig="threePt" dir="t"/>
            </a:scene3d>
            <a:sp3d>
              <a:bevelT w="1143000" h="1143000"/>
            </a:sp3d>
          </p:spPr>
          <p:txBody>
            <a:bodyPr wrap="none" anchor="ctr"/>
            <a:lstStyle/>
            <a:p>
              <a:pPr>
                <a:lnSpc>
                  <a:spcPct val="90000"/>
                </a:lnSpc>
                <a:defRPr/>
              </a:pPr>
              <a:endParaRPr lang="en-US">
                <a:solidFill>
                  <a:schemeClr val="bg1"/>
                </a:solidFill>
                <a:latin typeface="Arial" pitchFamily="-112" charset="0"/>
                <a:ea typeface="ＭＳ Ｐゴシック" pitchFamily="-112" charset="-128"/>
                <a:cs typeface="ＭＳ Ｐゴシック" pitchFamily="-112" charset="-128"/>
              </a:endParaRPr>
            </a:p>
          </p:txBody>
        </p:sp>
        <p:sp>
          <p:nvSpPr>
            <p:cNvPr id="91143" name="Text Box 7"/>
            <p:cNvSpPr txBox="1">
              <a:spLocks noChangeArrowheads="1"/>
            </p:cNvSpPr>
            <p:nvPr/>
          </p:nvSpPr>
          <p:spPr bwMode="gray">
            <a:xfrm>
              <a:off x="3914" y="5025"/>
              <a:ext cx="728" cy="410"/>
            </a:xfrm>
            <a:prstGeom prst="rect">
              <a:avLst/>
            </a:prstGeom>
            <a:noFill/>
            <a:ln w="9525">
              <a:noFill/>
              <a:round/>
              <a:headEnd/>
              <a:tailEnd/>
            </a:ln>
            <a:effectLst>
              <a:outerShdw blurRad="50800" dist="38100" dir="2700000">
                <a:srgbClr val="000000">
                  <a:alpha val="43000"/>
                </a:srgbClr>
              </a:outerShdw>
            </a:effectLst>
            <a:scene3d>
              <a:camera prst="orthographicFront"/>
              <a:lightRig rig="threePt" dir="t"/>
            </a:scene3d>
            <a:sp3d>
              <a:bevelT w="1143000" h="1143000"/>
            </a:sp3d>
          </p:spPr>
          <p:txBody>
            <a:bodyPr anchor="ctr"/>
            <a:lstStyle/>
            <a:p>
              <a:pPr algn="ctr">
                <a:lnSpc>
                  <a:spcPct val="90000"/>
                </a:lnSpc>
                <a:defRPr/>
              </a:pPr>
              <a:r>
                <a:rPr lang="en-US" b="1" dirty="0">
                  <a:solidFill>
                    <a:schemeClr val="bg1"/>
                  </a:solidFill>
                  <a:latin typeface="Arial" pitchFamily="-112" charset="0"/>
                  <a:ea typeface="ＭＳ Ｐゴシック" pitchFamily="-112" charset="-128"/>
                  <a:cs typeface="ＭＳ Ｐゴシック" pitchFamily="-112" charset="-128"/>
                </a:rPr>
                <a:t>Making social comparisons</a:t>
              </a:r>
            </a:p>
          </p:txBody>
        </p:sp>
      </p:grpSp>
      <p:grpSp>
        <p:nvGrpSpPr>
          <p:cNvPr id="3" name="Group 8"/>
          <p:cNvGrpSpPr>
            <a:grpSpLocks/>
          </p:cNvGrpSpPr>
          <p:nvPr/>
        </p:nvGrpSpPr>
        <p:grpSpPr bwMode="auto">
          <a:xfrm>
            <a:off x="3340100" y="1206500"/>
            <a:ext cx="2331721" cy="2331720"/>
            <a:chOff x="-240" y="5712"/>
            <a:chExt cx="1197" cy="1197"/>
          </a:xfrm>
          <a:solidFill>
            <a:schemeClr val="accent5"/>
          </a:solidFill>
        </p:grpSpPr>
        <p:sp>
          <p:nvSpPr>
            <p:cNvPr id="91145" name="Oval 9"/>
            <p:cNvSpPr>
              <a:spLocks noChangeArrowheads="1"/>
            </p:cNvSpPr>
            <p:nvPr/>
          </p:nvSpPr>
          <p:spPr bwMode="gray">
            <a:xfrm>
              <a:off x="-240" y="5712"/>
              <a:ext cx="1197" cy="1197"/>
            </a:xfrm>
            <a:prstGeom prst="ellipse">
              <a:avLst/>
            </a:prstGeom>
            <a:solidFill>
              <a:schemeClr val="accent2">
                <a:lumMod val="75000"/>
              </a:schemeClr>
            </a:solidFill>
            <a:ln w="9525">
              <a:noFill/>
              <a:round/>
              <a:headEnd/>
              <a:tailEnd/>
            </a:ln>
            <a:effectLst/>
            <a:scene3d>
              <a:camera prst="orthographicFront"/>
              <a:lightRig rig="threePt" dir="t"/>
            </a:scene3d>
            <a:sp3d>
              <a:bevelT w="1143000" h="1143000"/>
            </a:sp3d>
          </p:spPr>
          <p:txBody>
            <a:bodyPr wrap="none" anchor="ctr"/>
            <a:lstStyle/>
            <a:p>
              <a:pPr>
                <a:lnSpc>
                  <a:spcPct val="90000"/>
                </a:lnSpc>
                <a:defRPr/>
              </a:pPr>
              <a:endParaRPr lang="en-US">
                <a:solidFill>
                  <a:schemeClr val="bg1"/>
                </a:solidFill>
                <a:latin typeface="Arial" pitchFamily="-112" charset="0"/>
                <a:ea typeface="ＭＳ Ｐゴシック" pitchFamily="-112" charset="-128"/>
                <a:cs typeface="ＭＳ Ｐゴシック" pitchFamily="-112" charset="-128"/>
              </a:endParaRPr>
            </a:p>
          </p:txBody>
        </p:sp>
        <p:sp>
          <p:nvSpPr>
            <p:cNvPr id="91146" name="Text Box 10"/>
            <p:cNvSpPr txBox="1">
              <a:spLocks noChangeArrowheads="1"/>
            </p:cNvSpPr>
            <p:nvPr/>
          </p:nvSpPr>
          <p:spPr bwMode="gray">
            <a:xfrm>
              <a:off x="-123" y="6021"/>
              <a:ext cx="971" cy="494"/>
            </a:xfrm>
            <a:prstGeom prst="rect">
              <a:avLst/>
            </a:prstGeom>
            <a:noFill/>
            <a:ln w="9525">
              <a:noFill/>
              <a:round/>
              <a:headEnd/>
              <a:tailEnd/>
            </a:ln>
            <a:effectLst>
              <a:outerShdw blurRad="50800" dist="38100" dir="2700000">
                <a:srgbClr val="000000">
                  <a:alpha val="43000"/>
                </a:srgbClr>
              </a:outerShdw>
            </a:effectLst>
            <a:scene3d>
              <a:camera prst="orthographicFront"/>
              <a:lightRig rig="threePt" dir="t"/>
            </a:scene3d>
            <a:sp3d>
              <a:bevelT w="1143000" h="1143000"/>
            </a:sp3d>
          </p:spPr>
          <p:txBody>
            <a:bodyPr anchor="ctr"/>
            <a:lstStyle/>
            <a:p>
              <a:pPr algn="ctr">
                <a:lnSpc>
                  <a:spcPct val="90000"/>
                </a:lnSpc>
                <a:defRPr/>
              </a:pPr>
              <a:r>
                <a:rPr lang="en-US" b="1" dirty="0">
                  <a:solidFill>
                    <a:schemeClr val="bg1"/>
                  </a:solidFill>
                  <a:latin typeface="Arial" pitchFamily="-112" charset="0"/>
                  <a:ea typeface="ＭＳ Ｐゴシック" pitchFamily="-112" charset="-128"/>
                  <a:cs typeface="ＭＳ Ｐゴシック" pitchFamily="-112" charset="-128"/>
                </a:rPr>
                <a:t>Learning from the experience</a:t>
              </a:r>
            </a:p>
          </p:txBody>
        </p:sp>
      </p:grpSp>
      <p:grpSp>
        <p:nvGrpSpPr>
          <p:cNvPr id="4" name="Group 11"/>
          <p:cNvGrpSpPr>
            <a:grpSpLocks/>
          </p:cNvGrpSpPr>
          <p:nvPr/>
        </p:nvGrpSpPr>
        <p:grpSpPr bwMode="auto">
          <a:xfrm>
            <a:off x="800100" y="2324100"/>
            <a:ext cx="2332039" cy="2332038"/>
            <a:chOff x="1680" y="4483"/>
            <a:chExt cx="1469" cy="1469"/>
          </a:xfrm>
          <a:solidFill>
            <a:schemeClr val="accent3"/>
          </a:solidFill>
        </p:grpSpPr>
        <p:sp>
          <p:nvSpPr>
            <p:cNvPr id="91148" name="Oval 12"/>
            <p:cNvSpPr>
              <a:spLocks noChangeArrowheads="1"/>
            </p:cNvSpPr>
            <p:nvPr/>
          </p:nvSpPr>
          <p:spPr bwMode="gray">
            <a:xfrm>
              <a:off x="1680" y="4483"/>
              <a:ext cx="1469" cy="1469"/>
            </a:xfrm>
            <a:prstGeom prst="ellipse">
              <a:avLst/>
            </a:prstGeom>
            <a:grpFill/>
            <a:ln w="9525">
              <a:noFill/>
              <a:round/>
              <a:headEnd/>
              <a:tailEnd/>
            </a:ln>
            <a:effectLst/>
            <a:scene3d>
              <a:camera prst="orthographicFront"/>
              <a:lightRig rig="threePt" dir="t"/>
            </a:scene3d>
            <a:sp3d>
              <a:bevelT w="1143000" h="1143000"/>
            </a:sp3d>
          </p:spPr>
          <p:txBody>
            <a:bodyPr wrap="none" anchor="ctr"/>
            <a:lstStyle/>
            <a:p>
              <a:pPr>
                <a:lnSpc>
                  <a:spcPct val="90000"/>
                </a:lnSpc>
                <a:defRPr/>
              </a:pPr>
              <a:endParaRPr lang="en-US">
                <a:solidFill>
                  <a:schemeClr val="bg1"/>
                </a:solidFill>
                <a:latin typeface="Arial" pitchFamily="-112" charset="0"/>
                <a:ea typeface="ＭＳ Ｐゴシック" pitchFamily="-112" charset="-128"/>
                <a:cs typeface="ＭＳ Ｐゴシック" pitchFamily="-112" charset="-128"/>
              </a:endParaRPr>
            </a:p>
          </p:txBody>
        </p:sp>
        <p:sp>
          <p:nvSpPr>
            <p:cNvPr id="91149" name="Text Box 13"/>
            <p:cNvSpPr txBox="1">
              <a:spLocks noChangeArrowheads="1"/>
            </p:cNvSpPr>
            <p:nvPr/>
          </p:nvSpPr>
          <p:spPr bwMode="gray">
            <a:xfrm>
              <a:off x="1744" y="4927"/>
              <a:ext cx="1336" cy="48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p>
              <a:pPr algn="ctr">
                <a:lnSpc>
                  <a:spcPct val="90000"/>
                </a:lnSpc>
                <a:defRPr/>
              </a:pPr>
              <a:r>
                <a:rPr lang="en-US" b="1" dirty="0">
                  <a:solidFill>
                    <a:schemeClr val="bg1"/>
                  </a:solidFill>
                  <a:latin typeface="Arial" pitchFamily="-112" charset="0"/>
                  <a:ea typeface="ＭＳ Ｐゴシック" pitchFamily="-112" charset="-128"/>
                  <a:cs typeface="ＭＳ Ｐゴシック" pitchFamily="-112" charset="-128"/>
                </a:rPr>
                <a:t>Reappraising the situation</a:t>
              </a:r>
              <a:endParaRPr lang="en-US" b="1" baseline="-25000" dirty="0">
                <a:solidFill>
                  <a:schemeClr val="bg1"/>
                </a:solidFill>
                <a:latin typeface="Arial" pitchFamily="-112" charset="0"/>
                <a:ea typeface="ＭＳ Ｐゴシック" pitchFamily="-112" charset="-128"/>
                <a:cs typeface="ＭＳ Ｐゴシック" pitchFamily="-112" charset="-128"/>
              </a:endParaRPr>
            </a:p>
          </p:txBody>
        </p:sp>
      </p:grpSp>
    </p:spTree>
    <p:extLst>
      <p:ext uri="{BB962C8B-B14F-4D97-AF65-F5344CB8AC3E}">
        <p14:creationId xmlns:p14="http://schemas.microsoft.com/office/powerpoint/2010/main" val="1104922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30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60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5" name="Round Diagonal Corner Rectangle 14"/>
          <p:cNvSpPr/>
          <p:nvPr/>
        </p:nvSpPr>
        <p:spPr>
          <a:xfrm>
            <a:off x="6136568" y="2156933"/>
            <a:ext cx="2956722" cy="2600412"/>
          </a:xfrm>
          <a:prstGeom prst="round2DiagRect">
            <a:avLst/>
          </a:prstGeom>
          <a:solidFill>
            <a:schemeClr val="accent4">
              <a:lumMod val="20000"/>
              <a:lumOff val="80000"/>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a:off x="3091802" y="2156933"/>
            <a:ext cx="2956722" cy="2600412"/>
          </a:xfrm>
          <a:prstGeom prst="round2DiagRect">
            <a:avLst/>
          </a:prstGeom>
          <a:solidFill>
            <a:schemeClr val="accent5">
              <a:lumMod val="20000"/>
              <a:lumOff val="80000"/>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ound Diagonal Corner Rectangle 2"/>
          <p:cNvSpPr/>
          <p:nvPr/>
        </p:nvSpPr>
        <p:spPr>
          <a:xfrm>
            <a:off x="47037" y="2156933"/>
            <a:ext cx="2956722" cy="2600412"/>
          </a:xfrm>
          <a:prstGeom prst="round2DiagRect">
            <a:avLst/>
          </a:prstGeom>
          <a:solidFill>
            <a:schemeClr val="accent6">
              <a:lumMod val="20000"/>
              <a:lumOff val="80000"/>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090" name="Title 4"/>
          <p:cNvSpPr>
            <a:spLocks noGrp="1"/>
          </p:cNvSpPr>
          <p:nvPr>
            <p:ph type="ctrTitle"/>
          </p:nvPr>
        </p:nvSpPr>
        <p:spPr/>
        <p:txBody>
          <a:bodyPr/>
          <a:lstStyle/>
          <a:p>
            <a:r>
              <a:rPr lang="en-US">
                <a:ea typeface="ＭＳ Ｐゴシック" charset="0"/>
              </a:rPr>
              <a:t>Drawing on Social Support</a:t>
            </a:r>
          </a:p>
        </p:txBody>
      </p:sp>
      <p:sp>
        <p:nvSpPr>
          <p:cNvPr id="2" name="Rectangle 4"/>
          <p:cNvSpPr>
            <a:spLocks noGrp="1" noChangeArrowheads="1"/>
          </p:cNvSpPr>
          <p:nvPr>
            <p:ph idx="4294967295"/>
          </p:nvPr>
        </p:nvSpPr>
        <p:spPr>
          <a:xfrm>
            <a:off x="241912" y="2375107"/>
            <a:ext cx="2616200" cy="2071687"/>
          </a:xfrm>
        </p:spPr>
        <p:txBody>
          <a:bodyPr>
            <a:noAutofit/>
          </a:bodyPr>
          <a:lstStyle/>
          <a:p>
            <a:pPr marL="0" lvl="1" indent="11113">
              <a:buFont typeface="Arial" charset="0"/>
              <a:buNone/>
            </a:pPr>
            <a:r>
              <a:rPr lang="en-US" sz="2200" b="1" dirty="0">
                <a:solidFill>
                  <a:schemeClr val="accent1">
                    <a:lumMod val="75000"/>
                  </a:schemeClr>
                </a:solidFill>
                <a:ea typeface="ＭＳ Ｐゴシック" charset="0"/>
              </a:rPr>
              <a:t>Friends can help: </a:t>
            </a:r>
            <a:r>
              <a:rPr lang="en-US" sz="2200" b="1" dirty="0">
                <a:ea typeface="ＭＳ Ｐゴシック" charset="0"/>
              </a:rPr>
              <a:t>Friends and social support help to improve health and reduce stress</a:t>
            </a:r>
          </a:p>
        </p:txBody>
      </p:sp>
      <p:sp>
        <p:nvSpPr>
          <p:cNvPr id="139271" name="TextBox 6"/>
          <p:cNvSpPr txBox="1">
            <a:spLocks noChangeArrowheads="1"/>
          </p:cNvSpPr>
          <p:nvPr/>
        </p:nvSpPr>
        <p:spPr bwMode="auto">
          <a:xfrm>
            <a:off x="2241550" y="1430016"/>
            <a:ext cx="4660900" cy="461665"/>
          </a:xfrm>
          <a:prstGeom prst="rect">
            <a:avLst/>
          </a:prstGeom>
          <a:noFill/>
          <a:ln w="9525">
            <a:noFill/>
            <a:miter lim="800000"/>
            <a:headEnd/>
            <a:tailEnd/>
          </a:ln>
        </p:spPr>
        <p:txBody>
          <a:bodyPr>
            <a:spAutoFit/>
          </a:bodyPr>
          <a:lstStyle/>
          <a:p>
            <a:pPr algn="ctr">
              <a:defRPr/>
            </a:pPr>
            <a:r>
              <a:rPr lang="en-US" sz="2400" b="1" dirty="0">
                <a:solidFill>
                  <a:srgbClr val="4F3967"/>
                </a:solidFill>
                <a:latin typeface="Arial"/>
                <a:ea typeface="MS PGothic" charset="0"/>
                <a:cs typeface="Arial"/>
              </a:rPr>
              <a:t>When Friends Help You Cope</a:t>
            </a:r>
          </a:p>
        </p:txBody>
      </p:sp>
      <p:sp>
        <p:nvSpPr>
          <p:cNvPr id="12" name="Rectangle 4"/>
          <p:cNvSpPr txBox="1">
            <a:spLocks noChangeArrowheads="1"/>
          </p:cNvSpPr>
          <p:nvPr/>
        </p:nvSpPr>
        <p:spPr bwMode="auto">
          <a:xfrm>
            <a:off x="3225355" y="2375107"/>
            <a:ext cx="2944813" cy="227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114300" indent="1111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a:spcBef>
                <a:spcPct val="20000"/>
              </a:spcBef>
            </a:pPr>
            <a:r>
              <a:rPr lang="en-US" sz="2200" b="1" dirty="0">
                <a:solidFill>
                  <a:schemeClr val="accent2">
                    <a:lumMod val="75000"/>
                  </a:schemeClr>
                </a:solidFill>
                <a:latin typeface="Arial"/>
                <a:cs typeface="Arial"/>
              </a:rPr>
              <a:t>Partner support: </a:t>
            </a:r>
            <a:r>
              <a:rPr lang="en-US" sz="2200" b="1" dirty="0">
                <a:solidFill>
                  <a:srgbClr val="000000"/>
                </a:solidFill>
                <a:latin typeface="Arial"/>
                <a:cs typeface="Arial"/>
              </a:rPr>
              <a:t>Touching can elevate levels of oxytocin, the hormone that  induces relaxation</a:t>
            </a:r>
          </a:p>
        </p:txBody>
      </p:sp>
      <p:sp>
        <p:nvSpPr>
          <p:cNvPr id="13" name="Rectangle 4"/>
          <p:cNvSpPr txBox="1">
            <a:spLocks noChangeArrowheads="1"/>
          </p:cNvSpPr>
          <p:nvPr/>
        </p:nvSpPr>
        <p:spPr bwMode="auto">
          <a:xfrm>
            <a:off x="6370390" y="2375107"/>
            <a:ext cx="2540093" cy="1870075"/>
          </a:xfrm>
          <a:prstGeom prst="rect">
            <a:avLst/>
          </a:prstGeom>
          <a:noFill/>
          <a:ln w="9525">
            <a:noFill/>
            <a:miter lim="800000"/>
            <a:headEnd/>
            <a:tailEnd/>
          </a:ln>
        </p:spPr>
        <p:txBody>
          <a:bodyPr/>
          <a:lstStyle/>
          <a:p>
            <a:pPr marL="0" lvl="1" indent="11113" eaLnBrk="0" hangingPunct="0">
              <a:spcBef>
                <a:spcPct val="20000"/>
              </a:spcBef>
              <a:defRPr/>
            </a:pPr>
            <a:r>
              <a:rPr lang="en-US" sz="2200" b="1" kern="0" dirty="0">
                <a:solidFill>
                  <a:schemeClr val="accent3">
                    <a:lumMod val="50000"/>
                  </a:schemeClr>
                </a:solidFill>
                <a:latin typeface="Arial"/>
                <a:ea typeface="ＭＳ Ｐゴシック" pitchFamily="-111" charset="-128"/>
                <a:cs typeface="Arial"/>
              </a:rPr>
              <a:t>Giving support to others can be a valuable source of comfort</a:t>
            </a:r>
          </a:p>
        </p:txBody>
      </p:sp>
    </p:spTree>
    <p:extLst>
      <p:ext uri="{BB962C8B-B14F-4D97-AF65-F5344CB8AC3E}">
        <p14:creationId xmlns:p14="http://schemas.microsoft.com/office/powerpoint/2010/main" val="3727515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39271"/>
                                        </p:tgtEl>
                                        <p:attrNameLst>
                                          <p:attrName>style.visibility</p:attrName>
                                        </p:attrNameLst>
                                      </p:cBhvr>
                                      <p:to>
                                        <p:strVal val="visible"/>
                                      </p:to>
                                    </p:set>
                                    <p:animEffect transition="in" filter="fade">
                                      <p:cBhvr>
                                        <p:cTn id="7" dur="1000"/>
                                        <p:tgtEl>
                                          <p:spTgt spid="139271"/>
                                        </p:tgtEl>
                                      </p:cBhvr>
                                    </p:animEffect>
                                    <p:anim calcmode="lin" valueType="num">
                                      <p:cBhvr>
                                        <p:cTn id="8" dur="1000" fill="hold"/>
                                        <p:tgtEl>
                                          <p:spTgt spid="139271"/>
                                        </p:tgtEl>
                                        <p:attrNameLst>
                                          <p:attrName>ppt_x</p:attrName>
                                        </p:attrNameLst>
                                      </p:cBhvr>
                                      <p:tavLst>
                                        <p:tav tm="0">
                                          <p:val>
                                            <p:strVal val="#ppt_x"/>
                                          </p:val>
                                        </p:tav>
                                        <p:tav tm="100000">
                                          <p:val>
                                            <p:strVal val="#ppt_x"/>
                                          </p:val>
                                        </p:tav>
                                      </p:tavLst>
                                    </p:anim>
                                    <p:anim calcmode="lin" valueType="num">
                                      <p:cBhvr>
                                        <p:cTn id="9" dur="900" decel="100000" fill="hold"/>
                                        <p:tgtEl>
                                          <p:spTgt spid="13927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9271"/>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par>
                          <p:cTn id="18" fill="hold">
                            <p:stCondLst>
                              <p:cond delay="2000"/>
                            </p:stCondLst>
                            <p:childTnLst>
                              <p:par>
                                <p:cTn id="19" presetID="12" presetClass="entr" presetSubtype="1" fill="hold" grpId="0" nodeType="after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slide(fromTop)">
                                      <p:cBhvr>
                                        <p:cTn id="21" dur="500"/>
                                        <p:tgtEl>
                                          <p:spTgt spid="2">
                                            <p:txEl>
                                              <p:pRg st="0" end="0"/>
                                            </p:txEl>
                                          </p:spTgt>
                                        </p:tgtEl>
                                      </p:cBhvr>
                                    </p:animEffect>
                                  </p:childTnLst>
                                </p:cTn>
                              </p:par>
                            </p:childTnLst>
                          </p:cTn>
                        </p:par>
                        <p:par>
                          <p:cTn id="22" fill="hold">
                            <p:stCondLst>
                              <p:cond delay="2500"/>
                            </p:stCondLst>
                            <p:childTnLst>
                              <p:par>
                                <p:cTn id="23" presetID="31"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par>
                          <p:cTn id="29" fill="hold">
                            <p:stCondLst>
                              <p:cond delay="3500"/>
                            </p:stCondLst>
                            <p:childTnLst>
                              <p:par>
                                <p:cTn id="30" presetID="12" presetClass="entr" presetSubtype="1"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slide(fromTop)">
                                      <p:cBhvr>
                                        <p:cTn id="32" dur="500"/>
                                        <p:tgtEl>
                                          <p:spTgt spid="12"/>
                                        </p:tgtEl>
                                      </p:cBhvr>
                                    </p:animEffect>
                                  </p:childTnLst>
                                </p:cTn>
                              </p:par>
                            </p:childTnLst>
                          </p:cTn>
                        </p:par>
                        <p:par>
                          <p:cTn id="33" fill="hold">
                            <p:stCondLst>
                              <p:cond delay="4000"/>
                            </p:stCondLst>
                            <p:childTnLst>
                              <p:par>
                                <p:cTn id="34" presetID="31"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 calcmode="lin" valueType="num">
                                      <p:cBhvr>
                                        <p:cTn id="38" dur="1000" fill="hold"/>
                                        <p:tgtEl>
                                          <p:spTgt spid="15"/>
                                        </p:tgtEl>
                                        <p:attrNameLst>
                                          <p:attrName>style.rotation</p:attrName>
                                        </p:attrNameLst>
                                      </p:cBhvr>
                                      <p:tavLst>
                                        <p:tav tm="0">
                                          <p:val>
                                            <p:fltVal val="90"/>
                                          </p:val>
                                        </p:tav>
                                        <p:tav tm="100000">
                                          <p:val>
                                            <p:fltVal val="0"/>
                                          </p:val>
                                        </p:tav>
                                      </p:tavLst>
                                    </p:anim>
                                    <p:animEffect transition="in" filter="fade">
                                      <p:cBhvr>
                                        <p:cTn id="39" dur="1000"/>
                                        <p:tgtEl>
                                          <p:spTgt spid="15"/>
                                        </p:tgtEl>
                                      </p:cBhvr>
                                    </p:animEffect>
                                  </p:childTnLst>
                                </p:cTn>
                              </p:par>
                            </p:childTnLst>
                          </p:cTn>
                        </p:par>
                        <p:par>
                          <p:cTn id="40" fill="hold">
                            <p:stCondLst>
                              <p:cond delay="5000"/>
                            </p:stCondLst>
                            <p:childTnLst>
                              <p:par>
                                <p:cTn id="41" presetID="12" presetClass="entr" presetSubtype="1"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slide(fromTop)">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3" grpId="0" animBg="1"/>
      <p:bldP spid="2" grpId="0" build="p"/>
      <p:bldP spid="139271" grpId="0"/>
      <p:bldP spid="12" grpId="0"/>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1654175" y="1154123"/>
            <a:ext cx="5964238" cy="5041900"/>
            <a:chOff x="1654673" y="865970"/>
            <a:chExt cx="5964524" cy="5041869"/>
          </a:xfrm>
        </p:grpSpPr>
        <p:sp>
          <p:nvSpPr>
            <p:cNvPr id="5" name="Rounded Rectangle 4"/>
            <p:cNvSpPr>
              <a:spLocks noChangeArrowheads="1"/>
            </p:cNvSpPr>
            <p:nvPr/>
          </p:nvSpPr>
          <p:spPr bwMode="auto">
            <a:xfrm>
              <a:off x="1654673" y="865970"/>
              <a:ext cx="5964524" cy="5041869"/>
            </a:xfrm>
            <a:prstGeom prst="roundRect">
              <a:avLst>
                <a:gd name="adj" fmla="val 6745"/>
              </a:avLst>
            </a:prstGeom>
            <a:solidFill>
              <a:srgbClr val="FFFFFF"/>
            </a:solidFill>
            <a:ln>
              <a:noFill/>
            </a:ln>
            <a:effectLst>
              <a:outerShdw blurRad="152400" dist="38100" dir="27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sz="1800">
                <a:latin typeface="Arial" pitchFamily="-111" charset="0"/>
                <a:ea typeface="MS PGothic" charset="0"/>
                <a:cs typeface="MS PGothic" charset="0"/>
              </a:endParaRPr>
            </a:p>
          </p:txBody>
        </p:sp>
        <p:pic>
          <p:nvPicPr>
            <p:cNvPr id="91141"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43019" y="1076433"/>
              <a:ext cx="5257963" cy="465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1139" name="Title 4"/>
          <p:cNvSpPr>
            <a:spLocks noGrp="1"/>
          </p:cNvSpPr>
          <p:nvPr>
            <p:ph type="ctrTitle"/>
          </p:nvPr>
        </p:nvSpPr>
        <p:spPr/>
        <p:txBody>
          <a:bodyPr/>
          <a:lstStyle/>
          <a:p>
            <a:r>
              <a:rPr lang="en-US">
                <a:latin typeface="Arial" charset="0"/>
                <a:ea typeface="ＭＳ Ｐゴシック" charset="0"/>
                <a:cs typeface="ＭＳ Ｐゴシック" charset="0"/>
              </a:rPr>
              <a:t>Figure 11.7: Hugs and Health</a:t>
            </a:r>
          </a:p>
        </p:txBody>
      </p:sp>
    </p:spTree>
    <p:extLst>
      <p:ext uri="{BB962C8B-B14F-4D97-AF65-F5344CB8AC3E}">
        <p14:creationId xmlns:p14="http://schemas.microsoft.com/office/powerpoint/2010/main" val="2315529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a:spLocks noChangeArrowheads="1"/>
          </p:cNvSpPr>
          <p:nvPr/>
        </p:nvSpPr>
        <p:spPr bwMode="auto">
          <a:xfrm>
            <a:off x="288925" y="1135063"/>
            <a:ext cx="4464050" cy="4984750"/>
          </a:xfrm>
          <a:prstGeom prst="roundRect">
            <a:avLst>
              <a:gd name="adj" fmla="val 4727"/>
            </a:avLst>
          </a:prstGeom>
          <a:solidFill>
            <a:schemeClr val="bg1"/>
          </a:solidFill>
          <a:ln>
            <a:noFill/>
          </a:ln>
          <a:effectLst>
            <a:outerShdw blurRad="114300" dist="38100" dir="2700000" rotWithShape="0">
              <a:srgbClr val="000000">
                <a:alpha val="42998"/>
              </a:srgbClr>
            </a:outerShdw>
          </a:effectLst>
          <a:extLst/>
        </p:spPr>
        <p:txBody>
          <a:bodyPr wrap="none" anchor="ctr"/>
          <a:lstStyle/>
          <a:p>
            <a:pPr algn="ctr">
              <a:defRPr/>
            </a:pPr>
            <a:endParaRPr lang="en-US" sz="1800">
              <a:latin typeface="Arial" pitchFamily="-111" charset="0"/>
              <a:ea typeface="MS PGothic" charset="0"/>
              <a:cs typeface="MS PGothic" charset="0"/>
            </a:endParaRPr>
          </a:p>
        </p:txBody>
      </p:sp>
      <p:sp>
        <p:nvSpPr>
          <p:cNvPr id="93187" name="Title 3"/>
          <p:cNvSpPr>
            <a:spLocks noGrp="1"/>
          </p:cNvSpPr>
          <p:nvPr>
            <p:ph type="ctrTitle"/>
          </p:nvPr>
        </p:nvSpPr>
        <p:spPr/>
        <p:txBody>
          <a:bodyPr/>
          <a:lstStyle/>
          <a:p>
            <a:r>
              <a:rPr lang="en-US">
                <a:latin typeface="Arial" charset="0"/>
                <a:ea typeface="ＭＳ Ｐゴシック" charset="0"/>
                <a:cs typeface="ＭＳ Ｐゴシック" charset="0"/>
              </a:rPr>
              <a:t>Drawing on Social Support</a:t>
            </a:r>
          </a:p>
        </p:txBody>
      </p:sp>
      <p:sp>
        <p:nvSpPr>
          <p:cNvPr id="143362" name="Rectangle 8"/>
          <p:cNvSpPr>
            <a:spLocks noGrp="1" noChangeArrowheads="1"/>
          </p:cNvSpPr>
          <p:nvPr>
            <p:ph idx="4294967295"/>
          </p:nvPr>
        </p:nvSpPr>
        <p:spPr>
          <a:xfrm>
            <a:off x="463667" y="1256674"/>
            <a:ext cx="3984625" cy="4879975"/>
          </a:xfrm>
        </p:spPr>
        <p:txBody>
          <a:bodyPr>
            <a:normAutofit fontScale="92500"/>
          </a:bodyPr>
          <a:lstStyle/>
          <a:p>
            <a:pPr marL="0" indent="0">
              <a:spcAft>
                <a:spcPts val="600"/>
              </a:spcAft>
              <a:buNone/>
            </a:pPr>
            <a:r>
              <a:rPr lang="en-US" sz="2600" b="1" dirty="0">
                <a:solidFill>
                  <a:srgbClr val="8D35D1"/>
                </a:solidFill>
                <a:latin typeface="Arial" charset="0"/>
                <a:ea typeface="ＭＳ Ｐゴシック" charset="0"/>
                <a:cs typeface="ＭＳ Ｐゴシック" charset="0"/>
              </a:rPr>
              <a:t>Coping with Friends</a:t>
            </a:r>
          </a:p>
          <a:p>
            <a:pPr>
              <a:spcAft>
                <a:spcPts val="1200"/>
              </a:spcAft>
            </a:pPr>
            <a:r>
              <a:rPr lang="en-US" sz="2200" b="1" dirty="0">
                <a:solidFill>
                  <a:srgbClr val="0D98B8"/>
                </a:solidFill>
                <a:latin typeface="Arial" charset="0"/>
                <a:ea typeface="ＭＳ Ｐゴシック" charset="0"/>
                <a:cs typeface="ＭＳ Ｐゴシック" charset="0"/>
              </a:rPr>
              <a:t>In close relationships, the support person may also be the source of stress.</a:t>
            </a:r>
          </a:p>
          <a:p>
            <a:r>
              <a:rPr lang="en-US" sz="2200" b="1" dirty="0">
                <a:latin typeface="Arial" charset="0"/>
                <a:ea typeface="ＭＳ Ｐゴシック" charset="0"/>
                <a:cs typeface="ＭＳ Ｐゴシック" charset="0"/>
              </a:rPr>
              <a:t>Married couples who argue in a hostile way have:</a:t>
            </a:r>
          </a:p>
          <a:p>
            <a:pPr lvl="1"/>
            <a:r>
              <a:rPr lang="en-US" sz="2000" b="1" dirty="0">
                <a:latin typeface="Arial" charset="0"/>
                <a:ea typeface="ＭＳ Ｐゴシック" charset="0"/>
              </a:rPr>
              <a:t>Increased elevations of stress hormones</a:t>
            </a:r>
          </a:p>
          <a:p>
            <a:pPr lvl="1">
              <a:spcAft>
                <a:spcPts val="1200"/>
              </a:spcAft>
            </a:pPr>
            <a:r>
              <a:rPr lang="en-US" sz="2000" b="1" dirty="0">
                <a:latin typeface="Arial" charset="0"/>
                <a:ea typeface="ＭＳ Ｐゴシック" charset="0"/>
              </a:rPr>
              <a:t>Weakened immune systems</a:t>
            </a:r>
          </a:p>
          <a:p>
            <a:r>
              <a:rPr lang="en-US" sz="2200" b="1" dirty="0">
                <a:solidFill>
                  <a:srgbClr val="C62DB0"/>
                </a:solidFill>
                <a:latin typeface="Arial" charset="0"/>
                <a:ea typeface="ＭＳ Ｐゴシック" charset="0"/>
                <a:cs typeface="ＭＳ Ｐゴシック" charset="0"/>
              </a:rPr>
              <a:t>Friends may be unsupportive or offer the wrong kind of support.</a:t>
            </a:r>
            <a:endParaRPr lang="en-US" sz="2200" b="1" dirty="0">
              <a:latin typeface="Arial" charset="0"/>
              <a:ea typeface="ＭＳ Ｐゴシック" charset="0"/>
              <a:cs typeface="ＭＳ Ｐゴシック" charset="0"/>
            </a:endParaRPr>
          </a:p>
        </p:txBody>
      </p:sp>
      <p:pic>
        <p:nvPicPr>
          <p:cNvPr id="93189" name="Picture 10" descr="iStock_000003313710_illustration_couple1.eps"/>
          <p:cNvPicPr>
            <a:picLocks noChangeAspect="1"/>
          </p:cNvPicPr>
          <p:nvPr/>
        </p:nvPicPr>
        <p:blipFill rotWithShape="1">
          <a:blip r:embed="rId2" cstate="screen">
            <a:extLst>
              <a:ext uri="{28A0092B-C50C-407E-A947-70E740481C1C}">
                <a14:useLocalDpi xmlns:a14="http://schemas.microsoft.com/office/drawing/2010/main"/>
              </a:ext>
            </a:extLst>
          </a:blip>
          <a:srcRect b="39144"/>
          <a:stretch/>
        </p:blipFill>
        <p:spPr bwMode="auto">
          <a:xfrm>
            <a:off x="4132692" y="620797"/>
            <a:ext cx="5011308" cy="5849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6481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100000">
                                          <p:val>
                                            <p:strVal val="#ppt_x"/>
                                          </p:val>
                                        </p:tav>
                                      </p:tavLst>
                                    </p:anim>
                                    <p:anim calcmode="lin" valueType="num">
                                      <p:cBhvr>
                                        <p:cTn id="8" dur="500" fill="hold"/>
                                        <p:tgtEl>
                                          <p:spTgt spid="8"/>
                                        </p:tgtEl>
                                        <p:attrNameLst>
                                          <p:attrName>ppt_y</p:attrName>
                                        </p:attrNameLst>
                                      </p:cBhvr>
                                      <p:tavLst>
                                        <p:tav tm="0">
                                          <p:val>
                                            <p:strVal val="#ppt_y-#ppt_h/2"/>
                                          </p:val>
                                        </p:tav>
                                        <p:tav tm="100000">
                                          <p:val>
                                            <p:strVal val="#ppt_y"/>
                                          </p:val>
                                        </p:tav>
                                      </p:tavLst>
                                    </p:anim>
                                    <p:anim calcmode="lin" valueType="num">
                                      <p:cBhvr>
                                        <p:cTn id="9" dur="500" fill="hold"/>
                                        <p:tgtEl>
                                          <p:spTgt spid="8"/>
                                        </p:tgtEl>
                                        <p:attrNameLst>
                                          <p:attrName>ppt_w</p:attrName>
                                        </p:attrNameLst>
                                      </p:cBhvr>
                                      <p:tavLst>
                                        <p:tav tm="0">
                                          <p:val>
                                            <p:strVal val="#ppt_w"/>
                                          </p:val>
                                        </p:tav>
                                        <p:tav tm="100000">
                                          <p:val>
                                            <p:strVal val="#ppt_w"/>
                                          </p:val>
                                        </p:tav>
                                      </p:tavLst>
                                    </p:anim>
                                    <p:anim calcmode="lin" valueType="num">
                                      <p:cBhvr>
                                        <p:cTn id="10" dur="500" fill="hold"/>
                                        <p:tgtEl>
                                          <p:spTgt spid="8"/>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37" presetClass="entr" presetSubtype="0" fill="hold" grpId="0" nodeType="afterEffect">
                                  <p:stCondLst>
                                    <p:cond delay="0"/>
                                  </p:stCondLst>
                                  <p:childTnLst>
                                    <p:set>
                                      <p:cBhvr>
                                        <p:cTn id="13" dur="1" fill="hold">
                                          <p:stCondLst>
                                            <p:cond delay="0"/>
                                          </p:stCondLst>
                                        </p:cTn>
                                        <p:tgtEl>
                                          <p:spTgt spid="143362">
                                            <p:txEl>
                                              <p:pRg st="0" end="0"/>
                                            </p:txEl>
                                          </p:spTgt>
                                        </p:tgtEl>
                                        <p:attrNameLst>
                                          <p:attrName>style.visibility</p:attrName>
                                        </p:attrNameLst>
                                      </p:cBhvr>
                                      <p:to>
                                        <p:strVal val="visible"/>
                                      </p:to>
                                    </p:set>
                                    <p:animEffect transition="in" filter="fade">
                                      <p:cBhvr>
                                        <p:cTn id="14" dur="1000"/>
                                        <p:tgtEl>
                                          <p:spTgt spid="143362">
                                            <p:txEl>
                                              <p:pRg st="0" end="0"/>
                                            </p:txEl>
                                          </p:spTgt>
                                        </p:tgtEl>
                                      </p:cBhvr>
                                    </p:animEffect>
                                    <p:anim calcmode="lin" valueType="num">
                                      <p:cBhvr>
                                        <p:cTn id="15" dur="1000" fill="hold"/>
                                        <p:tgtEl>
                                          <p:spTgt spid="143362">
                                            <p:txEl>
                                              <p:pRg st="0" end="0"/>
                                            </p:txEl>
                                          </p:spTgt>
                                        </p:tgtEl>
                                        <p:attrNameLst>
                                          <p:attrName>ppt_x</p:attrName>
                                        </p:attrNameLst>
                                      </p:cBhvr>
                                      <p:tavLst>
                                        <p:tav tm="0">
                                          <p:val>
                                            <p:strVal val="#ppt_x"/>
                                          </p:val>
                                        </p:tav>
                                        <p:tav tm="100000">
                                          <p:val>
                                            <p:strVal val="#ppt_x"/>
                                          </p:val>
                                        </p:tav>
                                      </p:tavLst>
                                    </p:anim>
                                    <p:anim calcmode="lin" valueType="num">
                                      <p:cBhvr>
                                        <p:cTn id="16" dur="900" decel="100000" fill="hold"/>
                                        <p:tgtEl>
                                          <p:spTgt spid="143362">
                                            <p:txEl>
                                              <p:pRg st="0" end="0"/>
                                            </p:txEl>
                                          </p:spTgt>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43362">
                                            <p:txEl>
                                              <p:pRg st="0" end="0"/>
                                            </p:txEl>
                                          </p:spTgt>
                                        </p:tgtEl>
                                        <p:attrNameLst>
                                          <p:attrName>ppt_y</p:attrName>
                                        </p:attrNameLst>
                                      </p:cBhvr>
                                      <p:tavLst>
                                        <p:tav tm="0">
                                          <p:val>
                                            <p:strVal val="#ppt_y-.03"/>
                                          </p:val>
                                        </p:tav>
                                        <p:tav tm="100000">
                                          <p:val>
                                            <p:strVal val="#ppt_y"/>
                                          </p:val>
                                        </p:tav>
                                      </p:tavLst>
                                    </p:anim>
                                  </p:childTnLst>
                                </p:cTn>
                              </p:par>
                            </p:childTnLst>
                          </p:cTn>
                        </p:par>
                        <p:par>
                          <p:cTn id="18" fill="hold" nodeType="afterGroup">
                            <p:stCondLst>
                              <p:cond delay="1500"/>
                            </p:stCondLst>
                            <p:childTnLst>
                              <p:par>
                                <p:cTn id="19" presetID="12" presetClass="entr" presetSubtype="1" fill="hold" grpId="0" nodeType="afterEffect">
                                  <p:stCondLst>
                                    <p:cond delay="0"/>
                                  </p:stCondLst>
                                  <p:childTnLst>
                                    <p:set>
                                      <p:cBhvr>
                                        <p:cTn id="20" dur="1" fill="hold">
                                          <p:stCondLst>
                                            <p:cond delay="0"/>
                                          </p:stCondLst>
                                        </p:cTn>
                                        <p:tgtEl>
                                          <p:spTgt spid="143362">
                                            <p:txEl>
                                              <p:pRg st="1" end="1"/>
                                            </p:txEl>
                                          </p:spTgt>
                                        </p:tgtEl>
                                        <p:attrNameLst>
                                          <p:attrName>style.visibility</p:attrName>
                                        </p:attrNameLst>
                                      </p:cBhvr>
                                      <p:to>
                                        <p:strVal val="visible"/>
                                      </p:to>
                                    </p:set>
                                    <p:animEffect transition="in" filter="slide(fromTop)">
                                      <p:cBhvr>
                                        <p:cTn id="21" dur="500"/>
                                        <p:tgtEl>
                                          <p:spTgt spid="143362">
                                            <p:txEl>
                                              <p:pRg st="1" end="1"/>
                                            </p:txEl>
                                          </p:spTgt>
                                        </p:tgtEl>
                                      </p:cBhvr>
                                    </p:animEffect>
                                  </p:childTnLst>
                                </p:cTn>
                              </p:par>
                            </p:childTnLst>
                          </p:cTn>
                        </p:par>
                        <p:par>
                          <p:cTn id="22" fill="hold" nodeType="afterGroup">
                            <p:stCondLst>
                              <p:cond delay="2000"/>
                            </p:stCondLst>
                            <p:childTnLst>
                              <p:par>
                                <p:cTn id="23" presetID="12" presetClass="entr" presetSubtype="8" fill="hold" grpId="0" nodeType="afterEffect">
                                  <p:stCondLst>
                                    <p:cond delay="500"/>
                                  </p:stCondLst>
                                  <p:childTnLst>
                                    <p:set>
                                      <p:cBhvr>
                                        <p:cTn id="24" dur="1" fill="hold">
                                          <p:stCondLst>
                                            <p:cond delay="0"/>
                                          </p:stCondLst>
                                        </p:cTn>
                                        <p:tgtEl>
                                          <p:spTgt spid="143362">
                                            <p:txEl>
                                              <p:pRg st="2" end="2"/>
                                            </p:txEl>
                                          </p:spTgt>
                                        </p:tgtEl>
                                        <p:attrNameLst>
                                          <p:attrName>style.visibility</p:attrName>
                                        </p:attrNameLst>
                                      </p:cBhvr>
                                      <p:to>
                                        <p:strVal val="visible"/>
                                      </p:to>
                                    </p:set>
                                    <p:animEffect transition="in" filter="slide(fromLeft)">
                                      <p:cBhvr>
                                        <p:cTn id="25" dur="500"/>
                                        <p:tgtEl>
                                          <p:spTgt spid="143362">
                                            <p:txEl>
                                              <p:pRg st="2" end="2"/>
                                            </p:txEl>
                                          </p:spTgt>
                                        </p:tgtEl>
                                      </p:cBhvr>
                                    </p:animEffect>
                                  </p:childTnLst>
                                </p:cTn>
                              </p:par>
                              <p:par>
                                <p:cTn id="26" presetID="12" presetClass="entr" presetSubtype="1" fill="hold" grpId="0" nodeType="withEffect">
                                  <p:stCondLst>
                                    <p:cond delay="500"/>
                                  </p:stCondLst>
                                  <p:childTnLst>
                                    <p:set>
                                      <p:cBhvr>
                                        <p:cTn id="27" dur="1" fill="hold">
                                          <p:stCondLst>
                                            <p:cond delay="0"/>
                                          </p:stCondLst>
                                        </p:cTn>
                                        <p:tgtEl>
                                          <p:spTgt spid="143362">
                                            <p:txEl>
                                              <p:pRg st="3" end="3"/>
                                            </p:txEl>
                                          </p:spTgt>
                                        </p:tgtEl>
                                        <p:attrNameLst>
                                          <p:attrName>style.visibility</p:attrName>
                                        </p:attrNameLst>
                                      </p:cBhvr>
                                      <p:to>
                                        <p:strVal val="visible"/>
                                      </p:to>
                                    </p:set>
                                    <p:animEffect transition="in" filter="slide(fromTop)">
                                      <p:cBhvr>
                                        <p:cTn id="28" dur="500"/>
                                        <p:tgtEl>
                                          <p:spTgt spid="143362">
                                            <p:txEl>
                                              <p:pRg st="3" end="3"/>
                                            </p:txEl>
                                          </p:spTgt>
                                        </p:tgtEl>
                                      </p:cBhvr>
                                    </p:animEffect>
                                  </p:childTnLst>
                                </p:cTn>
                              </p:par>
                              <p:par>
                                <p:cTn id="29" presetID="12" presetClass="entr" presetSubtype="1" fill="hold" grpId="0" nodeType="withEffect">
                                  <p:stCondLst>
                                    <p:cond delay="500"/>
                                  </p:stCondLst>
                                  <p:childTnLst>
                                    <p:set>
                                      <p:cBhvr>
                                        <p:cTn id="30" dur="1" fill="hold">
                                          <p:stCondLst>
                                            <p:cond delay="0"/>
                                          </p:stCondLst>
                                        </p:cTn>
                                        <p:tgtEl>
                                          <p:spTgt spid="143362">
                                            <p:txEl>
                                              <p:pRg st="4" end="4"/>
                                            </p:txEl>
                                          </p:spTgt>
                                        </p:tgtEl>
                                        <p:attrNameLst>
                                          <p:attrName>style.visibility</p:attrName>
                                        </p:attrNameLst>
                                      </p:cBhvr>
                                      <p:to>
                                        <p:strVal val="visible"/>
                                      </p:to>
                                    </p:set>
                                    <p:animEffect transition="in" filter="slide(fromTop)">
                                      <p:cBhvr>
                                        <p:cTn id="31" dur="500"/>
                                        <p:tgtEl>
                                          <p:spTgt spid="143362">
                                            <p:txEl>
                                              <p:pRg st="4" end="4"/>
                                            </p:txEl>
                                          </p:spTgt>
                                        </p:tgtEl>
                                      </p:cBhvr>
                                    </p:animEffect>
                                  </p:childTnLst>
                                </p:cTn>
                              </p:par>
                            </p:childTnLst>
                          </p:cTn>
                        </p:par>
                      </p:childTnLst>
                    </p:cTn>
                  </p:par>
                  <p:par>
                    <p:cTn id="32" fill="hold">
                      <p:stCondLst>
                        <p:cond delay="indefinite"/>
                      </p:stCondLst>
                      <p:childTnLst>
                        <p:par>
                          <p:cTn id="33" fill="hold" nodeType="afterGroup">
                            <p:stCondLst>
                              <p:cond delay="0"/>
                            </p:stCondLst>
                            <p:childTnLst>
                              <p:par>
                                <p:cTn id="34" presetID="12" presetClass="entr" presetSubtype="8" fill="hold" grpId="0" nodeType="clickEffect">
                                  <p:stCondLst>
                                    <p:cond delay="500"/>
                                  </p:stCondLst>
                                  <p:childTnLst>
                                    <p:set>
                                      <p:cBhvr>
                                        <p:cTn id="35" dur="1" fill="hold">
                                          <p:stCondLst>
                                            <p:cond delay="0"/>
                                          </p:stCondLst>
                                        </p:cTn>
                                        <p:tgtEl>
                                          <p:spTgt spid="143362">
                                            <p:txEl>
                                              <p:pRg st="5" end="5"/>
                                            </p:txEl>
                                          </p:spTgt>
                                        </p:tgtEl>
                                        <p:attrNameLst>
                                          <p:attrName>style.visibility</p:attrName>
                                        </p:attrNameLst>
                                      </p:cBhvr>
                                      <p:to>
                                        <p:strVal val="visible"/>
                                      </p:to>
                                    </p:set>
                                    <p:animEffect transition="in" filter="slide(fromLeft)">
                                      <p:cBhvr>
                                        <p:cTn id="36" dur="500"/>
                                        <p:tgtEl>
                                          <p:spTgt spid="14336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3362"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1124758_Original.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844" y="40442"/>
            <a:ext cx="9103156" cy="6373594"/>
          </a:xfrm>
          <a:prstGeom prst="rect">
            <a:avLst/>
          </a:prstGeom>
        </p:spPr>
      </p:pic>
      <p:sp>
        <p:nvSpPr>
          <p:cNvPr id="3" name="Rectangle 3"/>
          <p:cNvSpPr txBox="1">
            <a:spLocks/>
          </p:cNvSpPr>
          <p:nvPr/>
        </p:nvSpPr>
        <p:spPr>
          <a:xfrm>
            <a:off x="715122" y="1463215"/>
            <a:ext cx="7200830" cy="447917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b="1" dirty="0" smtClean="0">
                <a:solidFill>
                  <a:schemeClr val="accent6">
                    <a:lumMod val="75000"/>
                  </a:schemeClr>
                </a:solidFill>
                <a:latin typeface="Arial" charset="0"/>
                <a:ea typeface="ＭＳ Ｐゴシック" charset="0"/>
                <a:cs typeface="ＭＳ Ｐゴシック" charset="0"/>
              </a:rPr>
              <a:t>Taking Psychology with You</a:t>
            </a:r>
          </a:p>
          <a:p>
            <a:pPr marL="457200" indent="0">
              <a:spcBef>
                <a:spcPts val="1200"/>
              </a:spcBef>
              <a:buNone/>
            </a:pPr>
            <a:r>
              <a:rPr lang="en-US" sz="2400" b="1" dirty="0">
                <a:solidFill>
                  <a:srgbClr val="FFFF00"/>
                </a:solidFill>
                <a:latin typeface="Arial" charset="0"/>
                <a:ea typeface="ＭＳ Ｐゴシック" charset="0"/>
                <a:cs typeface="ＭＳ Ｐゴシック" charset="0"/>
              </a:rPr>
              <a:t>How Much Control Do We Have Over Our Emotions and Our Health</a:t>
            </a:r>
            <a:r>
              <a:rPr lang="en-US" sz="2400" b="1" dirty="0" smtClean="0">
                <a:solidFill>
                  <a:srgbClr val="FFFF00"/>
                </a:solidFill>
                <a:latin typeface="Arial" charset="0"/>
                <a:ea typeface="ＭＳ Ｐゴシック" charset="0"/>
                <a:cs typeface="ＭＳ Ｐゴシック" charset="0"/>
              </a:rPr>
              <a:t>?</a:t>
            </a:r>
            <a:endParaRPr lang="en-US" sz="2200" b="1" dirty="0" smtClean="0">
              <a:solidFill>
                <a:srgbClr val="FFFF00"/>
              </a:solidFill>
              <a:latin typeface="Arial" charset="0"/>
              <a:ea typeface="ＭＳ Ｐゴシック" charset="0"/>
              <a:cs typeface="ＭＳ Ｐゴシック" charset="0"/>
            </a:endParaRPr>
          </a:p>
          <a:p>
            <a:pPr marL="914400"/>
            <a:r>
              <a:rPr lang="en-US" sz="2200" b="1" dirty="0">
                <a:solidFill>
                  <a:schemeClr val="bg1"/>
                </a:solidFill>
                <a:latin typeface="Arial" charset="0"/>
                <a:ea typeface="ＭＳ Ｐゴシック" charset="0"/>
                <a:cs typeface="ＭＳ Ｐゴシック" charset="0"/>
              </a:rPr>
              <a:t>We do have some control over the factors involved in many illnesses.</a:t>
            </a:r>
          </a:p>
          <a:p>
            <a:pPr marL="914400"/>
            <a:r>
              <a:rPr lang="en-US" sz="2200" b="1" dirty="0">
                <a:solidFill>
                  <a:schemeClr val="bg1"/>
                </a:solidFill>
                <a:latin typeface="Arial" charset="0"/>
                <a:ea typeface="ＭＳ Ｐゴシック" charset="0"/>
                <a:cs typeface="ＭＳ Ｐゴシック" charset="0"/>
              </a:rPr>
              <a:t>Solutions and ways of coping do not require either-or answers.</a:t>
            </a:r>
          </a:p>
          <a:p>
            <a:pPr marL="914400"/>
            <a:r>
              <a:rPr lang="en-US" sz="2200" b="1" dirty="0">
                <a:solidFill>
                  <a:schemeClr val="bg1"/>
                </a:solidFill>
                <a:latin typeface="Arial" charset="0"/>
                <a:ea typeface="ＭＳ Ｐゴシック" charset="0"/>
                <a:cs typeface="ＭＳ Ｐゴシック" charset="0"/>
              </a:rPr>
              <a:t>We may not always be able to control the stressors in our lives, but we have the ability to think about our actions and control what we do next.</a:t>
            </a:r>
          </a:p>
        </p:txBody>
      </p:sp>
    </p:spTree>
    <p:extLst>
      <p:ext uri="{BB962C8B-B14F-4D97-AF65-F5344CB8AC3E}">
        <p14:creationId xmlns:p14="http://schemas.microsoft.com/office/powerpoint/2010/main" val="37057786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42" presetClass="entr" presetSubtype="0" fill="hold" nodeType="after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5" fill="hold">
                            <p:stCondLst>
                              <p:cond delay="5000"/>
                            </p:stCondLst>
                            <p:childTnLst>
                              <p:par>
                                <p:cTn id="36" presetID="42" presetClass="entr" presetSubtype="0" fill="hold" nodeType="after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1000"/>
                                        <p:tgtEl>
                                          <p:spTgt spid="3">
                                            <p:txEl>
                                              <p:pRg st="4" end="4"/>
                                            </p:txEl>
                                          </p:spTgt>
                                        </p:tgtEl>
                                      </p:cBhvr>
                                    </p:animEffect>
                                    <p:anim calcmode="lin" valueType="num">
                                      <p:cBhvr>
                                        <p:cTn id="3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707105"/>
            <a:ext cx="9144000" cy="646331"/>
          </a:xfrm>
          <a:prstGeom prst="rect">
            <a:avLst/>
          </a:prstGeom>
          <a:noFill/>
        </p:spPr>
        <p:txBody>
          <a:bodyPr wrap="square" rtlCol="0">
            <a:spAutoFit/>
          </a:bodyPr>
          <a:lstStyle/>
          <a:p>
            <a:pPr algn="ctr"/>
            <a:r>
              <a:rPr lang="en-US" sz="3600" b="1" dirty="0" smtClean="0">
                <a:solidFill>
                  <a:schemeClr val="bg1"/>
                </a:solidFill>
                <a:latin typeface="Arial"/>
                <a:cs typeface="Arial"/>
              </a:rPr>
              <a:t>End of Chapter</a:t>
            </a:r>
            <a:endParaRPr lang="en-US" sz="3600" b="1" dirty="0">
              <a:solidFill>
                <a:schemeClr val="bg1"/>
              </a:solidFill>
              <a:latin typeface="Arial"/>
              <a:cs typeface="Arial"/>
            </a:endParaRPr>
          </a:p>
        </p:txBody>
      </p:sp>
    </p:spTree>
    <p:extLst>
      <p:ext uri="{BB962C8B-B14F-4D97-AF65-F5344CB8AC3E}">
        <p14:creationId xmlns:p14="http://schemas.microsoft.com/office/powerpoint/2010/main" val="29919131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1179273_High Re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26757"/>
            <a:ext cx="9144000" cy="5439453"/>
          </a:xfrm>
          <a:prstGeom prst="rect">
            <a:avLst/>
          </a:prstGeom>
        </p:spPr>
      </p:pic>
      <p:sp>
        <p:nvSpPr>
          <p:cNvPr id="27650" name="Title 11"/>
          <p:cNvSpPr>
            <a:spLocks noGrp="1"/>
          </p:cNvSpPr>
          <p:nvPr>
            <p:ph type="ctrTitle"/>
          </p:nvPr>
        </p:nvSpPr>
        <p:spPr/>
        <p:txBody>
          <a:bodyPr/>
          <a:lstStyle/>
          <a:p>
            <a:pPr eaLnBrk="1" hangingPunct="1"/>
            <a:r>
              <a:rPr lang="en-US">
                <a:latin typeface="Arial" charset="0"/>
                <a:ea typeface="ＭＳ Ｐゴシック" charset="0"/>
                <a:cs typeface="ＭＳ Ｐゴシック" charset="0"/>
              </a:rPr>
              <a:t>Emotion and the Face</a:t>
            </a:r>
          </a:p>
        </p:txBody>
      </p:sp>
      <p:sp>
        <p:nvSpPr>
          <p:cNvPr id="6" name="Round Diagonal Corner Rectangle 5"/>
          <p:cNvSpPr>
            <a:spLocks noChangeArrowheads="1"/>
          </p:cNvSpPr>
          <p:nvPr/>
        </p:nvSpPr>
        <p:spPr bwMode="auto">
          <a:xfrm>
            <a:off x="4818063" y="1539875"/>
            <a:ext cx="3794125" cy="3944938"/>
          </a:xfrm>
          <a:prstGeom prst="round2DiagRect">
            <a:avLst/>
          </a:prstGeom>
          <a:solidFill>
            <a:schemeClr val="accent2">
              <a:lumMod val="40000"/>
              <a:lumOff val="60000"/>
              <a:alpha val="81960"/>
            </a:schemeClr>
          </a:solidFill>
          <a:ln>
            <a:noFill/>
          </a:ln>
          <a:effectLst>
            <a:outerShdw blurRad="127000" dist="38100" dir="2700000" rotWithShape="0">
              <a:srgbClr val="000000">
                <a:alpha val="42998"/>
              </a:srgbClr>
            </a:outerShdw>
          </a:effectLst>
          <a:extLst/>
        </p:spPr>
        <p:txBody>
          <a:bodyPr wrap="none" anchor="ctr"/>
          <a:lstStyle/>
          <a:p>
            <a:pPr algn="ctr">
              <a:defRPr/>
            </a:pPr>
            <a:endParaRPr lang="en-US" sz="1800">
              <a:solidFill>
                <a:schemeClr val="accent2">
                  <a:lumMod val="40000"/>
                  <a:lumOff val="60000"/>
                </a:schemeClr>
              </a:solidFill>
              <a:latin typeface="Arial" pitchFamily="-111" charset="0"/>
              <a:ea typeface="MS PGothic" charset="0"/>
              <a:cs typeface="MS PGothic" charset="0"/>
            </a:endParaRPr>
          </a:p>
        </p:txBody>
      </p:sp>
      <p:sp>
        <p:nvSpPr>
          <p:cNvPr id="7" name="Round Diagonal Corner Rectangle 6"/>
          <p:cNvSpPr>
            <a:spLocks noChangeArrowheads="1"/>
          </p:cNvSpPr>
          <p:nvPr/>
        </p:nvSpPr>
        <p:spPr bwMode="auto">
          <a:xfrm>
            <a:off x="557213" y="1539875"/>
            <a:ext cx="3794125" cy="3944938"/>
          </a:xfrm>
          <a:prstGeom prst="round2DiagRect">
            <a:avLst/>
          </a:prstGeom>
          <a:solidFill>
            <a:schemeClr val="tx2">
              <a:lumMod val="20000"/>
              <a:lumOff val="80000"/>
              <a:alpha val="81960"/>
            </a:schemeClr>
          </a:solidFill>
          <a:ln>
            <a:noFill/>
          </a:ln>
          <a:effectLst>
            <a:outerShdw blurRad="127000" dist="38100" dir="2700000" rotWithShape="0">
              <a:srgbClr val="000000">
                <a:alpha val="42998"/>
              </a:srgbClr>
            </a:outerShdw>
          </a:effectLst>
          <a:extLst/>
        </p:spPr>
        <p:txBody>
          <a:bodyPr wrap="none" anchor="ctr"/>
          <a:lstStyle/>
          <a:p>
            <a:pPr algn="ctr">
              <a:defRPr/>
            </a:pPr>
            <a:endParaRPr lang="en-US" sz="1800">
              <a:latin typeface="Arial" pitchFamily="-111" charset="0"/>
              <a:ea typeface="MS PGothic" charset="0"/>
              <a:cs typeface="MS PGothic" charset="0"/>
            </a:endParaRPr>
          </a:p>
        </p:txBody>
      </p:sp>
      <p:sp>
        <p:nvSpPr>
          <p:cNvPr id="9" name="Rectangle 4"/>
          <p:cNvSpPr txBox="1">
            <a:spLocks noChangeArrowheads="1"/>
          </p:cNvSpPr>
          <p:nvPr/>
        </p:nvSpPr>
        <p:spPr bwMode="auto">
          <a:xfrm>
            <a:off x="735013" y="1697038"/>
            <a:ext cx="3502025" cy="370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800100" algn="l"/>
              </a:tabLst>
              <a:defRPr sz="2400">
                <a:solidFill>
                  <a:schemeClr val="tx1"/>
                </a:solidFill>
                <a:latin typeface="Arial" charset="0"/>
                <a:ea typeface="ＭＳ Ｐゴシック" charset="0"/>
                <a:cs typeface="ＭＳ Ｐゴシック" charset="0"/>
              </a:defRPr>
            </a:lvl1pPr>
            <a:lvl2pPr marL="742950" indent="-285750" eaLnBrk="0" hangingPunct="0">
              <a:tabLst>
                <a:tab pos="800100" algn="l"/>
              </a:tabLst>
              <a:defRPr sz="2400">
                <a:solidFill>
                  <a:schemeClr val="tx1"/>
                </a:solidFill>
                <a:latin typeface="Arial" charset="0"/>
                <a:ea typeface="ＭＳ Ｐゴシック" charset="0"/>
              </a:defRPr>
            </a:lvl2pPr>
            <a:lvl3pPr marL="1143000" indent="-228600" eaLnBrk="0" hangingPunct="0">
              <a:tabLst>
                <a:tab pos="800100" algn="l"/>
              </a:tabLst>
              <a:defRPr sz="2400">
                <a:solidFill>
                  <a:schemeClr val="tx1"/>
                </a:solidFill>
                <a:latin typeface="Arial" charset="0"/>
                <a:ea typeface="ＭＳ Ｐゴシック" charset="0"/>
              </a:defRPr>
            </a:lvl3pPr>
            <a:lvl4pPr marL="1600200" indent="-228600" eaLnBrk="0" hangingPunct="0">
              <a:tabLst>
                <a:tab pos="800100" algn="l"/>
              </a:tabLst>
              <a:defRPr sz="2400">
                <a:solidFill>
                  <a:schemeClr val="tx1"/>
                </a:solidFill>
                <a:latin typeface="Arial" charset="0"/>
                <a:ea typeface="ＭＳ Ｐゴシック" charset="0"/>
              </a:defRPr>
            </a:lvl4pPr>
            <a:lvl5pPr marL="2057400" indent="-228600" eaLnBrk="0" hangingPunct="0">
              <a:tabLst>
                <a:tab pos="8001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8001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8001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8001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800100" algn="l"/>
              </a:tabLst>
              <a:defRPr sz="2400">
                <a:solidFill>
                  <a:schemeClr val="tx1"/>
                </a:solidFill>
                <a:latin typeface="Arial" charset="0"/>
                <a:ea typeface="ＭＳ Ｐゴシック" charset="0"/>
              </a:defRPr>
            </a:lvl9pPr>
          </a:lstStyle>
          <a:p>
            <a:pPr>
              <a:spcBef>
                <a:spcPct val="20000"/>
              </a:spcBef>
              <a:defRPr/>
            </a:pPr>
            <a:r>
              <a:rPr lang="en-US" b="1" dirty="0" smtClean="0">
                <a:solidFill>
                  <a:srgbClr val="008FD4"/>
                </a:solidFill>
              </a:rPr>
              <a:t>Verbal communication</a:t>
            </a:r>
          </a:p>
          <a:p>
            <a:pPr marL="342900" indent="-342900">
              <a:spcBef>
                <a:spcPts val="600"/>
              </a:spcBef>
              <a:buFont typeface="Arial"/>
              <a:buChar char="•"/>
              <a:defRPr/>
            </a:pPr>
            <a:r>
              <a:rPr lang="en-US" sz="2200" b="1" dirty="0" smtClean="0">
                <a:solidFill>
                  <a:srgbClr val="000000"/>
                </a:solidFill>
              </a:rPr>
              <a:t>Refers to a person’s speech or writing</a:t>
            </a:r>
          </a:p>
          <a:p>
            <a:pPr marL="342900" indent="-342900">
              <a:spcBef>
                <a:spcPts val="600"/>
              </a:spcBef>
              <a:buFont typeface="Arial"/>
              <a:buChar char="•"/>
              <a:defRPr/>
            </a:pPr>
            <a:r>
              <a:rPr lang="en-US" sz="2200" b="1" dirty="0" smtClean="0">
                <a:solidFill>
                  <a:srgbClr val="000000"/>
                </a:solidFill>
              </a:rPr>
              <a:t>The words we use to send a message to another person</a:t>
            </a:r>
          </a:p>
        </p:txBody>
      </p:sp>
      <p:sp>
        <p:nvSpPr>
          <p:cNvPr id="10" name="Rectangle 4"/>
          <p:cNvSpPr txBox="1">
            <a:spLocks noChangeArrowheads="1"/>
          </p:cNvSpPr>
          <p:nvPr/>
        </p:nvSpPr>
        <p:spPr bwMode="auto">
          <a:xfrm>
            <a:off x="5054600" y="1697038"/>
            <a:ext cx="3368675"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800100" algn="l"/>
              </a:tabLst>
              <a:defRPr sz="2400">
                <a:solidFill>
                  <a:schemeClr val="tx1"/>
                </a:solidFill>
                <a:latin typeface="Arial" charset="0"/>
                <a:ea typeface="ＭＳ Ｐゴシック" charset="0"/>
                <a:cs typeface="ＭＳ Ｐゴシック" charset="0"/>
              </a:defRPr>
            </a:lvl1pPr>
            <a:lvl2pPr marL="742950" indent="-285750" eaLnBrk="0" hangingPunct="0">
              <a:tabLst>
                <a:tab pos="800100" algn="l"/>
              </a:tabLst>
              <a:defRPr sz="2400">
                <a:solidFill>
                  <a:schemeClr val="tx1"/>
                </a:solidFill>
                <a:latin typeface="Arial" charset="0"/>
                <a:ea typeface="ＭＳ Ｐゴシック" charset="0"/>
              </a:defRPr>
            </a:lvl2pPr>
            <a:lvl3pPr marL="1143000" indent="-228600" eaLnBrk="0" hangingPunct="0">
              <a:tabLst>
                <a:tab pos="800100" algn="l"/>
              </a:tabLst>
              <a:defRPr sz="2400">
                <a:solidFill>
                  <a:schemeClr val="tx1"/>
                </a:solidFill>
                <a:latin typeface="Arial" charset="0"/>
                <a:ea typeface="ＭＳ Ｐゴシック" charset="0"/>
              </a:defRPr>
            </a:lvl3pPr>
            <a:lvl4pPr marL="1600200" indent="-228600" eaLnBrk="0" hangingPunct="0">
              <a:tabLst>
                <a:tab pos="800100" algn="l"/>
              </a:tabLst>
              <a:defRPr sz="2400">
                <a:solidFill>
                  <a:schemeClr val="tx1"/>
                </a:solidFill>
                <a:latin typeface="Arial" charset="0"/>
                <a:ea typeface="ＭＳ Ｐゴシック" charset="0"/>
              </a:defRPr>
            </a:lvl4pPr>
            <a:lvl5pPr marL="2057400" indent="-228600" eaLnBrk="0" hangingPunct="0">
              <a:tabLst>
                <a:tab pos="8001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8001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8001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8001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800100" algn="l"/>
              </a:tabLst>
              <a:defRPr sz="2400">
                <a:solidFill>
                  <a:schemeClr val="tx1"/>
                </a:solidFill>
                <a:latin typeface="Arial" charset="0"/>
                <a:ea typeface="ＭＳ Ｐゴシック" charset="0"/>
              </a:defRPr>
            </a:lvl9pPr>
          </a:lstStyle>
          <a:p>
            <a:pPr>
              <a:spcBef>
                <a:spcPct val="20000"/>
              </a:spcBef>
              <a:defRPr/>
            </a:pPr>
            <a:r>
              <a:rPr lang="en-US" b="1" dirty="0" smtClean="0">
                <a:solidFill>
                  <a:schemeClr val="accent2">
                    <a:lumMod val="75000"/>
                  </a:schemeClr>
                </a:solidFill>
              </a:rPr>
              <a:t>Nonverbal communication</a:t>
            </a:r>
          </a:p>
          <a:p>
            <a:pPr marL="342900" indent="-342900">
              <a:spcBef>
                <a:spcPts val="600"/>
              </a:spcBef>
              <a:buFont typeface="Arial"/>
              <a:buChar char="•"/>
              <a:defRPr/>
            </a:pPr>
            <a:r>
              <a:rPr lang="en-US" sz="2200" b="1" dirty="0" smtClean="0"/>
              <a:t>Includes all other mechanisms used in communication</a:t>
            </a:r>
          </a:p>
          <a:p>
            <a:pPr marL="573088" lvl="1" indent="-228600">
              <a:spcBef>
                <a:spcPts val="600"/>
              </a:spcBef>
              <a:buFont typeface="Arial"/>
              <a:buChar char="•"/>
              <a:defRPr/>
            </a:pPr>
            <a:r>
              <a:rPr lang="en-US" sz="2200" b="1" dirty="0" smtClean="0"/>
              <a:t>Vocal channels</a:t>
            </a:r>
          </a:p>
          <a:p>
            <a:pPr marL="573088" lvl="1" indent="-228600">
              <a:spcBef>
                <a:spcPts val="600"/>
              </a:spcBef>
              <a:buFont typeface="Arial"/>
              <a:buChar char="•"/>
              <a:defRPr/>
            </a:pPr>
            <a:r>
              <a:rPr lang="en-US" sz="2200" b="1" dirty="0" smtClean="0"/>
              <a:t>Body language</a:t>
            </a:r>
          </a:p>
          <a:p>
            <a:pPr marL="573088" lvl="1" indent="-228600">
              <a:spcBef>
                <a:spcPts val="600"/>
              </a:spcBef>
              <a:buFont typeface="Arial"/>
              <a:buChar char="•"/>
              <a:defRPr/>
            </a:pPr>
            <a:r>
              <a:rPr lang="en-US" sz="2200" b="1" dirty="0" smtClean="0"/>
              <a:t>Facial expressions</a:t>
            </a:r>
          </a:p>
          <a:p>
            <a:pPr marL="573088" lvl="1" indent="-228600">
              <a:spcBef>
                <a:spcPts val="600"/>
              </a:spcBef>
              <a:buFont typeface="Arial"/>
              <a:buChar char="•"/>
              <a:defRPr/>
            </a:pPr>
            <a:r>
              <a:rPr lang="en-US" sz="2200" b="1" dirty="0" smtClean="0"/>
              <a:t>Even clothing</a:t>
            </a:r>
          </a:p>
        </p:txBody>
      </p:sp>
    </p:spTree>
    <p:extLst>
      <p:ext uri="{BB962C8B-B14F-4D97-AF65-F5344CB8AC3E}">
        <p14:creationId xmlns:p14="http://schemas.microsoft.com/office/powerpoint/2010/main" val="2523847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100000">
                                          <p:val>
                                            <p:strVal val="#ppt_x"/>
                                          </p:val>
                                        </p:tav>
                                      </p:tavLst>
                                    </p:anim>
                                    <p:anim calcmode="lin" valueType="num">
                                      <p:cBhvr>
                                        <p:cTn id="8" dur="500" fill="hold"/>
                                        <p:tgtEl>
                                          <p:spTgt spid="7"/>
                                        </p:tgtEl>
                                        <p:attrNameLst>
                                          <p:attrName>ppt_y</p:attrName>
                                        </p:attrNameLst>
                                      </p:cBhvr>
                                      <p:tavLst>
                                        <p:tav tm="0">
                                          <p:val>
                                            <p:strVal val="#ppt_y-#ppt_h/2"/>
                                          </p:val>
                                        </p:tav>
                                        <p:tav tm="100000">
                                          <p:val>
                                            <p:strVal val="#ppt_y"/>
                                          </p:val>
                                        </p:tav>
                                      </p:tavLst>
                                    </p:anim>
                                    <p:anim calcmode="lin" valueType="num">
                                      <p:cBhvr>
                                        <p:cTn id="9" dur="500" fill="hold"/>
                                        <p:tgtEl>
                                          <p:spTgt spid="7"/>
                                        </p:tgtEl>
                                        <p:attrNameLst>
                                          <p:attrName>ppt_w</p:attrName>
                                        </p:attrNameLst>
                                      </p:cBhvr>
                                      <p:tavLst>
                                        <p:tav tm="0">
                                          <p:val>
                                            <p:strVal val="#ppt_w"/>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12" presetClass="entr" presetSubtype="8" fill="hold" grpId="0" nodeType="after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slide(fromLeft)">
                                      <p:cBhvr>
                                        <p:cTn id="14" dur="500"/>
                                        <p:tgtEl>
                                          <p:spTgt spid="9">
                                            <p:txEl>
                                              <p:pRg st="0" end="0"/>
                                            </p:txEl>
                                          </p:spTgt>
                                        </p:tgtEl>
                                      </p:cBhvr>
                                    </p:animEffect>
                                  </p:childTnLst>
                                </p:cTn>
                              </p:par>
                            </p:childTnLst>
                          </p:cTn>
                        </p:par>
                        <p:par>
                          <p:cTn id="15" fill="hold" nodeType="afterGroup">
                            <p:stCondLst>
                              <p:cond delay="1000"/>
                            </p:stCondLst>
                            <p:childTnLst>
                              <p:par>
                                <p:cTn id="16" presetID="12" presetClass="entr" presetSubtype="4" fill="hold" grpId="0" nodeType="afterEffect">
                                  <p:stCondLst>
                                    <p:cond delay="50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slide(fromBottom)">
                                      <p:cBhvr>
                                        <p:cTn id="18" dur="500"/>
                                        <p:tgtEl>
                                          <p:spTgt spid="9">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50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slide(fromBottom)">
                                      <p:cBhvr>
                                        <p:cTn id="23" dur="500"/>
                                        <p:tgtEl>
                                          <p:spTgt spid="9">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7" presetClass="entr" presetSubtype="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ppt_h/2"/>
                                          </p:val>
                                        </p:tav>
                                        <p:tav tm="100000">
                                          <p:val>
                                            <p:strVal val="#ppt_y"/>
                                          </p:val>
                                        </p:tav>
                                      </p:tavLst>
                                    </p:anim>
                                    <p:anim calcmode="lin" valueType="num">
                                      <p:cBhvr>
                                        <p:cTn id="30" dur="500" fill="hold"/>
                                        <p:tgtEl>
                                          <p:spTgt spid="6"/>
                                        </p:tgtEl>
                                        <p:attrNameLst>
                                          <p:attrName>ppt_w</p:attrName>
                                        </p:attrNameLst>
                                      </p:cBhvr>
                                      <p:tavLst>
                                        <p:tav tm="0">
                                          <p:val>
                                            <p:strVal val="#ppt_w"/>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childTnLst>
                                </p:cTn>
                              </p:par>
                            </p:childTnLst>
                          </p:cTn>
                        </p:par>
                        <p:par>
                          <p:cTn id="32" fill="hold" nodeType="afterGroup">
                            <p:stCondLst>
                              <p:cond delay="500"/>
                            </p:stCondLst>
                            <p:childTnLst>
                              <p:par>
                                <p:cTn id="33" presetID="12" presetClass="entr" presetSubtype="8" fill="hold" grpId="0" nodeType="after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slide(fromLeft)">
                                      <p:cBhvr>
                                        <p:cTn id="35" dur="500"/>
                                        <p:tgtEl>
                                          <p:spTgt spid="10">
                                            <p:txEl>
                                              <p:pRg st="0" end="0"/>
                                            </p:txEl>
                                          </p:spTgt>
                                        </p:tgtEl>
                                      </p:cBhvr>
                                    </p:animEffect>
                                  </p:childTnLst>
                                </p:cTn>
                              </p:par>
                            </p:childTnLst>
                          </p:cTn>
                        </p:par>
                        <p:par>
                          <p:cTn id="36" fill="hold" nodeType="afterGroup">
                            <p:stCondLst>
                              <p:cond delay="1000"/>
                            </p:stCondLst>
                            <p:childTnLst>
                              <p:par>
                                <p:cTn id="37" presetID="12" presetClass="entr" presetSubtype="1" fill="hold" grpId="0" nodeType="afterEffect">
                                  <p:stCondLst>
                                    <p:cond delay="0"/>
                                  </p:stCondLst>
                                  <p:childTnLst>
                                    <p:set>
                                      <p:cBhvr>
                                        <p:cTn id="38" dur="1" fill="hold">
                                          <p:stCondLst>
                                            <p:cond delay="0"/>
                                          </p:stCondLst>
                                        </p:cTn>
                                        <p:tgtEl>
                                          <p:spTgt spid="10">
                                            <p:txEl>
                                              <p:pRg st="1" end="1"/>
                                            </p:txEl>
                                          </p:spTgt>
                                        </p:tgtEl>
                                        <p:attrNameLst>
                                          <p:attrName>style.visibility</p:attrName>
                                        </p:attrNameLst>
                                      </p:cBhvr>
                                      <p:to>
                                        <p:strVal val="visible"/>
                                      </p:to>
                                    </p:set>
                                    <p:animEffect transition="in" filter="slide(fromTop)">
                                      <p:cBhvr>
                                        <p:cTn id="39" dur="1000"/>
                                        <p:tgtEl>
                                          <p:spTgt spid="10">
                                            <p:txEl>
                                              <p:pRg st="1" end="1"/>
                                            </p:txEl>
                                          </p:spTgt>
                                        </p:tgtEl>
                                      </p:cBhvr>
                                    </p:animEffect>
                                  </p:childTnLst>
                                </p:cTn>
                              </p:par>
                              <p:par>
                                <p:cTn id="40" presetID="12" presetClass="entr" presetSubtype="1" fill="hold" grpId="0" nodeType="withEffect">
                                  <p:stCondLst>
                                    <p:cond delay="0"/>
                                  </p:stCondLst>
                                  <p:childTnLst>
                                    <p:set>
                                      <p:cBhvr>
                                        <p:cTn id="41" dur="1" fill="hold">
                                          <p:stCondLst>
                                            <p:cond delay="0"/>
                                          </p:stCondLst>
                                        </p:cTn>
                                        <p:tgtEl>
                                          <p:spTgt spid="10">
                                            <p:txEl>
                                              <p:pRg st="2" end="2"/>
                                            </p:txEl>
                                          </p:spTgt>
                                        </p:tgtEl>
                                        <p:attrNameLst>
                                          <p:attrName>style.visibility</p:attrName>
                                        </p:attrNameLst>
                                      </p:cBhvr>
                                      <p:to>
                                        <p:strVal val="visible"/>
                                      </p:to>
                                    </p:set>
                                    <p:animEffect transition="in" filter="slide(fromTop)">
                                      <p:cBhvr>
                                        <p:cTn id="42" dur="1000"/>
                                        <p:tgtEl>
                                          <p:spTgt spid="10">
                                            <p:txEl>
                                              <p:pRg st="2" end="2"/>
                                            </p:txEl>
                                          </p:spTgt>
                                        </p:tgtEl>
                                      </p:cBhvr>
                                    </p:animEffect>
                                  </p:childTnLst>
                                </p:cTn>
                              </p:par>
                              <p:par>
                                <p:cTn id="43" presetID="12" presetClass="entr" presetSubtype="1" fill="hold" grpId="0" nodeType="withEffect">
                                  <p:stCondLst>
                                    <p:cond delay="0"/>
                                  </p:stCondLst>
                                  <p:childTnLst>
                                    <p:set>
                                      <p:cBhvr>
                                        <p:cTn id="44" dur="1" fill="hold">
                                          <p:stCondLst>
                                            <p:cond delay="0"/>
                                          </p:stCondLst>
                                        </p:cTn>
                                        <p:tgtEl>
                                          <p:spTgt spid="10">
                                            <p:txEl>
                                              <p:pRg st="3" end="3"/>
                                            </p:txEl>
                                          </p:spTgt>
                                        </p:tgtEl>
                                        <p:attrNameLst>
                                          <p:attrName>style.visibility</p:attrName>
                                        </p:attrNameLst>
                                      </p:cBhvr>
                                      <p:to>
                                        <p:strVal val="visible"/>
                                      </p:to>
                                    </p:set>
                                    <p:animEffect transition="in" filter="slide(fromTop)">
                                      <p:cBhvr>
                                        <p:cTn id="45" dur="1000"/>
                                        <p:tgtEl>
                                          <p:spTgt spid="10">
                                            <p:txEl>
                                              <p:pRg st="3" end="3"/>
                                            </p:txEl>
                                          </p:spTgt>
                                        </p:tgtEl>
                                      </p:cBhvr>
                                    </p:animEffect>
                                  </p:childTnLst>
                                </p:cTn>
                              </p:par>
                              <p:par>
                                <p:cTn id="46" presetID="12" presetClass="entr" presetSubtype="1" fill="hold" grpId="0" nodeType="withEffect">
                                  <p:stCondLst>
                                    <p:cond delay="0"/>
                                  </p:stCondLst>
                                  <p:childTnLst>
                                    <p:set>
                                      <p:cBhvr>
                                        <p:cTn id="47" dur="1" fill="hold">
                                          <p:stCondLst>
                                            <p:cond delay="0"/>
                                          </p:stCondLst>
                                        </p:cTn>
                                        <p:tgtEl>
                                          <p:spTgt spid="10">
                                            <p:txEl>
                                              <p:pRg st="4" end="4"/>
                                            </p:txEl>
                                          </p:spTgt>
                                        </p:tgtEl>
                                        <p:attrNameLst>
                                          <p:attrName>style.visibility</p:attrName>
                                        </p:attrNameLst>
                                      </p:cBhvr>
                                      <p:to>
                                        <p:strVal val="visible"/>
                                      </p:to>
                                    </p:set>
                                    <p:animEffect transition="in" filter="slide(fromTop)">
                                      <p:cBhvr>
                                        <p:cTn id="48" dur="1000"/>
                                        <p:tgtEl>
                                          <p:spTgt spid="10">
                                            <p:txEl>
                                              <p:pRg st="4" end="4"/>
                                            </p:txEl>
                                          </p:spTgt>
                                        </p:tgtEl>
                                      </p:cBhvr>
                                    </p:animEffect>
                                  </p:childTnLst>
                                </p:cTn>
                              </p:par>
                              <p:par>
                                <p:cTn id="49" presetID="12" presetClass="entr" presetSubtype="1" fill="hold" grpId="0" nodeType="withEffect">
                                  <p:stCondLst>
                                    <p:cond delay="0"/>
                                  </p:stCondLst>
                                  <p:childTnLst>
                                    <p:set>
                                      <p:cBhvr>
                                        <p:cTn id="50" dur="1" fill="hold">
                                          <p:stCondLst>
                                            <p:cond delay="0"/>
                                          </p:stCondLst>
                                        </p:cTn>
                                        <p:tgtEl>
                                          <p:spTgt spid="10">
                                            <p:txEl>
                                              <p:pRg st="5" end="5"/>
                                            </p:txEl>
                                          </p:spTgt>
                                        </p:tgtEl>
                                        <p:attrNameLst>
                                          <p:attrName>style.visibility</p:attrName>
                                        </p:attrNameLst>
                                      </p:cBhvr>
                                      <p:to>
                                        <p:strVal val="visible"/>
                                      </p:to>
                                    </p:set>
                                    <p:animEffect transition="in" filter="slide(fromTop)">
                                      <p:cBhvr>
                                        <p:cTn id="51" dur="10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build="p"/>
      <p:bldP spid="10"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707105"/>
            <a:ext cx="9144000" cy="646331"/>
          </a:xfrm>
          <a:prstGeom prst="rect">
            <a:avLst/>
          </a:prstGeom>
          <a:noFill/>
        </p:spPr>
        <p:txBody>
          <a:bodyPr wrap="square" rtlCol="0">
            <a:spAutoFit/>
          </a:bodyPr>
          <a:lstStyle/>
          <a:p>
            <a:pPr algn="ctr"/>
            <a:r>
              <a:rPr lang="en-US" sz="3600" b="1" dirty="0" smtClean="0">
                <a:solidFill>
                  <a:srgbClr val="4F3967"/>
                </a:solidFill>
                <a:latin typeface="Arial"/>
                <a:cs typeface="Arial"/>
              </a:rPr>
              <a:t>Interactive Figures</a:t>
            </a:r>
            <a:endParaRPr lang="en-US" sz="3600" b="1" dirty="0">
              <a:solidFill>
                <a:srgbClr val="4F3967"/>
              </a:solidFill>
              <a:latin typeface="Arial"/>
              <a:cs typeface="Arial"/>
            </a:endParaRPr>
          </a:p>
        </p:txBody>
      </p:sp>
      <p:grpSp>
        <p:nvGrpSpPr>
          <p:cNvPr id="4" name="Group 3"/>
          <p:cNvGrpSpPr/>
          <p:nvPr/>
        </p:nvGrpSpPr>
        <p:grpSpPr>
          <a:xfrm>
            <a:off x="1281634" y="2529789"/>
            <a:ext cx="1083110" cy="1083110"/>
            <a:chOff x="133090" y="45734"/>
            <a:chExt cx="1083110" cy="1083110"/>
          </a:xfrm>
        </p:grpSpPr>
        <p:sp>
          <p:nvSpPr>
            <p:cNvPr id="5" name="Oval 4"/>
            <p:cNvSpPr/>
            <p:nvPr/>
          </p:nvSpPr>
          <p:spPr>
            <a:xfrm>
              <a:off x="133090" y="45734"/>
              <a:ext cx="1083110" cy="1083110"/>
            </a:xfrm>
            <a:prstGeom prst="ellipse">
              <a:avLst/>
            </a:prstGeom>
            <a:solidFill>
              <a:srgbClr val="7C8B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Isosceles Triangle 5"/>
            <p:cNvSpPr/>
            <p:nvPr/>
          </p:nvSpPr>
          <p:spPr>
            <a:xfrm rot="5400000">
              <a:off x="450540" y="346779"/>
              <a:ext cx="583386" cy="502918"/>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205288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8323" y="-5291"/>
            <a:ext cx="9309165" cy="427442"/>
          </a:xfrm>
          <a:prstGeom prst="rect">
            <a:avLst/>
          </a:prstGeom>
          <a:solidFill>
            <a:srgbClr val="4F39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4" name="Title 1"/>
          <p:cNvSpPr txBox="1">
            <a:spLocks/>
          </p:cNvSpPr>
          <p:nvPr/>
        </p:nvSpPr>
        <p:spPr>
          <a:xfrm>
            <a:off x="1280073" y="45734"/>
            <a:ext cx="6818563" cy="342567"/>
          </a:xfrm>
          <a:prstGeom prst="rect">
            <a:avLst/>
          </a:prstGeom>
        </p:spPr>
        <p:txBody>
          <a:bodyPr>
            <a:noAutofit/>
          </a:bodyPr>
          <a:lstStyle>
            <a:lvl1pPr algn="l" defTabSz="457200" rtl="0" eaLnBrk="1" latinLnBrk="0" hangingPunct="1">
              <a:spcBef>
                <a:spcPct val="0"/>
              </a:spcBef>
              <a:buNone/>
              <a:defRPr sz="1600" b="1" kern="1200" cap="all">
                <a:solidFill>
                  <a:srgbClr val="FFFFFF"/>
                </a:solidFill>
                <a:latin typeface="Arial"/>
                <a:ea typeface="+mj-ea"/>
                <a:cs typeface="Arial"/>
              </a:defRPr>
            </a:lvl1pPr>
          </a:lstStyle>
          <a:p>
            <a:r>
              <a:rPr lang="en-US" dirty="0" smtClean="0"/>
              <a:t>Interactive figure</a:t>
            </a:r>
            <a:endParaRPr lang="en-US" dirty="0"/>
          </a:p>
        </p:txBody>
      </p:sp>
      <p:sp>
        <p:nvSpPr>
          <p:cNvPr id="5" name="Title 1"/>
          <p:cNvSpPr txBox="1">
            <a:spLocks/>
          </p:cNvSpPr>
          <p:nvPr/>
        </p:nvSpPr>
        <p:spPr>
          <a:xfrm>
            <a:off x="1280073" y="486872"/>
            <a:ext cx="6818562" cy="472301"/>
          </a:xfrm>
          <a:prstGeom prst="rect">
            <a:avLst/>
          </a:prstGeom>
        </p:spPr>
        <p:txBody>
          <a:bodyPr vert="horz" lIns="91440" tIns="45720" rIns="91440" bIns="45720" rtlCol="0" anchor="ctr">
            <a:noAutofit/>
          </a:bodyPr>
          <a:lstStyle>
            <a:lvl1pPr algn="l" defTabSz="457200" rtl="0" eaLnBrk="1" latinLnBrk="0" hangingPunct="1">
              <a:spcBef>
                <a:spcPct val="0"/>
              </a:spcBef>
              <a:buNone/>
              <a:defRPr sz="1800" b="1" kern="1200" cap="all">
                <a:solidFill>
                  <a:schemeClr val="tx1"/>
                </a:solidFill>
                <a:latin typeface="Arial"/>
                <a:ea typeface="+mj-ea"/>
                <a:cs typeface="Arial"/>
              </a:defRPr>
            </a:lvl1pPr>
          </a:lstStyle>
          <a:p>
            <a:pPr algn="l"/>
            <a:r>
              <a:rPr lang="en-US" sz="2400" b="0" i="0" u="none" strike="noStrike" cap="none" baseline="0" dirty="0" smtClean="0">
                <a:solidFill>
                  <a:schemeClr val="tx1"/>
                </a:solidFill>
                <a:latin typeface=""/>
              </a:rPr>
              <a:t>General Adaptation Syndrome</a:t>
            </a:r>
            <a:endParaRPr lang="en-US" sz="2400" b="0" cap="none" dirty="0">
              <a:solidFill>
                <a:schemeClr val="tx1"/>
              </a:solidFill>
            </a:endParaRPr>
          </a:p>
        </p:txBody>
      </p:sp>
      <p:sp>
        <p:nvSpPr>
          <p:cNvPr id="6" name="Rectangle 5"/>
          <p:cNvSpPr/>
          <p:nvPr/>
        </p:nvSpPr>
        <p:spPr>
          <a:xfrm>
            <a:off x="-98323" y="422150"/>
            <a:ext cx="9309165" cy="64722"/>
          </a:xfrm>
          <a:prstGeom prst="rect">
            <a:avLst/>
          </a:prstGeom>
          <a:solidFill>
            <a:srgbClr val="E7C8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133090" y="45734"/>
            <a:ext cx="1083110" cy="1083110"/>
            <a:chOff x="133090" y="45734"/>
            <a:chExt cx="1083110" cy="1083110"/>
          </a:xfrm>
        </p:grpSpPr>
        <p:sp>
          <p:nvSpPr>
            <p:cNvPr id="8" name="Oval 7"/>
            <p:cNvSpPr/>
            <p:nvPr/>
          </p:nvSpPr>
          <p:spPr>
            <a:xfrm>
              <a:off x="133090" y="45734"/>
              <a:ext cx="1083110" cy="1083110"/>
            </a:xfrm>
            <a:prstGeom prst="ellipse">
              <a:avLst/>
            </a:prstGeom>
            <a:solidFill>
              <a:srgbClr val="7C8B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Isosceles Triangle 8"/>
            <p:cNvSpPr/>
            <p:nvPr/>
          </p:nvSpPr>
          <p:spPr>
            <a:xfrm rot="5400000">
              <a:off x="450540" y="346779"/>
              <a:ext cx="583386" cy="502918"/>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p:cNvSpPr txBox="1"/>
          <p:nvPr/>
        </p:nvSpPr>
        <p:spPr>
          <a:xfrm>
            <a:off x="0" y="5679074"/>
            <a:ext cx="9144000" cy="369332"/>
          </a:xfrm>
          <a:prstGeom prst="rect">
            <a:avLst/>
          </a:prstGeom>
          <a:noFill/>
        </p:spPr>
        <p:txBody>
          <a:bodyPr wrap="square" rtlCol="0">
            <a:spAutoFit/>
          </a:bodyPr>
          <a:lstStyle/>
          <a:p>
            <a:pPr algn="ctr"/>
            <a:r>
              <a:rPr lang="en-US" b="1" dirty="0" smtClean="0">
                <a:latin typeface="Arial"/>
                <a:cs typeface="Arial"/>
                <a:hlinkClick r:id="rId2"/>
              </a:rPr>
              <a:t>Click here to watch the interactive feature.</a:t>
            </a:r>
            <a:endParaRPr lang="en-US" b="1" dirty="0">
              <a:solidFill>
                <a:srgbClr val="FF0000"/>
              </a:solidFill>
              <a:latin typeface="Arial"/>
              <a:cs typeface="Arial"/>
            </a:endParaRPr>
          </a:p>
        </p:txBody>
      </p:sp>
      <p:pic>
        <p:nvPicPr>
          <p:cNvPr id="2" name="Picture 1">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2876" y="1209870"/>
            <a:ext cx="6938248" cy="4478361"/>
          </a:xfrm>
          <a:prstGeom prst="rect">
            <a:avLst/>
          </a:prstGeom>
        </p:spPr>
      </p:pic>
    </p:spTree>
    <p:extLst>
      <p:ext uri="{BB962C8B-B14F-4D97-AF65-F5344CB8AC3E}">
        <p14:creationId xmlns:p14="http://schemas.microsoft.com/office/powerpoint/2010/main" val="8624251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500"/>
                                        <p:tgtEl>
                                          <p:spTgt spid="10"/>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1"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2" presetClass="entr" presetSubtype="1"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8323" y="-5291"/>
            <a:ext cx="9309165" cy="427442"/>
          </a:xfrm>
          <a:prstGeom prst="rect">
            <a:avLst/>
          </a:prstGeom>
          <a:solidFill>
            <a:srgbClr val="4F39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4" name="Title 1"/>
          <p:cNvSpPr txBox="1">
            <a:spLocks/>
          </p:cNvSpPr>
          <p:nvPr/>
        </p:nvSpPr>
        <p:spPr>
          <a:xfrm>
            <a:off x="1280073" y="45734"/>
            <a:ext cx="6818563" cy="342567"/>
          </a:xfrm>
          <a:prstGeom prst="rect">
            <a:avLst/>
          </a:prstGeom>
        </p:spPr>
        <p:txBody>
          <a:bodyPr>
            <a:noAutofit/>
          </a:bodyPr>
          <a:lstStyle>
            <a:lvl1pPr algn="l" defTabSz="457200" rtl="0" eaLnBrk="1" latinLnBrk="0" hangingPunct="1">
              <a:spcBef>
                <a:spcPct val="0"/>
              </a:spcBef>
              <a:buNone/>
              <a:defRPr sz="1600" b="1" kern="1200" cap="all">
                <a:solidFill>
                  <a:srgbClr val="FFFFFF"/>
                </a:solidFill>
                <a:latin typeface="Arial"/>
                <a:ea typeface="+mj-ea"/>
                <a:cs typeface="Arial"/>
              </a:defRPr>
            </a:lvl1pPr>
          </a:lstStyle>
          <a:p>
            <a:r>
              <a:rPr lang="en-US" dirty="0" smtClean="0"/>
              <a:t>Interactive figure</a:t>
            </a:r>
            <a:endParaRPr lang="en-US" dirty="0"/>
          </a:p>
        </p:txBody>
      </p:sp>
      <p:sp>
        <p:nvSpPr>
          <p:cNvPr id="5" name="Title 1"/>
          <p:cNvSpPr txBox="1">
            <a:spLocks/>
          </p:cNvSpPr>
          <p:nvPr/>
        </p:nvSpPr>
        <p:spPr>
          <a:xfrm>
            <a:off x="1280073" y="486872"/>
            <a:ext cx="6818562" cy="472301"/>
          </a:xfrm>
          <a:prstGeom prst="rect">
            <a:avLst/>
          </a:prstGeom>
        </p:spPr>
        <p:txBody>
          <a:bodyPr vert="horz" lIns="91440" tIns="45720" rIns="91440" bIns="45720" rtlCol="0" anchor="ctr">
            <a:noAutofit/>
          </a:bodyPr>
          <a:lstStyle>
            <a:lvl1pPr algn="l" defTabSz="457200" rtl="0" eaLnBrk="1" latinLnBrk="0" hangingPunct="1">
              <a:spcBef>
                <a:spcPct val="0"/>
              </a:spcBef>
              <a:buNone/>
              <a:defRPr sz="1800" b="1" kern="1200" cap="all">
                <a:solidFill>
                  <a:schemeClr val="tx1"/>
                </a:solidFill>
                <a:latin typeface="Arial"/>
                <a:ea typeface="+mj-ea"/>
                <a:cs typeface="Arial"/>
              </a:defRPr>
            </a:lvl1pPr>
          </a:lstStyle>
          <a:p>
            <a:pPr algn="l"/>
            <a:r>
              <a:rPr lang="en-US" sz="2400" b="0" i="0" u="none" strike="noStrike" cap="none" baseline="0" dirty="0" smtClean="0">
                <a:solidFill>
                  <a:schemeClr val="tx1"/>
                </a:solidFill>
                <a:latin typeface=""/>
              </a:rPr>
              <a:t>Responses to a Stressor</a:t>
            </a:r>
            <a:endParaRPr lang="en-US" sz="2400" b="0" cap="none" dirty="0">
              <a:solidFill>
                <a:schemeClr val="tx1"/>
              </a:solidFill>
            </a:endParaRPr>
          </a:p>
        </p:txBody>
      </p:sp>
      <p:sp>
        <p:nvSpPr>
          <p:cNvPr id="6" name="Rectangle 5"/>
          <p:cNvSpPr/>
          <p:nvPr/>
        </p:nvSpPr>
        <p:spPr>
          <a:xfrm>
            <a:off x="-98323" y="422150"/>
            <a:ext cx="9309165" cy="64722"/>
          </a:xfrm>
          <a:prstGeom prst="rect">
            <a:avLst/>
          </a:prstGeom>
          <a:solidFill>
            <a:srgbClr val="E7C8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133090" y="45734"/>
            <a:ext cx="1083110" cy="1083110"/>
            <a:chOff x="133090" y="45734"/>
            <a:chExt cx="1083110" cy="1083110"/>
          </a:xfrm>
        </p:grpSpPr>
        <p:sp>
          <p:nvSpPr>
            <p:cNvPr id="8" name="Oval 7"/>
            <p:cNvSpPr/>
            <p:nvPr/>
          </p:nvSpPr>
          <p:spPr>
            <a:xfrm>
              <a:off x="133090" y="45734"/>
              <a:ext cx="1083110" cy="1083110"/>
            </a:xfrm>
            <a:prstGeom prst="ellipse">
              <a:avLst/>
            </a:prstGeom>
            <a:solidFill>
              <a:srgbClr val="7C8B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Isosceles Triangle 8"/>
            <p:cNvSpPr/>
            <p:nvPr/>
          </p:nvSpPr>
          <p:spPr>
            <a:xfrm rot="5400000">
              <a:off x="450540" y="346779"/>
              <a:ext cx="583386" cy="502918"/>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p:cNvSpPr txBox="1"/>
          <p:nvPr/>
        </p:nvSpPr>
        <p:spPr>
          <a:xfrm>
            <a:off x="0" y="5679074"/>
            <a:ext cx="9144000" cy="369332"/>
          </a:xfrm>
          <a:prstGeom prst="rect">
            <a:avLst/>
          </a:prstGeom>
          <a:noFill/>
        </p:spPr>
        <p:txBody>
          <a:bodyPr wrap="square" rtlCol="0">
            <a:spAutoFit/>
          </a:bodyPr>
          <a:lstStyle/>
          <a:p>
            <a:pPr algn="ctr"/>
            <a:r>
              <a:rPr lang="en-US" b="1" dirty="0" smtClean="0">
                <a:latin typeface="Arial"/>
                <a:cs typeface="Arial"/>
                <a:hlinkClick r:id="rId2"/>
              </a:rPr>
              <a:t>Click here to watch the interactive feature.</a:t>
            </a:r>
            <a:endParaRPr lang="en-US" b="1" dirty="0">
              <a:solidFill>
                <a:srgbClr val="FF0000"/>
              </a:solidFill>
              <a:latin typeface="Arial"/>
              <a:cs typeface="Arial"/>
            </a:endParaRPr>
          </a:p>
        </p:txBody>
      </p:sp>
      <p:pic>
        <p:nvPicPr>
          <p:cNvPr id="2" name="Picture 1">
            <a:hlinkClick r:id="rId3"/>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54408" y="1135873"/>
            <a:ext cx="6635185" cy="4541218"/>
          </a:xfrm>
          <a:prstGeom prst="rect">
            <a:avLst/>
          </a:prstGeom>
        </p:spPr>
      </p:pic>
    </p:spTree>
    <p:extLst>
      <p:ext uri="{BB962C8B-B14F-4D97-AF65-F5344CB8AC3E}">
        <p14:creationId xmlns:p14="http://schemas.microsoft.com/office/powerpoint/2010/main" val="41104962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500"/>
                                        <p:tgtEl>
                                          <p:spTgt spid="10"/>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1"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2" presetClass="entr" presetSubtype="1"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707105"/>
            <a:ext cx="9144000" cy="646331"/>
          </a:xfrm>
          <a:prstGeom prst="rect">
            <a:avLst/>
          </a:prstGeom>
          <a:noFill/>
        </p:spPr>
        <p:txBody>
          <a:bodyPr wrap="square" rtlCol="0">
            <a:spAutoFit/>
          </a:bodyPr>
          <a:lstStyle/>
          <a:p>
            <a:pPr algn="ctr"/>
            <a:r>
              <a:rPr lang="en-US" sz="3600" b="1" dirty="0" smtClean="0">
                <a:solidFill>
                  <a:srgbClr val="FFFFFF"/>
                </a:solidFill>
                <a:latin typeface="Arial"/>
                <a:cs typeface="Arial"/>
              </a:rPr>
              <a:t>Acknowledgments</a:t>
            </a:r>
            <a:endParaRPr lang="en-US" sz="3600" b="1" dirty="0">
              <a:solidFill>
                <a:srgbClr val="FFFFFF"/>
              </a:solidFill>
              <a:latin typeface="Arial"/>
              <a:cs typeface="Arial"/>
            </a:endParaRPr>
          </a:p>
        </p:txBody>
      </p:sp>
    </p:spTree>
    <p:extLst>
      <p:ext uri="{BB962C8B-B14F-4D97-AF65-F5344CB8AC3E}">
        <p14:creationId xmlns:p14="http://schemas.microsoft.com/office/powerpoint/2010/main" val="22624593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86859169"/>
              </p:ext>
            </p:extLst>
          </p:nvPr>
        </p:nvGraphicFramePr>
        <p:xfrm>
          <a:off x="213896" y="240631"/>
          <a:ext cx="8686800" cy="4864608"/>
        </p:xfrm>
        <a:graphic>
          <a:graphicData uri="http://schemas.openxmlformats.org/drawingml/2006/table">
            <a:tbl>
              <a:tblPr firstRow="1" bandRow="1">
                <a:tableStyleId>{5C22544A-7EE6-4342-B048-85BDC9FD1C3A}</a:tableStyleId>
              </a:tblPr>
              <a:tblGrid>
                <a:gridCol w="761999"/>
                <a:gridCol w="7924801"/>
              </a:tblGrid>
              <a:tr h="256032">
                <a:tc>
                  <a:txBody>
                    <a:bodyPr/>
                    <a:lstStyle/>
                    <a:p>
                      <a:r>
                        <a:rPr lang="en-US" sz="1000" dirty="0" smtClean="0">
                          <a:solidFill>
                            <a:schemeClr val="bg1"/>
                          </a:solidFill>
                          <a:latin typeface="Arial"/>
                          <a:cs typeface="Arial"/>
                        </a:rPr>
                        <a:t>Slide</a:t>
                      </a:r>
                      <a:endParaRPr lang="en-US" sz="1000" dirty="0">
                        <a:solidFill>
                          <a:schemeClr val="bg1"/>
                        </a:solidFill>
                        <a:latin typeface="Arial"/>
                        <a:cs typeface="Aria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chemeClr val="tx1"/>
                    </a:solidFill>
                  </a:tcPr>
                </a:tc>
                <a:tc>
                  <a:txBody>
                    <a:bodyPr/>
                    <a:lstStyle/>
                    <a:p>
                      <a:r>
                        <a:rPr lang="en-US" sz="1000" dirty="0" smtClean="0">
                          <a:solidFill>
                            <a:srgbClr val="FFFFFF"/>
                          </a:solidFill>
                          <a:latin typeface="Arial"/>
                          <a:cs typeface="Arial"/>
                        </a:rPr>
                        <a:t>Credit</a:t>
                      </a:r>
                      <a:endParaRPr lang="en-US" sz="1000" dirty="0">
                        <a:solidFill>
                          <a:srgbClr val="FFFFFF"/>
                        </a:solidFill>
                        <a:latin typeface="Arial"/>
                        <a:cs typeface="Aria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chemeClr val="tx1"/>
                    </a:solidFill>
                  </a:tcPr>
                </a:tc>
              </a:tr>
              <a:tr h="256032">
                <a:tc>
                  <a:txBody>
                    <a:bodyPr/>
                    <a:lstStyle/>
                    <a:p>
                      <a:pPr algn="l" fontAlgn="b"/>
                      <a:r>
                        <a:rPr lang="en-US" sz="1200" b="0" i="0" u="none" strike="noStrike" dirty="0">
                          <a:solidFill>
                            <a:srgbClr val="000000"/>
                          </a:solidFill>
                          <a:effectLst/>
                          <a:latin typeface="Arial"/>
                          <a:cs typeface="Arial"/>
                        </a:rPr>
                        <a:t>Slide 4</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bikeriderlondon.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5</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vita khorzhevska.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9</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Andrea Danti.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14</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Alberto Zornetta.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20</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StockLite.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21</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Monkey Business Images.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28</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Adam Gregor.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30</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Arcady.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31</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Shkurd.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32</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Thorsten Schmitt.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36</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Lichtmeister.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37</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Ariwasabi.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38</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biletskiy.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42</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Serg64.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43</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Eugene Sergeev.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44</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Alberto Zornetta.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45</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Andresr.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48</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dirty="0" err="1">
                          <a:solidFill>
                            <a:srgbClr val="000000"/>
                          </a:solidFill>
                          <a:effectLst/>
                          <a:latin typeface="Arial"/>
                          <a:cs typeface="Arial"/>
                        </a:rPr>
                        <a:t>quetton</a:t>
                      </a:r>
                      <a:r>
                        <a:rPr lang="en-US" sz="1200" b="0" i="0" u="none" strike="noStrike" dirty="0">
                          <a:solidFill>
                            <a:srgbClr val="000000"/>
                          </a:solidFill>
                          <a:effectLst/>
                          <a:latin typeface="Arial"/>
                          <a:cs typeface="Arial"/>
                        </a:rPr>
                        <a:t>. </a:t>
                      </a:r>
                      <a:r>
                        <a:rPr lang="en-US" sz="1200" b="0" i="0" u="none" strike="noStrike" dirty="0" err="1">
                          <a:solidFill>
                            <a:srgbClr val="000000"/>
                          </a:solidFill>
                          <a:effectLst/>
                          <a:latin typeface="Arial"/>
                          <a:cs typeface="Arial"/>
                        </a:rPr>
                        <a:t>Shutterstock</a:t>
                      </a:r>
                      <a:endParaRPr lang="en-US" sz="1200" b="0" i="0" u="none" strike="noStrike" dirty="0">
                        <a:solidFill>
                          <a:srgbClr val="000000"/>
                        </a:solidFill>
                        <a:effectLst/>
                        <a:latin typeface="Arial"/>
                        <a:cs typeface="Arial"/>
                      </a:endParaRP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99151991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ctrTitle"/>
          </p:nvPr>
        </p:nvSpPr>
        <p:spPr/>
        <p:txBody>
          <a:bodyPr/>
          <a:lstStyle/>
          <a:p>
            <a:r>
              <a:rPr lang="en-US">
                <a:latin typeface="Arial" charset="0"/>
                <a:ea typeface="ＭＳ Ｐゴシック" charset="0"/>
                <a:cs typeface="ＭＳ Ｐゴシック" charset="0"/>
              </a:rPr>
              <a:t>Figure 11.1: Some Universal Expressions</a:t>
            </a:r>
          </a:p>
        </p:txBody>
      </p:sp>
      <p:pic>
        <p:nvPicPr>
          <p:cNvPr id="3" name="Picture 2" descr="Fig11-01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08075" y="1182688"/>
            <a:ext cx="1420813"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AAYONC0.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88088" y="1174750"/>
            <a:ext cx="16002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Fig11-01b.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51238" y="1274763"/>
            <a:ext cx="1828800"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Fig11-01d.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46138" y="3500438"/>
            <a:ext cx="1582737"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Fig11-01e.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052763" y="3579813"/>
            <a:ext cx="112395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Fig11-01g.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843713" y="3500438"/>
            <a:ext cx="1585912"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ALCRNP0.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800600" y="3500438"/>
            <a:ext cx="1420813"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6655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par>
                          <p:cTn id="16" fill="hold" nodeType="afterGroup">
                            <p:stCondLst>
                              <p:cond delay="2000"/>
                            </p:stCondLst>
                            <p:childTnLst>
                              <p:par>
                                <p:cTn id="17" presetID="55"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childTnLst>
                          </p:cTn>
                        </p:par>
                        <p:par>
                          <p:cTn id="22" fill="hold" nodeType="afterGroup">
                            <p:stCondLst>
                              <p:cond delay="3000"/>
                            </p:stCondLst>
                            <p:childTnLst>
                              <p:par>
                                <p:cTn id="23" presetID="55"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strVal val="#ppt_w*0.70"/>
                                          </p:val>
                                        </p:tav>
                                        <p:tav tm="100000">
                                          <p:val>
                                            <p:strVal val="#ppt_w"/>
                                          </p:val>
                                        </p:tav>
                                      </p:tavLst>
                                    </p:anim>
                                    <p:anim calcmode="lin" valueType="num">
                                      <p:cBhvr>
                                        <p:cTn id="26" dur="1000" fill="hold"/>
                                        <p:tgtEl>
                                          <p:spTgt spid="6"/>
                                        </p:tgtEl>
                                        <p:attrNameLst>
                                          <p:attrName>ppt_h</p:attrName>
                                        </p:attrNameLst>
                                      </p:cBhvr>
                                      <p:tavLst>
                                        <p:tav tm="0">
                                          <p:val>
                                            <p:strVal val="#ppt_h"/>
                                          </p:val>
                                        </p:tav>
                                        <p:tav tm="100000">
                                          <p:val>
                                            <p:strVal val="#ppt_h"/>
                                          </p:val>
                                        </p:tav>
                                      </p:tavLst>
                                    </p:anim>
                                    <p:animEffect transition="in" filter="fade">
                                      <p:cBhvr>
                                        <p:cTn id="27" dur="1000"/>
                                        <p:tgtEl>
                                          <p:spTgt spid="6"/>
                                        </p:tgtEl>
                                      </p:cBhvr>
                                    </p:animEffect>
                                  </p:childTnLst>
                                </p:cTn>
                              </p:par>
                            </p:childTnLst>
                          </p:cTn>
                        </p:par>
                        <p:par>
                          <p:cTn id="28" fill="hold" nodeType="afterGroup">
                            <p:stCondLst>
                              <p:cond delay="4000"/>
                            </p:stCondLst>
                            <p:childTnLst>
                              <p:par>
                                <p:cTn id="29" presetID="55"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strVal val="#ppt_w*0.70"/>
                                          </p:val>
                                        </p:tav>
                                        <p:tav tm="100000">
                                          <p:val>
                                            <p:strVal val="#ppt_w"/>
                                          </p:val>
                                        </p:tav>
                                      </p:tavLst>
                                    </p:anim>
                                    <p:anim calcmode="lin" valueType="num">
                                      <p:cBhvr>
                                        <p:cTn id="32" dur="1000" fill="hold"/>
                                        <p:tgtEl>
                                          <p:spTgt spid="7"/>
                                        </p:tgtEl>
                                        <p:attrNameLst>
                                          <p:attrName>ppt_h</p:attrName>
                                        </p:attrNameLst>
                                      </p:cBhvr>
                                      <p:tavLst>
                                        <p:tav tm="0">
                                          <p:val>
                                            <p:strVal val="#ppt_h"/>
                                          </p:val>
                                        </p:tav>
                                        <p:tav tm="100000">
                                          <p:val>
                                            <p:strVal val="#ppt_h"/>
                                          </p:val>
                                        </p:tav>
                                      </p:tavLst>
                                    </p:anim>
                                    <p:animEffect transition="in" filter="fade">
                                      <p:cBhvr>
                                        <p:cTn id="33" dur="1000"/>
                                        <p:tgtEl>
                                          <p:spTgt spid="7"/>
                                        </p:tgtEl>
                                      </p:cBhvr>
                                    </p:animEffect>
                                  </p:childTnLst>
                                </p:cTn>
                              </p:par>
                            </p:childTnLst>
                          </p:cTn>
                        </p:par>
                        <p:par>
                          <p:cTn id="34" fill="hold" nodeType="afterGroup">
                            <p:stCondLst>
                              <p:cond delay="5000"/>
                            </p:stCondLst>
                            <p:childTnLst>
                              <p:par>
                                <p:cTn id="35" presetID="55"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ppt_w</p:attrName>
                                        </p:attrNameLst>
                                      </p:cBhvr>
                                      <p:tavLst>
                                        <p:tav tm="0">
                                          <p:val>
                                            <p:strVal val="#ppt_w*0.70"/>
                                          </p:val>
                                        </p:tav>
                                        <p:tav tm="100000">
                                          <p:val>
                                            <p:strVal val="#ppt_w"/>
                                          </p:val>
                                        </p:tav>
                                      </p:tavLst>
                                    </p:anim>
                                    <p:anim calcmode="lin" valueType="num">
                                      <p:cBhvr>
                                        <p:cTn id="38" dur="1000" fill="hold"/>
                                        <p:tgtEl>
                                          <p:spTgt spid="9"/>
                                        </p:tgtEl>
                                        <p:attrNameLst>
                                          <p:attrName>ppt_h</p:attrName>
                                        </p:attrNameLst>
                                      </p:cBhvr>
                                      <p:tavLst>
                                        <p:tav tm="0">
                                          <p:val>
                                            <p:strVal val="#ppt_h"/>
                                          </p:val>
                                        </p:tav>
                                        <p:tav tm="100000">
                                          <p:val>
                                            <p:strVal val="#ppt_h"/>
                                          </p:val>
                                        </p:tav>
                                      </p:tavLst>
                                    </p:anim>
                                    <p:animEffect transition="in" filter="fade">
                                      <p:cBhvr>
                                        <p:cTn id="39" dur="1000"/>
                                        <p:tgtEl>
                                          <p:spTgt spid="9"/>
                                        </p:tgtEl>
                                      </p:cBhvr>
                                    </p:animEffect>
                                  </p:childTnLst>
                                </p:cTn>
                              </p:par>
                            </p:childTnLst>
                          </p:cTn>
                        </p:par>
                        <p:par>
                          <p:cTn id="40" fill="hold" nodeType="afterGroup">
                            <p:stCondLst>
                              <p:cond delay="6000"/>
                            </p:stCondLst>
                            <p:childTnLst>
                              <p:par>
                                <p:cTn id="41" presetID="55" presetClass="entr" presetSubtype="0"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1000" fill="hold"/>
                                        <p:tgtEl>
                                          <p:spTgt spid="8"/>
                                        </p:tgtEl>
                                        <p:attrNameLst>
                                          <p:attrName>ppt_w</p:attrName>
                                        </p:attrNameLst>
                                      </p:cBhvr>
                                      <p:tavLst>
                                        <p:tav tm="0">
                                          <p:val>
                                            <p:strVal val="#ppt_w*0.70"/>
                                          </p:val>
                                        </p:tav>
                                        <p:tav tm="100000">
                                          <p:val>
                                            <p:strVal val="#ppt_w"/>
                                          </p:val>
                                        </p:tav>
                                      </p:tavLst>
                                    </p:anim>
                                    <p:anim calcmode="lin" valueType="num">
                                      <p:cBhvr>
                                        <p:cTn id="44" dur="1000" fill="hold"/>
                                        <p:tgtEl>
                                          <p:spTgt spid="8"/>
                                        </p:tgtEl>
                                        <p:attrNameLst>
                                          <p:attrName>ppt_h</p:attrName>
                                        </p:attrNameLst>
                                      </p:cBhvr>
                                      <p:tavLst>
                                        <p:tav tm="0">
                                          <p:val>
                                            <p:strVal val="#ppt_h"/>
                                          </p:val>
                                        </p:tav>
                                        <p:tav tm="100000">
                                          <p:val>
                                            <p:strVal val="#ppt_h"/>
                                          </p:val>
                                        </p:tav>
                                      </p:tavLst>
                                    </p:anim>
                                    <p:animEffect transition="in" filter="fade">
                                      <p:cBhvr>
                                        <p:cTn id="4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2"/>
          <p:cNvSpPr>
            <a:spLocks noGrp="1"/>
          </p:cNvSpPr>
          <p:nvPr>
            <p:ph type="ctrTitle"/>
          </p:nvPr>
        </p:nvSpPr>
        <p:spPr/>
        <p:txBody>
          <a:bodyPr/>
          <a:lstStyle/>
          <a:p>
            <a:r>
              <a:rPr lang="en-US">
                <a:ea typeface="ＭＳ Ｐゴシック" charset="0"/>
              </a:rPr>
              <a:t>Emotion and the Face</a:t>
            </a:r>
          </a:p>
        </p:txBody>
      </p:sp>
      <p:sp>
        <p:nvSpPr>
          <p:cNvPr id="18" name="Round Diagonal Corner Rectangle 17"/>
          <p:cNvSpPr>
            <a:spLocks noChangeArrowheads="1"/>
          </p:cNvSpPr>
          <p:nvPr/>
        </p:nvSpPr>
        <p:spPr bwMode="auto">
          <a:xfrm>
            <a:off x="217488" y="1404582"/>
            <a:ext cx="2819400" cy="4632325"/>
          </a:xfrm>
          <a:prstGeom prst="round2DiagRect">
            <a:avLst/>
          </a:prstGeom>
          <a:gradFill rotWithShape="1">
            <a:gsLst>
              <a:gs pos="0">
                <a:schemeClr val="bg1"/>
              </a:gs>
              <a:gs pos="100000">
                <a:srgbClr val="6ECBE3">
                  <a:alpha val="73000"/>
                </a:srgbClr>
              </a:gs>
            </a:gsLst>
            <a:lin ang="5400000"/>
          </a:gradFill>
          <a:ln>
            <a:noFill/>
          </a:ln>
          <a:effectLst>
            <a:outerShdw blurRad="127000" dist="38100" dir="54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sz="1800">
              <a:latin typeface="Arial"/>
              <a:ea typeface="ＭＳ Ｐゴシック" charset="-128"/>
              <a:cs typeface="Arial"/>
            </a:endParaRPr>
          </a:p>
        </p:txBody>
      </p:sp>
      <p:sp>
        <p:nvSpPr>
          <p:cNvPr id="20" name="Round Diagonal Corner Rectangle 19"/>
          <p:cNvSpPr>
            <a:spLocks noChangeArrowheads="1"/>
          </p:cNvSpPr>
          <p:nvPr/>
        </p:nvSpPr>
        <p:spPr bwMode="auto">
          <a:xfrm>
            <a:off x="3138488" y="1404582"/>
            <a:ext cx="2933700" cy="4600575"/>
          </a:xfrm>
          <a:prstGeom prst="round2DiagRect">
            <a:avLst/>
          </a:prstGeom>
          <a:gradFill rotWithShape="1">
            <a:gsLst>
              <a:gs pos="0">
                <a:schemeClr val="bg1"/>
              </a:gs>
              <a:gs pos="100000">
                <a:srgbClr val="B7E16A">
                  <a:alpha val="71999"/>
                </a:srgbClr>
              </a:gs>
            </a:gsLst>
            <a:lin ang="5400000"/>
          </a:gradFill>
          <a:ln>
            <a:noFill/>
          </a:ln>
          <a:effectLst>
            <a:outerShdw blurRad="127000" dist="38100" dir="54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sz="1800">
              <a:latin typeface="Arial"/>
              <a:ea typeface="ＭＳ Ｐゴシック" charset="-128"/>
              <a:cs typeface="Arial"/>
            </a:endParaRPr>
          </a:p>
        </p:txBody>
      </p:sp>
      <p:sp>
        <p:nvSpPr>
          <p:cNvPr id="21" name="Round Diagonal Corner Rectangle 20"/>
          <p:cNvSpPr>
            <a:spLocks noChangeArrowheads="1"/>
          </p:cNvSpPr>
          <p:nvPr/>
        </p:nvSpPr>
        <p:spPr bwMode="auto">
          <a:xfrm>
            <a:off x="6173788" y="1404582"/>
            <a:ext cx="2768600" cy="4537075"/>
          </a:xfrm>
          <a:prstGeom prst="round2DiagRect">
            <a:avLst/>
          </a:prstGeom>
          <a:gradFill rotWithShape="1">
            <a:gsLst>
              <a:gs pos="0">
                <a:schemeClr val="bg1"/>
              </a:gs>
              <a:gs pos="100000">
                <a:srgbClr val="FFDA6E">
                  <a:alpha val="71999"/>
                </a:srgbClr>
              </a:gs>
            </a:gsLst>
            <a:lin ang="5400000"/>
          </a:gradFill>
          <a:ln>
            <a:noFill/>
          </a:ln>
          <a:effectLst>
            <a:outerShdw blurRad="127000" dist="38100" dir="54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sz="1800">
              <a:latin typeface="Arial"/>
              <a:ea typeface="ＭＳ Ｐゴシック" charset="-128"/>
              <a:cs typeface="Arial"/>
            </a:endParaRPr>
          </a:p>
        </p:txBody>
      </p:sp>
      <p:sp>
        <p:nvSpPr>
          <p:cNvPr id="75788" name="AutoShape 10"/>
          <p:cNvSpPr>
            <a:spLocks noChangeArrowheads="1"/>
          </p:cNvSpPr>
          <p:nvPr/>
        </p:nvSpPr>
        <p:spPr bwMode="auto">
          <a:xfrm>
            <a:off x="3267075" y="1661757"/>
            <a:ext cx="2770188" cy="4487862"/>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a:lstStyle/>
          <a:p>
            <a:pPr eaLnBrk="0" hangingPunct="0">
              <a:lnSpc>
                <a:spcPct val="90000"/>
              </a:lnSpc>
              <a:spcBef>
                <a:spcPct val="20000"/>
              </a:spcBef>
              <a:spcAft>
                <a:spcPts val="600"/>
              </a:spcAft>
              <a:tabLst>
                <a:tab pos="114300" algn="l"/>
                <a:tab pos="800100" algn="l"/>
              </a:tabLst>
            </a:pPr>
            <a:r>
              <a:rPr lang="en-US" sz="1800" b="1">
                <a:solidFill>
                  <a:srgbClr val="619311"/>
                </a:solidFill>
                <a:latin typeface="Arial"/>
                <a:cs typeface="Arial"/>
              </a:rPr>
              <a:t>Cultural and social limits to readability of facial expressions:</a:t>
            </a:r>
          </a:p>
          <a:p>
            <a:pPr eaLnBrk="0" hangingPunct="0">
              <a:lnSpc>
                <a:spcPct val="90000"/>
              </a:lnSpc>
              <a:spcBef>
                <a:spcPct val="20000"/>
              </a:spcBef>
              <a:spcAft>
                <a:spcPts val="600"/>
              </a:spcAft>
              <a:buFont typeface="Arial" charset="0"/>
              <a:buChar char="•"/>
              <a:tabLst>
                <a:tab pos="114300" algn="l"/>
                <a:tab pos="800100" algn="l"/>
              </a:tabLst>
            </a:pPr>
            <a:r>
              <a:rPr lang="en-US" sz="1600" b="1">
                <a:solidFill>
                  <a:srgbClr val="424242"/>
                </a:solidFill>
                <a:latin typeface="Arial"/>
                <a:cs typeface="Arial"/>
              </a:rPr>
              <a:t> People are better at 	identifying emotions 	expressed by others in 	their own ethnic, 	national, or regional 	group</a:t>
            </a:r>
          </a:p>
          <a:p>
            <a:pPr eaLnBrk="0" hangingPunct="0">
              <a:lnSpc>
                <a:spcPct val="90000"/>
              </a:lnSpc>
              <a:spcBef>
                <a:spcPct val="20000"/>
              </a:spcBef>
              <a:spcAft>
                <a:spcPts val="600"/>
              </a:spcAft>
              <a:buFont typeface="Arial" charset="0"/>
              <a:buChar char="•"/>
              <a:tabLst>
                <a:tab pos="114300" algn="l"/>
                <a:tab pos="800100" algn="l"/>
              </a:tabLst>
            </a:pPr>
            <a:r>
              <a:rPr lang="en-US" sz="1600" b="1">
                <a:solidFill>
                  <a:srgbClr val="424242"/>
                </a:solidFill>
                <a:latin typeface="Arial"/>
                <a:cs typeface="Arial"/>
              </a:rPr>
              <a:t> Within a culture, facial	expressions can have:</a:t>
            </a:r>
          </a:p>
          <a:p>
            <a:pPr marL="461963" lvl="1" indent="-231775" eaLnBrk="0" hangingPunct="0">
              <a:lnSpc>
                <a:spcPct val="90000"/>
              </a:lnSpc>
              <a:spcBef>
                <a:spcPct val="20000"/>
              </a:spcBef>
              <a:buFont typeface="Lucida Grande" charset="0"/>
              <a:buChar char="–"/>
              <a:tabLst>
                <a:tab pos="114300" algn="l"/>
                <a:tab pos="800100" algn="l"/>
              </a:tabLst>
            </a:pPr>
            <a:r>
              <a:rPr lang="en-US" sz="1400" b="1">
                <a:solidFill>
                  <a:srgbClr val="424242"/>
                </a:solidFill>
                <a:latin typeface="Arial"/>
                <a:cs typeface="Arial"/>
              </a:rPr>
              <a:t>Different meanings depending on the situation </a:t>
            </a:r>
          </a:p>
          <a:p>
            <a:pPr marL="461963" lvl="1" indent="-231775" eaLnBrk="0" hangingPunct="0">
              <a:lnSpc>
                <a:spcPct val="90000"/>
              </a:lnSpc>
              <a:spcBef>
                <a:spcPct val="20000"/>
              </a:spcBef>
              <a:spcAft>
                <a:spcPts val="600"/>
              </a:spcAft>
              <a:buFont typeface="Lucida Grande" charset="0"/>
              <a:buChar char="–"/>
              <a:tabLst>
                <a:tab pos="114300" algn="l"/>
                <a:tab pos="800100" algn="l"/>
              </a:tabLst>
            </a:pPr>
            <a:r>
              <a:rPr lang="en-US" sz="1400" b="1">
                <a:solidFill>
                  <a:srgbClr val="424242"/>
                </a:solidFill>
                <a:latin typeface="Arial"/>
                <a:cs typeface="Arial"/>
              </a:rPr>
              <a:t>Different interpretations depending on the social context </a:t>
            </a:r>
            <a:endParaRPr lang="en-US" sz="2000" b="1">
              <a:solidFill>
                <a:srgbClr val="49403F"/>
              </a:solidFill>
              <a:latin typeface="Arial"/>
              <a:cs typeface="Arial"/>
            </a:endParaRPr>
          </a:p>
        </p:txBody>
      </p:sp>
      <p:sp>
        <p:nvSpPr>
          <p:cNvPr id="2" name="AutoShape 15"/>
          <p:cNvSpPr>
            <a:spLocks noChangeArrowheads="1"/>
          </p:cNvSpPr>
          <p:nvPr/>
        </p:nvSpPr>
        <p:spPr bwMode="auto">
          <a:xfrm>
            <a:off x="6307138" y="1661757"/>
            <a:ext cx="2611437" cy="292100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a:lstStyle/>
          <a:p>
            <a:pPr eaLnBrk="0" hangingPunct="0">
              <a:lnSpc>
                <a:spcPct val="90000"/>
              </a:lnSpc>
              <a:spcBef>
                <a:spcPct val="20000"/>
              </a:spcBef>
              <a:spcAft>
                <a:spcPts val="600"/>
              </a:spcAft>
              <a:tabLst>
                <a:tab pos="114300" algn="l"/>
                <a:tab pos="800100" algn="l"/>
              </a:tabLst>
            </a:pPr>
            <a:r>
              <a:rPr lang="en-US" sz="1800" b="1">
                <a:solidFill>
                  <a:srgbClr val="FF6600"/>
                </a:solidFill>
                <a:latin typeface="Arial"/>
                <a:cs typeface="Arial"/>
              </a:rPr>
              <a:t>Facial expressions are only part of the emotional picture:</a:t>
            </a:r>
          </a:p>
          <a:p>
            <a:pPr eaLnBrk="0" hangingPunct="0">
              <a:lnSpc>
                <a:spcPct val="90000"/>
              </a:lnSpc>
              <a:spcBef>
                <a:spcPct val="20000"/>
              </a:spcBef>
              <a:spcAft>
                <a:spcPts val="600"/>
              </a:spcAft>
              <a:buFont typeface="Arial" charset="0"/>
              <a:buChar char="•"/>
              <a:tabLst>
                <a:tab pos="114300" algn="l"/>
                <a:tab pos="800100" algn="l"/>
              </a:tabLst>
            </a:pPr>
            <a:r>
              <a:rPr lang="en-US" sz="1600" b="1">
                <a:solidFill>
                  <a:srgbClr val="424242"/>
                </a:solidFill>
                <a:latin typeface="Arial"/>
                <a:cs typeface="Arial"/>
              </a:rPr>
              <a:t> People can feel  	emotions without 	showing them.</a:t>
            </a:r>
          </a:p>
          <a:p>
            <a:pPr eaLnBrk="0" hangingPunct="0">
              <a:lnSpc>
                <a:spcPct val="90000"/>
              </a:lnSpc>
              <a:spcBef>
                <a:spcPct val="20000"/>
              </a:spcBef>
              <a:buFont typeface="Arial" charset="0"/>
              <a:buChar char="•"/>
              <a:tabLst>
                <a:tab pos="114300" algn="l"/>
                <a:tab pos="800100" algn="l"/>
              </a:tabLst>
            </a:pPr>
            <a:r>
              <a:rPr lang="en-US" sz="1600" b="1">
                <a:solidFill>
                  <a:srgbClr val="424242"/>
                </a:solidFill>
                <a:latin typeface="Arial"/>
                <a:cs typeface="Arial"/>
              </a:rPr>
              <a:t> People use facial 	expressions to lie 	about their feelings.</a:t>
            </a:r>
          </a:p>
          <a:p>
            <a:pPr marL="1208088" lvl="1" indent="-1158875" eaLnBrk="0" hangingPunct="0">
              <a:lnSpc>
                <a:spcPct val="90000"/>
              </a:lnSpc>
              <a:spcBef>
                <a:spcPct val="20000"/>
              </a:spcBef>
              <a:buFont typeface="Arial" charset="0"/>
              <a:buNone/>
              <a:tabLst>
                <a:tab pos="114300" algn="l"/>
                <a:tab pos="800100" algn="l"/>
              </a:tabLst>
            </a:pPr>
            <a:endParaRPr lang="en-US" sz="1600" b="1">
              <a:solidFill>
                <a:srgbClr val="49403F"/>
              </a:solidFill>
              <a:latin typeface="Arial"/>
              <a:cs typeface="Arial"/>
            </a:endParaRPr>
          </a:p>
          <a:p>
            <a:pPr eaLnBrk="0" hangingPunct="0">
              <a:lnSpc>
                <a:spcPct val="90000"/>
              </a:lnSpc>
              <a:spcBef>
                <a:spcPct val="20000"/>
              </a:spcBef>
              <a:tabLst>
                <a:tab pos="114300" algn="l"/>
                <a:tab pos="800100" algn="l"/>
              </a:tabLst>
            </a:pPr>
            <a:endParaRPr lang="en-US" sz="2000" b="1">
              <a:solidFill>
                <a:srgbClr val="008FD4"/>
              </a:solidFill>
              <a:latin typeface="Arial"/>
              <a:cs typeface="Arial"/>
            </a:endParaRPr>
          </a:p>
          <a:p>
            <a:pPr eaLnBrk="0" hangingPunct="0">
              <a:lnSpc>
                <a:spcPct val="90000"/>
              </a:lnSpc>
              <a:spcBef>
                <a:spcPct val="20000"/>
              </a:spcBef>
              <a:tabLst>
                <a:tab pos="114300" algn="l"/>
                <a:tab pos="800100" algn="l"/>
              </a:tabLst>
            </a:pPr>
            <a:endParaRPr lang="en-US" sz="2000" b="1">
              <a:solidFill>
                <a:srgbClr val="008FD4"/>
              </a:solidFill>
              <a:latin typeface="Arial"/>
              <a:cs typeface="Arial"/>
            </a:endParaRPr>
          </a:p>
          <a:p>
            <a:pPr eaLnBrk="0" hangingPunct="0">
              <a:lnSpc>
                <a:spcPct val="90000"/>
              </a:lnSpc>
              <a:spcBef>
                <a:spcPct val="20000"/>
              </a:spcBef>
              <a:tabLst>
                <a:tab pos="114300" algn="l"/>
                <a:tab pos="800100" algn="l"/>
              </a:tabLst>
            </a:pPr>
            <a:endParaRPr lang="en-US" sz="2000" b="1">
              <a:solidFill>
                <a:srgbClr val="008FD4"/>
              </a:solidFill>
              <a:latin typeface="Arial"/>
              <a:cs typeface="Arial"/>
            </a:endParaRPr>
          </a:p>
          <a:p>
            <a:pPr eaLnBrk="0" hangingPunct="0">
              <a:lnSpc>
                <a:spcPct val="90000"/>
              </a:lnSpc>
              <a:spcBef>
                <a:spcPct val="20000"/>
              </a:spcBef>
              <a:tabLst>
                <a:tab pos="114300" algn="l"/>
                <a:tab pos="800100" algn="l"/>
              </a:tabLst>
            </a:pPr>
            <a:endParaRPr lang="en-US" sz="2000" b="1">
              <a:solidFill>
                <a:srgbClr val="49403F"/>
              </a:solidFill>
              <a:latin typeface="Arial"/>
              <a:cs typeface="Arial"/>
            </a:endParaRPr>
          </a:p>
        </p:txBody>
      </p:sp>
      <p:sp>
        <p:nvSpPr>
          <p:cNvPr id="16" name="AutoShape 7"/>
          <p:cNvSpPr>
            <a:spLocks noChangeArrowheads="1"/>
          </p:cNvSpPr>
          <p:nvPr/>
        </p:nvSpPr>
        <p:spPr bwMode="auto">
          <a:xfrm>
            <a:off x="354013" y="1661757"/>
            <a:ext cx="2498725" cy="402590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a:lstStyle/>
          <a:p>
            <a:pPr eaLnBrk="0" hangingPunct="0">
              <a:lnSpc>
                <a:spcPct val="90000"/>
              </a:lnSpc>
              <a:spcBef>
                <a:spcPct val="20000"/>
              </a:spcBef>
            </a:pPr>
            <a:r>
              <a:rPr lang="en-US" sz="1800" b="1">
                <a:solidFill>
                  <a:srgbClr val="008FD4"/>
                </a:solidFill>
                <a:latin typeface="Arial"/>
                <a:cs typeface="Arial"/>
              </a:rPr>
              <a:t>Facial expressions: </a:t>
            </a:r>
            <a:endParaRPr lang="en-US" sz="1800" b="1">
              <a:solidFill>
                <a:srgbClr val="49403F"/>
              </a:solidFill>
              <a:latin typeface="Arial"/>
              <a:cs typeface="Arial"/>
            </a:endParaRPr>
          </a:p>
          <a:p>
            <a:pPr marL="165100" lvl="1" indent="-165100" eaLnBrk="0" hangingPunct="0">
              <a:lnSpc>
                <a:spcPct val="90000"/>
              </a:lnSpc>
              <a:spcBef>
                <a:spcPct val="20000"/>
              </a:spcBef>
              <a:spcAft>
                <a:spcPts val="600"/>
              </a:spcAft>
              <a:buFont typeface="Arial" charset="0"/>
              <a:buChar char="•"/>
            </a:pPr>
            <a:r>
              <a:rPr lang="en-US" sz="1600" b="1">
                <a:solidFill>
                  <a:srgbClr val="424242"/>
                </a:solidFill>
                <a:latin typeface="Arial"/>
                <a:cs typeface="Arial"/>
              </a:rPr>
              <a:t>Reflect internal feelings AND influence them    </a:t>
            </a:r>
            <a:r>
              <a:rPr lang="en-US" sz="1600" b="1">
                <a:solidFill>
                  <a:srgbClr val="008FD4"/>
                </a:solidFill>
                <a:latin typeface="Arial"/>
                <a:cs typeface="Arial"/>
              </a:rPr>
              <a:t>(facial feedback)</a:t>
            </a:r>
            <a:endParaRPr lang="en-US" sz="1600" b="1">
              <a:solidFill>
                <a:srgbClr val="424242"/>
              </a:solidFill>
              <a:latin typeface="Arial"/>
              <a:cs typeface="Arial"/>
            </a:endParaRPr>
          </a:p>
          <a:p>
            <a:pPr marL="165100" lvl="1" indent="-165100" eaLnBrk="0" hangingPunct="0">
              <a:lnSpc>
                <a:spcPct val="90000"/>
              </a:lnSpc>
              <a:spcBef>
                <a:spcPct val="20000"/>
              </a:spcBef>
              <a:spcAft>
                <a:spcPts val="600"/>
              </a:spcAft>
              <a:buFont typeface="Arial" charset="0"/>
              <a:buChar char="•"/>
            </a:pPr>
            <a:r>
              <a:rPr lang="en-US" sz="1600" b="1">
                <a:solidFill>
                  <a:srgbClr val="424242"/>
                </a:solidFill>
                <a:latin typeface="Arial"/>
                <a:cs typeface="Arial"/>
              </a:rPr>
              <a:t>Foster communication </a:t>
            </a:r>
            <a:br>
              <a:rPr lang="en-US" sz="1600" b="1">
                <a:solidFill>
                  <a:srgbClr val="424242"/>
                </a:solidFill>
                <a:latin typeface="Arial"/>
                <a:cs typeface="Arial"/>
              </a:rPr>
            </a:br>
            <a:r>
              <a:rPr lang="en-US" sz="1600" b="1">
                <a:solidFill>
                  <a:srgbClr val="424242"/>
                </a:solidFill>
                <a:latin typeface="Arial"/>
                <a:cs typeface="Arial"/>
              </a:rPr>
              <a:t>with others</a:t>
            </a:r>
          </a:p>
          <a:p>
            <a:pPr marL="165100" lvl="1" indent="-165100" eaLnBrk="0" hangingPunct="0">
              <a:lnSpc>
                <a:spcPct val="90000"/>
              </a:lnSpc>
              <a:spcBef>
                <a:spcPct val="20000"/>
              </a:spcBef>
              <a:spcAft>
                <a:spcPts val="600"/>
              </a:spcAft>
              <a:buFont typeface="Arial" charset="0"/>
              <a:buChar char="•"/>
            </a:pPr>
            <a:r>
              <a:rPr lang="en-US" sz="1600" b="1">
                <a:solidFill>
                  <a:srgbClr val="424242"/>
                </a:solidFill>
                <a:latin typeface="Arial"/>
                <a:cs typeface="Arial"/>
              </a:rPr>
              <a:t>Signal intentions to others</a:t>
            </a:r>
          </a:p>
          <a:p>
            <a:pPr marL="165100" lvl="1" indent="-165100" eaLnBrk="0" hangingPunct="0">
              <a:lnSpc>
                <a:spcPct val="90000"/>
              </a:lnSpc>
              <a:spcBef>
                <a:spcPct val="20000"/>
              </a:spcBef>
              <a:spcAft>
                <a:spcPts val="600"/>
              </a:spcAft>
              <a:buFont typeface="Arial" charset="0"/>
              <a:buChar char="•"/>
            </a:pPr>
            <a:r>
              <a:rPr lang="en-US" sz="1600" b="1">
                <a:solidFill>
                  <a:srgbClr val="424242"/>
                </a:solidFill>
                <a:latin typeface="Arial"/>
                <a:cs typeface="Arial"/>
              </a:rPr>
              <a:t>Enhance infant survival</a:t>
            </a:r>
          </a:p>
        </p:txBody>
      </p:sp>
    </p:spTree>
    <p:extLst>
      <p:ext uri="{BB962C8B-B14F-4D97-AF65-F5344CB8AC3E}">
        <p14:creationId xmlns:p14="http://schemas.microsoft.com/office/powerpoint/2010/main" val="3353581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
                                          </p:val>
                                        </p:tav>
                                        <p:tav tm="100000">
                                          <p:val>
                                            <p:strVal val="#ppt_x"/>
                                          </p:val>
                                        </p:tav>
                                      </p:tavLst>
                                    </p:anim>
                                    <p:anim calcmode="lin" valueType="num">
                                      <p:cBhvr>
                                        <p:cTn id="8" dur="500" fill="hold"/>
                                        <p:tgtEl>
                                          <p:spTgt spid="18"/>
                                        </p:tgtEl>
                                        <p:attrNameLst>
                                          <p:attrName>ppt_y</p:attrName>
                                        </p:attrNameLst>
                                      </p:cBhvr>
                                      <p:tavLst>
                                        <p:tav tm="0">
                                          <p:val>
                                            <p:strVal val="#ppt_y-#ppt_h/2"/>
                                          </p:val>
                                        </p:tav>
                                        <p:tav tm="100000">
                                          <p:val>
                                            <p:strVal val="#ppt_y"/>
                                          </p:val>
                                        </p:tav>
                                      </p:tavLst>
                                    </p:anim>
                                    <p:anim calcmode="lin" valueType="num">
                                      <p:cBhvr>
                                        <p:cTn id="9" dur="500" fill="hold"/>
                                        <p:tgtEl>
                                          <p:spTgt spid="18"/>
                                        </p:tgtEl>
                                        <p:attrNameLst>
                                          <p:attrName>ppt_w</p:attrName>
                                        </p:attrNameLst>
                                      </p:cBhvr>
                                      <p:tavLst>
                                        <p:tav tm="0">
                                          <p:val>
                                            <p:strVal val="#ppt_w"/>
                                          </p:val>
                                        </p:tav>
                                        <p:tav tm="100000">
                                          <p:val>
                                            <p:strVal val="#ppt_w"/>
                                          </p:val>
                                        </p:tav>
                                      </p:tavLst>
                                    </p:anim>
                                    <p:anim calcmode="lin" valueType="num">
                                      <p:cBhvr>
                                        <p:cTn id="10" dur="500" fill="hold"/>
                                        <p:tgtEl>
                                          <p:spTgt spid="18"/>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2000"/>
                                        <p:tgtEl>
                                          <p:spTgt spid="16"/>
                                        </p:tgtEl>
                                      </p:cBhvr>
                                    </p:animEffect>
                                  </p:childTnLst>
                                </p:cTn>
                              </p:par>
                            </p:childTnLst>
                          </p:cTn>
                        </p:par>
                        <p:par>
                          <p:cTn id="15" fill="hold" nodeType="afterGroup">
                            <p:stCondLst>
                              <p:cond delay="2500"/>
                            </p:stCondLst>
                            <p:childTnLst>
                              <p:par>
                                <p:cTn id="16" presetID="17" presetClass="entr" presetSubtype="1"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ppt_h/2"/>
                                          </p:val>
                                        </p:tav>
                                        <p:tav tm="100000">
                                          <p:val>
                                            <p:strVal val="#ppt_y"/>
                                          </p:val>
                                        </p:tav>
                                      </p:tavLst>
                                    </p:anim>
                                    <p:anim calcmode="lin" valueType="num">
                                      <p:cBhvr>
                                        <p:cTn id="20" dur="500" fill="hold"/>
                                        <p:tgtEl>
                                          <p:spTgt spid="20"/>
                                        </p:tgtEl>
                                        <p:attrNameLst>
                                          <p:attrName>ppt_w</p:attrName>
                                        </p:attrNameLst>
                                      </p:cBhvr>
                                      <p:tavLst>
                                        <p:tav tm="0">
                                          <p:val>
                                            <p:strVal val="#ppt_w"/>
                                          </p:val>
                                        </p:tav>
                                        <p:tav tm="100000">
                                          <p:val>
                                            <p:strVal val="#ppt_w"/>
                                          </p:val>
                                        </p:tav>
                                      </p:tavLst>
                                    </p:anim>
                                    <p:anim calcmode="lin" valueType="num">
                                      <p:cBhvr>
                                        <p:cTn id="21" dur="500" fill="hold"/>
                                        <p:tgtEl>
                                          <p:spTgt spid="20"/>
                                        </p:tgtEl>
                                        <p:attrNameLst>
                                          <p:attrName>ppt_h</p:attrName>
                                        </p:attrNameLst>
                                      </p:cBhvr>
                                      <p:tavLst>
                                        <p:tav tm="0">
                                          <p:val>
                                            <p:fltVal val="0"/>
                                          </p:val>
                                        </p:tav>
                                        <p:tav tm="100000">
                                          <p:val>
                                            <p:strVal val="#ppt_h"/>
                                          </p:val>
                                        </p:tav>
                                      </p:tavLst>
                                    </p:anim>
                                  </p:childTnLst>
                                </p:cTn>
                              </p:par>
                            </p:childTnLst>
                          </p:cTn>
                        </p:par>
                        <p:par>
                          <p:cTn id="22" fill="hold" nodeType="afterGroup">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75788"/>
                                        </p:tgtEl>
                                        <p:attrNameLst>
                                          <p:attrName>style.visibility</p:attrName>
                                        </p:attrNameLst>
                                      </p:cBhvr>
                                      <p:to>
                                        <p:strVal val="visible"/>
                                      </p:to>
                                    </p:set>
                                    <p:animEffect transition="in" filter="fade">
                                      <p:cBhvr>
                                        <p:cTn id="25" dur="2000"/>
                                        <p:tgtEl>
                                          <p:spTgt spid="75788"/>
                                        </p:tgtEl>
                                      </p:cBhvr>
                                    </p:animEffect>
                                  </p:childTnLst>
                                </p:cTn>
                              </p:par>
                            </p:childTnLst>
                          </p:cTn>
                        </p:par>
                        <p:par>
                          <p:cTn id="26" fill="hold" nodeType="afterGroup">
                            <p:stCondLst>
                              <p:cond delay="5000"/>
                            </p:stCondLst>
                            <p:childTnLst>
                              <p:par>
                                <p:cTn id="27" presetID="17" presetClass="entr" presetSubtype="1"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ppt_x</p:attrName>
                                        </p:attrNameLst>
                                      </p:cBhvr>
                                      <p:tavLst>
                                        <p:tav tm="0">
                                          <p:val>
                                            <p:strVal val="#ppt_x"/>
                                          </p:val>
                                        </p:tav>
                                        <p:tav tm="100000">
                                          <p:val>
                                            <p:strVal val="#ppt_x"/>
                                          </p:val>
                                        </p:tav>
                                      </p:tavLst>
                                    </p:anim>
                                    <p:anim calcmode="lin" valueType="num">
                                      <p:cBhvr>
                                        <p:cTn id="30" dur="500" fill="hold"/>
                                        <p:tgtEl>
                                          <p:spTgt spid="21"/>
                                        </p:tgtEl>
                                        <p:attrNameLst>
                                          <p:attrName>ppt_y</p:attrName>
                                        </p:attrNameLst>
                                      </p:cBhvr>
                                      <p:tavLst>
                                        <p:tav tm="0">
                                          <p:val>
                                            <p:strVal val="#ppt_y-#ppt_h/2"/>
                                          </p:val>
                                        </p:tav>
                                        <p:tav tm="100000">
                                          <p:val>
                                            <p:strVal val="#ppt_y"/>
                                          </p:val>
                                        </p:tav>
                                      </p:tavLst>
                                    </p:anim>
                                    <p:anim calcmode="lin" valueType="num">
                                      <p:cBhvr>
                                        <p:cTn id="31" dur="500" fill="hold"/>
                                        <p:tgtEl>
                                          <p:spTgt spid="21"/>
                                        </p:tgtEl>
                                        <p:attrNameLst>
                                          <p:attrName>ppt_w</p:attrName>
                                        </p:attrNameLst>
                                      </p:cBhvr>
                                      <p:tavLst>
                                        <p:tav tm="0">
                                          <p:val>
                                            <p:strVal val="#ppt_w"/>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childTnLst>
                                </p:cTn>
                              </p:par>
                            </p:childTnLst>
                          </p:cTn>
                        </p:par>
                        <p:par>
                          <p:cTn id="33" fill="hold" nodeType="afterGroup">
                            <p:stCondLst>
                              <p:cond delay="5500"/>
                            </p:stCondLst>
                            <p:childTnLst>
                              <p:par>
                                <p:cTn id="34" presetID="10" presetClass="entr" presetSubtype="0" fill="hold" grpId="0"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75788" grpId="0"/>
      <p:bldP spid="2"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5"/>
          <p:cNvSpPr>
            <a:spLocks noGrp="1"/>
          </p:cNvSpPr>
          <p:nvPr>
            <p:ph type="ctrTitle"/>
          </p:nvPr>
        </p:nvSpPr>
        <p:spPr/>
        <p:txBody>
          <a:bodyPr/>
          <a:lstStyle/>
          <a:p>
            <a:r>
              <a:rPr lang="en-US">
                <a:latin typeface="Arial" charset="0"/>
                <a:ea typeface="ＭＳ Ｐゴシック" charset="0"/>
                <a:cs typeface="ＭＳ Ｐゴシック" charset="0"/>
              </a:rPr>
              <a:t>Emotion and the Brain</a:t>
            </a:r>
          </a:p>
        </p:txBody>
      </p:sp>
      <p:sp>
        <p:nvSpPr>
          <p:cNvPr id="13" name="Content Placeholder 12"/>
          <p:cNvSpPr>
            <a:spLocks noGrp="1"/>
          </p:cNvSpPr>
          <p:nvPr>
            <p:ph idx="4294967295"/>
          </p:nvPr>
        </p:nvSpPr>
        <p:spPr>
          <a:xfrm>
            <a:off x="6396038" y="1972032"/>
            <a:ext cx="2747962" cy="1495425"/>
          </a:xfrm>
        </p:spPr>
        <p:txBody>
          <a:bodyPr>
            <a:noAutofit/>
          </a:bodyPr>
          <a:lstStyle/>
          <a:p>
            <a:pPr marL="0" indent="0">
              <a:buNone/>
            </a:pPr>
            <a:r>
              <a:rPr lang="en-US" sz="2400" b="1" dirty="0">
                <a:solidFill>
                  <a:srgbClr val="619311"/>
                </a:solidFill>
                <a:latin typeface="Arial" charset="0"/>
                <a:ea typeface="ＭＳ Ｐゴシック" charset="0"/>
                <a:cs typeface="ＭＳ Ｐゴシック" charset="0"/>
              </a:rPr>
              <a:t>Cerebral cortex</a:t>
            </a:r>
            <a:br>
              <a:rPr lang="en-US" sz="2400" b="1" dirty="0">
                <a:solidFill>
                  <a:srgbClr val="619311"/>
                </a:solidFill>
                <a:latin typeface="Arial" charset="0"/>
                <a:ea typeface="ＭＳ Ｐゴシック" charset="0"/>
                <a:cs typeface="ＭＳ Ｐゴシック" charset="0"/>
              </a:rPr>
            </a:br>
            <a:r>
              <a:rPr lang="en-US" sz="2400" b="1" dirty="0">
                <a:latin typeface="Arial" charset="0"/>
                <a:ea typeface="ＭＳ Ｐゴシック" charset="0"/>
                <a:cs typeface="ＭＳ Ｐゴシック" charset="0"/>
              </a:rPr>
              <a:t>Can override the amygdala’</a:t>
            </a:r>
            <a:r>
              <a:rPr lang="en-US" altLang="ja-JP" sz="2400" b="1" dirty="0">
                <a:latin typeface="Arial" charset="0"/>
                <a:ea typeface="ＭＳ Ｐゴシック" charset="0"/>
                <a:cs typeface="ＭＳ Ｐゴシック" charset="0"/>
              </a:rPr>
              <a:t>s initial appraisal</a:t>
            </a:r>
            <a:endParaRPr lang="en-US" sz="2400" b="1" dirty="0">
              <a:latin typeface="Arial" charset="0"/>
              <a:ea typeface="ＭＳ Ｐゴシック" charset="0"/>
              <a:cs typeface="ＭＳ Ｐゴシック" charset="0"/>
            </a:endParaRPr>
          </a:p>
        </p:txBody>
      </p:sp>
      <p:sp>
        <p:nvSpPr>
          <p:cNvPr id="20" name="Content Placeholder 12"/>
          <p:cNvSpPr txBox="1">
            <a:spLocks/>
          </p:cNvSpPr>
          <p:nvPr/>
        </p:nvSpPr>
        <p:spPr bwMode="auto">
          <a:xfrm>
            <a:off x="196850" y="4259619"/>
            <a:ext cx="2790825"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20000"/>
              </a:spcBef>
            </a:pPr>
            <a:r>
              <a:rPr lang="en-US" b="1" dirty="0">
                <a:solidFill>
                  <a:srgbClr val="C62DB0"/>
                </a:solidFill>
              </a:rPr>
              <a:t>Amygdala</a:t>
            </a:r>
          </a:p>
          <a:p>
            <a:pPr>
              <a:lnSpc>
                <a:spcPct val="90000"/>
              </a:lnSpc>
              <a:spcBef>
                <a:spcPct val="20000"/>
              </a:spcBef>
              <a:spcAft>
                <a:spcPts val="1200"/>
              </a:spcAft>
            </a:pPr>
            <a:r>
              <a:rPr lang="en-US" b="1" dirty="0">
                <a:solidFill>
                  <a:srgbClr val="49403F"/>
                </a:solidFill>
              </a:rPr>
              <a:t>Responsible for assessing threat</a:t>
            </a:r>
          </a:p>
        </p:txBody>
      </p:sp>
      <p:pic>
        <p:nvPicPr>
          <p:cNvPr id="3" name="Picture 2" descr="AAFDEPO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82913" y="1179869"/>
            <a:ext cx="2990850"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9516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fade">
                                      <p:cBhvr>
                                        <p:cTn id="19" dur="1000"/>
                                        <p:tgtEl>
                                          <p:spTgt spid="13">
                                            <p:txEl>
                                              <p:pRg st="0" end="0"/>
                                            </p:txEl>
                                          </p:spTgt>
                                        </p:tgtEl>
                                      </p:cBhvr>
                                    </p:animEffect>
                                    <p:anim calcmode="lin" valueType="num">
                                      <p:cBhvr>
                                        <p:cTn id="20"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2512856"/>
            <a:ext cx="9144000" cy="1067288"/>
          </a:xfrm>
          <a:prstGeom prst="rect">
            <a:avLst/>
          </a:prstGeom>
          <a:solidFill>
            <a:schemeClr val="tx1">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794" name="Rectangle 2"/>
          <p:cNvSpPr>
            <a:spLocks noGrp="1"/>
          </p:cNvSpPr>
          <p:nvPr>
            <p:ph type="ctrTitle"/>
          </p:nvPr>
        </p:nvSpPr>
        <p:spPr/>
        <p:txBody>
          <a:bodyPr/>
          <a:lstStyle/>
          <a:p>
            <a:pPr eaLnBrk="1" hangingPunct="1"/>
            <a:r>
              <a:rPr lang="en-US">
                <a:latin typeface="Arial" charset="0"/>
                <a:ea typeface="ＭＳ Ｐゴシック" charset="0"/>
                <a:cs typeface="ＭＳ Ｐゴシック" charset="0"/>
              </a:rPr>
              <a:t>Emotion and the Brain</a:t>
            </a:r>
          </a:p>
        </p:txBody>
      </p:sp>
      <p:sp>
        <p:nvSpPr>
          <p:cNvPr id="20" name="Rectangle 4"/>
          <p:cNvSpPr txBox="1">
            <a:spLocks noChangeArrowheads="1"/>
          </p:cNvSpPr>
          <p:nvPr/>
        </p:nvSpPr>
        <p:spPr bwMode="auto">
          <a:xfrm>
            <a:off x="707584" y="2519057"/>
            <a:ext cx="3743325" cy="1223962"/>
          </a:xfrm>
          <a:prstGeom prst="rect">
            <a:avLst/>
          </a:prstGeom>
          <a:noFill/>
          <a:ln>
            <a:noFill/>
          </a:ln>
          <a:effectLst>
            <a:outerShdw blurRad="25400" dist="25400" dir="2700000" algn="tl"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800100" algn="l"/>
              </a:tabLst>
              <a:defRPr sz="2400">
                <a:solidFill>
                  <a:schemeClr val="tx1"/>
                </a:solidFill>
                <a:latin typeface="Arial" charset="0"/>
                <a:ea typeface="ＭＳ Ｐゴシック" charset="0"/>
                <a:cs typeface="ＭＳ Ｐゴシック" charset="0"/>
              </a:defRPr>
            </a:lvl1pPr>
            <a:lvl2pPr marL="742950" indent="-285750" eaLnBrk="0" hangingPunct="0">
              <a:tabLst>
                <a:tab pos="800100" algn="l"/>
              </a:tabLst>
              <a:defRPr sz="2400">
                <a:solidFill>
                  <a:schemeClr val="tx1"/>
                </a:solidFill>
                <a:latin typeface="Arial" charset="0"/>
                <a:ea typeface="ＭＳ Ｐゴシック" charset="0"/>
              </a:defRPr>
            </a:lvl2pPr>
            <a:lvl3pPr marL="1143000" indent="-228600" eaLnBrk="0" hangingPunct="0">
              <a:tabLst>
                <a:tab pos="800100" algn="l"/>
              </a:tabLst>
              <a:defRPr sz="2400">
                <a:solidFill>
                  <a:schemeClr val="tx1"/>
                </a:solidFill>
                <a:latin typeface="Arial" charset="0"/>
                <a:ea typeface="ＭＳ Ｐゴシック" charset="0"/>
              </a:defRPr>
            </a:lvl3pPr>
            <a:lvl4pPr marL="1600200" indent="-228600" eaLnBrk="0" hangingPunct="0">
              <a:tabLst>
                <a:tab pos="800100" algn="l"/>
              </a:tabLst>
              <a:defRPr sz="2400">
                <a:solidFill>
                  <a:schemeClr val="tx1"/>
                </a:solidFill>
                <a:latin typeface="Arial" charset="0"/>
                <a:ea typeface="ＭＳ Ｐゴシック" charset="0"/>
              </a:defRPr>
            </a:lvl4pPr>
            <a:lvl5pPr marL="2057400" indent="-228600" eaLnBrk="0" hangingPunct="0">
              <a:tabLst>
                <a:tab pos="8001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8001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8001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8001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800100" algn="l"/>
              </a:tabLst>
              <a:defRPr sz="2400">
                <a:solidFill>
                  <a:schemeClr val="tx1"/>
                </a:solidFill>
                <a:latin typeface="Arial" charset="0"/>
                <a:ea typeface="ＭＳ Ｐゴシック" charset="0"/>
              </a:defRPr>
            </a:lvl9pPr>
          </a:lstStyle>
          <a:p>
            <a:pPr>
              <a:lnSpc>
                <a:spcPct val="105000"/>
              </a:lnSpc>
              <a:spcBef>
                <a:spcPct val="20000"/>
              </a:spcBef>
            </a:pPr>
            <a:r>
              <a:rPr lang="en-US" b="1" dirty="0">
                <a:solidFill>
                  <a:srgbClr val="7CD2F0"/>
                </a:solidFill>
              </a:rPr>
              <a:t>Left prefrontal cortex</a:t>
            </a:r>
          </a:p>
          <a:p>
            <a:pPr>
              <a:lnSpc>
                <a:spcPct val="105000"/>
              </a:lnSpc>
              <a:spcBef>
                <a:spcPct val="20000"/>
              </a:spcBef>
            </a:pPr>
            <a:r>
              <a:rPr lang="ja-JP" altLang="en-US" b="1" dirty="0">
                <a:solidFill>
                  <a:schemeClr val="bg1"/>
                </a:solidFill>
              </a:rPr>
              <a:t>“</a:t>
            </a:r>
            <a:r>
              <a:rPr lang="en-US" altLang="ja-JP" b="1" dirty="0">
                <a:solidFill>
                  <a:schemeClr val="bg1"/>
                </a:solidFill>
              </a:rPr>
              <a:t>Approach emotions</a:t>
            </a:r>
            <a:r>
              <a:rPr lang="ja-JP" altLang="en-US" b="1" dirty="0">
                <a:solidFill>
                  <a:schemeClr val="bg1"/>
                </a:solidFill>
              </a:rPr>
              <a:t>”</a:t>
            </a:r>
            <a:endParaRPr lang="en-US" b="1" dirty="0">
              <a:solidFill>
                <a:schemeClr val="bg1"/>
              </a:solidFill>
            </a:endParaRPr>
          </a:p>
        </p:txBody>
      </p:sp>
      <p:sp>
        <p:nvSpPr>
          <p:cNvPr id="21" name="Rectangle 4"/>
          <p:cNvSpPr txBox="1">
            <a:spLocks noChangeArrowheads="1"/>
          </p:cNvSpPr>
          <p:nvPr/>
        </p:nvSpPr>
        <p:spPr bwMode="auto">
          <a:xfrm>
            <a:off x="4963749" y="2519057"/>
            <a:ext cx="3932237" cy="1287462"/>
          </a:xfrm>
          <a:prstGeom prst="rect">
            <a:avLst/>
          </a:prstGeom>
          <a:noFill/>
          <a:ln>
            <a:noFill/>
          </a:ln>
          <a:effectLst>
            <a:outerShdw blurRad="25400" dist="25400" dir="2700000" algn="tl"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800100" algn="l"/>
              </a:tabLst>
              <a:defRPr sz="2400">
                <a:solidFill>
                  <a:schemeClr val="tx1"/>
                </a:solidFill>
                <a:latin typeface="Arial" charset="0"/>
                <a:ea typeface="ＭＳ Ｐゴシック" charset="0"/>
                <a:cs typeface="ＭＳ Ｐゴシック" charset="0"/>
              </a:defRPr>
            </a:lvl1pPr>
            <a:lvl2pPr marL="742950" indent="-285750" eaLnBrk="0" hangingPunct="0">
              <a:tabLst>
                <a:tab pos="800100" algn="l"/>
              </a:tabLst>
              <a:defRPr sz="2400">
                <a:solidFill>
                  <a:schemeClr val="tx1"/>
                </a:solidFill>
                <a:latin typeface="Arial" charset="0"/>
                <a:ea typeface="ＭＳ Ｐゴシック" charset="0"/>
              </a:defRPr>
            </a:lvl2pPr>
            <a:lvl3pPr marL="1143000" indent="-228600" eaLnBrk="0" hangingPunct="0">
              <a:tabLst>
                <a:tab pos="800100" algn="l"/>
              </a:tabLst>
              <a:defRPr sz="2400">
                <a:solidFill>
                  <a:schemeClr val="tx1"/>
                </a:solidFill>
                <a:latin typeface="Arial" charset="0"/>
                <a:ea typeface="ＭＳ Ｐゴシック" charset="0"/>
              </a:defRPr>
            </a:lvl3pPr>
            <a:lvl4pPr marL="1600200" indent="-228600" eaLnBrk="0" hangingPunct="0">
              <a:tabLst>
                <a:tab pos="800100" algn="l"/>
              </a:tabLst>
              <a:defRPr sz="2400">
                <a:solidFill>
                  <a:schemeClr val="tx1"/>
                </a:solidFill>
                <a:latin typeface="Arial" charset="0"/>
                <a:ea typeface="ＭＳ Ｐゴシック" charset="0"/>
              </a:defRPr>
            </a:lvl4pPr>
            <a:lvl5pPr marL="2057400" indent="-228600" eaLnBrk="0" hangingPunct="0">
              <a:tabLst>
                <a:tab pos="8001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8001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8001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8001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800100" algn="l"/>
              </a:tabLst>
              <a:defRPr sz="2400">
                <a:solidFill>
                  <a:schemeClr val="tx1"/>
                </a:solidFill>
                <a:latin typeface="Arial" charset="0"/>
                <a:ea typeface="ＭＳ Ｐゴシック" charset="0"/>
              </a:defRPr>
            </a:lvl9pPr>
          </a:lstStyle>
          <a:p>
            <a:pPr>
              <a:lnSpc>
                <a:spcPct val="105000"/>
              </a:lnSpc>
              <a:spcBef>
                <a:spcPct val="20000"/>
              </a:spcBef>
            </a:pPr>
            <a:r>
              <a:rPr lang="en-US" b="1" dirty="0">
                <a:solidFill>
                  <a:srgbClr val="327FFF"/>
                </a:solidFill>
              </a:rPr>
              <a:t>Right prefrontal cortex</a:t>
            </a:r>
          </a:p>
          <a:p>
            <a:pPr>
              <a:lnSpc>
                <a:spcPct val="105000"/>
              </a:lnSpc>
              <a:spcBef>
                <a:spcPct val="20000"/>
              </a:spcBef>
            </a:pPr>
            <a:r>
              <a:rPr lang="ja-JP" altLang="en-US" b="1" dirty="0">
                <a:solidFill>
                  <a:srgbClr val="FFFFFF"/>
                </a:solidFill>
              </a:rPr>
              <a:t>“</a:t>
            </a:r>
            <a:r>
              <a:rPr lang="en-US" altLang="ja-JP" b="1" dirty="0">
                <a:solidFill>
                  <a:srgbClr val="FFFFFF"/>
                </a:solidFill>
              </a:rPr>
              <a:t>Escape emotions</a:t>
            </a:r>
            <a:r>
              <a:rPr lang="ja-JP" altLang="en-US" b="1" dirty="0">
                <a:solidFill>
                  <a:srgbClr val="FFFFFF"/>
                </a:solidFill>
              </a:rPr>
              <a:t>”</a:t>
            </a:r>
            <a:endParaRPr lang="en-US" b="1" dirty="0">
              <a:solidFill>
                <a:srgbClr val="FFFFFF"/>
              </a:solidFill>
            </a:endParaRPr>
          </a:p>
        </p:txBody>
      </p:sp>
    </p:spTree>
    <p:extLst>
      <p:ext uri="{BB962C8B-B14F-4D97-AF65-F5344CB8AC3E}">
        <p14:creationId xmlns:p14="http://schemas.microsoft.com/office/powerpoint/2010/main" val="1870172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0-#ppt_w/2"/>
                                          </p:val>
                                        </p:tav>
                                        <p:tav tm="100000">
                                          <p:val>
                                            <p:strVal val="#ppt_x"/>
                                          </p:val>
                                        </p:tav>
                                      </p:tavLst>
                                    </p:anim>
                                    <p:anim calcmode="lin" valueType="num">
                                      <p:cBhvr additive="base">
                                        <p:cTn id="13" dur="500" fill="hold"/>
                                        <p:tgtEl>
                                          <p:spTgt spid="2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p:tgtEl>
                                          <p:spTgt spid="20"/>
                                        </p:tgtEl>
                                        <p:attrNameLst>
                                          <p:attrName>ppt_x</p:attrName>
                                        </p:attrNameLst>
                                      </p:cBhvr>
                                      <p:tavLst>
                                        <p:tav tm="0">
                                          <p:val>
                                            <p:strVal val="#ppt_x-#ppt_w*1.125000"/>
                                          </p:val>
                                        </p:tav>
                                        <p:tav tm="100000">
                                          <p:val>
                                            <p:strVal val="#ppt_x"/>
                                          </p:val>
                                        </p:tav>
                                      </p:tavLst>
                                    </p:anim>
                                    <p:animEffect transition="in" filter="wipe(right)">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P spid="2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826</TotalTime>
  <Words>3550</Words>
  <Application>Microsoft Macintosh PowerPoint</Application>
  <PresentationFormat>On-screen Show (4:3)</PresentationFormat>
  <Paragraphs>410</Paragraphs>
  <Slides>54</Slides>
  <Notes>34</Notes>
  <HiddenSlides>0</HiddenSlides>
  <MMClips>0</MMClips>
  <ScaleCrop>false</ScaleCrop>
  <HeadingPairs>
    <vt:vector size="4" baseType="variant">
      <vt:variant>
        <vt:lpstr>Theme</vt:lpstr>
      </vt:variant>
      <vt:variant>
        <vt:i4>2</vt:i4>
      </vt:variant>
      <vt:variant>
        <vt:lpstr>Slide Titles</vt:lpstr>
      </vt:variant>
      <vt:variant>
        <vt:i4>54</vt:i4>
      </vt:variant>
    </vt:vector>
  </HeadingPairs>
  <TitlesOfParts>
    <vt:vector size="56" baseType="lpstr">
      <vt:lpstr>1_Office Theme</vt:lpstr>
      <vt:lpstr>Custom Design</vt:lpstr>
      <vt:lpstr>PowerPoint Presentation</vt:lpstr>
      <vt:lpstr>PowerPoint Presentation</vt:lpstr>
      <vt:lpstr>PowerPoint Presentation</vt:lpstr>
      <vt:lpstr>PowerPoint Presentation</vt:lpstr>
      <vt:lpstr>Emotion and the Face</vt:lpstr>
      <vt:lpstr>Figure 11.1: Some Universal Expressions</vt:lpstr>
      <vt:lpstr>Emotion and the Face</vt:lpstr>
      <vt:lpstr>Emotion and the Brain</vt:lpstr>
      <vt:lpstr>Emotion and the Brain</vt:lpstr>
      <vt:lpstr>Emotion and the Brain</vt:lpstr>
      <vt:lpstr>Neurons for Imitation and Empathy</vt:lpstr>
      <vt:lpstr>The Energy of Emotion</vt:lpstr>
      <vt:lpstr>PowerPoint Presentation</vt:lpstr>
      <vt:lpstr>Emotions and the Mind</vt:lpstr>
      <vt:lpstr>Emotions and the Mind</vt:lpstr>
      <vt:lpstr>Emotions and the Mind</vt:lpstr>
      <vt:lpstr>PowerPoint Presentation</vt:lpstr>
      <vt:lpstr>PowerPoint Presentation</vt:lpstr>
      <vt:lpstr>How Culture Shapes Emotions</vt:lpstr>
      <vt:lpstr>Communicating Emotions</vt:lpstr>
      <vt:lpstr>Gender and Emotion</vt:lpstr>
      <vt:lpstr>PowerPoint Presentation</vt:lpstr>
      <vt:lpstr>PowerPoint Presentation</vt:lpstr>
      <vt:lpstr>Will This Survey Stress You Out?</vt:lpstr>
      <vt:lpstr>Stress and the Body</vt:lpstr>
      <vt:lpstr>Current Approaches</vt:lpstr>
      <vt:lpstr>Current Approaches</vt:lpstr>
      <vt:lpstr>The Immune System: PNI</vt:lpstr>
      <vt:lpstr>The Immune System: PNI</vt:lpstr>
      <vt:lpstr>Stress and the Mind</vt:lpstr>
      <vt:lpstr>Conscientiousness and Control</vt:lpstr>
      <vt:lpstr>PowerPoint Presentation</vt:lpstr>
      <vt:lpstr>PowerPoint Presentation</vt:lpstr>
      <vt:lpstr>PowerPoint Presentation</vt:lpstr>
      <vt:lpstr>Hostility and Depression: Do They Hurt?</vt:lpstr>
      <vt:lpstr>Hostility and Depression: Do They Hurt?</vt:lpstr>
      <vt:lpstr>Positive Emotions: Do They Help?</vt:lpstr>
      <vt:lpstr>Emotional Inhibition and Expression</vt:lpstr>
      <vt:lpstr>Figure 11.6: Heartfelt Forgiveness</vt:lpstr>
      <vt:lpstr>PowerPoint Presentation</vt:lpstr>
      <vt:lpstr>PowerPoint Presentation</vt:lpstr>
      <vt:lpstr>Coping with Stress</vt:lpstr>
      <vt:lpstr>Solving the Problem</vt:lpstr>
      <vt:lpstr>Rethinking the Problem</vt:lpstr>
      <vt:lpstr>Drawing on Social Support</vt:lpstr>
      <vt:lpstr>Figure 11.7: Hugs and Health</vt:lpstr>
      <vt:lpstr>Drawing on Social Support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Rocky Buckley</dc:creator>
  <cp:lastModifiedBy>Rocky Buckley</cp:lastModifiedBy>
  <cp:revision>59</cp:revision>
  <dcterms:created xsi:type="dcterms:W3CDTF">2016-02-12T17:13:06Z</dcterms:created>
  <dcterms:modified xsi:type="dcterms:W3CDTF">2016-03-29T22:34:57Z</dcterms:modified>
</cp:coreProperties>
</file>