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1" r:id="rId2"/>
  </p:sldMasterIdLst>
  <p:notesMasterIdLst>
    <p:notesMasterId r:id="rId61"/>
  </p:notesMasterIdLst>
  <p:sldIdLst>
    <p:sldId id="256" r:id="rId3"/>
    <p:sldId id="257" r:id="rId4"/>
    <p:sldId id="258" r:id="rId5"/>
    <p:sldId id="274" r:id="rId6"/>
    <p:sldId id="275" r:id="rId7"/>
    <p:sldId id="276" r:id="rId8"/>
    <p:sldId id="277" r:id="rId9"/>
    <p:sldId id="278" r:id="rId10"/>
    <p:sldId id="279" r:id="rId11"/>
    <p:sldId id="280" r:id="rId12"/>
    <p:sldId id="281" r:id="rId13"/>
    <p:sldId id="282" r:id="rId14"/>
    <p:sldId id="283" r:id="rId15"/>
    <p:sldId id="284" r:id="rId16"/>
    <p:sldId id="285" r:id="rId17"/>
    <p:sldId id="286" r:id="rId18"/>
    <p:sldId id="319" r:id="rId19"/>
    <p:sldId id="320" r:id="rId20"/>
    <p:sldId id="288" r:id="rId21"/>
    <p:sldId id="289" r:id="rId22"/>
    <p:sldId id="290" r:id="rId23"/>
    <p:sldId id="291" r:id="rId24"/>
    <p:sldId id="292" r:id="rId25"/>
    <p:sldId id="321" r:id="rId26"/>
    <p:sldId id="322" r:id="rId27"/>
    <p:sldId id="294" r:id="rId28"/>
    <p:sldId id="295" r:id="rId29"/>
    <p:sldId id="296" r:id="rId30"/>
    <p:sldId id="297" r:id="rId31"/>
    <p:sldId id="298" r:id="rId32"/>
    <p:sldId id="323" r:id="rId33"/>
    <p:sldId id="324" r:id="rId34"/>
    <p:sldId id="300" r:id="rId35"/>
    <p:sldId id="301" r:id="rId36"/>
    <p:sldId id="302" r:id="rId37"/>
    <p:sldId id="303" r:id="rId38"/>
    <p:sldId id="304" r:id="rId39"/>
    <p:sldId id="305" r:id="rId40"/>
    <p:sldId id="325" r:id="rId41"/>
    <p:sldId id="326" r:id="rId42"/>
    <p:sldId id="307" r:id="rId43"/>
    <p:sldId id="308" r:id="rId44"/>
    <p:sldId id="309" r:id="rId45"/>
    <p:sldId id="310" r:id="rId46"/>
    <p:sldId id="311" r:id="rId47"/>
    <p:sldId id="312" r:id="rId48"/>
    <p:sldId id="313" r:id="rId49"/>
    <p:sldId id="327" r:id="rId50"/>
    <p:sldId id="328" r:id="rId51"/>
    <p:sldId id="315" r:id="rId52"/>
    <p:sldId id="316" r:id="rId53"/>
    <p:sldId id="317" r:id="rId54"/>
    <p:sldId id="318" r:id="rId55"/>
    <p:sldId id="271" r:id="rId56"/>
    <p:sldId id="329" r:id="rId57"/>
    <p:sldId id="338" r:id="rId58"/>
    <p:sldId id="339" r:id="rId59"/>
    <p:sldId id="340"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6DC8"/>
    <a:srgbClr val="4F3967"/>
    <a:srgbClr val="E7C8B3"/>
    <a:srgbClr val="3B103C"/>
    <a:srgbClr val="308AFF"/>
    <a:srgbClr val="1E1E1E"/>
    <a:srgbClr val="0FD3FF"/>
    <a:srgbClr val="D23AD4"/>
    <a:srgbClr val="8FD44F"/>
    <a:srgbClr val="FF575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26" d="100"/>
          <a:sy n="126" d="100"/>
        </p:scale>
        <p:origin x="-104" y="-3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4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notesMaster" Target="notesMasters/notesMaster1.xml"/><Relationship Id="rId62" Type="http://schemas.openxmlformats.org/officeDocument/2006/relationships/printerSettings" Target="printerSettings/printerSettings1.bin"/><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C1334B-AF47-0B4F-987E-6AD403F4D34B}" type="datetimeFigureOut">
              <a:rPr lang="en-US" smtClean="0"/>
              <a:t>3/29/16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A608C2-2A41-D24B-9490-C70C5A3B2E3A}" type="slidenum">
              <a:rPr lang="en-US" smtClean="0"/>
              <a:t>‹#›</a:t>
            </a:fld>
            <a:endParaRPr lang="en-US"/>
          </a:p>
        </p:txBody>
      </p:sp>
    </p:spTree>
    <p:extLst>
      <p:ext uri="{BB962C8B-B14F-4D97-AF65-F5344CB8AC3E}">
        <p14:creationId xmlns:p14="http://schemas.microsoft.com/office/powerpoint/2010/main" val="30229418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TextEdit="1"/>
          </p:cNvSpPr>
          <p:nvPr>
            <p:ph type="sldImg"/>
          </p:nvPr>
        </p:nvSpPr>
        <p:spPr>
          <a:xfrm>
            <a:off x="1144588" y="685800"/>
            <a:ext cx="4572000" cy="3429000"/>
          </a:xfrm>
          <a:ln/>
        </p:spPr>
      </p:sp>
      <p:sp>
        <p:nvSpPr>
          <p:cNvPr id="25602"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a:ln/>
        </p:spPr>
      </p:sp>
      <p:sp>
        <p:nvSpPr>
          <p:cNvPr id="440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Freud was a mixture of intellectual vision and blindness, sensitivity and arrogance. His provocative ideas left a controversial legacy to psychology, one that others began to tinker with immediately.</a:t>
            </a:r>
          </a:p>
          <a:p>
            <a:endParaRPr lang="en-US">
              <a:latin typeface="Arial" charset="0"/>
              <a:ea typeface="ＭＳ Ｐゴシック" charset="0"/>
              <a:cs typeface="ＭＳ Ｐゴシック" charset="0"/>
            </a:endParaRPr>
          </a:p>
        </p:txBody>
      </p:sp>
      <p:sp>
        <p:nvSpPr>
          <p:cNvPr id="4403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42FEF23D-1E13-9942-B27A-CDCAAA82E6AA}" type="slidenum">
              <a:rPr lang="en-US" sz="1200"/>
              <a:pPr algn="r" eaLnBrk="1" hangingPunct="1"/>
              <a:t>13</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a:ln/>
        </p:spPr>
      </p:sp>
      <p:sp>
        <p:nvSpPr>
          <p:cNvPr id="460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Examples of archetypes: the Hero, Earth Mother, Voldemort (shadow archetype)</a:t>
            </a:r>
          </a:p>
        </p:txBody>
      </p:sp>
      <p:sp>
        <p:nvSpPr>
          <p:cNvPr id="4608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74677D1D-BB9B-F147-975A-1278373B2203}" type="slidenum">
              <a:rPr lang="en-US" sz="1200">
                <a:latin typeface="Calibri" charset="0"/>
              </a:rPr>
              <a:pPr algn="r" eaLnBrk="1" hangingPunct="1"/>
              <a:t>14</a:t>
            </a:fld>
            <a:endParaRPr lang="en-US" sz="1200">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a:ln/>
        </p:spPr>
      </p:sp>
      <p:sp>
        <p:nvSpPr>
          <p:cNvPr id="481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4813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B4AC17CC-362A-0048-AA50-E602F8F3B0E1}" type="slidenum">
              <a:rPr lang="en-US" sz="1200">
                <a:latin typeface="Calibri" charset="0"/>
              </a:rPr>
              <a:pPr algn="r" eaLnBrk="1" hangingPunct="1"/>
              <a:t>15</a:t>
            </a:fld>
            <a:endParaRPr lang="en-US" sz="1200">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a:ln/>
        </p:spPr>
      </p:sp>
      <p:sp>
        <p:nvSpPr>
          <p:cNvPr id="52226"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1000" dirty="0">
                <a:solidFill>
                  <a:srgbClr val="262626"/>
                </a:solidFill>
                <a:latin typeface="Arial" charset="0"/>
                <a:ea typeface="ＭＳ Ｐゴシック" charset="0"/>
                <a:cs typeface="ＭＳ Ｐゴシック" charset="0"/>
              </a:rPr>
              <a:t>Some concepts have been empirically tested and validated, including the existence of: </a:t>
            </a:r>
          </a:p>
          <a:p>
            <a:pPr marL="171450" indent="-171450">
              <a:buFont typeface="Arial"/>
              <a:buChar char="•"/>
              <a:defRPr/>
            </a:pPr>
            <a:r>
              <a:rPr lang="en-US" sz="1000" dirty="0">
                <a:solidFill>
                  <a:srgbClr val="262626"/>
                </a:solidFill>
                <a:latin typeface="Arial" charset="0"/>
                <a:ea typeface="ＭＳ Ｐゴシック" charset="0"/>
                <a:cs typeface="ＭＳ Ｐゴシック" charset="0"/>
              </a:rPr>
              <a:t>Unconscious processes </a:t>
            </a:r>
          </a:p>
          <a:p>
            <a:pPr marL="171450" indent="-171450">
              <a:buFont typeface="Arial"/>
              <a:buChar char="•"/>
              <a:defRPr/>
            </a:pPr>
            <a:r>
              <a:rPr lang="en-US" sz="1000" dirty="0">
                <a:solidFill>
                  <a:srgbClr val="262626"/>
                </a:solidFill>
                <a:latin typeface="Arial" charset="0"/>
                <a:ea typeface="ＭＳ Ｐゴシック" charset="0"/>
                <a:cs typeface="ＭＳ Ｐゴシック" charset="0"/>
              </a:rPr>
              <a:t>Defense mechanisms</a:t>
            </a:r>
          </a:p>
          <a:p>
            <a:pPr marL="171450" indent="-171450">
              <a:buFont typeface="Arial"/>
              <a:buChar char="•"/>
              <a:defRPr/>
            </a:pPr>
            <a:r>
              <a:rPr lang="en-US" sz="1000" dirty="0" smtClean="0">
                <a:solidFill>
                  <a:srgbClr val="262626"/>
                </a:solidFill>
                <a:latin typeface="Arial" charset="0"/>
                <a:ea typeface="ＭＳ Ｐゴシック" charset="0"/>
                <a:cs typeface="ＭＳ Ｐゴシック" charset="0"/>
              </a:rPr>
              <a:t>The </a:t>
            </a:r>
            <a:r>
              <a:rPr lang="en-US" sz="1000" dirty="0">
                <a:solidFill>
                  <a:srgbClr val="262626"/>
                </a:solidFill>
                <a:latin typeface="Arial" charset="0"/>
                <a:ea typeface="ＭＳ Ｐゴシック" charset="0"/>
                <a:cs typeface="ＭＳ Ｐゴシック" charset="0"/>
              </a:rPr>
              <a:t>idea that we are unaware of some of our own motives </a:t>
            </a:r>
          </a:p>
          <a:p>
            <a:pPr>
              <a:defRPr/>
            </a:pPr>
            <a:endParaRPr lang="en-US" dirty="0">
              <a:latin typeface="Arial" charset="0"/>
              <a:ea typeface="ＭＳ Ｐゴシック" charset="0"/>
              <a:cs typeface="ＭＳ Ｐゴシック" charset="0"/>
            </a:endParaRPr>
          </a:p>
          <a:p>
            <a:pPr>
              <a:defRPr/>
            </a:pPr>
            <a:endParaRPr lang="en-US" dirty="0">
              <a:latin typeface="Arial" charset="0"/>
              <a:ea typeface="ＭＳ Ｐゴシック" charset="0"/>
              <a:cs typeface="ＭＳ Ｐゴシック" charset="0"/>
            </a:endParaRPr>
          </a:p>
        </p:txBody>
      </p:sp>
      <p:sp>
        <p:nvSpPr>
          <p:cNvPr id="5017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BDF8D7A7-026C-1744-9B6E-F643C0576472}" type="slidenum">
              <a:rPr lang="en-US" sz="1200"/>
              <a:pPr algn="r" eaLnBrk="1" hangingPunct="1"/>
              <a:t>16</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TextEdit="1"/>
          </p:cNvSpPr>
          <p:nvPr>
            <p:ph type="sldImg"/>
          </p:nvPr>
        </p:nvSpPr>
        <p:spPr>
          <a:ln/>
        </p:spPr>
      </p:sp>
      <p:sp>
        <p:nvSpPr>
          <p:cNvPr id="54274"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lnSpc>
                <a:spcPct val="90000"/>
              </a:lnSpc>
              <a:spcBef>
                <a:spcPct val="20000"/>
              </a:spcBef>
              <a:buFontTx/>
              <a:buChar char="•"/>
            </a:pPr>
            <a:r>
              <a:rPr lang="en-US" i="1">
                <a:solidFill>
                  <a:srgbClr val="E5632C"/>
                </a:solidFill>
                <a:latin typeface="Arial" charset="0"/>
                <a:ea typeface="ＭＳ Ｐゴシック" charset="0"/>
                <a:cs typeface="ＭＳ Ｐゴシック" charset="0"/>
              </a:rPr>
              <a:t>Myers-Briggs Type Indicator:</a:t>
            </a:r>
            <a:r>
              <a:rPr lang="en-US">
                <a:solidFill>
                  <a:srgbClr val="E5632C"/>
                </a:solidFill>
                <a:latin typeface="Arial" charset="0"/>
                <a:ea typeface="ＭＳ Ｐゴシック" charset="0"/>
                <a:cs typeface="ＭＳ Ｐゴシック" charset="0"/>
              </a:rPr>
              <a:t> </a:t>
            </a:r>
            <a:r>
              <a:rPr lang="en-US">
                <a:solidFill>
                  <a:srgbClr val="49403F"/>
                </a:solidFill>
                <a:latin typeface="Arial" charset="0"/>
                <a:ea typeface="ＭＳ Ｐゴシック" charset="0"/>
                <a:cs typeface="ＭＳ Ｐゴシック" charset="0"/>
              </a:rPr>
              <a:t>Assigns people to one of 16 different types based on individual</a:t>
            </a:r>
            <a:r>
              <a:rPr lang="ja-JP" altLang="en-US">
                <a:solidFill>
                  <a:srgbClr val="49403F"/>
                </a:solidFill>
                <a:latin typeface="Arial" charset="0"/>
                <a:ea typeface="ＭＳ Ｐゴシック" charset="0"/>
                <a:cs typeface="ＭＳ Ｐゴシック" charset="0"/>
              </a:rPr>
              <a:t>’</a:t>
            </a:r>
            <a:r>
              <a:rPr lang="en-US" altLang="ja-JP">
                <a:solidFill>
                  <a:srgbClr val="49403F"/>
                </a:solidFill>
                <a:latin typeface="Arial" charset="0"/>
                <a:ea typeface="ＭＳ Ｐゴシック" charset="0"/>
                <a:cs typeface="ＭＳ Ｐゴシック" charset="0"/>
              </a:rPr>
              <a:t>s scores on the dimensions of introverted or extroverted, logical or intuitive.</a:t>
            </a:r>
          </a:p>
          <a:p>
            <a:pPr marL="171450" indent="-171450">
              <a:buFontTx/>
              <a:buChar char="•"/>
            </a:pPr>
            <a:r>
              <a:rPr lang="en-US" b="1">
                <a:solidFill>
                  <a:srgbClr val="FF8D08"/>
                </a:solidFill>
                <a:latin typeface="Arial" charset="0"/>
                <a:ea typeface="ＭＳ Ｐゴシック" charset="0"/>
                <a:cs typeface="ＭＳ Ｐゴシック" charset="0"/>
              </a:rPr>
              <a:t>Objective tests (inventories) </a:t>
            </a:r>
            <a:r>
              <a:rPr lang="en-US">
                <a:latin typeface="Arial" charset="0"/>
                <a:ea typeface="ＭＳ Ｐゴシック" charset="0"/>
                <a:cs typeface="ＭＳ Ｐゴシック" charset="0"/>
              </a:rPr>
              <a:t>provide information about countless aspects of personality, including values, interests, self-esteem, emotional problems, and typical ways of responding to situations.</a:t>
            </a:r>
            <a:endParaRPr lang="en-US">
              <a:solidFill>
                <a:srgbClr val="49403F"/>
              </a:solidFill>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TextEdit="1"/>
          </p:cNvSpPr>
          <p:nvPr>
            <p:ph type="sldImg"/>
          </p:nvPr>
        </p:nvSpPr>
        <p:spPr>
          <a:ln/>
        </p:spPr>
      </p:sp>
      <p:sp>
        <p:nvSpPr>
          <p:cNvPr id="56322"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i="1">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TextEdit="1"/>
          </p:cNvSpPr>
          <p:nvPr>
            <p:ph type="sldImg"/>
          </p:nvPr>
        </p:nvSpPr>
        <p:spPr>
          <a:ln/>
        </p:spPr>
      </p:sp>
      <p:sp>
        <p:nvSpPr>
          <p:cNvPr id="58370" name="Rectangle 3"/>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latin typeface="Arial" charset="0"/>
                <a:ea typeface="ＭＳ Ｐゴシック" charset="0"/>
                <a:cs typeface="ＭＳ Ｐゴシック" charset="0"/>
              </a:rPr>
              <a:t>Gordon </a:t>
            </a:r>
            <a:r>
              <a:rPr lang="en-US" dirty="0" err="1">
                <a:latin typeface="Arial" charset="0"/>
                <a:ea typeface="ＭＳ Ｐゴシック" charset="0"/>
                <a:cs typeface="ＭＳ Ｐゴシック" charset="0"/>
              </a:rPr>
              <a:t>Allport</a:t>
            </a:r>
            <a:r>
              <a:rPr lang="en-US" dirty="0">
                <a:latin typeface="Arial" charset="0"/>
                <a:ea typeface="ＭＳ Ｐゴシック" charset="0"/>
                <a:cs typeface="ＭＳ Ｐゴシック" charset="0"/>
              </a:rPr>
              <a:t> argued that people have a few </a:t>
            </a:r>
            <a:r>
              <a:rPr lang="en-US" i="1" dirty="0">
                <a:latin typeface="Arial" charset="0"/>
                <a:ea typeface="ＭＳ Ｐゴシック" charset="0"/>
                <a:cs typeface="ＭＳ Ｐゴシック" charset="0"/>
              </a:rPr>
              <a:t>central traits </a:t>
            </a:r>
            <a:r>
              <a:rPr lang="en-US" dirty="0">
                <a:latin typeface="Arial" charset="0"/>
                <a:ea typeface="ＭＳ Ｐゴシック" charset="0"/>
                <a:cs typeface="ＭＳ Ｐゴシック" charset="0"/>
              </a:rPr>
              <a:t>that are key to their personalities and a greater number of </a:t>
            </a:r>
            <a:r>
              <a:rPr lang="en-US" i="1" dirty="0">
                <a:latin typeface="Arial" charset="0"/>
                <a:ea typeface="ＭＳ Ｐゴシック" charset="0"/>
                <a:cs typeface="ＭＳ Ｐゴシック" charset="0"/>
              </a:rPr>
              <a:t>secondary traits </a:t>
            </a:r>
            <a:r>
              <a:rPr lang="en-US" dirty="0">
                <a:latin typeface="Arial" charset="0"/>
                <a:ea typeface="ＭＳ Ｐゴシック" charset="0"/>
                <a:cs typeface="ＭＳ Ｐゴシック" charset="0"/>
              </a:rPr>
              <a:t>that are less fundamental. </a:t>
            </a:r>
          </a:p>
          <a:p>
            <a:pPr marL="171450" indent="-171450">
              <a:buFont typeface="Arial"/>
              <a:buChar char="•"/>
              <a:defRPr/>
            </a:pPr>
            <a:r>
              <a:rPr lang="en-US" dirty="0">
                <a:solidFill>
                  <a:srgbClr val="BB86E3"/>
                </a:solidFill>
                <a:latin typeface="Arial" charset="0"/>
                <a:ea typeface="ＭＳ Ｐゴシック" charset="0"/>
                <a:cs typeface="ＭＳ Ｐゴシック" charset="0"/>
              </a:rPr>
              <a:t>Example of central traits: </a:t>
            </a:r>
            <a:r>
              <a:rPr lang="en-US" dirty="0">
                <a:solidFill>
                  <a:srgbClr val="404040"/>
                </a:solidFill>
                <a:latin typeface="Arial" charset="0"/>
                <a:ea typeface="ＭＳ Ｐゴシック" charset="0"/>
                <a:cs typeface="ＭＳ Ｐゴシック" charset="0"/>
              </a:rPr>
              <a:t>Some see the world as a hostile, dangerous place; others see it as a place for fun and frolic.</a:t>
            </a:r>
          </a:p>
          <a:p>
            <a:pPr marL="171450" indent="-171450">
              <a:buFont typeface="Arial"/>
              <a:buChar char="•"/>
              <a:defRPr/>
            </a:pPr>
            <a:r>
              <a:rPr lang="en-US" dirty="0">
                <a:solidFill>
                  <a:srgbClr val="404040"/>
                </a:solidFill>
                <a:latin typeface="Arial" charset="0"/>
                <a:ea typeface="ＭＳ Ｐゴシック" charset="0"/>
                <a:cs typeface="ＭＳ Ｐゴシック" charset="0"/>
              </a:rPr>
              <a:t>Examples of secondary traits: </a:t>
            </a:r>
            <a:r>
              <a:rPr lang="en-US" dirty="0">
                <a:solidFill>
                  <a:srgbClr val="49403F"/>
                </a:solidFill>
                <a:latin typeface="Arial" charset="0"/>
                <a:ea typeface="ＭＳ Ｐゴシック" charset="0"/>
                <a:cs typeface="ＭＳ Ｐゴシック" charset="0"/>
              </a:rPr>
              <a:t>Music preferences, habits, casual opinions.</a:t>
            </a:r>
          </a:p>
          <a:p>
            <a:pPr>
              <a:defRPr/>
            </a:pPr>
            <a:endParaRPr lang="en-US" dirty="0">
              <a:latin typeface="Arial" charset="0"/>
              <a:ea typeface="ＭＳ Ｐゴシック" charset="0"/>
              <a:cs typeface="ＭＳ Ｐゴシック" charset="0"/>
            </a:endParaRPr>
          </a:p>
          <a:p>
            <a:pPr>
              <a:defRPr/>
            </a:pPr>
            <a:endParaRPr lang="en-US" dirty="0">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a:ln/>
        </p:spPr>
      </p:sp>
      <p:sp>
        <p:nvSpPr>
          <p:cNvPr id="60418"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a:buChar char="•"/>
              <a:defRPr/>
            </a:pPr>
            <a:r>
              <a:rPr lang="en-US" dirty="0">
                <a:latin typeface="Arial" charset="0"/>
                <a:ea typeface="ＭＳ Ｐゴシック" charset="0"/>
                <a:cs typeface="ＭＳ Ｐゴシック" charset="0"/>
              </a:rPr>
              <a:t>Raymond </a:t>
            </a:r>
            <a:r>
              <a:rPr lang="en-US" dirty="0" err="1">
                <a:latin typeface="Arial" charset="0"/>
                <a:ea typeface="ＭＳ Ｐゴシック" charset="0"/>
                <a:cs typeface="ＭＳ Ｐゴシック" charset="0"/>
              </a:rPr>
              <a:t>Cattell</a:t>
            </a:r>
            <a:r>
              <a:rPr lang="en-US" dirty="0">
                <a:latin typeface="Arial" charset="0"/>
                <a:ea typeface="ＭＳ Ｐゴシック" charset="0"/>
                <a:cs typeface="ＭＳ Ｐゴシック" charset="0"/>
              </a:rPr>
              <a:t> used </a:t>
            </a:r>
            <a:r>
              <a:rPr lang="en-US" i="1" dirty="0">
                <a:latin typeface="Arial" charset="0"/>
                <a:ea typeface="ＭＳ Ｐゴシック" charset="0"/>
                <a:cs typeface="ＭＳ Ｐゴシック" charset="0"/>
              </a:rPr>
              <a:t>factor analysis </a:t>
            </a:r>
            <a:r>
              <a:rPr lang="en-US" dirty="0">
                <a:latin typeface="Arial" charset="0"/>
                <a:ea typeface="ＭＳ Ｐゴシック" charset="0"/>
                <a:cs typeface="ＭＳ Ｐゴシック" charset="0"/>
              </a:rPr>
              <a:t>to identify clusters of traits that he considered the basic components of personality. </a:t>
            </a:r>
          </a:p>
          <a:p>
            <a:pPr marL="171450" indent="-171450">
              <a:buFont typeface="Arial"/>
              <a:buChar char="•"/>
              <a:defRPr/>
            </a:pPr>
            <a:r>
              <a:rPr lang="en-US" b="1" dirty="0">
                <a:latin typeface="Arial" charset="0"/>
                <a:ea typeface="ＭＳ Ｐゴシック" charset="0"/>
                <a:cs typeface="ＭＳ Ｐゴシック" charset="0"/>
              </a:rPr>
              <a:t>Factor analysis:</a:t>
            </a:r>
            <a:r>
              <a:rPr lang="en-US" dirty="0">
                <a:latin typeface="Arial" charset="0"/>
                <a:ea typeface="ＭＳ Ｐゴシック" charset="0"/>
                <a:cs typeface="ＭＳ Ｐゴシック" charset="0"/>
              </a:rPr>
              <a:t> </a:t>
            </a:r>
            <a:r>
              <a:rPr lang="en-US" dirty="0" smtClean="0"/>
              <a:t>A statistical method for analyzing the </a:t>
            </a:r>
            <a:r>
              <a:rPr lang="en-US" dirty="0" err="1" smtClean="0"/>
              <a:t>intercorrelations</a:t>
            </a:r>
            <a:r>
              <a:rPr lang="en-US" dirty="0" smtClean="0"/>
              <a:t> among various measures or test scores; clusters of measures or scores that are highly correlated are assumed to measure the same underlying trait or ability (factor).</a:t>
            </a:r>
            <a:endParaRPr lang="en-US" dirty="0">
              <a:latin typeface="Arial" charset="0"/>
              <a:ea typeface="ＭＳ Ｐゴシック" charset="0"/>
              <a:cs typeface="ＭＳ Ｐゴシック" charset="0"/>
            </a:endParaRPr>
          </a:p>
          <a:p>
            <a:pPr marL="171450" indent="-171450">
              <a:buFont typeface="Arial"/>
              <a:buChar char="•"/>
              <a:defRPr/>
            </a:pPr>
            <a:r>
              <a:rPr lang="en-US" dirty="0">
                <a:latin typeface="Arial" charset="0"/>
                <a:ea typeface="ＭＳ Ｐゴシック" charset="0"/>
                <a:cs typeface="ＭＳ Ｐゴシック" charset="0"/>
              </a:rPr>
              <a:t>Today, hundreds of factor-analytic studies support the existence of a cluster of five central </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robust factors,</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known informally as the </a:t>
            </a:r>
            <a:r>
              <a:rPr lang="en-US" altLang="ja-JP" i="1" dirty="0">
                <a:latin typeface="Arial" charset="0"/>
                <a:ea typeface="ＭＳ Ｐゴシック" charset="0"/>
                <a:cs typeface="ＭＳ Ｐゴシック" charset="0"/>
              </a:rPr>
              <a:t>Big Five.</a:t>
            </a:r>
            <a:endParaRPr lang="en-US" altLang="ja-JP" dirty="0">
              <a:latin typeface="Arial" charset="0"/>
              <a:ea typeface="ＭＳ Ｐゴシック" charset="0"/>
              <a:cs typeface="ＭＳ Ｐゴシック" charset="0"/>
            </a:endParaRPr>
          </a:p>
          <a:p>
            <a:pPr marL="228600" indent="-228600">
              <a:defRPr/>
            </a:pPr>
            <a:endParaRPr lang="en-US" dirty="0">
              <a:latin typeface="Arial" charset="0"/>
              <a:ea typeface="ＭＳ Ｐゴシック" charset="0"/>
              <a:cs typeface="ＭＳ Ｐゴシック" charset="0"/>
            </a:endParaRPr>
          </a:p>
          <a:p>
            <a:pPr marL="228600" indent="-228600" eaLnBrk="1" hangingPunct="1">
              <a:buFont typeface="Wingdings" charset="0"/>
              <a:buNone/>
              <a:defRPr/>
            </a:pPr>
            <a:endParaRPr lang="en-US" dirty="0">
              <a:latin typeface="Arial" charset="0"/>
              <a:ea typeface="ＭＳ Ｐゴシック" charset="0"/>
              <a:cs typeface="ＭＳ Ｐゴシック" charset="0"/>
            </a:endParaRPr>
          </a:p>
          <a:p>
            <a:pPr marL="228600" indent="-228600">
              <a:defRPr/>
            </a:pPr>
            <a:endParaRPr lang="en-US" sz="1400" dirty="0">
              <a:latin typeface="Arial" charset="0"/>
              <a:ea typeface="ＭＳ Ｐゴシック" charset="0"/>
              <a:cs typeface="ＭＳ Ｐゴシック" charset="0"/>
            </a:endParaRPr>
          </a:p>
        </p:txBody>
      </p:sp>
      <p:sp>
        <p:nvSpPr>
          <p:cNvPr id="6041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EB20BB6C-1ED2-1147-A946-510876700574}" type="slidenum">
              <a:rPr lang="en-US" sz="1200">
                <a:latin typeface="Calibri" charset="0"/>
              </a:rPr>
              <a:pPr algn="r" eaLnBrk="1" hangingPunct="1"/>
              <a:t>22</a:t>
            </a:fld>
            <a:endParaRPr lang="en-US" sz="1200">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ln/>
        </p:spPr>
      </p:sp>
      <p:sp>
        <p:nvSpPr>
          <p:cNvPr id="6246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14.1 Consistency and Change in Personality over the Lifespan</a:t>
            </a:r>
          </a:p>
          <a:p>
            <a:r>
              <a:rPr lang="en-US">
                <a:latin typeface="Arial" charset="0"/>
                <a:ea typeface="ＭＳ Ｐゴシック" charset="0"/>
                <a:cs typeface="ＭＳ Ｐゴシック" charset="0"/>
              </a:rPr>
              <a:t>Although the Big Five traits are fairly stable, changes do occur over the lifespan. As you can see, neuroticism (negative emotionality) is highest among young adults and then declines, whereas conscientiousness is lowest among young adults and then steadily increases (Costa et al., 1999).</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a:ln/>
        </p:spPr>
      </p:sp>
      <p:sp>
        <p:nvSpPr>
          <p:cNvPr id="665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6656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8BA8107-07ED-1642-9600-A07B3914FE64}" type="slidenum">
              <a:rPr lang="en-US" sz="1200"/>
              <a:pPr algn="r" eaLnBrk="1" hangingPunct="1"/>
              <a:t>26</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ln/>
        </p:spPr>
      </p:sp>
      <p:sp>
        <p:nvSpPr>
          <p:cNvPr id="276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765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3CADA986-5DF2-6A46-BF80-B90740AB8B5A}" type="slidenum">
              <a:rPr lang="en-US" sz="1200">
                <a:latin typeface="Calibri" charset="0"/>
              </a:rPr>
              <a:pPr algn="r" eaLnBrk="1" hangingPunct="1"/>
              <a:t>5</a:t>
            </a:fld>
            <a:endParaRPr lang="en-US" sz="120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a:ln/>
        </p:spPr>
      </p:sp>
      <p:sp>
        <p:nvSpPr>
          <p:cNvPr id="686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686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F50A07E-CA3B-DC49-B8D7-093A0C8AA1D2}" type="slidenum">
              <a:rPr lang="en-US" sz="1200"/>
              <a:pPr eaLnBrk="1" hangingPunct="1"/>
              <a:t>27</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ln/>
        </p:spPr>
      </p:sp>
      <p:sp>
        <p:nvSpPr>
          <p:cNvPr id="7065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Temperaments are quite stable over time and are the clay out of which later personality traits are molded (Clark &amp; Watson, 2008; Dyson </a:t>
            </a:r>
            <a:r>
              <a:rPr lang="it-IT">
                <a:latin typeface="Arial" charset="0"/>
                <a:ea typeface="ＭＳ Ｐゴシック" charset="0"/>
                <a:cs typeface="ＭＳ Ｐゴシック" charset="0"/>
              </a:rPr>
              <a:t>et al., 2015; Else-Quest et al., 2006).</a:t>
            </a:r>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a:ln/>
        </p:spPr>
      </p:sp>
      <p:sp>
        <p:nvSpPr>
          <p:cNvPr id="7270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solidFill>
                  <a:srgbClr val="8D35D1"/>
                </a:solidFill>
                <a:latin typeface="Arial" charset="0"/>
                <a:ea typeface="ＭＳ Ｐゴシック" charset="0"/>
                <a:cs typeface="ＭＳ Ｐゴシック" charset="0"/>
              </a:rPr>
              <a:t>Heritability of personality traits is about .50: </a:t>
            </a:r>
            <a:r>
              <a:rPr lang="en-US">
                <a:latin typeface="Arial" charset="0"/>
                <a:ea typeface="ＭＳ Ｐゴシック" charset="0"/>
                <a:cs typeface="ＭＳ Ｐゴシック" charset="0"/>
              </a:rPr>
              <a:t>Within a group of people, about 50% of the variation associated with a given trait is attributable to genetic differences among individuals in the group.</a:t>
            </a:r>
          </a:p>
          <a:p>
            <a:pPr marL="171450" indent="-171450">
              <a:buFontTx/>
              <a:buChar char="•"/>
            </a:pPr>
            <a:r>
              <a:rPr lang="en-US">
                <a:latin typeface="Arial" charset="0"/>
                <a:ea typeface="ＭＳ Ｐゴシック" charset="0"/>
                <a:cs typeface="ＭＳ Ｐゴシック" charset="0"/>
              </a:rPr>
              <a:t>Genetic influences create dispositions and set limits on the expression of specific traits. But even traits that are highly heritable are often modified throughout life by circumstances, chance, and learning.</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noTextEdit="1"/>
          </p:cNvSpPr>
          <p:nvPr>
            <p:ph type="sldImg"/>
          </p:nvPr>
        </p:nvSpPr>
        <p:spPr>
          <a:ln/>
        </p:spPr>
      </p:sp>
      <p:sp>
        <p:nvSpPr>
          <p:cNvPr id="76802"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noTextEdit="1"/>
          </p:cNvSpPr>
          <p:nvPr>
            <p:ph type="sldImg"/>
          </p:nvPr>
        </p:nvSpPr>
        <p:spPr>
          <a:ln/>
        </p:spPr>
      </p:sp>
      <p:sp>
        <p:nvSpPr>
          <p:cNvPr id="798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i="1">
              <a:latin typeface="Arial" charset="0"/>
              <a:ea typeface="ＭＳ Ｐゴシック" charset="0"/>
              <a:cs typeface="ＭＳ Ｐゴシック" charset="0"/>
            </a:endParaRPr>
          </a:p>
        </p:txBody>
      </p:sp>
      <p:sp>
        <p:nvSpPr>
          <p:cNvPr id="7987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A944F984-F27A-5843-81AB-079D368D4DC9}" type="slidenum">
              <a:rPr lang="en-US" sz="1200"/>
              <a:pPr algn="r" eaLnBrk="1" hangingPunct="1"/>
              <a:t>35</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a:ln/>
        </p:spPr>
      </p:sp>
      <p:sp>
        <p:nvSpPr>
          <p:cNvPr id="8192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Parents contribute to their children's religious beliefs, intellectual and occupational interests, motivation to succeed, skills, values, and adherence to traditional or modern notions of masculinity and femininity (Beer, Arnold, &amp; Loehlin, 1998; Krueger, Hicks, &amp; McGue, 2001).</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Above all, what parents do profoundly affects the quality of their relationship with their children—whether their children feel loved, secure, and valued or humiliated, frightened, and worthless (Harris, 2009). </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Parents also have some influence even on traits in their children that are highly heritable.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ChangeArrowheads="1" noTextEdit="1"/>
          </p:cNvSpPr>
          <p:nvPr>
            <p:ph type="sldImg"/>
          </p:nvPr>
        </p:nvSpPr>
        <p:spPr>
          <a:ln/>
        </p:spPr>
      </p:sp>
      <p:sp>
        <p:nvSpPr>
          <p:cNvPr id="8397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solidFill>
                <a:srgbClr val="008FD4"/>
              </a:solidFill>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TextEdit="1"/>
          </p:cNvSpPr>
          <p:nvPr>
            <p:ph type="sldImg"/>
          </p:nvPr>
        </p:nvSpPr>
        <p:spPr>
          <a:ln/>
        </p:spPr>
      </p:sp>
      <p:sp>
        <p:nvSpPr>
          <p:cNvPr id="88066"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a:ln/>
        </p:spPr>
      </p:sp>
      <p:sp>
        <p:nvSpPr>
          <p:cNvPr id="1146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In many cultures, children are expected to contribute to the family income and to take care of their younger siblings. These experiences encourage helpfulness over independence.</a:t>
            </a:r>
          </a:p>
        </p:txBody>
      </p:sp>
      <p:sp>
        <p:nvSpPr>
          <p:cNvPr id="1146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50D656D-A19A-B44B-B5A1-1AC9F8EC6448}" type="slidenum">
              <a:rPr lang="en-US" sz="1200"/>
              <a:pPr eaLnBrk="1" hangingPunct="1"/>
              <a:t>44</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a:ln/>
        </p:spPr>
      </p:sp>
      <p:sp>
        <p:nvSpPr>
          <p:cNvPr id="911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1">
                <a:latin typeface="Arial" charset="0"/>
                <a:ea typeface="ＭＳ Ｐゴシック" charset="0"/>
                <a:cs typeface="ＭＳ Ｐゴシック" charset="0"/>
              </a:rPr>
              <a:t>Culture of honor: </a:t>
            </a:r>
            <a:r>
              <a:rPr lang="en-US">
                <a:latin typeface="Arial" charset="0"/>
                <a:ea typeface="ＭＳ Ｐゴシック" charset="0"/>
                <a:cs typeface="ＭＳ Ｐゴシック" charset="0"/>
              </a:rPr>
              <a:t>Even small disputes and trivial insults (trivial to people from other cultures, that is) put a man</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reputation for toughness on the line, requiring him to respond with violence to restore his status.</a:t>
            </a:r>
            <a:endParaRPr lang="en-US">
              <a:latin typeface="Arial" charset="0"/>
              <a:ea typeface="ＭＳ Ｐゴシック" charset="0"/>
              <a:cs typeface="ＭＳ Ｐゴシック" charset="0"/>
            </a:endParaRPr>
          </a:p>
        </p:txBody>
      </p:sp>
      <p:sp>
        <p:nvSpPr>
          <p:cNvPr id="9113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58818B92-EB65-D04F-B468-91A61031A452}" type="slidenum">
              <a:rPr lang="en-US" sz="1200"/>
              <a:pPr algn="r" eaLnBrk="1" hangingPunct="1"/>
              <a:t>45</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TextEdit="1"/>
          </p:cNvSpPr>
          <p:nvPr>
            <p:ph type="sldImg"/>
          </p:nvPr>
        </p:nvSpPr>
        <p:spPr>
          <a:ln/>
        </p:spPr>
      </p:sp>
      <p:sp>
        <p:nvSpPr>
          <p:cNvPr id="29698"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b="1">
                <a:latin typeface="Arial" charset="0"/>
                <a:ea typeface="ＭＳ Ｐゴシック" charset="0"/>
                <a:cs typeface="ＭＳ Ｐゴシック" charset="0"/>
              </a:rPr>
              <a:t>Id:</a:t>
            </a:r>
            <a:r>
              <a:rPr lang="en-US">
                <a:latin typeface="Arial" charset="0"/>
                <a:ea typeface="ＭＳ Ｐゴシック" charset="0"/>
                <a:cs typeface="ＭＳ Ｐゴシック" charset="0"/>
              </a:rPr>
              <a:t> The part of personality containing inherited psychic energy, particularly sexual and aggressive instincts.</a:t>
            </a:r>
          </a:p>
          <a:p>
            <a:pPr marL="457200" lvl="2" indent="-171450">
              <a:buFontTx/>
              <a:buChar char="•"/>
            </a:pPr>
            <a:r>
              <a:rPr lang="en-US" b="1">
                <a:latin typeface="Arial" charset="0"/>
                <a:ea typeface="ＭＳ Ｐゴシック" charset="0"/>
                <a:cs typeface="ＭＳ Ｐゴシック" charset="0"/>
              </a:rPr>
              <a:t>Libido:</a:t>
            </a:r>
            <a:r>
              <a:rPr lang="en-US">
                <a:latin typeface="Arial" charset="0"/>
                <a:ea typeface="ＭＳ Ｐゴシック" charset="0"/>
                <a:cs typeface="ＭＳ Ｐゴシック" charset="0"/>
              </a:rPr>
              <a:t> The psychic energy that fuels the life or sexual instincts of the id.</a:t>
            </a:r>
          </a:p>
          <a:p>
            <a:pPr marL="171450" indent="-171450">
              <a:buFontTx/>
              <a:buChar char="•"/>
            </a:pPr>
            <a:r>
              <a:rPr lang="en-US" b="1">
                <a:latin typeface="Arial" charset="0"/>
                <a:ea typeface="ＭＳ Ｐゴシック" charset="0"/>
                <a:cs typeface="ＭＳ Ｐゴシック" charset="0"/>
              </a:rPr>
              <a:t>Ego:</a:t>
            </a:r>
            <a:r>
              <a:rPr lang="en-US">
                <a:latin typeface="Arial" charset="0"/>
                <a:ea typeface="ＭＳ Ｐゴシック" charset="0"/>
                <a:cs typeface="ＭＳ Ｐゴシック" charset="0"/>
              </a:rPr>
              <a:t> The part of personality that represents reason, good sense, and rational self-control.</a:t>
            </a:r>
          </a:p>
          <a:p>
            <a:pPr marL="171450" indent="-171450">
              <a:buFontTx/>
              <a:buChar char="•"/>
            </a:pPr>
            <a:r>
              <a:rPr lang="en-US" b="1">
                <a:latin typeface="Arial" charset="0"/>
                <a:ea typeface="ＭＳ Ｐゴシック" charset="0"/>
                <a:cs typeface="ＭＳ Ｐゴシック" charset="0"/>
              </a:rPr>
              <a:t>Superego:</a:t>
            </a:r>
            <a:r>
              <a:rPr lang="en-US">
                <a:latin typeface="Arial" charset="0"/>
                <a:ea typeface="ＭＳ Ｐゴシック" charset="0"/>
                <a:cs typeface="ＭＳ Ｐゴシック" charset="0"/>
              </a:rPr>
              <a:t> The part of personality that represents conscience, morality, and social standards.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spect="1" noChangeArrowheads="1" noTextEdit="1"/>
          </p:cNvSpPr>
          <p:nvPr>
            <p:ph type="sldImg"/>
          </p:nvPr>
        </p:nvSpPr>
        <p:spPr>
          <a:ln/>
        </p:spPr>
      </p:sp>
      <p:sp>
        <p:nvSpPr>
          <p:cNvPr id="931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14.2 Aggression and Cultures of Honor</a:t>
            </a:r>
          </a:p>
          <a:p>
            <a:r>
              <a:rPr lang="en-US">
                <a:latin typeface="Arial" charset="0"/>
                <a:ea typeface="ＭＳ Ｐゴシック" charset="0"/>
                <a:cs typeface="ＭＳ Ｐゴシック" charset="0"/>
              </a:rPr>
              <a:t>As these two graphs show, when young men from Northern states were insulted in an experiment, they shrugged it off, thinking it was funny or trivial. But for young Southern men, levels of the stress hormone cortisol and of testosterone shot up, and they were more likely to retaliate aggressively (Cohen et al., 1996).</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a:ln/>
        </p:spPr>
      </p:sp>
      <p:sp>
        <p:nvSpPr>
          <p:cNvPr id="983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buFont typeface="Wingdings" charset="0"/>
              <a:buNone/>
            </a:pPr>
            <a:endParaRPr lang="en-US" sz="1000">
              <a:latin typeface="Arial" charset="0"/>
              <a:ea typeface="ＭＳ Ｐゴシック" charset="0"/>
              <a:cs typeface="ＭＳ Ｐゴシック" charset="0"/>
            </a:endParaRPr>
          </a:p>
        </p:txBody>
      </p:sp>
      <p:sp>
        <p:nvSpPr>
          <p:cNvPr id="9830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17CC23EF-A7A3-4342-B36C-F6B27295CA35}" type="slidenum">
              <a:rPr lang="en-US" sz="1200">
                <a:latin typeface="Calibri" charset="0"/>
              </a:rPr>
              <a:pPr algn="r" eaLnBrk="1" hangingPunct="1"/>
              <a:t>50</a:t>
            </a:fld>
            <a:endParaRPr lang="en-US" sz="1200">
              <a:latin typeface="Calibri"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noTextEdit="1"/>
          </p:cNvSpPr>
          <p:nvPr>
            <p:ph type="sldImg"/>
          </p:nvPr>
        </p:nvSpPr>
        <p:spPr>
          <a:ln/>
        </p:spPr>
      </p:sp>
      <p:sp>
        <p:nvSpPr>
          <p:cNvPr id="1003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i="1">
              <a:latin typeface="Arial" charset="0"/>
              <a:ea typeface="ＭＳ Ｐゴシック" charset="0"/>
              <a:cs typeface="ＭＳ Ｐゴシック" charset="0"/>
            </a:endParaRPr>
          </a:p>
        </p:txBody>
      </p:sp>
      <p:sp>
        <p:nvSpPr>
          <p:cNvPr id="10035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6FD50F72-BFE8-DF40-B711-50AB0903CA94}" type="slidenum">
              <a:rPr lang="en-US" sz="1200"/>
              <a:pPr algn="r" eaLnBrk="1" hangingPunct="1"/>
              <a:t>51</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Rot="1" noChangeAspect="1" noChangeArrowheads="1" noTextEdit="1"/>
          </p:cNvSpPr>
          <p:nvPr>
            <p:ph type="sldImg"/>
          </p:nvPr>
        </p:nvSpPr>
        <p:spPr>
          <a:ln/>
        </p:spPr>
      </p:sp>
      <p:sp>
        <p:nvSpPr>
          <p:cNvPr id="10240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solidFill>
                  <a:srgbClr val="49403F"/>
                </a:solidFill>
                <a:latin typeface="Arial" charset="0"/>
                <a:ea typeface="ＭＳ Ｐゴシック" charset="0"/>
                <a:cs typeface="ＭＳ Ｐゴシック" charset="0"/>
              </a:rPr>
              <a:t>These stories are the essence of your personality, capturing everything that has happened to you and all the factors that affect your biology, psychology, and relationships.</a:t>
            </a:r>
          </a:p>
          <a:p>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a:ln/>
        </p:spPr>
      </p:sp>
      <p:sp>
        <p:nvSpPr>
          <p:cNvPr id="1044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The humanist, existential, and narrative views of personality share one central message: We have the power to choose our own destinies, even when fate delivers us into tragedy.</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Across psychology, this message has fostered an appreciation of resilience in the face of adversity.</a:t>
            </a:r>
          </a:p>
        </p:txBody>
      </p:sp>
      <p:sp>
        <p:nvSpPr>
          <p:cNvPr id="10445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2017E4FA-EE40-0B4D-BCFF-097DF4376DEC}" type="slidenum">
              <a:rPr lang="en-US" sz="1200"/>
              <a:pPr algn="r" eaLnBrk="1" hangingPunct="1"/>
              <a:t>53</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ln/>
        </p:spPr>
      </p:sp>
      <p:sp>
        <p:nvSpPr>
          <p:cNvPr id="3174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25000"/>
              </a:lnSpc>
            </a:pPr>
            <a:r>
              <a:rPr lang="en-US" b="1">
                <a:latin typeface="Times New Roman" charset="0"/>
                <a:ea typeface="ＭＳ Ｐゴシック" charset="0"/>
                <a:cs typeface="ＭＳ Ｐゴシック" charset="0"/>
              </a:rPr>
              <a:t>Defense mechanisms:</a:t>
            </a:r>
            <a:r>
              <a:rPr lang="en-US">
                <a:latin typeface="Times New Roman" charset="0"/>
                <a:ea typeface="ＭＳ Ｐゴシック" charset="0"/>
                <a:cs typeface="ＭＳ Ｐゴシック" charset="0"/>
              </a:rPr>
              <a:t> </a:t>
            </a:r>
            <a:r>
              <a:rPr lang="en-US">
                <a:solidFill>
                  <a:srgbClr val="008FD4"/>
                </a:solidFill>
                <a:latin typeface="Arial" charset="0"/>
                <a:ea typeface="ＭＳ Ｐゴシック" charset="0"/>
                <a:cs typeface="ＭＳ Ｐゴシック" charset="0"/>
              </a:rPr>
              <a:t>Methods used by the ego to prevent unconscious anxiety or threatening thoughts from entering consciousness.</a:t>
            </a:r>
          </a:p>
          <a:p>
            <a:pPr eaLnBrk="1" hangingPunct="1">
              <a:lnSpc>
                <a:spcPct val="125000"/>
              </a:lnSpc>
            </a:pPr>
            <a:endParaRPr lang="en-US">
              <a:latin typeface="Times New Roman" charset="0"/>
              <a:ea typeface="ＭＳ Ｐゴシック" charset="0"/>
              <a:cs typeface="ＭＳ Ｐゴシック" charset="0"/>
            </a:endParaRPr>
          </a:p>
          <a:p>
            <a:pPr eaLnBrk="1" hangingPunct="1">
              <a:lnSpc>
                <a:spcPct val="125000"/>
              </a:lnSpc>
            </a:pPr>
            <a:endParaRPr lang="en-US" b="1">
              <a:latin typeface="Times New Roman" charset="0"/>
              <a:ea typeface="ＭＳ Ｐゴシック" charset="0"/>
              <a:cs typeface="ＭＳ Ｐゴシック" charset="0"/>
            </a:endParaRPr>
          </a:p>
          <a:p>
            <a:pPr eaLnBrk="1" hangingPunct="1">
              <a:lnSpc>
                <a:spcPct val="125000"/>
              </a:lnSpc>
            </a:pPr>
            <a:endParaRPr lang="en-US" b="1">
              <a:latin typeface="Times New Roman" charset="0"/>
              <a:ea typeface="ＭＳ Ｐゴシック" charset="0"/>
              <a:cs typeface="ＭＳ Ｐゴシック" charset="0"/>
            </a:endParaRPr>
          </a:p>
          <a:p>
            <a:pPr eaLnBrk="1" hangingPunct="1">
              <a:lnSpc>
                <a:spcPct val="125000"/>
              </a:lnSpc>
            </a:pPr>
            <a:endParaRPr lang="en-US" b="1">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ln/>
        </p:spPr>
      </p:sp>
      <p:sp>
        <p:nvSpPr>
          <p:cNvPr id="3379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25000"/>
              </a:lnSpc>
            </a:pPr>
            <a:endParaRPr lang="en-US">
              <a:latin typeface="Times New Roman" charset="0"/>
              <a:ea typeface="ＭＳ Ｐゴシック" charset="0"/>
              <a:cs typeface="ＭＳ Ｐゴシック" charset="0"/>
            </a:endParaRPr>
          </a:p>
          <a:p>
            <a:pPr eaLnBrk="1" hangingPunct="1">
              <a:lnSpc>
                <a:spcPct val="125000"/>
              </a:lnSpc>
            </a:pPr>
            <a:endParaRPr lang="en-US" b="1">
              <a:latin typeface="Times New Roman" charset="0"/>
              <a:ea typeface="ＭＳ Ｐゴシック" charset="0"/>
              <a:cs typeface="ＭＳ Ｐゴシック" charset="0"/>
            </a:endParaRPr>
          </a:p>
          <a:p>
            <a:pPr eaLnBrk="1" hangingPunct="1">
              <a:lnSpc>
                <a:spcPct val="125000"/>
              </a:lnSpc>
            </a:pPr>
            <a:endParaRPr lang="en-US" b="1">
              <a:latin typeface="Times New Roman" charset="0"/>
              <a:ea typeface="ＭＳ Ｐゴシック" charset="0"/>
              <a:cs typeface="ＭＳ Ｐゴシック" charset="0"/>
            </a:endParaRPr>
          </a:p>
          <a:p>
            <a:pPr eaLnBrk="1" hangingPunct="1">
              <a:lnSpc>
                <a:spcPct val="125000"/>
              </a:lnSpc>
            </a:pPr>
            <a:endParaRPr lang="en-US" b="1">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a:ln/>
        </p:spPr>
      </p:sp>
      <p:sp>
        <p:nvSpPr>
          <p:cNvPr id="3584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When displacement serves a higher cultural or socially useful purpose, as in the creation of art or inventions, it is called </a:t>
            </a:r>
            <a:r>
              <a:rPr lang="en-US" i="1">
                <a:latin typeface="Arial" charset="0"/>
                <a:ea typeface="ＭＳ Ｐゴシック" charset="0"/>
                <a:cs typeface="ＭＳ Ｐゴシック" charset="0"/>
              </a:rPr>
              <a:t>sublimation</a:t>
            </a:r>
            <a:r>
              <a:rPr lang="en-US">
                <a:latin typeface="Arial" charset="0"/>
                <a:ea typeface="ＭＳ Ｐゴシック" charset="0"/>
                <a:cs typeface="ＭＳ Ｐゴシック" charset="0"/>
              </a:rPr>
              <a:t>. Freud argued that society has a duty to help people sublimate their unacceptable impulses for the sake of civilization. Sexual passion, for example, may be sublimated into the creation of art or literature, and aggressive energy into sports.</a:t>
            </a:r>
            <a:endParaRPr lang="en-US">
              <a:latin typeface="Times New Roman" charset="0"/>
              <a:ea typeface="ＭＳ Ｐゴシック" charset="0"/>
              <a:cs typeface="ＭＳ Ｐゴシック" charset="0"/>
            </a:endParaRPr>
          </a:p>
          <a:p>
            <a:pPr eaLnBrk="1" hangingPunct="1">
              <a:lnSpc>
                <a:spcPct val="125000"/>
              </a:lnSpc>
            </a:pPr>
            <a:endParaRPr lang="en-US" b="1">
              <a:latin typeface="Times New Roman" charset="0"/>
              <a:ea typeface="ＭＳ Ｐゴシック" charset="0"/>
              <a:cs typeface="ＭＳ Ｐゴシック" charset="0"/>
            </a:endParaRPr>
          </a:p>
          <a:p>
            <a:pPr eaLnBrk="1" hangingPunct="1">
              <a:lnSpc>
                <a:spcPct val="125000"/>
              </a:lnSpc>
            </a:pPr>
            <a:endParaRPr lang="en-US" b="1">
              <a:latin typeface="Times New Roman" charset="0"/>
              <a:ea typeface="ＭＳ Ｐゴシック" charset="0"/>
              <a:cs typeface="ＭＳ Ｐゴシック" charset="0"/>
            </a:endParaRPr>
          </a:p>
          <a:p>
            <a:pPr eaLnBrk="1" hangingPunct="1">
              <a:lnSpc>
                <a:spcPct val="125000"/>
              </a:lnSpc>
            </a:pPr>
            <a:endParaRPr lang="en-US" b="1">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ln/>
        </p:spPr>
      </p:sp>
      <p:sp>
        <p:nvSpPr>
          <p:cNvPr id="3789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25000"/>
              </a:lnSpc>
            </a:pPr>
            <a:endParaRPr lang="en-US">
              <a:latin typeface="Times New Roman" charset="0"/>
              <a:ea typeface="ＭＳ Ｐゴシック" charset="0"/>
              <a:cs typeface="ＭＳ Ｐゴシック" charset="0"/>
            </a:endParaRPr>
          </a:p>
          <a:p>
            <a:pPr eaLnBrk="1" hangingPunct="1">
              <a:lnSpc>
                <a:spcPct val="125000"/>
              </a:lnSpc>
            </a:pPr>
            <a:endParaRPr lang="en-US" b="1">
              <a:latin typeface="Times New Roman" charset="0"/>
              <a:ea typeface="ＭＳ Ｐゴシック" charset="0"/>
              <a:cs typeface="ＭＳ Ｐゴシック" charset="0"/>
            </a:endParaRPr>
          </a:p>
          <a:p>
            <a:pPr eaLnBrk="1" hangingPunct="1">
              <a:lnSpc>
                <a:spcPct val="125000"/>
              </a:lnSpc>
            </a:pPr>
            <a:endParaRPr lang="en-US" b="1">
              <a:latin typeface="Times New Roman" charset="0"/>
              <a:ea typeface="ＭＳ Ｐゴシック" charset="0"/>
              <a:cs typeface="ＭＳ Ｐゴシック" charset="0"/>
            </a:endParaRPr>
          </a:p>
          <a:p>
            <a:pPr eaLnBrk="1" hangingPunct="1">
              <a:lnSpc>
                <a:spcPct val="125000"/>
              </a:lnSpc>
            </a:pPr>
            <a:endParaRPr lang="en-US" b="1">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ln/>
        </p:spPr>
      </p:sp>
      <p:sp>
        <p:nvSpPr>
          <p:cNvPr id="3993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25000"/>
              </a:lnSpc>
            </a:pPr>
            <a:endParaRPr lang="en-US" b="1">
              <a:latin typeface="Times New Roman" charset="0"/>
              <a:ea typeface="ＭＳ Ｐゴシック" charset="0"/>
              <a:cs typeface="ＭＳ Ｐゴシック" charset="0"/>
            </a:endParaRPr>
          </a:p>
          <a:p>
            <a:pPr eaLnBrk="1" hangingPunct="1">
              <a:lnSpc>
                <a:spcPct val="125000"/>
              </a:lnSpc>
            </a:pPr>
            <a:endParaRPr lang="en-US" b="1">
              <a:latin typeface="Times New Roman" charset="0"/>
              <a:ea typeface="ＭＳ Ｐゴシック" charset="0"/>
              <a:cs typeface="ＭＳ Ｐゴシック" charset="0"/>
            </a:endParaRPr>
          </a:p>
          <a:p>
            <a:pPr eaLnBrk="1" hangingPunct="1">
              <a:lnSpc>
                <a:spcPct val="125000"/>
              </a:lnSpc>
            </a:pPr>
            <a:endParaRPr lang="en-US" b="1">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a:ln/>
        </p:spPr>
      </p:sp>
      <p:sp>
        <p:nvSpPr>
          <p:cNvPr id="419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b="1">
                <a:latin typeface="Arial" charset="0"/>
                <a:ea typeface="ＭＳ Ｐゴシック" charset="0"/>
                <a:cs typeface="ＭＳ Ｐゴシック" charset="0"/>
              </a:rPr>
              <a:t>Psychosexual stages:</a:t>
            </a:r>
            <a:r>
              <a:rPr lang="en-US">
                <a:latin typeface="Arial" charset="0"/>
                <a:ea typeface="ＭＳ Ｐゴシック" charset="0"/>
                <a:cs typeface="ＭＳ Ｐゴシック" charset="0"/>
              </a:rPr>
              <a:t> In Freud</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theory, the idea that sexual energy takes different forms as the child matures; the stages are oral, anal, phallic (Oedipal), latency, and genital.</a:t>
            </a:r>
            <a:endParaRPr lang="en-US" altLang="ja-JP" b="1">
              <a:latin typeface="Arial" charset="0"/>
              <a:ea typeface="ＭＳ Ｐゴシック" charset="0"/>
              <a:cs typeface="ＭＳ Ｐゴシック" charset="0"/>
            </a:endParaRPr>
          </a:p>
          <a:p>
            <a:pPr marL="171450" indent="-171450">
              <a:buFontTx/>
              <a:buChar char="•"/>
            </a:pPr>
            <a:r>
              <a:rPr lang="en-US" b="1">
                <a:latin typeface="Arial" charset="0"/>
                <a:ea typeface="ＭＳ Ｐゴシック" charset="0"/>
                <a:cs typeface="ＭＳ Ｐゴシック" charset="0"/>
              </a:rPr>
              <a:t>Oedipus complex:</a:t>
            </a:r>
            <a:r>
              <a:rPr lang="en-US">
                <a:latin typeface="Arial" charset="0"/>
                <a:ea typeface="ＭＳ Ｐゴシック" charset="0"/>
                <a:cs typeface="ＭＳ Ｐゴシック" charset="0"/>
              </a:rPr>
              <a:t> A conflict occurring in the phallic (Oedipal) stage, in which a child desires the parent of the other sex and views the same-sex parent as a rival.</a:t>
            </a:r>
          </a:p>
          <a:p>
            <a:pPr marL="628650" lvl="1" indent="-171450">
              <a:buFontTx/>
              <a:buChar char="•"/>
            </a:pPr>
            <a:r>
              <a:rPr lang="en-US">
                <a:latin typeface="Arial" charset="0"/>
                <a:ea typeface="ＭＳ Ｐゴシック" charset="0"/>
                <a:cs typeface="ＭＳ Ｐゴシック" charset="0"/>
              </a:rPr>
              <a:t>According to Freud, when the Oedipus complex is resolved, the child identifies with the same-sex parent, but females retain a lingering sense of inferiority and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penis envy.</a:t>
            </a:r>
            <a:r>
              <a:rPr lang="ja-JP" altLang="en-US">
                <a:latin typeface="Arial" charset="0"/>
                <a:ea typeface="ＭＳ Ｐゴシック" charset="0"/>
                <a:cs typeface="ＭＳ Ｐゴシック" charset="0"/>
              </a:rPr>
              <a:t>”</a:t>
            </a:r>
            <a:endParaRPr lang="en-US">
              <a:latin typeface="Arial" charset="0"/>
              <a:ea typeface="ＭＳ Ｐゴシック" charset="0"/>
              <a:cs typeface="ＭＳ Ｐゴシック" charset="0"/>
            </a:endParaRPr>
          </a:p>
        </p:txBody>
      </p:sp>
      <p:sp>
        <p:nvSpPr>
          <p:cNvPr id="4198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5FAFFDC4-15E7-F34F-928B-B0A7E0037790}" type="slidenum">
              <a:rPr lang="en-US" sz="1200"/>
              <a:pPr algn="r" eaLnBrk="1" hangingPunct="1"/>
              <a:t>12</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White)">
    <p:spTree>
      <p:nvGrpSpPr>
        <p:cNvPr id="1" name=""/>
        <p:cNvGrpSpPr/>
        <p:nvPr/>
      </p:nvGrpSpPr>
      <p:grpSpPr>
        <a:xfrm>
          <a:off x="0" y="0"/>
          <a:ext cx="0" cy="0"/>
          <a:chOff x="0" y="0"/>
          <a:chExt cx="0" cy="0"/>
        </a:xfrm>
      </p:grpSpPr>
      <p:sp>
        <p:nvSpPr>
          <p:cNvPr id="2" name="Title 1"/>
          <p:cNvSpPr>
            <a:spLocks noGrp="1"/>
          </p:cNvSpPr>
          <p:nvPr>
            <p:ph type="ctrTitle"/>
          </p:nvPr>
        </p:nvSpPr>
        <p:spPr>
          <a:xfrm>
            <a:off x="221165" y="191352"/>
            <a:ext cx="7772400" cy="539673"/>
          </a:xfrm>
        </p:spPr>
        <p:txBody>
          <a:bodyPr>
            <a:normAutofit/>
          </a:bodyPr>
          <a:lstStyle>
            <a:lvl1pPr algn="l">
              <a:defRPr sz="2400"/>
            </a:lvl1pPr>
          </a:lstStyle>
          <a:p>
            <a:r>
              <a:rPr lang="en-US" dirty="0" smtClean="0"/>
              <a:t>Click to edit Master title style</a:t>
            </a:r>
            <a:endParaRPr lang="en-US" dirty="0"/>
          </a:p>
        </p:txBody>
      </p:sp>
      <p:sp>
        <p:nvSpPr>
          <p:cNvPr id="7" name="Rectangle 6"/>
          <p:cNvSpPr/>
          <p:nvPr userDrawn="1"/>
        </p:nvSpPr>
        <p:spPr>
          <a:xfrm>
            <a:off x="-173463" y="731025"/>
            <a:ext cx="2124926" cy="49560"/>
          </a:xfrm>
          <a:prstGeom prst="rect">
            <a:avLst/>
          </a:prstGeom>
          <a:solidFill>
            <a:srgbClr val="4F396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89528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Turquoise)">
    <p:bg>
      <p:bgPr>
        <a:gradFill>
          <a:gsLst>
            <a:gs pos="0">
              <a:schemeClr val="bg1"/>
            </a:gs>
            <a:gs pos="100000">
              <a:srgbClr val="7C8BC4"/>
            </a:gs>
            <a:gs pos="50000">
              <a:schemeClr val="bg1"/>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165" y="191352"/>
            <a:ext cx="7772400" cy="539673"/>
          </a:xfrm>
        </p:spPr>
        <p:txBody>
          <a:bodyPr>
            <a:normAutofit/>
          </a:bodyPr>
          <a:lstStyle>
            <a:lvl1pPr algn="l">
              <a:defRPr sz="2400"/>
            </a:lvl1pPr>
          </a:lstStyle>
          <a:p>
            <a:r>
              <a:rPr lang="en-US" dirty="0" smtClean="0"/>
              <a:t>Click to edit Master title style</a:t>
            </a:r>
            <a:endParaRPr lang="en-US" dirty="0"/>
          </a:p>
        </p:txBody>
      </p:sp>
      <p:sp>
        <p:nvSpPr>
          <p:cNvPr id="7" name="Rectangle 6"/>
          <p:cNvSpPr/>
          <p:nvPr userDrawn="1"/>
        </p:nvSpPr>
        <p:spPr>
          <a:xfrm>
            <a:off x="-173463" y="731025"/>
            <a:ext cx="2124926" cy="49560"/>
          </a:xfrm>
          <a:prstGeom prst="rect">
            <a:avLst/>
          </a:prstGeom>
          <a:solidFill>
            <a:srgbClr val="E7C8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8036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Turquoise) 2L">
    <p:bg>
      <p:bgPr>
        <a:gradFill>
          <a:gsLst>
            <a:gs pos="0">
              <a:schemeClr val="bg1"/>
            </a:gs>
            <a:gs pos="100000">
              <a:srgbClr val="7C8BC4"/>
            </a:gs>
            <a:gs pos="50000">
              <a:schemeClr val="bg1"/>
            </a:gs>
          </a:gsLst>
          <a:lin ang="16200000" scaled="0"/>
        </a:gra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21165" y="191352"/>
            <a:ext cx="7772400" cy="539673"/>
          </a:xfrm>
        </p:spPr>
        <p:txBody>
          <a:bodyPr>
            <a:normAutofit/>
          </a:bodyPr>
          <a:lstStyle>
            <a:lvl1pPr algn="l">
              <a:defRPr sz="2400"/>
            </a:lvl1pPr>
          </a:lstStyle>
          <a:p>
            <a:r>
              <a:rPr lang="en-US" dirty="0" smtClean="0"/>
              <a:t>Click to edit Master title style</a:t>
            </a:r>
            <a:br>
              <a:rPr lang="en-US" dirty="0" smtClean="0"/>
            </a:br>
            <a:r>
              <a:rPr lang="en-US" dirty="0" smtClean="0"/>
              <a:t>Click to edit Master title style</a:t>
            </a:r>
            <a:endParaRPr lang="en-US" dirty="0"/>
          </a:p>
        </p:txBody>
      </p:sp>
      <p:sp>
        <p:nvSpPr>
          <p:cNvPr id="5" name="Rectangle 4"/>
          <p:cNvSpPr/>
          <p:nvPr userDrawn="1"/>
        </p:nvSpPr>
        <p:spPr>
          <a:xfrm>
            <a:off x="-173463" y="906655"/>
            <a:ext cx="2124926" cy="49560"/>
          </a:xfrm>
          <a:prstGeom prst="rect">
            <a:avLst/>
          </a:prstGeom>
          <a:solidFill>
            <a:srgbClr val="E7C8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32420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o Title No Icon (Turquoise)">
    <p:bg>
      <p:bgPr>
        <a:gradFill>
          <a:gsLst>
            <a:gs pos="0">
              <a:schemeClr val="bg1"/>
            </a:gs>
            <a:gs pos="100000">
              <a:srgbClr val="7C8BC4"/>
            </a:gs>
            <a:gs pos="50000">
              <a:schemeClr val="bg1"/>
            </a:gs>
          </a:gsLst>
          <a:lin ang="162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7544619"/>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Green)">
    <p:bg>
      <p:bgPr>
        <a:gradFill>
          <a:gsLst>
            <a:gs pos="0">
              <a:schemeClr val="bg1"/>
            </a:gs>
            <a:gs pos="100000">
              <a:srgbClr val="4F3967"/>
            </a:gs>
            <a:gs pos="50000">
              <a:schemeClr val="bg1"/>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165" y="191352"/>
            <a:ext cx="7772400" cy="539673"/>
          </a:xfrm>
        </p:spPr>
        <p:txBody>
          <a:bodyPr>
            <a:normAutofit/>
          </a:bodyPr>
          <a:lstStyle>
            <a:lvl1pPr algn="l">
              <a:defRPr sz="2400">
                <a:solidFill>
                  <a:schemeClr val="bg1"/>
                </a:solidFill>
              </a:defRPr>
            </a:lvl1pPr>
          </a:lstStyle>
          <a:p>
            <a:r>
              <a:rPr lang="en-US" dirty="0" smtClean="0"/>
              <a:t>Click to edit Master title style</a:t>
            </a:r>
            <a:endParaRPr lang="en-US" dirty="0"/>
          </a:p>
        </p:txBody>
      </p:sp>
      <p:sp>
        <p:nvSpPr>
          <p:cNvPr id="7" name="Rectangle 6"/>
          <p:cNvSpPr/>
          <p:nvPr userDrawn="1"/>
        </p:nvSpPr>
        <p:spPr>
          <a:xfrm>
            <a:off x="-173463" y="731025"/>
            <a:ext cx="2124926" cy="49560"/>
          </a:xfrm>
          <a:prstGeom prst="rect">
            <a:avLst/>
          </a:prstGeom>
          <a:solidFill>
            <a:srgbClr val="E7C8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38936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Green) 2L">
    <p:bg>
      <p:bgPr>
        <a:gradFill>
          <a:gsLst>
            <a:gs pos="0">
              <a:schemeClr val="bg1"/>
            </a:gs>
            <a:gs pos="100000">
              <a:srgbClr val="4F3967"/>
            </a:gs>
            <a:gs pos="50000">
              <a:schemeClr val="bg1"/>
            </a:gs>
          </a:gsLst>
          <a:lin ang="16200000" scaled="0"/>
        </a:gra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21165" y="191352"/>
            <a:ext cx="7772400" cy="539673"/>
          </a:xfrm>
        </p:spPr>
        <p:txBody>
          <a:bodyPr>
            <a:normAutofit/>
          </a:bodyPr>
          <a:lstStyle>
            <a:lvl1pPr algn="l">
              <a:defRPr sz="2400">
                <a:solidFill>
                  <a:srgbClr val="FFFFFF"/>
                </a:solidFill>
              </a:defRPr>
            </a:lvl1pPr>
          </a:lstStyle>
          <a:p>
            <a:r>
              <a:rPr lang="en-US" dirty="0" smtClean="0"/>
              <a:t>Click to edit Master title style</a:t>
            </a:r>
            <a:br>
              <a:rPr lang="en-US" dirty="0" smtClean="0"/>
            </a:br>
            <a:r>
              <a:rPr lang="en-US" dirty="0" smtClean="0"/>
              <a:t>Click to edit Master title style</a:t>
            </a:r>
            <a:endParaRPr lang="en-US" dirty="0"/>
          </a:p>
        </p:txBody>
      </p:sp>
      <p:sp>
        <p:nvSpPr>
          <p:cNvPr id="5" name="Rectangle 4"/>
          <p:cNvSpPr/>
          <p:nvPr userDrawn="1"/>
        </p:nvSpPr>
        <p:spPr>
          <a:xfrm>
            <a:off x="-173463" y="906655"/>
            <a:ext cx="2124926" cy="49560"/>
          </a:xfrm>
          <a:prstGeom prst="rect">
            <a:avLst/>
          </a:prstGeom>
          <a:solidFill>
            <a:srgbClr val="E7C8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45123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o Title No Icon (Green)">
    <p:bg>
      <p:bgPr>
        <a:gradFill>
          <a:gsLst>
            <a:gs pos="0">
              <a:schemeClr val="bg1"/>
            </a:gs>
            <a:gs pos="100000">
              <a:srgbClr val="4F3967"/>
            </a:gs>
            <a:gs pos="50000">
              <a:schemeClr val="bg1"/>
            </a:gs>
          </a:gsLst>
          <a:lin ang="162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253458"/>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165" y="191352"/>
            <a:ext cx="7772400" cy="539673"/>
          </a:xfrm>
        </p:spPr>
        <p:txBody>
          <a:bodyPr>
            <a:normAutofit/>
          </a:bodyPr>
          <a:lstStyle>
            <a:lvl1pPr algn="l">
              <a:defRPr sz="2400">
                <a:solidFill>
                  <a:srgbClr val="FFFFFF"/>
                </a:solidFill>
              </a:defRPr>
            </a:lvl1pPr>
          </a:lstStyle>
          <a:p>
            <a:r>
              <a:rPr lang="en-US" dirty="0" smtClean="0"/>
              <a:t>Click to edit Master title style</a:t>
            </a:r>
            <a:endParaRPr lang="en-US" dirty="0"/>
          </a:p>
        </p:txBody>
      </p:sp>
      <p:sp>
        <p:nvSpPr>
          <p:cNvPr id="7" name="Rectangle 6"/>
          <p:cNvSpPr/>
          <p:nvPr userDrawn="1"/>
        </p:nvSpPr>
        <p:spPr>
          <a:xfrm>
            <a:off x="-173463" y="731025"/>
            <a:ext cx="2124926"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87587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Black) 2L">
    <p:bg>
      <p:bgPr>
        <a:solidFill>
          <a:schemeClr val="tx1"/>
        </a:soli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21165" y="191352"/>
            <a:ext cx="7772400" cy="539673"/>
          </a:xfrm>
        </p:spPr>
        <p:txBody>
          <a:bodyPr>
            <a:normAutofit/>
          </a:bodyPr>
          <a:lstStyle>
            <a:lvl1pPr algn="l">
              <a:defRPr sz="2400">
                <a:solidFill>
                  <a:srgbClr val="FFFFFF"/>
                </a:solidFill>
              </a:defRPr>
            </a:lvl1pPr>
          </a:lstStyle>
          <a:p>
            <a:r>
              <a:rPr lang="en-US" dirty="0" smtClean="0"/>
              <a:t>Click to edit Master title style</a:t>
            </a:r>
            <a:br>
              <a:rPr lang="en-US" dirty="0" smtClean="0"/>
            </a:br>
            <a:r>
              <a:rPr lang="en-US" dirty="0" smtClean="0"/>
              <a:t>Click to edit Master title style</a:t>
            </a:r>
            <a:endParaRPr lang="en-US" dirty="0"/>
          </a:p>
        </p:txBody>
      </p:sp>
      <p:sp>
        <p:nvSpPr>
          <p:cNvPr id="5" name="Rectangle 4"/>
          <p:cNvSpPr/>
          <p:nvPr userDrawn="1"/>
        </p:nvSpPr>
        <p:spPr>
          <a:xfrm>
            <a:off x="-173463" y="906655"/>
            <a:ext cx="2124926"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26917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o Title No Icon (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290325"/>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304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White) 2L">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21165" y="191352"/>
            <a:ext cx="7772400" cy="539673"/>
          </a:xfrm>
        </p:spPr>
        <p:txBody>
          <a:bodyPr>
            <a:normAutofit/>
          </a:bodyPr>
          <a:lstStyle>
            <a:lvl1pPr algn="l">
              <a:defRPr sz="2400"/>
            </a:lvl1pPr>
          </a:lstStyle>
          <a:p>
            <a:r>
              <a:rPr lang="en-US" dirty="0" smtClean="0"/>
              <a:t>Click to edit Master title style</a:t>
            </a:r>
            <a:br>
              <a:rPr lang="en-US" dirty="0" smtClean="0"/>
            </a:br>
            <a:r>
              <a:rPr lang="en-US" dirty="0" smtClean="0"/>
              <a:t>Click to edit Master title style</a:t>
            </a:r>
            <a:endParaRPr lang="en-US" dirty="0"/>
          </a:p>
        </p:txBody>
      </p:sp>
      <p:sp>
        <p:nvSpPr>
          <p:cNvPr id="5" name="Rectangle 4"/>
          <p:cNvSpPr/>
          <p:nvPr userDrawn="1"/>
        </p:nvSpPr>
        <p:spPr>
          <a:xfrm>
            <a:off x="-173463" y="906655"/>
            <a:ext cx="2124926" cy="49560"/>
          </a:xfrm>
          <a:prstGeom prst="rect">
            <a:avLst/>
          </a:prstGeom>
          <a:solidFill>
            <a:srgbClr val="4F396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67537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cSld name="3_Title Slide">
    <p:spTree>
      <p:nvGrpSpPr>
        <p:cNvPr id="1" name=""/>
        <p:cNvGrpSpPr/>
        <p:nvPr/>
      </p:nvGrpSpPr>
      <p:grpSpPr>
        <a:xfrm>
          <a:off x="0" y="0"/>
          <a:ext cx="0" cy="0"/>
          <a:chOff x="0" y="0"/>
          <a:chExt cx="0" cy="0"/>
        </a:xfrm>
      </p:grpSpPr>
      <p:sp>
        <p:nvSpPr>
          <p:cNvPr id="2" name="TextBox 1"/>
          <p:cNvSpPr txBox="1"/>
          <p:nvPr/>
        </p:nvSpPr>
        <p:spPr>
          <a:xfrm>
            <a:off x="2209800" y="1905000"/>
            <a:ext cx="1371600" cy="307975"/>
          </a:xfrm>
          <a:prstGeom prst="rect">
            <a:avLst/>
          </a:prstGeom>
          <a:noFill/>
        </p:spPr>
        <p:txBody>
          <a:bodyPr>
            <a:spAutoFit/>
          </a:bodyPr>
          <a:lstStyle/>
          <a:p>
            <a:pPr algn="ctr">
              <a:defRPr/>
            </a:pPr>
            <a:r>
              <a:rPr lang="en-US" sz="1400" b="1" spc="100" dirty="0">
                <a:solidFill>
                  <a:srgbClr val="B6EB6E"/>
                </a:solidFill>
                <a:latin typeface="Arial" pitchFamily="-111" charset="0"/>
                <a:ea typeface="+mn-ea"/>
                <a:cs typeface="+mn-cs"/>
              </a:rPr>
              <a:t>CHAPTER</a:t>
            </a:r>
          </a:p>
        </p:txBody>
      </p:sp>
      <p:pic>
        <p:nvPicPr>
          <p:cNvPr id="3" name="Picture 22" descr="titleImg_ch0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5400"/>
            <a:ext cx="91694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3" descr="title_colorBar.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insideBtn_ch0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2588" y="522288"/>
            <a:ext cx="18034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5" descr="title_txt_07a.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233613" y="506413"/>
            <a:ext cx="62611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
          <p:cNvSpPr>
            <a:spLocks/>
          </p:cNvSpPr>
          <p:nvPr/>
        </p:nvSpPr>
        <p:spPr bwMode="auto">
          <a:xfrm>
            <a:off x="7467600" y="6400800"/>
            <a:ext cx="1473200" cy="304800"/>
          </a:xfrm>
          <a:prstGeom prst="rect">
            <a:avLst/>
          </a:prstGeom>
          <a:noFill/>
          <a:ln w="12700">
            <a:noFill/>
            <a:miter lim="800000"/>
            <a:headEnd/>
            <a:tailEnd/>
          </a:ln>
        </p:spPr>
        <p:txBody>
          <a:bodyPr lIns="0" tIns="0" rIns="40639" bIns="0" anchor="b"/>
          <a:lstStyle/>
          <a:p>
            <a:pPr marL="39688" algn="r">
              <a:defRPr/>
            </a:pPr>
            <a:r>
              <a:rPr lang="en-US" sz="1000" dirty="0">
                <a:solidFill>
                  <a:srgbClr val="FFFFFF">
                    <a:alpha val="41000"/>
                  </a:srgbClr>
                </a:solidFill>
                <a:latin typeface="Arial"/>
                <a:ea typeface="Helvetica" pitchFamily="-110" charset="0"/>
                <a:cs typeface="Arial"/>
                <a:sym typeface="Helvetica" pitchFamily="-110" charset="0"/>
              </a:rPr>
              <a:t>Copyright © </a:t>
            </a:r>
          </a:p>
          <a:p>
            <a:pPr marL="39688" algn="r">
              <a:defRPr/>
            </a:pPr>
            <a:r>
              <a:rPr lang="en-US" sz="1000" dirty="0">
                <a:solidFill>
                  <a:srgbClr val="FFFFFF">
                    <a:alpha val="41000"/>
                  </a:srgbClr>
                </a:solidFill>
                <a:latin typeface="Arial"/>
                <a:ea typeface="Helvetica" pitchFamily="-110" charset="0"/>
                <a:cs typeface="Arial"/>
                <a:sym typeface="Helvetica" pitchFamily="-110" charset="0"/>
              </a:rPr>
              <a:t>2014, 2011, 2008 Pearson Education </a:t>
            </a:r>
          </a:p>
        </p:txBody>
      </p:sp>
      <p:sp>
        <p:nvSpPr>
          <p:cNvPr id="8" name="Rectangle 1"/>
          <p:cNvSpPr>
            <a:spLocks/>
          </p:cNvSpPr>
          <p:nvPr/>
        </p:nvSpPr>
        <p:spPr bwMode="auto">
          <a:xfrm>
            <a:off x="189472" y="6400800"/>
            <a:ext cx="2934561" cy="457200"/>
          </a:xfrm>
          <a:prstGeom prst="rect">
            <a:avLst/>
          </a:prstGeom>
          <a:noFill/>
          <a:ln w="12700">
            <a:noFill/>
            <a:miter lim="800000"/>
            <a:headEnd/>
            <a:tailEnd/>
          </a:ln>
        </p:spPr>
        <p:txBody>
          <a:bodyPr lIns="0" tIns="0" rIns="40639" bIns="0"/>
          <a:lstStyle/>
          <a:p>
            <a:pPr marL="39688">
              <a:defRPr/>
            </a:pPr>
            <a:r>
              <a:rPr lang="en-US" sz="1000" b="1" dirty="0">
                <a:solidFill>
                  <a:srgbClr val="FFFFFF">
                    <a:alpha val="41000"/>
                  </a:srgbClr>
                </a:solidFill>
                <a:latin typeface="Arial"/>
                <a:ea typeface="Helvetica" pitchFamily="-110" charset="0"/>
                <a:cs typeface="Arial"/>
                <a:sym typeface="Helvetica" pitchFamily="-110" charset="0"/>
              </a:rPr>
              <a:t>PSYCHOLOGY 11/e</a:t>
            </a:r>
            <a:endParaRPr lang="en-US" sz="1000" dirty="0">
              <a:solidFill>
                <a:srgbClr val="FFFFFF">
                  <a:alpha val="41000"/>
                </a:srgbClr>
              </a:solidFill>
              <a:latin typeface="Arial"/>
              <a:ea typeface="Helvetica" pitchFamily="-110" charset="0"/>
              <a:cs typeface="Arial"/>
              <a:sym typeface="Helvetica" pitchFamily="-110" charset="0"/>
            </a:endParaRPr>
          </a:p>
          <a:p>
            <a:pPr marL="39688">
              <a:defRPr/>
            </a:pPr>
            <a:r>
              <a:rPr lang="en-US" sz="1000" dirty="0">
                <a:solidFill>
                  <a:srgbClr val="FFFFFF">
                    <a:alpha val="41000"/>
                  </a:srgbClr>
                </a:solidFill>
                <a:latin typeface="Arial"/>
                <a:ea typeface="Helvetica" pitchFamily="-110" charset="0"/>
                <a:cs typeface="Arial"/>
                <a:sym typeface="Helvetica" pitchFamily="-110" charset="0"/>
              </a:rPr>
              <a:t>Carole Wade, Carol Tavris, and Maryanne Garry</a:t>
            </a:r>
          </a:p>
        </p:txBody>
      </p:sp>
      <p:sp>
        <p:nvSpPr>
          <p:cNvPr id="9" name="Rectangle 1"/>
          <p:cNvSpPr>
            <a:spLocks/>
          </p:cNvSpPr>
          <p:nvPr userDrawn="1"/>
        </p:nvSpPr>
        <p:spPr bwMode="auto">
          <a:xfrm>
            <a:off x="189472" y="6400800"/>
            <a:ext cx="2934561" cy="457200"/>
          </a:xfrm>
          <a:prstGeom prst="rect">
            <a:avLst/>
          </a:prstGeom>
          <a:noFill/>
          <a:ln w="12700">
            <a:noFill/>
            <a:miter lim="800000"/>
            <a:headEnd/>
            <a:tailEnd/>
          </a:ln>
        </p:spPr>
        <p:txBody>
          <a:bodyPr lIns="0" tIns="0" rIns="40639" bIns="0"/>
          <a:lstStyle/>
          <a:p>
            <a:pPr marL="39688">
              <a:defRPr/>
            </a:pPr>
            <a:r>
              <a:rPr lang="en-US" sz="1000" b="1" dirty="0">
                <a:solidFill>
                  <a:srgbClr val="FFFFFF">
                    <a:alpha val="41000"/>
                  </a:srgbClr>
                </a:solidFill>
                <a:latin typeface="Arial"/>
                <a:ea typeface="Helvetica" pitchFamily="-110" charset="0"/>
                <a:cs typeface="Arial"/>
                <a:sym typeface="Helvetica" pitchFamily="-110" charset="0"/>
              </a:rPr>
              <a:t>PSYCHOLOGY </a:t>
            </a:r>
            <a:endParaRPr lang="en-US" sz="1000" dirty="0">
              <a:solidFill>
                <a:srgbClr val="FFFFFF">
                  <a:alpha val="41000"/>
                </a:srgbClr>
              </a:solidFill>
              <a:latin typeface="Arial"/>
              <a:ea typeface="Helvetica" pitchFamily="-110" charset="0"/>
              <a:cs typeface="Arial"/>
              <a:sym typeface="Helvetica" pitchFamily="-110" charset="0"/>
            </a:endParaRPr>
          </a:p>
        </p:txBody>
      </p:sp>
      <p:sp>
        <p:nvSpPr>
          <p:cNvPr id="10" name="Rectangle 1"/>
          <p:cNvSpPr>
            <a:spLocks/>
          </p:cNvSpPr>
          <p:nvPr userDrawn="1"/>
        </p:nvSpPr>
        <p:spPr bwMode="auto">
          <a:xfrm>
            <a:off x="7467600" y="6400800"/>
            <a:ext cx="1473200" cy="304800"/>
          </a:xfrm>
          <a:prstGeom prst="rect">
            <a:avLst/>
          </a:prstGeom>
          <a:noFill/>
          <a:ln w="12700">
            <a:noFill/>
            <a:miter lim="800000"/>
            <a:headEnd/>
            <a:tailEnd/>
          </a:ln>
        </p:spPr>
        <p:txBody>
          <a:bodyPr lIns="0" tIns="0" rIns="40639" bIns="0" anchor="b"/>
          <a:lstStyle/>
          <a:p>
            <a:pPr marL="39688" algn="r">
              <a:defRPr/>
            </a:pPr>
            <a:endParaRPr lang="en-US" sz="1000" dirty="0">
              <a:solidFill>
                <a:srgbClr val="FFFFFF">
                  <a:alpha val="41000"/>
                </a:srgbClr>
              </a:solidFill>
              <a:latin typeface="Arial"/>
              <a:ea typeface="Helvetica" pitchFamily="-110" charset="0"/>
              <a:cs typeface="Arial"/>
              <a:sym typeface="Helvetica" pitchFamily="-110" charset="0"/>
            </a:endParaRPr>
          </a:p>
        </p:txBody>
      </p:sp>
    </p:spTree>
    <p:extLst>
      <p:ext uri="{BB962C8B-B14F-4D97-AF65-F5344CB8AC3E}">
        <p14:creationId xmlns:p14="http://schemas.microsoft.com/office/powerpoint/2010/main" val="851429431"/>
      </p:ext>
    </p:extLst>
  </p:cSld>
  <p:clrMapOvr>
    <a:masterClrMapping/>
  </p:clrMapOvr>
  <p:transition xmlns:p14="http://schemas.microsoft.com/office/powerpoint/2010/mai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cSld name="Title Slide">
    <p:spTree>
      <p:nvGrpSpPr>
        <p:cNvPr id="1" name=""/>
        <p:cNvGrpSpPr/>
        <p:nvPr/>
      </p:nvGrpSpPr>
      <p:grpSpPr>
        <a:xfrm>
          <a:off x="0" y="0"/>
          <a:ext cx="0" cy="0"/>
          <a:chOff x="0" y="0"/>
          <a:chExt cx="0" cy="0"/>
        </a:xfrm>
      </p:grpSpPr>
      <p:sp>
        <p:nvSpPr>
          <p:cNvPr id="3" name="Rectangle 19"/>
          <p:cNvSpPr>
            <a:spLocks noChangeArrowheads="1"/>
          </p:cNvSpPr>
          <p:nvPr/>
        </p:nvSpPr>
        <p:spPr bwMode="auto">
          <a:xfrm rot="5400000" flipH="1" flipV="1">
            <a:off x="4454525" y="2168525"/>
            <a:ext cx="234950" cy="9144000"/>
          </a:xfrm>
          <a:prstGeom prst="rect">
            <a:avLst/>
          </a:prstGeom>
          <a:solidFill>
            <a:srgbClr val="94CD22"/>
          </a:solidFill>
          <a:ln w="9525">
            <a:solidFill>
              <a:srgbClr val="99CC38"/>
            </a:solidFill>
            <a:round/>
            <a:headEnd/>
            <a:tailEnd/>
          </a:ln>
        </p:spPr>
        <p:txBody>
          <a:bodyPr wrap="none" anchor="ctr"/>
          <a:lstStyle/>
          <a:p>
            <a:pPr algn="ctr"/>
            <a:endParaRPr lang="en-US" sz="1800">
              <a:solidFill>
                <a:schemeClr val="accent1"/>
              </a:solidFill>
            </a:endParaRPr>
          </a:p>
        </p:txBody>
      </p:sp>
      <p:pic>
        <p:nvPicPr>
          <p:cNvPr id="4" name="Picture 18" descr="section_imgShadow.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703638" y="0"/>
            <a:ext cx="2016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3" descr="sectionImg_ch07.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3717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section_colorBar.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531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2"/>
          <p:cNvSpPr>
            <a:spLocks noGrp="1"/>
          </p:cNvSpPr>
          <p:nvPr>
            <p:ph type="title"/>
          </p:nvPr>
        </p:nvSpPr>
        <p:spPr>
          <a:xfrm>
            <a:off x="4026319" y="1841138"/>
            <a:ext cx="4516982" cy="1867452"/>
          </a:xfrm>
          <a:prstGeom prst="rect">
            <a:avLst/>
          </a:prstGeom>
        </p:spPr>
        <p:txBody>
          <a:bodyPr/>
          <a:lstStyle>
            <a:lvl1pPr>
              <a:defRPr sz="3200" b="1">
                <a:solidFill>
                  <a:schemeClr val="accent4"/>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016306487"/>
      </p:ext>
    </p:extLst>
  </p:cSld>
  <p:clrMapOvr>
    <a:masterClrMapping/>
  </p:clrMapOvr>
  <p:transition xmlns:p14="http://schemas.microsoft.com/office/powerpoint/2010/mai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82916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400" y="26988"/>
            <a:ext cx="7467600" cy="6096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44650417"/>
      </p:ext>
    </p:extLst>
  </p:cSld>
  <p:clrMapOvr>
    <a:masterClrMapping/>
  </p:clrMapOvr>
  <p:transition xmlns:p14="http://schemas.microsoft.com/office/powerpoint/2010/mai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901416"/>
      </p:ext>
    </p:extLst>
  </p:cSld>
  <p:clrMapOvr>
    <a:masterClrMapping/>
  </p:clrMapOvr>
  <p:transition xmlns:p14="http://schemas.microsoft.com/office/powerpoint/2010/mai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26988"/>
            <a:ext cx="7467600" cy="609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52400" y="1143000"/>
            <a:ext cx="4343400" cy="4648200"/>
          </a:xfrm>
          <a:prstGeom prst="rect">
            <a:avLst/>
          </a:prstGeom>
        </p:spPr>
        <p:txBody>
          <a:bodyPr/>
          <a:lstStyle>
            <a:lvl1pPr>
              <a:defRPr sz="24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0"/>
          </p:nvPr>
        </p:nvSpPr>
        <p:spPr>
          <a:xfrm>
            <a:off x="152400" y="678910"/>
            <a:ext cx="7467600" cy="381000"/>
          </a:xfrm>
          <a:prstGeom prst="rect">
            <a:avLst/>
          </a:prstGeom>
        </p:spPr>
        <p:txBody>
          <a:bodyPr/>
          <a:lstStyle>
            <a:lvl1pPr marL="0" indent="0">
              <a:lnSpc>
                <a:spcPct val="100000"/>
              </a:lnSpc>
              <a:defRPr lang="en-US" sz="1400" b="1" kern="1200" dirty="0">
                <a:solidFill>
                  <a:schemeClr val="tx1">
                    <a:lumMod val="65000"/>
                    <a:lumOff val="35000"/>
                  </a:schemeClr>
                </a:solidFill>
                <a:latin typeface="Arial" pitchFamily="-106" charset="0"/>
                <a:ea typeface="+mn-ea"/>
                <a:cs typeface="+mn-cs"/>
              </a:defRPr>
            </a:lvl1pPr>
            <a:lvl2pPr>
              <a:defRPr sz="1200" b="0"/>
            </a:lvl2pPr>
            <a:lvl3pPr>
              <a:defRPr sz="1200" b="0"/>
            </a:lvl3pPr>
            <a:lvl4pPr>
              <a:defRPr sz="1200" b="0"/>
            </a:lvl4pPr>
            <a:lvl5pPr>
              <a:defRPr sz="1200" b="0"/>
            </a:lvl5pPr>
          </a:lstStyle>
          <a:p>
            <a:pPr lvl="0"/>
            <a:r>
              <a:rPr lang="en-US" smtClean="0"/>
              <a:t>Click to edit Master text styles</a:t>
            </a:r>
          </a:p>
        </p:txBody>
      </p:sp>
    </p:spTree>
    <p:extLst>
      <p:ext uri="{BB962C8B-B14F-4D97-AF65-F5344CB8AC3E}">
        <p14:creationId xmlns:p14="http://schemas.microsoft.com/office/powerpoint/2010/main" val="598811993"/>
      </p:ext>
    </p:extLst>
  </p:cSld>
  <p:clrMapOvr>
    <a:masterClrMapping/>
  </p:clrMapOvr>
  <p:transition xmlns:p14="http://schemas.microsoft.com/office/powerpoint/2010/mai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26988"/>
            <a:ext cx="7467600" cy="609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52400" y="866920"/>
            <a:ext cx="7391400" cy="4648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22713812"/>
      </p:ext>
    </p:extLst>
  </p:cSld>
  <p:clrMapOvr>
    <a:masterClrMapping/>
  </p:clrMapOvr>
  <p:transition xmlns:p14="http://schemas.microsoft.com/office/powerpoint/2010/mai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1444625" y="1998663"/>
            <a:ext cx="6221413" cy="554037"/>
          </a:xfrm>
          <a:prstGeom prst="rect">
            <a:avLst/>
          </a:prstGeom>
        </p:spPr>
        <p:txBody>
          <a:bodyPr/>
          <a:lstStyle>
            <a:lvl1pPr>
              <a:defRPr>
                <a:solidFill>
                  <a:srgbClr val="FFE28C"/>
                </a:solidFill>
              </a:defRPr>
            </a:lvl1pPr>
          </a:lstStyle>
          <a:p>
            <a:r>
              <a:rPr lang="en-US" dirty="0" smtClean="0"/>
              <a:t>Click to edit Master title style</a:t>
            </a:r>
            <a:endParaRPr lang="en-US" dirty="0"/>
          </a:p>
        </p:txBody>
      </p:sp>
      <p:sp>
        <p:nvSpPr>
          <p:cNvPr id="5" name="Content Placeholder 2"/>
          <p:cNvSpPr>
            <a:spLocks noGrp="1"/>
          </p:cNvSpPr>
          <p:nvPr>
            <p:ph idx="1"/>
          </p:nvPr>
        </p:nvSpPr>
        <p:spPr>
          <a:xfrm>
            <a:off x="1450975" y="2884488"/>
            <a:ext cx="6229350" cy="4937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1099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o Title No Icon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7708859"/>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Grey)">
    <p:bg>
      <p:bgPr>
        <a:gradFill>
          <a:gsLst>
            <a:gs pos="0">
              <a:schemeClr val="bg1"/>
            </a:gs>
            <a:gs pos="100000">
              <a:schemeClr val="bg1">
                <a:lumMod val="75000"/>
              </a:schemeClr>
            </a:gs>
            <a:gs pos="50000">
              <a:schemeClr val="bg1"/>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165" y="191352"/>
            <a:ext cx="7772400" cy="539673"/>
          </a:xfrm>
        </p:spPr>
        <p:txBody>
          <a:bodyPr>
            <a:normAutofit/>
          </a:bodyPr>
          <a:lstStyle>
            <a:lvl1pPr algn="l">
              <a:defRPr sz="2400"/>
            </a:lvl1pPr>
          </a:lstStyle>
          <a:p>
            <a:r>
              <a:rPr lang="en-US" dirty="0" smtClean="0"/>
              <a:t>Click to edit Master title style</a:t>
            </a:r>
            <a:endParaRPr lang="en-US" dirty="0"/>
          </a:p>
        </p:txBody>
      </p:sp>
      <p:sp>
        <p:nvSpPr>
          <p:cNvPr id="7" name="Rectangle 6"/>
          <p:cNvSpPr/>
          <p:nvPr userDrawn="1"/>
        </p:nvSpPr>
        <p:spPr>
          <a:xfrm>
            <a:off x="-173463" y="731025"/>
            <a:ext cx="2124926"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65282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Grey) 2L">
    <p:bg>
      <p:bgPr>
        <a:gradFill>
          <a:gsLst>
            <a:gs pos="0">
              <a:schemeClr val="bg1"/>
            </a:gs>
            <a:gs pos="100000">
              <a:schemeClr val="bg1">
                <a:lumMod val="75000"/>
              </a:schemeClr>
            </a:gs>
            <a:gs pos="50000">
              <a:schemeClr val="bg1"/>
            </a:gs>
          </a:gsLst>
          <a:lin ang="16200000" scaled="0"/>
        </a:gra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21165" y="191352"/>
            <a:ext cx="7772400" cy="539673"/>
          </a:xfrm>
        </p:spPr>
        <p:txBody>
          <a:bodyPr>
            <a:normAutofit/>
          </a:bodyPr>
          <a:lstStyle>
            <a:lvl1pPr algn="l">
              <a:defRPr sz="2400"/>
            </a:lvl1pPr>
          </a:lstStyle>
          <a:p>
            <a:r>
              <a:rPr lang="en-US" dirty="0" smtClean="0"/>
              <a:t>Click to edit Master title style</a:t>
            </a:r>
            <a:br>
              <a:rPr lang="en-US" dirty="0" smtClean="0"/>
            </a:br>
            <a:r>
              <a:rPr lang="en-US" dirty="0" smtClean="0"/>
              <a:t>Click to edit Master title style</a:t>
            </a:r>
            <a:endParaRPr lang="en-US" dirty="0"/>
          </a:p>
        </p:txBody>
      </p:sp>
      <p:sp>
        <p:nvSpPr>
          <p:cNvPr id="5" name="Rectangle 4"/>
          <p:cNvSpPr/>
          <p:nvPr userDrawn="1"/>
        </p:nvSpPr>
        <p:spPr>
          <a:xfrm>
            <a:off x="-173463" y="906655"/>
            <a:ext cx="2124926"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32413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o Title No Icon (Grey)">
    <p:bg>
      <p:bgPr>
        <a:gradFill>
          <a:gsLst>
            <a:gs pos="0">
              <a:schemeClr val="bg1"/>
            </a:gs>
            <a:gs pos="100000">
              <a:schemeClr val="bg1">
                <a:lumMod val="75000"/>
              </a:schemeClr>
            </a:gs>
            <a:gs pos="50000">
              <a:schemeClr val="bg1"/>
            </a:gs>
          </a:gsLst>
          <a:lin ang="162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823159"/>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Grey)">
    <p:bg>
      <p:bgPr>
        <a:gradFill>
          <a:gsLst>
            <a:gs pos="0">
              <a:schemeClr val="bg1"/>
            </a:gs>
            <a:gs pos="100000">
              <a:srgbClr val="E7C8B3"/>
            </a:gs>
            <a:gs pos="50000">
              <a:schemeClr val="bg1"/>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165" y="191352"/>
            <a:ext cx="7772400" cy="539673"/>
          </a:xfrm>
        </p:spPr>
        <p:txBody>
          <a:bodyPr>
            <a:normAutofit/>
          </a:bodyPr>
          <a:lstStyle>
            <a:lvl1pPr algn="l">
              <a:defRPr sz="2400"/>
            </a:lvl1pPr>
          </a:lstStyle>
          <a:p>
            <a:r>
              <a:rPr lang="en-US" dirty="0" smtClean="0"/>
              <a:t>Click to edit Master title style</a:t>
            </a:r>
            <a:endParaRPr lang="en-US" dirty="0"/>
          </a:p>
        </p:txBody>
      </p:sp>
      <p:sp>
        <p:nvSpPr>
          <p:cNvPr id="7" name="Rectangle 6"/>
          <p:cNvSpPr/>
          <p:nvPr userDrawn="1"/>
        </p:nvSpPr>
        <p:spPr>
          <a:xfrm>
            <a:off x="-173463" y="731025"/>
            <a:ext cx="2124926" cy="49560"/>
          </a:xfrm>
          <a:prstGeom prst="rect">
            <a:avLst/>
          </a:prstGeom>
          <a:solidFill>
            <a:srgbClr val="4F396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47937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Grey) 2L">
    <p:bg>
      <p:bgPr>
        <a:gradFill>
          <a:gsLst>
            <a:gs pos="0">
              <a:schemeClr val="bg1"/>
            </a:gs>
            <a:gs pos="100000">
              <a:srgbClr val="E7C8B3"/>
            </a:gs>
            <a:gs pos="50000">
              <a:schemeClr val="bg1"/>
            </a:gs>
          </a:gsLst>
          <a:lin ang="16200000" scaled="0"/>
        </a:gra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21165" y="191352"/>
            <a:ext cx="7772400" cy="539673"/>
          </a:xfrm>
        </p:spPr>
        <p:txBody>
          <a:bodyPr>
            <a:normAutofit/>
          </a:bodyPr>
          <a:lstStyle>
            <a:lvl1pPr algn="l">
              <a:defRPr sz="2400"/>
            </a:lvl1pPr>
          </a:lstStyle>
          <a:p>
            <a:r>
              <a:rPr lang="en-US" dirty="0" smtClean="0"/>
              <a:t>Click to edit Master title style</a:t>
            </a:r>
            <a:br>
              <a:rPr lang="en-US" dirty="0" smtClean="0"/>
            </a:br>
            <a:r>
              <a:rPr lang="en-US" dirty="0" smtClean="0"/>
              <a:t>Click to edit Master title style</a:t>
            </a:r>
            <a:endParaRPr lang="en-US" dirty="0"/>
          </a:p>
        </p:txBody>
      </p:sp>
      <p:sp>
        <p:nvSpPr>
          <p:cNvPr id="5" name="Rectangle 4"/>
          <p:cNvSpPr/>
          <p:nvPr userDrawn="1"/>
        </p:nvSpPr>
        <p:spPr>
          <a:xfrm>
            <a:off x="-173463" y="906655"/>
            <a:ext cx="2124926" cy="49560"/>
          </a:xfrm>
          <a:prstGeom prst="rect">
            <a:avLst/>
          </a:prstGeom>
          <a:solidFill>
            <a:srgbClr val="4F396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05191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No Title No Icon (Grey)">
    <p:bg>
      <p:bgPr>
        <a:gradFill>
          <a:gsLst>
            <a:gs pos="0">
              <a:schemeClr val="bg1"/>
            </a:gs>
            <a:gs pos="100000">
              <a:srgbClr val="E7C8B3"/>
            </a:gs>
            <a:gs pos="50000">
              <a:schemeClr val="bg1"/>
            </a:gs>
          </a:gsLst>
          <a:lin ang="162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4227746"/>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1.emf"/><Relationship Id="rId21" Type="http://schemas.openxmlformats.org/officeDocument/2006/relationships/image" Target="../media/image2.emf"/><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 Id="rId9" Type="http://schemas.openxmlformats.org/officeDocument/2006/relationships/slideLayout" Target="../slideLayouts/slideLayout27.xml"/><Relationship Id="rId10" Type="http://schemas.openxmlformats.org/officeDocument/2006/relationships/theme" Target="../theme/theme2.xml"/><Relationship Id="rId1" Type="http://schemas.openxmlformats.org/officeDocument/2006/relationships/slideLayout" Target="../slideLayouts/slideLayout19.xml"/><Relationship Id="rId2"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1094" y="6469446"/>
            <a:ext cx="9147508" cy="411480"/>
          </a:xfrm>
          <a:prstGeom prst="rect">
            <a:avLst/>
          </a:prstGeom>
          <a:gradFill flip="none" rotWithShape="1">
            <a:gsLst>
              <a:gs pos="0">
                <a:srgbClr val="4F3967"/>
              </a:gs>
              <a:gs pos="100000">
                <a:srgbClr val="7C8BC4"/>
              </a:gs>
            </a:gsLst>
            <a:lin ang="21360000" scaled="0"/>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Rectangle 6"/>
          <p:cNvSpPr/>
          <p:nvPr/>
        </p:nvSpPr>
        <p:spPr>
          <a:xfrm>
            <a:off x="-1094" y="6465502"/>
            <a:ext cx="9185356" cy="45720"/>
          </a:xfrm>
          <a:prstGeom prst="rect">
            <a:avLst/>
          </a:prstGeom>
          <a:solidFill>
            <a:srgbClr val="E7C8B3"/>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TextBox 15"/>
          <p:cNvSpPr txBox="1"/>
          <p:nvPr userDrawn="1"/>
        </p:nvSpPr>
        <p:spPr>
          <a:xfrm>
            <a:off x="2363" y="6563205"/>
            <a:ext cx="9142906" cy="246221"/>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rgbClr val="FFFFFF"/>
                </a:solidFill>
                <a:latin typeface="Arial"/>
                <a:cs typeface="Arial"/>
              </a:rPr>
              <a:t>Copyright © 2017, 2014, 2011 Pearson Education Inc. All rights reserved.</a:t>
            </a:r>
            <a:endParaRPr lang="en-US" sz="1000" dirty="0">
              <a:solidFill>
                <a:srgbClr val="FFFFFF"/>
              </a:solidFill>
              <a:latin typeface="Arial"/>
              <a:cs typeface="Arial"/>
            </a:endParaRPr>
          </a:p>
        </p:txBody>
      </p:sp>
      <p:pic>
        <p:nvPicPr>
          <p:cNvPr id="9" name="Pearson Logo"/>
          <p:cNvPicPr>
            <a:picLocks noChangeAspect="1" noChangeArrowheads="1"/>
          </p:cNvPicPr>
          <p:nvPr userDrawn="1"/>
        </p:nvPicPr>
        <p:blipFill>
          <a:blip r:embed="rId20" cstate="screen">
            <a:extLst>
              <a:ext uri="{28A0092B-C50C-407E-A947-70E740481C1C}">
                <a14:useLocalDpi xmlns:a14="http://schemas.microsoft.com/office/drawing/2010/main"/>
              </a:ext>
            </a:extLst>
          </a:blip>
          <a:srcRect/>
          <a:stretch>
            <a:fillRect/>
          </a:stretch>
        </p:blipFill>
        <p:spPr bwMode="black">
          <a:xfrm>
            <a:off x="7748588" y="6473050"/>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lways Learning Logo" descr="Pearson: Always Learning Logo"/>
          <p:cNvPicPr>
            <a:picLocks noChangeAspect="1" noChangeArrowheads="1"/>
          </p:cNvPicPr>
          <p:nvPr userDrawn="1"/>
        </p:nvPicPr>
        <p:blipFill>
          <a:blip r:embed="rId21" cstate="screen">
            <a:extLst>
              <a:ext uri="{28A0092B-C50C-407E-A947-70E740481C1C}">
                <a14:useLocalDpi xmlns:a14="http://schemas.microsoft.com/office/drawing/2010/main"/>
              </a:ext>
            </a:extLst>
          </a:blip>
          <a:srcRect/>
          <a:stretch>
            <a:fillRect/>
          </a:stretch>
        </p:blipFill>
        <p:spPr bwMode="black">
          <a:xfrm>
            <a:off x="-47197" y="6487028"/>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028530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70" r:id="rId4"/>
    <p:sldLayoutId id="2147483671" r:id="rId5"/>
    <p:sldLayoutId id="2147483672" r:id="rId6"/>
    <p:sldLayoutId id="2147483693" r:id="rId7"/>
    <p:sldLayoutId id="2147483694" r:id="rId8"/>
    <p:sldLayoutId id="2147483695" r:id="rId9"/>
    <p:sldLayoutId id="2147483676" r:id="rId10"/>
    <p:sldLayoutId id="2147483677" r:id="rId11"/>
    <p:sldLayoutId id="2147483678" r:id="rId12"/>
    <p:sldLayoutId id="2147483682" r:id="rId13"/>
    <p:sldLayoutId id="2147483683" r:id="rId14"/>
    <p:sldLayoutId id="2147483684" r:id="rId15"/>
    <p:sldLayoutId id="2147483688" r:id="rId16"/>
    <p:sldLayoutId id="2147483689" r:id="rId17"/>
    <p:sldLayoutId id="2147483690" r:id="rId18"/>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818868"/>
      </p:ext>
    </p:extLst>
  </p:cSld>
  <p:clrMap bg1="lt1" tx1="dk1" bg2="lt2" tx2="dk2" accent1="accent1" accent2="accent2" accent3="accent3" accent4="accent4" accent5="accent5" accent6="accent6" hlink="hlink" folHlink="folHlink"/>
  <p:sldLayoutIdLst>
    <p:sldLayoutId id="2147483692"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4" Type="http://schemas.microsoft.com/office/2007/relationships/hdphoto" Target="../media/hdphoto2.wdp"/><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4" Type="http://schemas.microsoft.com/office/2007/relationships/hdphoto" Target="../media/hdphoto3.wdp"/><Relationship Id="rId1" Type="http://schemas.openxmlformats.org/officeDocument/2006/relationships/slideLayout" Target="../slideLayouts/slideLayout16.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1" Type="http://schemas.openxmlformats.org/officeDocument/2006/relationships/slideLayout" Target="../slideLayouts/slideLayout24.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4" Type="http://schemas.microsoft.com/office/2007/relationships/hdphoto" Target="../media/hdphoto4.wdp"/><Relationship Id="rId1" Type="http://schemas.openxmlformats.org/officeDocument/2006/relationships/slideLayout" Target="../slideLayouts/slideLayout16.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3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 Id="rId3" Type="http://schemas.openxmlformats.org/officeDocument/2006/relationships/image" Target="../media/image3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xml"/><Relationship Id="rId3" Type="http://schemas.openxmlformats.org/officeDocument/2006/relationships/image" Target="../media/image3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 Id="rId3" Type="http://schemas.openxmlformats.org/officeDocument/2006/relationships/image" Target="../media/image3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3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 Id="rId3" Type="http://schemas.openxmlformats.org/officeDocument/2006/relationships/image" Target="../media/image3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4" Type="http://schemas.microsoft.com/office/2007/relationships/hdphoto" Target="../media/hdphoto5.wdp"/><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Layout" Target="../slideLayouts/slideLayout24.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 Id="rId3"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2.jpeg"/><Relationship Id="rId3" Type="http://schemas.openxmlformats.org/officeDocument/2006/relationships/image" Target="../media/image4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jpeg"/></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16.xml"/><Relationship Id="rId2" Type="http://schemas.openxmlformats.org/officeDocument/2006/relationships/notesSlide" Target="../notesSlides/notesSlide28.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4" Type="http://schemas.microsoft.com/office/2007/relationships/hdphoto" Target="../media/hdphoto6.wdp"/><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4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2.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emf"/><Relationship Id="rId5" Type="http://schemas.openxmlformats.org/officeDocument/2006/relationships/image" Target="../media/image16.emf"/><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em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4" Type="http://schemas.microsoft.com/office/2007/relationships/hdphoto" Target="../media/hdphoto1.wdp"/><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14.jpg"/>
          <p:cNvPicPr>
            <a:picLocks noChangeAspect="1"/>
          </p:cNvPicPr>
          <p:nvPr/>
        </p:nvPicPr>
        <p:blipFill rotWithShape="1">
          <a:blip r:embed="rId2" cstate="screen">
            <a:extLst>
              <a:ext uri="{28A0092B-C50C-407E-A947-70E740481C1C}">
                <a14:useLocalDpi xmlns:a14="http://schemas.microsoft.com/office/drawing/2010/main"/>
              </a:ext>
            </a:extLst>
          </a:blip>
          <a:srcRect t="-1"/>
          <a:stretch/>
        </p:blipFill>
        <p:spPr>
          <a:xfrm>
            <a:off x="-60159" y="-24384"/>
            <a:ext cx="9204159" cy="6882384"/>
          </a:xfrm>
          <a:prstGeom prst="rect">
            <a:avLst/>
          </a:prstGeom>
        </p:spPr>
      </p:pic>
      <p:sp>
        <p:nvSpPr>
          <p:cNvPr id="4" name="Rectangle 3"/>
          <p:cNvSpPr/>
          <p:nvPr/>
        </p:nvSpPr>
        <p:spPr>
          <a:xfrm>
            <a:off x="-60158" y="6415431"/>
            <a:ext cx="9231183" cy="510119"/>
          </a:xfrm>
          <a:prstGeom prst="rect">
            <a:avLst/>
          </a:prstGeom>
          <a:solidFill>
            <a:srgbClr val="FF5775">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489008"/>
            <a:ext cx="9198049" cy="645219"/>
          </a:xfrm>
          <a:prstGeom prst="rect">
            <a:avLst/>
          </a:prstGeom>
          <a:solidFill>
            <a:srgbClr val="FF5775">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193878" y="2648787"/>
            <a:ext cx="2753667" cy="646331"/>
          </a:xfrm>
          <a:prstGeom prst="rect">
            <a:avLst/>
          </a:prstGeom>
          <a:noFill/>
          <a:effectLst>
            <a:outerShdw blurRad="25400" dist="25400" dir="2700000" algn="tl" rotWithShape="0">
              <a:srgbClr val="000000"/>
            </a:outerShdw>
          </a:effectLst>
        </p:spPr>
        <p:txBody>
          <a:bodyPr wrap="square" rtlCol="0">
            <a:spAutoFit/>
          </a:bodyPr>
          <a:lstStyle/>
          <a:p>
            <a:r>
              <a:rPr lang="en-US" dirty="0">
                <a:solidFill>
                  <a:schemeClr val="bg1"/>
                </a:solidFill>
                <a:latin typeface="Arial"/>
                <a:cs typeface="Arial"/>
              </a:rPr>
              <a:t>Psychodynamic Theories of </a:t>
            </a:r>
            <a:r>
              <a:rPr lang="en-US" dirty="0" smtClean="0">
                <a:solidFill>
                  <a:schemeClr val="bg1"/>
                </a:solidFill>
                <a:latin typeface="Arial"/>
                <a:cs typeface="Arial"/>
              </a:rPr>
              <a:t>Personality</a:t>
            </a:r>
            <a:endParaRPr lang="en-US" dirty="0">
              <a:solidFill>
                <a:schemeClr val="bg1"/>
              </a:solidFill>
              <a:latin typeface="Arial"/>
              <a:cs typeface="Arial"/>
            </a:endParaRPr>
          </a:p>
        </p:txBody>
      </p:sp>
      <p:sp>
        <p:nvSpPr>
          <p:cNvPr id="7" name="Oval 6"/>
          <p:cNvSpPr/>
          <p:nvPr/>
        </p:nvSpPr>
        <p:spPr>
          <a:xfrm>
            <a:off x="331348" y="2571249"/>
            <a:ext cx="801406" cy="80140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31349" y="2720744"/>
            <a:ext cx="801405" cy="461665"/>
          </a:xfrm>
          <a:prstGeom prst="rect">
            <a:avLst/>
          </a:prstGeom>
          <a:noFill/>
        </p:spPr>
        <p:txBody>
          <a:bodyPr wrap="square" rtlCol="0">
            <a:spAutoFit/>
          </a:bodyPr>
          <a:lstStyle/>
          <a:p>
            <a:pPr algn="ctr"/>
            <a:r>
              <a:rPr lang="en-US" sz="2400" b="1" dirty="0" smtClean="0">
                <a:solidFill>
                  <a:srgbClr val="FF5775"/>
                </a:solidFill>
                <a:latin typeface="Arial"/>
                <a:cs typeface="Arial"/>
              </a:rPr>
              <a:t>14.1</a:t>
            </a:r>
            <a:endParaRPr lang="en-US" sz="2400" b="1" dirty="0">
              <a:solidFill>
                <a:srgbClr val="FF5775"/>
              </a:solidFill>
              <a:latin typeface="Arial"/>
              <a:cs typeface="Arial"/>
            </a:endParaRPr>
          </a:p>
        </p:txBody>
      </p:sp>
      <p:sp>
        <p:nvSpPr>
          <p:cNvPr id="9" name="TextBox 8"/>
          <p:cNvSpPr txBox="1"/>
          <p:nvPr/>
        </p:nvSpPr>
        <p:spPr>
          <a:xfrm>
            <a:off x="0" y="567933"/>
            <a:ext cx="9144000" cy="461665"/>
          </a:xfrm>
          <a:prstGeom prst="rect">
            <a:avLst/>
          </a:prstGeom>
          <a:noFill/>
        </p:spPr>
        <p:txBody>
          <a:bodyPr wrap="square" rtlCol="0">
            <a:spAutoFit/>
          </a:bodyPr>
          <a:lstStyle/>
          <a:p>
            <a:pPr algn="ctr"/>
            <a:r>
              <a:rPr lang="en-US" sz="2400" b="1" dirty="0" smtClean="0">
                <a:latin typeface="Arial"/>
                <a:cs typeface="Arial"/>
              </a:rPr>
              <a:t>14     </a:t>
            </a:r>
            <a:r>
              <a:rPr lang="en-US" sz="2400" cap="all" dirty="0" smtClean="0">
                <a:latin typeface="Arial"/>
                <a:cs typeface="Arial"/>
              </a:rPr>
              <a:t>Theories of personality</a:t>
            </a:r>
            <a:endParaRPr lang="en-US" sz="2400" cap="all" dirty="0">
              <a:latin typeface="Arial"/>
              <a:cs typeface="Arial"/>
            </a:endParaRPr>
          </a:p>
        </p:txBody>
      </p:sp>
      <p:sp>
        <p:nvSpPr>
          <p:cNvPr id="10" name="TextBox 9"/>
          <p:cNvSpPr txBox="1"/>
          <p:nvPr/>
        </p:nvSpPr>
        <p:spPr>
          <a:xfrm>
            <a:off x="1193879" y="3527707"/>
            <a:ext cx="2753667" cy="646331"/>
          </a:xfrm>
          <a:prstGeom prst="rect">
            <a:avLst/>
          </a:prstGeom>
          <a:noFill/>
          <a:effectLst>
            <a:outerShdw blurRad="25400" dist="25400" dir="2700000" algn="tl" rotWithShape="0">
              <a:srgbClr val="000000"/>
            </a:outerShdw>
          </a:effectLst>
        </p:spPr>
        <p:txBody>
          <a:bodyPr wrap="square" rtlCol="0">
            <a:spAutoFit/>
          </a:bodyPr>
          <a:lstStyle/>
          <a:p>
            <a:r>
              <a:rPr lang="en-US" dirty="0">
                <a:solidFill>
                  <a:schemeClr val="bg1"/>
                </a:solidFill>
                <a:latin typeface="Arial"/>
                <a:cs typeface="Arial"/>
              </a:rPr>
              <a:t>The Modern Study of </a:t>
            </a:r>
            <a:r>
              <a:rPr lang="en-US" dirty="0" smtClean="0">
                <a:solidFill>
                  <a:schemeClr val="bg1"/>
                </a:solidFill>
                <a:latin typeface="Arial"/>
                <a:cs typeface="Arial"/>
              </a:rPr>
              <a:t>Personality</a:t>
            </a:r>
            <a:endParaRPr lang="en-US" dirty="0">
              <a:solidFill>
                <a:schemeClr val="bg1"/>
              </a:solidFill>
              <a:latin typeface="Arial"/>
              <a:cs typeface="Arial"/>
            </a:endParaRPr>
          </a:p>
        </p:txBody>
      </p:sp>
      <p:sp>
        <p:nvSpPr>
          <p:cNvPr id="11" name="Oval 10"/>
          <p:cNvSpPr/>
          <p:nvPr/>
        </p:nvSpPr>
        <p:spPr>
          <a:xfrm>
            <a:off x="331348" y="3450169"/>
            <a:ext cx="801406" cy="80140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31349" y="3599664"/>
            <a:ext cx="801405" cy="461665"/>
          </a:xfrm>
          <a:prstGeom prst="rect">
            <a:avLst/>
          </a:prstGeom>
          <a:noFill/>
        </p:spPr>
        <p:txBody>
          <a:bodyPr wrap="square" rtlCol="0">
            <a:spAutoFit/>
          </a:bodyPr>
          <a:lstStyle/>
          <a:p>
            <a:pPr algn="ctr"/>
            <a:r>
              <a:rPr lang="en-US" sz="2400" b="1" dirty="0" smtClean="0">
                <a:solidFill>
                  <a:srgbClr val="FF5775"/>
                </a:solidFill>
                <a:latin typeface="Arial"/>
                <a:cs typeface="Arial"/>
              </a:rPr>
              <a:t>14.2</a:t>
            </a:r>
            <a:endParaRPr lang="en-US" sz="2400" b="1" dirty="0">
              <a:solidFill>
                <a:srgbClr val="FF5775"/>
              </a:solidFill>
              <a:latin typeface="Arial"/>
              <a:cs typeface="Arial"/>
            </a:endParaRPr>
          </a:p>
        </p:txBody>
      </p:sp>
      <p:sp>
        <p:nvSpPr>
          <p:cNvPr id="13" name="TextBox 12"/>
          <p:cNvSpPr txBox="1"/>
          <p:nvPr/>
        </p:nvSpPr>
        <p:spPr>
          <a:xfrm>
            <a:off x="1193879" y="4406627"/>
            <a:ext cx="2753667" cy="646331"/>
          </a:xfrm>
          <a:prstGeom prst="rect">
            <a:avLst/>
          </a:prstGeom>
          <a:noFill/>
          <a:effectLst>
            <a:outerShdw blurRad="25400" dist="25400" dir="2700000" algn="tl" rotWithShape="0">
              <a:srgbClr val="000000"/>
            </a:outerShdw>
          </a:effectLst>
        </p:spPr>
        <p:txBody>
          <a:bodyPr wrap="square" rtlCol="0">
            <a:spAutoFit/>
          </a:bodyPr>
          <a:lstStyle/>
          <a:p>
            <a:r>
              <a:rPr lang="en-US" dirty="0">
                <a:solidFill>
                  <a:schemeClr val="bg1"/>
                </a:solidFill>
                <a:latin typeface="Arial"/>
                <a:cs typeface="Arial"/>
              </a:rPr>
              <a:t>Genetic Influences on </a:t>
            </a:r>
            <a:r>
              <a:rPr lang="en-US" dirty="0" smtClean="0">
                <a:solidFill>
                  <a:schemeClr val="bg1"/>
                </a:solidFill>
                <a:latin typeface="Arial"/>
                <a:cs typeface="Arial"/>
              </a:rPr>
              <a:t>Personality</a:t>
            </a:r>
            <a:endParaRPr lang="en-US" dirty="0">
              <a:solidFill>
                <a:schemeClr val="bg1"/>
              </a:solidFill>
              <a:latin typeface="Arial"/>
              <a:cs typeface="Arial"/>
            </a:endParaRPr>
          </a:p>
        </p:txBody>
      </p:sp>
      <p:sp>
        <p:nvSpPr>
          <p:cNvPr id="14" name="Oval 13"/>
          <p:cNvSpPr/>
          <p:nvPr/>
        </p:nvSpPr>
        <p:spPr>
          <a:xfrm>
            <a:off x="331348" y="4329089"/>
            <a:ext cx="801406" cy="80140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331349" y="4478584"/>
            <a:ext cx="801405" cy="461665"/>
          </a:xfrm>
          <a:prstGeom prst="rect">
            <a:avLst/>
          </a:prstGeom>
          <a:noFill/>
        </p:spPr>
        <p:txBody>
          <a:bodyPr wrap="square" rtlCol="0">
            <a:spAutoFit/>
          </a:bodyPr>
          <a:lstStyle/>
          <a:p>
            <a:pPr algn="ctr"/>
            <a:r>
              <a:rPr lang="en-US" sz="2400" b="1" dirty="0" smtClean="0">
                <a:solidFill>
                  <a:srgbClr val="FF5775"/>
                </a:solidFill>
                <a:latin typeface="Arial"/>
                <a:cs typeface="Arial"/>
              </a:rPr>
              <a:t>14.3</a:t>
            </a:r>
            <a:endParaRPr lang="en-US" sz="2400" b="1" dirty="0">
              <a:solidFill>
                <a:srgbClr val="FF5775"/>
              </a:solidFill>
              <a:latin typeface="Arial"/>
              <a:cs typeface="Arial"/>
            </a:endParaRPr>
          </a:p>
        </p:txBody>
      </p:sp>
      <p:sp>
        <p:nvSpPr>
          <p:cNvPr id="19" name="Rectangle 1"/>
          <p:cNvSpPr>
            <a:spLocks/>
          </p:cNvSpPr>
          <p:nvPr/>
        </p:nvSpPr>
        <p:spPr bwMode="auto">
          <a:xfrm>
            <a:off x="-60159" y="6448261"/>
            <a:ext cx="9258207" cy="477289"/>
          </a:xfrm>
          <a:prstGeom prst="rect">
            <a:avLst/>
          </a:prstGeom>
          <a:noFill/>
          <a:ln>
            <a:noFill/>
          </a:ln>
          <a:extLst/>
        </p:spPr>
        <p:txBody>
          <a:bodyPr lIns="0" tIns="0" rIns="40639" bIns="0" anchor="b"/>
          <a:lstStyle/>
          <a:p>
            <a:pPr marL="39688" algn="ctr" defTabSz="914400">
              <a:defRPr/>
            </a:pPr>
            <a:r>
              <a:rPr lang="en-US" sz="1000" b="1" dirty="0" smtClean="0">
                <a:solidFill>
                  <a:schemeClr val="tx1"/>
                </a:solidFill>
                <a:latin typeface="Arial" charset="0"/>
                <a:ea typeface="ＭＳ Ｐゴシック" charset="0"/>
                <a:cs typeface="Helvetica" charset="0"/>
                <a:sym typeface="Helvetica" charset="0"/>
              </a:rPr>
              <a:t>PSYCHOLOGY</a:t>
            </a:r>
            <a:r>
              <a:rPr lang="en-US" sz="1000" b="0" dirty="0" smtClean="0">
                <a:solidFill>
                  <a:schemeClr val="tx1"/>
                </a:solidFill>
                <a:latin typeface="Arial" charset="0"/>
                <a:ea typeface="ＭＳ Ｐゴシック" charset="0"/>
                <a:cs typeface="Helvetica" charset="0"/>
                <a:sym typeface="Helvetica" charset="0"/>
              </a:rPr>
              <a:t>, Twelfth Edition  </a:t>
            </a:r>
            <a:r>
              <a:rPr lang="en-US" sz="1000" b="0" dirty="0">
                <a:solidFill>
                  <a:schemeClr val="tx1"/>
                </a:solidFill>
                <a:latin typeface="Arial" charset="0"/>
                <a:ea typeface="ＭＳ Ｐゴシック" charset="0"/>
                <a:cs typeface="Helvetica" charset="0"/>
                <a:sym typeface="Helvetica" charset="0"/>
              </a:rPr>
              <a:t>|  </a:t>
            </a:r>
            <a:r>
              <a:rPr lang="en-US" sz="1000" b="0" dirty="0" smtClean="0">
                <a:solidFill>
                  <a:schemeClr val="tx1"/>
                </a:solidFill>
                <a:latin typeface="Arial" charset="0"/>
                <a:ea typeface="ＭＳ Ｐゴシック" charset="0"/>
                <a:cs typeface="Helvetica" charset="0"/>
                <a:sym typeface="Helvetica" charset="0"/>
              </a:rPr>
              <a:t>Carole Wade • Carol Tavris</a:t>
            </a:r>
            <a:endParaRPr lang="en-US" sz="1000" b="0" dirty="0">
              <a:solidFill>
                <a:schemeClr val="tx1"/>
              </a:solidFill>
              <a:latin typeface="Arial" charset="0"/>
              <a:ea typeface="ＭＳ Ｐゴシック" charset="0"/>
              <a:cs typeface="Helvetica" charset="0"/>
              <a:sym typeface="Helvetica" charset="0"/>
            </a:endParaRPr>
          </a:p>
          <a:p>
            <a:pPr marL="39688" algn="ctr" defTabSz="914400">
              <a:defRPr/>
            </a:pPr>
            <a:r>
              <a:rPr lang="en-US" sz="1000" b="0" dirty="0" smtClean="0">
                <a:solidFill>
                  <a:schemeClr val="tx1"/>
                </a:solidFill>
                <a:latin typeface="Arial" charset="0"/>
                <a:ea typeface="ＭＳ Ｐゴシック" charset="0"/>
                <a:cs typeface="Helvetica" charset="0"/>
                <a:sym typeface="Helvetica" charset="0"/>
              </a:rPr>
              <a:t>Copyright </a:t>
            </a:r>
            <a:r>
              <a:rPr lang="en-US" sz="1000" b="0" dirty="0">
                <a:solidFill>
                  <a:schemeClr val="tx1"/>
                </a:solidFill>
                <a:latin typeface="Arial" charset="0"/>
                <a:ea typeface="ＭＳ Ｐゴシック" charset="0"/>
                <a:cs typeface="Helvetica" charset="0"/>
                <a:sym typeface="Helvetica" charset="0"/>
              </a:rPr>
              <a:t>© </a:t>
            </a:r>
            <a:r>
              <a:rPr lang="en-US" sz="1000" dirty="0" smtClean="0">
                <a:latin typeface="Arial" charset="0"/>
                <a:ea typeface="ＭＳ Ｐゴシック" charset="0"/>
                <a:cs typeface="Helvetica" charset="0"/>
                <a:sym typeface="Helvetica" charset="0"/>
              </a:rPr>
              <a:t>2017, </a:t>
            </a:r>
            <a:r>
              <a:rPr lang="en-US" sz="1000" dirty="0">
                <a:latin typeface="Arial" charset="0"/>
                <a:ea typeface="ＭＳ Ｐゴシック" charset="0"/>
                <a:cs typeface="Helvetica" charset="0"/>
                <a:sym typeface="Helvetica" charset="0"/>
              </a:rPr>
              <a:t>2014, </a:t>
            </a:r>
            <a:r>
              <a:rPr lang="en-US" sz="1000" dirty="0" smtClean="0">
                <a:latin typeface="Arial" charset="0"/>
                <a:ea typeface="ＭＳ Ｐゴシック" charset="0"/>
                <a:cs typeface="Helvetica" charset="0"/>
                <a:sym typeface="Helvetica" charset="0"/>
              </a:rPr>
              <a:t>2011 Pearson </a:t>
            </a:r>
            <a:r>
              <a:rPr lang="en-US" sz="1000" b="0" dirty="0" smtClean="0">
                <a:solidFill>
                  <a:schemeClr val="tx1"/>
                </a:solidFill>
                <a:latin typeface="Arial" charset="0"/>
                <a:ea typeface="ＭＳ Ｐゴシック" charset="0"/>
                <a:cs typeface="Helvetica" charset="0"/>
                <a:sym typeface="Helvetica" charset="0"/>
              </a:rPr>
              <a:t>Education Inc. All rights reserved.</a:t>
            </a:r>
            <a:endParaRPr lang="en-US" sz="1000" b="0" dirty="0">
              <a:solidFill>
                <a:schemeClr val="tx1"/>
              </a:solidFill>
              <a:latin typeface="Arial" charset="0"/>
              <a:ea typeface="ＭＳ Ｐゴシック" charset="0"/>
              <a:cs typeface="Helvetica" charset="0"/>
              <a:sym typeface="Helvetica" charset="0"/>
            </a:endParaRPr>
          </a:p>
          <a:p>
            <a:pPr marL="39688" defTabSz="914400">
              <a:defRPr/>
            </a:pPr>
            <a:endParaRPr lang="en-US" sz="1000" b="0" dirty="0">
              <a:solidFill>
                <a:schemeClr val="tx1"/>
              </a:solidFill>
              <a:latin typeface="Arial" charset="0"/>
              <a:ea typeface="ＭＳ Ｐゴシック" charset="0"/>
              <a:cs typeface="Helvetica" charset="0"/>
              <a:sym typeface="Helvetica" charset="0"/>
            </a:endParaRPr>
          </a:p>
        </p:txBody>
      </p:sp>
      <p:sp>
        <p:nvSpPr>
          <p:cNvPr id="24" name="TextBox 23"/>
          <p:cNvSpPr txBox="1"/>
          <p:nvPr/>
        </p:nvSpPr>
        <p:spPr>
          <a:xfrm>
            <a:off x="4980767" y="2648787"/>
            <a:ext cx="3403942" cy="646331"/>
          </a:xfrm>
          <a:prstGeom prst="rect">
            <a:avLst/>
          </a:prstGeom>
          <a:noFill/>
          <a:effectLst>
            <a:outerShdw blurRad="25400" dist="25400" dir="2700000" algn="tl" rotWithShape="0">
              <a:srgbClr val="000000"/>
            </a:outerShdw>
          </a:effectLst>
        </p:spPr>
        <p:txBody>
          <a:bodyPr wrap="square" rtlCol="0">
            <a:spAutoFit/>
          </a:bodyPr>
          <a:lstStyle/>
          <a:p>
            <a:r>
              <a:rPr lang="en-US" dirty="0">
                <a:solidFill>
                  <a:schemeClr val="bg1"/>
                </a:solidFill>
                <a:latin typeface="Arial"/>
                <a:cs typeface="Arial"/>
              </a:rPr>
              <a:t>Environmental Influences on </a:t>
            </a:r>
            <a:r>
              <a:rPr lang="en-US" dirty="0" smtClean="0">
                <a:solidFill>
                  <a:schemeClr val="bg1"/>
                </a:solidFill>
                <a:latin typeface="Arial"/>
                <a:cs typeface="Arial"/>
              </a:rPr>
              <a:t>Personality</a:t>
            </a:r>
            <a:endParaRPr lang="en-US" dirty="0">
              <a:solidFill>
                <a:schemeClr val="bg1"/>
              </a:solidFill>
              <a:latin typeface="Arial"/>
              <a:cs typeface="Arial"/>
            </a:endParaRPr>
          </a:p>
        </p:txBody>
      </p:sp>
      <p:sp>
        <p:nvSpPr>
          <p:cNvPr id="25" name="Oval 24"/>
          <p:cNvSpPr/>
          <p:nvPr/>
        </p:nvSpPr>
        <p:spPr>
          <a:xfrm>
            <a:off x="4118237" y="2571249"/>
            <a:ext cx="801406" cy="80140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4118238" y="2720744"/>
            <a:ext cx="801405" cy="461665"/>
          </a:xfrm>
          <a:prstGeom prst="rect">
            <a:avLst/>
          </a:prstGeom>
          <a:noFill/>
        </p:spPr>
        <p:txBody>
          <a:bodyPr wrap="square" rtlCol="0">
            <a:spAutoFit/>
          </a:bodyPr>
          <a:lstStyle/>
          <a:p>
            <a:pPr algn="ctr"/>
            <a:r>
              <a:rPr lang="en-US" sz="2400" b="1" dirty="0" smtClean="0">
                <a:solidFill>
                  <a:srgbClr val="FF5775"/>
                </a:solidFill>
                <a:latin typeface="Arial"/>
                <a:cs typeface="Arial"/>
              </a:rPr>
              <a:t>14.4</a:t>
            </a:r>
            <a:endParaRPr lang="en-US" sz="2400" b="1" dirty="0">
              <a:solidFill>
                <a:srgbClr val="FF5775"/>
              </a:solidFill>
              <a:latin typeface="Arial"/>
              <a:cs typeface="Arial"/>
            </a:endParaRPr>
          </a:p>
        </p:txBody>
      </p:sp>
      <p:sp>
        <p:nvSpPr>
          <p:cNvPr id="27" name="TextBox 26"/>
          <p:cNvSpPr txBox="1"/>
          <p:nvPr/>
        </p:nvSpPr>
        <p:spPr>
          <a:xfrm>
            <a:off x="4980768" y="3527707"/>
            <a:ext cx="3403942" cy="646331"/>
          </a:xfrm>
          <a:prstGeom prst="rect">
            <a:avLst/>
          </a:prstGeom>
          <a:noFill/>
          <a:effectLst>
            <a:outerShdw blurRad="25400" dist="25400" dir="2700000" algn="tl" rotWithShape="0">
              <a:srgbClr val="000000"/>
            </a:outerShdw>
          </a:effectLst>
        </p:spPr>
        <p:txBody>
          <a:bodyPr wrap="square" rtlCol="0">
            <a:spAutoFit/>
          </a:bodyPr>
          <a:lstStyle/>
          <a:p>
            <a:r>
              <a:rPr lang="en-US" dirty="0">
                <a:solidFill>
                  <a:schemeClr val="bg1"/>
                </a:solidFill>
                <a:latin typeface="Arial"/>
                <a:cs typeface="Arial"/>
              </a:rPr>
              <a:t>Cultural Influences on </a:t>
            </a:r>
            <a:r>
              <a:rPr lang="en-US" dirty="0" smtClean="0">
                <a:solidFill>
                  <a:schemeClr val="bg1"/>
                </a:solidFill>
                <a:latin typeface="Arial"/>
                <a:cs typeface="Arial"/>
              </a:rPr>
              <a:t>Personality</a:t>
            </a:r>
            <a:endParaRPr lang="en-US" dirty="0">
              <a:solidFill>
                <a:schemeClr val="bg1"/>
              </a:solidFill>
              <a:latin typeface="Arial"/>
              <a:cs typeface="Arial"/>
            </a:endParaRPr>
          </a:p>
        </p:txBody>
      </p:sp>
      <p:sp>
        <p:nvSpPr>
          <p:cNvPr id="28" name="Oval 27"/>
          <p:cNvSpPr/>
          <p:nvPr/>
        </p:nvSpPr>
        <p:spPr>
          <a:xfrm>
            <a:off x="4118237" y="3450169"/>
            <a:ext cx="801406" cy="80140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4118238" y="3599664"/>
            <a:ext cx="801405" cy="461665"/>
          </a:xfrm>
          <a:prstGeom prst="rect">
            <a:avLst/>
          </a:prstGeom>
          <a:noFill/>
        </p:spPr>
        <p:txBody>
          <a:bodyPr wrap="square" rtlCol="0">
            <a:spAutoFit/>
          </a:bodyPr>
          <a:lstStyle/>
          <a:p>
            <a:pPr algn="ctr"/>
            <a:r>
              <a:rPr lang="en-US" sz="2400" b="1" dirty="0" smtClean="0">
                <a:solidFill>
                  <a:srgbClr val="FF5775"/>
                </a:solidFill>
                <a:latin typeface="Arial"/>
                <a:cs typeface="Arial"/>
              </a:rPr>
              <a:t>14.5</a:t>
            </a:r>
            <a:endParaRPr lang="en-US" sz="2400" b="1" dirty="0">
              <a:solidFill>
                <a:srgbClr val="FF5775"/>
              </a:solidFill>
              <a:latin typeface="Arial"/>
              <a:cs typeface="Arial"/>
            </a:endParaRPr>
          </a:p>
        </p:txBody>
      </p:sp>
      <p:sp>
        <p:nvSpPr>
          <p:cNvPr id="30" name="TextBox 29"/>
          <p:cNvSpPr txBox="1"/>
          <p:nvPr/>
        </p:nvSpPr>
        <p:spPr>
          <a:xfrm>
            <a:off x="4980768" y="4545126"/>
            <a:ext cx="3403942" cy="369332"/>
          </a:xfrm>
          <a:prstGeom prst="rect">
            <a:avLst/>
          </a:prstGeom>
          <a:noFill/>
          <a:effectLst>
            <a:outerShdw blurRad="25400" dist="25400" dir="2700000" algn="tl" rotWithShape="0">
              <a:srgbClr val="000000"/>
            </a:outerShdw>
          </a:effectLst>
        </p:spPr>
        <p:txBody>
          <a:bodyPr wrap="square" rtlCol="0">
            <a:spAutoFit/>
          </a:bodyPr>
          <a:lstStyle/>
          <a:p>
            <a:r>
              <a:rPr lang="en-US" dirty="0">
                <a:solidFill>
                  <a:schemeClr val="bg1"/>
                </a:solidFill>
                <a:latin typeface="Arial"/>
                <a:cs typeface="Arial"/>
              </a:rPr>
              <a:t>The Inner </a:t>
            </a:r>
            <a:r>
              <a:rPr lang="en-US" dirty="0" smtClean="0">
                <a:solidFill>
                  <a:schemeClr val="bg1"/>
                </a:solidFill>
                <a:latin typeface="Arial"/>
                <a:cs typeface="Arial"/>
              </a:rPr>
              <a:t>Experience</a:t>
            </a:r>
            <a:endParaRPr lang="en-US" dirty="0">
              <a:solidFill>
                <a:schemeClr val="bg1"/>
              </a:solidFill>
              <a:latin typeface="Arial"/>
              <a:cs typeface="Arial"/>
            </a:endParaRPr>
          </a:p>
        </p:txBody>
      </p:sp>
      <p:sp>
        <p:nvSpPr>
          <p:cNvPr id="31" name="Oval 30"/>
          <p:cNvSpPr/>
          <p:nvPr/>
        </p:nvSpPr>
        <p:spPr>
          <a:xfrm>
            <a:off x="4118237" y="4329089"/>
            <a:ext cx="801406" cy="80140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4118238" y="4478584"/>
            <a:ext cx="801405" cy="461665"/>
          </a:xfrm>
          <a:prstGeom prst="rect">
            <a:avLst/>
          </a:prstGeom>
          <a:noFill/>
        </p:spPr>
        <p:txBody>
          <a:bodyPr wrap="square" rtlCol="0">
            <a:spAutoFit/>
          </a:bodyPr>
          <a:lstStyle/>
          <a:p>
            <a:pPr algn="ctr"/>
            <a:r>
              <a:rPr lang="en-US" sz="2400" b="1" dirty="0" smtClean="0">
                <a:solidFill>
                  <a:srgbClr val="FF5775"/>
                </a:solidFill>
                <a:latin typeface="Arial"/>
                <a:cs typeface="Arial"/>
              </a:rPr>
              <a:t>14.6</a:t>
            </a:r>
            <a:endParaRPr lang="en-US" sz="2400" b="1" dirty="0">
              <a:solidFill>
                <a:srgbClr val="FF5775"/>
              </a:solidFill>
              <a:latin typeface="Arial"/>
              <a:cs typeface="Arial"/>
            </a:endParaRPr>
          </a:p>
        </p:txBody>
      </p:sp>
    </p:spTree>
    <p:extLst>
      <p:ext uri="{BB962C8B-B14F-4D97-AF65-F5344CB8AC3E}">
        <p14:creationId xmlns:p14="http://schemas.microsoft.com/office/powerpoint/2010/main" val="160740575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childTnLst>
                                </p:cTn>
                              </p:par>
                              <p:par>
                                <p:cTn id="18" presetID="23"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childTnLst>
                                </p:cTn>
                              </p:par>
                              <p:par>
                                <p:cTn id="22" presetID="2" presetClass="entr" presetSubtype="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0-#ppt_h/2"/>
                                          </p:val>
                                        </p:tav>
                                        <p:tav tm="100000">
                                          <p:val>
                                            <p:strVal val="#ppt_y"/>
                                          </p:val>
                                        </p:tav>
                                      </p:tavLst>
                                    </p:anim>
                                  </p:childTnLst>
                                </p:cTn>
                              </p:par>
                            </p:childTnLst>
                          </p:cTn>
                        </p:par>
                        <p:par>
                          <p:cTn id="26" fill="hold">
                            <p:stCondLst>
                              <p:cond delay="1500"/>
                            </p:stCondLst>
                            <p:childTnLst>
                              <p:par>
                                <p:cTn id="27" presetID="23" presetClass="entr" presetSubtype="16"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0-#ppt_h/2"/>
                                          </p:val>
                                        </p:tav>
                                        <p:tav tm="100000">
                                          <p:val>
                                            <p:strVal val="#ppt_y"/>
                                          </p:val>
                                        </p:tav>
                                      </p:tavLst>
                                    </p:anim>
                                  </p:childTnLst>
                                </p:cTn>
                              </p:par>
                            </p:childTnLst>
                          </p:cTn>
                        </p:par>
                        <p:par>
                          <p:cTn id="39" fill="hold">
                            <p:stCondLst>
                              <p:cond delay="2000"/>
                            </p:stCondLst>
                            <p:childTnLst>
                              <p:par>
                                <p:cTn id="40" presetID="23" presetClass="entr" presetSubtype="16"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childTnLst>
                                </p:cTn>
                              </p:par>
                              <p:par>
                                <p:cTn id="44" presetID="23" presetClass="entr" presetSubtype="16"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childTnLst>
                                </p:cTn>
                              </p:par>
                              <p:par>
                                <p:cTn id="48" presetID="2" presetClass="entr" presetSubtype="1"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500" fill="hold"/>
                                        <p:tgtEl>
                                          <p:spTgt spid="13"/>
                                        </p:tgtEl>
                                        <p:attrNameLst>
                                          <p:attrName>ppt_x</p:attrName>
                                        </p:attrNameLst>
                                      </p:cBhvr>
                                      <p:tavLst>
                                        <p:tav tm="0">
                                          <p:val>
                                            <p:strVal val="#ppt_x"/>
                                          </p:val>
                                        </p:tav>
                                        <p:tav tm="100000">
                                          <p:val>
                                            <p:strVal val="#ppt_x"/>
                                          </p:val>
                                        </p:tav>
                                      </p:tavLst>
                                    </p:anim>
                                    <p:anim calcmode="lin" valueType="num">
                                      <p:cBhvr additive="base">
                                        <p:cTn id="51" dur="500" fill="hold"/>
                                        <p:tgtEl>
                                          <p:spTgt spid="13"/>
                                        </p:tgtEl>
                                        <p:attrNameLst>
                                          <p:attrName>ppt_y</p:attrName>
                                        </p:attrNameLst>
                                      </p:cBhvr>
                                      <p:tavLst>
                                        <p:tav tm="0">
                                          <p:val>
                                            <p:strVal val="0-#ppt_h/2"/>
                                          </p:val>
                                        </p:tav>
                                        <p:tav tm="100000">
                                          <p:val>
                                            <p:strVal val="#ppt_y"/>
                                          </p:val>
                                        </p:tav>
                                      </p:tavLst>
                                    </p:anim>
                                  </p:childTnLst>
                                </p:cTn>
                              </p:par>
                            </p:childTnLst>
                          </p:cTn>
                        </p:par>
                        <p:par>
                          <p:cTn id="52" fill="hold">
                            <p:stCondLst>
                              <p:cond delay="2500"/>
                            </p:stCondLst>
                            <p:childTnLst>
                              <p:par>
                                <p:cTn id="53" presetID="23" presetClass="entr" presetSubtype="16" fill="hold" grpId="0" nodeType="after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500" fill="hold"/>
                                        <p:tgtEl>
                                          <p:spTgt spid="25"/>
                                        </p:tgtEl>
                                        <p:attrNameLst>
                                          <p:attrName>ppt_w</p:attrName>
                                        </p:attrNameLst>
                                      </p:cBhvr>
                                      <p:tavLst>
                                        <p:tav tm="0">
                                          <p:val>
                                            <p:fltVal val="0"/>
                                          </p:val>
                                        </p:tav>
                                        <p:tav tm="100000">
                                          <p:val>
                                            <p:strVal val="#ppt_w"/>
                                          </p:val>
                                        </p:tav>
                                      </p:tavLst>
                                    </p:anim>
                                    <p:anim calcmode="lin" valueType="num">
                                      <p:cBhvr>
                                        <p:cTn id="56" dur="500" fill="hold"/>
                                        <p:tgtEl>
                                          <p:spTgt spid="25"/>
                                        </p:tgtEl>
                                        <p:attrNameLst>
                                          <p:attrName>ppt_h</p:attrName>
                                        </p:attrNameLst>
                                      </p:cBhvr>
                                      <p:tavLst>
                                        <p:tav tm="0">
                                          <p:val>
                                            <p:fltVal val="0"/>
                                          </p:val>
                                        </p:tav>
                                        <p:tav tm="100000">
                                          <p:val>
                                            <p:strVal val="#ppt_h"/>
                                          </p:val>
                                        </p:tav>
                                      </p:tavLst>
                                    </p:anim>
                                  </p:childTnLst>
                                </p:cTn>
                              </p:par>
                              <p:par>
                                <p:cTn id="57" presetID="23" presetClass="entr" presetSubtype="16"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p:cTn id="59" dur="500" fill="hold"/>
                                        <p:tgtEl>
                                          <p:spTgt spid="26"/>
                                        </p:tgtEl>
                                        <p:attrNameLst>
                                          <p:attrName>ppt_w</p:attrName>
                                        </p:attrNameLst>
                                      </p:cBhvr>
                                      <p:tavLst>
                                        <p:tav tm="0">
                                          <p:val>
                                            <p:fltVal val="0"/>
                                          </p:val>
                                        </p:tav>
                                        <p:tav tm="100000">
                                          <p:val>
                                            <p:strVal val="#ppt_w"/>
                                          </p:val>
                                        </p:tav>
                                      </p:tavLst>
                                    </p:anim>
                                    <p:anim calcmode="lin" valueType="num">
                                      <p:cBhvr>
                                        <p:cTn id="60" dur="500" fill="hold"/>
                                        <p:tgtEl>
                                          <p:spTgt spid="26"/>
                                        </p:tgtEl>
                                        <p:attrNameLst>
                                          <p:attrName>ppt_h</p:attrName>
                                        </p:attrNameLst>
                                      </p:cBhvr>
                                      <p:tavLst>
                                        <p:tav tm="0">
                                          <p:val>
                                            <p:fltVal val="0"/>
                                          </p:val>
                                        </p:tav>
                                        <p:tav tm="100000">
                                          <p:val>
                                            <p:strVal val="#ppt_h"/>
                                          </p:val>
                                        </p:tav>
                                      </p:tavLst>
                                    </p:anim>
                                  </p:childTnLst>
                                </p:cTn>
                              </p:par>
                              <p:par>
                                <p:cTn id="61" presetID="2" presetClass="entr" presetSubtype="1"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fill="hold"/>
                                        <p:tgtEl>
                                          <p:spTgt spid="24"/>
                                        </p:tgtEl>
                                        <p:attrNameLst>
                                          <p:attrName>ppt_x</p:attrName>
                                        </p:attrNameLst>
                                      </p:cBhvr>
                                      <p:tavLst>
                                        <p:tav tm="0">
                                          <p:val>
                                            <p:strVal val="#ppt_x"/>
                                          </p:val>
                                        </p:tav>
                                        <p:tav tm="100000">
                                          <p:val>
                                            <p:strVal val="#ppt_x"/>
                                          </p:val>
                                        </p:tav>
                                      </p:tavLst>
                                    </p:anim>
                                    <p:anim calcmode="lin" valueType="num">
                                      <p:cBhvr additive="base">
                                        <p:cTn id="64" dur="500" fill="hold"/>
                                        <p:tgtEl>
                                          <p:spTgt spid="24"/>
                                        </p:tgtEl>
                                        <p:attrNameLst>
                                          <p:attrName>ppt_y</p:attrName>
                                        </p:attrNameLst>
                                      </p:cBhvr>
                                      <p:tavLst>
                                        <p:tav tm="0">
                                          <p:val>
                                            <p:strVal val="0-#ppt_h/2"/>
                                          </p:val>
                                        </p:tav>
                                        <p:tav tm="100000">
                                          <p:val>
                                            <p:strVal val="#ppt_y"/>
                                          </p:val>
                                        </p:tav>
                                      </p:tavLst>
                                    </p:anim>
                                  </p:childTnLst>
                                </p:cTn>
                              </p:par>
                            </p:childTnLst>
                          </p:cTn>
                        </p:par>
                        <p:par>
                          <p:cTn id="65" fill="hold">
                            <p:stCondLst>
                              <p:cond delay="3000"/>
                            </p:stCondLst>
                            <p:childTnLst>
                              <p:par>
                                <p:cTn id="66" presetID="23" presetClass="entr" presetSubtype="16" fill="hold" grpId="0" nodeType="afterEffect">
                                  <p:stCondLst>
                                    <p:cond delay="0"/>
                                  </p:stCondLst>
                                  <p:childTnLst>
                                    <p:set>
                                      <p:cBhvr>
                                        <p:cTn id="67" dur="1" fill="hold">
                                          <p:stCondLst>
                                            <p:cond delay="0"/>
                                          </p:stCondLst>
                                        </p:cTn>
                                        <p:tgtEl>
                                          <p:spTgt spid="28"/>
                                        </p:tgtEl>
                                        <p:attrNameLst>
                                          <p:attrName>style.visibility</p:attrName>
                                        </p:attrNameLst>
                                      </p:cBhvr>
                                      <p:to>
                                        <p:strVal val="visible"/>
                                      </p:to>
                                    </p:set>
                                    <p:anim calcmode="lin" valueType="num">
                                      <p:cBhvr>
                                        <p:cTn id="68" dur="500" fill="hold"/>
                                        <p:tgtEl>
                                          <p:spTgt spid="28"/>
                                        </p:tgtEl>
                                        <p:attrNameLst>
                                          <p:attrName>ppt_w</p:attrName>
                                        </p:attrNameLst>
                                      </p:cBhvr>
                                      <p:tavLst>
                                        <p:tav tm="0">
                                          <p:val>
                                            <p:fltVal val="0"/>
                                          </p:val>
                                        </p:tav>
                                        <p:tav tm="100000">
                                          <p:val>
                                            <p:strVal val="#ppt_w"/>
                                          </p:val>
                                        </p:tav>
                                      </p:tavLst>
                                    </p:anim>
                                    <p:anim calcmode="lin" valueType="num">
                                      <p:cBhvr>
                                        <p:cTn id="69" dur="500" fill="hold"/>
                                        <p:tgtEl>
                                          <p:spTgt spid="28"/>
                                        </p:tgtEl>
                                        <p:attrNameLst>
                                          <p:attrName>ppt_h</p:attrName>
                                        </p:attrNameLst>
                                      </p:cBhvr>
                                      <p:tavLst>
                                        <p:tav tm="0">
                                          <p:val>
                                            <p:fltVal val="0"/>
                                          </p:val>
                                        </p:tav>
                                        <p:tav tm="100000">
                                          <p:val>
                                            <p:strVal val="#ppt_h"/>
                                          </p:val>
                                        </p:tav>
                                      </p:tavLst>
                                    </p:anim>
                                  </p:childTnLst>
                                </p:cTn>
                              </p:par>
                              <p:par>
                                <p:cTn id="70" presetID="23" presetClass="entr" presetSubtype="16" fill="hold" grpId="0" nodeType="withEffect">
                                  <p:stCondLst>
                                    <p:cond delay="0"/>
                                  </p:stCondLst>
                                  <p:childTnLst>
                                    <p:set>
                                      <p:cBhvr>
                                        <p:cTn id="71" dur="1" fill="hold">
                                          <p:stCondLst>
                                            <p:cond delay="0"/>
                                          </p:stCondLst>
                                        </p:cTn>
                                        <p:tgtEl>
                                          <p:spTgt spid="29"/>
                                        </p:tgtEl>
                                        <p:attrNameLst>
                                          <p:attrName>style.visibility</p:attrName>
                                        </p:attrNameLst>
                                      </p:cBhvr>
                                      <p:to>
                                        <p:strVal val="visible"/>
                                      </p:to>
                                    </p:set>
                                    <p:anim calcmode="lin" valueType="num">
                                      <p:cBhvr>
                                        <p:cTn id="72" dur="500" fill="hold"/>
                                        <p:tgtEl>
                                          <p:spTgt spid="29"/>
                                        </p:tgtEl>
                                        <p:attrNameLst>
                                          <p:attrName>ppt_w</p:attrName>
                                        </p:attrNameLst>
                                      </p:cBhvr>
                                      <p:tavLst>
                                        <p:tav tm="0">
                                          <p:val>
                                            <p:fltVal val="0"/>
                                          </p:val>
                                        </p:tav>
                                        <p:tav tm="100000">
                                          <p:val>
                                            <p:strVal val="#ppt_w"/>
                                          </p:val>
                                        </p:tav>
                                      </p:tavLst>
                                    </p:anim>
                                    <p:anim calcmode="lin" valueType="num">
                                      <p:cBhvr>
                                        <p:cTn id="73" dur="500" fill="hold"/>
                                        <p:tgtEl>
                                          <p:spTgt spid="29"/>
                                        </p:tgtEl>
                                        <p:attrNameLst>
                                          <p:attrName>ppt_h</p:attrName>
                                        </p:attrNameLst>
                                      </p:cBhvr>
                                      <p:tavLst>
                                        <p:tav tm="0">
                                          <p:val>
                                            <p:fltVal val="0"/>
                                          </p:val>
                                        </p:tav>
                                        <p:tav tm="100000">
                                          <p:val>
                                            <p:strVal val="#ppt_h"/>
                                          </p:val>
                                        </p:tav>
                                      </p:tavLst>
                                    </p:anim>
                                  </p:childTnLst>
                                </p:cTn>
                              </p:par>
                              <p:par>
                                <p:cTn id="74" presetID="2" presetClass="entr" presetSubtype="1" fill="hold" grpId="0" nodeType="withEffect">
                                  <p:stCondLst>
                                    <p:cond delay="0"/>
                                  </p:stCondLst>
                                  <p:childTnLst>
                                    <p:set>
                                      <p:cBhvr>
                                        <p:cTn id="75" dur="1" fill="hold">
                                          <p:stCondLst>
                                            <p:cond delay="0"/>
                                          </p:stCondLst>
                                        </p:cTn>
                                        <p:tgtEl>
                                          <p:spTgt spid="27"/>
                                        </p:tgtEl>
                                        <p:attrNameLst>
                                          <p:attrName>style.visibility</p:attrName>
                                        </p:attrNameLst>
                                      </p:cBhvr>
                                      <p:to>
                                        <p:strVal val="visible"/>
                                      </p:to>
                                    </p:set>
                                    <p:anim calcmode="lin" valueType="num">
                                      <p:cBhvr additive="base">
                                        <p:cTn id="76" dur="500" fill="hold"/>
                                        <p:tgtEl>
                                          <p:spTgt spid="27"/>
                                        </p:tgtEl>
                                        <p:attrNameLst>
                                          <p:attrName>ppt_x</p:attrName>
                                        </p:attrNameLst>
                                      </p:cBhvr>
                                      <p:tavLst>
                                        <p:tav tm="0">
                                          <p:val>
                                            <p:strVal val="#ppt_x"/>
                                          </p:val>
                                        </p:tav>
                                        <p:tav tm="100000">
                                          <p:val>
                                            <p:strVal val="#ppt_x"/>
                                          </p:val>
                                        </p:tav>
                                      </p:tavLst>
                                    </p:anim>
                                    <p:anim calcmode="lin" valueType="num">
                                      <p:cBhvr additive="base">
                                        <p:cTn id="77" dur="500" fill="hold"/>
                                        <p:tgtEl>
                                          <p:spTgt spid="27"/>
                                        </p:tgtEl>
                                        <p:attrNameLst>
                                          <p:attrName>ppt_y</p:attrName>
                                        </p:attrNameLst>
                                      </p:cBhvr>
                                      <p:tavLst>
                                        <p:tav tm="0">
                                          <p:val>
                                            <p:strVal val="0-#ppt_h/2"/>
                                          </p:val>
                                        </p:tav>
                                        <p:tav tm="100000">
                                          <p:val>
                                            <p:strVal val="#ppt_y"/>
                                          </p:val>
                                        </p:tav>
                                      </p:tavLst>
                                    </p:anim>
                                  </p:childTnLst>
                                </p:cTn>
                              </p:par>
                            </p:childTnLst>
                          </p:cTn>
                        </p:par>
                        <p:par>
                          <p:cTn id="78" fill="hold">
                            <p:stCondLst>
                              <p:cond delay="3500"/>
                            </p:stCondLst>
                            <p:childTnLst>
                              <p:par>
                                <p:cTn id="79" presetID="23" presetClass="entr" presetSubtype="16" fill="hold" grpId="0" nodeType="afterEffect">
                                  <p:stCondLst>
                                    <p:cond delay="0"/>
                                  </p:stCondLst>
                                  <p:childTnLst>
                                    <p:set>
                                      <p:cBhvr>
                                        <p:cTn id="80" dur="1" fill="hold">
                                          <p:stCondLst>
                                            <p:cond delay="0"/>
                                          </p:stCondLst>
                                        </p:cTn>
                                        <p:tgtEl>
                                          <p:spTgt spid="31"/>
                                        </p:tgtEl>
                                        <p:attrNameLst>
                                          <p:attrName>style.visibility</p:attrName>
                                        </p:attrNameLst>
                                      </p:cBhvr>
                                      <p:to>
                                        <p:strVal val="visible"/>
                                      </p:to>
                                    </p:set>
                                    <p:anim calcmode="lin" valueType="num">
                                      <p:cBhvr>
                                        <p:cTn id="81" dur="500" fill="hold"/>
                                        <p:tgtEl>
                                          <p:spTgt spid="31"/>
                                        </p:tgtEl>
                                        <p:attrNameLst>
                                          <p:attrName>ppt_w</p:attrName>
                                        </p:attrNameLst>
                                      </p:cBhvr>
                                      <p:tavLst>
                                        <p:tav tm="0">
                                          <p:val>
                                            <p:fltVal val="0"/>
                                          </p:val>
                                        </p:tav>
                                        <p:tav tm="100000">
                                          <p:val>
                                            <p:strVal val="#ppt_w"/>
                                          </p:val>
                                        </p:tav>
                                      </p:tavLst>
                                    </p:anim>
                                    <p:anim calcmode="lin" valueType="num">
                                      <p:cBhvr>
                                        <p:cTn id="82" dur="500" fill="hold"/>
                                        <p:tgtEl>
                                          <p:spTgt spid="31"/>
                                        </p:tgtEl>
                                        <p:attrNameLst>
                                          <p:attrName>ppt_h</p:attrName>
                                        </p:attrNameLst>
                                      </p:cBhvr>
                                      <p:tavLst>
                                        <p:tav tm="0">
                                          <p:val>
                                            <p:fltVal val="0"/>
                                          </p:val>
                                        </p:tav>
                                        <p:tav tm="100000">
                                          <p:val>
                                            <p:strVal val="#ppt_h"/>
                                          </p:val>
                                        </p:tav>
                                      </p:tavLst>
                                    </p:anim>
                                  </p:childTnLst>
                                </p:cTn>
                              </p:par>
                              <p:par>
                                <p:cTn id="83" presetID="23" presetClass="entr" presetSubtype="16" fill="hold" grpId="0" nodeType="withEffect">
                                  <p:stCondLst>
                                    <p:cond delay="0"/>
                                  </p:stCondLst>
                                  <p:childTnLst>
                                    <p:set>
                                      <p:cBhvr>
                                        <p:cTn id="84" dur="1" fill="hold">
                                          <p:stCondLst>
                                            <p:cond delay="0"/>
                                          </p:stCondLst>
                                        </p:cTn>
                                        <p:tgtEl>
                                          <p:spTgt spid="32"/>
                                        </p:tgtEl>
                                        <p:attrNameLst>
                                          <p:attrName>style.visibility</p:attrName>
                                        </p:attrNameLst>
                                      </p:cBhvr>
                                      <p:to>
                                        <p:strVal val="visible"/>
                                      </p:to>
                                    </p:set>
                                    <p:anim calcmode="lin" valueType="num">
                                      <p:cBhvr>
                                        <p:cTn id="85" dur="500" fill="hold"/>
                                        <p:tgtEl>
                                          <p:spTgt spid="32"/>
                                        </p:tgtEl>
                                        <p:attrNameLst>
                                          <p:attrName>ppt_w</p:attrName>
                                        </p:attrNameLst>
                                      </p:cBhvr>
                                      <p:tavLst>
                                        <p:tav tm="0">
                                          <p:val>
                                            <p:fltVal val="0"/>
                                          </p:val>
                                        </p:tav>
                                        <p:tav tm="100000">
                                          <p:val>
                                            <p:strVal val="#ppt_w"/>
                                          </p:val>
                                        </p:tav>
                                      </p:tavLst>
                                    </p:anim>
                                    <p:anim calcmode="lin" valueType="num">
                                      <p:cBhvr>
                                        <p:cTn id="86" dur="500" fill="hold"/>
                                        <p:tgtEl>
                                          <p:spTgt spid="32"/>
                                        </p:tgtEl>
                                        <p:attrNameLst>
                                          <p:attrName>ppt_h</p:attrName>
                                        </p:attrNameLst>
                                      </p:cBhvr>
                                      <p:tavLst>
                                        <p:tav tm="0">
                                          <p:val>
                                            <p:fltVal val="0"/>
                                          </p:val>
                                        </p:tav>
                                        <p:tav tm="100000">
                                          <p:val>
                                            <p:strVal val="#ppt_h"/>
                                          </p:val>
                                        </p:tav>
                                      </p:tavLst>
                                    </p:anim>
                                  </p:childTnLst>
                                </p:cTn>
                              </p:par>
                              <p:par>
                                <p:cTn id="87" presetID="2" presetClass="entr" presetSubtype="1" fill="hold" grpId="0" nodeType="withEffect">
                                  <p:stCondLst>
                                    <p:cond delay="0"/>
                                  </p:stCondLst>
                                  <p:childTnLst>
                                    <p:set>
                                      <p:cBhvr>
                                        <p:cTn id="88" dur="1" fill="hold">
                                          <p:stCondLst>
                                            <p:cond delay="0"/>
                                          </p:stCondLst>
                                        </p:cTn>
                                        <p:tgtEl>
                                          <p:spTgt spid="30"/>
                                        </p:tgtEl>
                                        <p:attrNameLst>
                                          <p:attrName>style.visibility</p:attrName>
                                        </p:attrNameLst>
                                      </p:cBhvr>
                                      <p:to>
                                        <p:strVal val="visible"/>
                                      </p:to>
                                    </p:set>
                                    <p:anim calcmode="lin" valueType="num">
                                      <p:cBhvr additive="base">
                                        <p:cTn id="89" dur="500" fill="hold"/>
                                        <p:tgtEl>
                                          <p:spTgt spid="30"/>
                                        </p:tgtEl>
                                        <p:attrNameLst>
                                          <p:attrName>ppt_x</p:attrName>
                                        </p:attrNameLst>
                                      </p:cBhvr>
                                      <p:tavLst>
                                        <p:tav tm="0">
                                          <p:val>
                                            <p:strVal val="#ppt_x"/>
                                          </p:val>
                                        </p:tav>
                                        <p:tav tm="100000">
                                          <p:val>
                                            <p:strVal val="#ppt_x"/>
                                          </p:val>
                                        </p:tav>
                                      </p:tavLst>
                                    </p:anim>
                                    <p:anim calcmode="lin" valueType="num">
                                      <p:cBhvr additive="base">
                                        <p:cTn id="90" dur="500" fill="hold"/>
                                        <p:tgtEl>
                                          <p:spTgt spid="30"/>
                                        </p:tgtEl>
                                        <p:attrNameLst>
                                          <p:attrName>ppt_y</p:attrName>
                                        </p:attrNameLst>
                                      </p:cBhvr>
                                      <p:tavLst>
                                        <p:tav tm="0">
                                          <p:val>
                                            <p:strVal val="0-#ppt_h/2"/>
                                          </p:val>
                                        </p:tav>
                                        <p:tav tm="100000">
                                          <p:val>
                                            <p:strVal val="#ppt_y"/>
                                          </p:val>
                                        </p:tav>
                                      </p:tavLst>
                                    </p:anim>
                                  </p:childTnLst>
                                </p:cTn>
                              </p:par>
                            </p:childTnLst>
                          </p:cTn>
                        </p:par>
                        <p:par>
                          <p:cTn id="91" fill="hold">
                            <p:stCondLst>
                              <p:cond delay="4000"/>
                            </p:stCondLst>
                            <p:childTnLst>
                              <p:par>
                                <p:cTn id="92" presetID="16" presetClass="entr" presetSubtype="37" fill="hold" grpId="0" nodeType="afterEffect">
                                  <p:stCondLst>
                                    <p:cond delay="0"/>
                                  </p:stCondLst>
                                  <p:childTnLst>
                                    <p:set>
                                      <p:cBhvr>
                                        <p:cTn id="93" dur="1" fill="hold">
                                          <p:stCondLst>
                                            <p:cond delay="0"/>
                                          </p:stCondLst>
                                        </p:cTn>
                                        <p:tgtEl>
                                          <p:spTgt spid="4"/>
                                        </p:tgtEl>
                                        <p:attrNameLst>
                                          <p:attrName>style.visibility</p:attrName>
                                        </p:attrNameLst>
                                      </p:cBhvr>
                                      <p:to>
                                        <p:strVal val="visible"/>
                                      </p:to>
                                    </p:set>
                                    <p:animEffect transition="in" filter="barn(outVertical)">
                                      <p:cBhvr>
                                        <p:cTn id="9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animBg="1"/>
      <p:bldP spid="8" grpId="0"/>
      <p:bldP spid="9" grpId="0"/>
      <p:bldP spid="10" grpId="0"/>
      <p:bldP spid="11" grpId="0" animBg="1"/>
      <p:bldP spid="12" grpId="0"/>
      <p:bldP spid="13" grpId="0"/>
      <p:bldP spid="14" grpId="0" animBg="1"/>
      <p:bldP spid="15" grpId="0"/>
      <p:bldP spid="24" grpId="0"/>
      <p:bldP spid="25" grpId="0" animBg="1"/>
      <p:bldP spid="26" grpId="0"/>
      <p:bldP spid="27" grpId="0"/>
      <p:bldP spid="28" grpId="0" animBg="1"/>
      <p:bldP spid="29" grpId="0"/>
      <p:bldP spid="30" grpId="0"/>
      <p:bldP spid="31" grpId="0" animBg="1"/>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ChangeArrowheads="1"/>
          </p:cNvSpPr>
          <p:nvPr/>
        </p:nvSpPr>
        <p:spPr bwMode="gray">
          <a:xfrm>
            <a:off x="3949700" y="1517650"/>
            <a:ext cx="3422615" cy="1414463"/>
          </a:xfrm>
          <a:prstGeom prst="round2DiagRect">
            <a:avLst/>
          </a:prstGeom>
          <a:gradFill rotWithShape="1">
            <a:gsLst>
              <a:gs pos="0">
                <a:schemeClr val="bg1"/>
              </a:gs>
              <a:gs pos="100000">
                <a:srgbClr val="FFBB6B"/>
              </a:gs>
            </a:gsLst>
            <a:lin ang="5400000" scaled="1"/>
          </a:gradFill>
          <a:ln w="12700">
            <a:noFill/>
            <a:miter lim="800000"/>
            <a:headEnd/>
            <a:tailEnd/>
          </a:ln>
          <a:effectLst>
            <a:outerShdw blurRad="127000" dist="38100" dir="2700000" rotWithShape="0">
              <a:srgbClr val="000000">
                <a:alpha val="53998"/>
              </a:srgbClr>
            </a:outerShdw>
          </a:effectLst>
        </p:spPr>
        <p:txBody>
          <a:bodyPr wrap="none" anchor="ctr"/>
          <a:lstStyle/>
          <a:p>
            <a:pPr algn="ctr">
              <a:defRPr/>
            </a:pPr>
            <a:endParaRPr lang="en-US" sz="1800">
              <a:latin typeface="Arial"/>
              <a:ea typeface="ＭＳ Ｐゴシック" pitchFamily="-111" charset="-128"/>
              <a:cs typeface="Arial"/>
            </a:endParaRPr>
          </a:p>
        </p:txBody>
      </p:sp>
      <p:sp>
        <p:nvSpPr>
          <p:cNvPr id="47" name="Rectangle 39"/>
          <p:cNvSpPr>
            <a:spLocks noChangeArrowheads="1"/>
          </p:cNvSpPr>
          <p:nvPr/>
        </p:nvSpPr>
        <p:spPr bwMode="auto">
          <a:xfrm>
            <a:off x="4060825" y="1612900"/>
            <a:ext cx="3582988" cy="987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20000"/>
              </a:spcBef>
            </a:pPr>
            <a:r>
              <a:rPr lang="en-US" b="1" dirty="0">
                <a:solidFill>
                  <a:srgbClr val="404040"/>
                </a:solidFill>
                <a:latin typeface="Arial"/>
                <a:cs typeface="Arial"/>
              </a:rPr>
              <a:t>When a person reverts to a previous </a:t>
            </a:r>
            <a:r>
              <a:rPr lang="en-US" b="1" dirty="0" smtClean="0">
                <a:solidFill>
                  <a:srgbClr val="404040"/>
                </a:solidFill>
                <a:latin typeface="Arial"/>
                <a:cs typeface="Arial"/>
              </a:rPr>
              <a:t>phase of </a:t>
            </a:r>
            <a:r>
              <a:rPr lang="en-US" b="1" dirty="0">
                <a:solidFill>
                  <a:srgbClr val="404040"/>
                </a:solidFill>
                <a:latin typeface="Arial"/>
                <a:cs typeface="Arial"/>
              </a:rPr>
              <a:t>psychological development</a:t>
            </a:r>
          </a:p>
        </p:txBody>
      </p:sp>
      <p:sp>
        <p:nvSpPr>
          <p:cNvPr id="36868" name="Title 51"/>
          <p:cNvSpPr>
            <a:spLocks noGrp="1"/>
          </p:cNvSpPr>
          <p:nvPr>
            <p:ph type="ctrTitle"/>
          </p:nvPr>
        </p:nvSpPr>
        <p:spPr>
          <a:prstGeom prst="rect">
            <a:avLst/>
          </a:prstGeom>
        </p:spPr>
        <p:txBody>
          <a:bodyPr/>
          <a:lstStyle/>
          <a:p>
            <a:r>
              <a:rPr lang="en-US">
                <a:ea typeface="ＭＳ Ｐゴシック" charset="0"/>
              </a:rPr>
              <a:t>Defense Mechanisms</a:t>
            </a:r>
          </a:p>
        </p:txBody>
      </p:sp>
      <p:pic>
        <p:nvPicPr>
          <p:cNvPr id="36869" name="Picture 47"/>
          <p:cNvPicPr>
            <a:picLocks noChangeAspect="1"/>
          </p:cNvPicPr>
          <p:nvPr/>
        </p:nvPicPr>
        <p:blipFill>
          <a:blip r:embed="rId3" cstate="screen">
            <a:extLst>
              <a:ext uri="{BEBA8EAE-BF5A-486C-A8C5-ECC9F3942E4B}">
                <a14:imgProps xmlns:a14="http://schemas.microsoft.com/office/drawing/2010/main">
                  <a14:imgLayer r:embed="rId4">
                    <a14:imgEffect>
                      <a14:backgroundRemoval t="9992" b="100000" l="9995" r="100000"/>
                    </a14:imgEffect>
                  </a14:imgLayer>
                </a14:imgProps>
              </a:ext>
              <a:ext uri="{28A0092B-C50C-407E-A947-70E740481C1C}">
                <a14:useLocalDpi xmlns:a14="http://schemas.microsoft.com/office/drawing/2010/main"/>
              </a:ext>
            </a:extLst>
          </a:blip>
          <a:stretch>
            <a:fillRect/>
          </a:stretch>
        </p:blipFill>
        <p:spPr bwMode="auto">
          <a:xfrm>
            <a:off x="2848224" y="2179240"/>
            <a:ext cx="6399495" cy="428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7"/>
          <p:cNvGrpSpPr>
            <a:grpSpLocks/>
          </p:cNvGrpSpPr>
          <p:nvPr/>
        </p:nvGrpSpPr>
        <p:grpSpPr bwMode="auto">
          <a:xfrm>
            <a:off x="-476250" y="1917700"/>
            <a:ext cx="2773363" cy="496888"/>
            <a:chOff x="139700" y="1347788"/>
            <a:chExt cx="2773363" cy="496887"/>
          </a:xfrm>
        </p:grpSpPr>
        <p:sp>
          <p:nvSpPr>
            <p:cNvPr id="29" name="Can 28"/>
            <p:cNvSpPr>
              <a:spLocks noChangeArrowheads="1"/>
            </p:cNvSpPr>
            <p:nvPr/>
          </p:nvSpPr>
          <p:spPr bwMode="auto">
            <a:xfrm rot="5400000">
              <a:off x="1277939" y="209550"/>
              <a:ext cx="496887" cy="2773363"/>
            </a:xfrm>
            <a:prstGeom prst="can">
              <a:avLst>
                <a:gd name="adj" fmla="val 24987"/>
              </a:avLst>
            </a:prstGeom>
            <a:gradFill rotWithShape="1">
              <a:gsLst>
                <a:gs pos="0">
                  <a:srgbClr val="C5F1FB"/>
                </a:gs>
                <a:gs pos="49001">
                  <a:srgbClr val="056C85"/>
                </a:gs>
                <a:gs pos="100000">
                  <a:srgbClr val="8AC7E2"/>
                </a:gs>
              </a:gsLst>
              <a:lin ang="0" scaled="1"/>
            </a:gradFill>
            <a:ln>
              <a:noFill/>
            </a:ln>
            <a:effectLst>
              <a:outerShdw blurRad="114300" dist="63500" dir="5400000" rotWithShape="0">
                <a:srgbClr val="000000">
                  <a:alpha val="62999"/>
                </a:srgbClr>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algn="ctr">
                <a:defRPr/>
              </a:pPr>
              <a:endParaRPr lang="en-US" sz="1800">
                <a:latin typeface="Arial"/>
                <a:ea typeface="ＭＳ Ｐゴシック" charset="-128"/>
                <a:cs typeface="Arial"/>
              </a:endParaRPr>
            </a:p>
          </p:txBody>
        </p:sp>
        <p:sp>
          <p:nvSpPr>
            <p:cNvPr id="31" name="Rectangle 28"/>
            <p:cNvSpPr>
              <a:spLocks noChangeArrowheads="1"/>
            </p:cNvSpPr>
            <p:nvPr/>
          </p:nvSpPr>
          <p:spPr bwMode="auto">
            <a:xfrm>
              <a:off x="342900" y="1422401"/>
              <a:ext cx="2043113" cy="338136"/>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a:solidFill>
                    <a:schemeClr val="bg1"/>
                  </a:solidFill>
                  <a:latin typeface="Arial"/>
                  <a:ea typeface="ＭＳ Ｐゴシック" charset="-128"/>
                  <a:cs typeface="Arial"/>
                </a:rPr>
                <a:t>Repression</a:t>
              </a:r>
            </a:p>
          </p:txBody>
        </p:sp>
      </p:grpSp>
      <p:grpSp>
        <p:nvGrpSpPr>
          <p:cNvPr id="3" name="Group 31"/>
          <p:cNvGrpSpPr>
            <a:grpSpLocks/>
          </p:cNvGrpSpPr>
          <p:nvPr/>
        </p:nvGrpSpPr>
        <p:grpSpPr bwMode="auto">
          <a:xfrm>
            <a:off x="-468313" y="2419350"/>
            <a:ext cx="2774951" cy="495300"/>
            <a:chOff x="-138113" y="1849438"/>
            <a:chExt cx="2774951" cy="495300"/>
          </a:xfrm>
        </p:grpSpPr>
        <p:sp>
          <p:nvSpPr>
            <p:cNvPr id="33" name="Can 32"/>
            <p:cNvSpPr>
              <a:spLocks noChangeArrowheads="1"/>
            </p:cNvSpPr>
            <p:nvPr/>
          </p:nvSpPr>
          <p:spPr bwMode="auto">
            <a:xfrm rot="5400000">
              <a:off x="1001713" y="709612"/>
              <a:ext cx="495300" cy="2774951"/>
            </a:xfrm>
            <a:prstGeom prst="can">
              <a:avLst>
                <a:gd name="adj" fmla="val 24978"/>
              </a:avLst>
            </a:prstGeom>
            <a:gradFill rotWithShape="1">
              <a:gsLst>
                <a:gs pos="0">
                  <a:srgbClr val="B7E16A"/>
                </a:gs>
                <a:gs pos="49001">
                  <a:srgbClr val="008000"/>
                </a:gs>
                <a:gs pos="100000">
                  <a:srgbClr val="7FB123"/>
                </a:gs>
              </a:gsLst>
              <a:lin ang="0" scaled="1"/>
            </a:gradFill>
            <a:ln>
              <a:noFill/>
            </a:ln>
            <a:effectLst>
              <a:outerShdw blurRad="114300" dist="63500" dir="5400000" rotWithShape="0">
                <a:srgbClr val="000000">
                  <a:alpha val="62999"/>
                </a:srgbClr>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algn="ctr">
                <a:defRPr/>
              </a:pPr>
              <a:endParaRPr lang="en-US" sz="1800">
                <a:latin typeface="Arial"/>
                <a:ea typeface="ＭＳ Ｐゴシック" charset="-128"/>
                <a:cs typeface="Arial"/>
              </a:endParaRPr>
            </a:p>
          </p:txBody>
        </p:sp>
        <p:sp>
          <p:nvSpPr>
            <p:cNvPr id="34" name="Rectangle 29"/>
            <p:cNvSpPr>
              <a:spLocks noChangeArrowheads="1"/>
            </p:cNvSpPr>
            <p:nvPr/>
          </p:nvSpPr>
          <p:spPr bwMode="auto">
            <a:xfrm>
              <a:off x="342900" y="1916113"/>
              <a:ext cx="2043113" cy="338138"/>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a:solidFill>
                    <a:srgbClr val="FFFFFF"/>
                  </a:solidFill>
                  <a:latin typeface="Arial"/>
                  <a:ea typeface="ＭＳ Ｐゴシック" charset="-128"/>
                  <a:cs typeface="Arial"/>
                </a:rPr>
                <a:t>Projection</a:t>
              </a:r>
            </a:p>
          </p:txBody>
        </p:sp>
      </p:grpSp>
      <p:grpSp>
        <p:nvGrpSpPr>
          <p:cNvPr id="4" name="Group 34"/>
          <p:cNvGrpSpPr>
            <a:grpSpLocks/>
          </p:cNvGrpSpPr>
          <p:nvPr/>
        </p:nvGrpSpPr>
        <p:grpSpPr bwMode="auto">
          <a:xfrm>
            <a:off x="-463550" y="2932113"/>
            <a:ext cx="2774950" cy="496887"/>
            <a:chOff x="-138113" y="2349500"/>
            <a:chExt cx="2774951" cy="496888"/>
          </a:xfrm>
        </p:grpSpPr>
        <p:sp>
          <p:nvSpPr>
            <p:cNvPr id="36" name="Can 35"/>
            <p:cNvSpPr>
              <a:spLocks noChangeArrowheads="1"/>
            </p:cNvSpPr>
            <p:nvPr/>
          </p:nvSpPr>
          <p:spPr bwMode="auto">
            <a:xfrm rot="5400000">
              <a:off x="1000918" y="1210469"/>
              <a:ext cx="496888" cy="2774951"/>
            </a:xfrm>
            <a:prstGeom prst="can">
              <a:avLst>
                <a:gd name="adj" fmla="val 24976"/>
              </a:avLst>
            </a:prstGeom>
            <a:gradFill rotWithShape="1">
              <a:gsLst>
                <a:gs pos="0">
                  <a:srgbClr val="FFF985"/>
                </a:gs>
                <a:gs pos="49001">
                  <a:srgbClr val="B58E24"/>
                </a:gs>
                <a:gs pos="100000">
                  <a:srgbClr val="E2CC3E"/>
                </a:gs>
              </a:gsLst>
              <a:lin ang="0" scaled="1"/>
            </a:gradFill>
            <a:ln>
              <a:noFill/>
            </a:ln>
            <a:effectLst>
              <a:outerShdw blurRad="114300" dist="63500" dir="5400000" rotWithShape="0">
                <a:srgbClr val="000000">
                  <a:alpha val="62999"/>
                </a:srgbClr>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algn="ctr">
                <a:defRPr/>
              </a:pPr>
              <a:endParaRPr lang="en-US" sz="1800">
                <a:latin typeface="Arial"/>
                <a:ea typeface="ＭＳ Ｐゴシック" charset="-128"/>
                <a:cs typeface="Arial"/>
              </a:endParaRPr>
            </a:p>
          </p:txBody>
        </p:sp>
        <p:sp>
          <p:nvSpPr>
            <p:cNvPr id="37" name="Rectangle 34"/>
            <p:cNvSpPr>
              <a:spLocks noChangeArrowheads="1"/>
            </p:cNvSpPr>
            <p:nvPr/>
          </p:nvSpPr>
          <p:spPr bwMode="auto">
            <a:xfrm>
              <a:off x="342900" y="2398712"/>
              <a:ext cx="2043113" cy="338139"/>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a:solidFill>
                    <a:srgbClr val="FFFFFF"/>
                  </a:solidFill>
                  <a:latin typeface="Arial"/>
                  <a:ea typeface="ＭＳ Ｐゴシック" charset="-128"/>
                  <a:cs typeface="Arial"/>
                </a:rPr>
                <a:t>Displacement</a:t>
              </a:r>
            </a:p>
          </p:txBody>
        </p:sp>
      </p:grpSp>
      <p:grpSp>
        <p:nvGrpSpPr>
          <p:cNvPr id="6" name="Group 41"/>
          <p:cNvGrpSpPr>
            <a:grpSpLocks/>
          </p:cNvGrpSpPr>
          <p:nvPr/>
        </p:nvGrpSpPr>
        <p:grpSpPr bwMode="auto">
          <a:xfrm>
            <a:off x="-495300" y="3949700"/>
            <a:ext cx="2774950" cy="495300"/>
            <a:chOff x="-138113" y="3354388"/>
            <a:chExt cx="2774951" cy="495300"/>
          </a:xfrm>
        </p:grpSpPr>
        <p:sp>
          <p:nvSpPr>
            <p:cNvPr id="5" name="Can 42"/>
            <p:cNvSpPr>
              <a:spLocks noChangeArrowheads="1"/>
            </p:cNvSpPr>
            <p:nvPr/>
          </p:nvSpPr>
          <p:spPr bwMode="auto">
            <a:xfrm rot="5400000">
              <a:off x="1001713" y="2214563"/>
              <a:ext cx="495300" cy="2774951"/>
            </a:xfrm>
            <a:prstGeom prst="can">
              <a:avLst>
                <a:gd name="adj" fmla="val 24978"/>
              </a:avLst>
            </a:prstGeom>
            <a:gradFill rotWithShape="1">
              <a:gsLst>
                <a:gs pos="0">
                  <a:srgbClr val="FD685C"/>
                </a:gs>
                <a:gs pos="49001">
                  <a:srgbClr val="800000"/>
                </a:gs>
                <a:gs pos="99001">
                  <a:srgbClr val="DD312D"/>
                </a:gs>
                <a:gs pos="100000">
                  <a:srgbClr val="DD312D"/>
                </a:gs>
              </a:gsLst>
              <a:lin ang="0" scaled="1"/>
            </a:gradFill>
            <a:ln>
              <a:noFill/>
            </a:ln>
            <a:effectLst>
              <a:outerShdw blurRad="114300" dist="63500" dir="5400000" rotWithShape="0">
                <a:srgbClr val="000000">
                  <a:alpha val="62999"/>
                </a:srgbClr>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algn="ctr">
                <a:defRPr/>
              </a:pPr>
              <a:endParaRPr lang="en-US" sz="1800">
                <a:latin typeface="Arial"/>
                <a:ea typeface="ＭＳ Ｐゴシック" charset="-128"/>
                <a:cs typeface="Arial"/>
              </a:endParaRPr>
            </a:p>
          </p:txBody>
        </p:sp>
        <p:sp>
          <p:nvSpPr>
            <p:cNvPr id="44" name="Rectangle 31"/>
            <p:cNvSpPr>
              <a:spLocks noChangeArrowheads="1"/>
            </p:cNvSpPr>
            <p:nvPr/>
          </p:nvSpPr>
          <p:spPr bwMode="auto">
            <a:xfrm>
              <a:off x="266699" y="3416301"/>
              <a:ext cx="2220914" cy="338137"/>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a:solidFill>
                    <a:srgbClr val="FFFFFF"/>
                  </a:solidFill>
                  <a:latin typeface="Arial"/>
                  <a:ea typeface="ＭＳ Ｐゴシック" charset="-128"/>
                  <a:cs typeface="Arial"/>
                </a:rPr>
                <a:t>Denial</a:t>
              </a:r>
            </a:p>
          </p:txBody>
        </p:sp>
      </p:grpSp>
      <p:grpSp>
        <p:nvGrpSpPr>
          <p:cNvPr id="7" name="Group 40"/>
          <p:cNvGrpSpPr>
            <a:grpSpLocks/>
          </p:cNvGrpSpPr>
          <p:nvPr/>
        </p:nvGrpSpPr>
        <p:grpSpPr bwMode="auto">
          <a:xfrm>
            <a:off x="-166688" y="3446463"/>
            <a:ext cx="2805113" cy="496887"/>
            <a:chOff x="-138113" y="2852738"/>
            <a:chExt cx="2805113" cy="496887"/>
          </a:xfrm>
        </p:grpSpPr>
        <p:sp>
          <p:nvSpPr>
            <p:cNvPr id="42" name="Can 41"/>
            <p:cNvSpPr>
              <a:spLocks noChangeArrowheads="1"/>
            </p:cNvSpPr>
            <p:nvPr/>
          </p:nvSpPr>
          <p:spPr bwMode="auto">
            <a:xfrm rot="5400000">
              <a:off x="1000919" y="1713706"/>
              <a:ext cx="496887" cy="2774951"/>
            </a:xfrm>
            <a:prstGeom prst="can">
              <a:avLst>
                <a:gd name="adj" fmla="val 24976"/>
              </a:avLst>
            </a:prstGeom>
            <a:gradFill rotWithShape="1">
              <a:gsLst>
                <a:gs pos="0">
                  <a:srgbClr val="F9A85F"/>
                </a:gs>
                <a:gs pos="48000">
                  <a:srgbClr val="A5371B"/>
                </a:gs>
                <a:gs pos="100000">
                  <a:srgbClr val="E26F08"/>
                </a:gs>
              </a:gsLst>
              <a:lin ang="0" scaled="1"/>
            </a:gradFill>
            <a:ln>
              <a:noFill/>
            </a:ln>
            <a:effectLst>
              <a:outerShdw blurRad="114300" dist="63500" dir="5400000" rotWithShape="0">
                <a:srgbClr val="000000">
                  <a:alpha val="62999"/>
                </a:srgbClr>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algn="ctr">
                <a:defRPr/>
              </a:pPr>
              <a:endParaRPr lang="en-US" sz="1800">
                <a:latin typeface="Arial"/>
                <a:ea typeface="ＭＳ Ｐゴシック" charset="-128"/>
                <a:cs typeface="Arial"/>
              </a:endParaRPr>
            </a:p>
          </p:txBody>
        </p:sp>
        <p:sp>
          <p:nvSpPr>
            <p:cNvPr id="43" name="Rectangle 30"/>
            <p:cNvSpPr>
              <a:spLocks noChangeArrowheads="1"/>
            </p:cNvSpPr>
            <p:nvPr/>
          </p:nvSpPr>
          <p:spPr bwMode="auto">
            <a:xfrm>
              <a:off x="76200" y="2919413"/>
              <a:ext cx="2590800" cy="338137"/>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a:solidFill>
                    <a:srgbClr val="FFFFFF"/>
                  </a:solidFill>
                  <a:latin typeface="Arial"/>
                  <a:ea typeface="ＭＳ Ｐゴシック" charset="-128"/>
                  <a:cs typeface="Arial"/>
                </a:rPr>
                <a:t>Regression</a:t>
              </a:r>
            </a:p>
          </p:txBody>
        </p:sp>
      </p:grpSp>
      <p:sp>
        <p:nvSpPr>
          <p:cNvPr id="23" name="Freeform 23"/>
          <p:cNvSpPr>
            <a:spLocks/>
          </p:cNvSpPr>
          <p:nvPr/>
        </p:nvSpPr>
        <p:spPr bwMode="gray">
          <a:xfrm>
            <a:off x="2752725" y="1612900"/>
            <a:ext cx="1019175" cy="2081213"/>
          </a:xfrm>
          <a:custGeom>
            <a:avLst/>
            <a:gdLst>
              <a:gd name="T0" fmla="*/ 0 w 384"/>
              <a:gd name="T1" fmla="*/ 2147483647 h 192"/>
              <a:gd name="T2" fmla="*/ 2147483647 w 384"/>
              <a:gd name="T3" fmla="*/ 0 h 192"/>
              <a:gd name="T4" fmla="*/ 2147483647 w 384"/>
              <a:gd name="T5" fmla="*/ 0 h 192"/>
              <a:gd name="T6" fmla="*/ 0 60000 65536"/>
              <a:gd name="T7" fmla="*/ 0 60000 65536"/>
              <a:gd name="T8" fmla="*/ 0 60000 65536"/>
              <a:gd name="T9" fmla="*/ 0 w 384"/>
              <a:gd name="T10" fmla="*/ 0 h 192"/>
              <a:gd name="T11" fmla="*/ 384 w 384"/>
              <a:gd name="T12" fmla="*/ 192 h 192"/>
            </a:gdLst>
            <a:ahLst/>
            <a:cxnLst>
              <a:cxn ang="T6">
                <a:pos x="T0" y="T1"/>
              </a:cxn>
              <a:cxn ang="T7">
                <a:pos x="T2" y="T3"/>
              </a:cxn>
              <a:cxn ang="T8">
                <a:pos x="T4" y="T5"/>
              </a:cxn>
            </a:cxnLst>
            <a:rect l="T9" t="T10" r="T11" b="T12"/>
            <a:pathLst>
              <a:path w="384" h="192">
                <a:moveTo>
                  <a:pt x="0" y="192"/>
                </a:moveTo>
                <a:lnTo>
                  <a:pt x="192" y="0"/>
                </a:lnTo>
                <a:lnTo>
                  <a:pt x="384" y="0"/>
                </a:lnTo>
              </a:path>
            </a:pathLst>
          </a:custGeom>
          <a:noFill/>
          <a:ln w="19050">
            <a:solidFill>
              <a:srgbClr val="000000"/>
            </a:solidFill>
            <a:round/>
            <a:headEnd type="oval" w="med" len="med"/>
            <a:tailEnd type="oval" w="med" len="med"/>
          </a:ln>
          <a:effectLst>
            <a:outerShdw blurRad="50800"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latin typeface="Arial"/>
              <a:cs typeface="Arial"/>
            </a:endParaRPr>
          </a:p>
        </p:txBody>
      </p:sp>
    </p:spTree>
    <p:extLst>
      <p:ext uri="{BB962C8B-B14F-4D97-AF65-F5344CB8AC3E}">
        <p14:creationId xmlns:p14="http://schemas.microsoft.com/office/powerpoint/2010/main" val="2577873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500"/>
                                        <p:tgtEl>
                                          <p:spTgt spid="2"/>
                                        </p:tgtEl>
                                      </p:cBhvr>
                                    </p:animEffect>
                                  </p:childTnLst>
                                </p:cTn>
                              </p:par>
                              <p:par>
                                <p:cTn id="8" presetID="12" presetClass="entr" presetSubtype="8" fill="hold" nodeType="withEffect">
                                  <p:stCondLst>
                                    <p:cond delay="200"/>
                                  </p:stCondLst>
                                  <p:childTnLst>
                                    <p:set>
                                      <p:cBhvr>
                                        <p:cTn id="9" dur="1" fill="hold">
                                          <p:stCondLst>
                                            <p:cond delay="0"/>
                                          </p:stCondLst>
                                        </p:cTn>
                                        <p:tgtEl>
                                          <p:spTgt spid="3"/>
                                        </p:tgtEl>
                                        <p:attrNameLst>
                                          <p:attrName>style.visibility</p:attrName>
                                        </p:attrNameLst>
                                      </p:cBhvr>
                                      <p:to>
                                        <p:strVal val="visible"/>
                                      </p:to>
                                    </p:set>
                                    <p:animEffect transition="in" filter="slide(fromLeft)">
                                      <p:cBhvr>
                                        <p:cTn id="10" dur="500"/>
                                        <p:tgtEl>
                                          <p:spTgt spid="3"/>
                                        </p:tgtEl>
                                      </p:cBhvr>
                                    </p:animEffect>
                                  </p:childTnLst>
                                </p:cTn>
                              </p:par>
                              <p:par>
                                <p:cTn id="11" presetID="12" presetClass="entr" presetSubtype="8" fill="hold" nodeType="withEffect">
                                  <p:stCondLst>
                                    <p:cond delay="400"/>
                                  </p:stCondLst>
                                  <p:childTnLst>
                                    <p:set>
                                      <p:cBhvr>
                                        <p:cTn id="12" dur="1" fill="hold">
                                          <p:stCondLst>
                                            <p:cond delay="0"/>
                                          </p:stCondLst>
                                        </p:cTn>
                                        <p:tgtEl>
                                          <p:spTgt spid="4"/>
                                        </p:tgtEl>
                                        <p:attrNameLst>
                                          <p:attrName>style.visibility</p:attrName>
                                        </p:attrNameLst>
                                      </p:cBhvr>
                                      <p:to>
                                        <p:strVal val="visible"/>
                                      </p:to>
                                    </p:set>
                                    <p:animEffect transition="in" filter="slide(fromLeft)">
                                      <p:cBhvr>
                                        <p:cTn id="13" dur="500"/>
                                        <p:tgtEl>
                                          <p:spTgt spid="4"/>
                                        </p:tgtEl>
                                      </p:cBhvr>
                                    </p:animEffect>
                                  </p:childTnLst>
                                </p:cTn>
                              </p:par>
                              <p:par>
                                <p:cTn id="14" presetID="12" presetClass="entr" presetSubtype="8" fill="hold" nodeType="withEffect">
                                  <p:stCondLst>
                                    <p:cond delay="800"/>
                                  </p:stCondLst>
                                  <p:childTnLst>
                                    <p:set>
                                      <p:cBhvr>
                                        <p:cTn id="15" dur="1" fill="hold">
                                          <p:stCondLst>
                                            <p:cond delay="0"/>
                                          </p:stCondLst>
                                        </p:cTn>
                                        <p:tgtEl>
                                          <p:spTgt spid="6"/>
                                        </p:tgtEl>
                                        <p:attrNameLst>
                                          <p:attrName>style.visibility</p:attrName>
                                        </p:attrNameLst>
                                      </p:cBhvr>
                                      <p:to>
                                        <p:strVal val="visible"/>
                                      </p:to>
                                    </p:set>
                                    <p:animEffect transition="in" filter="slide(fromLeft)">
                                      <p:cBhvr>
                                        <p:cTn id="16" dur="500"/>
                                        <p:tgtEl>
                                          <p:spTgt spid="6"/>
                                        </p:tgtEl>
                                      </p:cBhvr>
                                    </p:animEffect>
                                  </p:childTnLst>
                                </p:cTn>
                              </p:par>
                              <p:par>
                                <p:cTn id="17" presetID="12" presetClass="entr" presetSubtype="8" fill="hold" nodeType="withEffect">
                                  <p:stCondLst>
                                    <p:cond delay="600"/>
                                  </p:stCondLst>
                                  <p:childTnLst>
                                    <p:set>
                                      <p:cBhvr>
                                        <p:cTn id="18" dur="1" fill="hold">
                                          <p:stCondLst>
                                            <p:cond delay="0"/>
                                          </p:stCondLst>
                                        </p:cTn>
                                        <p:tgtEl>
                                          <p:spTgt spid="7"/>
                                        </p:tgtEl>
                                        <p:attrNameLst>
                                          <p:attrName>style.visibility</p:attrName>
                                        </p:attrNameLst>
                                      </p:cBhvr>
                                      <p:to>
                                        <p:strVal val="visible"/>
                                      </p:to>
                                    </p:set>
                                    <p:animEffect transition="in" filter="slide(fromLeft)">
                                      <p:cBhvr>
                                        <p:cTn id="19" dur="500"/>
                                        <p:tgtEl>
                                          <p:spTgt spid="7"/>
                                        </p:tgtEl>
                                      </p:cBhvr>
                                    </p:animEffect>
                                  </p:childTnLst>
                                </p:cTn>
                              </p:par>
                            </p:childTnLst>
                          </p:cTn>
                        </p:par>
                        <p:par>
                          <p:cTn id="20" fill="hold" nodeType="afterGroup">
                            <p:stCondLst>
                              <p:cond delay="1300"/>
                            </p:stCondLst>
                            <p:childTnLst>
                              <p:par>
                                <p:cTn id="21" presetID="22" presetClass="entr" presetSubtype="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par>
                          <p:cTn id="24" fill="hold" nodeType="afterGroup">
                            <p:stCondLst>
                              <p:cond delay="1800"/>
                            </p:stCondLst>
                            <p:childTnLst>
                              <p:par>
                                <p:cTn id="25" presetID="17" presetClass="entr" presetSubtype="1" fill="hold" grpId="0" nodeType="afterEffect">
                                  <p:stCondLst>
                                    <p:cond delay="0"/>
                                  </p:stCondLst>
                                  <p:childTnLst>
                                    <p:set>
                                      <p:cBhvr>
                                        <p:cTn id="26" dur="1" fill="hold">
                                          <p:stCondLst>
                                            <p:cond delay="0"/>
                                          </p:stCondLst>
                                        </p:cTn>
                                        <p:tgtEl>
                                          <p:spTgt spid="153602"/>
                                        </p:tgtEl>
                                        <p:attrNameLst>
                                          <p:attrName>style.visibility</p:attrName>
                                        </p:attrNameLst>
                                      </p:cBhvr>
                                      <p:to>
                                        <p:strVal val="visible"/>
                                      </p:to>
                                    </p:set>
                                    <p:anim calcmode="lin" valueType="num">
                                      <p:cBhvr>
                                        <p:cTn id="27" dur="500" fill="hold"/>
                                        <p:tgtEl>
                                          <p:spTgt spid="153602"/>
                                        </p:tgtEl>
                                        <p:attrNameLst>
                                          <p:attrName>ppt_x</p:attrName>
                                        </p:attrNameLst>
                                      </p:cBhvr>
                                      <p:tavLst>
                                        <p:tav tm="0">
                                          <p:val>
                                            <p:strVal val="#ppt_x"/>
                                          </p:val>
                                        </p:tav>
                                        <p:tav tm="100000">
                                          <p:val>
                                            <p:strVal val="#ppt_x"/>
                                          </p:val>
                                        </p:tav>
                                      </p:tavLst>
                                    </p:anim>
                                    <p:anim calcmode="lin" valueType="num">
                                      <p:cBhvr>
                                        <p:cTn id="28" dur="500" fill="hold"/>
                                        <p:tgtEl>
                                          <p:spTgt spid="153602"/>
                                        </p:tgtEl>
                                        <p:attrNameLst>
                                          <p:attrName>ppt_y</p:attrName>
                                        </p:attrNameLst>
                                      </p:cBhvr>
                                      <p:tavLst>
                                        <p:tav tm="0">
                                          <p:val>
                                            <p:strVal val="#ppt_y-#ppt_h/2"/>
                                          </p:val>
                                        </p:tav>
                                        <p:tav tm="100000">
                                          <p:val>
                                            <p:strVal val="#ppt_y"/>
                                          </p:val>
                                        </p:tav>
                                      </p:tavLst>
                                    </p:anim>
                                    <p:anim calcmode="lin" valueType="num">
                                      <p:cBhvr>
                                        <p:cTn id="29" dur="500" fill="hold"/>
                                        <p:tgtEl>
                                          <p:spTgt spid="153602"/>
                                        </p:tgtEl>
                                        <p:attrNameLst>
                                          <p:attrName>ppt_w</p:attrName>
                                        </p:attrNameLst>
                                      </p:cBhvr>
                                      <p:tavLst>
                                        <p:tav tm="0">
                                          <p:val>
                                            <p:strVal val="#ppt_w"/>
                                          </p:val>
                                        </p:tav>
                                        <p:tav tm="100000">
                                          <p:val>
                                            <p:strVal val="#ppt_w"/>
                                          </p:val>
                                        </p:tav>
                                      </p:tavLst>
                                    </p:anim>
                                    <p:anim calcmode="lin" valueType="num">
                                      <p:cBhvr>
                                        <p:cTn id="30" dur="500" fill="hold"/>
                                        <p:tgtEl>
                                          <p:spTgt spid="153602"/>
                                        </p:tgtEl>
                                        <p:attrNameLst>
                                          <p:attrName>ppt_h</p:attrName>
                                        </p:attrNameLst>
                                      </p:cBhvr>
                                      <p:tavLst>
                                        <p:tav tm="0">
                                          <p:val>
                                            <p:fltVal val="0"/>
                                          </p:val>
                                        </p:tav>
                                        <p:tav tm="100000">
                                          <p:val>
                                            <p:strVal val="#ppt_h"/>
                                          </p:val>
                                        </p:tav>
                                      </p:tavLst>
                                    </p:anim>
                                  </p:childTnLst>
                                </p:cTn>
                              </p:par>
                            </p:childTnLst>
                          </p:cTn>
                        </p:par>
                        <p:par>
                          <p:cTn id="31" fill="hold" nodeType="afterGroup">
                            <p:stCondLst>
                              <p:cond delay="2300"/>
                            </p:stCondLst>
                            <p:childTnLst>
                              <p:par>
                                <p:cTn id="32" presetID="10" presetClass="entr" presetSubtype="0" fill="hold" grpId="0" nodeType="after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3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2" grpId="0" animBg="1"/>
      <p:bldP spid="4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ChangeArrowheads="1"/>
          </p:cNvSpPr>
          <p:nvPr/>
        </p:nvSpPr>
        <p:spPr bwMode="gray">
          <a:xfrm>
            <a:off x="3949700" y="1517651"/>
            <a:ext cx="2706688" cy="1906588"/>
          </a:xfrm>
          <a:prstGeom prst="round2DiagRect">
            <a:avLst/>
          </a:prstGeom>
          <a:gradFill rotWithShape="1">
            <a:gsLst>
              <a:gs pos="0">
                <a:schemeClr val="bg1"/>
              </a:gs>
              <a:gs pos="100000">
                <a:srgbClr val="FF5757"/>
              </a:gs>
            </a:gsLst>
            <a:lin ang="5400000" scaled="1"/>
          </a:gradFill>
          <a:ln w="12700">
            <a:noFill/>
            <a:miter lim="800000"/>
            <a:headEnd/>
            <a:tailEnd/>
          </a:ln>
          <a:effectLst>
            <a:outerShdw blurRad="114300" dist="38100" dir="2700000" rotWithShape="0">
              <a:srgbClr val="000000">
                <a:alpha val="59998"/>
              </a:srgbClr>
            </a:outerShdw>
          </a:effectLst>
        </p:spPr>
        <p:txBody>
          <a:bodyPr wrap="none" anchor="ctr"/>
          <a:lstStyle/>
          <a:p>
            <a:pPr algn="ctr">
              <a:defRPr/>
            </a:pPr>
            <a:r>
              <a:rPr lang="en-US" sz="1800">
                <a:latin typeface="Arial"/>
                <a:ea typeface="ＭＳ Ｐゴシック" pitchFamily="-111" charset="-128"/>
                <a:cs typeface="Arial"/>
              </a:rPr>
              <a:t> </a:t>
            </a:r>
          </a:p>
        </p:txBody>
      </p:sp>
      <p:sp>
        <p:nvSpPr>
          <p:cNvPr id="47" name="Rectangle 39"/>
          <p:cNvSpPr>
            <a:spLocks noChangeArrowheads="1"/>
          </p:cNvSpPr>
          <p:nvPr/>
        </p:nvSpPr>
        <p:spPr bwMode="auto">
          <a:xfrm>
            <a:off x="4119563" y="1662113"/>
            <a:ext cx="2447925"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20000"/>
              </a:spcBef>
            </a:pPr>
            <a:r>
              <a:rPr lang="en-US" b="1">
                <a:solidFill>
                  <a:srgbClr val="404040"/>
                </a:solidFill>
                <a:latin typeface="Arial"/>
                <a:cs typeface="Arial"/>
              </a:rPr>
              <a:t>When a person refuses to admit that something unpleasant is happening</a:t>
            </a:r>
          </a:p>
        </p:txBody>
      </p:sp>
      <p:pic>
        <p:nvPicPr>
          <p:cNvPr id="38916" name="Picture 47"/>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tretch>
            <a:fillRect/>
          </a:stretch>
        </p:blipFill>
        <p:spPr bwMode="auto">
          <a:xfrm>
            <a:off x="4119563" y="2531845"/>
            <a:ext cx="5910589" cy="3940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7"/>
          <p:cNvGrpSpPr>
            <a:grpSpLocks/>
          </p:cNvGrpSpPr>
          <p:nvPr/>
        </p:nvGrpSpPr>
        <p:grpSpPr bwMode="auto">
          <a:xfrm>
            <a:off x="-488950" y="1906588"/>
            <a:ext cx="2773363" cy="496887"/>
            <a:chOff x="139700" y="1347788"/>
            <a:chExt cx="2773363" cy="496887"/>
          </a:xfrm>
        </p:grpSpPr>
        <p:sp>
          <p:nvSpPr>
            <p:cNvPr id="29" name="Can 28"/>
            <p:cNvSpPr>
              <a:spLocks noChangeArrowheads="1"/>
            </p:cNvSpPr>
            <p:nvPr/>
          </p:nvSpPr>
          <p:spPr bwMode="auto">
            <a:xfrm rot="5400000">
              <a:off x="1277938" y="209550"/>
              <a:ext cx="496887" cy="2773363"/>
            </a:xfrm>
            <a:prstGeom prst="can">
              <a:avLst>
                <a:gd name="adj" fmla="val 24987"/>
              </a:avLst>
            </a:prstGeom>
            <a:gradFill rotWithShape="1">
              <a:gsLst>
                <a:gs pos="0">
                  <a:srgbClr val="C5F1FB"/>
                </a:gs>
                <a:gs pos="49001">
                  <a:srgbClr val="056C85"/>
                </a:gs>
                <a:gs pos="100000">
                  <a:srgbClr val="8AC7E2"/>
                </a:gs>
              </a:gsLst>
              <a:lin ang="0" scaled="1"/>
            </a:gradFill>
            <a:ln>
              <a:noFill/>
            </a:ln>
            <a:effectLst>
              <a:outerShdw blurRad="114300" dist="63500" dir="5400000" rotWithShape="0">
                <a:srgbClr val="000000">
                  <a:alpha val="62999"/>
                </a:srgbClr>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algn="ctr">
                <a:defRPr/>
              </a:pPr>
              <a:endParaRPr lang="en-US" sz="1800">
                <a:latin typeface="Arial"/>
                <a:ea typeface="ＭＳ Ｐゴシック" charset="-128"/>
                <a:cs typeface="Arial"/>
              </a:endParaRPr>
            </a:p>
          </p:txBody>
        </p:sp>
        <p:sp>
          <p:nvSpPr>
            <p:cNvPr id="31" name="Rectangle 28"/>
            <p:cNvSpPr>
              <a:spLocks noChangeArrowheads="1"/>
            </p:cNvSpPr>
            <p:nvPr/>
          </p:nvSpPr>
          <p:spPr bwMode="auto">
            <a:xfrm>
              <a:off x="342900" y="1422400"/>
              <a:ext cx="2043113" cy="338138"/>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a:solidFill>
                    <a:schemeClr val="bg1"/>
                  </a:solidFill>
                  <a:latin typeface="Arial"/>
                  <a:ea typeface="ＭＳ Ｐゴシック" charset="-128"/>
                  <a:cs typeface="Arial"/>
                </a:rPr>
                <a:t>Repression</a:t>
              </a:r>
            </a:p>
          </p:txBody>
        </p:sp>
      </p:grpSp>
      <p:grpSp>
        <p:nvGrpSpPr>
          <p:cNvPr id="3" name="Group 31"/>
          <p:cNvGrpSpPr>
            <a:grpSpLocks/>
          </p:cNvGrpSpPr>
          <p:nvPr/>
        </p:nvGrpSpPr>
        <p:grpSpPr bwMode="auto">
          <a:xfrm>
            <a:off x="-492125" y="2408238"/>
            <a:ext cx="2774950" cy="495300"/>
            <a:chOff x="-138113" y="1849438"/>
            <a:chExt cx="2774951" cy="495300"/>
          </a:xfrm>
        </p:grpSpPr>
        <p:sp>
          <p:nvSpPr>
            <p:cNvPr id="33" name="Can 32"/>
            <p:cNvSpPr>
              <a:spLocks noChangeArrowheads="1"/>
            </p:cNvSpPr>
            <p:nvPr/>
          </p:nvSpPr>
          <p:spPr bwMode="auto">
            <a:xfrm rot="5400000">
              <a:off x="1001713" y="709613"/>
              <a:ext cx="495300" cy="2774951"/>
            </a:xfrm>
            <a:prstGeom prst="can">
              <a:avLst>
                <a:gd name="adj" fmla="val 24978"/>
              </a:avLst>
            </a:prstGeom>
            <a:gradFill rotWithShape="1">
              <a:gsLst>
                <a:gs pos="0">
                  <a:srgbClr val="B7E16A"/>
                </a:gs>
                <a:gs pos="49001">
                  <a:srgbClr val="008000"/>
                </a:gs>
                <a:gs pos="100000">
                  <a:srgbClr val="7FB123"/>
                </a:gs>
              </a:gsLst>
              <a:lin ang="0" scaled="1"/>
            </a:gradFill>
            <a:ln>
              <a:noFill/>
            </a:ln>
            <a:effectLst>
              <a:outerShdw blurRad="114300" dist="63500" dir="5400000" rotWithShape="0">
                <a:srgbClr val="000000">
                  <a:alpha val="62999"/>
                </a:srgbClr>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algn="ctr">
                <a:defRPr/>
              </a:pPr>
              <a:endParaRPr lang="en-US" sz="1800">
                <a:latin typeface="Arial"/>
                <a:ea typeface="ＭＳ Ｐゴシック" charset="-128"/>
                <a:cs typeface="Arial"/>
              </a:endParaRPr>
            </a:p>
          </p:txBody>
        </p:sp>
        <p:sp>
          <p:nvSpPr>
            <p:cNvPr id="34" name="Rectangle 29"/>
            <p:cNvSpPr>
              <a:spLocks noChangeArrowheads="1"/>
            </p:cNvSpPr>
            <p:nvPr/>
          </p:nvSpPr>
          <p:spPr bwMode="auto">
            <a:xfrm>
              <a:off x="342899" y="1916113"/>
              <a:ext cx="2043114" cy="338137"/>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a:solidFill>
                    <a:srgbClr val="FFFFFF"/>
                  </a:solidFill>
                  <a:latin typeface="Arial"/>
                  <a:ea typeface="ＭＳ Ｐゴシック" charset="-128"/>
                  <a:cs typeface="Arial"/>
                </a:rPr>
                <a:t>Projection</a:t>
              </a:r>
            </a:p>
          </p:txBody>
        </p:sp>
      </p:grpSp>
      <p:grpSp>
        <p:nvGrpSpPr>
          <p:cNvPr id="4" name="Group 34"/>
          <p:cNvGrpSpPr>
            <a:grpSpLocks/>
          </p:cNvGrpSpPr>
          <p:nvPr/>
        </p:nvGrpSpPr>
        <p:grpSpPr bwMode="auto">
          <a:xfrm>
            <a:off x="-487363" y="2921000"/>
            <a:ext cx="2774951" cy="496888"/>
            <a:chOff x="-138113" y="2349500"/>
            <a:chExt cx="2774951" cy="496888"/>
          </a:xfrm>
        </p:grpSpPr>
        <p:sp>
          <p:nvSpPr>
            <p:cNvPr id="36" name="Can 35"/>
            <p:cNvSpPr>
              <a:spLocks noChangeArrowheads="1"/>
            </p:cNvSpPr>
            <p:nvPr/>
          </p:nvSpPr>
          <p:spPr bwMode="auto">
            <a:xfrm rot="5400000">
              <a:off x="1000919" y="1210468"/>
              <a:ext cx="496888" cy="2774951"/>
            </a:xfrm>
            <a:prstGeom prst="can">
              <a:avLst>
                <a:gd name="adj" fmla="val 24976"/>
              </a:avLst>
            </a:prstGeom>
            <a:gradFill rotWithShape="1">
              <a:gsLst>
                <a:gs pos="0">
                  <a:srgbClr val="FFF985"/>
                </a:gs>
                <a:gs pos="49001">
                  <a:srgbClr val="B58E24"/>
                </a:gs>
                <a:gs pos="100000">
                  <a:srgbClr val="E2CC3E"/>
                </a:gs>
              </a:gsLst>
              <a:lin ang="0" scaled="1"/>
            </a:gradFill>
            <a:ln>
              <a:noFill/>
            </a:ln>
            <a:effectLst>
              <a:outerShdw blurRad="114300" dist="63500" dir="5400000" rotWithShape="0">
                <a:srgbClr val="000000">
                  <a:alpha val="62999"/>
                </a:srgbClr>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algn="ctr">
                <a:defRPr/>
              </a:pPr>
              <a:endParaRPr lang="en-US" sz="1800">
                <a:latin typeface="Arial"/>
                <a:ea typeface="ＭＳ Ｐゴシック" charset="-128"/>
                <a:cs typeface="Arial"/>
              </a:endParaRPr>
            </a:p>
          </p:txBody>
        </p:sp>
        <p:sp>
          <p:nvSpPr>
            <p:cNvPr id="37" name="Rectangle 34"/>
            <p:cNvSpPr>
              <a:spLocks noChangeArrowheads="1"/>
            </p:cNvSpPr>
            <p:nvPr/>
          </p:nvSpPr>
          <p:spPr bwMode="auto">
            <a:xfrm>
              <a:off x="342900" y="2398713"/>
              <a:ext cx="2043113" cy="338137"/>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a:solidFill>
                    <a:srgbClr val="FFFFFF"/>
                  </a:solidFill>
                  <a:latin typeface="Arial"/>
                  <a:ea typeface="ＭＳ Ｐゴシック" charset="-128"/>
                  <a:cs typeface="Arial"/>
                </a:rPr>
                <a:t>Displacement</a:t>
              </a:r>
            </a:p>
          </p:txBody>
        </p:sp>
      </p:grpSp>
      <p:grpSp>
        <p:nvGrpSpPr>
          <p:cNvPr id="6" name="Group 41"/>
          <p:cNvGrpSpPr>
            <a:grpSpLocks/>
          </p:cNvGrpSpPr>
          <p:nvPr/>
        </p:nvGrpSpPr>
        <p:grpSpPr bwMode="auto">
          <a:xfrm>
            <a:off x="-150813" y="3938588"/>
            <a:ext cx="2774951" cy="495300"/>
            <a:chOff x="-138113" y="3354388"/>
            <a:chExt cx="2774951" cy="495300"/>
          </a:xfrm>
        </p:grpSpPr>
        <p:sp>
          <p:nvSpPr>
            <p:cNvPr id="5" name="Can 42"/>
            <p:cNvSpPr>
              <a:spLocks noChangeArrowheads="1"/>
            </p:cNvSpPr>
            <p:nvPr/>
          </p:nvSpPr>
          <p:spPr bwMode="auto">
            <a:xfrm rot="5400000">
              <a:off x="1001713" y="2214562"/>
              <a:ext cx="495300" cy="2774951"/>
            </a:xfrm>
            <a:prstGeom prst="can">
              <a:avLst>
                <a:gd name="adj" fmla="val 24978"/>
              </a:avLst>
            </a:prstGeom>
            <a:gradFill rotWithShape="1">
              <a:gsLst>
                <a:gs pos="0">
                  <a:srgbClr val="FD685C"/>
                </a:gs>
                <a:gs pos="49001">
                  <a:srgbClr val="800000"/>
                </a:gs>
                <a:gs pos="99001">
                  <a:srgbClr val="DD312D"/>
                </a:gs>
                <a:gs pos="100000">
                  <a:srgbClr val="DD312D"/>
                </a:gs>
              </a:gsLst>
              <a:lin ang="0" scaled="1"/>
            </a:gradFill>
            <a:ln>
              <a:noFill/>
            </a:ln>
            <a:effectLst>
              <a:outerShdw blurRad="114300" dist="63500" dir="5400000" rotWithShape="0">
                <a:srgbClr val="000000">
                  <a:alpha val="62999"/>
                </a:srgbClr>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algn="ctr">
                <a:defRPr/>
              </a:pPr>
              <a:endParaRPr lang="en-US" sz="1800">
                <a:latin typeface="Arial"/>
                <a:ea typeface="ＭＳ Ｐゴシック" charset="-128"/>
                <a:cs typeface="Arial"/>
              </a:endParaRPr>
            </a:p>
          </p:txBody>
        </p:sp>
        <p:sp>
          <p:nvSpPr>
            <p:cNvPr id="44" name="Rectangle 31"/>
            <p:cNvSpPr>
              <a:spLocks noChangeArrowheads="1"/>
            </p:cNvSpPr>
            <p:nvPr/>
          </p:nvSpPr>
          <p:spPr bwMode="auto">
            <a:xfrm>
              <a:off x="266700" y="3416300"/>
              <a:ext cx="2220913" cy="338138"/>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a:solidFill>
                    <a:srgbClr val="FFFFFF"/>
                  </a:solidFill>
                  <a:latin typeface="Arial"/>
                  <a:ea typeface="ＭＳ Ｐゴシック" charset="-128"/>
                  <a:cs typeface="Arial"/>
                </a:rPr>
                <a:t>Denial</a:t>
              </a:r>
            </a:p>
          </p:txBody>
        </p:sp>
      </p:grpSp>
      <p:grpSp>
        <p:nvGrpSpPr>
          <p:cNvPr id="7" name="Group 40"/>
          <p:cNvGrpSpPr>
            <a:grpSpLocks/>
          </p:cNvGrpSpPr>
          <p:nvPr/>
        </p:nvGrpSpPr>
        <p:grpSpPr bwMode="auto">
          <a:xfrm>
            <a:off x="-517525" y="3424238"/>
            <a:ext cx="2805113" cy="496887"/>
            <a:chOff x="-138113" y="2852738"/>
            <a:chExt cx="2805113" cy="496887"/>
          </a:xfrm>
        </p:grpSpPr>
        <p:sp>
          <p:nvSpPr>
            <p:cNvPr id="42" name="Can 41"/>
            <p:cNvSpPr>
              <a:spLocks noChangeArrowheads="1"/>
            </p:cNvSpPr>
            <p:nvPr/>
          </p:nvSpPr>
          <p:spPr bwMode="auto">
            <a:xfrm rot="5400000">
              <a:off x="1000918" y="1713707"/>
              <a:ext cx="496887" cy="2774950"/>
            </a:xfrm>
            <a:prstGeom prst="can">
              <a:avLst>
                <a:gd name="adj" fmla="val 24976"/>
              </a:avLst>
            </a:prstGeom>
            <a:gradFill rotWithShape="1">
              <a:gsLst>
                <a:gs pos="0">
                  <a:srgbClr val="F9A85F"/>
                </a:gs>
                <a:gs pos="48000">
                  <a:srgbClr val="A5371B"/>
                </a:gs>
                <a:gs pos="100000">
                  <a:srgbClr val="E26F08"/>
                </a:gs>
              </a:gsLst>
              <a:lin ang="0" scaled="1"/>
            </a:gradFill>
            <a:ln>
              <a:noFill/>
            </a:ln>
            <a:effectLst>
              <a:outerShdw blurRad="114300" dist="63500" dir="5400000" rotWithShape="0">
                <a:srgbClr val="000000">
                  <a:alpha val="62999"/>
                </a:srgbClr>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algn="ctr">
                <a:defRPr/>
              </a:pPr>
              <a:endParaRPr lang="en-US" sz="1800">
                <a:latin typeface="Arial"/>
                <a:ea typeface="ＭＳ Ｐゴシック" charset="-128"/>
                <a:cs typeface="Arial"/>
              </a:endParaRPr>
            </a:p>
          </p:txBody>
        </p:sp>
        <p:sp>
          <p:nvSpPr>
            <p:cNvPr id="43" name="Rectangle 30"/>
            <p:cNvSpPr>
              <a:spLocks noChangeArrowheads="1"/>
            </p:cNvSpPr>
            <p:nvPr/>
          </p:nvSpPr>
          <p:spPr bwMode="auto">
            <a:xfrm>
              <a:off x="76199" y="2919413"/>
              <a:ext cx="2590801" cy="338137"/>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a:solidFill>
                    <a:srgbClr val="FFFFFF"/>
                  </a:solidFill>
                  <a:latin typeface="Arial"/>
                  <a:ea typeface="ＭＳ Ｐゴシック" charset="-128"/>
                  <a:cs typeface="Arial"/>
                </a:rPr>
                <a:t>Regression</a:t>
              </a:r>
            </a:p>
          </p:txBody>
        </p:sp>
      </p:grpSp>
      <p:sp>
        <p:nvSpPr>
          <p:cNvPr id="23" name="Freeform 23"/>
          <p:cNvSpPr>
            <a:spLocks/>
          </p:cNvSpPr>
          <p:nvPr/>
        </p:nvSpPr>
        <p:spPr bwMode="gray">
          <a:xfrm>
            <a:off x="2752725" y="1612900"/>
            <a:ext cx="1019175" cy="2601913"/>
          </a:xfrm>
          <a:custGeom>
            <a:avLst/>
            <a:gdLst>
              <a:gd name="T0" fmla="*/ 0 w 384"/>
              <a:gd name="T1" fmla="*/ 2147483647 h 192"/>
              <a:gd name="T2" fmla="*/ 2147483647 w 384"/>
              <a:gd name="T3" fmla="*/ 0 h 192"/>
              <a:gd name="T4" fmla="*/ 2147483647 w 384"/>
              <a:gd name="T5" fmla="*/ 0 h 192"/>
              <a:gd name="T6" fmla="*/ 0 60000 65536"/>
              <a:gd name="T7" fmla="*/ 0 60000 65536"/>
              <a:gd name="T8" fmla="*/ 0 60000 65536"/>
              <a:gd name="T9" fmla="*/ 0 w 384"/>
              <a:gd name="T10" fmla="*/ 0 h 192"/>
              <a:gd name="T11" fmla="*/ 384 w 384"/>
              <a:gd name="T12" fmla="*/ 192 h 192"/>
            </a:gdLst>
            <a:ahLst/>
            <a:cxnLst>
              <a:cxn ang="T6">
                <a:pos x="T0" y="T1"/>
              </a:cxn>
              <a:cxn ang="T7">
                <a:pos x="T2" y="T3"/>
              </a:cxn>
              <a:cxn ang="T8">
                <a:pos x="T4" y="T5"/>
              </a:cxn>
            </a:cxnLst>
            <a:rect l="T9" t="T10" r="T11" b="T12"/>
            <a:pathLst>
              <a:path w="384" h="192">
                <a:moveTo>
                  <a:pt x="0" y="192"/>
                </a:moveTo>
                <a:lnTo>
                  <a:pt x="192" y="0"/>
                </a:lnTo>
                <a:lnTo>
                  <a:pt x="384" y="0"/>
                </a:lnTo>
              </a:path>
            </a:pathLst>
          </a:custGeom>
          <a:noFill/>
          <a:ln w="19050">
            <a:solidFill>
              <a:schemeClr val="bg1"/>
            </a:solidFill>
            <a:round/>
            <a:headEnd type="oval" w="med" len="med"/>
            <a:tailEnd type="oval" w="med" len="med"/>
          </a:ln>
          <a:effectLst>
            <a:outerShdw blurRad="50800"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latin typeface="Arial"/>
              <a:cs typeface="Arial"/>
            </a:endParaRPr>
          </a:p>
        </p:txBody>
      </p:sp>
      <p:sp>
        <p:nvSpPr>
          <p:cNvPr id="38923" name="Title 24"/>
          <p:cNvSpPr>
            <a:spLocks noGrp="1"/>
          </p:cNvSpPr>
          <p:nvPr>
            <p:ph type="ctrTitle"/>
          </p:nvPr>
        </p:nvSpPr>
        <p:spPr/>
        <p:txBody>
          <a:bodyPr/>
          <a:lstStyle/>
          <a:p>
            <a:r>
              <a:rPr lang="en-US">
                <a:ea typeface="ＭＳ Ｐゴシック" charset="0"/>
              </a:rPr>
              <a:t>Defense Mechanisms</a:t>
            </a:r>
          </a:p>
        </p:txBody>
      </p:sp>
    </p:spTree>
    <p:extLst>
      <p:ext uri="{BB962C8B-B14F-4D97-AF65-F5344CB8AC3E}">
        <p14:creationId xmlns:p14="http://schemas.microsoft.com/office/powerpoint/2010/main" val="3667961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500"/>
                                        <p:tgtEl>
                                          <p:spTgt spid="2"/>
                                        </p:tgtEl>
                                      </p:cBhvr>
                                    </p:animEffect>
                                  </p:childTnLst>
                                </p:cTn>
                              </p:par>
                              <p:par>
                                <p:cTn id="8" presetID="12" presetClass="entr" presetSubtype="8" fill="hold" nodeType="withEffect">
                                  <p:stCondLst>
                                    <p:cond delay="200"/>
                                  </p:stCondLst>
                                  <p:childTnLst>
                                    <p:set>
                                      <p:cBhvr>
                                        <p:cTn id="9" dur="1" fill="hold">
                                          <p:stCondLst>
                                            <p:cond delay="0"/>
                                          </p:stCondLst>
                                        </p:cTn>
                                        <p:tgtEl>
                                          <p:spTgt spid="3"/>
                                        </p:tgtEl>
                                        <p:attrNameLst>
                                          <p:attrName>style.visibility</p:attrName>
                                        </p:attrNameLst>
                                      </p:cBhvr>
                                      <p:to>
                                        <p:strVal val="visible"/>
                                      </p:to>
                                    </p:set>
                                    <p:animEffect transition="in" filter="slide(fromLeft)">
                                      <p:cBhvr>
                                        <p:cTn id="10" dur="500"/>
                                        <p:tgtEl>
                                          <p:spTgt spid="3"/>
                                        </p:tgtEl>
                                      </p:cBhvr>
                                    </p:animEffect>
                                  </p:childTnLst>
                                </p:cTn>
                              </p:par>
                              <p:par>
                                <p:cTn id="11" presetID="12" presetClass="entr" presetSubtype="8" fill="hold" nodeType="withEffect">
                                  <p:stCondLst>
                                    <p:cond delay="400"/>
                                  </p:stCondLst>
                                  <p:childTnLst>
                                    <p:set>
                                      <p:cBhvr>
                                        <p:cTn id="12" dur="1" fill="hold">
                                          <p:stCondLst>
                                            <p:cond delay="0"/>
                                          </p:stCondLst>
                                        </p:cTn>
                                        <p:tgtEl>
                                          <p:spTgt spid="4"/>
                                        </p:tgtEl>
                                        <p:attrNameLst>
                                          <p:attrName>style.visibility</p:attrName>
                                        </p:attrNameLst>
                                      </p:cBhvr>
                                      <p:to>
                                        <p:strVal val="visible"/>
                                      </p:to>
                                    </p:set>
                                    <p:animEffect transition="in" filter="slide(fromLeft)">
                                      <p:cBhvr>
                                        <p:cTn id="13" dur="500"/>
                                        <p:tgtEl>
                                          <p:spTgt spid="4"/>
                                        </p:tgtEl>
                                      </p:cBhvr>
                                    </p:animEffect>
                                  </p:childTnLst>
                                </p:cTn>
                              </p:par>
                              <p:par>
                                <p:cTn id="14" presetID="12" presetClass="entr" presetSubtype="8" fill="hold" nodeType="withEffect">
                                  <p:stCondLst>
                                    <p:cond delay="800"/>
                                  </p:stCondLst>
                                  <p:childTnLst>
                                    <p:set>
                                      <p:cBhvr>
                                        <p:cTn id="15" dur="1" fill="hold">
                                          <p:stCondLst>
                                            <p:cond delay="0"/>
                                          </p:stCondLst>
                                        </p:cTn>
                                        <p:tgtEl>
                                          <p:spTgt spid="6"/>
                                        </p:tgtEl>
                                        <p:attrNameLst>
                                          <p:attrName>style.visibility</p:attrName>
                                        </p:attrNameLst>
                                      </p:cBhvr>
                                      <p:to>
                                        <p:strVal val="visible"/>
                                      </p:to>
                                    </p:set>
                                    <p:animEffect transition="in" filter="slide(fromLeft)">
                                      <p:cBhvr>
                                        <p:cTn id="16" dur="500"/>
                                        <p:tgtEl>
                                          <p:spTgt spid="6"/>
                                        </p:tgtEl>
                                      </p:cBhvr>
                                    </p:animEffect>
                                  </p:childTnLst>
                                </p:cTn>
                              </p:par>
                              <p:par>
                                <p:cTn id="17" presetID="12" presetClass="entr" presetSubtype="8" fill="hold" nodeType="withEffect">
                                  <p:stCondLst>
                                    <p:cond delay="600"/>
                                  </p:stCondLst>
                                  <p:childTnLst>
                                    <p:set>
                                      <p:cBhvr>
                                        <p:cTn id="18" dur="1" fill="hold">
                                          <p:stCondLst>
                                            <p:cond delay="0"/>
                                          </p:stCondLst>
                                        </p:cTn>
                                        <p:tgtEl>
                                          <p:spTgt spid="7"/>
                                        </p:tgtEl>
                                        <p:attrNameLst>
                                          <p:attrName>style.visibility</p:attrName>
                                        </p:attrNameLst>
                                      </p:cBhvr>
                                      <p:to>
                                        <p:strVal val="visible"/>
                                      </p:to>
                                    </p:set>
                                    <p:animEffect transition="in" filter="slide(fromLeft)">
                                      <p:cBhvr>
                                        <p:cTn id="19" dur="500"/>
                                        <p:tgtEl>
                                          <p:spTgt spid="7"/>
                                        </p:tgtEl>
                                      </p:cBhvr>
                                    </p:animEffect>
                                  </p:childTnLst>
                                </p:cTn>
                              </p:par>
                            </p:childTnLst>
                          </p:cTn>
                        </p:par>
                        <p:par>
                          <p:cTn id="20" fill="hold" nodeType="afterGroup">
                            <p:stCondLst>
                              <p:cond delay="1300"/>
                            </p:stCondLst>
                            <p:childTnLst>
                              <p:par>
                                <p:cTn id="21" presetID="22" presetClass="entr" presetSubtype="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par>
                          <p:cTn id="24" fill="hold" nodeType="afterGroup">
                            <p:stCondLst>
                              <p:cond delay="1800"/>
                            </p:stCondLst>
                            <p:childTnLst>
                              <p:par>
                                <p:cTn id="25" presetID="17" presetClass="entr" presetSubtype="1" fill="hold" grpId="0" nodeType="afterEffect">
                                  <p:stCondLst>
                                    <p:cond delay="0"/>
                                  </p:stCondLst>
                                  <p:childTnLst>
                                    <p:set>
                                      <p:cBhvr>
                                        <p:cTn id="26" dur="1" fill="hold">
                                          <p:stCondLst>
                                            <p:cond delay="0"/>
                                          </p:stCondLst>
                                        </p:cTn>
                                        <p:tgtEl>
                                          <p:spTgt spid="153602"/>
                                        </p:tgtEl>
                                        <p:attrNameLst>
                                          <p:attrName>style.visibility</p:attrName>
                                        </p:attrNameLst>
                                      </p:cBhvr>
                                      <p:to>
                                        <p:strVal val="visible"/>
                                      </p:to>
                                    </p:set>
                                    <p:anim calcmode="lin" valueType="num">
                                      <p:cBhvr>
                                        <p:cTn id="27" dur="500" fill="hold"/>
                                        <p:tgtEl>
                                          <p:spTgt spid="153602"/>
                                        </p:tgtEl>
                                        <p:attrNameLst>
                                          <p:attrName>ppt_x</p:attrName>
                                        </p:attrNameLst>
                                      </p:cBhvr>
                                      <p:tavLst>
                                        <p:tav tm="0">
                                          <p:val>
                                            <p:strVal val="#ppt_x"/>
                                          </p:val>
                                        </p:tav>
                                        <p:tav tm="100000">
                                          <p:val>
                                            <p:strVal val="#ppt_x"/>
                                          </p:val>
                                        </p:tav>
                                      </p:tavLst>
                                    </p:anim>
                                    <p:anim calcmode="lin" valueType="num">
                                      <p:cBhvr>
                                        <p:cTn id="28" dur="500" fill="hold"/>
                                        <p:tgtEl>
                                          <p:spTgt spid="153602"/>
                                        </p:tgtEl>
                                        <p:attrNameLst>
                                          <p:attrName>ppt_y</p:attrName>
                                        </p:attrNameLst>
                                      </p:cBhvr>
                                      <p:tavLst>
                                        <p:tav tm="0">
                                          <p:val>
                                            <p:strVal val="#ppt_y-#ppt_h/2"/>
                                          </p:val>
                                        </p:tav>
                                        <p:tav tm="100000">
                                          <p:val>
                                            <p:strVal val="#ppt_y"/>
                                          </p:val>
                                        </p:tav>
                                      </p:tavLst>
                                    </p:anim>
                                    <p:anim calcmode="lin" valueType="num">
                                      <p:cBhvr>
                                        <p:cTn id="29" dur="500" fill="hold"/>
                                        <p:tgtEl>
                                          <p:spTgt spid="153602"/>
                                        </p:tgtEl>
                                        <p:attrNameLst>
                                          <p:attrName>ppt_w</p:attrName>
                                        </p:attrNameLst>
                                      </p:cBhvr>
                                      <p:tavLst>
                                        <p:tav tm="0">
                                          <p:val>
                                            <p:strVal val="#ppt_w"/>
                                          </p:val>
                                        </p:tav>
                                        <p:tav tm="100000">
                                          <p:val>
                                            <p:strVal val="#ppt_w"/>
                                          </p:val>
                                        </p:tav>
                                      </p:tavLst>
                                    </p:anim>
                                    <p:anim calcmode="lin" valueType="num">
                                      <p:cBhvr>
                                        <p:cTn id="30" dur="500" fill="hold"/>
                                        <p:tgtEl>
                                          <p:spTgt spid="153602"/>
                                        </p:tgtEl>
                                        <p:attrNameLst>
                                          <p:attrName>ppt_h</p:attrName>
                                        </p:attrNameLst>
                                      </p:cBhvr>
                                      <p:tavLst>
                                        <p:tav tm="0">
                                          <p:val>
                                            <p:fltVal val="0"/>
                                          </p:val>
                                        </p:tav>
                                        <p:tav tm="100000">
                                          <p:val>
                                            <p:strVal val="#ppt_h"/>
                                          </p:val>
                                        </p:tav>
                                      </p:tavLst>
                                    </p:anim>
                                  </p:childTnLst>
                                </p:cTn>
                              </p:par>
                            </p:childTnLst>
                          </p:cTn>
                        </p:par>
                        <p:par>
                          <p:cTn id="31" fill="hold" nodeType="afterGroup">
                            <p:stCondLst>
                              <p:cond delay="2300"/>
                            </p:stCondLst>
                            <p:childTnLst>
                              <p:par>
                                <p:cTn id="32" presetID="10" presetClass="entr" presetSubtype="0" fill="hold" grpId="0" nodeType="after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3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2" grpId="0" animBg="1"/>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 name="Rectangle 33"/>
          <p:cNvSpPr/>
          <p:nvPr/>
        </p:nvSpPr>
        <p:spPr bwMode="auto">
          <a:xfrm>
            <a:off x="0" y="0"/>
            <a:ext cx="9144000" cy="6858000"/>
          </a:xfrm>
          <a:prstGeom prst="rect">
            <a:avLst/>
          </a:prstGeom>
          <a:solidFill>
            <a:schemeClr val="tx1">
              <a:lumMod val="65000"/>
              <a:lumOff val="35000"/>
            </a:schemeClr>
          </a:solidFill>
          <a:ln w="9525" cap="flat" cmpd="sng" algn="ctr">
            <a:noFill/>
            <a:prstDash val="solid"/>
            <a:round/>
            <a:headEnd type="none" w="med" len="med"/>
            <a:tailEnd type="none" w="med" len="med"/>
          </a:ln>
          <a:effectLst/>
        </p:spPr>
        <p:txBody>
          <a:bodyPr wrap="none" anchor="ctr"/>
          <a:lstStyle/>
          <a:p>
            <a:pPr algn="ctr">
              <a:defRPr/>
            </a:pPr>
            <a:endParaRPr lang="en-US" sz="1800">
              <a:latin typeface="Arial"/>
              <a:ea typeface="ＭＳ Ｐゴシック" charset="-128"/>
              <a:cs typeface="Arial"/>
            </a:endParaRPr>
          </a:p>
        </p:txBody>
      </p:sp>
      <p:sp>
        <p:nvSpPr>
          <p:cNvPr id="40962" name="Hexagon 22"/>
          <p:cNvSpPr>
            <a:spLocks noChangeArrowheads="1"/>
          </p:cNvSpPr>
          <p:nvPr/>
        </p:nvSpPr>
        <p:spPr bwMode="auto">
          <a:xfrm>
            <a:off x="8121650" y="2160588"/>
            <a:ext cx="2827338" cy="2438400"/>
          </a:xfrm>
          <a:prstGeom prst="hexagon">
            <a:avLst>
              <a:gd name="adj" fmla="val 24999"/>
              <a:gd name="vf" fmla="val 115470"/>
            </a:avLst>
          </a:prstGeom>
          <a:solidFill>
            <a:srgbClr val="2A66A0"/>
          </a:solidFill>
          <a:ln w="177800" cap="sq">
            <a:solidFill>
              <a:srgbClr val="4E89BF"/>
            </a:solidFill>
            <a:miter lim="800000"/>
            <a:headEnd/>
            <a:tailEnd/>
          </a:ln>
        </p:spPr>
        <p:txBody>
          <a:bodyPr wrap="none" anchor="ctr"/>
          <a:lstStyle/>
          <a:p>
            <a:pPr algn="ctr"/>
            <a:endParaRPr lang="en-US" sz="1800">
              <a:latin typeface="Arial"/>
              <a:cs typeface="Arial"/>
            </a:endParaRPr>
          </a:p>
        </p:txBody>
      </p:sp>
      <p:sp>
        <p:nvSpPr>
          <p:cNvPr id="40963" name="Hexagon 27"/>
          <p:cNvSpPr>
            <a:spLocks noChangeArrowheads="1"/>
          </p:cNvSpPr>
          <p:nvPr/>
        </p:nvSpPr>
        <p:spPr bwMode="auto">
          <a:xfrm>
            <a:off x="8162925" y="4927600"/>
            <a:ext cx="2827338" cy="2438400"/>
          </a:xfrm>
          <a:prstGeom prst="hexagon">
            <a:avLst>
              <a:gd name="adj" fmla="val 24999"/>
              <a:gd name="vf" fmla="val 115470"/>
            </a:avLst>
          </a:prstGeom>
          <a:solidFill>
            <a:srgbClr val="2A66A0"/>
          </a:solidFill>
          <a:ln w="177800" cap="sq">
            <a:solidFill>
              <a:srgbClr val="4E89BF"/>
            </a:solidFill>
            <a:miter lim="800000"/>
            <a:headEnd/>
            <a:tailEnd/>
          </a:ln>
        </p:spPr>
        <p:txBody>
          <a:bodyPr wrap="none" anchor="ctr"/>
          <a:lstStyle/>
          <a:p>
            <a:pPr algn="ctr"/>
            <a:endParaRPr lang="en-US" sz="1800">
              <a:latin typeface="Arial"/>
              <a:cs typeface="Arial"/>
            </a:endParaRPr>
          </a:p>
        </p:txBody>
      </p:sp>
      <p:sp>
        <p:nvSpPr>
          <p:cNvPr id="40964" name="Hexagon 28"/>
          <p:cNvSpPr>
            <a:spLocks noChangeArrowheads="1"/>
          </p:cNvSpPr>
          <p:nvPr/>
        </p:nvSpPr>
        <p:spPr bwMode="auto">
          <a:xfrm>
            <a:off x="5659438" y="6303963"/>
            <a:ext cx="2827337" cy="2438400"/>
          </a:xfrm>
          <a:prstGeom prst="hexagon">
            <a:avLst>
              <a:gd name="adj" fmla="val 24999"/>
              <a:gd name="vf" fmla="val 115470"/>
            </a:avLst>
          </a:prstGeom>
          <a:solidFill>
            <a:srgbClr val="2A66A0"/>
          </a:solidFill>
          <a:ln w="177800" cap="sq">
            <a:solidFill>
              <a:srgbClr val="4E89BF"/>
            </a:solidFill>
            <a:miter lim="800000"/>
            <a:headEnd/>
            <a:tailEnd/>
          </a:ln>
        </p:spPr>
        <p:txBody>
          <a:bodyPr wrap="none" anchor="ctr"/>
          <a:lstStyle/>
          <a:p>
            <a:pPr algn="ctr"/>
            <a:endParaRPr lang="en-US" sz="1800">
              <a:latin typeface="Arial"/>
              <a:cs typeface="Arial"/>
            </a:endParaRPr>
          </a:p>
        </p:txBody>
      </p:sp>
      <p:sp>
        <p:nvSpPr>
          <p:cNvPr id="40965" name="Hexagon 23"/>
          <p:cNvSpPr>
            <a:spLocks noChangeArrowheads="1"/>
          </p:cNvSpPr>
          <p:nvPr/>
        </p:nvSpPr>
        <p:spPr bwMode="auto">
          <a:xfrm>
            <a:off x="-1846263" y="2179638"/>
            <a:ext cx="2827338" cy="2438400"/>
          </a:xfrm>
          <a:prstGeom prst="hexagon">
            <a:avLst>
              <a:gd name="adj" fmla="val 24999"/>
              <a:gd name="vf" fmla="val 115470"/>
            </a:avLst>
          </a:prstGeom>
          <a:solidFill>
            <a:srgbClr val="2A66A0"/>
          </a:solidFill>
          <a:ln w="177800" cap="sq">
            <a:solidFill>
              <a:srgbClr val="4E89BF"/>
            </a:solidFill>
            <a:miter lim="800000"/>
            <a:headEnd/>
            <a:tailEnd/>
          </a:ln>
        </p:spPr>
        <p:txBody>
          <a:bodyPr wrap="none" anchor="ctr"/>
          <a:lstStyle/>
          <a:p>
            <a:pPr algn="ctr"/>
            <a:endParaRPr lang="en-US" sz="1800">
              <a:latin typeface="Arial"/>
              <a:cs typeface="Arial"/>
            </a:endParaRPr>
          </a:p>
        </p:txBody>
      </p:sp>
      <p:sp>
        <p:nvSpPr>
          <p:cNvPr id="40966" name="Hexagon 40"/>
          <p:cNvSpPr>
            <a:spLocks noChangeArrowheads="1"/>
          </p:cNvSpPr>
          <p:nvPr/>
        </p:nvSpPr>
        <p:spPr bwMode="auto">
          <a:xfrm>
            <a:off x="-1865313" y="4970463"/>
            <a:ext cx="2828926" cy="2438400"/>
          </a:xfrm>
          <a:prstGeom prst="hexagon">
            <a:avLst>
              <a:gd name="adj" fmla="val 25002"/>
              <a:gd name="vf" fmla="val 115470"/>
            </a:avLst>
          </a:prstGeom>
          <a:solidFill>
            <a:srgbClr val="2A66A0"/>
          </a:solidFill>
          <a:ln w="177800" cap="sq">
            <a:solidFill>
              <a:srgbClr val="4E89BF"/>
            </a:solidFill>
            <a:miter lim="800000"/>
            <a:headEnd/>
            <a:tailEnd/>
          </a:ln>
        </p:spPr>
        <p:txBody>
          <a:bodyPr wrap="none" anchor="ctr"/>
          <a:lstStyle/>
          <a:p>
            <a:pPr algn="ctr"/>
            <a:endParaRPr lang="en-US" sz="1800">
              <a:latin typeface="Arial"/>
              <a:cs typeface="Arial"/>
            </a:endParaRPr>
          </a:p>
        </p:txBody>
      </p:sp>
      <p:sp>
        <p:nvSpPr>
          <p:cNvPr id="40967" name="Hexagon 41"/>
          <p:cNvSpPr>
            <a:spLocks noChangeArrowheads="1"/>
          </p:cNvSpPr>
          <p:nvPr/>
        </p:nvSpPr>
        <p:spPr bwMode="auto">
          <a:xfrm>
            <a:off x="638175" y="6330950"/>
            <a:ext cx="2827338" cy="2438400"/>
          </a:xfrm>
          <a:prstGeom prst="hexagon">
            <a:avLst>
              <a:gd name="adj" fmla="val 24999"/>
              <a:gd name="vf" fmla="val 115470"/>
            </a:avLst>
          </a:prstGeom>
          <a:solidFill>
            <a:srgbClr val="2A66A0"/>
          </a:solidFill>
          <a:ln w="177800" cap="sq">
            <a:solidFill>
              <a:srgbClr val="4E89BF"/>
            </a:solidFill>
            <a:miter lim="800000"/>
            <a:headEnd/>
            <a:tailEnd/>
          </a:ln>
        </p:spPr>
        <p:txBody>
          <a:bodyPr wrap="none" anchor="ctr"/>
          <a:lstStyle/>
          <a:p>
            <a:pPr algn="ctr"/>
            <a:endParaRPr lang="en-US" sz="1800">
              <a:latin typeface="Arial"/>
              <a:cs typeface="Arial"/>
            </a:endParaRPr>
          </a:p>
        </p:txBody>
      </p:sp>
      <p:sp>
        <p:nvSpPr>
          <p:cNvPr id="40968" name="Rectangle 39"/>
          <p:cNvSpPr>
            <a:spLocks noChangeArrowheads="1"/>
          </p:cNvSpPr>
          <p:nvPr/>
        </p:nvSpPr>
        <p:spPr bwMode="auto">
          <a:xfrm flipV="1">
            <a:off x="0" y="4106863"/>
            <a:ext cx="9144000" cy="2751137"/>
          </a:xfrm>
          <a:prstGeom prst="rect">
            <a:avLst/>
          </a:prstGeom>
          <a:gradFill rotWithShape="1">
            <a:gsLst>
              <a:gs pos="0">
                <a:schemeClr val="tx1">
                  <a:alpha val="67998"/>
                </a:schemeClr>
              </a:gs>
              <a:gs pos="100000">
                <a:schemeClr val="tx1">
                  <a:alpha val="0"/>
                </a:scheme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latin typeface="Arial"/>
              <a:cs typeface="Arial"/>
            </a:endParaRPr>
          </a:p>
        </p:txBody>
      </p:sp>
      <p:sp>
        <p:nvSpPr>
          <p:cNvPr id="40969" name="Hexagon 24"/>
          <p:cNvSpPr>
            <a:spLocks noChangeArrowheads="1"/>
          </p:cNvSpPr>
          <p:nvPr/>
        </p:nvSpPr>
        <p:spPr bwMode="auto">
          <a:xfrm>
            <a:off x="3160713" y="-627063"/>
            <a:ext cx="2827337" cy="2438401"/>
          </a:xfrm>
          <a:prstGeom prst="hexagon">
            <a:avLst>
              <a:gd name="adj" fmla="val 24999"/>
              <a:gd name="vf" fmla="val 115470"/>
            </a:avLst>
          </a:prstGeom>
          <a:solidFill>
            <a:srgbClr val="2A66A0"/>
          </a:solidFill>
          <a:ln w="177800" cap="sq">
            <a:solidFill>
              <a:srgbClr val="4E89BF"/>
            </a:solidFill>
            <a:miter lim="800000"/>
            <a:headEnd/>
            <a:tailEnd/>
          </a:ln>
        </p:spPr>
        <p:txBody>
          <a:bodyPr wrap="none" anchor="ctr"/>
          <a:lstStyle/>
          <a:p>
            <a:pPr algn="ctr"/>
            <a:endParaRPr lang="en-US" sz="1800">
              <a:latin typeface="Arial"/>
              <a:cs typeface="Arial"/>
            </a:endParaRPr>
          </a:p>
        </p:txBody>
      </p:sp>
      <p:sp>
        <p:nvSpPr>
          <p:cNvPr id="40970" name="Hexagon 25"/>
          <p:cNvSpPr>
            <a:spLocks noChangeArrowheads="1"/>
          </p:cNvSpPr>
          <p:nvPr/>
        </p:nvSpPr>
        <p:spPr bwMode="auto">
          <a:xfrm>
            <a:off x="-1885950" y="-522288"/>
            <a:ext cx="2828925" cy="2438401"/>
          </a:xfrm>
          <a:prstGeom prst="hexagon">
            <a:avLst>
              <a:gd name="adj" fmla="val 25002"/>
              <a:gd name="vf" fmla="val 115470"/>
            </a:avLst>
          </a:prstGeom>
          <a:solidFill>
            <a:srgbClr val="2A66A0"/>
          </a:solidFill>
          <a:ln w="177800" cap="sq">
            <a:solidFill>
              <a:srgbClr val="4E89BF"/>
            </a:solidFill>
            <a:miter lim="800000"/>
            <a:headEnd/>
            <a:tailEnd/>
          </a:ln>
        </p:spPr>
        <p:txBody>
          <a:bodyPr wrap="none" anchor="ctr"/>
          <a:lstStyle/>
          <a:p>
            <a:pPr algn="ctr"/>
            <a:endParaRPr lang="en-US" sz="1800">
              <a:latin typeface="Arial"/>
              <a:cs typeface="Arial"/>
            </a:endParaRPr>
          </a:p>
        </p:txBody>
      </p:sp>
      <p:sp>
        <p:nvSpPr>
          <p:cNvPr id="40971" name="Hexagon 38"/>
          <p:cNvSpPr>
            <a:spLocks noChangeArrowheads="1"/>
          </p:cNvSpPr>
          <p:nvPr/>
        </p:nvSpPr>
        <p:spPr bwMode="auto">
          <a:xfrm>
            <a:off x="8156575" y="-581025"/>
            <a:ext cx="2827338" cy="2438400"/>
          </a:xfrm>
          <a:prstGeom prst="hexagon">
            <a:avLst>
              <a:gd name="adj" fmla="val 24999"/>
              <a:gd name="vf" fmla="val 115470"/>
            </a:avLst>
          </a:prstGeom>
          <a:solidFill>
            <a:srgbClr val="2A66A0"/>
          </a:solidFill>
          <a:ln w="177800" cap="sq">
            <a:solidFill>
              <a:srgbClr val="4E89BF"/>
            </a:solidFill>
            <a:miter lim="800000"/>
            <a:headEnd/>
            <a:tailEnd/>
          </a:ln>
        </p:spPr>
        <p:txBody>
          <a:bodyPr wrap="none" anchor="ctr"/>
          <a:lstStyle/>
          <a:p>
            <a:pPr algn="ctr"/>
            <a:endParaRPr lang="en-US" sz="1800">
              <a:latin typeface="Arial"/>
              <a:cs typeface="Arial"/>
            </a:endParaRPr>
          </a:p>
        </p:txBody>
      </p:sp>
      <p:sp>
        <p:nvSpPr>
          <p:cNvPr id="40972" name="Rectangle 37"/>
          <p:cNvSpPr>
            <a:spLocks noChangeArrowheads="1"/>
          </p:cNvSpPr>
          <p:nvPr/>
        </p:nvSpPr>
        <p:spPr bwMode="auto">
          <a:xfrm>
            <a:off x="0" y="0"/>
            <a:ext cx="9144000" cy="2751138"/>
          </a:xfrm>
          <a:prstGeom prst="rect">
            <a:avLst/>
          </a:prstGeom>
          <a:gradFill rotWithShape="1">
            <a:gsLst>
              <a:gs pos="0">
                <a:schemeClr val="tx1">
                  <a:alpha val="67998"/>
                </a:schemeClr>
              </a:gs>
              <a:gs pos="100000">
                <a:schemeClr val="tx1">
                  <a:alpha val="0"/>
                </a:scheme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latin typeface="Arial"/>
              <a:cs typeface="Arial"/>
            </a:endParaRPr>
          </a:p>
        </p:txBody>
      </p:sp>
      <p:sp>
        <p:nvSpPr>
          <p:cNvPr id="40973" name="Hexagon 16"/>
          <p:cNvSpPr>
            <a:spLocks noChangeArrowheads="1"/>
          </p:cNvSpPr>
          <p:nvPr/>
        </p:nvSpPr>
        <p:spPr bwMode="auto">
          <a:xfrm>
            <a:off x="639763" y="777875"/>
            <a:ext cx="2827337" cy="2438400"/>
          </a:xfrm>
          <a:prstGeom prst="hexagon">
            <a:avLst>
              <a:gd name="adj" fmla="val 24999"/>
              <a:gd name="vf" fmla="val 115470"/>
            </a:avLst>
          </a:prstGeom>
          <a:solidFill>
            <a:srgbClr val="2A66A0"/>
          </a:solidFill>
          <a:ln w="177800" cap="sq">
            <a:solidFill>
              <a:srgbClr val="4E89BF"/>
            </a:solidFill>
            <a:miter lim="800000"/>
            <a:headEnd/>
            <a:tailEnd/>
          </a:ln>
        </p:spPr>
        <p:txBody>
          <a:bodyPr wrap="none" anchor="ctr"/>
          <a:lstStyle/>
          <a:p>
            <a:pPr algn="ctr"/>
            <a:endParaRPr lang="en-US" sz="1800">
              <a:latin typeface="Arial"/>
              <a:cs typeface="Arial"/>
            </a:endParaRPr>
          </a:p>
        </p:txBody>
      </p:sp>
      <p:sp>
        <p:nvSpPr>
          <p:cNvPr id="40974" name="Hexagon 17"/>
          <p:cNvSpPr>
            <a:spLocks noChangeArrowheads="1"/>
          </p:cNvSpPr>
          <p:nvPr/>
        </p:nvSpPr>
        <p:spPr bwMode="auto">
          <a:xfrm>
            <a:off x="658813" y="3548063"/>
            <a:ext cx="2827337" cy="2436812"/>
          </a:xfrm>
          <a:prstGeom prst="hexagon">
            <a:avLst>
              <a:gd name="adj" fmla="val 24999"/>
              <a:gd name="vf" fmla="val 115470"/>
            </a:avLst>
          </a:prstGeom>
          <a:solidFill>
            <a:srgbClr val="2A66A0"/>
          </a:solidFill>
          <a:ln w="177800" cap="sq">
            <a:solidFill>
              <a:srgbClr val="4E89BF"/>
            </a:solidFill>
            <a:miter lim="800000"/>
            <a:headEnd/>
            <a:tailEnd/>
          </a:ln>
        </p:spPr>
        <p:txBody>
          <a:bodyPr wrap="none" anchor="ctr"/>
          <a:lstStyle/>
          <a:p>
            <a:pPr algn="ctr"/>
            <a:endParaRPr lang="en-US" sz="1800">
              <a:latin typeface="Arial"/>
              <a:cs typeface="Arial"/>
            </a:endParaRPr>
          </a:p>
        </p:txBody>
      </p:sp>
      <p:sp>
        <p:nvSpPr>
          <p:cNvPr id="40975" name="Hexagon 18"/>
          <p:cNvSpPr>
            <a:spLocks noChangeArrowheads="1"/>
          </p:cNvSpPr>
          <p:nvPr/>
        </p:nvSpPr>
        <p:spPr bwMode="auto">
          <a:xfrm>
            <a:off x="3132138" y="4957763"/>
            <a:ext cx="2828925" cy="2438400"/>
          </a:xfrm>
          <a:prstGeom prst="hexagon">
            <a:avLst>
              <a:gd name="adj" fmla="val 25002"/>
              <a:gd name="vf" fmla="val 115470"/>
            </a:avLst>
          </a:prstGeom>
          <a:solidFill>
            <a:srgbClr val="2A66A0"/>
          </a:solidFill>
          <a:ln w="177800" cap="sq">
            <a:solidFill>
              <a:srgbClr val="4E89BF"/>
            </a:solidFill>
            <a:miter lim="800000"/>
            <a:headEnd/>
            <a:tailEnd/>
          </a:ln>
        </p:spPr>
        <p:txBody>
          <a:bodyPr wrap="none" anchor="ctr"/>
          <a:lstStyle/>
          <a:p>
            <a:pPr algn="ctr"/>
            <a:endParaRPr lang="en-US" sz="1800">
              <a:latin typeface="Arial"/>
              <a:cs typeface="Arial"/>
            </a:endParaRPr>
          </a:p>
        </p:txBody>
      </p:sp>
      <p:sp>
        <p:nvSpPr>
          <p:cNvPr id="40976" name="Hexagon 19"/>
          <p:cNvSpPr>
            <a:spLocks noChangeArrowheads="1"/>
          </p:cNvSpPr>
          <p:nvPr/>
        </p:nvSpPr>
        <p:spPr bwMode="auto">
          <a:xfrm>
            <a:off x="3151188" y="2189163"/>
            <a:ext cx="2828925" cy="2436812"/>
          </a:xfrm>
          <a:prstGeom prst="hexagon">
            <a:avLst>
              <a:gd name="adj" fmla="val 25003"/>
              <a:gd name="vf" fmla="val 115470"/>
            </a:avLst>
          </a:prstGeom>
          <a:solidFill>
            <a:srgbClr val="2A66A0"/>
          </a:solidFill>
          <a:ln w="177800" cap="sq">
            <a:solidFill>
              <a:srgbClr val="4E89BF"/>
            </a:solidFill>
            <a:miter lim="800000"/>
            <a:headEnd/>
            <a:tailEnd/>
          </a:ln>
        </p:spPr>
        <p:txBody>
          <a:bodyPr wrap="none" anchor="ctr"/>
          <a:lstStyle/>
          <a:p>
            <a:pPr algn="ctr"/>
            <a:endParaRPr lang="en-US" sz="1800">
              <a:latin typeface="Arial"/>
              <a:cs typeface="Arial"/>
            </a:endParaRPr>
          </a:p>
        </p:txBody>
      </p:sp>
      <p:sp>
        <p:nvSpPr>
          <p:cNvPr id="40977" name="Hexagon 20"/>
          <p:cNvSpPr>
            <a:spLocks noChangeArrowheads="1"/>
          </p:cNvSpPr>
          <p:nvPr/>
        </p:nvSpPr>
        <p:spPr bwMode="auto">
          <a:xfrm>
            <a:off x="5659438" y="777875"/>
            <a:ext cx="2827337" cy="2438400"/>
          </a:xfrm>
          <a:prstGeom prst="hexagon">
            <a:avLst>
              <a:gd name="adj" fmla="val 24999"/>
              <a:gd name="vf" fmla="val 115470"/>
            </a:avLst>
          </a:prstGeom>
          <a:solidFill>
            <a:srgbClr val="2A66A0"/>
          </a:solidFill>
          <a:ln w="177800" cap="sq">
            <a:solidFill>
              <a:srgbClr val="4E89BF"/>
            </a:solidFill>
            <a:miter lim="800000"/>
            <a:headEnd/>
            <a:tailEnd/>
          </a:ln>
        </p:spPr>
        <p:txBody>
          <a:bodyPr wrap="none" anchor="ctr"/>
          <a:lstStyle/>
          <a:p>
            <a:pPr algn="ctr"/>
            <a:endParaRPr lang="en-US" sz="1800">
              <a:latin typeface="Arial"/>
              <a:cs typeface="Arial"/>
            </a:endParaRPr>
          </a:p>
        </p:txBody>
      </p:sp>
      <p:sp>
        <p:nvSpPr>
          <p:cNvPr id="40978" name="Hexagon 21"/>
          <p:cNvSpPr>
            <a:spLocks noChangeArrowheads="1"/>
          </p:cNvSpPr>
          <p:nvPr/>
        </p:nvSpPr>
        <p:spPr bwMode="auto">
          <a:xfrm>
            <a:off x="5659438" y="3567113"/>
            <a:ext cx="2827337" cy="2438400"/>
          </a:xfrm>
          <a:prstGeom prst="hexagon">
            <a:avLst>
              <a:gd name="adj" fmla="val 24999"/>
              <a:gd name="vf" fmla="val 115470"/>
            </a:avLst>
          </a:prstGeom>
          <a:solidFill>
            <a:srgbClr val="2A66A0"/>
          </a:solidFill>
          <a:ln w="177800" cap="sq">
            <a:solidFill>
              <a:srgbClr val="4E89BF"/>
            </a:solidFill>
            <a:miter lim="800000"/>
            <a:headEnd/>
            <a:tailEnd/>
          </a:ln>
        </p:spPr>
        <p:txBody>
          <a:bodyPr wrap="none" anchor="ctr"/>
          <a:lstStyle/>
          <a:p>
            <a:pPr algn="ctr"/>
            <a:endParaRPr lang="en-US" sz="1800">
              <a:latin typeface="Arial"/>
              <a:cs typeface="Arial"/>
            </a:endParaRPr>
          </a:p>
        </p:txBody>
      </p:sp>
      <p:sp>
        <p:nvSpPr>
          <p:cNvPr id="134146" name="Title 11"/>
          <p:cNvSpPr>
            <a:spLocks noGrp="1"/>
          </p:cNvSpPr>
          <p:nvPr>
            <p:ph type="ctrTitle"/>
          </p:nvPr>
        </p:nvSpPr>
        <p:spPr>
          <a:prstGeom prst="rect">
            <a:avLst/>
          </a:prstGeom>
          <a:effectLst>
            <a:outerShdw blurRad="50800" dist="38100" dir="2700000" rotWithShape="0">
              <a:srgbClr val="000000">
                <a:alpha val="70000"/>
              </a:srgbClr>
            </a:outerShdw>
          </a:effectLst>
        </p:spPr>
        <p:txBody>
          <a:bodyPr/>
          <a:lstStyle/>
          <a:p>
            <a:pPr>
              <a:defRPr/>
            </a:pPr>
            <a:r>
              <a:rPr lang="en-US" dirty="0">
                <a:solidFill>
                  <a:srgbClr val="FFFFFF"/>
                </a:solidFill>
                <a:ea typeface="ＭＳ Ｐゴシック" charset="-128"/>
              </a:rPr>
              <a:t>The Development of Personality</a:t>
            </a:r>
          </a:p>
        </p:txBody>
      </p:sp>
      <p:sp>
        <p:nvSpPr>
          <p:cNvPr id="107522" name="Content Placeholder 5"/>
          <p:cNvSpPr>
            <a:spLocks noGrp="1"/>
          </p:cNvSpPr>
          <p:nvPr>
            <p:ph idx="4294967295"/>
          </p:nvPr>
        </p:nvSpPr>
        <p:spPr>
          <a:xfrm>
            <a:off x="844269" y="1035050"/>
            <a:ext cx="2244725" cy="202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3"/>
          </a:lnRef>
          <a:fillRef idx="2">
            <a:schemeClr val="accent3"/>
          </a:fillRef>
          <a:effectRef idx="1">
            <a:schemeClr val="accent3"/>
          </a:effectRef>
          <a:fontRef idx="minor">
            <a:schemeClr val="dk1"/>
          </a:fontRef>
        </p:style>
        <p:txBody>
          <a:bodyPr/>
          <a:lstStyle/>
          <a:p>
            <a:pPr marL="114300" lvl="2" indent="0" algn="ctr" eaLnBrk="1" hangingPunct="1">
              <a:lnSpc>
                <a:spcPct val="80000"/>
              </a:lnSpc>
              <a:spcAft>
                <a:spcPts val="600"/>
              </a:spcAft>
              <a:buFont typeface="Lucida Grande" charset="0"/>
              <a:buNone/>
              <a:defRPr/>
            </a:pPr>
            <a:r>
              <a:rPr lang="en-US" sz="1700" b="1" dirty="0" smtClean="0">
                <a:solidFill>
                  <a:schemeClr val="bg1"/>
                </a:solidFill>
                <a:latin typeface="Arial"/>
                <a:ea typeface="ＭＳ Ｐゴシック" pitchFamily="34" charset="-128"/>
                <a:cs typeface="Arial"/>
              </a:rPr>
              <a:t>When:</a:t>
            </a:r>
            <a:r>
              <a:rPr lang="en-US" sz="1700" b="1" dirty="0" smtClean="0">
                <a:solidFill>
                  <a:srgbClr val="262626"/>
                </a:solidFill>
                <a:latin typeface="Arial"/>
                <a:ea typeface="ＭＳ Ｐゴシック" pitchFamily="34" charset="-128"/>
                <a:cs typeface="Arial"/>
              </a:rPr>
              <a:t> </a:t>
            </a:r>
            <a:br>
              <a:rPr lang="en-US" sz="1700" b="1" dirty="0" smtClean="0">
                <a:solidFill>
                  <a:srgbClr val="262626"/>
                </a:solidFill>
                <a:latin typeface="Arial"/>
                <a:ea typeface="ＭＳ Ｐゴシック" pitchFamily="34" charset="-128"/>
                <a:cs typeface="Arial"/>
              </a:rPr>
            </a:br>
            <a:r>
              <a:rPr lang="en-US" sz="1700" b="1" dirty="0" smtClean="0">
                <a:solidFill>
                  <a:srgbClr val="262626"/>
                </a:solidFill>
                <a:latin typeface="Arial"/>
                <a:ea typeface="ＭＳ Ｐゴシック" pitchFamily="34" charset="-128"/>
                <a:cs typeface="Arial"/>
              </a:rPr>
              <a:t>First year of life</a:t>
            </a:r>
          </a:p>
          <a:p>
            <a:pPr marL="114300" lvl="2" indent="0" algn="ctr" eaLnBrk="1" hangingPunct="1">
              <a:lnSpc>
                <a:spcPct val="80000"/>
              </a:lnSpc>
              <a:spcAft>
                <a:spcPts val="600"/>
              </a:spcAft>
              <a:buFont typeface="Lucida Grande" charset="0"/>
              <a:buNone/>
              <a:defRPr/>
            </a:pPr>
            <a:r>
              <a:rPr lang="en-US" sz="1700" b="1" dirty="0" smtClean="0">
                <a:solidFill>
                  <a:schemeClr val="bg1"/>
                </a:solidFill>
                <a:latin typeface="Arial"/>
                <a:ea typeface="ＭＳ Ｐゴシック" pitchFamily="34" charset="-128"/>
                <a:cs typeface="Arial"/>
              </a:rPr>
              <a:t>If fixated:</a:t>
            </a:r>
            <a:r>
              <a:rPr lang="en-US" sz="1700" b="1" dirty="0" smtClean="0">
                <a:solidFill>
                  <a:srgbClr val="262626"/>
                </a:solidFill>
                <a:latin typeface="Arial"/>
                <a:ea typeface="ＭＳ Ｐゴシック" pitchFamily="34" charset="-128"/>
                <a:cs typeface="Arial"/>
              </a:rPr>
              <a:t> </a:t>
            </a:r>
            <a:br>
              <a:rPr lang="en-US" sz="1700" b="1" dirty="0" smtClean="0">
                <a:solidFill>
                  <a:srgbClr val="262626"/>
                </a:solidFill>
                <a:latin typeface="Arial"/>
                <a:ea typeface="ＭＳ Ｐゴシック" pitchFamily="34" charset="-128"/>
                <a:cs typeface="Arial"/>
              </a:rPr>
            </a:br>
            <a:r>
              <a:rPr lang="en-US" sz="1700" b="1" dirty="0" smtClean="0">
                <a:solidFill>
                  <a:srgbClr val="262626"/>
                </a:solidFill>
                <a:latin typeface="Arial"/>
                <a:ea typeface="ＭＳ Ｐゴシック" pitchFamily="34" charset="-128"/>
                <a:cs typeface="Arial"/>
              </a:rPr>
              <a:t>Seek oral gratification (e.g. smoking); May become clingy, dependent</a:t>
            </a:r>
            <a:endParaRPr lang="en-US" sz="1700" b="1" dirty="0" smtClean="0">
              <a:solidFill>
                <a:srgbClr val="F3D66E"/>
              </a:solidFill>
              <a:latin typeface="Arial"/>
              <a:ea typeface="ＭＳ Ｐゴシック" pitchFamily="34" charset="-128"/>
              <a:cs typeface="Arial"/>
            </a:endParaRPr>
          </a:p>
        </p:txBody>
      </p:sp>
      <p:sp>
        <p:nvSpPr>
          <p:cNvPr id="107524" name="Content Placeholder 5"/>
          <p:cNvSpPr>
            <a:spLocks/>
          </p:cNvSpPr>
          <p:nvPr/>
        </p:nvSpPr>
        <p:spPr bwMode="auto">
          <a:xfrm>
            <a:off x="3421063" y="5149850"/>
            <a:ext cx="2154237" cy="825500"/>
          </a:xfrm>
          <a:prstGeom prst="rect">
            <a:avLst/>
          </a:prstGeom>
          <a:noFill/>
          <a:ln>
            <a:noFill/>
            <a:headEnd/>
            <a:tailEnd/>
          </a:ln>
          <a:effectLst/>
        </p:spPr>
        <p:style>
          <a:lnRef idx="1">
            <a:schemeClr val="accent3"/>
          </a:lnRef>
          <a:fillRef idx="2">
            <a:schemeClr val="accent3"/>
          </a:fillRef>
          <a:effectRef idx="1">
            <a:schemeClr val="accent3"/>
          </a:effectRef>
          <a:fontRef idx="minor">
            <a:schemeClr val="dk1"/>
          </a:fontRef>
        </p:style>
        <p:txBody>
          <a:bodyPr/>
          <a:lstStyle/>
          <a:p>
            <a:pPr marL="114300" lvl="1" algn="ctr">
              <a:lnSpc>
                <a:spcPct val="90000"/>
              </a:lnSpc>
              <a:spcBef>
                <a:spcPct val="20000"/>
              </a:spcBef>
              <a:spcAft>
                <a:spcPts val="600"/>
              </a:spcAft>
              <a:defRPr/>
            </a:pPr>
            <a:r>
              <a:rPr lang="en-US" sz="1700" b="1">
                <a:solidFill>
                  <a:schemeClr val="bg1"/>
                </a:solidFill>
                <a:latin typeface="Arial"/>
                <a:ea typeface="ＭＳ Ｐゴシック" pitchFamily="34" charset="-128"/>
                <a:cs typeface="Arial"/>
              </a:rPr>
              <a:t>When:</a:t>
            </a:r>
            <a:r>
              <a:rPr lang="en-US" sz="1700" b="1">
                <a:solidFill>
                  <a:srgbClr val="262626"/>
                </a:solidFill>
                <a:latin typeface="Arial"/>
                <a:ea typeface="ＭＳ Ｐゴシック" pitchFamily="34" charset="-128"/>
                <a:cs typeface="Arial"/>
              </a:rPr>
              <a:t> </a:t>
            </a:r>
            <a:br>
              <a:rPr lang="en-US" sz="1700" b="1">
                <a:solidFill>
                  <a:srgbClr val="262626"/>
                </a:solidFill>
                <a:latin typeface="Arial"/>
                <a:ea typeface="ＭＳ Ｐゴシック" pitchFamily="34" charset="-128"/>
                <a:cs typeface="Arial"/>
              </a:rPr>
            </a:br>
            <a:r>
              <a:rPr lang="en-US" sz="1700" b="1">
                <a:solidFill>
                  <a:srgbClr val="262626"/>
                </a:solidFill>
                <a:latin typeface="Arial"/>
                <a:ea typeface="ＭＳ Ｐゴシック" pitchFamily="34" charset="-128"/>
                <a:cs typeface="Arial"/>
              </a:rPr>
              <a:t>Begins at about age 5 or 6</a:t>
            </a:r>
          </a:p>
          <a:p>
            <a:pPr marL="114300" lvl="1" algn="ctr">
              <a:lnSpc>
                <a:spcPct val="90000"/>
              </a:lnSpc>
              <a:spcBef>
                <a:spcPct val="20000"/>
              </a:spcBef>
              <a:defRPr/>
            </a:pPr>
            <a:r>
              <a:rPr lang="en-US" sz="1700" b="1">
                <a:solidFill>
                  <a:schemeClr val="bg1"/>
                </a:solidFill>
                <a:latin typeface="Arial"/>
                <a:ea typeface="ＭＳ Ｐゴシック" pitchFamily="34" charset="-128"/>
                <a:cs typeface="Arial"/>
              </a:rPr>
              <a:t>Supposedly nonsexual stage</a:t>
            </a:r>
          </a:p>
        </p:txBody>
      </p:sp>
      <p:sp>
        <p:nvSpPr>
          <p:cNvPr id="107526" name="Content Placeholder 5"/>
          <p:cNvSpPr>
            <a:spLocks/>
          </p:cNvSpPr>
          <p:nvPr/>
        </p:nvSpPr>
        <p:spPr bwMode="auto">
          <a:xfrm>
            <a:off x="874713" y="3881438"/>
            <a:ext cx="2268537" cy="1616075"/>
          </a:xfrm>
          <a:prstGeom prst="rect">
            <a:avLst/>
          </a:prstGeom>
          <a:noFill/>
          <a:ln>
            <a:noFill/>
            <a:headEnd/>
            <a:tailEnd/>
          </a:ln>
          <a:effectLst/>
        </p:spPr>
        <p:style>
          <a:lnRef idx="1">
            <a:schemeClr val="accent3"/>
          </a:lnRef>
          <a:fillRef idx="2">
            <a:schemeClr val="accent3"/>
          </a:fillRef>
          <a:effectRef idx="1">
            <a:schemeClr val="accent3"/>
          </a:effectRef>
          <a:fontRef idx="minor">
            <a:schemeClr val="dk1"/>
          </a:fontRef>
        </p:style>
        <p:txBody>
          <a:bodyPr/>
          <a:lstStyle/>
          <a:p>
            <a:pPr marL="114300" lvl="1" algn="ctr">
              <a:lnSpc>
                <a:spcPct val="90000"/>
              </a:lnSpc>
              <a:spcBef>
                <a:spcPct val="20000"/>
              </a:spcBef>
              <a:spcAft>
                <a:spcPts val="1200"/>
              </a:spcAft>
              <a:defRPr/>
            </a:pPr>
            <a:r>
              <a:rPr lang="en-US" sz="1700" b="1">
                <a:solidFill>
                  <a:schemeClr val="bg1"/>
                </a:solidFill>
                <a:latin typeface="Arial"/>
                <a:ea typeface="ＭＳ Ｐゴシック" pitchFamily="34" charset="-128"/>
                <a:cs typeface="Arial"/>
              </a:rPr>
              <a:t>When:</a:t>
            </a:r>
            <a:r>
              <a:rPr lang="en-US" sz="1700" b="1">
                <a:solidFill>
                  <a:srgbClr val="262626"/>
                </a:solidFill>
                <a:latin typeface="Arial"/>
                <a:ea typeface="ＭＳ Ｐゴシック" pitchFamily="34" charset="-128"/>
                <a:cs typeface="Arial"/>
              </a:rPr>
              <a:t> </a:t>
            </a:r>
            <a:br>
              <a:rPr lang="en-US" sz="1700" b="1">
                <a:solidFill>
                  <a:srgbClr val="262626"/>
                </a:solidFill>
                <a:latin typeface="Arial"/>
                <a:ea typeface="ＭＳ Ｐゴシック" pitchFamily="34" charset="-128"/>
                <a:cs typeface="Arial"/>
              </a:rPr>
            </a:br>
            <a:r>
              <a:rPr lang="en-US" sz="1700" b="1">
                <a:solidFill>
                  <a:srgbClr val="262626"/>
                </a:solidFill>
                <a:latin typeface="Arial"/>
                <a:ea typeface="ＭＳ Ｐゴシック" pitchFamily="34" charset="-128"/>
                <a:cs typeface="Arial"/>
              </a:rPr>
              <a:t>Age 3 to age 5 or 6</a:t>
            </a:r>
          </a:p>
          <a:p>
            <a:pPr marL="114300" lvl="1" algn="ctr">
              <a:lnSpc>
                <a:spcPct val="90000"/>
              </a:lnSpc>
              <a:spcBef>
                <a:spcPct val="20000"/>
              </a:spcBef>
              <a:defRPr/>
            </a:pPr>
            <a:r>
              <a:rPr lang="en-US" sz="1700" b="1">
                <a:solidFill>
                  <a:schemeClr val="bg1"/>
                </a:solidFill>
                <a:latin typeface="Arial"/>
                <a:ea typeface="ＭＳ Ｐゴシック" pitchFamily="34" charset="-128"/>
                <a:cs typeface="Arial"/>
              </a:rPr>
              <a:t>Most crucial stage in personality formation; Oedipus complex</a:t>
            </a:r>
          </a:p>
        </p:txBody>
      </p:sp>
      <p:sp>
        <p:nvSpPr>
          <p:cNvPr id="107528" name="Content Placeholder 5"/>
          <p:cNvSpPr>
            <a:spLocks/>
          </p:cNvSpPr>
          <p:nvPr/>
        </p:nvSpPr>
        <p:spPr bwMode="auto">
          <a:xfrm>
            <a:off x="5734050" y="893763"/>
            <a:ext cx="2540000" cy="2146300"/>
          </a:xfrm>
          <a:prstGeom prst="rect">
            <a:avLst/>
          </a:prstGeom>
          <a:noFill/>
          <a:ln>
            <a:noFill/>
            <a:headEnd/>
            <a:tailEnd/>
          </a:ln>
          <a:effectLst/>
        </p:spPr>
        <p:style>
          <a:lnRef idx="1">
            <a:schemeClr val="accent3"/>
          </a:lnRef>
          <a:fillRef idx="2">
            <a:schemeClr val="accent3"/>
          </a:fillRef>
          <a:effectRef idx="1">
            <a:schemeClr val="accent3"/>
          </a:effectRef>
          <a:fontRef idx="minor">
            <a:schemeClr val="dk1"/>
          </a:fontRef>
        </p:style>
        <p:txBody>
          <a:bodyPr/>
          <a:lstStyle/>
          <a:p>
            <a:pPr marL="114300" lvl="1" algn="ctr">
              <a:lnSpc>
                <a:spcPct val="90000"/>
              </a:lnSpc>
              <a:spcBef>
                <a:spcPct val="20000"/>
              </a:spcBef>
              <a:spcAft>
                <a:spcPts val="600"/>
              </a:spcAft>
              <a:defRPr/>
            </a:pPr>
            <a:r>
              <a:rPr lang="en-US" sz="1700" b="1">
                <a:solidFill>
                  <a:schemeClr val="bg1"/>
                </a:solidFill>
                <a:latin typeface="Arial"/>
                <a:ea typeface="ＭＳ Ｐゴシック" pitchFamily="34" charset="-128"/>
                <a:cs typeface="Arial"/>
              </a:rPr>
              <a:t>When:</a:t>
            </a:r>
            <a:r>
              <a:rPr lang="en-US" sz="1700" b="1">
                <a:solidFill>
                  <a:srgbClr val="262626"/>
                </a:solidFill>
                <a:latin typeface="Arial"/>
                <a:ea typeface="ＭＳ Ｐゴシック" pitchFamily="34" charset="-128"/>
                <a:cs typeface="Arial"/>
              </a:rPr>
              <a:t> </a:t>
            </a:r>
            <a:br>
              <a:rPr lang="en-US" sz="1700" b="1">
                <a:solidFill>
                  <a:srgbClr val="262626"/>
                </a:solidFill>
                <a:latin typeface="Arial"/>
                <a:ea typeface="ＭＳ Ｐゴシック" pitchFamily="34" charset="-128"/>
                <a:cs typeface="Arial"/>
              </a:rPr>
            </a:br>
            <a:r>
              <a:rPr lang="en-US" sz="1700" b="1">
                <a:solidFill>
                  <a:srgbClr val="262626"/>
                </a:solidFill>
                <a:latin typeface="Arial"/>
                <a:ea typeface="ＭＳ Ｐゴシック" pitchFamily="34" charset="-128"/>
                <a:cs typeface="Arial"/>
              </a:rPr>
              <a:t>Age 2 or 3</a:t>
            </a:r>
          </a:p>
          <a:p>
            <a:pPr marL="114300" lvl="1" algn="ctr">
              <a:lnSpc>
                <a:spcPct val="90000"/>
              </a:lnSpc>
              <a:spcBef>
                <a:spcPct val="20000"/>
              </a:spcBef>
              <a:spcAft>
                <a:spcPts val="600"/>
              </a:spcAft>
              <a:defRPr/>
            </a:pPr>
            <a:r>
              <a:rPr lang="en-US" sz="1700" b="1">
                <a:solidFill>
                  <a:schemeClr val="bg1"/>
                </a:solidFill>
                <a:latin typeface="Arial"/>
                <a:ea typeface="ＭＳ Ｐゴシック" pitchFamily="34" charset="-128"/>
                <a:cs typeface="Arial"/>
              </a:rPr>
              <a:t>If fixated:</a:t>
            </a:r>
            <a:r>
              <a:rPr lang="en-US" sz="1700" b="1">
                <a:solidFill>
                  <a:srgbClr val="262626"/>
                </a:solidFill>
                <a:latin typeface="Arial"/>
                <a:ea typeface="ＭＳ Ｐゴシック" pitchFamily="34" charset="-128"/>
                <a:cs typeface="Arial"/>
              </a:rPr>
              <a:t> </a:t>
            </a:r>
            <a:br>
              <a:rPr lang="en-US" sz="1700" b="1">
                <a:solidFill>
                  <a:srgbClr val="262626"/>
                </a:solidFill>
                <a:latin typeface="Arial"/>
                <a:ea typeface="ＭＳ Ｐゴシック" pitchFamily="34" charset="-128"/>
                <a:cs typeface="Arial"/>
              </a:rPr>
            </a:br>
            <a:r>
              <a:rPr lang="en-US" sz="1700" b="1" i="1">
                <a:solidFill>
                  <a:srgbClr val="262626"/>
                </a:solidFill>
                <a:latin typeface="Arial"/>
                <a:ea typeface="ＭＳ Ｐゴシック" pitchFamily="34" charset="-128"/>
                <a:cs typeface="Arial"/>
              </a:rPr>
              <a:t>Anal retentive</a:t>
            </a:r>
            <a:r>
              <a:rPr lang="en-US" sz="1700" b="1">
                <a:solidFill>
                  <a:srgbClr val="262626"/>
                </a:solidFill>
                <a:latin typeface="Arial"/>
                <a:ea typeface="ＭＳ Ｐゴシック" pitchFamily="34" charset="-128"/>
                <a:cs typeface="Arial"/>
              </a:rPr>
              <a:t> (obsessively neat, clean) or </a:t>
            </a:r>
            <a:r>
              <a:rPr lang="en-US" sz="1700" b="1" i="1">
                <a:solidFill>
                  <a:srgbClr val="262626"/>
                </a:solidFill>
                <a:latin typeface="Arial"/>
                <a:ea typeface="ＭＳ Ｐゴシック" pitchFamily="34" charset="-128"/>
                <a:cs typeface="Arial"/>
              </a:rPr>
              <a:t>anal expulsive </a:t>
            </a:r>
            <a:r>
              <a:rPr lang="en-US" sz="1700" b="1">
                <a:solidFill>
                  <a:srgbClr val="262626"/>
                </a:solidFill>
                <a:latin typeface="Arial"/>
                <a:ea typeface="ＭＳ Ｐゴシック" pitchFamily="34" charset="-128"/>
                <a:cs typeface="Arial"/>
              </a:rPr>
              <a:t>(messy, disorganized)</a:t>
            </a:r>
            <a:endParaRPr lang="en-US" sz="1700" b="1" i="1">
              <a:solidFill>
                <a:srgbClr val="F3D66E"/>
              </a:solidFill>
              <a:latin typeface="Arial"/>
              <a:ea typeface="ＭＳ Ｐゴシック" pitchFamily="34" charset="-128"/>
              <a:cs typeface="Arial"/>
            </a:endParaRPr>
          </a:p>
        </p:txBody>
      </p:sp>
      <p:sp>
        <p:nvSpPr>
          <p:cNvPr id="107529" name="Content Placeholder 5"/>
          <p:cNvSpPr>
            <a:spLocks/>
          </p:cNvSpPr>
          <p:nvPr/>
        </p:nvSpPr>
        <p:spPr bwMode="auto">
          <a:xfrm>
            <a:off x="6061075" y="4010025"/>
            <a:ext cx="1989138" cy="1301750"/>
          </a:xfrm>
          <a:prstGeom prst="rect">
            <a:avLst/>
          </a:prstGeom>
          <a:noFill/>
          <a:ln>
            <a:noFill/>
            <a:headEnd/>
            <a:tailEnd/>
          </a:ln>
          <a:effectLst/>
        </p:spPr>
        <p:style>
          <a:lnRef idx="1">
            <a:schemeClr val="accent3"/>
          </a:lnRef>
          <a:fillRef idx="2">
            <a:schemeClr val="accent3"/>
          </a:fillRef>
          <a:effectRef idx="1">
            <a:schemeClr val="accent3"/>
          </a:effectRef>
          <a:fontRef idx="minor">
            <a:schemeClr val="dk1"/>
          </a:fontRef>
        </p:style>
        <p:txBody>
          <a:bodyPr/>
          <a:lstStyle/>
          <a:p>
            <a:pPr marL="114300" lvl="1" algn="ctr">
              <a:lnSpc>
                <a:spcPct val="90000"/>
              </a:lnSpc>
              <a:spcBef>
                <a:spcPct val="20000"/>
              </a:spcBef>
              <a:spcAft>
                <a:spcPts val="600"/>
              </a:spcAft>
              <a:defRPr/>
            </a:pPr>
            <a:r>
              <a:rPr lang="en-US" sz="1800" b="1">
                <a:solidFill>
                  <a:schemeClr val="bg1"/>
                </a:solidFill>
                <a:latin typeface="Arial"/>
                <a:ea typeface="ＭＳ Ｐゴシック" pitchFamily="34" charset="-128"/>
                <a:cs typeface="Arial"/>
              </a:rPr>
              <a:t>When:</a:t>
            </a:r>
            <a:r>
              <a:rPr lang="en-US" sz="1800" b="1">
                <a:solidFill>
                  <a:srgbClr val="262626"/>
                </a:solidFill>
                <a:latin typeface="Arial"/>
                <a:ea typeface="ＭＳ Ｐゴシック" pitchFamily="34" charset="-128"/>
                <a:cs typeface="Arial"/>
              </a:rPr>
              <a:t> </a:t>
            </a:r>
            <a:br>
              <a:rPr lang="en-US" sz="1800" b="1">
                <a:solidFill>
                  <a:srgbClr val="262626"/>
                </a:solidFill>
                <a:latin typeface="Arial"/>
                <a:ea typeface="ＭＳ Ｐゴシック" pitchFamily="34" charset="-128"/>
                <a:cs typeface="Arial"/>
              </a:rPr>
            </a:br>
            <a:r>
              <a:rPr lang="en-US" sz="1800" b="1">
                <a:solidFill>
                  <a:srgbClr val="262626"/>
                </a:solidFill>
                <a:latin typeface="Arial"/>
                <a:ea typeface="ＭＳ Ｐゴシック" pitchFamily="34" charset="-128"/>
                <a:cs typeface="Arial"/>
              </a:rPr>
              <a:t>Begins at puberty</a:t>
            </a:r>
          </a:p>
          <a:p>
            <a:pPr marL="114300" lvl="1" algn="ctr">
              <a:lnSpc>
                <a:spcPct val="90000"/>
              </a:lnSpc>
              <a:spcBef>
                <a:spcPct val="20000"/>
              </a:spcBef>
              <a:spcAft>
                <a:spcPts val="600"/>
              </a:spcAft>
              <a:defRPr/>
            </a:pPr>
            <a:r>
              <a:rPr lang="en-US" sz="1800" b="1">
                <a:solidFill>
                  <a:schemeClr val="bg1"/>
                </a:solidFill>
                <a:latin typeface="Arial"/>
                <a:ea typeface="ＭＳ Ｐゴシック" pitchFamily="34" charset="-128"/>
                <a:cs typeface="Arial"/>
              </a:rPr>
              <a:t>Leads to adult sexuality</a:t>
            </a:r>
          </a:p>
        </p:txBody>
      </p:sp>
      <p:sp>
        <p:nvSpPr>
          <p:cNvPr id="11" name="Content Placeholder 5"/>
          <p:cNvSpPr>
            <a:spLocks/>
          </p:cNvSpPr>
          <p:nvPr/>
        </p:nvSpPr>
        <p:spPr bwMode="auto">
          <a:xfrm>
            <a:off x="3616325" y="5575300"/>
            <a:ext cx="1974850" cy="768350"/>
          </a:xfrm>
          <a:prstGeom prst="rect">
            <a:avLst/>
          </a:prstGeom>
          <a:noFill/>
          <a:ln>
            <a:noFill/>
          </a:ln>
          <a:effectLst>
            <a:outerShdw blurRad="50800" dist="38100" dir="2700000"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ct val="20000"/>
              </a:spcBef>
              <a:buFont typeface="Times" charset="0"/>
              <a:buNone/>
              <a:defRPr/>
            </a:pPr>
            <a:r>
              <a:rPr lang="en-US" sz="2200" b="1">
                <a:solidFill>
                  <a:schemeClr val="bg1"/>
                </a:solidFill>
                <a:latin typeface="Arial"/>
                <a:ea typeface="Arial" charset="0"/>
                <a:cs typeface="Arial"/>
              </a:rPr>
              <a:t>LATENCY STAGE</a:t>
            </a:r>
            <a:r>
              <a:rPr lang="en-US" sz="2200">
                <a:solidFill>
                  <a:schemeClr val="bg1"/>
                </a:solidFill>
                <a:latin typeface="Arial"/>
                <a:ea typeface="Arial" charset="0"/>
                <a:cs typeface="Arial"/>
              </a:rPr>
              <a:t> </a:t>
            </a:r>
          </a:p>
        </p:txBody>
      </p:sp>
      <p:sp>
        <p:nvSpPr>
          <p:cNvPr id="12" name="Content Placeholder 5"/>
          <p:cNvSpPr>
            <a:spLocks/>
          </p:cNvSpPr>
          <p:nvPr/>
        </p:nvSpPr>
        <p:spPr bwMode="auto">
          <a:xfrm>
            <a:off x="6280150" y="1482725"/>
            <a:ext cx="1573213" cy="1192213"/>
          </a:xfrm>
          <a:prstGeom prst="rect">
            <a:avLst/>
          </a:prstGeom>
          <a:noFill/>
          <a:ln>
            <a:noFill/>
          </a:ln>
          <a:effectLst>
            <a:outerShdw blurRad="50800" dist="38100" dir="2700000"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ct val="20000"/>
              </a:spcBef>
              <a:buFont typeface="Times" charset="0"/>
              <a:buNone/>
              <a:defRPr/>
            </a:pPr>
            <a:r>
              <a:rPr lang="en-US" sz="2200" b="1" dirty="0">
                <a:solidFill>
                  <a:schemeClr val="bg1"/>
                </a:solidFill>
                <a:latin typeface="Arial"/>
                <a:ea typeface="Arial" charset="0"/>
                <a:cs typeface="Arial"/>
              </a:rPr>
              <a:t>ANAL STAGE</a:t>
            </a:r>
          </a:p>
        </p:txBody>
      </p:sp>
      <p:sp>
        <p:nvSpPr>
          <p:cNvPr id="13" name="Content Placeholder 5"/>
          <p:cNvSpPr>
            <a:spLocks/>
          </p:cNvSpPr>
          <p:nvPr/>
        </p:nvSpPr>
        <p:spPr bwMode="auto">
          <a:xfrm>
            <a:off x="6062663" y="4332288"/>
            <a:ext cx="2046287" cy="1285875"/>
          </a:xfrm>
          <a:prstGeom prst="rect">
            <a:avLst/>
          </a:prstGeom>
          <a:noFill/>
          <a:ln>
            <a:noFill/>
          </a:ln>
          <a:effectLst>
            <a:outerShdw blurRad="50800" dist="38100" dir="2700000"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ct val="20000"/>
              </a:spcBef>
              <a:buFont typeface="Times" charset="0"/>
              <a:buNone/>
              <a:defRPr/>
            </a:pPr>
            <a:r>
              <a:rPr lang="en-US" sz="2200" b="1" dirty="0">
                <a:solidFill>
                  <a:schemeClr val="bg1"/>
                </a:solidFill>
                <a:latin typeface="Arial"/>
                <a:ea typeface="Arial" charset="0"/>
                <a:cs typeface="Arial"/>
              </a:rPr>
              <a:t>GENITAL STAGE</a:t>
            </a:r>
          </a:p>
        </p:txBody>
      </p:sp>
      <p:sp>
        <p:nvSpPr>
          <p:cNvPr id="14" name="Content Placeholder 5"/>
          <p:cNvSpPr txBox="1">
            <a:spLocks/>
          </p:cNvSpPr>
          <p:nvPr/>
        </p:nvSpPr>
        <p:spPr bwMode="auto">
          <a:xfrm>
            <a:off x="1071563" y="1482725"/>
            <a:ext cx="1949450" cy="796925"/>
          </a:xfrm>
          <a:prstGeom prst="rect">
            <a:avLst/>
          </a:prstGeom>
          <a:noFill/>
          <a:ln>
            <a:noFill/>
          </a:ln>
          <a:effectLst>
            <a:outerShdw blurRad="50800" dist="38100" dir="2700000"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ct val="20000"/>
              </a:spcBef>
              <a:buFont typeface="Times" charset="0"/>
              <a:buNone/>
              <a:defRPr/>
            </a:pPr>
            <a:r>
              <a:rPr lang="en-US" sz="2200" b="1" dirty="0">
                <a:solidFill>
                  <a:schemeClr val="bg1"/>
                </a:solidFill>
                <a:latin typeface="Arial"/>
                <a:ea typeface="ＭＳ Ｐゴシック" charset="-128"/>
                <a:cs typeface="Arial"/>
              </a:rPr>
              <a:t>ORAL STAGE</a:t>
            </a:r>
          </a:p>
        </p:txBody>
      </p:sp>
      <p:sp>
        <p:nvSpPr>
          <p:cNvPr id="15" name="Content Placeholder 5"/>
          <p:cNvSpPr>
            <a:spLocks/>
          </p:cNvSpPr>
          <p:nvPr/>
        </p:nvSpPr>
        <p:spPr bwMode="auto">
          <a:xfrm>
            <a:off x="854075" y="4154488"/>
            <a:ext cx="2511425" cy="869950"/>
          </a:xfrm>
          <a:prstGeom prst="rect">
            <a:avLst/>
          </a:prstGeom>
          <a:noFill/>
          <a:ln>
            <a:noFill/>
          </a:ln>
          <a:effectLst>
            <a:outerShdw blurRad="50800" dist="38100" dir="2700000"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ct val="20000"/>
              </a:spcBef>
              <a:buFont typeface="Times" charset="0"/>
              <a:buNone/>
              <a:defRPr/>
            </a:pPr>
            <a:r>
              <a:rPr lang="en-US" sz="2200" b="1" dirty="0">
                <a:solidFill>
                  <a:schemeClr val="bg1"/>
                </a:solidFill>
                <a:latin typeface="Arial"/>
                <a:ea typeface="Arial" charset="0"/>
                <a:cs typeface="Arial"/>
              </a:rPr>
              <a:t>PHALLIC (OEDIPAL) STAGE</a:t>
            </a:r>
          </a:p>
        </p:txBody>
      </p:sp>
      <p:sp>
        <p:nvSpPr>
          <p:cNvPr id="2" name="Content Placeholder 5"/>
          <p:cNvSpPr>
            <a:spLocks/>
          </p:cNvSpPr>
          <p:nvPr/>
        </p:nvSpPr>
        <p:spPr bwMode="auto">
          <a:xfrm>
            <a:off x="3324225" y="2894013"/>
            <a:ext cx="2582863" cy="768350"/>
          </a:xfrm>
          <a:prstGeom prst="rect">
            <a:avLst/>
          </a:prstGeom>
          <a:noFill/>
          <a:ln>
            <a:noFill/>
          </a:ln>
          <a:effectLst>
            <a:outerShdw blurRad="50800" dist="38100" dir="2700000"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ct val="20000"/>
              </a:spcBef>
              <a:buFont typeface="Times" charset="0"/>
              <a:buNone/>
              <a:defRPr/>
            </a:pPr>
            <a:r>
              <a:rPr lang="en-US" sz="2200" b="1">
                <a:solidFill>
                  <a:schemeClr val="bg1"/>
                </a:solidFill>
                <a:latin typeface="Arial"/>
                <a:cs typeface="Arial"/>
              </a:rPr>
              <a:t>FREUD</a:t>
            </a:r>
            <a:r>
              <a:rPr lang="ja-JP" altLang="en-US" sz="2200" b="1">
                <a:solidFill>
                  <a:schemeClr val="bg1"/>
                </a:solidFill>
                <a:latin typeface="Arial"/>
                <a:cs typeface="Arial"/>
              </a:rPr>
              <a:t>’</a:t>
            </a:r>
            <a:r>
              <a:rPr lang="en-US" sz="2200" b="1">
                <a:solidFill>
                  <a:schemeClr val="bg1"/>
                </a:solidFill>
                <a:latin typeface="Arial"/>
                <a:cs typeface="Arial"/>
              </a:rPr>
              <a:t>S PSYCHOSEXUAL STAGES</a:t>
            </a:r>
            <a:endParaRPr lang="en-US" sz="2200">
              <a:solidFill>
                <a:schemeClr val="bg1"/>
              </a:solidFill>
              <a:latin typeface="Arial"/>
              <a:cs typeface="Arial"/>
            </a:endParaRPr>
          </a:p>
        </p:txBody>
      </p:sp>
      <p:sp>
        <p:nvSpPr>
          <p:cNvPr id="35" name="Hexagon 34"/>
          <p:cNvSpPr>
            <a:spLocks noChangeArrowheads="1"/>
          </p:cNvSpPr>
          <p:nvPr/>
        </p:nvSpPr>
        <p:spPr bwMode="auto">
          <a:xfrm>
            <a:off x="638175" y="776288"/>
            <a:ext cx="2827338" cy="2438400"/>
          </a:xfrm>
          <a:prstGeom prst="hexagon">
            <a:avLst>
              <a:gd name="adj" fmla="val 24999"/>
              <a:gd name="vf" fmla="val 115470"/>
            </a:avLst>
          </a:prstGeom>
          <a:noFill/>
          <a:ln w="177800" cap="sq">
            <a:solidFill>
              <a:srgbClr val="FFFFFF">
                <a:alpha val="59999"/>
              </a:srgb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a:latin typeface="Arial"/>
              <a:cs typeface="Arial"/>
            </a:endParaRPr>
          </a:p>
        </p:txBody>
      </p:sp>
      <p:sp>
        <p:nvSpPr>
          <p:cNvPr id="36" name="Hexagon 35"/>
          <p:cNvSpPr>
            <a:spLocks noChangeArrowheads="1"/>
          </p:cNvSpPr>
          <p:nvPr/>
        </p:nvSpPr>
        <p:spPr bwMode="auto">
          <a:xfrm>
            <a:off x="657225" y="3546475"/>
            <a:ext cx="2827338" cy="2436813"/>
          </a:xfrm>
          <a:prstGeom prst="hexagon">
            <a:avLst>
              <a:gd name="adj" fmla="val 24999"/>
              <a:gd name="vf" fmla="val 115470"/>
            </a:avLst>
          </a:prstGeom>
          <a:noFill/>
          <a:ln w="177800" cap="sq">
            <a:solidFill>
              <a:srgbClr val="FFFFFF">
                <a:alpha val="59999"/>
              </a:srgb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a:latin typeface="Arial"/>
              <a:cs typeface="Arial"/>
            </a:endParaRPr>
          </a:p>
        </p:txBody>
      </p:sp>
      <p:sp>
        <p:nvSpPr>
          <p:cNvPr id="37" name="Hexagon 36"/>
          <p:cNvSpPr>
            <a:spLocks noChangeArrowheads="1"/>
          </p:cNvSpPr>
          <p:nvPr/>
        </p:nvSpPr>
        <p:spPr bwMode="auto">
          <a:xfrm>
            <a:off x="3130550" y="4956175"/>
            <a:ext cx="2828925" cy="2438400"/>
          </a:xfrm>
          <a:prstGeom prst="hexagon">
            <a:avLst>
              <a:gd name="adj" fmla="val 25002"/>
              <a:gd name="vf" fmla="val 115470"/>
            </a:avLst>
          </a:prstGeom>
          <a:noFill/>
          <a:ln w="177800" cap="sq">
            <a:solidFill>
              <a:srgbClr val="FFFFFF">
                <a:alpha val="59999"/>
              </a:srgb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a:latin typeface="Arial"/>
              <a:cs typeface="Arial"/>
            </a:endParaRPr>
          </a:p>
        </p:txBody>
      </p:sp>
      <p:sp>
        <p:nvSpPr>
          <p:cNvPr id="40" name="Hexagon 39"/>
          <p:cNvSpPr>
            <a:spLocks noChangeArrowheads="1"/>
          </p:cNvSpPr>
          <p:nvPr/>
        </p:nvSpPr>
        <p:spPr bwMode="auto">
          <a:xfrm>
            <a:off x="5657850" y="776288"/>
            <a:ext cx="2827338" cy="2438400"/>
          </a:xfrm>
          <a:prstGeom prst="hexagon">
            <a:avLst>
              <a:gd name="adj" fmla="val 24999"/>
              <a:gd name="vf" fmla="val 115470"/>
            </a:avLst>
          </a:prstGeom>
          <a:noFill/>
          <a:ln w="177800" cap="sq">
            <a:solidFill>
              <a:srgbClr val="FFFFFF">
                <a:alpha val="59999"/>
              </a:srgb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a:latin typeface="Arial"/>
              <a:cs typeface="Arial"/>
            </a:endParaRPr>
          </a:p>
        </p:txBody>
      </p:sp>
      <p:sp>
        <p:nvSpPr>
          <p:cNvPr id="43" name="Hexagon 42"/>
          <p:cNvSpPr>
            <a:spLocks noChangeArrowheads="1"/>
          </p:cNvSpPr>
          <p:nvPr/>
        </p:nvSpPr>
        <p:spPr bwMode="auto">
          <a:xfrm>
            <a:off x="5657850" y="3565525"/>
            <a:ext cx="2827338" cy="2438400"/>
          </a:xfrm>
          <a:prstGeom prst="hexagon">
            <a:avLst>
              <a:gd name="adj" fmla="val 24999"/>
              <a:gd name="vf" fmla="val 115470"/>
            </a:avLst>
          </a:prstGeom>
          <a:noFill/>
          <a:ln w="177800" cap="sq">
            <a:solidFill>
              <a:srgbClr val="FFFFFF">
                <a:alpha val="59999"/>
              </a:srgb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a:latin typeface="Arial"/>
              <a:cs typeface="Arial"/>
            </a:endParaRPr>
          </a:p>
        </p:txBody>
      </p:sp>
    </p:spTree>
    <p:extLst>
      <p:ext uri="{BB962C8B-B14F-4D97-AF65-F5344CB8AC3E}">
        <p14:creationId xmlns:p14="http://schemas.microsoft.com/office/powerpoint/2010/main" val="279630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nodeType="afterGroup">
                            <p:stCondLst>
                              <p:cond delay="500"/>
                            </p:stCondLst>
                            <p:childTnLst>
                              <p:par>
                                <p:cTn id="9" presetID="10" presetClass="exit" presetSubtype="0" fill="hold" grpId="0" nodeType="afterEffect">
                                  <p:stCondLst>
                                    <p:cond delay="0"/>
                                  </p:stCondLst>
                                  <p:childTnLst>
                                    <p:animEffect transition="out" filter="fade">
                                      <p:cBhvr>
                                        <p:cTn id="10" dur="500"/>
                                        <p:tgtEl>
                                          <p:spTgt spid="14"/>
                                        </p:tgtEl>
                                      </p:cBhvr>
                                    </p:animEffect>
                                    <p:set>
                                      <p:cBhvr>
                                        <p:cTn id="11" dur="1" fill="hold">
                                          <p:stCondLst>
                                            <p:cond delay="499"/>
                                          </p:stCondLst>
                                        </p:cTn>
                                        <p:tgtEl>
                                          <p:spTgt spid="14"/>
                                        </p:tgtEl>
                                        <p:attrNameLst>
                                          <p:attrName>style.visibility</p:attrName>
                                        </p:attrNameLst>
                                      </p:cBhvr>
                                      <p:to>
                                        <p:strVal val="hidden"/>
                                      </p:to>
                                    </p:set>
                                  </p:childTnLst>
                                </p:cTn>
                              </p:par>
                              <p:par>
                                <p:cTn id="12" presetID="10" presetClass="exit" presetSubtype="0" fill="hold" grpId="1" nodeType="withEffect">
                                  <p:stCondLst>
                                    <p:cond delay="0"/>
                                  </p:stCondLst>
                                  <p:childTnLst>
                                    <p:animEffect transition="out" filter="fade">
                                      <p:cBhvr>
                                        <p:cTn id="13" dur="500"/>
                                        <p:tgtEl>
                                          <p:spTgt spid="35"/>
                                        </p:tgtEl>
                                      </p:cBhvr>
                                    </p:animEffect>
                                    <p:set>
                                      <p:cBhvr>
                                        <p:cTn id="14" dur="1" fill="hold">
                                          <p:stCondLst>
                                            <p:cond delay="499"/>
                                          </p:stCondLst>
                                        </p:cTn>
                                        <p:tgtEl>
                                          <p:spTgt spid="35"/>
                                        </p:tgtEl>
                                        <p:attrNameLst>
                                          <p:attrName>style.visibility</p:attrName>
                                        </p:attrNameLst>
                                      </p:cBhvr>
                                      <p:to>
                                        <p:strVal val="hidden"/>
                                      </p:to>
                                    </p:set>
                                  </p:childTnLst>
                                </p:cTn>
                              </p:par>
                            </p:childTnLst>
                          </p:cTn>
                        </p:par>
                        <p:par>
                          <p:cTn id="15" fill="hold" nodeType="afterGroup">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07522"/>
                                        </p:tgtEl>
                                        <p:attrNameLst>
                                          <p:attrName>style.visibility</p:attrName>
                                        </p:attrNameLst>
                                      </p:cBhvr>
                                      <p:to>
                                        <p:strVal val="visible"/>
                                      </p:to>
                                    </p:set>
                                    <p:animEffect transition="in" filter="fade">
                                      <p:cBhvr>
                                        <p:cTn id="18" dur="1000"/>
                                        <p:tgtEl>
                                          <p:spTgt spid="10752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childTnLst>
                          </p:cTn>
                        </p:par>
                        <p:par>
                          <p:cTn id="24" fill="hold" nodeType="afterGroup">
                            <p:stCondLst>
                              <p:cond delay="500"/>
                            </p:stCondLst>
                            <p:childTnLst>
                              <p:par>
                                <p:cTn id="25" presetID="10" presetClass="exit" presetSubtype="0" fill="hold" grpId="0" nodeType="afterEffect">
                                  <p:stCondLst>
                                    <p:cond delay="50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40"/>
                                        </p:tgtEl>
                                      </p:cBhvr>
                                    </p:animEffect>
                                    <p:set>
                                      <p:cBhvr>
                                        <p:cTn id="30" dur="1" fill="hold">
                                          <p:stCondLst>
                                            <p:cond delay="499"/>
                                          </p:stCondLst>
                                        </p:cTn>
                                        <p:tgtEl>
                                          <p:spTgt spid="40"/>
                                        </p:tgtEl>
                                        <p:attrNameLst>
                                          <p:attrName>style.visibility</p:attrName>
                                        </p:attrNameLst>
                                      </p:cBhvr>
                                      <p:to>
                                        <p:strVal val="hidden"/>
                                      </p:to>
                                    </p:set>
                                  </p:childTnLst>
                                </p:cTn>
                              </p:par>
                            </p:childTnLst>
                          </p:cTn>
                        </p:par>
                        <p:par>
                          <p:cTn id="31" fill="hold" nodeType="afterGroup">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107528"/>
                                        </p:tgtEl>
                                        <p:attrNameLst>
                                          <p:attrName>style.visibility</p:attrName>
                                        </p:attrNameLst>
                                      </p:cBhvr>
                                      <p:to>
                                        <p:strVal val="visible"/>
                                      </p:to>
                                    </p:set>
                                    <p:animEffect transition="in" filter="fade">
                                      <p:cBhvr>
                                        <p:cTn id="34" dur="1000"/>
                                        <p:tgtEl>
                                          <p:spTgt spid="10752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par>
                          <p:cTn id="40" fill="hold" nodeType="afterGroup">
                            <p:stCondLst>
                              <p:cond delay="500"/>
                            </p:stCondLst>
                            <p:childTnLst>
                              <p:par>
                                <p:cTn id="41" presetID="10" presetClass="exit" presetSubtype="0" fill="hold" grpId="0" nodeType="afterEffect">
                                  <p:stCondLst>
                                    <p:cond delay="50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36"/>
                                        </p:tgtEl>
                                      </p:cBhvr>
                                    </p:animEffect>
                                    <p:set>
                                      <p:cBhvr>
                                        <p:cTn id="46" dur="1" fill="hold">
                                          <p:stCondLst>
                                            <p:cond delay="499"/>
                                          </p:stCondLst>
                                        </p:cTn>
                                        <p:tgtEl>
                                          <p:spTgt spid="36"/>
                                        </p:tgtEl>
                                        <p:attrNameLst>
                                          <p:attrName>style.visibility</p:attrName>
                                        </p:attrNameLst>
                                      </p:cBhvr>
                                      <p:to>
                                        <p:strVal val="hidden"/>
                                      </p:to>
                                    </p:set>
                                  </p:childTnLst>
                                </p:cTn>
                              </p:par>
                            </p:childTnLst>
                          </p:cTn>
                        </p:par>
                        <p:par>
                          <p:cTn id="47" fill="hold" nodeType="afterGroup">
                            <p:stCondLst>
                              <p:cond delay="1500"/>
                            </p:stCondLst>
                            <p:childTnLst>
                              <p:par>
                                <p:cTn id="48" presetID="10" presetClass="entr" presetSubtype="0" fill="hold" grpId="0" nodeType="afterEffect">
                                  <p:stCondLst>
                                    <p:cond delay="0"/>
                                  </p:stCondLst>
                                  <p:childTnLst>
                                    <p:set>
                                      <p:cBhvr>
                                        <p:cTn id="49" dur="1" fill="hold">
                                          <p:stCondLst>
                                            <p:cond delay="0"/>
                                          </p:stCondLst>
                                        </p:cTn>
                                        <p:tgtEl>
                                          <p:spTgt spid="107526"/>
                                        </p:tgtEl>
                                        <p:attrNameLst>
                                          <p:attrName>style.visibility</p:attrName>
                                        </p:attrNameLst>
                                      </p:cBhvr>
                                      <p:to>
                                        <p:strVal val="visible"/>
                                      </p:to>
                                    </p:set>
                                    <p:animEffect transition="in" filter="fade">
                                      <p:cBhvr>
                                        <p:cTn id="50" dur="1000"/>
                                        <p:tgtEl>
                                          <p:spTgt spid="107526"/>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childTnLst>
                          </p:cTn>
                        </p:par>
                        <p:par>
                          <p:cTn id="56" fill="hold" nodeType="afterGroup">
                            <p:stCondLst>
                              <p:cond delay="500"/>
                            </p:stCondLst>
                            <p:childTnLst>
                              <p:par>
                                <p:cTn id="57" presetID="10" presetClass="exit" presetSubtype="0" fill="hold" grpId="0" nodeType="afterEffect">
                                  <p:stCondLst>
                                    <p:cond delay="50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37"/>
                                        </p:tgtEl>
                                      </p:cBhvr>
                                    </p:animEffect>
                                    <p:set>
                                      <p:cBhvr>
                                        <p:cTn id="62" dur="1" fill="hold">
                                          <p:stCondLst>
                                            <p:cond delay="499"/>
                                          </p:stCondLst>
                                        </p:cTn>
                                        <p:tgtEl>
                                          <p:spTgt spid="37"/>
                                        </p:tgtEl>
                                        <p:attrNameLst>
                                          <p:attrName>style.visibility</p:attrName>
                                        </p:attrNameLst>
                                      </p:cBhvr>
                                      <p:to>
                                        <p:strVal val="hidden"/>
                                      </p:to>
                                    </p:set>
                                  </p:childTnLst>
                                </p:cTn>
                              </p:par>
                            </p:childTnLst>
                          </p:cTn>
                        </p:par>
                        <p:par>
                          <p:cTn id="63" fill="hold" nodeType="afterGroup">
                            <p:stCondLst>
                              <p:cond delay="1500"/>
                            </p:stCondLst>
                            <p:childTnLst>
                              <p:par>
                                <p:cTn id="64" presetID="10" presetClass="entr" presetSubtype="0" fill="hold" grpId="0" nodeType="afterEffect">
                                  <p:stCondLst>
                                    <p:cond delay="0"/>
                                  </p:stCondLst>
                                  <p:childTnLst>
                                    <p:set>
                                      <p:cBhvr>
                                        <p:cTn id="65" dur="1" fill="hold">
                                          <p:stCondLst>
                                            <p:cond delay="0"/>
                                          </p:stCondLst>
                                        </p:cTn>
                                        <p:tgtEl>
                                          <p:spTgt spid="107524"/>
                                        </p:tgtEl>
                                        <p:attrNameLst>
                                          <p:attrName>style.visibility</p:attrName>
                                        </p:attrNameLst>
                                      </p:cBhvr>
                                      <p:to>
                                        <p:strVal val="visible"/>
                                      </p:to>
                                    </p:set>
                                    <p:animEffect transition="in" filter="fade">
                                      <p:cBhvr>
                                        <p:cTn id="66" dur="1000"/>
                                        <p:tgtEl>
                                          <p:spTgt spid="107524"/>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fade">
                                      <p:cBhvr>
                                        <p:cTn id="71" dur="1000"/>
                                        <p:tgtEl>
                                          <p:spTgt spid="43"/>
                                        </p:tgtEl>
                                      </p:cBhvr>
                                    </p:animEffect>
                                  </p:childTnLst>
                                </p:cTn>
                              </p:par>
                            </p:childTnLst>
                          </p:cTn>
                        </p:par>
                        <p:par>
                          <p:cTn id="72" fill="hold" nodeType="afterGroup">
                            <p:stCondLst>
                              <p:cond delay="1000"/>
                            </p:stCondLst>
                            <p:childTnLst>
                              <p:par>
                                <p:cTn id="73" presetID="10" presetClass="exit" presetSubtype="0" fill="hold" grpId="0" nodeType="afterEffect">
                                  <p:stCondLst>
                                    <p:cond delay="500"/>
                                  </p:stCondLst>
                                  <p:childTnLst>
                                    <p:animEffect transition="out" filter="fade">
                                      <p:cBhvr>
                                        <p:cTn id="74" dur="500"/>
                                        <p:tgtEl>
                                          <p:spTgt spid="13"/>
                                        </p:tgtEl>
                                      </p:cBhvr>
                                    </p:animEffect>
                                    <p:set>
                                      <p:cBhvr>
                                        <p:cTn id="75" dur="1" fill="hold">
                                          <p:stCondLst>
                                            <p:cond delay="499"/>
                                          </p:stCondLst>
                                        </p:cTn>
                                        <p:tgtEl>
                                          <p:spTgt spid="13"/>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43"/>
                                        </p:tgtEl>
                                      </p:cBhvr>
                                    </p:animEffect>
                                    <p:set>
                                      <p:cBhvr>
                                        <p:cTn id="78" dur="1" fill="hold">
                                          <p:stCondLst>
                                            <p:cond delay="499"/>
                                          </p:stCondLst>
                                        </p:cTn>
                                        <p:tgtEl>
                                          <p:spTgt spid="43"/>
                                        </p:tgtEl>
                                        <p:attrNameLst>
                                          <p:attrName>style.visibility</p:attrName>
                                        </p:attrNameLst>
                                      </p:cBhvr>
                                      <p:to>
                                        <p:strVal val="hidden"/>
                                      </p:to>
                                    </p:set>
                                  </p:childTnLst>
                                </p:cTn>
                              </p:par>
                            </p:childTnLst>
                          </p:cTn>
                        </p:par>
                        <p:par>
                          <p:cTn id="79" fill="hold" nodeType="afterGroup">
                            <p:stCondLst>
                              <p:cond delay="2000"/>
                            </p:stCondLst>
                            <p:childTnLst>
                              <p:par>
                                <p:cTn id="80" presetID="10" presetClass="entr" presetSubtype="0" fill="hold" grpId="0" nodeType="afterEffect">
                                  <p:stCondLst>
                                    <p:cond delay="0"/>
                                  </p:stCondLst>
                                  <p:childTnLst>
                                    <p:set>
                                      <p:cBhvr>
                                        <p:cTn id="81" dur="1" fill="hold">
                                          <p:stCondLst>
                                            <p:cond delay="0"/>
                                          </p:stCondLst>
                                        </p:cTn>
                                        <p:tgtEl>
                                          <p:spTgt spid="107529"/>
                                        </p:tgtEl>
                                        <p:attrNameLst>
                                          <p:attrName>style.visibility</p:attrName>
                                        </p:attrNameLst>
                                      </p:cBhvr>
                                      <p:to>
                                        <p:strVal val="visible"/>
                                      </p:to>
                                    </p:set>
                                    <p:animEffect transition="in" filter="fade">
                                      <p:cBhvr>
                                        <p:cTn id="82" dur="1000"/>
                                        <p:tgtEl>
                                          <p:spTgt spid="107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2" grpId="0" autoUpdateAnimBg="0"/>
      <p:bldP spid="107524" grpId="0" autoUpdateAnimBg="0"/>
      <p:bldP spid="107526" grpId="0" autoUpdateAnimBg="0"/>
      <p:bldP spid="107528" grpId="0" autoUpdateAnimBg="0"/>
      <p:bldP spid="107529" grpId="0" autoUpdateAnimBg="0"/>
      <p:bldP spid="11" grpId="0" autoUpdateAnimBg="0"/>
      <p:bldP spid="12" grpId="0" autoUpdateAnimBg="0"/>
      <p:bldP spid="13" grpId="0" autoUpdateAnimBg="0"/>
      <p:bldP spid="14" grpId="0" autoUpdateAnimBg="0"/>
      <p:bldP spid="15" grpId="0" autoUpdateAnimBg="0"/>
      <p:bldP spid="35" grpId="0" animBg="1"/>
      <p:bldP spid="35" grpId="1" animBg="1"/>
      <p:bldP spid="36" grpId="0" animBg="1"/>
      <p:bldP spid="36" grpId="1" animBg="1"/>
      <p:bldP spid="37" grpId="0" animBg="1"/>
      <p:bldP spid="37" grpId="1" animBg="1"/>
      <p:bldP spid="40" grpId="0" animBg="1"/>
      <p:bldP spid="40" grpId="1" animBg="1"/>
      <p:bldP spid="43" grpId="0" animBg="1"/>
      <p:bldP spid="4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93187" name="Rounded Rectangle 11"/>
          <p:cNvSpPr>
            <a:spLocks noChangeArrowheads="1"/>
          </p:cNvSpPr>
          <p:nvPr/>
        </p:nvSpPr>
        <p:spPr bwMode="auto">
          <a:xfrm>
            <a:off x="1222068" y="1289449"/>
            <a:ext cx="6590745" cy="3359021"/>
          </a:xfrm>
          <a:prstGeom prst="round2DiagRect">
            <a:avLst/>
          </a:prstGeom>
          <a:gradFill rotWithShape="1">
            <a:gsLst>
              <a:gs pos="0">
                <a:schemeClr val="bg1">
                  <a:alpha val="42000"/>
                </a:schemeClr>
              </a:gs>
              <a:gs pos="100000">
                <a:srgbClr val="4E89BF"/>
              </a:gs>
            </a:gsLst>
            <a:lin ang="5400000"/>
          </a:gradFill>
          <a:ln>
            <a:noFill/>
          </a:ln>
          <a:effectLst>
            <a:outerShdw blurRad="50800" dist="38100" dir="2700000" algn="tl" rotWithShape="0">
              <a:srgbClr val="000000">
                <a:alpha val="39999"/>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defRPr/>
            </a:pPr>
            <a:endParaRPr lang="en-US" sz="1800">
              <a:ea typeface="ＭＳ Ｐゴシック" pitchFamily="34" charset="-128"/>
              <a:cs typeface="+mn-cs"/>
            </a:endParaRPr>
          </a:p>
        </p:txBody>
      </p:sp>
      <p:sp>
        <p:nvSpPr>
          <p:cNvPr id="43011" name="Title 16"/>
          <p:cNvSpPr>
            <a:spLocks noGrp="1"/>
          </p:cNvSpPr>
          <p:nvPr>
            <p:ph type="ctrTitle"/>
          </p:nvPr>
        </p:nvSpPr>
        <p:spPr/>
        <p:txBody>
          <a:bodyPr/>
          <a:lstStyle/>
          <a:p>
            <a:r>
              <a:rPr lang="en-US">
                <a:latin typeface="Arial" charset="0"/>
                <a:ea typeface="ＭＳ Ｐゴシック" charset="0"/>
                <a:cs typeface="ＭＳ Ｐゴシック" charset="0"/>
              </a:rPr>
              <a:t>Freud in Perspective</a:t>
            </a:r>
          </a:p>
        </p:txBody>
      </p:sp>
      <p:sp>
        <p:nvSpPr>
          <p:cNvPr id="13" name="Content Placeholder 12"/>
          <p:cNvSpPr>
            <a:spLocks noGrp="1"/>
          </p:cNvSpPr>
          <p:nvPr>
            <p:ph idx="4294967295"/>
          </p:nvPr>
        </p:nvSpPr>
        <p:spPr>
          <a:xfrm>
            <a:off x="1994851" y="1546318"/>
            <a:ext cx="5761037" cy="2936815"/>
          </a:xfrm>
        </p:spPr>
        <p:txBody>
          <a:bodyPr>
            <a:normAutofit fontScale="70000" lnSpcReduction="20000"/>
          </a:bodyPr>
          <a:lstStyle/>
          <a:p>
            <a:pPr>
              <a:tabLst>
                <a:tab pos="225425" algn="l"/>
              </a:tabLst>
            </a:pPr>
            <a:r>
              <a:rPr lang="en-US" b="1" dirty="0">
                <a:solidFill>
                  <a:schemeClr val="tx1"/>
                </a:solidFill>
                <a:latin typeface="Arial" charset="0"/>
                <a:ea typeface="ＭＳ Ｐゴシック" charset="0"/>
              </a:rPr>
              <a:t>Biased in reaching his conclusions, sometimes bullying clients into accepting his explanations</a:t>
            </a:r>
          </a:p>
          <a:p>
            <a:pPr>
              <a:tabLst>
                <a:tab pos="225425" algn="l"/>
              </a:tabLst>
            </a:pPr>
            <a:r>
              <a:rPr lang="en-US" b="1" dirty="0">
                <a:solidFill>
                  <a:schemeClr val="tx1"/>
                </a:solidFill>
                <a:latin typeface="Arial" charset="0"/>
                <a:ea typeface="ＭＳ Ｐゴシック" charset="0"/>
              </a:rPr>
              <a:t>Often ignored disconfirming evidence</a:t>
            </a:r>
          </a:p>
          <a:p>
            <a:pPr marL="0" indent="0">
              <a:tabLst>
                <a:tab pos="225425" algn="l"/>
              </a:tabLst>
            </a:pPr>
            <a:endParaRPr lang="en-US" b="1" dirty="0">
              <a:solidFill>
                <a:srgbClr val="204068"/>
              </a:solidFill>
              <a:latin typeface="Arial" charset="0"/>
              <a:ea typeface="ＭＳ Ｐゴシック" charset="0"/>
              <a:cs typeface="ＭＳ Ｐゴシック" charset="0"/>
            </a:endParaRPr>
          </a:p>
          <a:p>
            <a:pPr marL="0" indent="0">
              <a:tabLst>
                <a:tab pos="225425" algn="l"/>
              </a:tabLst>
            </a:pPr>
            <a:endParaRPr lang="en-US" b="1" dirty="0">
              <a:solidFill>
                <a:srgbClr val="204068"/>
              </a:solidFill>
              <a:latin typeface="Arial" charset="0"/>
              <a:ea typeface="ＭＳ Ｐゴシック" charset="0"/>
              <a:cs typeface="ＭＳ Ｐゴシック" charset="0"/>
            </a:endParaRPr>
          </a:p>
          <a:p>
            <a:pPr>
              <a:tabLst>
                <a:tab pos="225425" algn="l"/>
              </a:tabLst>
            </a:pPr>
            <a:r>
              <a:rPr lang="en-US" b="1" dirty="0">
                <a:solidFill>
                  <a:schemeClr val="tx1"/>
                </a:solidFill>
                <a:latin typeface="Arial" charset="0"/>
                <a:ea typeface="ＭＳ Ｐゴシック" charset="0"/>
              </a:rPr>
              <a:t>Sparked greater dialogue about sexuality</a:t>
            </a:r>
          </a:p>
          <a:p>
            <a:pPr>
              <a:tabLst>
                <a:tab pos="225425" algn="l"/>
              </a:tabLst>
            </a:pPr>
            <a:r>
              <a:rPr lang="en-US" b="1" dirty="0">
                <a:solidFill>
                  <a:schemeClr val="tx1"/>
                </a:solidFill>
                <a:latin typeface="Arial" charset="0"/>
                <a:ea typeface="ＭＳ Ｐゴシック" charset="0"/>
              </a:rPr>
              <a:t>Welcomed women into the </a:t>
            </a:r>
            <a:r>
              <a:rPr lang="en-US" b="1" dirty="0" smtClean="0">
                <a:solidFill>
                  <a:schemeClr val="tx1"/>
                </a:solidFill>
                <a:latin typeface="Arial" charset="0"/>
                <a:ea typeface="ＭＳ Ｐゴシック" charset="0"/>
              </a:rPr>
              <a:t>profession</a:t>
            </a:r>
            <a:endParaRPr lang="en-US" b="1" dirty="0">
              <a:solidFill>
                <a:srgbClr val="262626"/>
              </a:solidFill>
              <a:latin typeface="Arial" charset="0"/>
              <a:ea typeface="ＭＳ Ｐゴシック" charset="0"/>
              <a:cs typeface="ＭＳ Ｐゴシック" charset="0"/>
            </a:endParaRPr>
          </a:p>
        </p:txBody>
      </p:sp>
      <p:sp>
        <p:nvSpPr>
          <p:cNvPr id="2" name="TextBox 1"/>
          <p:cNvSpPr txBox="1">
            <a:spLocks noChangeArrowheads="1"/>
          </p:cNvSpPr>
          <p:nvPr/>
        </p:nvSpPr>
        <p:spPr bwMode="auto">
          <a:xfrm>
            <a:off x="1399539" y="1068469"/>
            <a:ext cx="595312" cy="1570038"/>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9600" dirty="0">
                <a:solidFill>
                  <a:srgbClr val="E5222C"/>
                </a:solidFill>
                <a:ea typeface="ＭＳ Ｐゴシック" pitchFamily="34" charset="-128"/>
                <a:cs typeface="+mn-cs"/>
              </a:rPr>
              <a:t>-</a:t>
            </a:r>
          </a:p>
        </p:txBody>
      </p:sp>
      <p:sp>
        <p:nvSpPr>
          <p:cNvPr id="11" name="TextBox 10"/>
          <p:cNvSpPr txBox="1">
            <a:spLocks noChangeArrowheads="1"/>
          </p:cNvSpPr>
          <p:nvPr/>
        </p:nvSpPr>
        <p:spPr bwMode="auto">
          <a:xfrm>
            <a:off x="1358264" y="3276682"/>
            <a:ext cx="677862" cy="1108075"/>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6600" dirty="0">
                <a:solidFill>
                  <a:srgbClr val="FF0000"/>
                </a:solidFill>
                <a:ea typeface="ＭＳ Ｐゴシック" pitchFamily="34" charset="-128"/>
                <a:cs typeface="+mn-cs"/>
              </a:rPr>
              <a:t>+</a:t>
            </a:r>
          </a:p>
        </p:txBody>
      </p:sp>
    </p:spTree>
    <p:extLst>
      <p:ext uri="{BB962C8B-B14F-4D97-AF65-F5344CB8AC3E}">
        <p14:creationId xmlns:p14="http://schemas.microsoft.com/office/powerpoint/2010/main" val="3959602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
                                            <p:txEl>
                                              <p:pRg st="0" end="0"/>
                                            </p:txEl>
                                          </p:spTgt>
                                        </p:tgtEl>
                                        <p:attrNameLst>
                                          <p:attrName>r</p:attrName>
                                        </p:attrNameLst>
                                      </p:cBhvr>
                                    </p:animRot>
                                    <p:animRot by="-240000">
                                      <p:cBhvr>
                                        <p:cTn id="7" dur="200" fill="hold">
                                          <p:stCondLst>
                                            <p:cond delay="200"/>
                                          </p:stCondLst>
                                        </p:cTn>
                                        <p:tgtEl>
                                          <p:spTgt spid="2">
                                            <p:txEl>
                                              <p:pRg st="0" end="0"/>
                                            </p:txEl>
                                          </p:spTgt>
                                        </p:tgtEl>
                                        <p:attrNameLst>
                                          <p:attrName>r</p:attrName>
                                        </p:attrNameLst>
                                      </p:cBhvr>
                                    </p:animRot>
                                    <p:animRot by="240000">
                                      <p:cBhvr>
                                        <p:cTn id="8" dur="200" fill="hold">
                                          <p:stCondLst>
                                            <p:cond delay="400"/>
                                          </p:stCondLst>
                                        </p:cTn>
                                        <p:tgtEl>
                                          <p:spTgt spid="2">
                                            <p:txEl>
                                              <p:pRg st="0" end="0"/>
                                            </p:txEl>
                                          </p:spTgt>
                                        </p:tgtEl>
                                        <p:attrNameLst>
                                          <p:attrName>r</p:attrName>
                                        </p:attrNameLst>
                                      </p:cBhvr>
                                    </p:animRot>
                                    <p:animRot by="-240000">
                                      <p:cBhvr>
                                        <p:cTn id="9" dur="200" fill="hold">
                                          <p:stCondLst>
                                            <p:cond delay="600"/>
                                          </p:stCondLst>
                                        </p:cTn>
                                        <p:tgtEl>
                                          <p:spTgt spid="2">
                                            <p:txEl>
                                              <p:pRg st="0" end="0"/>
                                            </p:txEl>
                                          </p:spTgt>
                                        </p:tgtEl>
                                        <p:attrNameLst>
                                          <p:attrName>r</p:attrName>
                                        </p:attrNameLst>
                                      </p:cBhvr>
                                    </p:animRot>
                                    <p:animRot by="120000">
                                      <p:cBhvr>
                                        <p:cTn id="10" dur="200" fill="hold">
                                          <p:stCondLst>
                                            <p:cond delay="800"/>
                                          </p:stCondLst>
                                        </p:cTn>
                                        <p:tgtEl>
                                          <p:spTgt spid="2">
                                            <p:txEl>
                                              <p:pRg st="0" end="0"/>
                                            </p:txEl>
                                          </p:spTgt>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1">
                                            <p:txEl>
                                              <p:pRg st="0" end="0"/>
                                            </p:txEl>
                                          </p:spTgt>
                                        </p:tgtEl>
                                        <p:attrNameLst>
                                          <p:attrName>r</p:attrName>
                                        </p:attrNameLst>
                                      </p:cBhvr>
                                    </p:animRot>
                                    <p:animRot by="-240000">
                                      <p:cBhvr>
                                        <p:cTn id="13" dur="200" fill="hold">
                                          <p:stCondLst>
                                            <p:cond delay="200"/>
                                          </p:stCondLst>
                                        </p:cTn>
                                        <p:tgtEl>
                                          <p:spTgt spid="11">
                                            <p:txEl>
                                              <p:pRg st="0" end="0"/>
                                            </p:txEl>
                                          </p:spTgt>
                                        </p:tgtEl>
                                        <p:attrNameLst>
                                          <p:attrName>r</p:attrName>
                                        </p:attrNameLst>
                                      </p:cBhvr>
                                    </p:animRot>
                                    <p:animRot by="240000">
                                      <p:cBhvr>
                                        <p:cTn id="14" dur="200" fill="hold">
                                          <p:stCondLst>
                                            <p:cond delay="400"/>
                                          </p:stCondLst>
                                        </p:cTn>
                                        <p:tgtEl>
                                          <p:spTgt spid="11">
                                            <p:txEl>
                                              <p:pRg st="0" end="0"/>
                                            </p:txEl>
                                          </p:spTgt>
                                        </p:tgtEl>
                                        <p:attrNameLst>
                                          <p:attrName>r</p:attrName>
                                        </p:attrNameLst>
                                      </p:cBhvr>
                                    </p:animRot>
                                    <p:animRot by="-240000">
                                      <p:cBhvr>
                                        <p:cTn id="15" dur="200" fill="hold">
                                          <p:stCondLst>
                                            <p:cond delay="600"/>
                                          </p:stCondLst>
                                        </p:cTn>
                                        <p:tgtEl>
                                          <p:spTgt spid="11">
                                            <p:txEl>
                                              <p:pRg st="0" end="0"/>
                                            </p:txEl>
                                          </p:spTgt>
                                        </p:tgtEl>
                                        <p:attrNameLst>
                                          <p:attrName>r</p:attrName>
                                        </p:attrNameLst>
                                      </p:cBhvr>
                                    </p:animRot>
                                    <p:animRot by="120000">
                                      <p:cBhvr>
                                        <p:cTn id="16" dur="200" fill="hold">
                                          <p:stCondLst>
                                            <p:cond delay="800"/>
                                          </p:stCondLst>
                                        </p:cTn>
                                        <p:tgtEl>
                                          <p:spTgt spid="11">
                                            <p:txEl>
                                              <p:pRg st="0" end="0"/>
                                            </p:txEl>
                                          </p:spTgt>
                                        </p:tgtEl>
                                        <p:attrNameLst>
                                          <p:attrName>r</p:attrName>
                                        </p:attrNameLst>
                                      </p:cBhvr>
                                    </p:animRot>
                                  </p:childTnLst>
                                </p:cTn>
                              </p:par>
                            </p:childTnLst>
                          </p:cTn>
                        </p:par>
                        <p:par>
                          <p:cTn id="17" fill="hold" nodeType="afterGroup">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dissolve">
                                      <p:cBhvr>
                                        <p:cTn id="20" dur="1000"/>
                                        <p:tgtEl>
                                          <p:spTgt spid="1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dissolve">
                                      <p:cBhvr>
                                        <p:cTn id="25" dur="1000"/>
                                        <p:tgtEl>
                                          <p:spTgt spid="13">
                                            <p:txEl>
                                              <p:pRg st="1" end="1"/>
                                            </p:txEl>
                                          </p:spTgt>
                                        </p:tgtEl>
                                      </p:cBhvr>
                                    </p:animEffect>
                                  </p:childTnLst>
                                </p:cTn>
                              </p:par>
                            </p:childTnLst>
                          </p:cTn>
                        </p:par>
                      </p:childTnLst>
                    </p:cTn>
                  </p:par>
                  <p:par>
                    <p:cTn id="26" fill="hold">
                      <p:stCondLst>
                        <p:cond delay="indefinite"/>
                      </p:stCondLst>
                      <p:childTnLst>
                        <p:par>
                          <p:cTn id="27" fill="hold" nodeType="after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3">
                                            <p:txEl>
                                              <p:pRg st="4" end="4"/>
                                            </p:txEl>
                                          </p:spTgt>
                                        </p:tgtEl>
                                        <p:attrNameLst>
                                          <p:attrName>style.visibility</p:attrName>
                                        </p:attrNameLst>
                                      </p:cBhvr>
                                      <p:to>
                                        <p:strVal val="visible"/>
                                      </p:to>
                                    </p:set>
                                    <p:animEffect transition="in" filter="dissolve">
                                      <p:cBhvr>
                                        <p:cTn id="30" dur="1000"/>
                                        <p:tgtEl>
                                          <p:spTgt spid="1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3">
                                            <p:txEl>
                                              <p:pRg st="5" end="5"/>
                                            </p:txEl>
                                          </p:spTgt>
                                        </p:tgtEl>
                                        <p:attrNameLst>
                                          <p:attrName>style.visibility</p:attrName>
                                        </p:attrNameLst>
                                      </p:cBhvr>
                                      <p:to>
                                        <p:strVal val="visible"/>
                                      </p:to>
                                    </p:set>
                                    <p:animEffect transition="in" filter="dissolve">
                                      <p:cBhvr>
                                        <p:cTn id="35" dur="10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2" grpId="0" build="p"/>
      <p:bldP spid="1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7" name="AutoShape 10"/>
          <p:cNvSpPr>
            <a:spLocks noChangeArrowheads="1"/>
          </p:cNvSpPr>
          <p:nvPr/>
        </p:nvSpPr>
        <p:spPr bwMode="gray">
          <a:xfrm>
            <a:off x="460375" y="1739901"/>
            <a:ext cx="4368800" cy="3963672"/>
          </a:xfrm>
          <a:prstGeom prst="round2DiagRect">
            <a:avLst/>
          </a:prstGeom>
          <a:solidFill>
            <a:schemeClr val="accent1">
              <a:lumMod val="20000"/>
              <a:lumOff val="80000"/>
              <a:alpha val="75000"/>
            </a:schemeClr>
          </a:solidFill>
          <a:ln>
            <a:noFill/>
          </a:ln>
          <a:effectLst>
            <a:outerShdw blurRad="127000" dist="107763" dir="6420007" algn="ctr" rotWithShape="0">
              <a:srgbClr val="1C1C1C">
                <a:alpha val="34000"/>
              </a:srgbClr>
            </a:outerShdw>
          </a:effectLst>
          <a:extLst/>
        </p:spPr>
        <p:txBody>
          <a:bodyPr wrap="none" anchor="ctr"/>
          <a:lstStyle/>
          <a:p>
            <a:pPr algn="ctr">
              <a:defRPr/>
            </a:pPr>
            <a:endParaRPr lang="en-US" sz="1800" dirty="0">
              <a:latin typeface="Arial" pitchFamily="-112" charset="0"/>
              <a:ea typeface="ＭＳ Ｐゴシック" pitchFamily="-112" charset="-128"/>
              <a:cs typeface="ＭＳ Ｐゴシック" pitchFamily="-112" charset="-128"/>
            </a:endParaRPr>
          </a:p>
        </p:txBody>
      </p:sp>
      <p:sp>
        <p:nvSpPr>
          <p:cNvPr id="45060" name="Title 9"/>
          <p:cNvSpPr>
            <a:spLocks noGrp="1"/>
          </p:cNvSpPr>
          <p:nvPr>
            <p:ph type="ctrTitle"/>
          </p:nvPr>
        </p:nvSpPr>
        <p:spPr/>
        <p:txBody>
          <a:bodyPr/>
          <a:lstStyle/>
          <a:p>
            <a:pPr eaLnBrk="1" hangingPunct="1"/>
            <a:r>
              <a:rPr lang="en-US">
                <a:latin typeface="Arial" charset="0"/>
                <a:ea typeface="ＭＳ Ｐゴシック" charset="0"/>
                <a:cs typeface="ＭＳ Ｐゴシック" charset="0"/>
              </a:rPr>
              <a:t>Other Psychodynamic Approaches</a:t>
            </a:r>
          </a:p>
        </p:txBody>
      </p:sp>
      <p:sp>
        <p:nvSpPr>
          <p:cNvPr id="3" name="Content Placeholder 5"/>
          <p:cNvSpPr>
            <a:spLocks noGrp="1"/>
          </p:cNvSpPr>
          <p:nvPr>
            <p:ph idx="4294967295"/>
          </p:nvPr>
        </p:nvSpPr>
        <p:spPr>
          <a:xfrm>
            <a:off x="781571" y="2109672"/>
            <a:ext cx="3771900" cy="3466152"/>
          </a:xfrm>
          <a:prstGeom prst="rect">
            <a:avLst/>
          </a:prstGeom>
        </p:spPr>
        <p:txBody>
          <a:bodyPr/>
          <a:lstStyle/>
          <a:p>
            <a:pPr marL="0" indent="0" eaLnBrk="1" hangingPunct="1">
              <a:spcBef>
                <a:spcPts val="1200"/>
              </a:spcBef>
              <a:buNone/>
            </a:pPr>
            <a:r>
              <a:rPr lang="en-US" sz="1800" b="1" dirty="0">
                <a:solidFill>
                  <a:srgbClr val="619311"/>
                </a:solidFill>
                <a:latin typeface="Arial" charset="0"/>
                <a:ea typeface="ＭＳ Ｐゴシック" charset="0"/>
                <a:cs typeface="ＭＳ Ｐゴシック" charset="0"/>
              </a:rPr>
              <a:t>Collective unconscious</a:t>
            </a:r>
          </a:p>
          <a:p>
            <a:pPr marL="0" indent="0" eaLnBrk="1" hangingPunct="1">
              <a:spcBef>
                <a:spcPts val="600"/>
              </a:spcBef>
              <a:spcAft>
                <a:spcPts val="600"/>
              </a:spcAft>
              <a:buNone/>
            </a:pPr>
            <a:r>
              <a:rPr lang="en-US" sz="1800" b="1" dirty="0">
                <a:latin typeface="Arial" charset="0"/>
                <a:ea typeface="ＭＳ Ｐゴシック" charset="0"/>
                <a:cs typeface="ＭＳ Ｐゴシック" charset="0"/>
              </a:rPr>
              <a:t>The universal memories and experiences of the human kind, represented in the symbols, stories, and images (archetypes) that occur across all cultures</a:t>
            </a:r>
          </a:p>
          <a:p>
            <a:pPr marL="0" indent="0" eaLnBrk="1" hangingPunct="1">
              <a:spcBef>
                <a:spcPts val="600"/>
              </a:spcBef>
              <a:buNone/>
            </a:pPr>
            <a:r>
              <a:rPr lang="en-US" sz="1800" b="1" dirty="0">
                <a:solidFill>
                  <a:srgbClr val="00689B"/>
                </a:solidFill>
                <a:latin typeface="Arial" charset="0"/>
                <a:ea typeface="ＭＳ Ｐゴシック" charset="0"/>
                <a:cs typeface="ＭＳ Ｐゴシック" charset="0"/>
              </a:rPr>
              <a:t>Archetypes</a:t>
            </a:r>
          </a:p>
          <a:p>
            <a:pPr marL="0" indent="0" eaLnBrk="1" hangingPunct="1">
              <a:spcBef>
                <a:spcPts val="600"/>
              </a:spcBef>
              <a:buNone/>
            </a:pPr>
            <a:r>
              <a:rPr lang="en-US" sz="1800" b="1" dirty="0">
                <a:latin typeface="Arial" charset="0"/>
                <a:ea typeface="ＭＳ Ｐゴシック" charset="0"/>
                <a:cs typeface="ＭＳ Ｐゴシック" charset="0"/>
              </a:rPr>
              <a:t>Universal, symbolic images that appear in myths, art, stories, and dreams; to Jungians, they reflect the collective </a:t>
            </a:r>
            <a:r>
              <a:rPr lang="en-US" sz="1800" b="1" dirty="0" smtClean="0">
                <a:latin typeface="Arial" charset="0"/>
                <a:ea typeface="ＭＳ Ｐゴシック" charset="0"/>
                <a:cs typeface="ＭＳ Ｐゴシック" charset="0"/>
              </a:rPr>
              <a:t>unconscious</a:t>
            </a:r>
            <a:endParaRPr lang="en-US" sz="1800" b="1" dirty="0">
              <a:latin typeface="Arial" charset="0"/>
              <a:ea typeface="ＭＳ Ｐゴシック" charset="0"/>
              <a:cs typeface="ＭＳ Ｐゴシック" charset="0"/>
            </a:endParaRPr>
          </a:p>
        </p:txBody>
      </p:sp>
      <p:grpSp>
        <p:nvGrpSpPr>
          <p:cNvPr id="2" name="Group 17"/>
          <p:cNvGrpSpPr>
            <a:grpSpLocks/>
          </p:cNvGrpSpPr>
          <p:nvPr/>
        </p:nvGrpSpPr>
        <p:grpSpPr bwMode="auto">
          <a:xfrm>
            <a:off x="1039813" y="1395413"/>
            <a:ext cx="3209925" cy="588962"/>
            <a:chOff x="706438" y="1176338"/>
            <a:chExt cx="3208338" cy="588963"/>
          </a:xfrm>
        </p:grpSpPr>
        <p:sp>
          <p:nvSpPr>
            <p:cNvPr id="20" name="AutoShape 6"/>
            <p:cNvSpPr>
              <a:spLocks noChangeArrowheads="1"/>
            </p:cNvSpPr>
            <p:nvPr/>
          </p:nvSpPr>
          <p:spPr bwMode="gray">
            <a:xfrm>
              <a:off x="706438" y="1176338"/>
              <a:ext cx="3208338" cy="588963"/>
            </a:xfrm>
            <a:prstGeom prst="roundRect">
              <a:avLst>
                <a:gd name="adj" fmla="val 0"/>
              </a:avLst>
            </a:prstGeom>
            <a:solidFill>
              <a:schemeClr val="tx1"/>
            </a:solidFill>
            <a:ln w="19050">
              <a:noFill/>
              <a:round/>
              <a:headEnd/>
              <a:tailEnd/>
            </a:ln>
            <a:effectLst>
              <a:outerShdw blurRad="63500" dist="53882" dir="2700000" algn="ctr" rotWithShape="0">
                <a:srgbClr val="292929">
                  <a:alpha val="50000"/>
                </a:srgbClr>
              </a:outerShdw>
            </a:effectLst>
          </p:spPr>
          <p:txBody>
            <a:bodyPr wrap="none" anchor="ctr"/>
            <a:lstStyle/>
            <a:p>
              <a:pPr algn="ctr">
                <a:defRPr/>
              </a:pPr>
              <a:endParaRPr lang="en-US" sz="1800" dirty="0">
                <a:latin typeface="Arial" pitchFamily="-112" charset="0"/>
                <a:ea typeface="ＭＳ Ｐゴシック" pitchFamily="-112" charset="-128"/>
                <a:cs typeface="ＭＳ Ｐゴシック" pitchFamily="-112" charset="-128"/>
              </a:endParaRPr>
            </a:p>
          </p:txBody>
        </p:sp>
        <p:sp>
          <p:nvSpPr>
            <p:cNvPr id="22" name="Rectangle 7"/>
            <p:cNvSpPr>
              <a:spLocks noChangeArrowheads="1"/>
            </p:cNvSpPr>
            <p:nvPr/>
          </p:nvSpPr>
          <p:spPr bwMode="gray">
            <a:xfrm>
              <a:off x="1094144" y="1209675"/>
              <a:ext cx="2478940" cy="461666"/>
            </a:xfrm>
            <a:prstGeom prst="rect">
              <a:avLst/>
            </a:prstGeom>
            <a:noFill/>
            <a:ln w="9525">
              <a:noFill/>
              <a:miter lim="800000"/>
              <a:headEnd/>
              <a:tailEnd/>
            </a:ln>
          </p:spPr>
          <p:txBody>
            <a:bodyPr wrap="none">
              <a:spAutoFit/>
            </a:bodyPr>
            <a:lstStyle/>
            <a:p>
              <a:pPr algn="ctr">
                <a:defRPr/>
              </a:pPr>
              <a:r>
                <a:rPr lang="en-US" sz="2400" b="1" dirty="0">
                  <a:solidFill>
                    <a:srgbClr val="FFFFFF"/>
                  </a:solidFill>
                  <a:latin typeface="Arial"/>
                  <a:cs typeface="Arial"/>
                </a:rPr>
                <a:t>Jungian Theory</a:t>
              </a:r>
            </a:p>
          </p:txBody>
        </p:sp>
      </p:grpSp>
    </p:spTree>
    <p:extLst>
      <p:ext uri="{BB962C8B-B14F-4D97-AF65-F5344CB8AC3E}">
        <p14:creationId xmlns:p14="http://schemas.microsoft.com/office/powerpoint/2010/main" val="740971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nodeType="afterGroup">
                            <p:stCondLst>
                              <p:cond delay="500"/>
                            </p:stCondLst>
                            <p:childTnLst>
                              <p:par>
                                <p:cTn id="9" presetID="17"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ppt_x</p:attrName>
                                        </p:attrNameLst>
                                      </p:cBhvr>
                                      <p:tavLst>
                                        <p:tav tm="0">
                                          <p:val>
                                            <p:strVal val="#ppt_x"/>
                                          </p:val>
                                        </p:tav>
                                        <p:tav tm="100000">
                                          <p:val>
                                            <p:strVal val="#ppt_x"/>
                                          </p:val>
                                        </p:tav>
                                      </p:tavLst>
                                    </p:anim>
                                    <p:anim calcmode="lin" valueType="num">
                                      <p:cBhvr>
                                        <p:cTn id="12" dur="500" fill="hold"/>
                                        <p:tgtEl>
                                          <p:spTgt spid="17"/>
                                        </p:tgtEl>
                                        <p:attrNameLst>
                                          <p:attrName>ppt_y</p:attrName>
                                        </p:attrNameLst>
                                      </p:cBhvr>
                                      <p:tavLst>
                                        <p:tav tm="0">
                                          <p:val>
                                            <p:strVal val="#ppt_y-#ppt_h/2"/>
                                          </p:val>
                                        </p:tav>
                                        <p:tav tm="100000">
                                          <p:val>
                                            <p:strVal val="#ppt_y"/>
                                          </p:val>
                                        </p:tav>
                                      </p:tavLst>
                                    </p:anim>
                                    <p:anim calcmode="lin" valueType="num">
                                      <p:cBhvr>
                                        <p:cTn id="13" dur="500" fill="hold"/>
                                        <p:tgtEl>
                                          <p:spTgt spid="17"/>
                                        </p:tgtEl>
                                        <p:attrNameLst>
                                          <p:attrName>ppt_w</p:attrName>
                                        </p:attrNameLst>
                                      </p:cBhvr>
                                      <p:tavLst>
                                        <p:tav tm="0">
                                          <p:val>
                                            <p:strVal val="#ppt_w"/>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childTnLst>
                                </p:cTn>
                              </p:par>
                            </p:childTnLst>
                          </p:cTn>
                        </p:par>
                        <p:par>
                          <p:cTn id="15" fill="hold" nodeType="afterGroup">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2000"/>
                                        <p:tgtEl>
                                          <p:spTgt spid="3">
                                            <p:txEl>
                                              <p:pRg st="1" end="1"/>
                                            </p:txEl>
                                          </p:spTgt>
                                        </p:tgtEl>
                                      </p:cBhvr>
                                    </p:animEffect>
                                  </p:childTnLst>
                                </p:cTn>
                              </p:par>
                            </p:childTnLst>
                          </p:cTn>
                        </p:par>
                        <p:par>
                          <p:cTn id="25" fill="hold" nodeType="afterGroup">
                            <p:stCondLst>
                              <p:cond delay="4000"/>
                            </p:stCondLst>
                            <p:childTnLst>
                              <p:par>
                                <p:cTn id="26" presetID="42" presetClass="entr" presetSubtype="0" fill="hold" grpId="0" nodeType="after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1" fill="hold" nodeType="afterGroup">
                            <p:stCondLst>
                              <p:cond delay="5000"/>
                            </p:stCondLst>
                            <p:childTnLst>
                              <p:par>
                                <p:cTn id="32" presetID="10" presetClass="entr" presetSubtype="0" fill="hold" grpId="0"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7" name="AutoShape 10"/>
          <p:cNvSpPr>
            <a:spLocks noChangeArrowheads="1"/>
          </p:cNvSpPr>
          <p:nvPr/>
        </p:nvSpPr>
        <p:spPr bwMode="gray">
          <a:xfrm>
            <a:off x="345693" y="1778000"/>
            <a:ext cx="4193428" cy="3640017"/>
          </a:xfrm>
          <a:prstGeom prst="round2DiagRect">
            <a:avLst/>
          </a:prstGeom>
          <a:solidFill>
            <a:schemeClr val="bg2">
              <a:lumMod val="90000"/>
              <a:alpha val="75000"/>
            </a:schemeClr>
          </a:solidFill>
          <a:ln w="19050">
            <a:noFill/>
            <a:miter lim="800000"/>
            <a:headEnd/>
            <a:tailEnd/>
          </a:ln>
          <a:effectLst>
            <a:outerShdw blurRad="63500" dist="107763" dir="6420000" algn="ctr" rotWithShape="0">
              <a:srgbClr val="1C1C1C">
                <a:alpha val="34000"/>
              </a:srgbClr>
            </a:outerShdw>
          </a:effectLst>
        </p:spPr>
        <p:txBody>
          <a:bodyPr wrap="none" anchor="ctr"/>
          <a:lstStyle/>
          <a:p>
            <a:pPr algn="ctr">
              <a:defRPr/>
            </a:pPr>
            <a:endParaRPr lang="en-US" sz="1800">
              <a:latin typeface="Arial" pitchFamily="-112" charset="0"/>
              <a:ea typeface="ＭＳ Ｐゴシック" pitchFamily="-112" charset="-128"/>
              <a:cs typeface="ＭＳ Ｐゴシック" pitchFamily="-112" charset="-128"/>
            </a:endParaRPr>
          </a:p>
        </p:txBody>
      </p:sp>
      <p:sp>
        <p:nvSpPr>
          <p:cNvPr id="47107" name="Title 9"/>
          <p:cNvSpPr>
            <a:spLocks noGrp="1"/>
          </p:cNvSpPr>
          <p:nvPr>
            <p:ph type="ctrTitle"/>
          </p:nvPr>
        </p:nvSpPr>
        <p:spPr/>
        <p:txBody>
          <a:bodyPr/>
          <a:lstStyle/>
          <a:p>
            <a:pPr eaLnBrk="1" hangingPunct="1"/>
            <a:r>
              <a:rPr lang="en-US">
                <a:latin typeface="Arial" charset="0"/>
                <a:ea typeface="ＭＳ Ｐゴシック" charset="0"/>
                <a:cs typeface="ＭＳ Ｐゴシック" charset="0"/>
              </a:rPr>
              <a:t>Other Psychodynamic Approaches</a:t>
            </a:r>
          </a:p>
        </p:txBody>
      </p:sp>
      <p:sp>
        <p:nvSpPr>
          <p:cNvPr id="3" name="Content Placeholder 5"/>
          <p:cNvSpPr>
            <a:spLocks noGrp="1"/>
          </p:cNvSpPr>
          <p:nvPr>
            <p:ph idx="4294967295"/>
          </p:nvPr>
        </p:nvSpPr>
        <p:spPr>
          <a:xfrm>
            <a:off x="693737" y="2113172"/>
            <a:ext cx="3579813" cy="3162068"/>
          </a:xfrm>
          <a:prstGeom prst="rect">
            <a:avLst/>
          </a:prstGeom>
        </p:spPr>
        <p:txBody>
          <a:bodyPr/>
          <a:lstStyle/>
          <a:p>
            <a:pPr marL="0" indent="0" eaLnBrk="1" hangingPunct="1">
              <a:lnSpc>
                <a:spcPct val="105000"/>
              </a:lnSpc>
              <a:spcAft>
                <a:spcPts val="1200"/>
              </a:spcAft>
              <a:buNone/>
            </a:pPr>
            <a:r>
              <a:rPr lang="en-US" sz="2000" b="1" dirty="0">
                <a:solidFill>
                  <a:schemeClr val="tx1"/>
                </a:solidFill>
                <a:latin typeface="Arial" charset="0"/>
                <a:ea typeface="ＭＳ Ｐゴシック" charset="0"/>
                <a:cs typeface="ＭＳ Ｐゴシック" charset="0"/>
              </a:rPr>
              <a:t>Emphasizes the importance of the infant</a:t>
            </a:r>
            <a:r>
              <a:rPr lang="en-US" altLang="ja-JP" sz="2000" b="1" dirty="0">
                <a:solidFill>
                  <a:schemeClr val="tx1"/>
                </a:solidFill>
                <a:latin typeface="Arial" charset="0"/>
                <a:ea typeface="ＭＳ Ｐゴシック" charset="0"/>
                <a:cs typeface="ＭＳ Ｐゴシック" charset="0"/>
              </a:rPr>
              <a:t>’s first two years of life and the baby’s formative relationships, especially with the mother</a:t>
            </a:r>
          </a:p>
          <a:p>
            <a:pPr marL="0" indent="0">
              <a:lnSpc>
                <a:spcPct val="100000"/>
              </a:lnSpc>
              <a:spcBef>
                <a:spcPct val="0"/>
              </a:spcBef>
              <a:buNone/>
            </a:pPr>
            <a:r>
              <a:rPr lang="en-US" sz="2000" b="1" dirty="0">
                <a:solidFill>
                  <a:srgbClr val="2A66A0"/>
                </a:solidFill>
                <a:latin typeface="Arial" charset="0"/>
                <a:ea typeface="ＭＳ Ｐゴシック" charset="0"/>
                <a:cs typeface="ＭＳ Ｐゴシック" charset="0"/>
              </a:rPr>
              <a:t>Life</a:t>
            </a:r>
            <a:r>
              <a:rPr lang="en-US" altLang="ja-JP" sz="2000" b="1" dirty="0">
                <a:solidFill>
                  <a:srgbClr val="2A66A0"/>
                </a:solidFill>
                <a:latin typeface="Arial" charset="0"/>
                <a:ea typeface="ＭＳ Ｐゴシック" charset="0"/>
                <a:cs typeface="ＭＳ Ｐゴシック" charset="0"/>
              </a:rPr>
              <a:t>’s central problem: </a:t>
            </a:r>
            <a:r>
              <a:rPr lang="en-US" altLang="ja-JP" sz="2000" b="1" dirty="0">
                <a:solidFill>
                  <a:schemeClr val="tx1"/>
                </a:solidFill>
                <a:latin typeface="Arial" charset="0"/>
                <a:ea typeface="ＭＳ Ｐゴシック" charset="0"/>
                <a:cs typeface="ＭＳ Ｐゴシック" charset="0"/>
              </a:rPr>
              <a:t/>
            </a:r>
            <a:br>
              <a:rPr lang="en-US" altLang="ja-JP" sz="2000" b="1" dirty="0">
                <a:solidFill>
                  <a:schemeClr val="tx1"/>
                </a:solidFill>
                <a:latin typeface="Arial" charset="0"/>
                <a:ea typeface="ＭＳ Ｐゴシック" charset="0"/>
                <a:cs typeface="ＭＳ Ｐゴシック" charset="0"/>
              </a:rPr>
            </a:br>
            <a:r>
              <a:rPr lang="en-US" altLang="ja-JP" sz="2000" b="1" dirty="0">
                <a:solidFill>
                  <a:schemeClr val="tx1"/>
                </a:solidFill>
                <a:latin typeface="Arial" charset="0"/>
                <a:ea typeface="ＭＳ Ｐゴシック" charset="0"/>
                <a:cs typeface="ＭＳ Ｐゴシック" charset="0"/>
              </a:rPr>
              <a:t>Find a balance between the need for independence and the need for others</a:t>
            </a:r>
            <a:endParaRPr lang="en-US" sz="2000" b="1" dirty="0">
              <a:solidFill>
                <a:schemeClr val="tx1"/>
              </a:solidFill>
              <a:latin typeface="Arial" charset="0"/>
              <a:ea typeface="ＭＳ Ｐゴシック" charset="0"/>
              <a:cs typeface="ＭＳ Ｐゴシック" charset="0"/>
            </a:endParaRPr>
          </a:p>
        </p:txBody>
      </p:sp>
      <p:grpSp>
        <p:nvGrpSpPr>
          <p:cNvPr id="2" name="Group 17"/>
          <p:cNvGrpSpPr>
            <a:grpSpLocks/>
          </p:cNvGrpSpPr>
          <p:nvPr/>
        </p:nvGrpSpPr>
        <p:grpSpPr bwMode="auto">
          <a:xfrm>
            <a:off x="595313" y="1385888"/>
            <a:ext cx="3705225" cy="576262"/>
            <a:chOff x="668507" y="1176338"/>
            <a:chExt cx="3270114" cy="588963"/>
          </a:xfrm>
        </p:grpSpPr>
        <p:sp>
          <p:nvSpPr>
            <p:cNvPr id="20" name="AutoShape 6"/>
            <p:cNvSpPr>
              <a:spLocks noChangeArrowheads="1"/>
            </p:cNvSpPr>
            <p:nvPr/>
          </p:nvSpPr>
          <p:spPr bwMode="gray">
            <a:xfrm>
              <a:off x="706336" y="1176338"/>
              <a:ext cx="3208467" cy="588963"/>
            </a:xfrm>
            <a:prstGeom prst="roundRect">
              <a:avLst>
                <a:gd name="adj" fmla="val 0"/>
              </a:avLst>
            </a:prstGeom>
            <a:solidFill>
              <a:schemeClr val="tx1"/>
            </a:solidFill>
            <a:ln w="19050">
              <a:noFill/>
              <a:round/>
              <a:headEnd/>
              <a:tailEnd/>
            </a:ln>
            <a:effectLst>
              <a:outerShdw blurRad="63500" dist="53882" dir="2700000" algn="ctr" rotWithShape="0">
                <a:srgbClr val="292929">
                  <a:alpha val="50000"/>
                </a:srgbClr>
              </a:outerShdw>
            </a:effectLst>
          </p:spPr>
          <p:txBody>
            <a:bodyPr wrap="none" anchor="ctr"/>
            <a:lstStyle/>
            <a:p>
              <a:pPr algn="ctr">
                <a:defRPr/>
              </a:pPr>
              <a:endParaRPr lang="en-US" sz="1800">
                <a:latin typeface="Arial" pitchFamily="-112" charset="0"/>
                <a:ea typeface="ＭＳ Ｐゴシック" pitchFamily="-112" charset="-128"/>
                <a:cs typeface="ＭＳ Ｐゴシック" pitchFamily="-112" charset="-128"/>
              </a:endParaRPr>
            </a:p>
          </p:txBody>
        </p:sp>
        <p:sp>
          <p:nvSpPr>
            <p:cNvPr id="22" name="Rectangle 7"/>
            <p:cNvSpPr>
              <a:spLocks noChangeArrowheads="1"/>
            </p:cNvSpPr>
            <p:nvPr/>
          </p:nvSpPr>
          <p:spPr bwMode="gray">
            <a:xfrm>
              <a:off x="668507" y="1229880"/>
              <a:ext cx="3270114" cy="439695"/>
            </a:xfrm>
            <a:prstGeom prst="rect">
              <a:avLst/>
            </a:prstGeom>
            <a:noFill/>
            <a:ln w="9525">
              <a:noFill/>
              <a:miter lim="800000"/>
              <a:headEnd/>
              <a:tailEnd/>
            </a:ln>
          </p:spPr>
          <p:txBody>
            <a:bodyPr>
              <a:spAutoFit/>
            </a:bodyPr>
            <a:lstStyle/>
            <a:p>
              <a:pPr algn="ctr">
                <a:defRPr/>
              </a:pPr>
              <a:r>
                <a:rPr lang="en-US" sz="2200" b="1" dirty="0">
                  <a:solidFill>
                    <a:srgbClr val="FFFFFF"/>
                  </a:solidFill>
                  <a:latin typeface="Arial"/>
                  <a:cs typeface="Arial"/>
                </a:rPr>
                <a:t>Object-Relations School</a:t>
              </a:r>
            </a:p>
          </p:txBody>
        </p:sp>
      </p:grpSp>
    </p:spTree>
    <p:extLst>
      <p:ext uri="{BB962C8B-B14F-4D97-AF65-F5344CB8AC3E}">
        <p14:creationId xmlns:p14="http://schemas.microsoft.com/office/powerpoint/2010/main" val="1812826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nodeType="afterGroup">
                            <p:stCondLst>
                              <p:cond delay="500"/>
                            </p:stCondLst>
                            <p:childTnLst>
                              <p:par>
                                <p:cTn id="9" presetID="17"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ppt_x</p:attrName>
                                        </p:attrNameLst>
                                      </p:cBhvr>
                                      <p:tavLst>
                                        <p:tav tm="0">
                                          <p:val>
                                            <p:strVal val="#ppt_x"/>
                                          </p:val>
                                        </p:tav>
                                        <p:tav tm="100000">
                                          <p:val>
                                            <p:strVal val="#ppt_x"/>
                                          </p:val>
                                        </p:tav>
                                      </p:tavLst>
                                    </p:anim>
                                    <p:anim calcmode="lin" valueType="num">
                                      <p:cBhvr>
                                        <p:cTn id="12" dur="500" fill="hold"/>
                                        <p:tgtEl>
                                          <p:spTgt spid="17"/>
                                        </p:tgtEl>
                                        <p:attrNameLst>
                                          <p:attrName>ppt_y</p:attrName>
                                        </p:attrNameLst>
                                      </p:cBhvr>
                                      <p:tavLst>
                                        <p:tav tm="0">
                                          <p:val>
                                            <p:strVal val="#ppt_y-#ppt_h/2"/>
                                          </p:val>
                                        </p:tav>
                                        <p:tav tm="100000">
                                          <p:val>
                                            <p:strVal val="#ppt_y"/>
                                          </p:val>
                                        </p:tav>
                                      </p:tavLst>
                                    </p:anim>
                                    <p:anim calcmode="lin" valueType="num">
                                      <p:cBhvr>
                                        <p:cTn id="13" dur="500" fill="hold"/>
                                        <p:tgtEl>
                                          <p:spTgt spid="17"/>
                                        </p:tgtEl>
                                        <p:attrNameLst>
                                          <p:attrName>ppt_w</p:attrName>
                                        </p:attrNameLst>
                                      </p:cBhvr>
                                      <p:tavLst>
                                        <p:tav tm="0">
                                          <p:val>
                                            <p:strVal val="#ppt_w"/>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childTnLst>
                                </p:cTn>
                              </p:par>
                            </p:childTnLst>
                          </p:cTn>
                        </p:par>
                        <p:par>
                          <p:cTn id="15" fill="hold" nodeType="afterGroup">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93187" name="Rounded Rectangle 11"/>
          <p:cNvSpPr>
            <a:spLocks noChangeArrowheads="1"/>
          </p:cNvSpPr>
          <p:nvPr/>
        </p:nvSpPr>
        <p:spPr bwMode="auto">
          <a:xfrm>
            <a:off x="1271588" y="1462088"/>
            <a:ext cx="6600825" cy="4079875"/>
          </a:xfrm>
          <a:prstGeom prst="round2DiagRect">
            <a:avLst/>
          </a:prstGeom>
          <a:gradFill rotWithShape="1">
            <a:gsLst>
              <a:gs pos="0">
                <a:schemeClr val="bg1">
                  <a:alpha val="42000"/>
                </a:schemeClr>
              </a:gs>
              <a:gs pos="100000">
                <a:srgbClr val="4E89BF"/>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p>
        </p:txBody>
      </p:sp>
      <p:sp>
        <p:nvSpPr>
          <p:cNvPr id="49155" name="Title 16"/>
          <p:cNvSpPr>
            <a:spLocks noGrp="1"/>
          </p:cNvSpPr>
          <p:nvPr>
            <p:ph type="ctrTitle"/>
          </p:nvPr>
        </p:nvSpPr>
        <p:spPr/>
        <p:txBody>
          <a:bodyPr/>
          <a:lstStyle/>
          <a:p>
            <a:r>
              <a:rPr lang="en-US">
                <a:latin typeface="Arial" charset="0"/>
                <a:ea typeface="ＭＳ Ｐゴシック" charset="0"/>
                <a:cs typeface="ＭＳ Ｐゴシック" charset="0"/>
              </a:rPr>
              <a:t>Evaluating Psychodynamic Theories</a:t>
            </a:r>
          </a:p>
        </p:txBody>
      </p:sp>
      <p:sp>
        <p:nvSpPr>
          <p:cNvPr id="13" name="Content Placeholder 12"/>
          <p:cNvSpPr>
            <a:spLocks noGrp="1"/>
          </p:cNvSpPr>
          <p:nvPr>
            <p:ph idx="4294967295"/>
          </p:nvPr>
        </p:nvSpPr>
        <p:spPr>
          <a:xfrm>
            <a:off x="1743503" y="1662113"/>
            <a:ext cx="5761038" cy="3744912"/>
          </a:xfrm>
        </p:spPr>
        <p:txBody>
          <a:bodyPr>
            <a:noAutofit/>
          </a:bodyPr>
          <a:lstStyle/>
          <a:p>
            <a:pPr marL="0" indent="0">
              <a:spcBef>
                <a:spcPts val="600"/>
              </a:spcBef>
              <a:spcAft>
                <a:spcPts val="600"/>
              </a:spcAft>
              <a:buNone/>
              <a:tabLst>
                <a:tab pos="225425" algn="l"/>
              </a:tabLst>
            </a:pPr>
            <a:r>
              <a:rPr lang="en-US" sz="2200" b="1" dirty="0">
                <a:solidFill>
                  <a:srgbClr val="204068"/>
                </a:solidFill>
                <a:latin typeface="Arial" charset="0"/>
                <a:ea typeface="ＭＳ Ｐゴシック" charset="0"/>
                <a:cs typeface="ＭＳ Ｐゴシック" charset="0"/>
              </a:rPr>
              <a:t>Psychodynamic theories:</a:t>
            </a:r>
          </a:p>
          <a:p>
            <a:pPr>
              <a:spcBef>
                <a:spcPts val="600"/>
              </a:spcBef>
              <a:tabLst>
                <a:tab pos="225425" algn="l"/>
              </a:tabLst>
            </a:pPr>
            <a:r>
              <a:rPr lang="en-US" sz="2200" b="1" dirty="0">
                <a:solidFill>
                  <a:srgbClr val="262626"/>
                </a:solidFill>
                <a:latin typeface="Arial" charset="0"/>
                <a:ea typeface="ＭＳ Ｐゴシック" charset="0"/>
              </a:rPr>
              <a:t>Violate principle of falsifiability</a:t>
            </a:r>
          </a:p>
          <a:p>
            <a:pPr>
              <a:spcBef>
                <a:spcPts val="600"/>
              </a:spcBef>
              <a:tabLst>
                <a:tab pos="225425" algn="l"/>
              </a:tabLst>
            </a:pPr>
            <a:r>
              <a:rPr lang="en-US" sz="2200" b="1" dirty="0">
                <a:solidFill>
                  <a:srgbClr val="262626"/>
                </a:solidFill>
                <a:latin typeface="Arial" charset="0"/>
                <a:ea typeface="ＭＳ Ｐゴシック" charset="0"/>
              </a:rPr>
              <a:t>Draw universal principles from experiences of a few atypical patients</a:t>
            </a:r>
          </a:p>
          <a:p>
            <a:pPr>
              <a:spcBef>
                <a:spcPts val="600"/>
              </a:spcBef>
              <a:spcAft>
                <a:spcPts val="1200"/>
              </a:spcAft>
              <a:tabLst>
                <a:tab pos="225425" algn="l"/>
              </a:tabLst>
            </a:pPr>
            <a:r>
              <a:rPr lang="en-US" sz="2200" b="1" dirty="0">
                <a:solidFill>
                  <a:srgbClr val="262626"/>
                </a:solidFill>
                <a:latin typeface="Arial" charset="0"/>
                <a:ea typeface="ＭＳ Ｐゴシック" charset="0"/>
              </a:rPr>
              <a:t>Base theories of personality development on retrospective accounts of adults</a:t>
            </a:r>
          </a:p>
          <a:p>
            <a:pPr marL="0" indent="0">
              <a:spcBef>
                <a:spcPts val="600"/>
              </a:spcBef>
              <a:buNone/>
              <a:tabLst>
                <a:tab pos="225425" algn="l"/>
              </a:tabLst>
            </a:pPr>
            <a:r>
              <a:rPr lang="en-US" sz="2200" b="1" dirty="0">
                <a:solidFill>
                  <a:srgbClr val="FFFFFF"/>
                </a:solidFill>
                <a:latin typeface="Arial" charset="0"/>
                <a:ea typeface="ＭＳ Ｐゴシック" charset="0"/>
                <a:cs typeface="ＭＳ Ｐゴシック" charset="0"/>
              </a:rPr>
              <a:t>However, some concepts have been empirically tested and validated</a:t>
            </a:r>
            <a:r>
              <a:rPr lang="en-US" sz="2200" b="1" dirty="0" smtClean="0">
                <a:solidFill>
                  <a:srgbClr val="FFFFFF"/>
                </a:solidFill>
                <a:latin typeface="Arial" charset="0"/>
                <a:ea typeface="ＭＳ Ｐゴシック" charset="0"/>
                <a:cs typeface="ＭＳ Ｐゴシック" charset="0"/>
              </a:rPr>
              <a:t>.</a:t>
            </a:r>
            <a:endParaRPr lang="en-US" sz="2200" b="1"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10183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93187"/>
                                        </p:tgtEl>
                                        <p:attrNameLst>
                                          <p:attrName>style.visibility</p:attrName>
                                        </p:attrNameLst>
                                      </p:cBhvr>
                                      <p:to>
                                        <p:strVal val="visible"/>
                                      </p:to>
                                    </p:set>
                                    <p:animEffect transition="in" filter="fade">
                                      <p:cBhvr>
                                        <p:cTn id="7" dur="2000"/>
                                        <p:tgtEl>
                                          <p:spTgt spid="93187"/>
                                        </p:tgtEl>
                                      </p:cBhvr>
                                    </p:animEffect>
                                  </p:childTnLst>
                                </p:cTn>
                              </p:par>
                              <p:par>
                                <p:cTn id="8" presetID="42" presetClass="entr" presetSubtype="1" fill="hold" grpId="0" nodeType="withEffect">
                                  <p:stCondLst>
                                    <p:cond delay="50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1000"/>
                                        <p:tgtEl>
                                          <p:spTgt spid="13">
                                            <p:txEl>
                                              <p:pRg st="0" end="0"/>
                                            </p:txEl>
                                          </p:spTgt>
                                        </p:tgtEl>
                                      </p:cBhvr>
                                    </p:animEffect>
                                    <p:anim calcmode="lin" valueType="num">
                                      <p:cBhvr>
                                        <p:cTn id="11"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nodeType="afterGroup">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slide(fromTop)">
                                      <p:cBhvr>
                                        <p:cTn id="17" dur="10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slide(fromTop)">
                                      <p:cBhvr>
                                        <p:cTn id="22" dur="10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slide(fromTop)">
                                      <p:cBhvr>
                                        <p:cTn id="27" dur="1000"/>
                                        <p:tgtEl>
                                          <p:spTgt spid="13">
                                            <p:txEl>
                                              <p:pRg st="3" end="3"/>
                                            </p:txEl>
                                          </p:spTgt>
                                        </p:tgtEl>
                                      </p:cBhvr>
                                    </p:animEffect>
                                  </p:childTnLst>
                                </p:cTn>
                              </p:par>
                            </p:childTnLst>
                          </p:cTn>
                        </p:par>
                      </p:childTnLst>
                    </p:cTn>
                  </p:par>
                  <p:par>
                    <p:cTn id="28" fill="hold">
                      <p:stCondLst>
                        <p:cond delay="indefinite"/>
                      </p:stCondLst>
                      <p:childTnLst>
                        <p:par>
                          <p:cTn id="29" fill="hold" nodeType="afterGroup">
                            <p:stCondLst>
                              <p:cond delay="0"/>
                            </p:stCondLst>
                            <p:childTnLst>
                              <p:par>
                                <p:cTn id="30" presetID="42" presetClass="entr" presetSubtype="0" fill="hold" grpId="0" nodeType="clickEffect">
                                  <p:stCondLst>
                                    <p:cond delay="500"/>
                                  </p:stCondLst>
                                  <p:childTnLst>
                                    <p:set>
                                      <p:cBhvr>
                                        <p:cTn id="31" dur="1" fill="hold">
                                          <p:stCondLst>
                                            <p:cond delay="0"/>
                                          </p:stCondLst>
                                        </p:cTn>
                                        <p:tgtEl>
                                          <p:spTgt spid="13">
                                            <p:txEl>
                                              <p:pRg st="4" end="4"/>
                                            </p:txEl>
                                          </p:spTgt>
                                        </p:tgtEl>
                                        <p:attrNameLst>
                                          <p:attrName>style.visibility</p:attrName>
                                        </p:attrNameLst>
                                      </p:cBhvr>
                                      <p:to>
                                        <p:strVal val="visible"/>
                                      </p:to>
                                    </p:set>
                                    <p:animEffect transition="in" filter="fade">
                                      <p:cBhvr>
                                        <p:cTn id="32" dur="1000"/>
                                        <p:tgtEl>
                                          <p:spTgt spid="13">
                                            <p:txEl>
                                              <p:pRg st="4" end="4"/>
                                            </p:txEl>
                                          </p:spTgt>
                                        </p:tgtEl>
                                      </p:cBhvr>
                                    </p:animEffect>
                                    <p:anim calcmode="lin" valueType="num">
                                      <p:cBhvr>
                                        <p:cTn id="33"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animBg="1"/>
      <p:bldP spid="1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14.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4384"/>
            <a:ext cx="9144000" cy="6494443"/>
          </a:xfrm>
          <a:prstGeom prst="rect">
            <a:avLst/>
          </a:prstGeom>
        </p:spPr>
      </p:pic>
      <p:sp>
        <p:nvSpPr>
          <p:cNvPr id="2" name="Rectangle 1"/>
          <p:cNvSpPr/>
          <p:nvPr/>
        </p:nvSpPr>
        <p:spPr>
          <a:xfrm>
            <a:off x="3346367" y="1978831"/>
            <a:ext cx="2441120" cy="1462850"/>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3919122" y="622710"/>
            <a:ext cx="1261806" cy="1261806"/>
            <a:chOff x="815959" y="622710"/>
            <a:chExt cx="1261806" cy="1261806"/>
          </a:xfrm>
        </p:grpSpPr>
        <p:sp>
          <p:nvSpPr>
            <p:cNvPr id="4" name="Oval 3"/>
            <p:cNvSpPr/>
            <p:nvPr/>
          </p:nvSpPr>
          <p:spPr>
            <a:xfrm>
              <a:off x="815959" y="622710"/>
              <a:ext cx="1261806" cy="12618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21082" y="944304"/>
              <a:ext cx="1051560" cy="584776"/>
            </a:xfrm>
            <a:prstGeom prst="rect">
              <a:avLst/>
            </a:prstGeom>
            <a:noFill/>
            <a:ln>
              <a:noFill/>
            </a:ln>
          </p:spPr>
          <p:txBody>
            <a:bodyPr wrap="square" rtlCol="0">
              <a:spAutoFit/>
            </a:bodyPr>
            <a:lstStyle/>
            <a:p>
              <a:pPr algn="ctr"/>
              <a:r>
                <a:rPr lang="en-US" sz="3200" b="1" dirty="0" smtClean="0">
                  <a:solidFill>
                    <a:srgbClr val="FF5775"/>
                  </a:solidFill>
                  <a:latin typeface="Arial"/>
                  <a:cs typeface="Arial"/>
                </a:rPr>
                <a:t>14.2</a:t>
              </a:r>
              <a:endParaRPr lang="en-US" sz="3200" b="1" dirty="0">
                <a:solidFill>
                  <a:srgbClr val="FF5775"/>
                </a:solidFill>
                <a:latin typeface="Arial"/>
                <a:cs typeface="Arial"/>
              </a:endParaRPr>
            </a:p>
          </p:txBody>
        </p:sp>
      </p:grpSp>
      <p:sp>
        <p:nvSpPr>
          <p:cNvPr id="6" name="TextBox 5"/>
          <p:cNvSpPr txBox="1"/>
          <p:nvPr/>
        </p:nvSpPr>
        <p:spPr>
          <a:xfrm>
            <a:off x="3346367" y="2105743"/>
            <a:ext cx="2441120" cy="1200328"/>
          </a:xfrm>
          <a:prstGeom prst="rect">
            <a:avLst/>
          </a:prstGeom>
          <a:noFill/>
        </p:spPr>
        <p:txBody>
          <a:bodyPr wrap="square" rtlCol="0">
            <a:spAutoFit/>
          </a:bodyPr>
          <a:lstStyle/>
          <a:p>
            <a:pPr algn="ctr"/>
            <a:r>
              <a:rPr lang="en-US" sz="2400" b="1" dirty="0">
                <a:solidFill>
                  <a:schemeClr val="bg1"/>
                </a:solidFill>
                <a:latin typeface=""/>
              </a:rPr>
              <a:t>The Modern Study of </a:t>
            </a:r>
            <a:r>
              <a:rPr lang="en-US" sz="2400" b="1" dirty="0" smtClean="0">
                <a:solidFill>
                  <a:schemeClr val="bg1"/>
                </a:solidFill>
                <a:latin typeface=""/>
              </a:rPr>
              <a:t>Personality</a:t>
            </a:r>
            <a:endParaRPr lang="en-US" sz="2400" b="1" dirty="0">
              <a:solidFill>
                <a:schemeClr val="bg1"/>
              </a:solidFill>
              <a:latin typeface="Arial"/>
              <a:cs typeface="Arial"/>
            </a:endParaRPr>
          </a:p>
        </p:txBody>
      </p:sp>
    </p:spTree>
    <p:extLst>
      <p:ext uri="{BB962C8B-B14F-4D97-AF65-F5344CB8AC3E}">
        <p14:creationId xmlns:p14="http://schemas.microsoft.com/office/powerpoint/2010/main" val="32405479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48" y="819321"/>
            <a:ext cx="5273933"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19" name="Group 18"/>
          <p:cNvGrpSpPr/>
          <p:nvPr/>
        </p:nvGrpSpPr>
        <p:grpSpPr>
          <a:xfrm>
            <a:off x="-6792" y="-6792"/>
            <a:ext cx="1051560" cy="1051560"/>
            <a:chOff x="-6792" y="-6792"/>
            <a:chExt cx="1051560" cy="1051560"/>
          </a:xfrm>
        </p:grpSpPr>
        <p:sp>
          <p:nvSpPr>
            <p:cNvPr id="20" name="Rectangle 19"/>
            <p:cNvSpPr/>
            <p:nvPr/>
          </p:nvSpPr>
          <p:spPr>
            <a:xfrm>
              <a:off x="-6792" y="-6792"/>
              <a:ext cx="1051560"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TextBox 20"/>
            <p:cNvSpPr txBox="1"/>
            <p:nvPr/>
          </p:nvSpPr>
          <p:spPr>
            <a:xfrm>
              <a:off x="-6792" y="223271"/>
              <a:ext cx="1051560" cy="584776"/>
            </a:xfrm>
            <a:prstGeom prst="rect">
              <a:avLst/>
            </a:prstGeom>
            <a:noFill/>
            <a:ln>
              <a:noFill/>
            </a:ln>
          </p:spPr>
          <p:txBody>
            <a:bodyPr wrap="square" rtlCol="0">
              <a:spAutoFit/>
            </a:bodyPr>
            <a:lstStyle/>
            <a:p>
              <a:pPr algn="ctr"/>
              <a:r>
                <a:rPr lang="en-US" sz="3200" b="1" dirty="0" smtClean="0">
                  <a:solidFill>
                    <a:srgbClr val="FFFFFF"/>
                  </a:solidFill>
                  <a:latin typeface="Arial"/>
                  <a:cs typeface="Arial"/>
                </a:rPr>
                <a:t>14.2</a:t>
              </a:r>
              <a:endParaRPr lang="en-US" sz="3200" b="1" dirty="0">
                <a:solidFill>
                  <a:srgbClr val="FFFFFF"/>
                </a:solidFill>
                <a:latin typeface="Arial"/>
                <a:cs typeface="Arial"/>
              </a:endParaRPr>
            </a:p>
          </p:txBody>
        </p:sp>
      </p:grpSp>
      <p:sp>
        <p:nvSpPr>
          <p:cNvPr id="22" name="TextBox 21"/>
          <p:cNvSpPr txBox="1"/>
          <p:nvPr/>
        </p:nvSpPr>
        <p:spPr>
          <a:xfrm>
            <a:off x="1200984" y="326008"/>
            <a:ext cx="7050783" cy="461665"/>
          </a:xfrm>
          <a:prstGeom prst="rect">
            <a:avLst/>
          </a:prstGeom>
          <a:noFill/>
        </p:spPr>
        <p:txBody>
          <a:bodyPr wrap="square" rtlCol="0">
            <a:spAutoFit/>
          </a:bodyPr>
          <a:lstStyle/>
          <a:p>
            <a:r>
              <a:rPr lang="en-US" sz="2400" dirty="0" smtClean="0">
                <a:latin typeface="Arial"/>
                <a:cs typeface="Arial"/>
              </a:rPr>
              <a:t>Module Learning Objectives</a:t>
            </a:r>
            <a:endParaRPr lang="en-US" sz="2400" dirty="0">
              <a:latin typeface="Arial"/>
              <a:cs typeface="Arial"/>
            </a:endParaRPr>
          </a:p>
        </p:txBody>
      </p:sp>
      <p:grpSp>
        <p:nvGrpSpPr>
          <p:cNvPr id="7" name="Group 6"/>
          <p:cNvGrpSpPr/>
          <p:nvPr/>
        </p:nvGrpSpPr>
        <p:grpSpPr>
          <a:xfrm>
            <a:off x="612022" y="1346543"/>
            <a:ext cx="1078690" cy="734479"/>
            <a:chOff x="267760" y="1346543"/>
            <a:chExt cx="1078690" cy="734479"/>
          </a:xfrm>
        </p:grpSpPr>
        <p:sp>
          <p:nvSpPr>
            <p:cNvPr id="5" name="Round Diagonal Corner Rectangle 4"/>
            <p:cNvSpPr/>
            <p:nvPr/>
          </p:nvSpPr>
          <p:spPr>
            <a:xfrm>
              <a:off x="267760" y="1346543"/>
              <a:ext cx="1078690" cy="734479"/>
            </a:xfrm>
            <a:prstGeom prst="round2Diag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 name="TextBox 2"/>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14.2.A</a:t>
              </a:r>
              <a:endParaRPr lang="en-US" sz="2400" b="1" dirty="0">
                <a:solidFill>
                  <a:schemeClr val="bg1"/>
                </a:solidFill>
                <a:latin typeface="Arial"/>
                <a:cs typeface="Arial"/>
              </a:endParaRPr>
            </a:p>
          </p:txBody>
        </p:sp>
      </p:grpSp>
      <p:grpSp>
        <p:nvGrpSpPr>
          <p:cNvPr id="8" name="Group 7"/>
          <p:cNvGrpSpPr/>
          <p:nvPr/>
        </p:nvGrpSpPr>
        <p:grpSpPr>
          <a:xfrm>
            <a:off x="1851368" y="1346542"/>
            <a:ext cx="6648095" cy="1197864"/>
            <a:chOff x="1507106" y="1346542"/>
            <a:chExt cx="6648095" cy="1197864"/>
          </a:xfrm>
        </p:grpSpPr>
        <p:sp>
          <p:nvSpPr>
            <p:cNvPr id="6" name="Round Diagonal Corner Rectangle 5"/>
            <p:cNvSpPr/>
            <p:nvPr/>
          </p:nvSpPr>
          <p:spPr>
            <a:xfrm>
              <a:off x="1507106" y="1346542"/>
              <a:ext cx="6648095" cy="1197864"/>
            </a:xfrm>
            <a:prstGeom prst="round2Diag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 name="TextBox 3"/>
            <p:cNvSpPr txBox="1"/>
            <p:nvPr/>
          </p:nvSpPr>
          <p:spPr>
            <a:xfrm>
              <a:off x="1706012" y="1467386"/>
              <a:ext cx="6387986" cy="923330"/>
            </a:xfrm>
            <a:prstGeom prst="rect">
              <a:avLst/>
            </a:prstGeom>
            <a:noFill/>
          </p:spPr>
          <p:txBody>
            <a:bodyPr wrap="square" rtlCol="0">
              <a:spAutoFit/>
            </a:bodyPr>
            <a:lstStyle/>
            <a:p>
              <a:r>
                <a:rPr lang="en-US" dirty="0">
                  <a:latin typeface="Arial"/>
                  <a:cs typeface="Arial"/>
                </a:rPr>
                <a:t>Outline some ways in which objective personality inventories differ from popular personality tests used in business, dating, or other areas</a:t>
              </a:r>
              <a:r>
                <a:rPr lang="en-US" dirty="0" smtClean="0">
                  <a:latin typeface="Arial"/>
                  <a:cs typeface="Arial"/>
                </a:rPr>
                <a:t>.</a:t>
              </a:r>
              <a:endParaRPr lang="en-US" dirty="0">
                <a:latin typeface="Arial"/>
                <a:cs typeface="Arial"/>
              </a:endParaRPr>
            </a:p>
          </p:txBody>
        </p:sp>
      </p:grpSp>
      <p:grpSp>
        <p:nvGrpSpPr>
          <p:cNvPr id="13" name="Group 12"/>
          <p:cNvGrpSpPr/>
          <p:nvPr/>
        </p:nvGrpSpPr>
        <p:grpSpPr>
          <a:xfrm>
            <a:off x="612022" y="2641443"/>
            <a:ext cx="1078690" cy="734479"/>
            <a:chOff x="267760" y="1346543"/>
            <a:chExt cx="1078690" cy="734479"/>
          </a:xfrm>
        </p:grpSpPr>
        <p:sp>
          <p:nvSpPr>
            <p:cNvPr id="14" name="Round Diagonal Corner Rectangle 13"/>
            <p:cNvSpPr/>
            <p:nvPr/>
          </p:nvSpPr>
          <p:spPr>
            <a:xfrm>
              <a:off x="267760" y="1346543"/>
              <a:ext cx="1078690" cy="734479"/>
            </a:xfrm>
            <a:prstGeom prst="round2Diag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5" name="TextBox 1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14.2.B</a:t>
              </a:r>
              <a:endParaRPr lang="en-US" sz="2400" b="1" dirty="0">
                <a:solidFill>
                  <a:schemeClr val="bg1"/>
                </a:solidFill>
                <a:latin typeface="Arial"/>
                <a:cs typeface="Arial"/>
              </a:endParaRPr>
            </a:p>
          </p:txBody>
        </p:sp>
      </p:grpSp>
      <p:grpSp>
        <p:nvGrpSpPr>
          <p:cNvPr id="16" name="Group 15"/>
          <p:cNvGrpSpPr/>
          <p:nvPr/>
        </p:nvGrpSpPr>
        <p:grpSpPr>
          <a:xfrm>
            <a:off x="1851368" y="2641443"/>
            <a:ext cx="6648095" cy="941832"/>
            <a:chOff x="1507106" y="1346543"/>
            <a:chExt cx="6648095" cy="941832"/>
          </a:xfrm>
        </p:grpSpPr>
        <p:sp>
          <p:nvSpPr>
            <p:cNvPr id="17" name="Round Diagonal Corner Rectangle 16"/>
            <p:cNvSpPr/>
            <p:nvPr/>
          </p:nvSpPr>
          <p:spPr>
            <a:xfrm>
              <a:off x="1507106" y="1346543"/>
              <a:ext cx="6648095" cy="941832"/>
            </a:xfrm>
            <a:prstGeom prst="round2Diag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8" name="TextBox 17"/>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List the Big Five personality dimensions, and describe the characteristics of each one</a:t>
              </a:r>
              <a:r>
                <a:rPr lang="en-US" dirty="0" smtClean="0">
                  <a:latin typeface="Arial"/>
                  <a:cs typeface="Arial"/>
                </a:rPr>
                <a:t>.</a:t>
              </a:r>
              <a:endParaRPr lang="en-US" dirty="0">
                <a:latin typeface="Arial"/>
                <a:cs typeface="Arial"/>
              </a:endParaRPr>
            </a:p>
          </p:txBody>
        </p:sp>
      </p:grpSp>
    </p:spTree>
    <p:extLst>
      <p:ext uri="{BB962C8B-B14F-4D97-AF65-F5344CB8AC3E}">
        <p14:creationId xmlns:p14="http://schemas.microsoft.com/office/powerpoint/2010/main" val="4457482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90"/>
                                          </p:val>
                                        </p:tav>
                                        <p:tav tm="100000">
                                          <p:val>
                                            <p:fltVal val="0"/>
                                          </p:val>
                                        </p:tav>
                                      </p:tavLst>
                                    </p:anim>
                                    <p:animEffect transition="in" filter="fade">
                                      <p:cBhvr>
                                        <p:cTn id="25" dur="500"/>
                                        <p:tgtEl>
                                          <p:spTgt spid="7"/>
                                        </p:tgtEl>
                                      </p:cBhvr>
                                    </p:animEffect>
                                  </p:childTnLst>
                                </p:cTn>
                              </p:par>
                            </p:childTnLst>
                          </p:cTn>
                        </p:par>
                        <p:par>
                          <p:cTn id="26" fill="hold">
                            <p:stCondLst>
                              <p:cond delay="2000"/>
                            </p:stCondLst>
                            <p:childTnLst>
                              <p:par>
                                <p:cTn id="27" presetID="2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par>
                          <p:cTn id="31" fill="hold">
                            <p:stCondLst>
                              <p:cond delay="25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90"/>
                                          </p:val>
                                        </p:tav>
                                        <p:tav tm="100000">
                                          <p:val>
                                            <p:fltVal val="0"/>
                                          </p:val>
                                        </p:tav>
                                      </p:tavLst>
                                    </p:anim>
                                    <p:animEffect transition="in" filter="fade">
                                      <p:cBhvr>
                                        <p:cTn id="37" dur="500"/>
                                        <p:tgtEl>
                                          <p:spTgt spid="13"/>
                                        </p:tgtEl>
                                      </p:cBhvr>
                                    </p:animEffect>
                                  </p:childTnLst>
                                </p:cTn>
                              </p:par>
                            </p:childTnLst>
                          </p:cTn>
                        </p:par>
                        <p:par>
                          <p:cTn id="38" fill="hold">
                            <p:stCondLst>
                              <p:cond delay="3000"/>
                            </p:stCondLst>
                            <p:childTnLst>
                              <p:par>
                                <p:cTn id="39" presetID="2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1"/>
            <a:ext cx="9144000" cy="6468864"/>
          </a:xfrm>
          <a:prstGeom prst="rect">
            <a:avLst/>
          </a:prstGeom>
          <a:solidFill>
            <a:srgbClr val="E7C8B3"/>
          </a:solidFill>
          <a:ln w="9525" cap="flat" cmpd="sng" algn="ctr">
            <a:noFill/>
            <a:prstDash val="solid"/>
            <a:round/>
            <a:headEnd type="none" w="med" len="med"/>
            <a:tailEnd type="none" w="med" len="med"/>
          </a:ln>
          <a:effectLst/>
        </p:spPr>
        <p:txBody>
          <a:bodyPr wrap="none" anchor="ctr"/>
          <a:lstStyle/>
          <a:p>
            <a:pPr algn="ctr">
              <a:defRPr/>
            </a:pPr>
            <a:endParaRPr lang="en-US" sz="1800">
              <a:latin typeface="Arial"/>
              <a:ea typeface="ＭＳ Ｐゴシック" charset="-128"/>
              <a:cs typeface="Arial"/>
            </a:endParaRPr>
          </a:p>
        </p:txBody>
      </p:sp>
      <p:sp>
        <p:nvSpPr>
          <p:cNvPr id="6" name="Rectangle 5"/>
          <p:cNvSpPr/>
          <p:nvPr/>
        </p:nvSpPr>
        <p:spPr bwMode="auto">
          <a:xfrm>
            <a:off x="5943600" y="0"/>
            <a:ext cx="3200400" cy="6460928"/>
          </a:xfrm>
          <a:prstGeom prst="rect">
            <a:avLst/>
          </a:prstGeom>
          <a:solidFill>
            <a:srgbClr val="7C8BC4">
              <a:alpha val="57000"/>
            </a:srgbClr>
          </a:solidFill>
          <a:ln w="9525" cap="flat" cmpd="sng" algn="ctr">
            <a:noFill/>
            <a:prstDash val="solid"/>
            <a:round/>
            <a:headEnd type="none" w="med" len="med"/>
            <a:tailEnd type="none" w="med" len="med"/>
          </a:ln>
          <a:effectLst/>
        </p:spPr>
        <p:txBody>
          <a:bodyPr wrap="none" anchor="ctr"/>
          <a:lstStyle/>
          <a:p>
            <a:pPr algn="ctr">
              <a:defRPr/>
            </a:pPr>
            <a:endParaRPr lang="en-US" sz="1800">
              <a:latin typeface="Arial"/>
              <a:ea typeface="ＭＳ Ｐゴシック" charset="-128"/>
              <a:cs typeface="Arial"/>
            </a:endParaRPr>
          </a:p>
        </p:txBody>
      </p:sp>
      <p:sp>
        <p:nvSpPr>
          <p:cNvPr id="99334" name="Isosceles Triangle 12"/>
          <p:cNvSpPr>
            <a:spLocks noChangeArrowheads="1"/>
          </p:cNvSpPr>
          <p:nvPr/>
        </p:nvSpPr>
        <p:spPr bwMode="auto">
          <a:xfrm>
            <a:off x="0" y="5251253"/>
            <a:ext cx="9144000" cy="1217612"/>
          </a:xfrm>
          <a:prstGeom prst="triangle">
            <a:avLst>
              <a:gd name="adj" fmla="val 64699"/>
            </a:avLst>
          </a:prstGeom>
          <a:solidFill>
            <a:srgbClr val="4F3967"/>
          </a:solidFill>
          <a:ln w="9525">
            <a:noFill/>
            <a:round/>
            <a:headEnd/>
            <a:tailEnd/>
          </a:ln>
        </p:spPr>
        <p:txBody>
          <a:bodyPr wrap="none" anchor="ctr"/>
          <a:lstStyle/>
          <a:p>
            <a:pPr algn="ctr">
              <a:defRPr/>
            </a:pPr>
            <a:endParaRPr lang="en-US" sz="1800">
              <a:latin typeface="Arial"/>
              <a:ea typeface="ＭＳ Ｐゴシック" charset="-128"/>
              <a:cs typeface="Arial"/>
            </a:endParaRPr>
          </a:p>
        </p:txBody>
      </p:sp>
      <p:sp>
        <p:nvSpPr>
          <p:cNvPr id="99335" name="Title 4"/>
          <p:cNvSpPr>
            <a:spLocks noGrp="1"/>
          </p:cNvSpPr>
          <p:nvPr>
            <p:ph type="ctrTitle"/>
          </p:nvPr>
        </p:nvSpPr>
        <p:spPr/>
        <p:txBody>
          <a:bodyPr/>
          <a:lstStyle/>
          <a:p>
            <a:pPr eaLnBrk="1" hangingPunct="1">
              <a:defRPr/>
            </a:pPr>
            <a:r>
              <a:rPr lang="en-US" dirty="0">
                <a:ea typeface="ＭＳ Ｐゴシック" charset="-128"/>
              </a:rPr>
              <a:t>Popular Personality Tests</a:t>
            </a:r>
          </a:p>
        </p:txBody>
      </p:sp>
      <p:sp>
        <p:nvSpPr>
          <p:cNvPr id="10" name="Round Diagonal Corner Rectangle 9"/>
          <p:cNvSpPr>
            <a:spLocks noChangeArrowheads="1"/>
          </p:cNvSpPr>
          <p:nvPr/>
        </p:nvSpPr>
        <p:spPr bwMode="auto">
          <a:xfrm>
            <a:off x="658813" y="1736079"/>
            <a:ext cx="3703637" cy="3722215"/>
          </a:xfrm>
          <a:prstGeom prst="round2DiagRect">
            <a:avLst/>
          </a:prstGeom>
          <a:solidFill>
            <a:schemeClr val="accent1">
              <a:lumMod val="20000"/>
              <a:lumOff val="80000"/>
            </a:schemeClr>
          </a:solidFill>
          <a:ln>
            <a:noFill/>
          </a:ln>
          <a:effectLst>
            <a:outerShdw blurRad="101600" dist="12700" dir="2700000" rotWithShape="0">
              <a:srgbClr val="000000">
                <a:alpha val="42998"/>
              </a:srgbClr>
            </a:outerShdw>
          </a:effectLst>
          <a:extLst/>
        </p:spPr>
        <p:txBody>
          <a:bodyPr wrap="none" anchor="ctr"/>
          <a:lstStyle/>
          <a:p>
            <a:pPr algn="ctr">
              <a:defRPr/>
            </a:pPr>
            <a:endParaRPr lang="en-US" sz="1800">
              <a:latin typeface="Arial"/>
              <a:ea typeface="ＭＳ Ｐゴシック" pitchFamily="-112" charset="-128"/>
              <a:cs typeface="Arial"/>
            </a:endParaRPr>
          </a:p>
        </p:txBody>
      </p:sp>
      <p:sp>
        <p:nvSpPr>
          <p:cNvPr id="22" name="Round Diagonal Corner Rectangle 21"/>
          <p:cNvSpPr>
            <a:spLocks noChangeArrowheads="1"/>
          </p:cNvSpPr>
          <p:nvPr/>
        </p:nvSpPr>
        <p:spPr bwMode="auto">
          <a:xfrm>
            <a:off x="4816475" y="1769418"/>
            <a:ext cx="3683000" cy="3686160"/>
          </a:xfrm>
          <a:prstGeom prst="round2DiagRect">
            <a:avLst/>
          </a:prstGeom>
          <a:solidFill>
            <a:schemeClr val="accent3">
              <a:lumMod val="20000"/>
              <a:lumOff val="80000"/>
            </a:schemeClr>
          </a:solidFill>
          <a:ln>
            <a:noFill/>
          </a:ln>
          <a:effectLst>
            <a:outerShdw blurRad="101600" dist="12700" dir="2700000" rotWithShape="0">
              <a:srgbClr val="000000">
                <a:alpha val="42998"/>
              </a:srgbClr>
            </a:outerShdw>
          </a:effectLst>
          <a:extLst/>
        </p:spPr>
        <p:txBody>
          <a:bodyPr wrap="none" anchor="ctr"/>
          <a:lstStyle/>
          <a:p>
            <a:pPr algn="ctr">
              <a:defRPr/>
            </a:pPr>
            <a:endParaRPr lang="en-US" sz="1800">
              <a:latin typeface="Arial"/>
              <a:ea typeface="ＭＳ Ｐゴシック" pitchFamily="-112" charset="-128"/>
              <a:cs typeface="Arial"/>
            </a:endParaRPr>
          </a:p>
        </p:txBody>
      </p:sp>
      <p:sp>
        <p:nvSpPr>
          <p:cNvPr id="191505" name="Content Placeholder 2"/>
          <p:cNvSpPr>
            <a:spLocks/>
          </p:cNvSpPr>
          <p:nvPr/>
        </p:nvSpPr>
        <p:spPr bwMode="auto">
          <a:xfrm>
            <a:off x="5119483" y="1991680"/>
            <a:ext cx="3265487"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tabLst>
                <a:tab pos="231775" algn="l"/>
              </a:tabLst>
            </a:pPr>
            <a:r>
              <a:rPr lang="en-US" sz="2200" b="1" dirty="0">
                <a:solidFill>
                  <a:srgbClr val="7C8BC4"/>
                </a:solidFill>
                <a:latin typeface="Arial"/>
                <a:cs typeface="Arial"/>
              </a:rPr>
              <a:t>Objective Tests (inventories)</a:t>
            </a:r>
          </a:p>
          <a:p>
            <a:pPr marL="225425" indent="-225425">
              <a:lnSpc>
                <a:spcPct val="90000"/>
              </a:lnSpc>
              <a:spcBef>
                <a:spcPts val="1200"/>
              </a:spcBef>
              <a:buFontTx/>
              <a:buChar char="•"/>
            </a:pPr>
            <a:r>
              <a:rPr lang="en-US" sz="2200" b="1" dirty="0" smtClean="0">
                <a:latin typeface="Arial"/>
                <a:cs typeface="Arial"/>
              </a:rPr>
              <a:t>Standardized questionnaires requiring </a:t>
            </a:r>
            <a:r>
              <a:rPr lang="en-US" sz="2200" b="1" dirty="0">
                <a:latin typeface="Arial"/>
                <a:cs typeface="Arial"/>
              </a:rPr>
              <a:t>written </a:t>
            </a:r>
            <a:r>
              <a:rPr lang="en-US" sz="2200" b="1" dirty="0" smtClean="0">
                <a:latin typeface="Arial"/>
                <a:cs typeface="Arial"/>
              </a:rPr>
              <a:t>responses</a:t>
            </a:r>
            <a:endParaRPr lang="en-US" sz="2200" b="1" dirty="0">
              <a:latin typeface="Arial"/>
              <a:cs typeface="Arial"/>
            </a:endParaRPr>
          </a:p>
          <a:p>
            <a:pPr marL="225425" indent="-225425">
              <a:lnSpc>
                <a:spcPct val="90000"/>
              </a:lnSpc>
              <a:spcBef>
                <a:spcPts val="1200"/>
              </a:spcBef>
              <a:buFontTx/>
              <a:buChar char="•"/>
            </a:pPr>
            <a:r>
              <a:rPr lang="en-US" sz="2200" b="1" dirty="0" smtClean="0">
                <a:latin typeface="Arial"/>
                <a:cs typeface="Arial"/>
              </a:rPr>
              <a:t>Scientifically </a:t>
            </a:r>
            <a:r>
              <a:rPr lang="en-US" sz="2200" b="1" dirty="0">
                <a:latin typeface="Arial"/>
                <a:cs typeface="Arial"/>
              </a:rPr>
              <a:t>valid, </a:t>
            </a:r>
            <a:r>
              <a:rPr lang="en-US" sz="2200" b="1" dirty="0" smtClean="0">
                <a:latin typeface="Arial"/>
                <a:cs typeface="Arial"/>
              </a:rPr>
              <a:t>useful </a:t>
            </a:r>
            <a:r>
              <a:rPr lang="en-US" sz="2200" b="1" dirty="0">
                <a:latin typeface="Arial"/>
                <a:cs typeface="Arial"/>
              </a:rPr>
              <a:t>in research</a:t>
            </a:r>
          </a:p>
        </p:txBody>
      </p:sp>
      <p:sp>
        <p:nvSpPr>
          <p:cNvPr id="13" name="Rectangle 12"/>
          <p:cNvSpPr/>
          <p:nvPr/>
        </p:nvSpPr>
        <p:spPr>
          <a:xfrm>
            <a:off x="-173463" y="731025"/>
            <a:ext cx="2124926"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503" name="Content Placeholder 2"/>
          <p:cNvSpPr>
            <a:spLocks/>
          </p:cNvSpPr>
          <p:nvPr/>
        </p:nvSpPr>
        <p:spPr bwMode="auto">
          <a:xfrm>
            <a:off x="929648" y="1954105"/>
            <a:ext cx="3299868"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73038" algn="l"/>
              </a:tabLst>
            </a:pPr>
            <a:r>
              <a:rPr lang="en-US" sz="2200" b="1" dirty="0">
                <a:solidFill>
                  <a:srgbClr val="4F3967"/>
                </a:solidFill>
                <a:latin typeface="Arial"/>
                <a:cs typeface="Arial"/>
              </a:rPr>
              <a:t>Myers-Briggs Type Indicator</a:t>
            </a:r>
          </a:p>
          <a:p>
            <a:pPr marL="225425" indent="-225425">
              <a:spcBef>
                <a:spcPts val="1200"/>
              </a:spcBef>
              <a:buFontTx/>
              <a:buChar char="•"/>
            </a:pPr>
            <a:r>
              <a:rPr lang="en-US" sz="2200" b="1" dirty="0" smtClean="0">
                <a:solidFill>
                  <a:srgbClr val="000000"/>
                </a:solidFill>
                <a:latin typeface="Arial"/>
                <a:cs typeface="Arial"/>
              </a:rPr>
              <a:t>Popular </a:t>
            </a:r>
            <a:r>
              <a:rPr lang="en-US" sz="2200" b="1" dirty="0">
                <a:solidFill>
                  <a:srgbClr val="000000"/>
                </a:solidFill>
                <a:latin typeface="Arial"/>
                <a:cs typeface="Arial"/>
              </a:rPr>
              <a:t>in business, </a:t>
            </a:r>
            <a:r>
              <a:rPr lang="en-US" sz="2200" b="1" dirty="0" smtClean="0">
                <a:solidFill>
                  <a:srgbClr val="000000"/>
                </a:solidFill>
                <a:latin typeface="Arial"/>
                <a:cs typeface="Arial"/>
              </a:rPr>
              <a:t>at motivational </a:t>
            </a:r>
            <a:r>
              <a:rPr lang="en-US" sz="2200" b="1" dirty="0">
                <a:solidFill>
                  <a:srgbClr val="000000"/>
                </a:solidFill>
                <a:latin typeface="Arial"/>
                <a:cs typeface="Arial"/>
              </a:rPr>
              <a:t>seminars</a:t>
            </a:r>
            <a:r>
              <a:rPr lang="en-US" sz="2200" b="1" dirty="0" smtClean="0">
                <a:solidFill>
                  <a:srgbClr val="000000"/>
                </a:solidFill>
                <a:latin typeface="Arial"/>
                <a:cs typeface="Arial"/>
              </a:rPr>
              <a:t>, and </a:t>
            </a:r>
            <a:r>
              <a:rPr lang="en-US" sz="2200" b="1" dirty="0">
                <a:solidFill>
                  <a:srgbClr val="000000"/>
                </a:solidFill>
                <a:latin typeface="Arial"/>
                <a:cs typeface="Arial"/>
              </a:rPr>
              <a:t>with </a:t>
            </a:r>
            <a:r>
              <a:rPr lang="en-US" sz="2200" b="1" dirty="0" smtClean="0">
                <a:solidFill>
                  <a:srgbClr val="000000"/>
                </a:solidFill>
                <a:latin typeface="Arial"/>
                <a:cs typeface="Arial"/>
              </a:rPr>
              <a:t>matchmaking services</a:t>
            </a:r>
            <a:endParaRPr lang="en-US" sz="2200" b="1" dirty="0">
              <a:solidFill>
                <a:srgbClr val="000000"/>
              </a:solidFill>
              <a:latin typeface="Arial"/>
              <a:cs typeface="Arial"/>
            </a:endParaRPr>
          </a:p>
          <a:p>
            <a:pPr marL="225425" indent="-225425">
              <a:spcBef>
                <a:spcPts val="1200"/>
              </a:spcBef>
              <a:buFontTx/>
              <a:buChar char="•"/>
            </a:pPr>
            <a:r>
              <a:rPr lang="en-US" sz="2200" b="1" dirty="0" smtClean="0">
                <a:solidFill>
                  <a:srgbClr val="000000"/>
                </a:solidFill>
                <a:latin typeface="Arial"/>
                <a:cs typeface="Arial"/>
              </a:rPr>
              <a:t>Low reliability</a:t>
            </a:r>
            <a:endParaRPr lang="en-US" sz="2200" b="1" dirty="0">
              <a:solidFill>
                <a:srgbClr val="000000"/>
              </a:solidFill>
              <a:latin typeface="Arial"/>
              <a:cs typeface="Arial"/>
            </a:endParaRPr>
          </a:p>
        </p:txBody>
      </p:sp>
    </p:spTree>
    <p:extLst>
      <p:ext uri="{BB962C8B-B14F-4D97-AF65-F5344CB8AC3E}">
        <p14:creationId xmlns:p14="http://schemas.microsoft.com/office/powerpoint/2010/main" val="4011750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right)">
                                      <p:cBhvr>
                                        <p:cTn id="8" dur="500"/>
                                        <p:tgtEl>
                                          <p:spTgt spid="13"/>
                                        </p:tgtEl>
                                      </p:cBhvr>
                                    </p:animEffect>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par>
                          <p:cTn id="13" fill="hold">
                            <p:stCondLst>
                              <p:cond delay="1000"/>
                            </p:stCondLst>
                            <p:childTnLst>
                              <p:par>
                                <p:cTn id="14" presetID="37" presetClass="entr" presetSubtype="0" fill="hold" grpId="0" nodeType="afterEffect">
                                  <p:stCondLst>
                                    <p:cond delay="0"/>
                                  </p:stCondLst>
                                  <p:childTnLst>
                                    <p:set>
                                      <p:cBhvr>
                                        <p:cTn id="15" dur="1" fill="hold">
                                          <p:stCondLst>
                                            <p:cond delay="0"/>
                                          </p:stCondLst>
                                        </p:cTn>
                                        <p:tgtEl>
                                          <p:spTgt spid="191503">
                                            <p:txEl>
                                              <p:pRg st="0" end="0"/>
                                            </p:txEl>
                                          </p:spTgt>
                                        </p:tgtEl>
                                        <p:attrNameLst>
                                          <p:attrName>style.visibility</p:attrName>
                                        </p:attrNameLst>
                                      </p:cBhvr>
                                      <p:to>
                                        <p:strVal val="visible"/>
                                      </p:to>
                                    </p:set>
                                    <p:animEffect transition="in" filter="fade">
                                      <p:cBhvr>
                                        <p:cTn id="16" dur="1000"/>
                                        <p:tgtEl>
                                          <p:spTgt spid="191503">
                                            <p:txEl>
                                              <p:pRg st="0" end="0"/>
                                            </p:txEl>
                                          </p:spTgt>
                                        </p:tgtEl>
                                      </p:cBhvr>
                                    </p:animEffect>
                                    <p:anim calcmode="lin" valueType="num">
                                      <p:cBhvr>
                                        <p:cTn id="17" dur="1000" fill="hold"/>
                                        <p:tgtEl>
                                          <p:spTgt spid="191503">
                                            <p:txEl>
                                              <p:pRg st="0" end="0"/>
                                            </p:txEl>
                                          </p:spTgt>
                                        </p:tgtEl>
                                        <p:attrNameLst>
                                          <p:attrName>ppt_x</p:attrName>
                                        </p:attrNameLst>
                                      </p:cBhvr>
                                      <p:tavLst>
                                        <p:tav tm="0">
                                          <p:val>
                                            <p:strVal val="#ppt_x"/>
                                          </p:val>
                                        </p:tav>
                                        <p:tav tm="100000">
                                          <p:val>
                                            <p:strVal val="#ppt_x"/>
                                          </p:val>
                                        </p:tav>
                                      </p:tavLst>
                                    </p:anim>
                                    <p:anim calcmode="lin" valueType="num">
                                      <p:cBhvr>
                                        <p:cTn id="18" dur="900" decel="100000" fill="hold"/>
                                        <p:tgtEl>
                                          <p:spTgt spid="191503">
                                            <p:txEl>
                                              <p:pRg st="0" end="0"/>
                                            </p:txEl>
                                          </p:spTgt>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91503">
                                            <p:txEl>
                                              <p:pRg st="0" end="0"/>
                                            </p:txEl>
                                          </p:spTgt>
                                        </p:tgtEl>
                                        <p:attrNameLst>
                                          <p:attrName>ppt_y</p:attrName>
                                        </p:attrNameLst>
                                      </p:cBhvr>
                                      <p:tavLst>
                                        <p:tav tm="0">
                                          <p:val>
                                            <p:strVal val="#ppt_y-.03"/>
                                          </p:val>
                                        </p:tav>
                                        <p:tav tm="100000">
                                          <p:val>
                                            <p:strVal val="#ppt_y"/>
                                          </p:val>
                                        </p:tav>
                                      </p:tavLst>
                                    </p:anim>
                                  </p:childTnLst>
                                </p:cTn>
                              </p:par>
                            </p:childTnLst>
                          </p:cTn>
                        </p:par>
                        <p:par>
                          <p:cTn id="20" fill="hold" nodeType="afterGroup">
                            <p:stCondLst>
                              <p:cond delay="2000"/>
                            </p:stCondLst>
                            <p:childTnLst>
                              <p:par>
                                <p:cTn id="21" presetID="22" presetClass="entr" presetSubtype="8" fill="hold" grpId="0" nodeType="afterEffect">
                                  <p:stCondLst>
                                    <p:cond delay="750"/>
                                  </p:stCondLst>
                                  <p:childTnLst>
                                    <p:set>
                                      <p:cBhvr>
                                        <p:cTn id="22" dur="1" fill="hold">
                                          <p:stCondLst>
                                            <p:cond delay="0"/>
                                          </p:stCondLst>
                                        </p:cTn>
                                        <p:tgtEl>
                                          <p:spTgt spid="191503">
                                            <p:txEl>
                                              <p:pRg st="1" end="1"/>
                                            </p:txEl>
                                          </p:spTgt>
                                        </p:tgtEl>
                                        <p:attrNameLst>
                                          <p:attrName>style.visibility</p:attrName>
                                        </p:attrNameLst>
                                      </p:cBhvr>
                                      <p:to>
                                        <p:strVal val="visible"/>
                                      </p:to>
                                    </p:set>
                                    <p:animEffect transition="in" filter="wipe(left)">
                                      <p:cBhvr>
                                        <p:cTn id="23" dur="500"/>
                                        <p:tgtEl>
                                          <p:spTgt spid="191503">
                                            <p:txEl>
                                              <p:pRg st="1" end="1"/>
                                            </p:txEl>
                                          </p:spTgt>
                                        </p:tgtEl>
                                      </p:cBhvr>
                                    </p:animEffect>
                                  </p:childTnLst>
                                </p:cTn>
                              </p:par>
                            </p:childTnLst>
                          </p:cTn>
                        </p:par>
                        <p:par>
                          <p:cTn id="24" fill="hold" nodeType="afterGroup">
                            <p:stCondLst>
                              <p:cond delay="3250"/>
                            </p:stCondLst>
                            <p:childTnLst>
                              <p:par>
                                <p:cTn id="25" presetID="22" presetClass="entr" presetSubtype="8" fill="hold" grpId="0" nodeType="afterEffect">
                                  <p:stCondLst>
                                    <p:cond delay="750"/>
                                  </p:stCondLst>
                                  <p:childTnLst>
                                    <p:set>
                                      <p:cBhvr>
                                        <p:cTn id="26" dur="1" fill="hold">
                                          <p:stCondLst>
                                            <p:cond delay="0"/>
                                          </p:stCondLst>
                                        </p:cTn>
                                        <p:tgtEl>
                                          <p:spTgt spid="191503">
                                            <p:txEl>
                                              <p:pRg st="2" end="2"/>
                                            </p:txEl>
                                          </p:spTgt>
                                        </p:tgtEl>
                                        <p:attrNameLst>
                                          <p:attrName>style.visibility</p:attrName>
                                        </p:attrNameLst>
                                      </p:cBhvr>
                                      <p:to>
                                        <p:strVal val="visible"/>
                                      </p:to>
                                    </p:set>
                                    <p:animEffect transition="in" filter="wipe(left)">
                                      <p:cBhvr>
                                        <p:cTn id="27" dur="500"/>
                                        <p:tgtEl>
                                          <p:spTgt spid="19150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up)">
                                      <p:cBhvr>
                                        <p:cTn id="32" dur="500"/>
                                        <p:tgtEl>
                                          <p:spTgt spid="22"/>
                                        </p:tgtEl>
                                      </p:cBhvr>
                                    </p:animEffect>
                                  </p:childTnLst>
                                </p:cTn>
                              </p:par>
                            </p:childTnLst>
                          </p:cTn>
                        </p:par>
                        <p:par>
                          <p:cTn id="33" fill="hold">
                            <p:stCondLst>
                              <p:cond delay="500"/>
                            </p:stCondLst>
                            <p:childTnLst>
                              <p:par>
                                <p:cTn id="34" presetID="37" presetClass="entr" presetSubtype="0" fill="hold" grpId="0" nodeType="afterEffect">
                                  <p:stCondLst>
                                    <p:cond delay="0"/>
                                  </p:stCondLst>
                                  <p:childTnLst>
                                    <p:set>
                                      <p:cBhvr>
                                        <p:cTn id="35" dur="1" fill="hold">
                                          <p:stCondLst>
                                            <p:cond delay="0"/>
                                          </p:stCondLst>
                                        </p:cTn>
                                        <p:tgtEl>
                                          <p:spTgt spid="191505">
                                            <p:txEl>
                                              <p:pRg st="0" end="0"/>
                                            </p:txEl>
                                          </p:spTgt>
                                        </p:tgtEl>
                                        <p:attrNameLst>
                                          <p:attrName>style.visibility</p:attrName>
                                        </p:attrNameLst>
                                      </p:cBhvr>
                                      <p:to>
                                        <p:strVal val="visible"/>
                                      </p:to>
                                    </p:set>
                                    <p:animEffect transition="in" filter="fade">
                                      <p:cBhvr>
                                        <p:cTn id="36" dur="1000"/>
                                        <p:tgtEl>
                                          <p:spTgt spid="191505">
                                            <p:txEl>
                                              <p:pRg st="0" end="0"/>
                                            </p:txEl>
                                          </p:spTgt>
                                        </p:tgtEl>
                                      </p:cBhvr>
                                    </p:animEffect>
                                    <p:anim calcmode="lin" valueType="num">
                                      <p:cBhvr>
                                        <p:cTn id="37" dur="1000" fill="hold"/>
                                        <p:tgtEl>
                                          <p:spTgt spid="191505">
                                            <p:txEl>
                                              <p:pRg st="0" end="0"/>
                                            </p:txEl>
                                          </p:spTgt>
                                        </p:tgtEl>
                                        <p:attrNameLst>
                                          <p:attrName>ppt_x</p:attrName>
                                        </p:attrNameLst>
                                      </p:cBhvr>
                                      <p:tavLst>
                                        <p:tav tm="0">
                                          <p:val>
                                            <p:strVal val="#ppt_x"/>
                                          </p:val>
                                        </p:tav>
                                        <p:tav tm="100000">
                                          <p:val>
                                            <p:strVal val="#ppt_x"/>
                                          </p:val>
                                        </p:tav>
                                      </p:tavLst>
                                    </p:anim>
                                    <p:anim calcmode="lin" valueType="num">
                                      <p:cBhvr>
                                        <p:cTn id="38" dur="900" decel="100000" fill="hold"/>
                                        <p:tgtEl>
                                          <p:spTgt spid="191505">
                                            <p:txEl>
                                              <p:pRg st="0" end="0"/>
                                            </p:txEl>
                                          </p:spTgt>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91505">
                                            <p:txEl>
                                              <p:pRg st="0" end="0"/>
                                            </p:txEl>
                                          </p:spTgt>
                                        </p:tgtEl>
                                        <p:attrNameLst>
                                          <p:attrName>ppt_y</p:attrName>
                                        </p:attrNameLst>
                                      </p:cBhvr>
                                      <p:tavLst>
                                        <p:tav tm="0">
                                          <p:val>
                                            <p:strVal val="#ppt_y-.03"/>
                                          </p:val>
                                        </p:tav>
                                        <p:tav tm="100000">
                                          <p:val>
                                            <p:strVal val="#ppt_y"/>
                                          </p:val>
                                        </p:tav>
                                      </p:tavLst>
                                    </p:anim>
                                  </p:childTnLst>
                                </p:cTn>
                              </p:par>
                            </p:childTnLst>
                          </p:cTn>
                        </p:par>
                        <p:par>
                          <p:cTn id="40" fill="hold" nodeType="afterGroup">
                            <p:stCondLst>
                              <p:cond delay="1500"/>
                            </p:stCondLst>
                            <p:childTnLst>
                              <p:par>
                                <p:cTn id="41" presetID="22" presetClass="entr" presetSubtype="8" fill="hold" grpId="0" nodeType="afterEffect">
                                  <p:stCondLst>
                                    <p:cond delay="750"/>
                                  </p:stCondLst>
                                  <p:childTnLst>
                                    <p:set>
                                      <p:cBhvr>
                                        <p:cTn id="42" dur="1" fill="hold">
                                          <p:stCondLst>
                                            <p:cond delay="0"/>
                                          </p:stCondLst>
                                        </p:cTn>
                                        <p:tgtEl>
                                          <p:spTgt spid="191505">
                                            <p:txEl>
                                              <p:pRg st="1" end="1"/>
                                            </p:txEl>
                                          </p:spTgt>
                                        </p:tgtEl>
                                        <p:attrNameLst>
                                          <p:attrName>style.visibility</p:attrName>
                                        </p:attrNameLst>
                                      </p:cBhvr>
                                      <p:to>
                                        <p:strVal val="visible"/>
                                      </p:to>
                                    </p:set>
                                    <p:animEffect transition="in" filter="wipe(left)">
                                      <p:cBhvr>
                                        <p:cTn id="43" dur="500"/>
                                        <p:tgtEl>
                                          <p:spTgt spid="191505">
                                            <p:txEl>
                                              <p:pRg st="1" end="1"/>
                                            </p:txEl>
                                          </p:spTgt>
                                        </p:tgtEl>
                                      </p:cBhvr>
                                    </p:animEffect>
                                  </p:childTnLst>
                                </p:cTn>
                              </p:par>
                            </p:childTnLst>
                          </p:cTn>
                        </p:par>
                        <p:par>
                          <p:cTn id="44" fill="hold" nodeType="withGroup">
                            <p:stCondLst>
                              <p:cond delay="2750"/>
                            </p:stCondLst>
                            <p:childTnLst>
                              <p:par>
                                <p:cTn id="45" presetID="22" presetClass="entr" presetSubtype="8" fill="hold" grpId="0" nodeType="afterEffect">
                                  <p:stCondLst>
                                    <p:cond delay="0"/>
                                  </p:stCondLst>
                                  <p:childTnLst>
                                    <p:set>
                                      <p:cBhvr>
                                        <p:cTn id="46" dur="1" fill="hold">
                                          <p:stCondLst>
                                            <p:cond delay="0"/>
                                          </p:stCondLst>
                                        </p:cTn>
                                        <p:tgtEl>
                                          <p:spTgt spid="191505">
                                            <p:txEl>
                                              <p:pRg st="2" end="2"/>
                                            </p:txEl>
                                          </p:spTgt>
                                        </p:tgtEl>
                                        <p:attrNameLst>
                                          <p:attrName>style.visibility</p:attrName>
                                        </p:attrNameLst>
                                      </p:cBhvr>
                                      <p:to>
                                        <p:strVal val="visible"/>
                                      </p:to>
                                    </p:set>
                                    <p:animEffect transition="in" filter="wipe(left)">
                                      <p:cBhvr>
                                        <p:cTn id="47" dur="500"/>
                                        <p:tgtEl>
                                          <p:spTgt spid="19150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2" grpId="0" animBg="1"/>
      <p:bldP spid="191505" grpId="0" uiExpand="1" build="p" bldLvl="2"/>
      <p:bldP spid="13" grpId="0" animBg="1"/>
      <p:bldP spid="191503" grpId="0" build="p" bldLvl="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14.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4384"/>
            <a:ext cx="9144000" cy="6494443"/>
          </a:xfrm>
          <a:prstGeom prst="rect">
            <a:avLst/>
          </a:prstGeom>
        </p:spPr>
      </p:pic>
      <p:sp>
        <p:nvSpPr>
          <p:cNvPr id="2" name="Rectangle 1"/>
          <p:cNvSpPr/>
          <p:nvPr/>
        </p:nvSpPr>
        <p:spPr>
          <a:xfrm>
            <a:off x="3233640" y="1978831"/>
            <a:ext cx="2673228" cy="1462850"/>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3919122" y="622710"/>
            <a:ext cx="1261806" cy="1261806"/>
            <a:chOff x="815959" y="622710"/>
            <a:chExt cx="1261806" cy="1261806"/>
          </a:xfrm>
        </p:grpSpPr>
        <p:sp>
          <p:nvSpPr>
            <p:cNvPr id="4" name="Oval 3"/>
            <p:cNvSpPr/>
            <p:nvPr/>
          </p:nvSpPr>
          <p:spPr>
            <a:xfrm>
              <a:off x="815959" y="622710"/>
              <a:ext cx="1261806" cy="12618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21082" y="944304"/>
              <a:ext cx="1051560" cy="584776"/>
            </a:xfrm>
            <a:prstGeom prst="rect">
              <a:avLst/>
            </a:prstGeom>
            <a:noFill/>
            <a:ln>
              <a:noFill/>
            </a:ln>
          </p:spPr>
          <p:txBody>
            <a:bodyPr wrap="square" rtlCol="0">
              <a:spAutoFit/>
            </a:bodyPr>
            <a:lstStyle/>
            <a:p>
              <a:pPr algn="ctr"/>
              <a:r>
                <a:rPr lang="en-US" sz="3200" b="1" dirty="0" smtClean="0">
                  <a:solidFill>
                    <a:srgbClr val="FF5775"/>
                  </a:solidFill>
                  <a:latin typeface="Arial"/>
                  <a:cs typeface="Arial"/>
                </a:rPr>
                <a:t>14.1</a:t>
              </a:r>
              <a:endParaRPr lang="en-US" sz="3200" b="1" dirty="0">
                <a:solidFill>
                  <a:srgbClr val="FF5775"/>
                </a:solidFill>
                <a:latin typeface="Arial"/>
                <a:cs typeface="Arial"/>
              </a:endParaRPr>
            </a:p>
          </p:txBody>
        </p:sp>
      </p:grpSp>
      <p:sp>
        <p:nvSpPr>
          <p:cNvPr id="6" name="TextBox 5"/>
          <p:cNvSpPr txBox="1"/>
          <p:nvPr/>
        </p:nvSpPr>
        <p:spPr>
          <a:xfrm>
            <a:off x="3233639" y="2105743"/>
            <a:ext cx="2673229" cy="1200328"/>
          </a:xfrm>
          <a:prstGeom prst="rect">
            <a:avLst/>
          </a:prstGeom>
          <a:noFill/>
        </p:spPr>
        <p:txBody>
          <a:bodyPr wrap="square" rtlCol="0">
            <a:spAutoFit/>
          </a:bodyPr>
          <a:lstStyle/>
          <a:p>
            <a:pPr algn="ctr"/>
            <a:r>
              <a:rPr lang="en-US" sz="2400" b="1" dirty="0">
                <a:solidFill>
                  <a:schemeClr val="bg1"/>
                </a:solidFill>
                <a:latin typeface=""/>
              </a:rPr>
              <a:t>Psychodynamic Theories of </a:t>
            </a:r>
            <a:r>
              <a:rPr lang="en-US" sz="2400" b="1" dirty="0" smtClean="0">
                <a:solidFill>
                  <a:schemeClr val="bg1"/>
                </a:solidFill>
                <a:latin typeface=""/>
              </a:rPr>
              <a:t>Personality</a:t>
            </a:r>
            <a:endParaRPr lang="en-US" sz="2400" b="1" dirty="0">
              <a:solidFill>
                <a:schemeClr val="bg1"/>
              </a:solidFill>
              <a:latin typeface="Arial"/>
              <a:cs typeface="Arial"/>
            </a:endParaRPr>
          </a:p>
        </p:txBody>
      </p:sp>
    </p:spTree>
    <p:extLst>
      <p:ext uri="{BB962C8B-B14F-4D97-AF65-F5344CB8AC3E}">
        <p14:creationId xmlns:p14="http://schemas.microsoft.com/office/powerpoint/2010/main" val="42096640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rot="5400000">
            <a:off x="-1767581" y="1767578"/>
            <a:ext cx="6864350" cy="3329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8" name="Picture 17" descr="insideBtn_ch01.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747000" y="76200"/>
            <a:ext cx="13208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bwMode="auto">
          <a:xfrm>
            <a:off x="3177117" y="-2"/>
            <a:ext cx="5960533" cy="6864352"/>
          </a:xfrm>
          <a:prstGeom prst="rect">
            <a:avLst/>
          </a:prstGeom>
          <a:solidFill>
            <a:srgbClr val="8FD44F"/>
          </a:solidFill>
          <a:ln w="9525" cap="flat" cmpd="sng" algn="ctr">
            <a:noFill/>
            <a:prstDash val="solid"/>
            <a:round/>
            <a:headEnd type="none" w="med" len="med"/>
            <a:tailEnd type="none" w="med" len="med"/>
          </a:ln>
          <a:effectLst/>
        </p:spPr>
        <p:txBody>
          <a:bodyPr wrap="none" anchor="ctr"/>
          <a:lstStyle/>
          <a:p>
            <a:pPr algn="ctr">
              <a:defRPr/>
            </a:pPr>
            <a:endParaRPr lang="en-US" sz="1800">
              <a:latin typeface="Arial" pitchFamily="-111" charset="0"/>
              <a:ea typeface="ＭＳ Ｐゴシック" charset="-128"/>
              <a:cs typeface="ＭＳ Ｐゴシック" charset="-128"/>
            </a:endParaRPr>
          </a:p>
        </p:txBody>
      </p:sp>
      <p:sp>
        <p:nvSpPr>
          <p:cNvPr id="3" name="TextBox 2"/>
          <p:cNvSpPr txBox="1"/>
          <p:nvPr/>
        </p:nvSpPr>
        <p:spPr>
          <a:xfrm>
            <a:off x="5024122" y="-195380"/>
            <a:ext cx="3929494" cy="7017306"/>
          </a:xfrm>
          <a:prstGeom prst="rect">
            <a:avLst/>
          </a:prstGeom>
          <a:noFill/>
        </p:spPr>
        <p:txBody>
          <a:bodyPr wrap="none" rtlCol="0">
            <a:spAutoFit/>
          </a:bodyPr>
          <a:lstStyle/>
          <a:p>
            <a:r>
              <a:rPr lang="en-US" sz="45000" b="1" dirty="0" smtClean="0">
                <a:effectLst>
                  <a:reflection blurRad="6350" stA="60000" endA="900" endPos="58000" dir="5400000" sy="-100000" algn="bl" rotWithShape="0"/>
                </a:effectLst>
                <a:latin typeface="Times New Roman"/>
                <a:cs typeface="Times New Roman"/>
              </a:rPr>
              <a:t>T</a:t>
            </a:r>
            <a:endParaRPr lang="en-US" sz="45000" b="1" dirty="0">
              <a:effectLst>
                <a:reflection blurRad="6350" stA="60000" endA="900" endPos="58000" dir="5400000" sy="-100000" algn="bl" rotWithShape="0"/>
              </a:effectLst>
              <a:latin typeface="Times New Roman"/>
              <a:cs typeface="Times New Roman"/>
            </a:endParaRPr>
          </a:p>
        </p:txBody>
      </p:sp>
      <p:sp>
        <p:nvSpPr>
          <p:cNvPr id="276487" name="Text Box 7"/>
          <p:cNvSpPr txBox="1">
            <a:spLocks noChangeArrowheads="1"/>
          </p:cNvSpPr>
          <p:nvPr/>
        </p:nvSpPr>
        <p:spPr bwMode="auto">
          <a:xfrm>
            <a:off x="7086118" y="3395663"/>
            <a:ext cx="1417637" cy="762000"/>
          </a:xfrm>
          <a:prstGeom prst="rect">
            <a:avLst/>
          </a:prstGeom>
          <a:noFill/>
          <a:ln>
            <a:noFill/>
          </a:ln>
          <a:effectLst>
            <a:outerShdw blurRad="50800" dist="38100" dir="2700000"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lnSpc>
                <a:spcPct val="110000"/>
              </a:lnSpc>
              <a:defRPr/>
            </a:pPr>
            <a:r>
              <a:rPr lang="en-US" sz="4000" b="1" dirty="0" err="1">
                <a:solidFill>
                  <a:schemeClr val="bg1"/>
                </a:solidFill>
                <a:latin typeface="Arial" pitchFamily="-109" charset="0"/>
                <a:ea typeface="Arial" pitchFamily="-109" charset="0"/>
                <a:cs typeface="Arial" pitchFamily="-109" charset="0"/>
              </a:rPr>
              <a:t>rait</a:t>
            </a:r>
            <a:endParaRPr lang="en-US" sz="4000" b="1" dirty="0">
              <a:solidFill>
                <a:schemeClr val="bg1"/>
              </a:solidFill>
              <a:latin typeface="Arial" pitchFamily="-109" charset="0"/>
              <a:ea typeface="Arial" pitchFamily="-109" charset="0"/>
              <a:cs typeface="Arial" pitchFamily="-109" charset="0"/>
            </a:endParaRPr>
          </a:p>
        </p:txBody>
      </p:sp>
      <p:sp>
        <p:nvSpPr>
          <p:cNvPr id="55304" name="Text Box 4"/>
          <p:cNvSpPr txBox="1">
            <a:spLocks noChangeArrowheads="1"/>
          </p:cNvSpPr>
          <p:nvPr/>
        </p:nvSpPr>
        <p:spPr bwMode="auto">
          <a:xfrm>
            <a:off x="3261554" y="2923407"/>
            <a:ext cx="2179379" cy="329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30000"/>
              </a:spcBef>
            </a:pPr>
            <a:r>
              <a:rPr lang="en-US" sz="2200" b="1" dirty="0">
                <a:solidFill>
                  <a:schemeClr val="accent3">
                    <a:lumMod val="50000"/>
                  </a:schemeClr>
                </a:solidFill>
                <a:latin typeface="Times New Roman" charset="0"/>
                <a:cs typeface="Times New Roman" charset="0"/>
              </a:rPr>
              <a:t>A characteristic of an individual, describing a habitual way of behaving, thinking, and feeling</a:t>
            </a:r>
          </a:p>
          <a:p>
            <a:pPr>
              <a:spcBef>
                <a:spcPct val="30000"/>
              </a:spcBef>
            </a:pPr>
            <a:endParaRPr lang="en-US" sz="2200" b="1" dirty="0">
              <a:solidFill>
                <a:srgbClr val="984807"/>
              </a:solidFill>
              <a:latin typeface="Times New Roman" charset="0"/>
              <a:cs typeface="Times New Roman" charset="0"/>
            </a:endParaRPr>
          </a:p>
          <a:p>
            <a:pPr algn="r" eaLnBrk="1" hangingPunct="1">
              <a:lnSpc>
                <a:spcPct val="95000"/>
              </a:lnSpc>
              <a:spcBef>
                <a:spcPct val="20000"/>
              </a:spcBef>
            </a:pPr>
            <a:endParaRPr lang="en-US" sz="2200" b="1" dirty="0">
              <a:solidFill>
                <a:srgbClr val="984807"/>
              </a:solidFill>
              <a:latin typeface="Times New Roman" charset="0"/>
              <a:cs typeface="Times New Roman" charset="0"/>
            </a:endParaRPr>
          </a:p>
        </p:txBody>
      </p:sp>
    </p:spTree>
    <p:extLst>
      <p:ext uri="{BB962C8B-B14F-4D97-AF65-F5344CB8AC3E}">
        <p14:creationId xmlns:p14="http://schemas.microsoft.com/office/powerpoint/2010/main" val="182135490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47" presetClass="entr" presetSubtype="0" fill="hold" grpId="0" nodeType="withEffect">
                                  <p:stCondLst>
                                    <p:cond delay="500"/>
                                  </p:stCondLst>
                                  <p:childTnLst>
                                    <p:set>
                                      <p:cBhvr>
                                        <p:cTn id="11" dur="1" fill="hold">
                                          <p:stCondLst>
                                            <p:cond delay="0"/>
                                          </p:stCondLst>
                                        </p:cTn>
                                        <p:tgtEl>
                                          <p:spTgt spid="276487"/>
                                        </p:tgtEl>
                                        <p:attrNameLst>
                                          <p:attrName>style.visibility</p:attrName>
                                        </p:attrNameLst>
                                      </p:cBhvr>
                                      <p:to>
                                        <p:strVal val="visible"/>
                                      </p:to>
                                    </p:set>
                                    <p:animEffect transition="in" filter="fade">
                                      <p:cBhvr>
                                        <p:cTn id="12" dur="1000"/>
                                        <p:tgtEl>
                                          <p:spTgt spid="276487"/>
                                        </p:tgtEl>
                                      </p:cBhvr>
                                    </p:animEffect>
                                    <p:anim calcmode="lin" valueType="num">
                                      <p:cBhvr>
                                        <p:cTn id="13" dur="1000" fill="hold"/>
                                        <p:tgtEl>
                                          <p:spTgt spid="276487"/>
                                        </p:tgtEl>
                                        <p:attrNameLst>
                                          <p:attrName>ppt_x</p:attrName>
                                        </p:attrNameLst>
                                      </p:cBhvr>
                                      <p:tavLst>
                                        <p:tav tm="0">
                                          <p:val>
                                            <p:strVal val="#ppt_x"/>
                                          </p:val>
                                        </p:tav>
                                        <p:tav tm="100000">
                                          <p:val>
                                            <p:strVal val="#ppt_x"/>
                                          </p:val>
                                        </p:tav>
                                      </p:tavLst>
                                    </p:anim>
                                    <p:anim calcmode="lin" valueType="num">
                                      <p:cBhvr>
                                        <p:cTn id="14" dur="1000" fill="hold"/>
                                        <p:tgtEl>
                                          <p:spTgt spid="276487"/>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55304"/>
                                        </p:tgtEl>
                                        <p:attrNameLst>
                                          <p:attrName>style.visibility</p:attrName>
                                        </p:attrNameLst>
                                      </p:cBhvr>
                                      <p:to>
                                        <p:strVal val="visible"/>
                                      </p:to>
                                    </p:set>
                                    <p:animEffect transition="in" filter="fade">
                                      <p:cBhvr>
                                        <p:cTn id="18" dur="500"/>
                                        <p:tgtEl>
                                          <p:spTgt spid="55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6487" grpId="0"/>
      <p:bldP spid="5530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0" y="1"/>
            <a:ext cx="9144000" cy="6468864"/>
          </a:xfrm>
          <a:prstGeom prst="rect">
            <a:avLst/>
          </a:prstGeom>
          <a:solidFill>
            <a:srgbClr val="4F3967"/>
          </a:solidFill>
          <a:ln w="9525" cap="flat" cmpd="sng" algn="ctr">
            <a:noFill/>
            <a:prstDash val="solid"/>
            <a:round/>
            <a:headEnd type="none" w="med" len="med"/>
            <a:tailEnd type="none" w="med" len="med"/>
          </a:ln>
          <a:effectLst/>
        </p:spPr>
        <p:txBody>
          <a:bodyPr wrap="none" anchor="ctr"/>
          <a:lstStyle/>
          <a:p>
            <a:pPr algn="ctr">
              <a:defRPr/>
            </a:pPr>
            <a:endParaRPr lang="en-US" sz="1800">
              <a:latin typeface="Arial"/>
              <a:ea typeface="ＭＳ Ｐゴシック" charset="-128"/>
              <a:cs typeface="Arial"/>
            </a:endParaRPr>
          </a:p>
        </p:txBody>
      </p:sp>
      <p:sp>
        <p:nvSpPr>
          <p:cNvPr id="15" name="Rectangle 14"/>
          <p:cNvSpPr/>
          <p:nvPr/>
        </p:nvSpPr>
        <p:spPr bwMode="auto">
          <a:xfrm>
            <a:off x="5943600" y="0"/>
            <a:ext cx="3200400" cy="6460928"/>
          </a:xfrm>
          <a:prstGeom prst="rect">
            <a:avLst/>
          </a:prstGeom>
          <a:solidFill>
            <a:srgbClr val="E7C8B3">
              <a:alpha val="57000"/>
            </a:srgbClr>
          </a:solidFill>
          <a:ln w="9525" cap="flat" cmpd="sng" algn="ctr">
            <a:noFill/>
            <a:prstDash val="solid"/>
            <a:round/>
            <a:headEnd type="none" w="med" len="med"/>
            <a:tailEnd type="none" w="med" len="med"/>
          </a:ln>
          <a:effectLst/>
        </p:spPr>
        <p:txBody>
          <a:bodyPr wrap="none" anchor="ctr"/>
          <a:lstStyle/>
          <a:p>
            <a:pPr algn="ctr">
              <a:defRPr/>
            </a:pPr>
            <a:endParaRPr lang="en-US" sz="1800">
              <a:latin typeface="Arial"/>
              <a:ea typeface="ＭＳ Ｐゴシック" charset="-128"/>
              <a:cs typeface="Arial"/>
            </a:endParaRPr>
          </a:p>
        </p:txBody>
      </p:sp>
      <p:sp>
        <p:nvSpPr>
          <p:cNvPr id="16" name="Isosceles Triangle 12"/>
          <p:cNvSpPr>
            <a:spLocks noChangeArrowheads="1"/>
          </p:cNvSpPr>
          <p:nvPr/>
        </p:nvSpPr>
        <p:spPr bwMode="auto">
          <a:xfrm>
            <a:off x="0" y="5251253"/>
            <a:ext cx="9144000" cy="1217612"/>
          </a:xfrm>
          <a:prstGeom prst="triangle">
            <a:avLst>
              <a:gd name="adj" fmla="val 64699"/>
            </a:avLst>
          </a:prstGeom>
          <a:solidFill>
            <a:srgbClr val="7C8BC4"/>
          </a:solidFill>
          <a:ln w="9525">
            <a:noFill/>
            <a:round/>
            <a:headEnd/>
            <a:tailEnd/>
          </a:ln>
        </p:spPr>
        <p:txBody>
          <a:bodyPr wrap="none" anchor="ctr"/>
          <a:lstStyle/>
          <a:p>
            <a:pPr algn="ctr">
              <a:defRPr/>
            </a:pPr>
            <a:endParaRPr lang="en-US" sz="1800">
              <a:solidFill>
                <a:srgbClr val="E7C8B3"/>
              </a:solidFill>
              <a:latin typeface="Arial"/>
              <a:ea typeface="ＭＳ Ｐゴシック" charset="-128"/>
              <a:cs typeface="Arial"/>
            </a:endParaRPr>
          </a:p>
        </p:txBody>
      </p:sp>
      <p:sp>
        <p:nvSpPr>
          <p:cNvPr id="57348" name="Title 4"/>
          <p:cNvSpPr>
            <a:spLocks noGrp="1"/>
          </p:cNvSpPr>
          <p:nvPr>
            <p:ph type="ctrTitle"/>
          </p:nvPr>
        </p:nvSpPr>
        <p:spPr/>
        <p:txBody>
          <a:bodyPr/>
          <a:lstStyle/>
          <a:p>
            <a:pPr eaLnBrk="1" hangingPunct="1"/>
            <a:r>
              <a:rPr lang="en-US" dirty="0">
                <a:solidFill>
                  <a:schemeClr val="bg1"/>
                </a:solidFill>
                <a:ea typeface="ＭＳ Ｐゴシック" charset="0"/>
              </a:rPr>
              <a:t>Core Personality Traits</a:t>
            </a:r>
          </a:p>
        </p:txBody>
      </p:sp>
      <p:sp>
        <p:nvSpPr>
          <p:cNvPr id="10" name="Round Diagonal Corner Rectangle 9"/>
          <p:cNvSpPr>
            <a:spLocks noChangeArrowheads="1"/>
          </p:cNvSpPr>
          <p:nvPr/>
        </p:nvSpPr>
        <p:spPr bwMode="auto">
          <a:xfrm>
            <a:off x="939289" y="1656098"/>
            <a:ext cx="3486150" cy="3532675"/>
          </a:xfrm>
          <a:prstGeom prst="round2DiagRect">
            <a:avLst/>
          </a:prstGeom>
          <a:solidFill>
            <a:schemeClr val="accent2">
              <a:lumMod val="40000"/>
              <a:lumOff val="60000"/>
            </a:schemeClr>
          </a:solidFill>
          <a:ln>
            <a:noFill/>
          </a:ln>
          <a:effectLst>
            <a:outerShdw blurRad="101600" dist="12700" dir="2700000" rotWithShape="0">
              <a:srgbClr val="000000">
                <a:alpha val="42998"/>
              </a:srgbClr>
            </a:outerShdw>
          </a:effectLst>
          <a:extLst/>
        </p:spPr>
        <p:txBody>
          <a:bodyPr wrap="none" anchor="ctr"/>
          <a:lstStyle/>
          <a:p>
            <a:pPr algn="ctr">
              <a:defRPr/>
            </a:pPr>
            <a:endParaRPr lang="en-US" sz="1800">
              <a:latin typeface="Arial"/>
              <a:ea typeface="ＭＳ Ｐゴシック" pitchFamily="-112" charset="-128"/>
              <a:cs typeface="Arial"/>
            </a:endParaRPr>
          </a:p>
        </p:txBody>
      </p:sp>
      <p:sp>
        <p:nvSpPr>
          <p:cNvPr id="57350" name="Content Placeholder 2"/>
          <p:cNvSpPr>
            <a:spLocks/>
          </p:cNvSpPr>
          <p:nvPr/>
        </p:nvSpPr>
        <p:spPr bwMode="auto">
          <a:xfrm>
            <a:off x="676275" y="1665288"/>
            <a:ext cx="359886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5425" indent="-225425">
              <a:lnSpc>
                <a:spcPct val="90000"/>
              </a:lnSpc>
              <a:spcBef>
                <a:spcPct val="20000"/>
              </a:spcBef>
              <a:tabLst>
                <a:tab pos="166688" algn="l"/>
              </a:tabLst>
            </a:pPr>
            <a:endParaRPr lang="en-US" sz="1800" b="1">
              <a:solidFill>
                <a:srgbClr val="008FD4"/>
              </a:solidFill>
              <a:latin typeface="Arial"/>
              <a:cs typeface="Arial"/>
            </a:endParaRPr>
          </a:p>
        </p:txBody>
      </p:sp>
      <p:sp>
        <p:nvSpPr>
          <p:cNvPr id="22" name="Round Diagonal Corner Rectangle 21"/>
          <p:cNvSpPr>
            <a:spLocks noChangeArrowheads="1"/>
          </p:cNvSpPr>
          <p:nvPr/>
        </p:nvSpPr>
        <p:spPr bwMode="auto">
          <a:xfrm>
            <a:off x="4829700" y="1656098"/>
            <a:ext cx="3340100" cy="3478095"/>
          </a:xfrm>
          <a:prstGeom prst="round2DiagRect">
            <a:avLst/>
          </a:prstGeom>
          <a:solidFill>
            <a:schemeClr val="accent6">
              <a:lumMod val="40000"/>
              <a:lumOff val="60000"/>
            </a:schemeClr>
          </a:solidFill>
          <a:ln>
            <a:noFill/>
          </a:ln>
          <a:effectLst>
            <a:outerShdw blurRad="101600" dist="12700" dir="2700000" rotWithShape="0">
              <a:srgbClr val="000000">
                <a:alpha val="42998"/>
              </a:srgbClr>
            </a:outerShdw>
          </a:effectLst>
          <a:extLst/>
        </p:spPr>
        <p:txBody>
          <a:bodyPr wrap="none" anchor="ctr"/>
          <a:lstStyle/>
          <a:p>
            <a:pPr algn="ctr">
              <a:defRPr/>
            </a:pPr>
            <a:endParaRPr lang="en-US" sz="1800">
              <a:latin typeface="Arial"/>
              <a:ea typeface="ＭＳ Ｐゴシック" pitchFamily="-112" charset="-128"/>
              <a:cs typeface="Arial"/>
            </a:endParaRPr>
          </a:p>
        </p:txBody>
      </p:sp>
      <p:sp>
        <p:nvSpPr>
          <p:cNvPr id="189452" name="Content Placeholder 2"/>
          <p:cNvSpPr>
            <a:spLocks/>
          </p:cNvSpPr>
          <p:nvPr/>
        </p:nvSpPr>
        <p:spPr bwMode="auto">
          <a:xfrm>
            <a:off x="4983688" y="1926443"/>
            <a:ext cx="302895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5425" indent="-225425">
              <a:lnSpc>
                <a:spcPct val="90000"/>
              </a:lnSpc>
              <a:spcBef>
                <a:spcPct val="20000"/>
              </a:spcBef>
            </a:pPr>
            <a:r>
              <a:rPr lang="en-US" sz="2200" b="1" dirty="0">
                <a:solidFill>
                  <a:srgbClr val="C62DB0"/>
                </a:solidFill>
                <a:latin typeface="Arial"/>
                <a:cs typeface="Arial"/>
              </a:rPr>
              <a:t>Secondary traits</a:t>
            </a:r>
          </a:p>
          <a:p>
            <a:pPr marL="225425" indent="-225425">
              <a:lnSpc>
                <a:spcPct val="90000"/>
              </a:lnSpc>
              <a:spcBef>
                <a:spcPct val="20000"/>
              </a:spcBef>
              <a:buFontTx/>
              <a:buChar char="•"/>
            </a:pPr>
            <a:r>
              <a:rPr lang="en-US" sz="2200" b="1" dirty="0">
                <a:solidFill>
                  <a:srgbClr val="000000"/>
                </a:solidFill>
                <a:latin typeface="Arial"/>
                <a:cs typeface="Arial"/>
              </a:rPr>
              <a:t>More changeable aspects of personality</a:t>
            </a:r>
          </a:p>
          <a:p>
            <a:pPr lvl="1" indent="-228600">
              <a:lnSpc>
                <a:spcPct val="90000"/>
              </a:lnSpc>
              <a:spcBef>
                <a:spcPct val="20000"/>
              </a:spcBef>
              <a:buFontTx/>
              <a:buChar char="•"/>
            </a:pPr>
            <a:r>
              <a:rPr lang="en-US" sz="2200" b="1" dirty="0">
                <a:solidFill>
                  <a:srgbClr val="000000"/>
                </a:solidFill>
                <a:latin typeface="Arial"/>
                <a:cs typeface="Arial"/>
              </a:rPr>
              <a:t>Music preferences</a:t>
            </a:r>
          </a:p>
          <a:p>
            <a:pPr lvl="1" indent="-228600">
              <a:lnSpc>
                <a:spcPct val="90000"/>
              </a:lnSpc>
              <a:spcBef>
                <a:spcPct val="20000"/>
              </a:spcBef>
              <a:buFontTx/>
              <a:buChar char="•"/>
            </a:pPr>
            <a:r>
              <a:rPr lang="en-US" sz="2200" b="1" dirty="0">
                <a:solidFill>
                  <a:srgbClr val="000000"/>
                </a:solidFill>
                <a:latin typeface="Arial"/>
                <a:cs typeface="Arial"/>
              </a:rPr>
              <a:t>Habits</a:t>
            </a:r>
          </a:p>
          <a:p>
            <a:pPr lvl="1" indent="-228600">
              <a:lnSpc>
                <a:spcPct val="90000"/>
              </a:lnSpc>
              <a:spcBef>
                <a:spcPct val="20000"/>
              </a:spcBef>
              <a:buFontTx/>
              <a:buChar char="•"/>
            </a:pPr>
            <a:r>
              <a:rPr lang="en-US" sz="2200" b="1" dirty="0">
                <a:solidFill>
                  <a:srgbClr val="000000"/>
                </a:solidFill>
                <a:latin typeface="Arial"/>
                <a:cs typeface="Arial"/>
              </a:rPr>
              <a:t>Casual opinions</a:t>
            </a:r>
          </a:p>
        </p:txBody>
      </p:sp>
      <p:sp>
        <p:nvSpPr>
          <p:cNvPr id="189453" name="Content Placeholder 2"/>
          <p:cNvSpPr>
            <a:spLocks/>
          </p:cNvSpPr>
          <p:nvPr/>
        </p:nvSpPr>
        <p:spPr bwMode="auto">
          <a:xfrm>
            <a:off x="1096450" y="1926443"/>
            <a:ext cx="3164611" cy="3020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20000"/>
              </a:spcBef>
              <a:tabLst>
                <a:tab pos="231775" algn="l"/>
              </a:tabLst>
            </a:pPr>
            <a:r>
              <a:rPr lang="en-US" sz="2200" b="1" dirty="0">
                <a:solidFill>
                  <a:srgbClr val="8D35D1"/>
                </a:solidFill>
                <a:latin typeface="Arial"/>
                <a:cs typeface="Arial"/>
              </a:rPr>
              <a:t>Central traits</a:t>
            </a:r>
          </a:p>
          <a:p>
            <a:pPr marL="225425" indent="-225425" eaLnBrk="0" hangingPunct="0">
              <a:lnSpc>
                <a:spcPct val="90000"/>
              </a:lnSpc>
              <a:spcBef>
                <a:spcPct val="20000"/>
              </a:spcBef>
              <a:buFontTx/>
              <a:buChar char="•"/>
            </a:pPr>
            <a:r>
              <a:rPr lang="en-US" sz="2200" b="1" dirty="0" smtClean="0">
                <a:solidFill>
                  <a:srgbClr val="000000"/>
                </a:solidFill>
                <a:latin typeface="Arial"/>
                <a:cs typeface="Arial"/>
              </a:rPr>
              <a:t>Reflect </a:t>
            </a:r>
            <a:r>
              <a:rPr lang="en-US" sz="2200" b="1" dirty="0">
                <a:solidFill>
                  <a:srgbClr val="000000"/>
                </a:solidFill>
                <a:latin typeface="Arial"/>
                <a:cs typeface="Arial"/>
              </a:rPr>
              <a:t>a characteristic way of behaving, dealing with others, and reacting to new situations</a:t>
            </a:r>
          </a:p>
          <a:p>
            <a:pPr marL="225425" indent="-225425" eaLnBrk="0" hangingPunct="0">
              <a:lnSpc>
                <a:spcPct val="90000"/>
              </a:lnSpc>
              <a:spcBef>
                <a:spcPct val="20000"/>
              </a:spcBef>
              <a:buFontTx/>
              <a:buChar char="•"/>
            </a:pPr>
            <a:r>
              <a:rPr lang="en-US" sz="2200" b="1" dirty="0" smtClean="0">
                <a:solidFill>
                  <a:srgbClr val="000000"/>
                </a:solidFill>
                <a:latin typeface="Arial"/>
                <a:cs typeface="Arial"/>
              </a:rPr>
              <a:t>Most </a:t>
            </a:r>
            <a:r>
              <a:rPr lang="en-US" sz="2200" b="1" dirty="0">
                <a:solidFill>
                  <a:srgbClr val="000000"/>
                </a:solidFill>
                <a:latin typeface="Arial"/>
                <a:cs typeface="Arial"/>
              </a:rPr>
              <a:t>people have 5-</a:t>
            </a:r>
            <a:r>
              <a:rPr lang="en-US" sz="2200" b="1" dirty="0" smtClean="0">
                <a:solidFill>
                  <a:srgbClr val="000000"/>
                </a:solidFill>
                <a:latin typeface="Arial"/>
                <a:cs typeface="Arial"/>
              </a:rPr>
              <a:t>10</a:t>
            </a:r>
            <a:endParaRPr lang="en-US" sz="2200" b="1" dirty="0">
              <a:solidFill>
                <a:srgbClr val="000000"/>
              </a:solidFill>
              <a:latin typeface="Arial"/>
              <a:cs typeface="Arial"/>
            </a:endParaRPr>
          </a:p>
        </p:txBody>
      </p:sp>
      <p:sp>
        <p:nvSpPr>
          <p:cNvPr id="17" name="Rectangle 16"/>
          <p:cNvSpPr/>
          <p:nvPr/>
        </p:nvSpPr>
        <p:spPr>
          <a:xfrm>
            <a:off x="-173463" y="731025"/>
            <a:ext cx="2124926"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Tree>
    <p:extLst>
      <p:ext uri="{BB962C8B-B14F-4D97-AF65-F5344CB8AC3E}">
        <p14:creationId xmlns:p14="http://schemas.microsoft.com/office/powerpoint/2010/main" val="3485647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ppt_x</p:attrName>
                                        </p:attrNameLst>
                                      </p:cBhvr>
                                      <p:tavLst>
                                        <p:tav tm="0">
                                          <p:val>
                                            <p:strVal val="#ppt_x-#ppt_w*1.125000"/>
                                          </p:val>
                                        </p:tav>
                                        <p:tav tm="100000">
                                          <p:val>
                                            <p:strVal val="#ppt_x"/>
                                          </p:val>
                                        </p:tav>
                                      </p:tavLst>
                                    </p:anim>
                                    <p:animEffect transition="in" filter="wipe(right)">
                                      <p:cBhvr>
                                        <p:cTn id="8" dur="500"/>
                                        <p:tgtEl>
                                          <p:spTgt spid="17"/>
                                        </p:tgtEl>
                                      </p:cBhvr>
                                    </p:animEffect>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par>
                          <p:cTn id="13" fill="hold">
                            <p:stCondLst>
                              <p:cond delay="1000"/>
                            </p:stCondLst>
                            <p:childTnLst>
                              <p:par>
                                <p:cTn id="14" presetID="37" presetClass="entr" presetSubtype="0" fill="hold" grpId="0" nodeType="afterEffect">
                                  <p:stCondLst>
                                    <p:cond delay="0"/>
                                  </p:stCondLst>
                                  <p:childTnLst>
                                    <p:set>
                                      <p:cBhvr>
                                        <p:cTn id="15" dur="1" fill="hold">
                                          <p:stCondLst>
                                            <p:cond delay="0"/>
                                          </p:stCondLst>
                                        </p:cTn>
                                        <p:tgtEl>
                                          <p:spTgt spid="189453">
                                            <p:txEl>
                                              <p:pRg st="0" end="0"/>
                                            </p:txEl>
                                          </p:spTgt>
                                        </p:tgtEl>
                                        <p:attrNameLst>
                                          <p:attrName>style.visibility</p:attrName>
                                        </p:attrNameLst>
                                      </p:cBhvr>
                                      <p:to>
                                        <p:strVal val="visible"/>
                                      </p:to>
                                    </p:set>
                                    <p:animEffect transition="in" filter="fade">
                                      <p:cBhvr>
                                        <p:cTn id="16" dur="1000"/>
                                        <p:tgtEl>
                                          <p:spTgt spid="189453">
                                            <p:txEl>
                                              <p:pRg st="0" end="0"/>
                                            </p:txEl>
                                          </p:spTgt>
                                        </p:tgtEl>
                                      </p:cBhvr>
                                    </p:animEffect>
                                    <p:anim calcmode="lin" valueType="num">
                                      <p:cBhvr>
                                        <p:cTn id="17" dur="1000" fill="hold"/>
                                        <p:tgtEl>
                                          <p:spTgt spid="189453">
                                            <p:txEl>
                                              <p:pRg st="0" end="0"/>
                                            </p:txEl>
                                          </p:spTgt>
                                        </p:tgtEl>
                                        <p:attrNameLst>
                                          <p:attrName>ppt_x</p:attrName>
                                        </p:attrNameLst>
                                      </p:cBhvr>
                                      <p:tavLst>
                                        <p:tav tm="0">
                                          <p:val>
                                            <p:strVal val="#ppt_x"/>
                                          </p:val>
                                        </p:tav>
                                        <p:tav tm="100000">
                                          <p:val>
                                            <p:strVal val="#ppt_x"/>
                                          </p:val>
                                        </p:tav>
                                      </p:tavLst>
                                    </p:anim>
                                    <p:anim calcmode="lin" valueType="num">
                                      <p:cBhvr>
                                        <p:cTn id="18" dur="900" decel="100000" fill="hold"/>
                                        <p:tgtEl>
                                          <p:spTgt spid="189453">
                                            <p:txEl>
                                              <p:pRg st="0" end="0"/>
                                            </p:txEl>
                                          </p:spTgt>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89453">
                                            <p:txEl>
                                              <p:pRg st="0" end="0"/>
                                            </p:txEl>
                                          </p:spTgt>
                                        </p:tgtEl>
                                        <p:attrNameLst>
                                          <p:attrName>ppt_y</p:attrName>
                                        </p:attrNameLst>
                                      </p:cBhvr>
                                      <p:tavLst>
                                        <p:tav tm="0">
                                          <p:val>
                                            <p:strVal val="#ppt_y-.03"/>
                                          </p:val>
                                        </p:tav>
                                        <p:tav tm="100000">
                                          <p:val>
                                            <p:strVal val="#ppt_y"/>
                                          </p:val>
                                        </p:tav>
                                      </p:tavLst>
                                    </p:anim>
                                  </p:childTnLst>
                                </p:cTn>
                              </p:par>
                            </p:childTnLst>
                          </p:cTn>
                        </p:par>
                        <p:par>
                          <p:cTn id="20" fill="hold" nodeType="afterGroup">
                            <p:stCondLst>
                              <p:cond delay="2000"/>
                            </p:stCondLst>
                            <p:childTnLst>
                              <p:par>
                                <p:cTn id="21" presetID="22" presetClass="entr" presetSubtype="8" fill="hold" grpId="0" nodeType="afterEffect">
                                  <p:stCondLst>
                                    <p:cond delay="750"/>
                                  </p:stCondLst>
                                  <p:childTnLst>
                                    <p:set>
                                      <p:cBhvr>
                                        <p:cTn id="22" dur="1" fill="hold">
                                          <p:stCondLst>
                                            <p:cond delay="0"/>
                                          </p:stCondLst>
                                        </p:cTn>
                                        <p:tgtEl>
                                          <p:spTgt spid="189453">
                                            <p:txEl>
                                              <p:pRg st="1" end="1"/>
                                            </p:txEl>
                                          </p:spTgt>
                                        </p:tgtEl>
                                        <p:attrNameLst>
                                          <p:attrName>style.visibility</p:attrName>
                                        </p:attrNameLst>
                                      </p:cBhvr>
                                      <p:to>
                                        <p:strVal val="visible"/>
                                      </p:to>
                                    </p:set>
                                    <p:animEffect transition="in" filter="wipe(left)">
                                      <p:cBhvr>
                                        <p:cTn id="23" dur="500"/>
                                        <p:tgtEl>
                                          <p:spTgt spid="189453">
                                            <p:txEl>
                                              <p:pRg st="1" end="1"/>
                                            </p:txEl>
                                          </p:spTgt>
                                        </p:tgtEl>
                                      </p:cBhvr>
                                    </p:animEffect>
                                  </p:childTnLst>
                                </p:cTn>
                              </p:par>
                            </p:childTnLst>
                          </p:cTn>
                        </p:par>
                        <p:par>
                          <p:cTn id="24" fill="hold">
                            <p:stCondLst>
                              <p:cond delay="3250"/>
                            </p:stCondLst>
                            <p:childTnLst>
                              <p:par>
                                <p:cTn id="25" presetID="22" presetClass="entr" presetSubtype="8" fill="hold" grpId="0" nodeType="afterEffect">
                                  <p:stCondLst>
                                    <p:cond delay="750"/>
                                  </p:stCondLst>
                                  <p:childTnLst>
                                    <p:set>
                                      <p:cBhvr>
                                        <p:cTn id="26" dur="1" fill="hold">
                                          <p:stCondLst>
                                            <p:cond delay="0"/>
                                          </p:stCondLst>
                                        </p:cTn>
                                        <p:tgtEl>
                                          <p:spTgt spid="189453">
                                            <p:txEl>
                                              <p:pRg st="2" end="2"/>
                                            </p:txEl>
                                          </p:spTgt>
                                        </p:tgtEl>
                                        <p:attrNameLst>
                                          <p:attrName>style.visibility</p:attrName>
                                        </p:attrNameLst>
                                      </p:cBhvr>
                                      <p:to>
                                        <p:strVal val="visible"/>
                                      </p:to>
                                    </p:set>
                                    <p:animEffect transition="in" filter="wipe(left)">
                                      <p:cBhvr>
                                        <p:cTn id="27" dur="500"/>
                                        <p:tgtEl>
                                          <p:spTgt spid="18945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up)">
                                      <p:cBhvr>
                                        <p:cTn id="32" dur="500"/>
                                        <p:tgtEl>
                                          <p:spTgt spid="22"/>
                                        </p:tgtEl>
                                      </p:cBhvr>
                                    </p:animEffect>
                                  </p:childTnLst>
                                </p:cTn>
                              </p:par>
                            </p:childTnLst>
                          </p:cTn>
                        </p:par>
                        <p:par>
                          <p:cTn id="33" fill="hold">
                            <p:stCondLst>
                              <p:cond delay="500"/>
                            </p:stCondLst>
                            <p:childTnLst>
                              <p:par>
                                <p:cTn id="34" presetID="37" presetClass="entr" presetSubtype="0" fill="hold" grpId="0" nodeType="afterEffect">
                                  <p:stCondLst>
                                    <p:cond delay="0"/>
                                  </p:stCondLst>
                                  <p:childTnLst>
                                    <p:set>
                                      <p:cBhvr>
                                        <p:cTn id="35" dur="1" fill="hold">
                                          <p:stCondLst>
                                            <p:cond delay="0"/>
                                          </p:stCondLst>
                                        </p:cTn>
                                        <p:tgtEl>
                                          <p:spTgt spid="189452">
                                            <p:txEl>
                                              <p:pRg st="0" end="0"/>
                                            </p:txEl>
                                          </p:spTgt>
                                        </p:tgtEl>
                                        <p:attrNameLst>
                                          <p:attrName>style.visibility</p:attrName>
                                        </p:attrNameLst>
                                      </p:cBhvr>
                                      <p:to>
                                        <p:strVal val="visible"/>
                                      </p:to>
                                    </p:set>
                                    <p:animEffect transition="in" filter="fade">
                                      <p:cBhvr>
                                        <p:cTn id="36" dur="1000"/>
                                        <p:tgtEl>
                                          <p:spTgt spid="189452">
                                            <p:txEl>
                                              <p:pRg st="0" end="0"/>
                                            </p:txEl>
                                          </p:spTgt>
                                        </p:tgtEl>
                                      </p:cBhvr>
                                    </p:animEffect>
                                    <p:anim calcmode="lin" valueType="num">
                                      <p:cBhvr>
                                        <p:cTn id="37" dur="1000" fill="hold"/>
                                        <p:tgtEl>
                                          <p:spTgt spid="189452">
                                            <p:txEl>
                                              <p:pRg st="0" end="0"/>
                                            </p:txEl>
                                          </p:spTgt>
                                        </p:tgtEl>
                                        <p:attrNameLst>
                                          <p:attrName>ppt_x</p:attrName>
                                        </p:attrNameLst>
                                      </p:cBhvr>
                                      <p:tavLst>
                                        <p:tav tm="0">
                                          <p:val>
                                            <p:strVal val="#ppt_x"/>
                                          </p:val>
                                        </p:tav>
                                        <p:tav tm="100000">
                                          <p:val>
                                            <p:strVal val="#ppt_x"/>
                                          </p:val>
                                        </p:tav>
                                      </p:tavLst>
                                    </p:anim>
                                    <p:anim calcmode="lin" valueType="num">
                                      <p:cBhvr>
                                        <p:cTn id="38" dur="900" decel="100000" fill="hold"/>
                                        <p:tgtEl>
                                          <p:spTgt spid="189452">
                                            <p:txEl>
                                              <p:pRg st="0" end="0"/>
                                            </p:txEl>
                                          </p:spTgt>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89452">
                                            <p:txEl>
                                              <p:pRg st="0" end="0"/>
                                            </p:txEl>
                                          </p:spTgt>
                                        </p:tgtEl>
                                        <p:attrNameLst>
                                          <p:attrName>ppt_y</p:attrName>
                                        </p:attrNameLst>
                                      </p:cBhvr>
                                      <p:tavLst>
                                        <p:tav tm="0">
                                          <p:val>
                                            <p:strVal val="#ppt_y-.03"/>
                                          </p:val>
                                        </p:tav>
                                        <p:tav tm="100000">
                                          <p:val>
                                            <p:strVal val="#ppt_y"/>
                                          </p:val>
                                        </p:tav>
                                      </p:tavLst>
                                    </p:anim>
                                  </p:childTnLst>
                                </p:cTn>
                              </p:par>
                            </p:childTnLst>
                          </p:cTn>
                        </p:par>
                        <p:par>
                          <p:cTn id="40" fill="hold" nodeType="afterGroup">
                            <p:stCondLst>
                              <p:cond delay="1500"/>
                            </p:stCondLst>
                            <p:childTnLst>
                              <p:par>
                                <p:cTn id="41" presetID="22" presetClass="entr" presetSubtype="8" fill="hold" grpId="0" nodeType="afterEffect">
                                  <p:stCondLst>
                                    <p:cond delay="750"/>
                                  </p:stCondLst>
                                  <p:childTnLst>
                                    <p:set>
                                      <p:cBhvr>
                                        <p:cTn id="42" dur="1" fill="hold">
                                          <p:stCondLst>
                                            <p:cond delay="0"/>
                                          </p:stCondLst>
                                        </p:cTn>
                                        <p:tgtEl>
                                          <p:spTgt spid="189452">
                                            <p:txEl>
                                              <p:pRg st="1" end="1"/>
                                            </p:txEl>
                                          </p:spTgt>
                                        </p:tgtEl>
                                        <p:attrNameLst>
                                          <p:attrName>style.visibility</p:attrName>
                                        </p:attrNameLst>
                                      </p:cBhvr>
                                      <p:to>
                                        <p:strVal val="visible"/>
                                      </p:to>
                                    </p:set>
                                    <p:animEffect transition="in" filter="wipe(left)">
                                      <p:cBhvr>
                                        <p:cTn id="43" dur="500"/>
                                        <p:tgtEl>
                                          <p:spTgt spid="189452">
                                            <p:txEl>
                                              <p:pRg st="1" end="1"/>
                                            </p:txEl>
                                          </p:spTgt>
                                        </p:tgtEl>
                                      </p:cBhvr>
                                    </p:animEffect>
                                  </p:childTnLst>
                                </p:cTn>
                              </p:par>
                            </p:childTnLst>
                          </p:cTn>
                        </p:par>
                        <p:par>
                          <p:cTn id="44" fill="hold" nodeType="withGroup">
                            <p:stCondLst>
                              <p:cond delay="2750"/>
                            </p:stCondLst>
                            <p:childTnLst>
                              <p:par>
                                <p:cTn id="45" presetID="22" presetClass="entr" presetSubtype="8" fill="hold" grpId="0" nodeType="afterEffect">
                                  <p:stCondLst>
                                    <p:cond delay="0"/>
                                  </p:stCondLst>
                                  <p:childTnLst>
                                    <p:set>
                                      <p:cBhvr>
                                        <p:cTn id="46" dur="1" fill="hold">
                                          <p:stCondLst>
                                            <p:cond delay="0"/>
                                          </p:stCondLst>
                                        </p:cTn>
                                        <p:tgtEl>
                                          <p:spTgt spid="189452">
                                            <p:txEl>
                                              <p:pRg st="2" end="2"/>
                                            </p:txEl>
                                          </p:spTgt>
                                        </p:tgtEl>
                                        <p:attrNameLst>
                                          <p:attrName>style.visibility</p:attrName>
                                        </p:attrNameLst>
                                      </p:cBhvr>
                                      <p:to>
                                        <p:strVal val="visible"/>
                                      </p:to>
                                    </p:set>
                                    <p:animEffect transition="in" filter="wipe(left)">
                                      <p:cBhvr>
                                        <p:cTn id="47" dur="500"/>
                                        <p:tgtEl>
                                          <p:spTgt spid="189452">
                                            <p:txEl>
                                              <p:pRg st="2" end="2"/>
                                            </p:txEl>
                                          </p:spTgt>
                                        </p:tgtEl>
                                      </p:cBhvr>
                                    </p:animEffect>
                                  </p:childTnLst>
                                </p:cTn>
                              </p:par>
                            </p:childTnLst>
                          </p:cTn>
                        </p:par>
                        <p:par>
                          <p:cTn id="48" fill="hold" nodeType="withGroup">
                            <p:stCondLst>
                              <p:cond delay="3250"/>
                            </p:stCondLst>
                            <p:childTnLst>
                              <p:par>
                                <p:cTn id="49" presetID="22" presetClass="entr" presetSubtype="8" fill="hold" grpId="0" nodeType="afterEffect">
                                  <p:stCondLst>
                                    <p:cond delay="0"/>
                                  </p:stCondLst>
                                  <p:childTnLst>
                                    <p:set>
                                      <p:cBhvr>
                                        <p:cTn id="50" dur="1" fill="hold">
                                          <p:stCondLst>
                                            <p:cond delay="0"/>
                                          </p:stCondLst>
                                        </p:cTn>
                                        <p:tgtEl>
                                          <p:spTgt spid="189452">
                                            <p:txEl>
                                              <p:pRg st="3" end="3"/>
                                            </p:txEl>
                                          </p:spTgt>
                                        </p:tgtEl>
                                        <p:attrNameLst>
                                          <p:attrName>style.visibility</p:attrName>
                                        </p:attrNameLst>
                                      </p:cBhvr>
                                      <p:to>
                                        <p:strVal val="visible"/>
                                      </p:to>
                                    </p:set>
                                    <p:animEffect transition="in" filter="wipe(left)">
                                      <p:cBhvr>
                                        <p:cTn id="51" dur="500"/>
                                        <p:tgtEl>
                                          <p:spTgt spid="189452">
                                            <p:txEl>
                                              <p:pRg st="3" end="3"/>
                                            </p:txEl>
                                          </p:spTgt>
                                        </p:tgtEl>
                                      </p:cBhvr>
                                    </p:animEffect>
                                  </p:childTnLst>
                                </p:cTn>
                              </p:par>
                            </p:childTnLst>
                          </p:cTn>
                        </p:par>
                        <p:par>
                          <p:cTn id="52" fill="hold" nodeType="withGroup">
                            <p:stCondLst>
                              <p:cond delay="3750"/>
                            </p:stCondLst>
                            <p:childTnLst>
                              <p:par>
                                <p:cTn id="53" presetID="22" presetClass="entr" presetSubtype="8" fill="hold" grpId="0" nodeType="afterEffect">
                                  <p:stCondLst>
                                    <p:cond delay="0"/>
                                  </p:stCondLst>
                                  <p:childTnLst>
                                    <p:set>
                                      <p:cBhvr>
                                        <p:cTn id="54" dur="1" fill="hold">
                                          <p:stCondLst>
                                            <p:cond delay="0"/>
                                          </p:stCondLst>
                                        </p:cTn>
                                        <p:tgtEl>
                                          <p:spTgt spid="189452">
                                            <p:txEl>
                                              <p:pRg st="4" end="4"/>
                                            </p:txEl>
                                          </p:spTgt>
                                        </p:tgtEl>
                                        <p:attrNameLst>
                                          <p:attrName>style.visibility</p:attrName>
                                        </p:attrNameLst>
                                      </p:cBhvr>
                                      <p:to>
                                        <p:strVal val="visible"/>
                                      </p:to>
                                    </p:set>
                                    <p:animEffect transition="in" filter="wipe(left)">
                                      <p:cBhvr>
                                        <p:cTn id="55" dur="500"/>
                                        <p:tgtEl>
                                          <p:spTgt spid="18945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2" grpId="0" animBg="1"/>
      <p:bldP spid="189452" grpId="0" uiExpand="1" build="p" bldLvl="2"/>
      <p:bldP spid="189453" grpId="0" uiExpand="1" build="p" bldLvl="2"/>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2544478" y="1638710"/>
            <a:ext cx="4022725"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itle 4"/>
          <p:cNvSpPr>
            <a:spLocks noGrp="1"/>
          </p:cNvSpPr>
          <p:nvPr>
            <p:ph type="ctrTitle"/>
          </p:nvPr>
        </p:nvSpPr>
        <p:spPr/>
        <p:txBody>
          <a:bodyPr/>
          <a:lstStyle/>
          <a:p>
            <a:pPr eaLnBrk="1" hangingPunct="1"/>
            <a:r>
              <a:rPr lang="en-US">
                <a:latin typeface="Arial" charset="0"/>
                <a:ea typeface="ＭＳ Ｐゴシック" charset="0"/>
                <a:cs typeface="ＭＳ Ｐゴシック" charset="0"/>
              </a:rPr>
              <a:t>Core Personality Traits: The Big Five</a:t>
            </a:r>
            <a:endParaRPr lang="en-US" i="1">
              <a:latin typeface="Arial" charset="0"/>
              <a:ea typeface="ＭＳ Ｐゴシック" charset="0"/>
              <a:cs typeface="ＭＳ Ｐゴシック" charset="0"/>
            </a:endParaRPr>
          </a:p>
        </p:txBody>
      </p:sp>
      <p:sp>
        <p:nvSpPr>
          <p:cNvPr id="134150" name="TextBox 10"/>
          <p:cNvSpPr txBox="1">
            <a:spLocks noChangeArrowheads="1"/>
          </p:cNvSpPr>
          <p:nvPr/>
        </p:nvSpPr>
        <p:spPr bwMode="auto">
          <a:xfrm>
            <a:off x="5745775" y="1883728"/>
            <a:ext cx="3063875"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US" sz="2000" b="1" dirty="0">
                <a:solidFill>
                  <a:srgbClr val="3366FF"/>
                </a:solidFill>
              </a:rPr>
              <a:t>Neuroticism vs. emotional stability</a:t>
            </a:r>
          </a:p>
        </p:txBody>
      </p:sp>
      <p:sp>
        <p:nvSpPr>
          <p:cNvPr id="134151" name="TextBox 11"/>
          <p:cNvSpPr txBox="1">
            <a:spLocks noChangeArrowheads="1"/>
          </p:cNvSpPr>
          <p:nvPr/>
        </p:nvSpPr>
        <p:spPr bwMode="auto">
          <a:xfrm>
            <a:off x="6229678" y="4410091"/>
            <a:ext cx="2522538"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US" sz="2000" b="1" dirty="0">
                <a:solidFill>
                  <a:srgbClr val="008000"/>
                </a:solidFill>
              </a:rPr>
              <a:t>Agreeableness vs. antagonism</a:t>
            </a:r>
          </a:p>
        </p:txBody>
      </p:sp>
      <p:sp>
        <p:nvSpPr>
          <p:cNvPr id="134152" name="TextBox 12"/>
          <p:cNvSpPr txBox="1">
            <a:spLocks noChangeArrowheads="1"/>
          </p:cNvSpPr>
          <p:nvPr/>
        </p:nvSpPr>
        <p:spPr bwMode="auto">
          <a:xfrm>
            <a:off x="1278447" y="5401773"/>
            <a:ext cx="2535238"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US" sz="2000" b="1" dirty="0">
                <a:solidFill>
                  <a:schemeClr val="accent6">
                    <a:lumMod val="50000"/>
                  </a:schemeClr>
                </a:solidFill>
              </a:rPr>
              <a:t>Conscientiousness vs. impulsiveness</a:t>
            </a:r>
          </a:p>
        </p:txBody>
      </p:sp>
      <p:sp>
        <p:nvSpPr>
          <p:cNvPr id="134153" name="TextBox 13"/>
          <p:cNvSpPr txBox="1">
            <a:spLocks noChangeArrowheads="1"/>
          </p:cNvSpPr>
          <p:nvPr/>
        </p:nvSpPr>
        <p:spPr bwMode="auto">
          <a:xfrm>
            <a:off x="577683" y="2981249"/>
            <a:ext cx="205105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US" sz="2000" b="1" dirty="0">
                <a:solidFill>
                  <a:srgbClr val="FF0000"/>
                </a:solidFill>
              </a:rPr>
              <a:t>Openness </a:t>
            </a:r>
            <a:br>
              <a:rPr lang="en-US" sz="2000" b="1" dirty="0">
                <a:solidFill>
                  <a:srgbClr val="FF0000"/>
                </a:solidFill>
              </a:rPr>
            </a:br>
            <a:r>
              <a:rPr lang="en-US" sz="2000" b="1" dirty="0">
                <a:solidFill>
                  <a:srgbClr val="FF0000"/>
                </a:solidFill>
              </a:rPr>
              <a:t>vs. resistance to new experience</a:t>
            </a:r>
          </a:p>
        </p:txBody>
      </p:sp>
      <p:sp>
        <p:nvSpPr>
          <p:cNvPr id="134154" name="TextBox 14"/>
          <p:cNvSpPr txBox="1">
            <a:spLocks noChangeArrowheads="1"/>
          </p:cNvSpPr>
          <p:nvPr/>
        </p:nvSpPr>
        <p:spPr bwMode="auto">
          <a:xfrm>
            <a:off x="2425216" y="1126910"/>
            <a:ext cx="2779713"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US" sz="2000" b="1" dirty="0">
                <a:solidFill>
                  <a:srgbClr val="D23AD4"/>
                </a:solidFill>
              </a:rPr>
              <a:t>Extroversion vs. introversion</a:t>
            </a:r>
          </a:p>
        </p:txBody>
      </p:sp>
      <p:sp>
        <p:nvSpPr>
          <p:cNvPr id="134155" name="TextBox 15"/>
          <p:cNvSpPr txBox="1">
            <a:spLocks noChangeArrowheads="1"/>
          </p:cNvSpPr>
          <p:nvPr/>
        </p:nvSpPr>
        <p:spPr bwMode="auto">
          <a:xfrm>
            <a:off x="3727166" y="1966631"/>
            <a:ext cx="35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t>1</a:t>
            </a:r>
          </a:p>
        </p:txBody>
      </p:sp>
      <p:sp>
        <p:nvSpPr>
          <p:cNvPr id="134156" name="TextBox 16"/>
          <p:cNvSpPr txBox="1">
            <a:spLocks noChangeArrowheads="1"/>
          </p:cNvSpPr>
          <p:nvPr/>
        </p:nvSpPr>
        <p:spPr bwMode="auto">
          <a:xfrm>
            <a:off x="5609008" y="2436108"/>
            <a:ext cx="357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smtClean="0"/>
              <a:t>2</a:t>
            </a:r>
            <a:endParaRPr lang="en-US" b="1" dirty="0"/>
          </a:p>
        </p:txBody>
      </p:sp>
      <p:sp>
        <p:nvSpPr>
          <p:cNvPr id="134157" name="TextBox 17"/>
          <p:cNvSpPr txBox="1">
            <a:spLocks noChangeArrowheads="1"/>
          </p:cNvSpPr>
          <p:nvPr/>
        </p:nvSpPr>
        <p:spPr bwMode="auto">
          <a:xfrm>
            <a:off x="5745775" y="4379008"/>
            <a:ext cx="3571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t>3</a:t>
            </a:r>
          </a:p>
        </p:txBody>
      </p:sp>
      <p:sp>
        <p:nvSpPr>
          <p:cNvPr id="134158" name="TextBox 18"/>
          <p:cNvSpPr txBox="1">
            <a:spLocks noChangeArrowheads="1"/>
          </p:cNvSpPr>
          <p:nvPr/>
        </p:nvSpPr>
        <p:spPr bwMode="auto">
          <a:xfrm>
            <a:off x="3924328" y="5054792"/>
            <a:ext cx="35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t>4</a:t>
            </a:r>
          </a:p>
        </p:txBody>
      </p:sp>
      <p:sp>
        <p:nvSpPr>
          <p:cNvPr id="134159" name="TextBox 19"/>
          <p:cNvSpPr txBox="1">
            <a:spLocks noChangeArrowheads="1"/>
          </p:cNvSpPr>
          <p:nvPr/>
        </p:nvSpPr>
        <p:spPr bwMode="auto">
          <a:xfrm>
            <a:off x="2730741" y="3660617"/>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t>5</a:t>
            </a:r>
          </a:p>
        </p:txBody>
      </p:sp>
    </p:spTree>
    <p:extLst>
      <p:ext uri="{BB962C8B-B14F-4D97-AF65-F5344CB8AC3E}">
        <p14:creationId xmlns:p14="http://schemas.microsoft.com/office/powerpoint/2010/main" val="3879367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9394"/>
                                        </p:tgtEl>
                                        <p:attrNameLst>
                                          <p:attrName>style.visibility</p:attrName>
                                        </p:attrNameLst>
                                      </p:cBhvr>
                                      <p:to>
                                        <p:strVal val="visible"/>
                                      </p:to>
                                    </p:set>
                                    <p:anim calcmode="lin" valueType="num">
                                      <p:cBhvr>
                                        <p:cTn id="7" dur="1000" fill="hold"/>
                                        <p:tgtEl>
                                          <p:spTgt spid="59394"/>
                                        </p:tgtEl>
                                        <p:attrNameLst>
                                          <p:attrName>ppt_w</p:attrName>
                                        </p:attrNameLst>
                                      </p:cBhvr>
                                      <p:tavLst>
                                        <p:tav tm="0">
                                          <p:val>
                                            <p:fltVal val="0"/>
                                          </p:val>
                                        </p:tav>
                                        <p:tav tm="100000">
                                          <p:val>
                                            <p:strVal val="#ppt_w"/>
                                          </p:val>
                                        </p:tav>
                                      </p:tavLst>
                                    </p:anim>
                                    <p:anim calcmode="lin" valueType="num">
                                      <p:cBhvr>
                                        <p:cTn id="8" dur="1000" fill="hold"/>
                                        <p:tgtEl>
                                          <p:spTgt spid="59394"/>
                                        </p:tgtEl>
                                        <p:attrNameLst>
                                          <p:attrName>ppt_h</p:attrName>
                                        </p:attrNameLst>
                                      </p:cBhvr>
                                      <p:tavLst>
                                        <p:tav tm="0">
                                          <p:val>
                                            <p:fltVal val="0"/>
                                          </p:val>
                                        </p:tav>
                                        <p:tav tm="100000">
                                          <p:val>
                                            <p:strVal val="#ppt_h"/>
                                          </p:val>
                                        </p:tav>
                                      </p:tavLst>
                                    </p:anim>
                                    <p:anim calcmode="lin" valueType="num">
                                      <p:cBhvr>
                                        <p:cTn id="9" dur="1000" fill="hold"/>
                                        <p:tgtEl>
                                          <p:spTgt spid="59394"/>
                                        </p:tgtEl>
                                        <p:attrNameLst>
                                          <p:attrName>style.rotation</p:attrName>
                                        </p:attrNameLst>
                                      </p:cBhvr>
                                      <p:tavLst>
                                        <p:tav tm="0">
                                          <p:val>
                                            <p:fltVal val="360"/>
                                          </p:val>
                                        </p:tav>
                                        <p:tav tm="100000">
                                          <p:val>
                                            <p:fltVal val="0"/>
                                          </p:val>
                                        </p:tav>
                                      </p:tavLst>
                                    </p:anim>
                                    <p:animEffect transition="in" filter="fade">
                                      <p:cBhvr>
                                        <p:cTn id="10" dur="1000"/>
                                        <p:tgtEl>
                                          <p:spTgt spid="59394"/>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134155"/>
                                        </p:tgtEl>
                                        <p:attrNameLst>
                                          <p:attrName>style.visibility</p:attrName>
                                        </p:attrNameLst>
                                      </p:cBhvr>
                                      <p:to>
                                        <p:strVal val="visible"/>
                                      </p:to>
                                    </p:set>
                                    <p:animEffect transition="in" filter="slide(fromBottom)">
                                      <p:cBhvr>
                                        <p:cTn id="15" dur="500"/>
                                        <p:tgtEl>
                                          <p:spTgt spid="13415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34154"/>
                                        </p:tgtEl>
                                        <p:attrNameLst>
                                          <p:attrName>style.visibility</p:attrName>
                                        </p:attrNameLst>
                                      </p:cBhvr>
                                      <p:to>
                                        <p:strVal val="visible"/>
                                      </p:to>
                                    </p:set>
                                    <p:animEffect transition="in" filter="wipe(left)">
                                      <p:cBhvr>
                                        <p:cTn id="18" dur="500"/>
                                        <p:tgtEl>
                                          <p:spTgt spid="134154"/>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134156"/>
                                        </p:tgtEl>
                                        <p:attrNameLst>
                                          <p:attrName>style.visibility</p:attrName>
                                        </p:attrNameLst>
                                      </p:cBhvr>
                                      <p:to>
                                        <p:strVal val="visible"/>
                                      </p:to>
                                    </p:set>
                                    <p:animEffect transition="in" filter="slide(fromBottom)">
                                      <p:cBhvr>
                                        <p:cTn id="23" dur="500"/>
                                        <p:tgtEl>
                                          <p:spTgt spid="13415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34150"/>
                                        </p:tgtEl>
                                        <p:attrNameLst>
                                          <p:attrName>style.visibility</p:attrName>
                                        </p:attrNameLst>
                                      </p:cBhvr>
                                      <p:to>
                                        <p:strVal val="visible"/>
                                      </p:to>
                                    </p:set>
                                    <p:animEffect transition="in" filter="wipe(left)">
                                      <p:cBhvr>
                                        <p:cTn id="26" dur="500"/>
                                        <p:tgtEl>
                                          <p:spTgt spid="134150"/>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34157"/>
                                        </p:tgtEl>
                                        <p:attrNameLst>
                                          <p:attrName>style.visibility</p:attrName>
                                        </p:attrNameLst>
                                      </p:cBhvr>
                                      <p:to>
                                        <p:strVal val="visible"/>
                                      </p:to>
                                    </p:set>
                                    <p:animEffect transition="in" filter="slide(fromBottom)">
                                      <p:cBhvr>
                                        <p:cTn id="31" dur="500"/>
                                        <p:tgtEl>
                                          <p:spTgt spid="13415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34151"/>
                                        </p:tgtEl>
                                        <p:attrNameLst>
                                          <p:attrName>style.visibility</p:attrName>
                                        </p:attrNameLst>
                                      </p:cBhvr>
                                      <p:to>
                                        <p:strVal val="visible"/>
                                      </p:to>
                                    </p:set>
                                    <p:animEffect transition="in" filter="wipe(left)">
                                      <p:cBhvr>
                                        <p:cTn id="34" dur="500"/>
                                        <p:tgtEl>
                                          <p:spTgt spid="134151"/>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134158"/>
                                        </p:tgtEl>
                                        <p:attrNameLst>
                                          <p:attrName>style.visibility</p:attrName>
                                        </p:attrNameLst>
                                      </p:cBhvr>
                                      <p:to>
                                        <p:strVal val="visible"/>
                                      </p:to>
                                    </p:set>
                                    <p:animEffect transition="in" filter="slide(fromBottom)">
                                      <p:cBhvr>
                                        <p:cTn id="39" dur="500"/>
                                        <p:tgtEl>
                                          <p:spTgt spid="134158"/>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34152"/>
                                        </p:tgtEl>
                                        <p:attrNameLst>
                                          <p:attrName>style.visibility</p:attrName>
                                        </p:attrNameLst>
                                      </p:cBhvr>
                                      <p:to>
                                        <p:strVal val="visible"/>
                                      </p:to>
                                    </p:set>
                                    <p:animEffect transition="in" filter="wipe(left)">
                                      <p:cBhvr>
                                        <p:cTn id="42" dur="500"/>
                                        <p:tgtEl>
                                          <p:spTgt spid="134152"/>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134159"/>
                                        </p:tgtEl>
                                        <p:attrNameLst>
                                          <p:attrName>style.visibility</p:attrName>
                                        </p:attrNameLst>
                                      </p:cBhvr>
                                      <p:to>
                                        <p:strVal val="visible"/>
                                      </p:to>
                                    </p:set>
                                    <p:animEffect transition="in" filter="slide(fromBottom)">
                                      <p:cBhvr>
                                        <p:cTn id="47" dur="500"/>
                                        <p:tgtEl>
                                          <p:spTgt spid="134159"/>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34153"/>
                                        </p:tgtEl>
                                        <p:attrNameLst>
                                          <p:attrName>style.visibility</p:attrName>
                                        </p:attrNameLst>
                                      </p:cBhvr>
                                      <p:to>
                                        <p:strVal val="visible"/>
                                      </p:to>
                                    </p:set>
                                    <p:animEffect transition="in" filter="wipe(left)">
                                      <p:cBhvr>
                                        <p:cTn id="50" dur="500"/>
                                        <p:tgtEl>
                                          <p:spTgt spid="134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0" grpId="0"/>
      <p:bldP spid="134151" grpId="0"/>
      <p:bldP spid="134152" grpId="0"/>
      <p:bldP spid="134153" grpId="0"/>
      <p:bldP spid="134154" grpId="0"/>
      <p:bldP spid="134155" grpId="0"/>
      <p:bldP spid="134156" grpId="0"/>
      <p:bldP spid="134157" grpId="0"/>
      <p:bldP spid="134158" grpId="0"/>
      <p:bldP spid="13415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405523"/>
            <a:ext cx="9144000" cy="42983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442" name="Rectangle 2"/>
          <p:cNvSpPr>
            <a:spLocks noGrp="1" noChangeArrowheads="1"/>
          </p:cNvSpPr>
          <p:nvPr>
            <p:ph type="ctrTitle"/>
          </p:nvPr>
        </p:nvSpPr>
        <p:spPr>
          <a:xfrm>
            <a:off x="221165" y="191352"/>
            <a:ext cx="5264859" cy="539673"/>
          </a:xfrm>
        </p:spPr>
        <p:txBody>
          <a:bodyPr>
            <a:normAutofit fontScale="90000"/>
          </a:bodyPr>
          <a:lstStyle/>
          <a:p>
            <a:r>
              <a:rPr lang="en-US" dirty="0">
                <a:latin typeface="Arial" charset="0"/>
                <a:ea typeface="ＭＳ Ｐゴシック" charset="0"/>
                <a:cs typeface="ＭＳ Ｐゴシック" charset="0"/>
              </a:rPr>
              <a:t>Figure 14.1: Consistency and Change in Personality over the Lifespan</a:t>
            </a:r>
          </a:p>
        </p:txBody>
      </p:sp>
      <p:pic>
        <p:nvPicPr>
          <p:cNvPr id="2" name="Picture 1" descr="AAFDESO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325" y="1630667"/>
            <a:ext cx="9012238"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5435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6" presetClass="entr" presetSubtype="42"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out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14.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4384"/>
            <a:ext cx="9144000" cy="6494443"/>
          </a:xfrm>
          <a:prstGeom prst="rect">
            <a:avLst/>
          </a:prstGeom>
        </p:spPr>
      </p:pic>
      <p:sp>
        <p:nvSpPr>
          <p:cNvPr id="2" name="Rectangle 1"/>
          <p:cNvSpPr/>
          <p:nvPr/>
        </p:nvSpPr>
        <p:spPr>
          <a:xfrm>
            <a:off x="3346367" y="1978831"/>
            <a:ext cx="2441120" cy="1470364"/>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3919122" y="622710"/>
            <a:ext cx="1261806" cy="1261806"/>
            <a:chOff x="815959" y="622710"/>
            <a:chExt cx="1261806" cy="1261806"/>
          </a:xfrm>
        </p:grpSpPr>
        <p:sp>
          <p:nvSpPr>
            <p:cNvPr id="4" name="Oval 3"/>
            <p:cNvSpPr/>
            <p:nvPr/>
          </p:nvSpPr>
          <p:spPr>
            <a:xfrm>
              <a:off x="815959" y="622710"/>
              <a:ext cx="1261806" cy="12618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21082" y="944304"/>
              <a:ext cx="1051560" cy="584776"/>
            </a:xfrm>
            <a:prstGeom prst="rect">
              <a:avLst/>
            </a:prstGeom>
            <a:noFill/>
            <a:ln>
              <a:noFill/>
            </a:ln>
          </p:spPr>
          <p:txBody>
            <a:bodyPr wrap="square" rtlCol="0">
              <a:spAutoFit/>
            </a:bodyPr>
            <a:lstStyle/>
            <a:p>
              <a:pPr algn="ctr"/>
              <a:r>
                <a:rPr lang="en-US" sz="3200" b="1" dirty="0" smtClean="0">
                  <a:solidFill>
                    <a:srgbClr val="FF5775"/>
                  </a:solidFill>
                  <a:latin typeface="Arial"/>
                  <a:cs typeface="Arial"/>
                </a:rPr>
                <a:t>14.3</a:t>
              </a:r>
              <a:endParaRPr lang="en-US" sz="3200" b="1" dirty="0">
                <a:solidFill>
                  <a:srgbClr val="FF5775"/>
                </a:solidFill>
                <a:latin typeface="Arial"/>
                <a:cs typeface="Arial"/>
              </a:endParaRPr>
            </a:p>
          </p:txBody>
        </p:sp>
      </p:grpSp>
      <p:sp>
        <p:nvSpPr>
          <p:cNvPr id="6" name="TextBox 5"/>
          <p:cNvSpPr txBox="1"/>
          <p:nvPr/>
        </p:nvSpPr>
        <p:spPr>
          <a:xfrm>
            <a:off x="3346367" y="2105743"/>
            <a:ext cx="2441120" cy="1200328"/>
          </a:xfrm>
          <a:prstGeom prst="rect">
            <a:avLst/>
          </a:prstGeom>
          <a:noFill/>
        </p:spPr>
        <p:txBody>
          <a:bodyPr wrap="square" rtlCol="0">
            <a:spAutoFit/>
          </a:bodyPr>
          <a:lstStyle/>
          <a:p>
            <a:pPr algn="ctr"/>
            <a:r>
              <a:rPr lang="en-US" sz="2400" b="1" dirty="0">
                <a:solidFill>
                  <a:schemeClr val="bg1"/>
                </a:solidFill>
                <a:latin typeface=""/>
              </a:rPr>
              <a:t>Genetic Influences on </a:t>
            </a:r>
            <a:r>
              <a:rPr lang="en-US" sz="2400" b="1" dirty="0" smtClean="0">
                <a:solidFill>
                  <a:schemeClr val="bg1"/>
                </a:solidFill>
                <a:latin typeface=""/>
              </a:rPr>
              <a:t>Personality</a:t>
            </a:r>
            <a:endParaRPr lang="en-US" sz="2400" b="1" dirty="0">
              <a:solidFill>
                <a:schemeClr val="bg1"/>
              </a:solidFill>
              <a:latin typeface="Arial"/>
              <a:cs typeface="Arial"/>
            </a:endParaRPr>
          </a:p>
        </p:txBody>
      </p:sp>
    </p:spTree>
    <p:extLst>
      <p:ext uri="{BB962C8B-B14F-4D97-AF65-F5344CB8AC3E}">
        <p14:creationId xmlns:p14="http://schemas.microsoft.com/office/powerpoint/2010/main" val="27895749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48" y="819321"/>
            <a:ext cx="5273933"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19" name="Group 18"/>
          <p:cNvGrpSpPr/>
          <p:nvPr/>
        </p:nvGrpSpPr>
        <p:grpSpPr>
          <a:xfrm>
            <a:off x="-6792" y="-6792"/>
            <a:ext cx="1051560" cy="1051560"/>
            <a:chOff x="-6792" y="-6792"/>
            <a:chExt cx="1051560" cy="1051560"/>
          </a:xfrm>
        </p:grpSpPr>
        <p:sp>
          <p:nvSpPr>
            <p:cNvPr id="20" name="Rectangle 19"/>
            <p:cNvSpPr/>
            <p:nvPr/>
          </p:nvSpPr>
          <p:spPr>
            <a:xfrm>
              <a:off x="-6792" y="-6792"/>
              <a:ext cx="1051560"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TextBox 20"/>
            <p:cNvSpPr txBox="1"/>
            <p:nvPr/>
          </p:nvSpPr>
          <p:spPr>
            <a:xfrm>
              <a:off x="-6792" y="223271"/>
              <a:ext cx="1051560" cy="584776"/>
            </a:xfrm>
            <a:prstGeom prst="rect">
              <a:avLst/>
            </a:prstGeom>
            <a:noFill/>
            <a:ln>
              <a:noFill/>
            </a:ln>
          </p:spPr>
          <p:txBody>
            <a:bodyPr wrap="square" rtlCol="0">
              <a:spAutoFit/>
            </a:bodyPr>
            <a:lstStyle/>
            <a:p>
              <a:pPr algn="ctr"/>
              <a:r>
                <a:rPr lang="en-US" sz="3200" b="1" dirty="0" smtClean="0">
                  <a:solidFill>
                    <a:srgbClr val="FFFFFF"/>
                  </a:solidFill>
                  <a:latin typeface="Arial"/>
                  <a:cs typeface="Arial"/>
                </a:rPr>
                <a:t>14.3</a:t>
              </a:r>
              <a:endParaRPr lang="en-US" sz="3200" b="1" dirty="0">
                <a:solidFill>
                  <a:srgbClr val="FFFFFF"/>
                </a:solidFill>
                <a:latin typeface="Arial"/>
                <a:cs typeface="Arial"/>
              </a:endParaRPr>
            </a:p>
          </p:txBody>
        </p:sp>
      </p:grpSp>
      <p:sp>
        <p:nvSpPr>
          <p:cNvPr id="22" name="TextBox 21"/>
          <p:cNvSpPr txBox="1"/>
          <p:nvPr/>
        </p:nvSpPr>
        <p:spPr>
          <a:xfrm>
            <a:off x="1200984" y="326008"/>
            <a:ext cx="7050783" cy="461665"/>
          </a:xfrm>
          <a:prstGeom prst="rect">
            <a:avLst/>
          </a:prstGeom>
          <a:noFill/>
        </p:spPr>
        <p:txBody>
          <a:bodyPr wrap="square" rtlCol="0">
            <a:spAutoFit/>
          </a:bodyPr>
          <a:lstStyle/>
          <a:p>
            <a:r>
              <a:rPr lang="en-US" sz="2400" dirty="0" smtClean="0">
                <a:latin typeface="Arial"/>
                <a:cs typeface="Arial"/>
              </a:rPr>
              <a:t>Module Learning Objectives</a:t>
            </a:r>
            <a:endParaRPr lang="en-US" sz="2400" dirty="0">
              <a:latin typeface="Arial"/>
              <a:cs typeface="Arial"/>
            </a:endParaRPr>
          </a:p>
        </p:txBody>
      </p:sp>
      <p:grpSp>
        <p:nvGrpSpPr>
          <p:cNvPr id="7" name="Group 6"/>
          <p:cNvGrpSpPr/>
          <p:nvPr/>
        </p:nvGrpSpPr>
        <p:grpSpPr>
          <a:xfrm>
            <a:off x="612022" y="1346543"/>
            <a:ext cx="1078690" cy="734479"/>
            <a:chOff x="267760" y="1346543"/>
            <a:chExt cx="1078690" cy="734479"/>
          </a:xfrm>
        </p:grpSpPr>
        <p:sp>
          <p:nvSpPr>
            <p:cNvPr id="5" name="Round Diagonal Corner Rectangle 4"/>
            <p:cNvSpPr/>
            <p:nvPr/>
          </p:nvSpPr>
          <p:spPr>
            <a:xfrm>
              <a:off x="267760" y="1346543"/>
              <a:ext cx="1078690" cy="734479"/>
            </a:xfrm>
            <a:prstGeom prst="round2Diag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 name="TextBox 2"/>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14.3.A</a:t>
              </a:r>
              <a:endParaRPr lang="en-US" sz="2400" b="1" dirty="0">
                <a:solidFill>
                  <a:schemeClr val="bg1"/>
                </a:solidFill>
                <a:latin typeface="Arial"/>
                <a:cs typeface="Arial"/>
              </a:endParaRPr>
            </a:p>
          </p:txBody>
        </p:sp>
      </p:grpSp>
      <p:grpSp>
        <p:nvGrpSpPr>
          <p:cNvPr id="8" name="Group 7"/>
          <p:cNvGrpSpPr/>
          <p:nvPr/>
        </p:nvGrpSpPr>
        <p:grpSpPr>
          <a:xfrm>
            <a:off x="1851368" y="1346543"/>
            <a:ext cx="6648095" cy="941051"/>
            <a:chOff x="1507106" y="1346543"/>
            <a:chExt cx="6648095" cy="941051"/>
          </a:xfrm>
        </p:grpSpPr>
        <p:sp>
          <p:nvSpPr>
            <p:cNvPr id="6" name="Round Diagonal Corner Rectangle 5"/>
            <p:cNvSpPr/>
            <p:nvPr/>
          </p:nvSpPr>
          <p:spPr>
            <a:xfrm>
              <a:off x="1507106" y="1346543"/>
              <a:ext cx="6648095" cy="941051"/>
            </a:xfrm>
            <a:prstGeom prst="round2Diag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 name="TextBox 3"/>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Define what temperaments are, and discuss how they relate to personality traits</a:t>
              </a:r>
              <a:r>
                <a:rPr lang="en-US" dirty="0" smtClean="0">
                  <a:latin typeface="Arial"/>
                  <a:cs typeface="Arial"/>
                </a:rPr>
                <a:t>.</a:t>
              </a:r>
              <a:endParaRPr lang="en-US" dirty="0">
                <a:latin typeface="Arial"/>
                <a:cs typeface="Arial"/>
              </a:endParaRPr>
            </a:p>
          </p:txBody>
        </p:sp>
      </p:grpSp>
      <p:grpSp>
        <p:nvGrpSpPr>
          <p:cNvPr id="13" name="Group 12"/>
          <p:cNvGrpSpPr/>
          <p:nvPr/>
        </p:nvGrpSpPr>
        <p:grpSpPr>
          <a:xfrm>
            <a:off x="612022" y="2379414"/>
            <a:ext cx="1078690" cy="734479"/>
            <a:chOff x="267760" y="1346543"/>
            <a:chExt cx="1078690" cy="734479"/>
          </a:xfrm>
        </p:grpSpPr>
        <p:sp>
          <p:nvSpPr>
            <p:cNvPr id="14" name="Round Diagonal Corner Rectangle 13"/>
            <p:cNvSpPr/>
            <p:nvPr/>
          </p:nvSpPr>
          <p:spPr>
            <a:xfrm>
              <a:off x="267760" y="1346543"/>
              <a:ext cx="1078690" cy="734479"/>
            </a:xfrm>
            <a:prstGeom prst="round2Diag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5" name="TextBox 1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14.3.B</a:t>
              </a:r>
              <a:endParaRPr lang="en-US" sz="2400" b="1" dirty="0">
                <a:solidFill>
                  <a:schemeClr val="bg1"/>
                </a:solidFill>
                <a:latin typeface="Arial"/>
                <a:cs typeface="Arial"/>
              </a:endParaRPr>
            </a:p>
          </p:txBody>
        </p:sp>
      </p:grpSp>
      <p:grpSp>
        <p:nvGrpSpPr>
          <p:cNvPr id="16" name="Group 15"/>
          <p:cNvGrpSpPr/>
          <p:nvPr/>
        </p:nvGrpSpPr>
        <p:grpSpPr>
          <a:xfrm>
            <a:off x="1851368" y="2379414"/>
            <a:ext cx="6648095" cy="941832"/>
            <a:chOff x="1507106" y="1346543"/>
            <a:chExt cx="6648095" cy="941832"/>
          </a:xfrm>
        </p:grpSpPr>
        <p:sp>
          <p:nvSpPr>
            <p:cNvPr id="17" name="Round Diagonal Corner Rectangle 16"/>
            <p:cNvSpPr/>
            <p:nvPr/>
          </p:nvSpPr>
          <p:spPr>
            <a:xfrm>
              <a:off x="1507106" y="1346543"/>
              <a:ext cx="6648095" cy="941832"/>
            </a:xfrm>
            <a:prstGeom prst="round2Diag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8" name="TextBox 17"/>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Explain how twin studies can be used to estimate the heritability of personality traits</a:t>
              </a:r>
              <a:r>
                <a:rPr lang="en-US" dirty="0" smtClean="0">
                  <a:latin typeface="Arial"/>
                  <a:cs typeface="Arial"/>
                </a:rPr>
                <a:t>.</a:t>
              </a:r>
              <a:endParaRPr lang="en-US" dirty="0">
                <a:latin typeface="Arial"/>
                <a:cs typeface="Arial"/>
              </a:endParaRPr>
            </a:p>
          </p:txBody>
        </p:sp>
      </p:grpSp>
      <p:grpSp>
        <p:nvGrpSpPr>
          <p:cNvPr id="23" name="Group 22"/>
          <p:cNvGrpSpPr/>
          <p:nvPr/>
        </p:nvGrpSpPr>
        <p:grpSpPr>
          <a:xfrm>
            <a:off x="612022" y="3417970"/>
            <a:ext cx="1078690" cy="734479"/>
            <a:chOff x="267760" y="1346543"/>
            <a:chExt cx="1078690" cy="734479"/>
          </a:xfrm>
        </p:grpSpPr>
        <p:sp>
          <p:nvSpPr>
            <p:cNvPr id="24" name="Round Diagonal Corner Rectangle 23"/>
            <p:cNvSpPr/>
            <p:nvPr/>
          </p:nvSpPr>
          <p:spPr>
            <a:xfrm>
              <a:off x="267760" y="1346543"/>
              <a:ext cx="1078690" cy="734479"/>
            </a:xfrm>
            <a:prstGeom prst="round2Diag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5" name="TextBox 2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14.3.C</a:t>
              </a:r>
              <a:endParaRPr lang="en-US" sz="2400" b="1" dirty="0">
                <a:solidFill>
                  <a:schemeClr val="bg1"/>
                </a:solidFill>
                <a:latin typeface="Arial"/>
                <a:cs typeface="Arial"/>
              </a:endParaRPr>
            </a:p>
          </p:txBody>
        </p:sp>
      </p:grpSp>
      <p:grpSp>
        <p:nvGrpSpPr>
          <p:cNvPr id="26" name="Group 25"/>
          <p:cNvGrpSpPr/>
          <p:nvPr/>
        </p:nvGrpSpPr>
        <p:grpSpPr>
          <a:xfrm>
            <a:off x="1851368" y="3417970"/>
            <a:ext cx="6648095" cy="941832"/>
            <a:chOff x="1507106" y="1346543"/>
            <a:chExt cx="6648095" cy="941832"/>
          </a:xfrm>
        </p:grpSpPr>
        <p:sp>
          <p:nvSpPr>
            <p:cNvPr id="27" name="Round Diagonal Corner Rectangle 26"/>
            <p:cNvSpPr/>
            <p:nvPr/>
          </p:nvSpPr>
          <p:spPr>
            <a:xfrm>
              <a:off x="1507106" y="1346543"/>
              <a:ext cx="6648095" cy="941832"/>
            </a:xfrm>
            <a:prstGeom prst="round2Diag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8" name="TextBox 27"/>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Summarize the arguments for and against the conclusion that personality “is all in our genes.</a:t>
              </a:r>
              <a:r>
                <a:rPr lang="en-US" dirty="0" smtClean="0">
                  <a:latin typeface="Arial"/>
                  <a:cs typeface="Arial"/>
                </a:rPr>
                <a:t>”</a:t>
              </a:r>
              <a:endParaRPr lang="en-US" dirty="0">
                <a:latin typeface="Arial"/>
                <a:cs typeface="Arial"/>
              </a:endParaRPr>
            </a:p>
          </p:txBody>
        </p:sp>
      </p:grpSp>
    </p:spTree>
    <p:extLst>
      <p:ext uri="{BB962C8B-B14F-4D97-AF65-F5344CB8AC3E}">
        <p14:creationId xmlns:p14="http://schemas.microsoft.com/office/powerpoint/2010/main" val="10683066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90"/>
                                          </p:val>
                                        </p:tav>
                                        <p:tav tm="100000">
                                          <p:val>
                                            <p:fltVal val="0"/>
                                          </p:val>
                                        </p:tav>
                                      </p:tavLst>
                                    </p:anim>
                                    <p:animEffect transition="in" filter="fade">
                                      <p:cBhvr>
                                        <p:cTn id="25" dur="500"/>
                                        <p:tgtEl>
                                          <p:spTgt spid="7"/>
                                        </p:tgtEl>
                                      </p:cBhvr>
                                    </p:animEffect>
                                  </p:childTnLst>
                                </p:cTn>
                              </p:par>
                            </p:childTnLst>
                          </p:cTn>
                        </p:par>
                        <p:par>
                          <p:cTn id="26" fill="hold">
                            <p:stCondLst>
                              <p:cond delay="2000"/>
                            </p:stCondLst>
                            <p:childTnLst>
                              <p:par>
                                <p:cTn id="27" presetID="2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par>
                          <p:cTn id="31" fill="hold">
                            <p:stCondLst>
                              <p:cond delay="25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90"/>
                                          </p:val>
                                        </p:tav>
                                        <p:tav tm="100000">
                                          <p:val>
                                            <p:fltVal val="0"/>
                                          </p:val>
                                        </p:tav>
                                      </p:tavLst>
                                    </p:anim>
                                    <p:animEffect transition="in" filter="fade">
                                      <p:cBhvr>
                                        <p:cTn id="37" dur="500"/>
                                        <p:tgtEl>
                                          <p:spTgt spid="13"/>
                                        </p:tgtEl>
                                      </p:cBhvr>
                                    </p:animEffect>
                                  </p:childTnLst>
                                </p:cTn>
                              </p:par>
                            </p:childTnLst>
                          </p:cTn>
                        </p:par>
                        <p:par>
                          <p:cTn id="38" fill="hold">
                            <p:stCondLst>
                              <p:cond delay="3000"/>
                            </p:stCondLst>
                            <p:childTnLst>
                              <p:par>
                                <p:cTn id="39" presetID="2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par>
                          <p:cTn id="43" fill="hold">
                            <p:stCondLst>
                              <p:cond delay="3500"/>
                            </p:stCondLst>
                            <p:childTnLst>
                              <p:par>
                                <p:cTn id="44" presetID="31"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 calcmode="lin" valueType="num">
                                      <p:cBhvr>
                                        <p:cTn id="48" dur="500" fill="hold"/>
                                        <p:tgtEl>
                                          <p:spTgt spid="23"/>
                                        </p:tgtEl>
                                        <p:attrNameLst>
                                          <p:attrName>style.rotation</p:attrName>
                                        </p:attrNameLst>
                                      </p:cBhvr>
                                      <p:tavLst>
                                        <p:tav tm="0">
                                          <p:val>
                                            <p:fltVal val="90"/>
                                          </p:val>
                                        </p:tav>
                                        <p:tav tm="100000">
                                          <p:val>
                                            <p:fltVal val="0"/>
                                          </p:val>
                                        </p:tav>
                                      </p:tavLst>
                                    </p:anim>
                                    <p:animEffect transition="in" filter="fade">
                                      <p:cBhvr>
                                        <p:cTn id="49" dur="500"/>
                                        <p:tgtEl>
                                          <p:spTgt spid="23"/>
                                        </p:tgtEl>
                                      </p:cBhvr>
                                    </p:animEffect>
                                  </p:childTnLst>
                                </p:cTn>
                              </p:par>
                            </p:childTnLst>
                          </p:cTn>
                        </p:par>
                        <p:par>
                          <p:cTn id="50" fill="hold">
                            <p:stCondLst>
                              <p:cond delay="4000"/>
                            </p:stCondLst>
                            <p:childTnLst>
                              <p:par>
                                <p:cTn id="51" presetID="23" presetClass="entr" presetSubtype="16"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blipFill rotWithShape="1">
          <a:blip r:embed="rId3" cstate="screen">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07522" name="Content Placeholder 5"/>
          <p:cNvSpPr>
            <a:spLocks noGrp="1"/>
          </p:cNvSpPr>
          <p:nvPr>
            <p:ph idx="4294967295"/>
          </p:nvPr>
        </p:nvSpPr>
        <p:spPr>
          <a:xfrm>
            <a:off x="766540" y="1154883"/>
            <a:ext cx="1938896" cy="12422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3"/>
          </a:lnRef>
          <a:fillRef idx="2">
            <a:schemeClr val="accent3"/>
          </a:fillRef>
          <a:effectRef idx="1">
            <a:schemeClr val="accent3"/>
          </a:effectRef>
          <a:fontRef idx="minor">
            <a:schemeClr val="dk1"/>
          </a:fontRef>
        </p:style>
        <p:txBody>
          <a:bodyPr>
            <a:noAutofit/>
          </a:bodyPr>
          <a:lstStyle/>
          <a:p>
            <a:pPr marL="0" lvl="2" indent="0" algn="ctr" eaLnBrk="1" hangingPunct="1">
              <a:spcBef>
                <a:spcPts val="0"/>
              </a:spcBef>
              <a:buFont typeface="Lucida Grande" charset="0"/>
              <a:buNone/>
              <a:defRPr/>
            </a:pPr>
            <a:r>
              <a:rPr lang="en-US" sz="2000" b="1" dirty="0" smtClean="0">
                <a:solidFill>
                  <a:schemeClr val="bg1"/>
                </a:solidFill>
                <a:latin typeface="Arial"/>
                <a:ea typeface="ＭＳ Ｐゴシック" pitchFamily="34" charset="-128"/>
                <a:cs typeface="Arial"/>
              </a:rPr>
              <a:t>Study personality traits in other species </a:t>
            </a:r>
          </a:p>
        </p:txBody>
      </p:sp>
      <p:sp>
        <p:nvSpPr>
          <p:cNvPr id="107527" name="Content Placeholder 5"/>
          <p:cNvSpPr>
            <a:spLocks/>
          </p:cNvSpPr>
          <p:nvPr/>
        </p:nvSpPr>
        <p:spPr bwMode="auto">
          <a:xfrm>
            <a:off x="3029617" y="2871705"/>
            <a:ext cx="2366226" cy="989012"/>
          </a:xfrm>
          <a:prstGeom prst="rect">
            <a:avLst/>
          </a:prstGeom>
          <a:noFill/>
          <a:ln w="177800" cap="sq" cmpd="sng" algn="ctr">
            <a:noFill/>
            <a:prstDash val="solid"/>
            <a:miter lim="800000"/>
            <a:headEnd type="none" w="med" len="med"/>
            <a:tailEnd type="none" w="med" len="med"/>
          </a:ln>
          <a:effectLst/>
        </p:spPr>
        <p:style>
          <a:lnRef idx="1">
            <a:schemeClr val="accent3"/>
          </a:lnRef>
          <a:fillRef idx="2">
            <a:schemeClr val="accent3"/>
          </a:fillRef>
          <a:effectRef idx="1">
            <a:schemeClr val="accent3"/>
          </a:effectRef>
          <a:fontRef idx="minor">
            <a:schemeClr val="dk1"/>
          </a:fontRef>
        </p:style>
        <p:txBody>
          <a:bodyPr/>
          <a:lstStyle/>
          <a:p>
            <a:pPr marL="0" lvl="1" algn="ctr">
              <a:spcBef>
                <a:spcPct val="20000"/>
              </a:spcBef>
              <a:spcAft>
                <a:spcPts val="600"/>
              </a:spcAft>
              <a:defRPr/>
            </a:pPr>
            <a:r>
              <a:rPr lang="en-US" sz="2000" b="1" dirty="0">
                <a:solidFill>
                  <a:srgbClr val="FFFFFF"/>
                </a:solidFill>
                <a:latin typeface="Arial"/>
                <a:ea typeface="ＭＳ Ｐゴシック" pitchFamily="34" charset="-128"/>
                <a:cs typeface="Arial"/>
              </a:rPr>
              <a:t>Study temperaments </a:t>
            </a:r>
            <a:br>
              <a:rPr lang="en-US" sz="2000" b="1" dirty="0">
                <a:solidFill>
                  <a:srgbClr val="FFFFFF"/>
                </a:solidFill>
                <a:latin typeface="Arial"/>
                <a:ea typeface="ＭＳ Ｐゴシック" pitchFamily="34" charset="-128"/>
                <a:cs typeface="Arial"/>
              </a:rPr>
            </a:br>
            <a:r>
              <a:rPr lang="en-US" sz="2000" b="1" dirty="0">
                <a:solidFill>
                  <a:srgbClr val="FFFFFF"/>
                </a:solidFill>
                <a:latin typeface="Arial"/>
                <a:ea typeface="ＭＳ Ｐゴシック" pitchFamily="34" charset="-128"/>
                <a:cs typeface="Arial"/>
              </a:rPr>
              <a:t>of human infants and children</a:t>
            </a:r>
            <a:endParaRPr lang="en-US" sz="2000" dirty="0">
              <a:solidFill>
                <a:srgbClr val="FFFFFF"/>
              </a:solidFill>
              <a:latin typeface="Arial"/>
              <a:ea typeface="ＭＳ Ｐゴシック" pitchFamily="34" charset="-128"/>
              <a:cs typeface="Arial"/>
            </a:endParaRPr>
          </a:p>
        </p:txBody>
      </p:sp>
      <p:sp>
        <p:nvSpPr>
          <p:cNvPr id="107529" name="Content Placeholder 5"/>
          <p:cNvSpPr>
            <a:spLocks/>
          </p:cNvSpPr>
          <p:nvPr/>
        </p:nvSpPr>
        <p:spPr bwMode="auto">
          <a:xfrm>
            <a:off x="5974506" y="4993780"/>
            <a:ext cx="2667861" cy="1219200"/>
          </a:xfrm>
          <a:prstGeom prst="rect">
            <a:avLst/>
          </a:prstGeom>
          <a:noFill/>
          <a:ln>
            <a:noFill/>
            <a:headEnd/>
            <a:tailEnd/>
          </a:ln>
          <a:effectLst/>
        </p:spPr>
        <p:style>
          <a:lnRef idx="1">
            <a:schemeClr val="accent3"/>
          </a:lnRef>
          <a:fillRef idx="2">
            <a:schemeClr val="accent3"/>
          </a:fillRef>
          <a:effectRef idx="1">
            <a:schemeClr val="accent3"/>
          </a:effectRef>
          <a:fontRef idx="minor">
            <a:schemeClr val="dk1"/>
          </a:fontRef>
        </p:style>
        <p:txBody>
          <a:bodyPr/>
          <a:lstStyle/>
          <a:p>
            <a:pPr marL="0" lvl="1" algn="ctr">
              <a:spcBef>
                <a:spcPct val="20000"/>
              </a:spcBef>
              <a:spcAft>
                <a:spcPts val="600"/>
              </a:spcAft>
              <a:defRPr/>
            </a:pPr>
            <a:r>
              <a:rPr lang="en-US" sz="2000" b="1" dirty="0">
                <a:solidFill>
                  <a:srgbClr val="FFFFFF"/>
                </a:solidFill>
                <a:latin typeface="Arial"/>
                <a:ea typeface="ＭＳ Ｐゴシック" pitchFamily="34" charset="-128"/>
                <a:cs typeface="Arial"/>
              </a:rPr>
              <a:t>Conduct</a:t>
            </a:r>
            <a:br>
              <a:rPr lang="en-US" sz="2000" b="1" dirty="0">
                <a:solidFill>
                  <a:srgbClr val="FFFFFF"/>
                </a:solidFill>
                <a:latin typeface="Arial"/>
                <a:ea typeface="ＭＳ Ｐゴシック" pitchFamily="34" charset="-128"/>
                <a:cs typeface="Arial"/>
              </a:rPr>
            </a:br>
            <a:r>
              <a:rPr lang="en-US" sz="2000" b="1" dirty="0">
                <a:solidFill>
                  <a:srgbClr val="FFFFFF"/>
                </a:solidFill>
                <a:latin typeface="Arial"/>
                <a:ea typeface="ＭＳ Ｐゴシック" pitchFamily="34" charset="-128"/>
                <a:cs typeface="Arial"/>
              </a:rPr>
              <a:t>heritability studies of twins and adopted individuals</a:t>
            </a:r>
          </a:p>
        </p:txBody>
      </p:sp>
      <p:sp>
        <p:nvSpPr>
          <p:cNvPr id="3" name="Title 2"/>
          <p:cNvSpPr>
            <a:spLocks noGrp="1"/>
          </p:cNvSpPr>
          <p:nvPr>
            <p:ph type="ctrTitle"/>
          </p:nvPr>
        </p:nvSpPr>
        <p:spPr/>
        <p:txBody>
          <a:bodyPr/>
          <a:lstStyle/>
          <a:p>
            <a:r>
              <a:rPr lang="en-US" dirty="0" smtClean="0">
                <a:effectLst>
                  <a:outerShdw blurRad="50800" dist="38100" dir="2700000" algn="tl" rotWithShape="0">
                    <a:prstClr val="black">
                      <a:alpha val="40000"/>
                    </a:prstClr>
                  </a:outerShdw>
                </a:effectLst>
              </a:rPr>
              <a:t>Genetic Influences on Personality</a:t>
            </a:r>
            <a:endParaRPr lang="en-US"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753779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7522"/>
                                        </p:tgtEl>
                                        <p:attrNameLst>
                                          <p:attrName>style.visibility</p:attrName>
                                        </p:attrNameLst>
                                      </p:cBhvr>
                                      <p:to>
                                        <p:strVal val="visible"/>
                                      </p:to>
                                    </p:set>
                                    <p:animEffect transition="in" filter="fade">
                                      <p:cBhvr>
                                        <p:cTn id="7" dur="2000"/>
                                        <p:tgtEl>
                                          <p:spTgt spid="10752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07527"/>
                                        </p:tgtEl>
                                        <p:attrNameLst>
                                          <p:attrName>style.visibility</p:attrName>
                                        </p:attrNameLst>
                                      </p:cBhvr>
                                      <p:to>
                                        <p:strVal val="visible"/>
                                      </p:to>
                                    </p:set>
                                    <p:animEffect transition="in" filter="fade">
                                      <p:cBhvr>
                                        <p:cTn id="11" dur="2000"/>
                                        <p:tgtEl>
                                          <p:spTgt spid="107527"/>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07529"/>
                                        </p:tgtEl>
                                        <p:attrNameLst>
                                          <p:attrName>style.visibility</p:attrName>
                                        </p:attrNameLst>
                                      </p:cBhvr>
                                      <p:to>
                                        <p:strVal val="visible"/>
                                      </p:to>
                                    </p:set>
                                    <p:animEffect transition="in" filter="fade">
                                      <p:cBhvr>
                                        <p:cTn id="15" dur="2000"/>
                                        <p:tgtEl>
                                          <p:spTgt spid="107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2" grpId="0" autoUpdateAnimBg="0"/>
      <p:bldP spid="107527" grpId="0" autoUpdateAnimBg="0"/>
      <p:bldP spid="107529"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5"/>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5117785" y="426052"/>
            <a:ext cx="4026216" cy="603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Content Placeholder 2"/>
          <p:cNvSpPr>
            <a:spLocks noGrp="1"/>
          </p:cNvSpPr>
          <p:nvPr>
            <p:ph idx="4294967295"/>
          </p:nvPr>
        </p:nvSpPr>
        <p:spPr>
          <a:xfrm>
            <a:off x="153892" y="1726374"/>
            <a:ext cx="4811712" cy="3856965"/>
          </a:xfrm>
        </p:spPr>
        <p:txBody>
          <a:bodyPr>
            <a:normAutofit fontScale="70000" lnSpcReduction="20000"/>
          </a:bodyPr>
          <a:lstStyle/>
          <a:p>
            <a:pPr>
              <a:lnSpc>
                <a:spcPct val="120000"/>
              </a:lnSpc>
              <a:spcBef>
                <a:spcPts val="600"/>
              </a:spcBef>
              <a:spcAft>
                <a:spcPts val="600"/>
              </a:spcAft>
            </a:pPr>
            <a:r>
              <a:rPr lang="en-US" b="1" dirty="0" smtClean="0">
                <a:latin typeface="Arial" charset="0"/>
                <a:ea typeface="ＭＳ Ｐゴシック" charset="0"/>
              </a:rPr>
              <a:t>Members </a:t>
            </a:r>
            <a:r>
              <a:rPr lang="en-US" b="1" dirty="0">
                <a:latin typeface="Arial" charset="0"/>
                <a:ea typeface="ＭＳ Ｐゴシック" charset="0"/>
              </a:rPr>
              <a:t>of many other species vary in the same characteristic traits that humans do.</a:t>
            </a:r>
          </a:p>
          <a:p>
            <a:pPr>
              <a:lnSpc>
                <a:spcPct val="120000"/>
              </a:lnSpc>
              <a:spcBef>
                <a:spcPts val="600"/>
              </a:spcBef>
              <a:spcAft>
                <a:spcPts val="600"/>
              </a:spcAft>
            </a:pPr>
            <a:r>
              <a:rPr lang="en-US" b="1" dirty="0">
                <a:latin typeface="Arial" charset="0"/>
                <a:ea typeface="ＭＳ Ｐゴシック" charset="0"/>
              </a:rPr>
              <a:t>Evidence has been found for most of the Big Five factors in 64 different species.</a:t>
            </a:r>
          </a:p>
          <a:p>
            <a:pPr>
              <a:lnSpc>
                <a:spcPct val="120000"/>
              </a:lnSpc>
              <a:spcBef>
                <a:spcPts val="600"/>
              </a:spcBef>
              <a:spcAft>
                <a:spcPts val="600"/>
              </a:spcAft>
            </a:pPr>
            <a:r>
              <a:rPr lang="en-US" b="1" dirty="0">
                <a:latin typeface="Arial" charset="0"/>
                <a:ea typeface="ＭＳ Ｐゴシック" charset="0"/>
              </a:rPr>
              <a:t>These findings point to the evolutionary importance of the Big Five and their biological basis. </a:t>
            </a:r>
          </a:p>
        </p:txBody>
      </p:sp>
      <p:sp>
        <p:nvSpPr>
          <p:cNvPr id="5" name="Rectangle 4"/>
          <p:cNvSpPr/>
          <p:nvPr/>
        </p:nvSpPr>
        <p:spPr>
          <a:xfrm>
            <a:off x="-98322" y="-5291"/>
            <a:ext cx="9315848" cy="42744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39634" y="45734"/>
            <a:ext cx="6818563" cy="342567"/>
          </a:xfrm>
          <a:prstGeom prst="rect">
            <a:avLst/>
          </a:prstGeom>
        </p:spPr>
        <p:txBody>
          <a:bodyPr>
            <a:noAutofit/>
          </a:bodyPr>
          <a:lstStyle>
            <a:lvl1pPr algn="l" defTabSz="457200" rtl="0" eaLnBrk="1" latinLnBrk="0" hangingPunct="1">
              <a:spcBef>
                <a:spcPct val="0"/>
              </a:spcBef>
              <a:buNone/>
              <a:defRPr sz="1600" b="1" kern="1200" cap="all">
                <a:solidFill>
                  <a:srgbClr val="FFFFFF"/>
                </a:solidFill>
                <a:latin typeface="Arial"/>
                <a:ea typeface="+mj-ea"/>
                <a:cs typeface="Arial"/>
              </a:defRPr>
            </a:lvl1pPr>
          </a:lstStyle>
          <a:p>
            <a:r>
              <a:rPr lang="en-US" dirty="0" smtClean="0">
                <a:solidFill>
                  <a:schemeClr val="accent6"/>
                </a:solidFill>
              </a:rPr>
              <a:t>BIOLOGY AND </a:t>
            </a:r>
            <a:r>
              <a:rPr lang="en-US" dirty="0" smtClean="0">
                <a:solidFill>
                  <a:srgbClr val="FFFF00"/>
                </a:solidFill>
              </a:rPr>
              <a:t>animal traits</a:t>
            </a:r>
            <a:endParaRPr lang="en-US" dirty="0">
              <a:solidFill>
                <a:srgbClr val="FFFF00"/>
              </a:solidFill>
            </a:endParaRPr>
          </a:p>
        </p:txBody>
      </p:sp>
      <p:sp>
        <p:nvSpPr>
          <p:cNvPr id="7" name="Title 1"/>
          <p:cNvSpPr txBox="1">
            <a:spLocks/>
          </p:cNvSpPr>
          <p:nvPr/>
        </p:nvSpPr>
        <p:spPr>
          <a:xfrm>
            <a:off x="239634" y="486872"/>
            <a:ext cx="6818562" cy="472301"/>
          </a:xfrm>
          <a:prstGeom prst="rect">
            <a:avLst/>
          </a:prstGeom>
        </p:spPr>
        <p:txBody>
          <a:bodyPr vert="horz" lIns="91440" tIns="45720" rIns="91440" bIns="45720" rtlCol="0" anchor="ctr">
            <a:noAutofit/>
          </a:bodyPr>
          <a:lstStyle>
            <a:lvl1pPr algn="l" defTabSz="457200" rtl="0" eaLnBrk="1" latinLnBrk="0" hangingPunct="1">
              <a:spcBef>
                <a:spcPct val="0"/>
              </a:spcBef>
              <a:buNone/>
              <a:defRPr sz="1800" b="1" kern="1200" cap="all">
                <a:solidFill>
                  <a:schemeClr val="tx1"/>
                </a:solidFill>
                <a:latin typeface="Arial"/>
                <a:ea typeface="+mj-ea"/>
                <a:cs typeface="Arial"/>
              </a:defRPr>
            </a:lvl1pPr>
          </a:lstStyle>
          <a:p>
            <a:pPr algn="l"/>
            <a:r>
              <a:rPr lang="en-US" sz="2400" b="0" cap="none" dirty="0" smtClean="0">
                <a:latin typeface=""/>
              </a:rPr>
              <a:t>Do Puppies Have Personalities?</a:t>
            </a:r>
            <a:endParaRPr lang="en-US" sz="2400" b="0" cap="none" dirty="0">
              <a:solidFill>
                <a:schemeClr val="tx1"/>
              </a:solidFill>
            </a:endParaRPr>
          </a:p>
        </p:txBody>
      </p:sp>
      <p:sp>
        <p:nvSpPr>
          <p:cNvPr id="8" name="Rectangle 7"/>
          <p:cNvSpPr/>
          <p:nvPr/>
        </p:nvSpPr>
        <p:spPr>
          <a:xfrm>
            <a:off x="-98322" y="422150"/>
            <a:ext cx="9315848" cy="64722"/>
          </a:xfrm>
          <a:prstGeom prst="rect">
            <a:avLst/>
          </a:prstGeom>
          <a:solidFill>
            <a:srgbClr val="F796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7886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12" presetClass="entr" presetSubtype="2" fill="hold" nodeType="afterEffect">
                                  <p:stCondLst>
                                    <p:cond delay="0"/>
                                  </p:stCondLst>
                                  <p:childTnLst>
                                    <p:set>
                                      <p:cBhvr>
                                        <p:cTn id="26" dur="1" fill="hold">
                                          <p:stCondLst>
                                            <p:cond delay="0"/>
                                          </p:stCondLst>
                                        </p:cTn>
                                        <p:tgtEl>
                                          <p:spTgt spid="113666"/>
                                        </p:tgtEl>
                                        <p:attrNameLst>
                                          <p:attrName>style.visibility</p:attrName>
                                        </p:attrNameLst>
                                      </p:cBhvr>
                                      <p:to>
                                        <p:strVal val="visible"/>
                                      </p:to>
                                    </p:set>
                                    <p:animEffect transition="in" filter="slide(fromRight)">
                                      <p:cBhvr>
                                        <p:cTn id="27" dur="500"/>
                                        <p:tgtEl>
                                          <p:spTgt spid="113666"/>
                                        </p:tgtEl>
                                      </p:cBhvr>
                                    </p:animEffect>
                                  </p:childTnLst>
                                </p:cTn>
                              </p:par>
                            </p:childTnLst>
                          </p:cTn>
                        </p:par>
                        <p:par>
                          <p:cTn id="28" fill="hold">
                            <p:stCondLst>
                              <p:cond delay="2500"/>
                            </p:stCondLst>
                            <p:childTnLst>
                              <p:par>
                                <p:cTn id="29" presetID="12" presetClass="entr" presetSubtype="1" fill="hold" grpId="0" nodeType="afterEffect">
                                  <p:stCondLst>
                                    <p:cond delay="750"/>
                                  </p:stCondLst>
                                  <p:childTnLst>
                                    <p:set>
                                      <p:cBhvr>
                                        <p:cTn id="30" dur="1" fill="hold">
                                          <p:stCondLst>
                                            <p:cond delay="0"/>
                                          </p:stCondLst>
                                        </p:cTn>
                                        <p:tgtEl>
                                          <p:spTgt spid="113668">
                                            <p:txEl>
                                              <p:pRg st="0" end="0"/>
                                            </p:txEl>
                                          </p:spTgt>
                                        </p:tgtEl>
                                        <p:attrNameLst>
                                          <p:attrName>style.visibility</p:attrName>
                                        </p:attrNameLst>
                                      </p:cBhvr>
                                      <p:to>
                                        <p:strVal val="visible"/>
                                      </p:to>
                                    </p:set>
                                    <p:animEffect transition="in" filter="slide(fromTop)">
                                      <p:cBhvr>
                                        <p:cTn id="31" dur="500"/>
                                        <p:tgtEl>
                                          <p:spTgt spid="113668">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1" fill="hold" grpId="0" nodeType="clickEffect">
                                  <p:stCondLst>
                                    <p:cond delay="750"/>
                                  </p:stCondLst>
                                  <p:childTnLst>
                                    <p:set>
                                      <p:cBhvr>
                                        <p:cTn id="35" dur="1" fill="hold">
                                          <p:stCondLst>
                                            <p:cond delay="0"/>
                                          </p:stCondLst>
                                        </p:cTn>
                                        <p:tgtEl>
                                          <p:spTgt spid="113668">
                                            <p:txEl>
                                              <p:pRg st="1" end="1"/>
                                            </p:txEl>
                                          </p:spTgt>
                                        </p:tgtEl>
                                        <p:attrNameLst>
                                          <p:attrName>style.visibility</p:attrName>
                                        </p:attrNameLst>
                                      </p:cBhvr>
                                      <p:to>
                                        <p:strVal val="visible"/>
                                      </p:to>
                                    </p:set>
                                    <p:animEffect transition="in" filter="slide(fromTop)">
                                      <p:cBhvr>
                                        <p:cTn id="36" dur="500"/>
                                        <p:tgtEl>
                                          <p:spTgt spid="113668">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1" fill="hold" grpId="0" nodeType="clickEffect">
                                  <p:stCondLst>
                                    <p:cond delay="750"/>
                                  </p:stCondLst>
                                  <p:childTnLst>
                                    <p:set>
                                      <p:cBhvr>
                                        <p:cTn id="40" dur="1" fill="hold">
                                          <p:stCondLst>
                                            <p:cond delay="0"/>
                                          </p:stCondLst>
                                        </p:cTn>
                                        <p:tgtEl>
                                          <p:spTgt spid="113668">
                                            <p:txEl>
                                              <p:pRg st="2" end="2"/>
                                            </p:txEl>
                                          </p:spTgt>
                                        </p:tgtEl>
                                        <p:attrNameLst>
                                          <p:attrName>style.visibility</p:attrName>
                                        </p:attrNameLst>
                                      </p:cBhvr>
                                      <p:to>
                                        <p:strVal val="visible"/>
                                      </p:to>
                                    </p:set>
                                    <p:animEffect transition="in" filter="slide(fromTop)">
                                      <p:cBhvr>
                                        <p:cTn id="41" dur="500"/>
                                        <p:tgtEl>
                                          <p:spTgt spid="1136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8" grpId="0" build="p"/>
      <p:bldP spid="5" grpId="0" animBg="1"/>
      <p:bldP spid="6" grpId="0"/>
      <p:bldP spid="7"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3885308" y="961867"/>
            <a:ext cx="5258692" cy="5305299"/>
          </a:xfrm>
          <a:prstGeom prst="round2Diag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635" name="Title 1"/>
          <p:cNvSpPr>
            <a:spLocks noGrp="1"/>
          </p:cNvSpPr>
          <p:nvPr>
            <p:ph type="ctrTitle"/>
          </p:nvPr>
        </p:nvSpPr>
        <p:spPr/>
        <p:txBody>
          <a:bodyPr/>
          <a:lstStyle/>
          <a:p>
            <a:r>
              <a:rPr lang="en-US">
                <a:latin typeface="Arial" charset="0"/>
                <a:ea typeface="ＭＳ Ｐゴシック" charset="0"/>
                <a:cs typeface="ＭＳ Ｐゴシック" charset="0"/>
              </a:rPr>
              <a:t>Heredity and Temperament</a:t>
            </a:r>
          </a:p>
        </p:txBody>
      </p:sp>
      <p:sp>
        <p:nvSpPr>
          <p:cNvPr id="3" name="Content Placeholder 2"/>
          <p:cNvSpPr>
            <a:spLocks noGrp="1"/>
          </p:cNvSpPr>
          <p:nvPr>
            <p:ph idx="4294967295"/>
          </p:nvPr>
        </p:nvSpPr>
        <p:spPr>
          <a:xfrm>
            <a:off x="4231002" y="1321028"/>
            <a:ext cx="4343729" cy="4648200"/>
          </a:xfrm>
        </p:spPr>
        <p:txBody>
          <a:bodyPr>
            <a:noAutofit/>
          </a:bodyPr>
          <a:lstStyle/>
          <a:p>
            <a:pPr marL="0" indent="0">
              <a:spcAft>
                <a:spcPts val="600"/>
              </a:spcAft>
              <a:buNone/>
            </a:pPr>
            <a:r>
              <a:rPr lang="en-US" sz="2200" b="1" dirty="0">
                <a:solidFill>
                  <a:srgbClr val="C62DB0"/>
                </a:solidFill>
                <a:latin typeface="Arial" charset="0"/>
                <a:ea typeface="ＭＳ Ｐゴシック" charset="0"/>
                <a:cs typeface="ＭＳ Ｐゴシック" charset="0"/>
              </a:rPr>
              <a:t>Temperaments: </a:t>
            </a:r>
            <a:br>
              <a:rPr lang="en-US" sz="2200" b="1" dirty="0">
                <a:solidFill>
                  <a:srgbClr val="C62DB0"/>
                </a:solidFill>
                <a:latin typeface="Arial" charset="0"/>
                <a:ea typeface="ＭＳ Ｐゴシック" charset="0"/>
                <a:cs typeface="ＭＳ Ｐゴシック" charset="0"/>
              </a:rPr>
            </a:br>
            <a:r>
              <a:rPr lang="en-US" sz="2200" b="1" dirty="0">
                <a:solidFill>
                  <a:srgbClr val="FFFFFF"/>
                </a:solidFill>
                <a:latin typeface="Arial" charset="0"/>
                <a:ea typeface="ＭＳ Ｐゴシック" charset="0"/>
                <a:cs typeface="ＭＳ Ｐゴシック" charset="0"/>
              </a:rPr>
              <a:t>Physiological dispositions </a:t>
            </a:r>
            <a:br>
              <a:rPr lang="en-US" sz="2200" b="1" dirty="0">
                <a:solidFill>
                  <a:srgbClr val="FFFFFF"/>
                </a:solidFill>
                <a:latin typeface="Arial" charset="0"/>
                <a:ea typeface="ＭＳ Ｐゴシック" charset="0"/>
                <a:cs typeface="ＭＳ Ｐゴシック" charset="0"/>
              </a:rPr>
            </a:br>
            <a:r>
              <a:rPr lang="en-US" sz="2200" b="1" dirty="0">
                <a:solidFill>
                  <a:srgbClr val="FFFFFF"/>
                </a:solidFill>
                <a:latin typeface="Arial" charset="0"/>
                <a:ea typeface="ＭＳ Ｐゴシック" charset="0"/>
                <a:cs typeface="ＭＳ Ｐゴシック" charset="0"/>
              </a:rPr>
              <a:t>to respond to the environment in certain ways</a:t>
            </a:r>
          </a:p>
          <a:p>
            <a:r>
              <a:rPr lang="en-US" sz="2200" b="1" dirty="0">
                <a:solidFill>
                  <a:srgbClr val="FFFFFF"/>
                </a:solidFill>
                <a:latin typeface="Arial" charset="0"/>
                <a:ea typeface="ＭＳ Ｐゴシック" charset="0"/>
              </a:rPr>
              <a:t>Present in infancy, </a:t>
            </a:r>
            <a:br>
              <a:rPr lang="en-US" sz="2200" b="1" dirty="0">
                <a:solidFill>
                  <a:srgbClr val="FFFFFF"/>
                </a:solidFill>
                <a:latin typeface="Arial" charset="0"/>
                <a:ea typeface="ＭＳ Ｐゴシック" charset="0"/>
              </a:rPr>
            </a:br>
            <a:r>
              <a:rPr lang="en-US" sz="2200" b="1" dirty="0">
                <a:solidFill>
                  <a:srgbClr val="FFFFFF"/>
                </a:solidFill>
                <a:latin typeface="Arial" charset="0"/>
                <a:ea typeface="ＭＳ Ｐゴシック" charset="0"/>
              </a:rPr>
              <a:t>assumed to be innate</a:t>
            </a:r>
          </a:p>
          <a:p>
            <a:pPr>
              <a:spcAft>
                <a:spcPts val="600"/>
              </a:spcAft>
            </a:pPr>
            <a:r>
              <a:rPr lang="en-US" sz="2200" b="1" dirty="0">
                <a:solidFill>
                  <a:srgbClr val="FFFFFF"/>
                </a:solidFill>
                <a:latin typeface="Arial" charset="0"/>
                <a:ea typeface="ＭＳ Ｐゴシック" charset="0"/>
              </a:rPr>
              <a:t>Relatively stable over time</a:t>
            </a:r>
          </a:p>
          <a:p>
            <a:pPr marL="0" indent="0">
              <a:buNone/>
            </a:pPr>
            <a:r>
              <a:rPr lang="en-US" sz="2200" b="1" dirty="0">
                <a:solidFill>
                  <a:srgbClr val="7C8BC4"/>
                </a:solidFill>
                <a:latin typeface="Arial" charset="0"/>
                <a:ea typeface="ＭＳ Ｐゴシック" charset="0"/>
                <a:cs typeface="ＭＳ Ｐゴシック" charset="0"/>
              </a:rPr>
              <a:t>Include:</a:t>
            </a:r>
          </a:p>
          <a:p>
            <a:r>
              <a:rPr lang="en-US" sz="2200" b="1" dirty="0">
                <a:solidFill>
                  <a:srgbClr val="FFFFFF"/>
                </a:solidFill>
                <a:latin typeface="Arial" charset="0"/>
                <a:ea typeface="ＭＳ Ｐゴシック" charset="0"/>
              </a:rPr>
              <a:t>Reactivity</a:t>
            </a:r>
          </a:p>
          <a:p>
            <a:r>
              <a:rPr lang="en-US" sz="2200" b="1" dirty="0" err="1">
                <a:solidFill>
                  <a:srgbClr val="FFFFFF"/>
                </a:solidFill>
                <a:latin typeface="Arial" charset="0"/>
                <a:ea typeface="ＭＳ Ｐゴシック" charset="0"/>
              </a:rPr>
              <a:t>Soothability</a:t>
            </a:r>
            <a:endParaRPr lang="en-US" sz="2200" b="1" dirty="0">
              <a:solidFill>
                <a:srgbClr val="FFFFFF"/>
              </a:solidFill>
              <a:latin typeface="Arial" charset="0"/>
              <a:ea typeface="ＭＳ Ｐゴシック" charset="0"/>
            </a:endParaRPr>
          </a:p>
          <a:p>
            <a:r>
              <a:rPr lang="en-US" sz="2200" b="1" dirty="0">
                <a:solidFill>
                  <a:srgbClr val="FFFFFF"/>
                </a:solidFill>
                <a:latin typeface="Arial" charset="0"/>
                <a:ea typeface="ＭＳ Ｐゴシック" charset="0"/>
              </a:rPr>
              <a:t>Positive and negative emotionality</a:t>
            </a:r>
          </a:p>
        </p:txBody>
      </p:sp>
    </p:spTree>
    <p:extLst>
      <p:ext uri="{BB962C8B-B14F-4D97-AF65-F5344CB8AC3E}">
        <p14:creationId xmlns:p14="http://schemas.microsoft.com/office/powerpoint/2010/main" val="2386603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left)">
                                      <p:cBhvr>
                                        <p:cTn id="8" dur="500"/>
                                        <p:tgtEl>
                                          <p:spTgt spid="2"/>
                                        </p:tgtEl>
                                      </p:cBhvr>
                                    </p:animEffect>
                                  </p:childTnLst>
                                </p:cTn>
                              </p:par>
                              <p:par>
                                <p:cTn id="9" presetID="37"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nodeType="afterGroup">
                            <p:stCondLst>
                              <p:cond delay="0"/>
                            </p:stCondLst>
                            <p:childTnLst>
                              <p:par>
                                <p:cTn id="17" presetID="12" presetClass="entr" presetSubtype="1" fill="hold" grpId="0" nodeType="clickEffect">
                                  <p:stCondLst>
                                    <p:cond delay="75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slide(fromTop)">
                                      <p:cBhvr>
                                        <p:cTn id="19" dur="500"/>
                                        <p:tgtEl>
                                          <p:spTgt spid="3">
                                            <p:txEl>
                                              <p:pRg st="1" end="1"/>
                                            </p:txEl>
                                          </p:spTgt>
                                        </p:tgtEl>
                                      </p:cBhvr>
                                    </p:animEffect>
                                  </p:childTnLst>
                                </p:cTn>
                              </p:par>
                            </p:childTnLst>
                          </p:cTn>
                        </p:par>
                      </p:childTnLst>
                    </p:cTn>
                  </p:par>
                  <p:par>
                    <p:cTn id="20" fill="hold">
                      <p:stCondLst>
                        <p:cond delay="indefinite"/>
                      </p:stCondLst>
                      <p:childTnLst>
                        <p:par>
                          <p:cTn id="21" fill="hold" nodeType="afterGroup">
                            <p:stCondLst>
                              <p:cond delay="0"/>
                            </p:stCondLst>
                            <p:childTnLst>
                              <p:par>
                                <p:cTn id="22" presetID="12" presetClass="entr" presetSubtype="1" fill="hold" grpId="0" nodeType="clickEffect">
                                  <p:stCondLst>
                                    <p:cond delay="75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slide(fromTop)">
                                      <p:cBhvr>
                                        <p:cTn id="24" dur="500"/>
                                        <p:tgtEl>
                                          <p:spTgt spid="3">
                                            <p:txEl>
                                              <p:pRg st="2" end="2"/>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ipe(left)">
                                      <p:cBhvr>
                                        <p:cTn id="29" dur="500"/>
                                        <p:tgtEl>
                                          <p:spTgt spid="3">
                                            <p:txEl>
                                              <p:pRg st="3" end="3"/>
                                            </p:txEl>
                                          </p:spTgt>
                                        </p:tgtEl>
                                      </p:cBhvr>
                                    </p:animEffect>
                                  </p:childTnLst>
                                </p:cTn>
                              </p:par>
                            </p:childTnLst>
                          </p:cTn>
                        </p:par>
                      </p:childTnLst>
                    </p:cTn>
                  </p:par>
                  <p:par>
                    <p:cTn id="30" fill="hold">
                      <p:stCondLst>
                        <p:cond delay="indefinite"/>
                      </p:stCondLst>
                      <p:childTnLst>
                        <p:par>
                          <p:cTn id="31" fill="hold" nodeType="afterGroup">
                            <p:stCondLst>
                              <p:cond delay="0"/>
                            </p:stCondLst>
                            <p:childTnLst>
                              <p:par>
                                <p:cTn id="32" presetID="12" presetClass="entr" presetSubtype="1" fill="hold" grpId="0" nodeType="clickEffect">
                                  <p:stCondLst>
                                    <p:cond delay="50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slide(fromTop)">
                                      <p:cBhvr>
                                        <p:cTn id="34" dur="500"/>
                                        <p:tgtEl>
                                          <p:spTgt spid="3">
                                            <p:txEl>
                                              <p:pRg st="4" end="4"/>
                                            </p:txEl>
                                          </p:spTgt>
                                        </p:tgtEl>
                                      </p:cBhvr>
                                    </p:animEffect>
                                  </p:childTnLst>
                                </p:cTn>
                              </p:par>
                            </p:childTnLst>
                          </p:cTn>
                        </p:par>
                      </p:childTnLst>
                    </p:cTn>
                  </p:par>
                  <p:par>
                    <p:cTn id="35" fill="hold">
                      <p:stCondLst>
                        <p:cond delay="indefinite"/>
                      </p:stCondLst>
                      <p:childTnLst>
                        <p:par>
                          <p:cTn id="36" fill="hold" nodeType="afterGroup">
                            <p:stCondLst>
                              <p:cond delay="0"/>
                            </p:stCondLst>
                            <p:childTnLst>
                              <p:par>
                                <p:cTn id="37" presetID="12" presetClass="entr" presetSubtype="1" fill="hold" grpId="0" nodeType="clickEffect">
                                  <p:stCondLst>
                                    <p:cond delay="50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slide(fromTop)">
                                      <p:cBhvr>
                                        <p:cTn id="39" dur="500"/>
                                        <p:tgtEl>
                                          <p:spTgt spid="3">
                                            <p:txEl>
                                              <p:pRg st="5" end="5"/>
                                            </p:txEl>
                                          </p:spTgt>
                                        </p:tgtEl>
                                      </p:cBhvr>
                                    </p:animEffect>
                                  </p:childTnLst>
                                </p:cTn>
                              </p:par>
                            </p:childTnLst>
                          </p:cTn>
                        </p:par>
                      </p:childTnLst>
                    </p:cTn>
                  </p:par>
                  <p:par>
                    <p:cTn id="40" fill="hold">
                      <p:stCondLst>
                        <p:cond delay="indefinite"/>
                      </p:stCondLst>
                      <p:childTnLst>
                        <p:par>
                          <p:cTn id="41" fill="hold" nodeType="afterGroup">
                            <p:stCondLst>
                              <p:cond delay="0"/>
                            </p:stCondLst>
                            <p:childTnLst>
                              <p:par>
                                <p:cTn id="42" presetID="12" presetClass="entr" presetSubtype="1" fill="hold" grpId="0" nodeType="clickEffect">
                                  <p:stCondLst>
                                    <p:cond delay="50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slide(fromTop)">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bldLvl="2"/>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5" name="Round Diagonal Corner Rectangle 4"/>
          <p:cNvSpPr/>
          <p:nvPr/>
        </p:nvSpPr>
        <p:spPr>
          <a:xfrm>
            <a:off x="2295697" y="1487887"/>
            <a:ext cx="4379760" cy="4253254"/>
          </a:xfrm>
          <a:prstGeom prst="round2Diag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683" name="Title 1"/>
          <p:cNvSpPr>
            <a:spLocks noGrp="1"/>
          </p:cNvSpPr>
          <p:nvPr>
            <p:ph type="ctrTitle"/>
          </p:nvPr>
        </p:nvSpPr>
        <p:spPr/>
        <p:txBody>
          <a:bodyPr/>
          <a:lstStyle/>
          <a:p>
            <a:r>
              <a:rPr lang="en-US">
                <a:latin typeface="Arial" charset="0"/>
                <a:ea typeface="ＭＳ Ｐゴシック" charset="0"/>
                <a:cs typeface="ＭＳ Ｐゴシック" charset="0"/>
              </a:rPr>
              <a:t>Heredity and Traits</a:t>
            </a:r>
          </a:p>
        </p:txBody>
      </p:sp>
      <p:sp>
        <p:nvSpPr>
          <p:cNvPr id="3" name="Content Placeholder 2"/>
          <p:cNvSpPr>
            <a:spLocks noGrp="1"/>
          </p:cNvSpPr>
          <p:nvPr>
            <p:ph idx="4294967295"/>
          </p:nvPr>
        </p:nvSpPr>
        <p:spPr>
          <a:xfrm>
            <a:off x="2628900" y="1793875"/>
            <a:ext cx="3886200" cy="3833813"/>
          </a:xfrm>
        </p:spPr>
        <p:txBody>
          <a:bodyPr>
            <a:normAutofit/>
          </a:bodyPr>
          <a:lstStyle/>
          <a:p>
            <a:pPr marL="0" indent="0">
              <a:buNone/>
            </a:pPr>
            <a:r>
              <a:rPr lang="en-US" sz="2200" b="1" dirty="0">
                <a:solidFill>
                  <a:srgbClr val="0FD3FF"/>
                </a:solidFill>
                <a:latin typeface="Arial" charset="0"/>
                <a:ea typeface="ＭＳ Ｐゴシック" charset="0"/>
                <a:cs typeface="ＭＳ Ｐゴシック" charset="0"/>
              </a:rPr>
              <a:t>Heritability</a:t>
            </a:r>
          </a:p>
          <a:p>
            <a:pPr marL="0" indent="0">
              <a:buNone/>
            </a:pPr>
            <a:r>
              <a:rPr lang="en-US" sz="2200" b="1" dirty="0">
                <a:solidFill>
                  <a:schemeClr val="bg1"/>
                </a:solidFill>
                <a:latin typeface="Arial" charset="0"/>
                <a:ea typeface="ＭＳ Ｐゴシック" charset="0"/>
                <a:cs typeface="ＭＳ Ｐゴシック" charset="0"/>
              </a:rPr>
              <a:t>A statistical estimate of the proportion of the total variance in some trait that is attributable to genetic differences among individuals within a group</a:t>
            </a:r>
          </a:p>
          <a:p>
            <a:pPr marL="0" indent="0">
              <a:buNone/>
            </a:pPr>
            <a:endParaRPr lang="en-US" sz="2200" b="1" dirty="0">
              <a:solidFill>
                <a:srgbClr val="8D35D1"/>
              </a:solidFill>
              <a:latin typeface="Arial" charset="0"/>
              <a:ea typeface="ＭＳ Ｐゴシック" charset="0"/>
              <a:cs typeface="ＭＳ Ｐゴシック" charset="0"/>
            </a:endParaRPr>
          </a:p>
          <a:p>
            <a:pPr marL="0" indent="0">
              <a:buNone/>
            </a:pPr>
            <a:r>
              <a:rPr lang="en-US" sz="2200" b="1" dirty="0">
                <a:solidFill>
                  <a:srgbClr val="FFFF00"/>
                </a:solidFill>
                <a:latin typeface="Arial" charset="0"/>
                <a:ea typeface="ＭＳ Ｐゴシック" charset="0"/>
                <a:cs typeface="ＭＳ Ｐゴシック" charset="0"/>
              </a:rPr>
              <a:t>Heritability of personality traits is about .50</a:t>
            </a:r>
          </a:p>
        </p:txBody>
      </p:sp>
    </p:spTree>
    <p:extLst>
      <p:ext uri="{BB962C8B-B14F-4D97-AF65-F5344CB8AC3E}">
        <p14:creationId xmlns:p14="http://schemas.microsoft.com/office/powerpoint/2010/main" val="2594574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childTnLst>
                          </p:cTn>
                        </p:par>
                        <p:par>
                          <p:cTn id="11" fill="hold" nodeType="afterGroup">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slide(fromBottom)">
                                      <p:cBhvr>
                                        <p:cTn id="14" dur="1000"/>
                                        <p:tgtEl>
                                          <p:spTgt spid="3">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48" y="819321"/>
            <a:ext cx="5273933"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19" name="Group 18"/>
          <p:cNvGrpSpPr/>
          <p:nvPr/>
        </p:nvGrpSpPr>
        <p:grpSpPr>
          <a:xfrm>
            <a:off x="-6792" y="-6792"/>
            <a:ext cx="1051560" cy="1051560"/>
            <a:chOff x="-6792" y="-6792"/>
            <a:chExt cx="1051560" cy="1051560"/>
          </a:xfrm>
        </p:grpSpPr>
        <p:sp>
          <p:nvSpPr>
            <p:cNvPr id="20" name="Rectangle 19"/>
            <p:cNvSpPr/>
            <p:nvPr/>
          </p:nvSpPr>
          <p:spPr>
            <a:xfrm>
              <a:off x="-6792" y="-6792"/>
              <a:ext cx="1051560"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TextBox 20"/>
            <p:cNvSpPr txBox="1"/>
            <p:nvPr/>
          </p:nvSpPr>
          <p:spPr>
            <a:xfrm>
              <a:off x="-6792" y="223271"/>
              <a:ext cx="1051560" cy="584776"/>
            </a:xfrm>
            <a:prstGeom prst="rect">
              <a:avLst/>
            </a:prstGeom>
            <a:noFill/>
            <a:ln>
              <a:noFill/>
            </a:ln>
          </p:spPr>
          <p:txBody>
            <a:bodyPr wrap="square" rtlCol="0">
              <a:spAutoFit/>
            </a:bodyPr>
            <a:lstStyle/>
            <a:p>
              <a:pPr algn="ctr"/>
              <a:r>
                <a:rPr lang="en-US" sz="3200" b="1" dirty="0" smtClean="0">
                  <a:solidFill>
                    <a:srgbClr val="FFFFFF"/>
                  </a:solidFill>
                  <a:latin typeface="Arial"/>
                  <a:cs typeface="Arial"/>
                </a:rPr>
                <a:t>14.1</a:t>
              </a:r>
              <a:endParaRPr lang="en-US" sz="3200" b="1" dirty="0">
                <a:solidFill>
                  <a:srgbClr val="FFFFFF"/>
                </a:solidFill>
                <a:latin typeface="Arial"/>
                <a:cs typeface="Arial"/>
              </a:endParaRPr>
            </a:p>
          </p:txBody>
        </p:sp>
      </p:grpSp>
      <p:sp>
        <p:nvSpPr>
          <p:cNvPr id="22" name="TextBox 21"/>
          <p:cNvSpPr txBox="1"/>
          <p:nvPr/>
        </p:nvSpPr>
        <p:spPr>
          <a:xfrm>
            <a:off x="1200984" y="326008"/>
            <a:ext cx="7050783" cy="461665"/>
          </a:xfrm>
          <a:prstGeom prst="rect">
            <a:avLst/>
          </a:prstGeom>
          <a:noFill/>
        </p:spPr>
        <p:txBody>
          <a:bodyPr wrap="square" rtlCol="0">
            <a:spAutoFit/>
          </a:bodyPr>
          <a:lstStyle/>
          <a:p>
            <a:r>
              <a:rPr lang="en-US" sz="2400" dirty="0" smtClean="0">
                <a:latin typeface="Arial"/>
                <a:cs typeface="Arial"/>
              </a:rPr>
              <a:t>Module Learning Objectives</a:t>
            </a:r>
            <a:endParaRPr lang="en-US" sz="2400" dirty="0">
              <a:latin typeface="Arial"/>
              <a:cs typeface="Arial"/>
            </a:endParaRPr>
          </a:p>
        </p:txBody>
      </p:sp>
      <p:grpSp>
        <p:nvGrpSpPr>
          <p:cNvPr id="7" name="Group 6"/>
          <p:cNvGrpSpPr/>
          <p:nvPr/>
        </p:nvGrpSpPr>
        <p:grpSpPr>
          <a:xfrm>
            <a:off x="612022" y="1346543"/>
            <a:ext cx="1078690" cy="734479"/>
            <a:chOff x="267760" y="1346543"/>
            <a:chExt cx="1078690" cy="734479"/>
          </a:xfrm>
        </p:grpSpPr>
        <p:sp>
          <p:nvSpPr>
            <p:cNvPr id="5" name="Round Diagonal Corner Rectangle 4"/>
            <p:cNvSpPr/>
            <p:nvPr/>
          </p:nvSpPr>
          <p:spPr>
            <a:xfrm>
              <a:off x="267760" y="1346543"/>
              <a:ext cx="1078690" cy="734479"/>
            </a:xfrm>
            <a:prstGeom prst="round2Diag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 name="TextBox 2"/>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14.1.A</a:t>
              </a:r>
              <a:endParaRPr lang="en-US" sz="2400" b="1" dirty="0">
                <a:solidFill>
                  <a:schemeClr val="bg1"/>
                </a:solidFill>
                <a:latin typeface="Arial"/>
                <a:cs typeface="Arial"/>
              </a:endParaRPr>
            </a:p>
          </p:txBody>
        </p:sp>
      </p:grpSp>
      <p:grpSp>
        <p:nvGrpSpPr>
          <p:cNvPr id="8" name="Group 7"/>
          <p:cNvGrpSpPr/>
          <p:nvPr/>
        </p:nvGrpSpPr>
        <p:grpSpPr>
          <a:xfrm>
            <a:off x="1851368" y="1346542"/>
            <a:ext cx="6648095" cy="1197864"/>
            <a:chOff x="1507106" y="1346542"/>
            <a:chExt cx="6648095" cy="1197864"/>
          </a:xfrm>
        </p:grpSpPr>
        <p:sp>
          <p:nvSpPr>
            <p:cNvPr id="6" name="Round Diagonal Corner Rectangle 5"/>
            <p:cNvSpPr/>
            <p:nvPr/>
          </p:nvSpPr>
          <p:spPr>
            <a:xfrm>
              <a:off x="1507106" y="1346542"/>
              <a:ext cx="6648095" cy="1197864"/>
            </a:xfrm>
            <a:prstGeom prst="round2Diag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 name="TextBox 3"/>
            <p:cNvSpPr txBox="1"/>
            <p:nvPr/>
          </p:nvSpPr>
          <p:spPr>
            <a:xfrm>
              <a:off x="1706012" y="1467386"/>
              <a:ext cx="6387986" cy="923330"/>
            </a:xfrm>
            <a:prstGeom prst="rect">
              <a:avLst/>
            </a:prstGeom>
            <a:noFill/>
          </p:spPr>
          <p:txBody>
            <a:bodyPr wrap="square" rtlCol="0">
              <a:spAutoFit/>
            </a:bodyPr>
            <a:lstStyle/>
            <a:p>
              <a:r>
                <a:rPr lang="en-US" dirty="0">
                  <a:latin typeface="Arial"/>
                  <a:cs typeface="Arial"/>
                </a:rPr>
                <a:t>Describe the structure of personality according to psychoanalysis, five psychological defense mechanisms, and five stages of psychosexual development</a:t>
              </a:r>
              <a:r>
                <a:rPr lang="en-US" dirty="0" smtClean="0">
                  <a:latin typeface="Arial"/>
                  <a:cs typeface="Arial"/>
                </a:rPr>
                <a:t>.</a:t>
              </a:r>
              <a:endParaRPr lang="en-US" dirty="0">
                <a:latin typeface="Arial"/>
                <a:cs typeface="Arial"/>
              </a:endParaRPr>
            </a:p>
          </p:txBody>
        </p:sp>
      </p:grpSp>
      <p:grpSp>
        <p:nvGrpSpPr>
          <p:cNvPr id="13" name="Group 12"/>
          <p:cNvGrpSpPr/>
          <p:nvPr/>
        </p:nvGrpSpPr>
        <p:grpSpPr>
          <a:xfrm>
            <a:off x="612022" y="2634924"/>
            <a:ext cx="1078690" cy="734479"/>
            <a:chOff x="267760" y="1346543"/>
            <a:chExt cx="1078690" cy="734479"/>
          </a:xfrm>
        </p:grpSpPr>
        <p:sp>
          <p:nvSpPr>
            <p:cNvPr id="14" name="Round Diagonal Corner Rectangle 13"/>
            <p:cNvSpPr/>
            <p:nvPr/>
          </p:nvSpPr>
          <p:spPr>
            <a:xfrm>
              <a:off x="267760" y="1346543"/>
              <a:ext cx="1078690" cy="734479"/>
            </a:xfrm>
            <a:prstGeom prst="round2Diag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5" name="TextBox 1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14.1.B</a:t>
              </a:r>
              <a:endParaRPr lang="en-US" sz="2400" b="1" dirty="0">
                <a:solidFill>
                  <a:schemeClr val="bg1"/>
                </a:solidFill>
                <a:latin typeface="Arial"/>
                <a:cs typeface="Arial"/>
              </a:endParaRPr>
            </a:p>
          </p:txBody>
        </p:sp>
      </p:grpSp>
      <p:grpSp>
        <p:nvGrpSpPr>
          <p:cNvPr id="16" name="Group 15"/>
          <p:cNvGrpSpPr/>
          <p:nvPr/>
        </p:nvGrpSpPr>
        <p:grpSpPr>
          <a:xfrm>
            <a:off x="1851368" y="2634924"/>
            <a:ext cx="6648095" cy="1201175"/>
            <a:chOff x="1507106" y="1346543"/>
            <a:chExt cx="6648095" cy="1201175"/>
          </a:xfrm>
        </p:grpSpPr>
        <p:sp>
          <p:nvSpPr>
            <p:cNvPr id="17" name="Round Diagonal Corner Rectangle 16"/>
            <p:cNvSpPr/>
            <p:nvPr/>
          </p:nvSpPr>
          <p:spPr>
            <a:xfrm>
              <a:off x="1507106" y="1346543"/>
              <a:ext cx="6648095" cy="1201175"/>
            </a:xfrm>
            <a:prstGeom prst="round2Diag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8" name="TextBox 17"/>
            <p:cNvSpPr txBox="1"/>
            <p:nvPr/>
          </p:nvSpPr>
          <p:spPr>
            <a:xfrm>
              <a:off x="1706012" y="1467386"/>
              <a:ext cx="6387986" cy="923330"/>
            </a:xfrm>
            <a:prstGeom prst="rect">
              <a:avLst/>
            </a:prstGeom>
            <a:noFill/>
          </p:spPr>
          <p:txBody>
            <a:bodyPr wrap="square" rtlCol="0">
              <a:spAutoFit/>
            </a:bodyPr>
            <a:lstStyle/>
            <a:p>
              <a:r>
                <a:rPr lang="en-US" dirty="0">
                  <a:latin typeface="Arial"/>
                  <a:cs typeface="Arial"/>
                </a:rPr>
                <a:t>Explain how the views of Carl Jung and the object-relations school differed from Sigmund Freud's approach to personality</a:t>
              </a:r>
              <a:r>
                <a:rPr lang="en-US" dirty="0" smtClean="0">
                  <a:latin typeface="Arial"/>
                  <a:cs typeface="Arial"/>
                </a:rPr>
                <a:t>.</a:t>
              </a:r>
              <a:endParaRPr lang="en-US" dirty="0">
                <a:latin typeface="Arial"/>
                <a:cs typeface="Arial"/>
              </a:endParaRPr>
            </a:p>
          </p:txBody>
        </p:sp>
      </p:grpSp>
      <p:grpSp>
        <p:nvGrpSpPr>
          <p:cNvPr id="23" name="Group 22"/>
          <p:cNvGrpSpPr/>
          <p:nvPr/>
        </p:nvGrpSpPr>
        <p:grpSpPr>
          <a:xfrm>
            <a:off x="612022" y="3927392"/>
            <a:ext cx="1078690" cy="734479"/>
            <a:chOff x="267760" y="1346543"/>
            <a:chExt cx="1078690" cy="734479"/>
          </a:xfrm>
        </p:grpSpPr>
        <p:sp>
          <p:nvSpPr>
            <p:cNvPr id="24" name="Round Diagonal Corner Rectangle 23"/>
            <p:cNvSpPr/>
            <p:nvPr/>
          </p:nvSpPr>
          <p:spPr>
            <a:xfrm>
              <a:off x="267760" y="1346543"/>
              <a:ext cx="1078690" cy="734479"/>
            </a:xfrm>
            <a:prstGeom prst="round2Diag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5" name="TextBox 2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14.1.C</a:t>
              </a:r>
              <a:endParaRPr lang="en-US" sz="2400" b="1" dirty="0">
                <a:solidFill>
                  <a:schemeClr val="bg1"/>
                </a:solidFill>
                <a:latin typeface="Arial"/>
                <a:cs typeface="Arial"/>
              </a:endParaRPr>
            </a:p>
          </p:txBody>
        </p:sp>
      </p:grpSp>
      <p:grpSp>
        <p:nvGrpSpPr>
          <p:cNvPr id="26" name="Group 25"/>
          <p:cNvGrpSpPr/>
          <p:nvPr/>
        </p:nvGrpSpPr>
        <p:grpSpPr>
          <a:xfrm>
            <a:off x="1851368" y="3927392"/>
            <a:ext cx="6648095" cy="941832"/>
            <a:chOff x="1507106" y="1346543"/>
            <a:chExt cx="6648095" cy="941832"/>
          </a:xfrm>
        </p:grpSpPr>
        <p:sp>
          <p:nvSpPr>
            <p:cNvPr id="27" name="Round Diagonal Corner Rectangle 26"/>
            <p:cNvSpPr/>
            <p:nvPr/>
          </p:nvSpPr>
          <p:spPr>
            <a:xfrm>
              <a:off x="1507106" y="1346543"/>
              <a:ext cx="6648095" cy="941832"/>
            </a:xfrm>
            <a:prstGeom prst="round2Diag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8" name="TextBox 27"/>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Summarize three ways in which psychodynamic theories falter under scientific scrutiny</a:t>
              </a:r>
              <a:r>
                <a:rPr lang="en-US" dirty="0" smtClean="0">
                  <a:latin typeface="Arial"/>
                  <a:cs typeface="Arial"/>
                </a:rPr>
                <a:t>.</a:t>
              </a:r>
              <a:endParaRPr lang="en-US" dirty="0">
                <a:latin typeface="Arial"/>
                <a:cs typeface="Arial"/>
              </a:endParaRPr>
            </a:p>
          </p:txBody>
        </p:sp>
      </p:grpSp>
    </p:spTree>
    <p:extLst>
      <p:ext uri="{BB962C8B-B14F-4D97-AF65-F5344CB8AC3E}">
        <p14:creationId xmlns:p14="http://schemas.microsoft.com/office/powerpoint/2010/main" val="767495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90"/>
                                          </p:val>
                                        </p:tav>
                                        <p:tav tm="100000">
                                          <p:val>
                                            <p:fltVal val="0"/>
                                          </p:val>
                                        </p:tav>
                                      </p:tavLst>
                                    </p:anim>
                                    <p:animEffect transition="in" filter="fade">
                                      <p:cBhvr>
                                        <p:cTn id="25" dur="500"/>
                                        <p:tgtEl>
                                          <p:spTgt spid="7"/>
                                        </p:tgtEl>
                                      </p:cBhvr>
                                    </p:animEffect>
                                  </p:childTnLst>
                                </p:cTn>
                              </p:par>
                            </p:childTnLst>
                          </p:cTn>
                        </p:par>
                        <p:par>
                          <p:cTn id="26" fill="hold">
                            <p:stCondLst>
                              <p:cond delay="2000"/>
                            </p:stCondLst>
                            <p:childTnLst>
                              <p:par>
                                <p:cTn id="27" presetID="2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par>
                          <p:cTn id="31" fill="hold">
                            <p:stCondLst>
                              <p:cond delay="25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90"/>
                                          </p:val>
                                        </p:tav>
                                        <p:tav tm="100000">
                                          <p:val>
                                            <p:fltVal val="0"/>
                                          </p:val>
                                        </p:tav>
                                      </p:tavLst>
                                    </p:anim>
                                    <p:animEffect transition="in" filter="fade">
                                      <p:cBhvr>
                                        <p:cTn id="37" dur="500"/>
                                        <p:tgtEl>
                                          <p:spTgt spid="13"/>
                                        </p:tgtEl>
                                      </p:cBhvr>
                                    </p:animEffect>
                                  </p:childTnLst>
                                </p:cTn>
                              </p:par>
                            </p:childTnLst>
                          </p:cTn>
                        </p:par>
                        <p:par>
                          <p:cTn id="38" fill="hold">
                            <p:stCondLst>
                              <p:cond delay="3000"/>
                            </p:stCondLst>
                            <p:childTnLst>
                              <p:par>
                                <p:cTn id="39" presetID="2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par>
                          <p:cTn id="43" fill="hold">
                            <p:stCondLst>
                              <p:cond delay="3500"/>
                            </p:stCondLst>
                            <p:childTnLst>
                              <p:par>
                                <p:cTn id="44" presetID="31"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 calcmode="lin" valueType="num">
                                      <p:cBhvr>
                                        <p:cTn id="48" dur="500" fill="hold"/>
                                        <p:tgtEl>
                                          <p:spTgt spid="23"/>
                                        </p:tgtEl>
                                        <p:attrNameLst>
                                          <p:attrName>style.rotation</p:attrName>
                                        </p:attrNameLst>
                                      </p:cBhvr>
                                      <p:tavLst>
                                        <p:tav tm="0">
                                          <p:val>
                                            <p:fltVal val="90"/>
                                          </p:val>
                                        </p:tav>
                                        <p:tav tm="100000">
                                          <p:val>
                                            <p:fltVal val="0"/>
                                          </p:val>
                                        </p:tav>
                                      </p:tavLst>
                                    </p:anim>
                                    <p:animEffect transition="in" filter="fade">
                                      <p:cBhvr>
                                        <p:cTn id="49" dur="500"/>
                                        <p:tgtEl>
                                          <p:spTgt spid="23"/>
                                        </p:tgtEl>
                                      </p:cBhvr>
                                    </p:animEffect>
                                  </p:childTnLst>
                                </p:cTn>
                              </p:par>
                            </p:childTnLst>
                          </p:cTn>
                        </p:par>
                        <p:par>
                          <p:cTn id="50" fill="hold">
                            <p:stCondLst>
                              <p:cond delay="4000"/>
                            </p:stCondLst>
                            <p:childTnLst>
                              <p:par>
                                <p:cTn id="51" presetID="23" presetClass="entr" presetSubtype="16"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60117"/>
            <a:ext cx="9144000" cy="450876"/>
          </a:xfrm>
          <a:prstGeom prst="rect">
            <a:avLst/>
          </a:prstGeom>
          <a:solidFill>
            <a:srgbClr val="1E1E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ound Diagonal Corner Rectangle 4"/>
          <p:cNvSpPr/>
          <p:nvPr/>
        </p:nvSpPr>
        <p:spPr>
          <a:xfrm>
            <a:off x="2382120" y="1487887"/>
            <a:ext cx="4379760" cy="4253254"/>
          </a:xfrm>
          <a:prstGeom prst="round2DiagRect">
            <a:avLst/>
          </a:prstGeom>
          <a:solidFill>
            <a:srgbClr val="0FD3FF">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593" name="Title 1"/>
          <p:cNvSpPr>
            <a:spLocks noGrp="1"/>
          </p:cNvSpPr>
          <p:nvPr>
            <p:ph type="ctrTitle"/>
          </p:nvPr>
        </p:nvSpPr>
        <p:spPr/>
        <p:txBody>
          <a:bodyPr/>
          <a:lstStyle/>
          <a:p>
            <a:r>
              <a:rPr lang="en-US" dirty="0">
                <a:effectLst>
                  <a:outerShdw blurRad="50800" dist="38100" dir="2700000" algn="tl" rotWithShape="0">
                    <a:prstClr val="black">
                      <a:alpha val="40000"/>
                    </a:prstClr>
                  </a:outerShdw>
                </a:effectLst>
                <a:latin typeface="Arial" charset="0"/>
                <a:ea typeface="ＭＳ Ｐゴシック" charset="0"/>
                <a:cs typeface="ＭＳ Ｐゴシック" charset="0"/>
              </a:rPr>
              <a:t>Evaluating Genetic Theories</a:t>
            </a:r>
          </a:p>
        </p:txBody>
      </p:sp>
      <p:sp>
        <p:nvSpPr>
          <p:cNvPr id="110594" name="TextBox 3"/>
          <p:cNvSpPr txBox="1">
            <a:spLocks noChangeArrowheads="1"/>
          </p:cNvSpPr>
          <p:nvPr/>
        </p:nvSpPr>
        <p:spPr bwMode="auto">
          <a:xfrm>
            <a:off x="2641662" y="1743842"/>
            <a:ext cx="3946525"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chemeClr val="bg1"/>
                </a:solidFill>
              </a:rPr>
              <a:t>Behavioral-genetic research, to date, permits us only to </a:t>
            </a:r>
            <a:r>
              <a:rPr lang="en-US" b="1" i="1" dirty="0">
                <a:solidFill>
                  <a:schemeClr val="bg1"/>
                </a:solidFill>
              </a:rPr>
              <a:t>infer</a:t>
            </a:r>
            <a:r>
              <a:rPr lang="en-US" b="1" dirty="0">
                <a:solidFill>
                  <a:schemeClr val="bg1"/>
                </a:solidFill>
              </a:rPr>
              <a:t> the existence of relevant genes</a:t>
            </a:r>
          </a:p>
          <a:p>
            <a:pPr eaLnBrk="1" hangingPunct="1"/>
            <a:endParaRPr lang="en-US" b="1" dirty="0"/>
          </a:p>
          <a:p>
            <a:pPr eaLnBrk="1" hangingPunct="1"/>
            <a:r>
              <a:rPr lang="en-US" b="1" dirty="0"/>
              <a:t>Many people oversimplify this information and conclude “it’s all in our genes”</a:t>
            </a:r>
          </a:p>
        </p:txBody>
      </p:sp>
    </p:spTree>
    <p:extLst>
      <p:ext uri="{BB962C8B-B14F-4D97-AF65-F5344CB8AC3E}">
        <p14:creationId xmlns:p14="http://schemas.microsoft.com/office/powerpoint/2010/main" val="1013775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0594">
                                            <p:txEl>
                                              <p:pRg st="0" end="0"/>
                                            </p:txEl>
                                          </p:spTgt>
                                        </p:tgtEl>
                                        <p:attrNameLst>
                                          <p:attrName>style.visibility</p:attrName>
                                        </p:attrNameLst>
                                      </p:cBhvr>
                                      <p:to>
                                        <p:strVal val="visible"/>
                                      </p:to>
                                    </p:set>
                                    <p:animEffect transition="in" filter="fade">
                                      <p:cBhvr>
                                        <p:cTn id="11" dur="500"/>
                                        <p:tgtEl>
                                          <p:spTgt spid="11059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0594">
                                            <p:txEl>
                                              <p:pRg st="2" end="2"/>
                                            </p:txEl>
                                          </p:spTgt>
                                        </p:tgtEl>
                                        <p:attrNameLst>
                                          <p:attrName>style.visibility</p:attrName>
                                        </p:attrNameLst>
                                      </p:cBhvr>
                                      <p:to>
                                        <p:strVal val="visible"/>
                                      </p:to>
                                    </p:set>
                                    <p:animEffect transition="in" filter="fade">
                                      <p:cBhvr>
                                        <p:cTn id="16" dur="500"/>
                                        <p:tgtEl>
                                          <p:spTgt spid="11059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059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14.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4384"/>
            <a:ext cx="9144000" cy="6494443"/>
          </a:xfrm>
          <a:prstGeom prst="rect">
            <a:avLst/>
          </a:prstGeom>
        </p:spPr>
      </p:pic>
      <p:sp>
        <p:nvSpPr>
          <p:cNvPr id="2" name="Rectangle 1"/>
          <p:cNvSpPr/>
          <p:nvPr/>
        </p:nvSpPr>
        <p:spPr>
          <a:xfrm>
            <a:off x="3346367" y="1978831"/>
            <a:ext cx="2441120" cy="1462850"/>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3919122" y="622710"/>
            <a:ext cx="1261806" cy="1261806"/>
            <a:chOff x="815959" y="622710"/>
            <a:chExt cx="1261806" cy="1261806"/>
          </a:xfrm>
        </p:grpSpPr>
        <p:sp>
          <p:nvSpPr>
            <p:cNvPr id="4" name="Oval 3"/>
            <p:cNvSpPr/>
            <p:nvPr/>
          </p:nvSpPr>
          <p:spPr>
            <a:xfrm>
              <a:off x="815959" y="622710"/>
              <a:ext cx="1261806" cy="12618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21082" y="944304"/>
              <a:ext cx="1051560" cy="584776"/>
            </a:xfrm>
            <a:prstGeom prst="rect">
              <a:avLst/>
            </a:prstGeom>
            <a:noFill/>
            <a:ln>
              <a:noFill/>
            </a:ln>
          </p:spPr>
          <p:txBody>
            <a:bodyPr wrap="square" rtlCol="0">
              <a:spAutoFit/>
            </a:bodyPr>
            <a:lstStyle/>
            <a:p>
              <a:pPr algn="ctr"/>
              <a:r>
                <a:rPr lang="en-US" sz="3200" b="1" dirty="0" smtClean="0">
                  <a:solidFill>
                    <a:srgbClr val="FF5775"/>
                  </a:solidFill>
                  <a:latin typeface="Arial"/>
                  <a:cs typeface="Arial"/>
                </a:rPr>
                <a:t>14.4</a:t>
              </a:r>
              <a:endParaRPr lang="en-US" sz="3200" b="1" dirty="0">
                <a:solidFill>
                  <a:srgbClr val="FF5775"/>
                </a:solidFill>
                <a:latin typeface="Arial"/>
                <a:cs typeface="Arial"/>
              </a:endParaRPr>
            </a:p>
          </p:txBody>
        </p:sp>
      </p:grpSp>
      <p:sp>
        <p:nvSpPr>
          <p:cNvPr id="6" name="TextBox 5"/>
          <p:cNvSpPr txBox="1"/>
          <p:nvPr/>
        </p:nvSpPr>
        <p:spPr>
          <a:xfrm>
            <a:off x="3346367" y="2105743"/>
            <a:ext cx="2441120" cy="1200328"/>
          </a:xfrm>
          <a:prstGeom prst="rect">
            <a:avLst/>
          </a:prstGeom>
          <a:noFill/>
        </p:spPr>
        <p:txBody>
          <a:bodyPr wrap="square" rtlCol="0">
            <a:spAutoFit/>
          </a:bodyPr>
          <a:lstStyle/>
          <a:p>
            <a:pPr algn="ctr"/>
            <a:r>
              <a:rPr lang="en-US" sz="2400" b="1" dirty="0">
                <a:solidFill>
                  <a:schemeClr val="bg1"/>
                </a:solidFill>
                <a:latin typeface=""/>
              </a:rPr>
              <a:t>Environmental Influences on </a:t>
            </a:r>
            <a:r>
              <a:rPr lang="en-US" sz="2400" b="1" dirty="0" smtClean="0">
                <a:solidFill>
                  <a:schemeClr val="bg1"/>
                </a:solidFill>
                <a:latin typeface=""/>
              </a:rPr>
              <a:t>Personality</a:t>
            </a:r>
            <a:endParaRPr lang="en-US" sz="2400" b="1" dirty="0">
              <a:solidFill>
                <a:schemeClr val="bg1"/>
              </a:solidFill>
              <a:latin typeface="Arial"/>
              <a:cs typeface="Arial"/>
            </a:endParaRPr>
          </a:p>
        </p:txBody>
      </p:sp>
    </p:spTree>
    <p:extLst>
      <p:ext uri="{BB962C8B-B14F-4D97-AF65-F5344CB8AC3E}">
        <p14:creationId xmlns:p14="http://schemas.microsoft.com/office/powerpoint/2010/main" val="20393399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48" y="819321"/>
            <a:ext cx="5273933"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19" name="Group 18"/>
          <p:cNvGrpSpPr/>
          <p:nvPr/>
        </p:nvGrpSpPr>
        <p:grpSpPr>
          <a:xfrm>
            <a:off x="-6792" y="-6792"/>
            <a:ext cx="1051560" cy="1051560"/>
            <a:chOff x="-6792" y="-6792"/>
            <a:chExt cx="1051560" cy="1051560"/>
          </a:xfrm>
        </p:grpSpPr>
        <p:sp>
          <p:nvSpPr>
            <p:cNvPr id="20" name="Rectangle 19"/>
            <p:cNvSpPr/>
            <p:nvPr/>
          </p:nvSpPr>
          <p:spPr>
            <a:xfrm>
              <a:off x="-6792" y="-6792"/>
              <a:ext cx="1051560"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TextBox 20"/>
            <p:cNvSpPr txBox="1"/>
            <p:nvPr/>
          </p:nvSpPr>
          <p:spPr>
            <a:xfrm>
              <a:off x="-6792" y="223271"/>
              <a:ext cx="1051560" cy="584776"/>
            </a:xfrm>
            <a:prstGeom prst="rect">
              <a:avLst/>
            </a:prstGeom>
            <a:noFill/>
            <a:ln>
              <a:noFill/>
            </a:ln>
          </p:spPr>
          <p:txBody>
            <a:bodyPr wrap="square" rtlCol="0">
              <a:spAutoFit/>
            </a:bodyPr>
            <a:lstStyle/>
            <a:p>
              <a:pPr algn="ctr"/>
              <a:r>
                <a:rPr lang="en-US" sz="3200" b="1" dirty="0" smtClean="0">
                  <a:solidFill>
                    <a:srgbClr val="FFFFFF"/>
                  </a:solidFill>
                  <a:latin typeface="Arial"/>
                  <a:cs typeface="Arial"/>
                </a:rPr>
                <a:t>14.4</a:t>
              </a:r>
              <a:endParaRPr lang="en-US" sz="3200" b="1" dirty="0">
                <a:solidFill>
                  <a:srgbClr val="FFFFFF"/>
                </a:solidFill>
                <a:latin typeface="Arial"/>
                <a:cs typeface="Arial"/>
              </a:endParaRPr>
            </a:p>
          </p:txBody>
        </p:sp>
      </p:grpSp>
      <p:sp>
        <p:nvSpPr>
          <p:cNvPr id="22" name="TextBox 21"/>
          <p:cNvSpPr txBox="1"/>
          <p:nvPr/>
        </p:nvSpPr>
        <p:spPr>
          <a:xfrm>
            <a:off x="1200984" y="326008"/>
            <a:ext cx="7050783" cy="461665"/>
          </a:xfrm>
          <a:prstGeom prst="rect">
            <a:avLst/>
          </a:prstGeom>
          <a:noFill/>
        </p:spPr>
        <p:txBody>
          <a:bodyPr wrap="square" rtlCol="0">
            <a:spAutoFit/>
          </a:bodyPr>
          <a:lstStyle/>
          <a:p>
            <a:r>
              <a:rPr lang="en-US" sz="2400" dirty="0" smtClean="0">
                <a:latin typeface="Arial"/>
                <a:cs typeface="Arial"/>
              </a:rPr>
              <a:t>Module Learning Objectives</a:t>
            </a:r>
            <a:endParaRPr lang="en-US" sz="2400" dirty="0">
              <a:latin typeface="Arial"/>
              <a:cs typeface="Arial"/>
            </a:endParaRPr>
          </a:p>
        </p:txBody>
      </p:sp>
      <p:grpSp>
        <p:nvGrpSpPr>
          <p:cNvPr id="7" name="Group 6"/>
          <p:cNvGrpSpPr/>
          <p:nvPr/>
        </p:nvGrpSpPr>
        <p:grpSpPr>
          <a:xfrm>
            <a:off x="612022" y="1346543"/>
            <a:ext cx="1078690" cy="734479"/>
            <a:chOff x="267760" y="1346543"/>
            <a:chExt cx="1078690" cy="734479"/>
          </a:xfrm>
        </p:grpSpPr>
        <p:sp>
          <p:nvSpPr>
            <p:cNvPr id="5" name="Round Diagonal Corner Rectangle 4"/>
            <p:cNvSpPr/>
            <p:nvPr/>
          </p:nvSpPr>
          <p:spPr>
            <a:xfrm>
              <a:off x="267760" y="1346543"/>
              <a:ext cx="1078690" cy="734479"/>
            </a:xfrm>
            <a:prstGeom prst="round2Diag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 name="TextBox 2"/>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14.4.A</a:t>
              </a:r>
              <a:endParaRPr lang="en-US" sz="2400" b="1" dirty="0">
                <a:solidFill>
                  <a:schemeClr val="bg1"/>
                </a:solidFill>
                <a:latin typeface="Arial"/>
                <a:cs typeface="Arial"/>
              </a:endParaRPr>
            </a:p>
          </p:txBody>
        </p:sp>
      </p:grpSp>
      <p:grpSp>
        <p:nvGrpSpPr>
          <p:cNvPr id="8" name="Group 7"/>
          <p:cNvGrpSpPr/>
          <p:nvPr/>
        </p:nvGrpSpPr>
        <p:grpSpPr>
          <a:xfrm>
            <a:off x="1851368" y="1346542"/>
            <a:ext cx="6648095" cy="1197864"/>
            <a:chOff x="1507106" y="1346542"/>
            <a:chExt cx="6648095" cy="1197864"/>
          </a:xfrm>
        </p:grpSpPr>
        <p:sp>
          <p:nvSpPr>
            <p:cNvPr id="6" name="Round Diagonal Corner Rectangle 5"/>
            <p:cNvSpPr/>
            <p:nvPr/>
          </p:nvSpPr>
          <p:spPr>
            <a:xfrm>
              <a:off x="1507106" y="1346542"/>
              <a:ext cx="6648095" cy="1197864"/>
            </a:xfrm>
            <a:prstGeom prst="round2Diag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 name="TextBox 3"/>
            <p:cNvSpPr txBox="1"/>
            <p:nvPr/>
          </p:nvSpPr>
          <p:spPr>
            <a:xfrm>
              <a:off x="1706012" y="1467386"/>
              <a:ext cx="6387986" cy="923330"/>
            </a:xfrm>
            <a:prstGeom prst="rect">
              <a:avLst/>
            </a:prstGeom>
            <a:noFill/>
          </p:spPr>
          <p:txBody>
            <a:bodyPr wrap="square" rtlCol="0">
              <a:spAutoFit/>
            </a:bodyPr>
            <a:lstStyle/>
            <a:p>
              <a:r>
                <a:rPr lang="en-US" dirty="0">
                  <a:latin typeface="Arial"/>
                  <a:cs typeface="Arial"/>
                </a:rPr>
                <a:t>Explain how reciprocal determinism and the </a:t>
              </a:r>
              <a:r>
                <a:rPr lang="en-US" dirty="0" err="1">
                  <a:latin typeface="Arial"/>
                  <a:cs typeface="Arial"/>
                </a:rPr>
                <a:t>nonshared</a:t>
              </a:r>
              <a:r>
                <a:rPr lang="en-US" dirty="0">
                  <a:latin typeface="Arial"/>
                  <a:cs typeface="Arial"/>
                </a:rPr>
                <a:t> environment contribute to our understanding of how traits and behavior can be shaped by the environment</a:t>
              </a:r>
              <a:r>
                <a:rPr lang="en-US" dirty="0" smtClean="0">
                  <a:latin typeface="Arial"/>
                  <a:cs typeface="Arial"/>
                </a:rPr>
                <a:t>.</a:t>
              </a:r>
              <a:endParaRPr lang="en-US" dirty="0">
                <a:latin typeface="Arial"/>
                <a:cs typeface="Arial"/>
              </a:endParaRPr>
            </a:p>
          </p:txBody>
        </p:sp>
      </p:grpSp>
      <p:grpSp>
        <p:nvGrpSpPr>
          <p:cNvPr id="13" name="Group 12"/>
          <p:cNvGrpSpPr/>
          <p:nvPr/>
        </p:nvGrpSpPr>
        <p:grpSpPr>
          <a:xfrm>
            <a:off x="612022" y="2642439"/>
            <a:ext cx="1078690" cy="734479"/>
            <a:chOff x="267760" y="1346543"/>
            <a:chExt cx="1078690" cy="734479"/>
          </a:xfrm>
        </p:grpSpPr>
        <p:sp>
          <p:nvSpPr>
            <p:cNvPr id="14" name="Round Diagonal Corner Rectangle 13"/>
            <p:cNvSpPr/>
            <p:nvPr/>
          </p:nvSpPr>
          <p:spPr>
            <a:xfrm>
              <a:off x="267760" y="1346543"/>
              <a:ext cx="1078690" cy="734479"/>
            </a:xfrm>
            <a:prstGeom prst="round2Diag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5" name="TextBox 1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14.4.B</a:t>
              </a:r>
              <a:endParaRPr lang="en-US" sz="2400" b="1" dirty="0">
                <a:solidFill>
                  <a:schemeClr val="bg1"/>
                </a:solidFill>
                <a:latin typeface="Arial"/>
                <a:cs typeface="Arial"/>
              </a:endParaRPr>
            </a:p>
          </p:txBody>
        </p:sp>
      </p:grpSp>
      <p:grpSp>
        <p:nvGrpSpPr>
          <p:cNvPr id="16" name="Group 15"/>
          <p:cNvGrpSpPr/>
          <p:nvPr/>
        </p:nvGrpSpPr>
        <p:grpSpPr>
          <a:xfrm>
            <a:off x="1851368" y="2642439"/>
            <a:ext cx="6648095" cy="941832"/>
            <a:chOff x="1507106" y="1346543"/>
            <a:chExt cx="6648095" cy="941832"/>
          </a:xfrm>
        </p:grpSpPr>
        <p:sp>
          <p:nvSpPr>
            <p:cNvPr id="17" name="Round Diagonal Corner Rectangle 16"/>
            <p:cNvSpPr/>
            <p:nvPr/>
          </p:nvSpPr>
          <p:spPr>
            <a:xfrm>
              <a:off x="1507106" y="1346543"/>
              <a:ext cx="6648095" cy="941832"/>
            </a:xfrm>
            <a:prstGeom prst="round2Diag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8" name="TextBox 17"/>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Summarize three lines of evidence that suggest parental influence over children's personality development is limited</a:t>
              </a:r>
              <a:r>
                <a:rPr lang="en-US" dirty="0" smtClean="0">
                  <a:latin typeface="Arial"/>
                  <a:cs typeface="Arial"/>
                </a:rPr>
                <a:t>.</a:t>
              </a:r>
              <a:endParaRPr lang="en-US" dirty="0">
                <a:latin typeface="Arial"/>
                <a:cs typeface="Arial"/>
              </a:endParaRPr>
            </a:p>
          </p:txBody>
        </p:sp>
      </p:grpSp>
      <p:grpSp>
        <p:nvGrpSpPr>
          <p:cNvPr id="23" name="Group 22"/>
          <p:cNvGrpSpPr/>
          <p:nvPr/>
        </p:nvGrpSpPr>
        <p:grpSpPr>
          <a:xfrm>
            <a:off x="612022" y="3686912"/>
            <a:ext cx="1078690" cy="734479"/>
            <a:chOff x="267760" y="1346543"/>
            <a:chExt cx="1078690" cy="734479"/>
          </a:xfrm>
        </p:grpSpPr>
        <p:sp>
          <p:nvSpPr>
            <p:cNvPr id="24" name="Round Diagonal Corner Rectangle 23"/>
            <p:cNvSpPr/>
            <p:nvPr/>
          </p:nvSpPr>
          <p:spPr>
            <a:xfrm>
              <a:off x="267760" y="1346543"/>
              <a:ext cx="1078690" cy="734479"/>
            </a:xfrm>
            <a:prstGeom prst="round2Diag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5" name="TextBox 2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14.4.C</a:t>
              </a:r>
              <a:endParaRPr lang="en-US" sz="2400" b="1" dirty="0">
                <a:solidFill>
                  <a:schemeClr val="bg1"/>
                </a:solidFill>
                <a:latin typeface="Arial"/>
                <a:cs typeface="Arial"/>
              </a:endParaRPr>
            </a:p>
          </p:txBody>
        </p:sp>
      </p:grpSp>
      <p:grpSp>
        <p:nvGrpSpPr>
          <p:cNvPr id="26" name="Group 25"/>
          <p:cNvGrpSpPr/>
          <p:nvPr/>
        </p:nvGrpSpPr>
        <p:grpSpPr>
          <a:xfrm>
            <a:off x="1851368" y="3686912"/>
            <a:ext cx="6648095" cy="941832"/>
            <a:chOff x="1507106" y="1346543"/>
            <a:chExt cx="6648095" cy="941832"/>
          </a:xfrm>
        </p:grpSpPr>
        <p:sp>
          <p:nvSpPr>
            <p:cNvPr id="27" name="Round Diagonal Corner Rectangle 26"/>
            <p:cNvSpPr/>
            <p:nvPr/>
          </p:nvSpPr>
          <p:spPr>
            <a:xfrm>
              <a:off x="1507106" y="1346543"/>
              <a:ext cx="6648095" cy="941832"/>
            </a:xfrm>
            <a:prstGeom prst="round2Diag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8" name="TextBox 27"/>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Discuss some ways in which peers influence the development of personality in children</a:t>
              </a:r>
              <a:r>
                <a:rPr lang="en-US" dirty="0" smtClean="0">
                  <a:latin typeface="Arial"/>
                  <a:cs typeface="Arial"/>
                </a:rPr>
                <a:t>.</a:t>
              </a:r>
              <a:endParaRPr lang="en-US" dirty="0">
                <a:latin typeface="Arial"/>
                <a:cs typeface="Arial"/>
              </a:endParaRPr>
            </a:p>
          </p:txBody>
        </p:sp>
      </p:grpSp>
    </p:spTree>
    <p:extLst>
      <p:ext uri="{BB962C8B-B14F-4D97-AF65-F5344CB8AC3E}">
        <p14:creationId xmlns:p14="http://schemas.microsoft.com/office/powerpoint/2010/main" val="12026234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90"/>
                                          </p:val>
                                        </p:tav>
                                        <p:tav tm="100000">
                                          <p:val>
                                            <p:fltVal val="0"/>
                                          </p:val>
                                        </p:tav>
                                      </p:tavLst>
                                    </p:anim>
                                    <p:animEffect transition="in" filter="fade">
                                      <p:cBhvr>
                                        <p:cTn id="25" dur="500"/>
                                        <p:tgtEl>
                                          <p:spTgt spid="7"/>
                                        </p:tgtEl>
                                      </p:cBhvr>
                                    </p:animEffect>
                                  </p:childTnLst>
                                </p:cTn>
                              </p:par>
                            </p:childTnLst>
                          </p:cTn>
                        </p:par>
                        <p:par>
                          <p:cTn id="26" fill="hold">
                            <p:stCondLst>
                              <p:cond delay="2000"/>
                            </p:stCondLst>
                            <p:childTnLst>
                              <p:par>
                                <p:cTn id="27" presetID="2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par>
                          <p:cTn id="31" fill="hold">
                            <p:stCondLst>
                              <p:cond delay="25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90"/>
                                          </p:val>
                                        </p:tav>
                                        <p:tav tm="100000">
                                          <p:val>
                                            <p:fltVal val="0"/>
                                          </p:val>
                                        </p:tav>
                                      </p:tavLst>
                                    </p:anim>
                                    <p:animEffect transition="in" filter="fade">
                                      <p:cBhvr>
                                        <p:cTn id="37" dur="500"/>
                                        <p:tgtEl>
                                          <p:spTgt spid="13"/>
                                        </p:tgtEl>
                                      </p:cBhvr>
                                    </p:animEffect>
                                  </p:childTnLst>
                                </p:cTn>
                              </p:par>
                            </p:childTnLst>
                          </p:cTn>
                        </p:par>
                        <p:par>
                          <p:cTn id="38" fill="hold">
                            <p:stCondLst>
                              <p:cond delay="3000"/>
                            </p:stCondLst>
                            <p:childTnLst>
                              <p:par>
                                <p:cTn id="39" presetID="2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par>
                          <p:cTn id="43" fill="hold">
                            <p:stCondLst>
                              <p:cond delay="3500"/>
                            </p:stCondLst>
                            <p:childTnLst>
                              <p:par>
                                <p:cTn id="44" presetID="31"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 calcmode="lin" valueType="num">
                                      <p:cBhvr>
                                        <p:cTn id="48" dur="500" fill="hold"/>
                                        <p:tgtEl>
                                          <p:spTgt spid="23"/>
                                        </p:tgtEl>
                                        <p:attrNameLst>
                                          <p:attrName>style.rotation</p:attrName>
                                        </p:attrNameLst>
                                      </p:cBhvr>
                                      <p:tavLst>
                                        <p:tav tm="0">
                                          <p:val>
                                            <p:fltVal val="90"/>
                                          </p:val>
                                        </p:tav>
                                        <p:tav tm="100000">
                                          <p:val>
                                            <p:fltVal val="0"/>
                                          </p:val>
                                        </p:tav>
                                      </p:tavLst>
                                    </p:anim>
                                    <p:animEffect transition="in" filter="fade">
                                      <p:cBhvr>
                                        <p:cTn id="49" dur="500"/>
                                        <p:tgtEl>
                                          <p:spTgt spid="23"/>
                                        </p:tgtEl>
                                      </p:cBhvr>
                                    </p:animEffect>
                                  </p:childTnLst>
                                </p:cTn>
                              </p:par>
                            </p:childTnLst>
                          </p:cTn>
                        </p:par>
                        <p:par>
                          <p:cTn id="50" fill="hold">
                            <p:stCondLst>
                              <p:cond delay="4000"/>
                            </p:stCondLst>
                            <p:childTnLst>
                              <p:par>
                                <p:cTn id="51" presetID="23" presetClass="entr" presetSubtype="16"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ChangeArrowheads="1"/>
          </p:cNvSpPr>
          <p:nvPr/>
        </p:nvSpPr>
        <p:spPr bwMode="auto">
          <a:xfrm>
            <a:off x="0" y="2089055"/>
            <a:ext cx="9144000" cy="2945718"/>
          </a:xfrm>
          <a:prstGeom prst="rect">
            <a:avLst/>
          </a:prstGeom>
          <a:solidFill>
            <a:schemeClr val="tx1"/>
          </a:solidFill>
          <a:ln>
            <a:noFill/>
          </a:ln>
          <a:effectLst>
            <a:outerShdw blurRad="165100" dist="38100" dir="2700000" rotWithShape="0">
              <a:srgbClr val="000000">
                <a:alpha val="42998"/>
              </a:srgbClr>
            </a:outerShdw>
          </a:effectLst>
          <a:extLst/>
        </p:spPr>
        <p:txBody>
          <a:bodyPr wrap="none" anchor="ctr"/>
          <a:lstStyle/>
          <a:p>
            <a:pPr algn="ctr">
              <a:defRPr/>
            </a:pPr>
            <a:endParaRPr lang="en-US" sz="1800">
              <a:latin typeface="Arial" pitchFamily="-111" charset="0"/>
              <a:ea typeface="ＭＳ Ｐゴシック" charset="-128"/>
              <a:cs typeface="ＭＳ Ｐゴシック" charset="-128"/>
            </a:endParaRPr>
          </a:p>
        </p:txBody>
      </p:sp>
      <p:sp>
        <p:nvSpPr>
          <p:cNvPr id="75778" name="Title 10"/>
          <p:cNvSpPr>
            <a:spLocks noGrp="1"/>
          </p:cNvSpPr>
          <p:nvPr>
            <p:ph type="ctrTitle"/>
          </p:nvPr>
        </p:nvSpPr>
        <p:spPr/>
        <p:txBody>
          <a:bodyPr/>
          <a:lstStyle/>
          <a:p>
            <a:r>
              <a:rPr lang="en-US">
                <a:latin typeface="Arial" charset="0"/>
                <a:ea typeface="ＭＳ Ｐゴシック" charset="0"/>
                <a:cs typeface="ＭＳ Ｐゴシック" charset="0"/>
              </a:rPr>
              <a:t>Situations and Social Learning</a:t>
            </a:r>
          </a:p>
        </p:txBody>
      </p:sp>
      <p:sp>
        <p:nvSpPr>
          <p:cNvPr id="11" name="Content Placeholder 10"/>
          <p:cNvSpPr>
            <a:spLocks noGrp="1"/>
          </p:cNvSpPr>
          <p:nvPr>
            <p:ph idx="4294967295"/>
          </p:nvPr>
        </p:nvSpPr>
        <p:spPr>
          <a:xfrm>
            <a:off x="221165" y="2241040"/>
            <a:ext cx="4190200" cy="2679205"/>
          </a:xfrm>
        </p:spPr>
        <p:txBody>
          <a:bodyPr>
            <a:normAutofit/>
          </a:bodyPr>
          <a:lstStyle/>
          <a:p>
            <a:pPr marL="0" indent="0">
              <a:buNone/>
              <a:defRPr/>
            </a:pPr>
            <a:r>
              <a:rPr lang="en-US" sz="2200" b="1" dirty="0" smtClean="0">
                <a:solidFill>
                  <a:schemeClr val="tx2">
                    <a:lumMod val="60000"/>
                    <a:lumOff val="40000"/>
                  </a:schemeClr>
                </a:solidFill>
                <a:latin typeface="Arial" charset="0"/>
                <a:ea typeface="ＭＳ Ｐゴシック" charset="0"/>
                <a:cs typeface="ＭＳ Ｐゴシック" charset="0"/>
              </a:rPr>
              <a:t>Social-cognitive learning theorists argue that we acquire central personality traits from:</a:t>
            </a:r>
          </a:p>
          <a:p>
            <a:pPr>
              <a:buFont typeface="Arial"/>
              <a:buChar char="•"/>
              <a:defRPr/>
            </a:pPr>
            <a:r>
              <a:rPr lang="en-US" sz="2200" b="1" dirty="0" smtClean="0">
                <a:solidFill>
                  <a:srgbClr val="FFFFFF"/>
                </a:solidFill>
                <a:latin typeface="Arial" charset="0"/>
                <a:ea typeface="ＭＳ Ｐゴシック" charset="0"/>
                <a:cs typeface="ＭＳ Ｐゴシック" charset="0"/>
              </a:rPr>
              <a:t>Our learning history</a:t>
            </a:r>
          </a:p>
          <a:p>
            <a:pPr>
              <a:buFont typeface="Arial"/>
              <a:buChar char="•"/>
              <a:defRPr/>
            </a:pPr>
            <a:r>
              <a:rPr lang="en-US" sz="2200" b="1" dirty="0" smtClean="0">
                <a:solidFill>
                  <a:srgbClr val="FFFFFF"/>
                </a:solidFill>
                <a:latin typeface="Arial" charset="0"/>
                <a:ea typeface="ＭＳ Ｐゴシック" charset="0"/>
                <a:cs typeface="ＭＳ Ｐゴシック" charset="0"/>
              </a:rPr>
              <a:t>Our resulting expectations and beliefs</a:t>
            </a:r>
            <a:endParaRPr lang="en-US" b="1" dirty="0">
              <a:latin typeface="Arial" charset="0"/>
              <a:ea typeface="ＭＳ Ｐゴシック" charset="0"/>
              <a:cs typeface="ＭＳ Ｐゴシック" charset="0"/>
            </a:endParaRPr>
          </a:p>
        </p:txBody>
      </p:sp>
      <p:pic>
        <p:nvPicPr>
          <p:cNvPr id="2" name="Picture 1" descr="AL1123395_High R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0961" y="880763"/>
            <a:ext cx="4445584" cy="5366998"/>
          </a:xfrm>
          <a:prstGeom prst="rect">
            <a:avLst/>
          </a:prstGeom>
        </p:spPr>
      </p:pic>
    </p:spTree>
    <p:extLst>
      <p:ext uri="{BB962C8B-B14F-4D97-AF65-F5344CB8AC3E}">
        <p14:creationId xmlns:p14="http://schemas.microsoft.com/office/powerpoint/2010/main" val="1115349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slide(fromBottom)">
                                      <p:cBhvr>
                                        <p:cTn id="17" dur="500"/>
                                        <p:tgtEl>
                                          <p:spTgt spid="11">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slide(fromBottom)">
                                      <p:cBhvr>
                                        <p:cTn id="22" dur="500"/>
                                        <p:tgtEl>
                                          <p:spTgt spid="11">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slide(fromBottom)">
                                      <p:cBhvr>
                                        <p:cTn id="2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ctrTitle"/>
          </p:nvPr>
        </p:nvSpPr>
        <p:spPr/>
        <p:txBody>
          <a:bodyPr/>
          <a:lstStyle/>
          <a:p>
            <a:r>
              <a:rPr lang="en-US">
                <a:latin typeface="Arial" charset="0"/>
                <a:ea typeface="ＭＳ Ｐゴシック" charset="0"/>
                <a:cs typeface="ＭＳ Ｐゴシック" charset="0"/>
              </a:rPr>
              <a:t>Situations and Social Learning</a:t>
            </a:r>
          </a:p>
        </p:txBody>
      </p:sp>
      <p:sp>
        <p:nvSpPr>
          <p:cNvPr id="128003" name="Rectangle 3"/>
          <p:cNvSpPr>
            <a:spLocks noGrp="1" noChangeArrowheads="1"/>
          </p:cNvSpPr>
          <p:nvPr>
            <p:ph type="body" idx="4294967295"/>
          </p:nvPr>
        </p:nvSpPr>
        <p:spPr>
          <a:xfrm>
            <a:off x="1818126" y="1358900"/>
            <a:ext cx="5507749" cy="1250950"/>
          </a:xfrm>
        </p:spPr>
        <p:txBody>
          <a:bodyPr>
            <a:normAutofit fontScale="62500" lnSpcReduction="20000"/>
          </a:bodyPr>
          <a:lstStyle/>
          <a:p>
            <a:pPr marL="0" indent="0" algn="ctr">
              <a:buNone/>
            </a:pPr>
            <a:r>
              <a:rPr lang="en-US" b="1" dirty="0">
                <a:solidFill>
                  <a:srgbClr val="000000"/>
                </a:solidFill>
                <a:latin typeface="Arial" charset="0"/>
                <a:ea typeface="ＭＳ Ｐゴシック" charset="0"/>
                <a:cs typeface="ＭＳ Ｐゴシック" charset="0"/>
              </a:rPr>
              <a:t>Reciprocal determinism</a:t>
            </a:r>
          </a:p>
          <a:p>
            <a:pPr marL="0" indent="0" algn="ctr">
              <a:spcBef>
                <a:spcPts val="1200"/>
              </a:spcBef>
              <a:buNone/>
            </a:pPr>
            <a:r>
              <a:rPr lang="en-US" b="1" dirty="0">
                <a:solidFill>
                  <a:schemeClr val="accent3">
                    <a:lumMod val="50000"/>
                  </a:schemeClr>
                </a:solidFill>
                <a:latin typeface="Arial" charset="0"/>
                <a:ea typeface="ＭＳ Ｐゴシック" charset="0"/>
                <a:cs typeface="ＭＳ Ｐゴシック" charset="0"/>
              </a:rPr>
              <a:t>Two-way interaction between aspects of the environment and aspects of the individual in the shaping of personality traits</a:t>
            </a:r>
          </a:p>
        </p:txBody>
      </p:sp>
      <p:pic>
        <p:nvPicPr>
          <p:cNvPr id="2" name="Picture 1" descr="AAFDESX0.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44475" y="3138488"/>
            <a:ext cx="8640763"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5982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animEffect transition="in" filter="fade">
                                      <p:cBhvr>
                                        <p:cTn id="7" dur="1000"/>
                                        <p:tgtEl>
                                          <p:spTgt spid="128003">
                                            <p:txEl>
                                              <p:pRg st="0" end="0"/>
                                            </p:txEl>
                                          </p:spTgt>
                                        </p:tgtEl>
                                      </p:cBhvr>
                                    </p:animEffect>
                                    <p:anim calcmode="lin" valueType="num">
                                      <p:cBhvr>
                                        <p:cTn id="8" dur="1000" fill="hold"/>
                                        <p:tgtEl>
                                          <p:spTgt spid="12800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2800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8003">
                                            <p:txEl>
                                              <p:pRg st="0" end="0"/>
                                            </p:txEl>
                                          </p:spTgt>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28003">
                                            <p:txEl>
                                              <p:pRg st="1" end="1"/>
                                            </p:txEl>
                                          </p:spTgt>
                                        </p:tgtEl>
                                        <p:attrNameLst>
                                          <p:attrName>style.visibility</p:attrName>
                                        </p:attrNameLst>
                                      </p:cBhvr>
                                      <p:to>
                                        <p:strVal val="visible"/>
                                      </p:to>
                                    </p:set>
                                    <p:animEffect transition="in" filter="fade">
                                      <p:cBhvr>
                                        <p:cTn id="13" dur="1000"/>
                                        <p:tgtEl>
                                          <p:spTgt spid="128003">
                                            <p:txEl>
                                              <p:pRg st="1" end="1"/>
                                            </p:txEl>
                                          </p:spTgt>
                                        </p:tgtEl>
                                      </p:cBhvr>
                                    </p:animEffect>
                                    <p:anim calcmode="lin" valueType="num">
                                      <p:cBhvr>
                                        <p:cTn id="14" dur="1000" fill="hold"/>
                                        <p:tgtEl>
                                          <p:spTgt spid="128003">
                                            <p:txEl>
                                              <p:pRg st="1" end="1"/>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128003">
                                            <p:txEl>
                                              <p:pRg st="1" end="1"/>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28003">
                                            <p:txEl>
                                              <p:pRg st="1" end="1"/>
                                            </p:txEl>
                                          </p:spTgt>
                                        </p:tgtEl>
                                        <p:attrNameLst>
                                          <p:attrName>ppt_y</p:attrName>
                                        </p:attrNameLst>
                                      </p:cBhvr>
                                      <p:tavLst>
                                        <p:tav tm="0">
                                          <p:val>
                                            <p:strVal val="#ppt_y-.03"/>
                                          </p:val>
                                        </p:tav>
                                        <p:tav tm="100000">
                                          <p:val>
                                            <p:strVal val="#ppt_y"/>
                                          </p:val>
                                        </p:tav>
                                      </p:tavLst>
                                    </p:anim>
                                  </p:childTnLst>
                                </p:cTn>
                              </p:par>
                            </p:childTnLst>
                          </p:cTn>
                        </p:par>
                        <p:par>
                          <p:cTn id="17" fill="hold" nodeType="afterGroup">
                            <p:stCondLst>
                              <p:cond delay="1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4"/>
          <p:cNvSpPr>
            <a:spLocks noGrp="1"/>
          </p:cNvSpPr>
          <p:nvPr>
            <p:ph type="ctrTitle"/>
          </p:nvPr>
        </p:nvSpPr>
        <p:spPr/>
        <p:txBody>
          <a:bodyPr/>
          <a:lstStyle/>
          <a:p>
            <a:r>
              <a:rPr lang="en-US">
                <a:latin typeface="Arial" charset="0"/>
                <a:ea typeface="ＭＳ Ｐゴシック" charset="0"/>
                <a:cs typeface="ＭＳ Ｐゴシック" charset="0"/>
              </a:rPr>
              <a:t>Situations and Social Learning</a:t>
            </a:r>
          </a:p>
        </p:txBody>
      </p:sp>
      <p:sp>
        <p:nvSpPr>
          <p:cNvPr id="2" name="Content Placeholder 2"/>
          <p:cNvSpPr>
            <a:spLocks noGrp="1"/>
          </p:cNvSpPr>
          <p:nvPr>
            <p:ph idx="4294967295"/>
          </p:nvPr>
        </p:nvSpPr>
        <p:spPr>
          <a:xfrm>
            <a:off x="458420" y="2239963"/>
            <a:ext cx="3956050" cy="2622550"/>
          </a:xfrm>
          <a:prstGeom prst="rect">
            <a:avLst/>
          </a:prstGeom>
        </p:spPr>
        <p:txBody>
          <a:bodyPr>
            <a:normAutofit/>
          </a:bodyPr>
          <a:lstStyle/>
          <a:p>
            <a:pPr marL="0" indent="0" eaLnBrk="1" hangingPunct="1">
              <a:lnSpc>
                <a:spcPct val="100000"/>
              </a:lnSpc>
              <a:spcBef>
                <a:spcPct val="0"/>
              </a:spcBef>
              <a:buNone/>
            </a:pPr>
            <a:r>
              <a:rPr lang="en-US" sz="2400" b="1" dirty="0" err="1">
                <a:solidFill>
                  <a:srgbClr val="FF5775"/>
                </a:solidFill>
                <a:latin typeface="Arial" charset="0"/>
                <a:ea typeface="ＭＳ Ｐゴシック" charset="0"/>
                <a:cs typeface="ＭＳ Ｐゴシック" charset="0"/>
              </a:rPr>
              <a:t>Nonshared</a:t>
            </a:r>
            <a:r>
              <a:rPr lang="en-US" sz="2400" b="1" dirty="0">
                <a:solidFill>
                  <a:srgbClr val="FF5775"/>
                </a:solidFill>
                <a:latin typeface="Arial" charset="0"/>
                <a:ea typeface="ＭＳ Ｐゴシック" charset="0"/>
                <a:cs typeface="ＭＳ Ｐゴシック" charset="0"/>
              </a:rPr>
              <a:t> environment</a:t>
            </a:r>
          </a:p>
          <a:p>
            <a:pPr marL="0" indent="0" eaLnBrk="1" hangingPunct="1">
              <a:lnSpc>
                <a:spcPct val="100000"/>
              </a:lnSpc>
              <a:spcBef>
                <a:spcPts val="1800"/>
              </a:spcBef>
              <a:buNone/>
            </a:pPr>
            <a:r>
              <a:rPr lang="en-US" sz="2400" b="1" dirty="0">
                <a:solidFill>
                  <a:srgbClr val="000000"/>
                </a:solidFill>
                <a:latin typeface="Arial" charset="0"/>
                <a:ea typeface="ＭＳ Ｐゴシック" charset="0"/>
                <a:cs typeface="ＭＳ Ｐゴシック" charset="0"/>
              </a:rPr>
              <a:t>Unique aspects of a person’</a:t>
            </a:r>
            <a:r>
              <a:rPr lang="en-US" altLang="ja-JP" sz="2400" b="1" dirty="0">
                <a:solidFill>
                  <a:srgbClr val="000000"/>
                </a:solidFill>
                <a:latin typeface="Arial" charset="0"/>
                <a:ea typeface="ＭＳ Ｐゴシック" charset="0"/>
                <a:cs typeface="ＭＳ Ｐゴシック" charset="0"/>
              </a:rPr>
              <a:t>s environment and experience that are not shared with family members</a:t>
            </a:r>
            <a:endParaRPr lang="en-US" sz="2400" b="1" dirty="0">
              <a:solidFill>
                <a:srgbClr val="000000"/>
              </a:solidFill>
              <a:latin typeface="Arial" charset="0"/>
              <a:ea typeface="ＭＳ Ｐゴシック" charset="0"/>
              <a:cs typeface="ＭＳ Ｐゴシック" charset="0"/>
            </a:endParaRPr>
          </a:p>
        </p:txBody>
      </p:sp>
      <p:pic>
        <p:nvPicPr>
          <p:cNvPr id="78851"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4817181" y="-22106"/>
            <a:ext cx="4326820" cy="649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7726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78851"/>
                                        </p:tgtEl>
                                        <p:attrNameLst>
                                          <p:attrName>style.visibility</p:attrName>
                                        </p:attrNameLst>
                                      </p:cBhvr>
                                      <p:to>
                                        <p:strVal val="visible"/>
                                      </p:to>
                                    </p:set>
                                    <p:anim calcmode="lin" valueType="num">
                                      <p:cBhvr>
                                        <p:cTn id="7" dur="1000" fill="hold"/>
                                        <p:tgtEl>
                                          <p:spTgt spid="78851"/>
                                        </p:tgtEl>
                                        <p:attrNameLst>
                                          <p:attrName>ppt_w</p:attrName>
                                        </p:attrNameLst>
                                      </p:cBhvr>
                                      <p:tavLst>
                                        <p:tav tm="0">
                                          <p:val>
                                            <p:strVal val="#ppt_w*0.70"/>
                                          </p:val>
                                        </p:tav>
                                        <p:tav tm="100000">
                                          <p:val>
                                            <p:strVal val="#ppt_w"/>
                                          </p:val>
                                        </p:tav>
                                      </p:tavLst>
                                    </p:anim>
                                    <p:anim calcmode="lin" valueType="num">
                                      <p:cBhvr>
                                        <p:cTn id="8" dur="1000" fill="hold"/>
                                        <p:tgtEl>
                                          <p:spTgt spid="78851"/>
                                        </p:tgtEl>
                                        <p:attrNameLst>
                                          <p:attrName>ppt_h</p:attrName>
                                        </p:attrNameLst>
                                      </p:cBhvr>
                                      <p:tavLst>
                                        <p:tav tm="0">
                                          <p:val>
                                            <p:strVal val="#ppt_h"/>
                                          </p:val>
                                        </p:tav>
                                        <p:tav tm="100000">
                                          <p:val>
                                            <p:strVal val="#ppt_h"/>
                                          </p:val>
                                        </p:tav>
                                      </p:tavLst>
                                    </p:anim>
                                    <p:animEffect transition="in" filter="fade">
                                      <p:cBhvr>
                                        <p:cTn id="9" dur="1000"/>
                                        <p:tgtEl>
                                          <p:spTgt spid="78851"/>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1000"/>
                                        <p:tgtEl>
                                          <p:spTgt spid="2">
                                            <p:txEl>
                                              <p:pRg st="0" end="0"/>
                                            </p:txEl>
                                          </p:spTgt>
                                        </p:tgtEl>
                                      </p:cBhvr>
                                    </p:animEffect>
                                    <p:anim calcmode="lin" valueType="num">
                                      <p:cBhvr>
                                        <p:cTn id="1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1000"/>
                                        <p:tgtEl>
                                          <p:spTgt spid="2">
                                            <p:txEl>
                                              <p:pRg st="1" end="1"/>
                                            </p:txEl>
                                          </p:spTgt>
                                        </p:tgtEl>
                                      </p:cBhvr>
                                    </p:animEffect>
                                    <p:anim calcmode="lin" valueType="num">
                                      <p:cBhvr>
                                        <p:cTn id="19"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1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275600" y="1"/>
            <a:ext cx="3868399" cy="6460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Rectangle 2"/>
          <p:cNvSpPr>
            <a:spLocks noGrp="1" noChangeArrowheads="1"/>
          </p:cNvSpPr>
          <p:nvPr>
            <p:ph type="ctrTitle"/>
          </p:nvPr>
        </p:nvSpPr>
        <p:spPr/>
        <p:txBody>
          <a:bodyPr/>
          <a:lstStyle/>
          <a:p>
            <a:r>
              <a:rPr lang="en-US">
                <a:latin typeface="Arial" charset="0"/>
                <a:ea typeface="ＭＳ Ｐゴシック" charset="0"/>
                <a:cs typeface="ＭＳ Ｐゴシック" charset="0"/>
              </a:rPr>
              <a:t>Parental Influence—and Its Limits</a:t>
            </a:r>
          </a:p>
        </p:txBody>
      </p:sp>
      <p:sp>
        <p:nvSpPr>
          <p:cNvPr id="11" name="Content Placeholder 10"/>
          <p:cNvSpPr>
            <a:spLocks noGrp="1"/>
          </p:cNvSpPr>
          <p:nvPr>
            <p:ph idx="4294967295"/>
          </p:nvPr>
        </p:nvSpPr>
        <p:spPr>
          <a:xfrm>
            <a:off x="306148" y="1329909"/>
            <a:ext cx="4351337" cy="4648200"/>
          </a:xfrm>
        </p:spPr>
        <p:txBody>
          <a:bodyPr>
            <a:normAutofit fontScale="92500" lnSpcReduction="10000"/>
          </a:bodyPr>
          <a:lstStyle/>
          <a:p>
            <a:pPr marL="346075" indent="-346075">
              <a:spcAft>
                <a:spcPts val="1200"/>
              </a:spcAft>
              <a:buNone/>
              <a:defRPr/>
            </a:pPr>
            <a:r>
              <a:rPr lang="en-US" sz="2000" b="1" dirty="0">
                <a:solidFill>
                  <a:srgbClr val="C62DB0"/>
                </a:solidFill>
                <a:latin typeface="Arial" charset="0"/>
                <a:ea typeface="ＭＳ Ｐゴシック" charset="0"/>
                <a:cs typeface="ＭＳ Ｐゴシック" charset="0"/>
              </a:rPr>
              <a:t>1. </a:t>
            </a:r>
            <a:r>
              <a:rPr lang="en-US" sz="2000" b="1" dirty="0" smtClean="0">
                <a:solidFill>
                  <a:srgbClr val="C62DB0"/>
                </a:solidFill>
                <a:latin typeface="Arial" charset="0"/>
                <a:ea typeface="ＭＳ Ｐゴシック" charset="0"/>
                <a:cs typeface="ＭＳ Ｐゴシック" charset="0"/>
              </a:rPr>
              <a:t>	The </a:t>
            </a:r>
            <a:r>
              <a:rPr lang="en-US" sz="2000" b="1" dirty="0">
                <a:solidFill>
                  <a:srgbClr val="C62DB0"/>
                </a:solidFill>
                <a:latin typeface="Arial" charset="0"/>
                <a:ea typeface="ＭＳ Ｐゴシック" charset="0"/>
                <a:cs typeface="ＭＳ Ｐゴシック" charset="0"/>
              </a:rPr>
              <a:t>shared environment of the home has </a:t>
            </a:r>
            <a:r>
              <a:rPr lang="en-US" sz="2000" b="1" dirty="0" smtClean="0">
                <a:solidFill>
                  <a:srgbClr val="C62DB0"/>
                </a:solidFill>
                <a:latin typeface="Arial" charset="0"/>
                <a:ea typeface="ＭＳ Ｐゴシック" charset="0"/>
                <a:cs typeface="ＭＳ Ｐゴシック" charset="0"/>
              </a:rPr>
              <a:t>relatively little </a:t>
            </a:r>
            <a:r>
              <a:rPr lang="en-US" sz="2000" b="1" dirty="0">
                <a:solidFill>
                  <a:srgbClr val="C62DB0"/>
                </a:solidFill>
                <a:latin typeface="Arial" charset="0"/>
                <a:ea typeface="ＭＳ Ｐゴシック" charset="0"/>
                <a:cs typeface="ＭＳ Ｐゴシック" charset="0"/>
              </a:rPr>
              <a:t>influence on </a:t>
            </a:r>
            <a:r>
              <a:rPr lang="en-US" sz="2000" b="1" dirty="0" smtClean="0">
                <a:solidFill>
                  <a:srgbClr val="C62DB0"/>
                </a:solidFill>
                <a:latin typeface="Arial" charset="0"/>
                <a:ea typeface="ＭＳ Ｐゴシック" charset="0"/>
                <a:cs typeface="ＭＳ Ｐゴシック" charset="0"/>
              </a:rPr>
              <a:t>most personality traits.</a:t>
            </a:r>
            <a:endParaRPr lang="en-US" sz="2000" b="1" dirty="0">
              <a:solidFill>
                <a:srgbClr val="C62DB0"/>
              </a:solidFill>
              <a:latin typeface="Arial" charset="0"/>
              <a:ea typeface="ＭＳ Ｐゴシック" charset="0"/>
              <a:cs typeface="ＭＳ Ｐゴシック" charset="0"/>
            </a:endParaRPr>
          </a:p>
          <a:p>
            <a:pPr marL="346075" indent="-346075">
              <a:spcAft>
                <a:spcPts val="1200"/>
              </a:spcAft>
              <a:buNone/>
              <a:defRPr/>
            </a:pPr>
            <a:r>
              <a:rPr lang="en-US" sz="2000" b="1" dirty="0">
                <a:solidFill>
                  <a:srgbClr val="0D98B8"/>
                </a:solidFill>
                <a:latin typeface="Arial" charset="0"/>
                <a:ea typeface="ＭＳ Ｐゴシック" charset="0"/>
                <a:cs typeface="ＭＳ Ｐゴシック" charset="0"/>
              </a:rPr>
              <a:t>2. </a:t>
            </a:r>
            <a:r>
              <a:rPr lang="en-US" sz="2000" b="1" dirty="0" smtClean="0">
                <a:solidFill>
                  <a:srgbClr val="0D98B8"/>
                </a:solidFill>
                <a:latin typeface="Arial" charset="0"/>
                <a:ea typeface="ＭＳ Ｐゴシック" charset="0"/>
                <a:cs typeface="ＭＳ Ｐゴシック" charset="0"/>
              </a:rPr>
              <a:t>	Few </a:t>
            </a:r>
            <a:r>
              <a:rPr lang="en-US" sz="2000" b="1" dirty="0">
                <a:solidFill>
                  <a:srgbClr val="0D98B8"/>
                </a:solidFill>
                <a:latin typeface="Arial" charset="0"/>
                <a:ea typeface="ＭＳ Ｐゴシック" charset="0"/>
                <a:cs typeface="ＭＳ Ｐゴシック" charset="0"/>
              </a:rPr>
              <a:t>parents have a single child-rearing style that is consistent over time and that they use with all children.</a:t>
            </a:r>
          </a:p>
          <a:p>
            <a:pPr marL="346075" indent="-346075">
              <a:spcAft>
                <a:spcPts val="1200"/>
              </a:spcAft>
              <a:buNone/>
              <a:defRPr/>
            </a:pPr>
            <a:r>
              <a:rPr lang="en-US" sz="2000" b="1" dirty="0">
                <a:solidFill>
                  <a:srgbClr val="FF8D08"/>
                </a:solidFill>
                <a:latin typeface="Arial" charset="0"/>
                <a:ea typeface="ＭＳ Ｐゴシック" charset="0"/>
                <a:cs typeface="ＭＳ Ｐゴシック" charset="0"/>
              </a:rPr>
              <a:t>3. </a:t>
            </a:r>
            <a:r>
              <a:rPr lang="en-US" sz="2000" b="1" dirty="0" smtClean="0">
                <a:solidFill>
                  <a:srgbClr val="FF8D08"/>
                </a:solidFill>
                <a:latin typeface="Arial" charset="0"/>
                <a:ea typeface="ＭＳ Ｐゴシック" charset="0"/>
                <a:cs typeface="ＭＳ Ｐゴシック" charset="0"/>
              </a:rPr>
              <a:t>	Even </a:t>
            </a:r>
            <a:r>
              <a:rPr lang="en-US" sz="2000" b="1" dirty="0">
                <a:solidFill>
                  <a:srgbClr val="FF8D08"/>
                </a:solidFill>
                <a:latin typeface="Arial" charset="0"/>
                <a:ea typeface="ＭＳ Ｐゴシック" charset="0"/>
                <a:cs typeface="ＭＳ Ｐゴシック" charset="0"/>
              </a:rPr>
              <a:t>when parents try to be consistent, there may be little relation between what they do and how their children turn out.</a:t>
            </a:r>
          </a:p>
          <a:p>
            <a:pPr marL="0" indent="0">
              <a:spcAft>
                <a:spcPts val="1200"/>
              </a:spcAft>
              <a:buNone/>
              <a:defRPr/>
            </a:pPr>
            <a:r>
              <a:rPr lang="en-US" sz="2000" b="1" i="1" dirty="0">
                <a:solidFill>
                  <a:schemeClr val="accent1"/>
                </a:solidFill>
                <a:latin typeface="Arial" charset="0"/>
                <a:ea typeface="ＭＳ Ｐゴシック" charset="0"/>
                <a:cs typeface="ＭＳ Ｐゴシック" charset="0"/>
              </a:rPr>
              <a:t>Parents do influence their children in lots of ways that are unrelated to personality</a:t>
            </a:r>
            <a:r>
              <a:rPr lang="en-US" sz="2000" b="1" i="1" dirty="0" smtClean="0">
                <a:solidFill>
                  <a:schemeClr val="accent1"/>
                </a:solidFill>
                <a:latin typeface="Arial" charset="0"/>
                <a:ea typeface="ＭＳ Ｐゴシック" charset="0"/>
                <a:cs typeface="ＭＳ Ｐゴシック" charset="0"/>
              </a:rPr>
              <a:t>.</a:t>
            </a:r>
            <a:endParaRPr lang="en-US" sz="2000"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802197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80897"/>
                                        </p:tgtEl>
                                        <p:attrNameLst>
                                          <p:attrName>style.visibility</p:attrName>
                                        </p:attrNameLst>
                                      </p:cBhvr>
                                      <p:to>
                                        <p:strVal val="visible"/>
                                      </p:to>
                                    </p:set>
                                    <p:animEffect transition="in" filter="fade">
                                      <p:cBhvr>
                                        <p:cTn id="7" dur="1000"/>
                                        <p:tgtEl>
                                          <p:spTgt spid="80897"/>
                                        </p:tgtEl>
                                      </p:cBhvr>
                                    </p:animEffect>
                                    <p:anim calcmode="lin" valueType="num">
                                      <p:cBhvr>
                                        <p:cTn id="8" dur="1000" fill="hold"/>
                                        <p:tgtEl>
                                          <p:spTgt spid="80897"/>
                                        </p:tgtEl>
                                        <p:attrNameLst>
                                          <p:attrName>ppt_x</p:attrName>
                                        </p:attrNameLst>
                                      </p:cBhvr>
                                      <p:tavLst>
                                        <p:tav tm="0">
                                          <p:val>
                                            <p:strVal val="#ppt_x"/>
                                          </p:val>
                                        </p:tav>
                                        <p:tav tm="100000">
                                          <p:val>
                                            <p:strVal val="#ppt_x"/>
                                          </p:val>
                                        </p:tav>
                                      </p:tavLst>
                                    </p:anim>
                                    <p:anim calcmode="lin" valueType="num">
                                      <p:cBhvr>
                                        <p:cTn id="9" dur="1000" fill="hold"/>
                                        <p:tgtEl>
                                          <p:spTgt spid="80897"/>
                                        </p:tgtEl>
                                        <p:attrNameLst>
                                          <p:attrName>ppt_y</p:attrName>
                                        </p:attrNameLst>
                                      </p:cBhvr>
                                      <p:tavLst>
                                        <p:tav tm="0">
                                          <p:val>
                                            <p:strVal val="#ppt_y+.1"/>
                                          </p:val>
                                        </p:tav>
                                        <p:tav tm="100000">
                                          <p:val>
                                            <p:strVal val="#ppt_y"/>
                                          </p:val>
                                        </p:tav>
                                      </p:tavLst>
                                    </p:anim>
                                  </p:childTnLst>
                                </p:cTn>
                              </p:par>
                              <p:par>
                                <p:cTn id="10" presetID="12" presetClass="entr" presetSubtype="4" fill="hold" grpId="0" nodeType="with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slide(fromBottom)">
                                      <p:cBhvr>
                                        <p:cTn id="12" dur="500"/>
                                        <p:tgtEl>
                                          <p:spTgt spid="1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slide(fromBottom)">
                                      <p:cBhvr>
                                        <p:cTn id="17" dur="500"/>
                                        <p:tgtEl>
                                          <p:spTgt spid="1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slide(fromBottom)">
                                      <p:cBhvr>
                                        <p:cTn id="22" dur="500"/>
                                        <p:tgtEl>
                                          <p:spTgt spid="11">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slide(fromBottom)">
                                      <p:cBhvr>
                                        <p:cTn id="27"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4"/>
          <p:cNvSpPr>
            <a:spLocks noGrp="1"/>
          </p:cNvSpPr>
          <p:nvPr>
            <p:ph type="ctrTitle"/>
          </p:nvPr>
        </p:nvSpPr>
        <p:spPr/>
        <p:txBody>
          <a:bodyPr/>
          <a:lstStyle/>
          <a:p>
            <a:r>
              <a:rPr lang="en-US">
                <a:latin typeface="Arial" charset="0"/>
                <a:ea typeface="ＭＳ Ｐゴシック" charset="0"/>
                <a:cs typeface="ＭＳ Ｐゴシック" charset="0"/>
              </a:rPr>
              <a:t>What Has Shaped Your Personality?</a:t>
            </a:r>
          </a:p>
        </p:txBody>
      </p:sp>
      <p:pic>
        <p:nvPicPr>
          <p:cNvPr id="6" name="Picture 5" descr="Ch14_PersonalitySurvey_p.518.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1693" y="946840"/>
            <a:ext cx="7780615" cy="5357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1415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1720840"/>
            <a:ext cx="9144000" cy="3313933"/>
          </a:xfrm>
          <a:prstGeom prst="rect">
            <a:avLst/>
          </a:prstGeom>
          <a:solidFill>
            <a:schemeClr val="tx1"/>
          </a:solidFill>
          <a:ln>
            <a:noFill/>
          </a:ln>
          <a:effectLst>
            <a:outerShdw blurRad="165100" dist="38100" dir="2700000" rotWithShape="0">
              <a:srgbClr val="000000">
                <a:alpha val="42998"/>
              </a:srgbClr>
            </a:outerShdw>
          </a:effectLst>
          <a:extLst/>
        </p:spPr>
        <p:txBody>
          <a:bodyPr wrap="none" anchor="ctr"/>
          <a:lstStyle/>
          <a:p>
            <a:pPr algn="ctr">
              <a:defRPr/>
            </a:pPr>
            <a:endParaRPr lang="en-US" sz="1800">
              <a:latin typeface="Arial" pitchFamily="-111" charset="0"/>
              <a:ea typeface="ＭＳ Ｐゴシック" charset="-128"/>
              <a:cs typeface="ＭＳ Ｐゴシック" charset="-128"/>
            </a:endParaRPr>
          </a:p>
        </p:txBody>
      </p:sp>
      <p:pic>
        <p:nvPicPr>
          <p:cNvPr id="82945" name="Picture 9"/>
          <p:cNvPicPr>
            <a:picLocks noChangeAspect="1"/>
          </p:cNvPicPr>
          <p:nvPr/>
        </p:nvPicPr>
        <p:blipFill>
          <a:blip r:embed="rId3" cstate="screen">
            <a:extLst>
              <a:ext uri="{BEBA8EAE-BF5A-486C-A8C5-ECC9F3942E4B}">
                <a14:imgProps xmlns:a14="http://schemas.microsoft.com/office/drawing/2010/main">
                  <a14:imgLayer r:embed="rId4">
                    <a14:imgEffect>
                      <a14:backgroundRemoval t="478" b="99501" l="471" r="99497">
                        <a14:backgroundMark x1="26170" y1="30020" x2="24034" y2="32711"/>
                      </a14:backgroundRemoval>
                    </a14:imgEffect>
                  </a14:imgLayer>
                </a14:imgProps>
              </a:ext>
              <a:ext uri="{28A0092B-C50C-407E-A947-70E740481C1C}">
                <a14:useLocalDpi xmlns:a14="http://schemas.microsoft.com/office/drawing/2010/main"/>
              </a:ext>
            </a:extLst>
          </a:blip>
          <a:stretch>
            <a:fillRect/>
          </a:stretch>
        </p:blipFill>
        <p:spPr bwMode="auto">
          <a:xfrm>
            <a:off x="4546637" y="191352"/>
            <a:ext cx="4454577" cy="644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6" name="Rectangle 2"/>
          <p:cNvSpPr>
            <a:spLocks noGrp="1" noChangeArrowheads="1"/>
          </p:cNvSpPr>
          <p:nvPr>
            <p:ph type="ctrTitle"/>
          </p:nvPr>
        </p:nvSpPr>
        <p:spPr/>
        <p:txBody>
          <a:bodyPr/>
          <a:lstStyle/>
          <a:p>
            <a:r>
              <a:rPr lang="en-US">
                <a:latin typeface="Arial" charset="0"/>
                <a:ea typeface="ＭＳ Ｐゴシック" charset="0"/>
                <a:cs typeface="ＭＳ Ｐゴシック" charset="0"/>
              </a:rPr>
              <a:t>The Power of Peers</a:t>
            </a:r>
          </a:p>
        </p:txBody>
      </p:sp>
      <p:sp>
        <p:nvSpPr>
          <p:cNvPr id="133124" name="Content Placeholder 6"/>
          <p:cNvSpPr>
            <a:spLocks noGrp="1"/>
          </p:cNvSpPr>
          <p:nvPr>
            <p:ph idx="4294967295"/>
          </p:nvPr>
        </p:nvSpPr>
        <p:spPr>
          <a:xfrm>
            <a:off x="713935" y="1852613"/>
            <a:ext cx="3435350" cy="3197225"/>
          </a:xfrm>
        </p:spPr>
        <p:txBody>
          <a:bodyPr>
            <a:normAutofit/>
          </a:bodyPr>
          <a:lstStyle/>
          <a:p>
            <a:pPr marL="0" indent="0" eaLnBrk="1" hangingPunct="1">
              <a:buNone/>
            </a:pPr>
            <a:r>
              <a:rPr lang="en-US" sz="2400" b="1" dirty="0">
                <a:solidFill>
                  <a:schemeClr val="accent3">
                    <a:lumMod val="60000"/>
                    <a:lumOff val="40000"/>
                  </a:schemeClr>
                </a:solidFill>
                <a:latin typeface="Arial" charset="0"/>
                <a:ea typeface="ＭＳ Ｐゴシック" charset="0"/>
                <a:cs typeface="ＭＳ Ｐゴシック" charset="0"/>
              </a:rPr>
              <a:t>Peers play a tremendous role in shaping our personality traits and behavior, causing us to emphasize some attributes or abilities and downplay others</a:t>
            </a:r>
            <a:r>
              <a:rPr lang="en-US" sz="2400" b="1" dirty="0" smtClean="0">
                <a:solidFill>
                  <a:schemeClr val="accent3">
                    <a:lumMod val="60000"/>
                    <a:lumOff val="40000"/>
                  </a:schemeClr>
                </a:solidFill>
                <a:latin typeface="Arial" charset="0"/>
                <a:ea typeface="ＭＳ Ｐゴシック" charset="0"/>
                <a:cs typeface="ＭＳ Ｐゴシック" charset="0"/>
              </a:rPr>
              <a:t>.</a:t>
            </a:r>
            <a:endParaRPr lang="en-US" sz="2400" b="1" dirty="0">
              <a:solidFill>
                <a:schemeClr val="accent3">
                  <a:lumMod val="60000"/>
                  <a:lumOff val="40000"/>
                </a:scheme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146218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82945"/>
                                        </p:tgtEl>
                                        <p:attrNameLst>
                                          <p:attrName>style.visibility</p:attrName>
                                        </p:attrNameLst>
                                      </p:cBhvr>
                                      <p:to>
                                        <p:strVal val="visible"/>
                                      </p:to>
                                    </p:set>
                                    <p:anim calcmode="lin" valueType="num">
                                      <p:cBhvr>
                                        <p:cTn id="7" dur="1000" fill="hold"/>
                                        <p:tgtEl>
                                          <p:spTgt spid="82945"/>
                                        </p:tgtEl>
                                        <p:attrNameLst>
                                          <p:attrName>ppt_w</p:attrName>
                                        </p:attrNameLst>
                                      </p:cBhvr>
                                      <p:tavLst>
                                        <p:tav tm="0">
                                          <p:val>
                                            <p:strVal val="#ppt_w*0.70"/>
                                          </p:val>
                                        </p:tav>
                                        <p:tav tm="100000">
                                          <p:val>
                                            <p:strVal val="#ppt_w"/>
                                          </p:val>
                                        </p:tav>
                                      </p:tavLst>
                                    </p:anim>
                                    <p:anim calcmode="lin" valueType="num">
                                      <p:cBhvr>
                                        <p:cTn id="8" dur="1000" fill="hold"/>
                                        <p:tgtEl>
                                          <p:spTgt spid="82945"/>
                                        </p:tgtEl>
                                        <p:attrNameLst>
                                          <p:attrName>ppt_h</p:attrName>
                                        </p:attrNameLst>
                                      </p:cBhvr>
                                      <p:tavLst>
                                        <p:tav tm="0">
                                          <p:val>
                                            <p:strVal val="#ppt_h"/>
                                          </p:val>
                                        </p:tav>
                                        <p:tav tm="100000">
                                          <p:val>
                                            <p:strVal val="#ppt_h"/>
                                          </p:val>
                                        </p:tav>
                                      </p:tavLst>
                                    </p:anim>
                                    <p:animEffect transition="in" filter="fade">
                                      <p:cBhvr>
                                        <p:cTn id="9" dur="1000"/>
                                        <p:tgtEl>
                                          <p:spTgt spid="82945"/>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33124">
                                            <p:txEl>
                                              <p:pRg st="0" end="0"/>
                                            </p:txEl>
                                          </p:spTgt>
                                        </p:tgtEl>
                                        <p:attrNameLst>
                                          <p:attrName>style.visibility</p:attrName>
                                        </p:attrNameLst>
                                      </p:cBhvr>
                                      <p:to>
                                        <p:strVal val="visible"/>
                                      </p:to>
                                    </p:set>
                                    <p:animEffect transition="in" filter="fade">
                                      <p:cBhvr>
                                        <p:cTn id="17" dur="1000"/>
                                        <p:tgtEl>
                                          <p:spTgt spid="133124">
                                            <p:txEl>
                                              <p:pRg st="0" end="0"/>
                                            </p:txEl>
                                          </p:spTgt>
                                        </p:tgtEl>
                                      </p:cBhvr>
                                    </p:animEffect>
                                    <p:anim calcmode="lin" valueType="num">
                                      <p:cBhvr>
                                        <p:cTn id="18" dur="1000" fill="hold"/>
                                        <p:tgtEl>
                                          <p:spTgt spid="13312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3312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312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14.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4384"/>
            <a:ext cx="9144000" cy="6494443"/>
          </a:xfrm>
          <a:prstGeom prst="rect">
            <a:avLst/>
          </a:prstGeom>
        </p:spPr>
      </p:pic>
      <p:sp>
        <p:nvSpPr>
          <p:cNvPr id="2" name="Rectangle 1"/>
          <p:cNvSpPr/>
          <p:nvPr/>
        </p:nvSpPr>
        <p:spPr>
          <a:xfrm>
            <a:off x="3346367" y="1978831"/>
            <a:ext cx="2441120" cy="1462850"/>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3919122" y="622710"/>
            <a:ext cx="1261806" cy="1261806"/>
            <a:chOff x="815959" y="622710"/>
            <a:chExt cx="1261806" cy="1261806"/>
          </a:xfrm>
        </p:grpSpPr>
        <p:sp>
          <p:nvSpPr>
            <p:cNvPr id="4" name="Oval 3"/>
            <p:cNvSpPr/>
            <p:nvPr/>
          </p:nvSpPr>
          <p:spPr>
            <a:xfrm>
              <a:off x="815959" y="622710"/>
              <a:ext cx="1261806" cy="12618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21082" y="944304"/>
              <a:ext cx="1051560" cy="584776"/>
            </a:xfrm>
            <a:prstGeom prst="rect">
              <a:avLst/>
            </a:prstGeom>
            <a:noFill/>
            <a:ln>
              <a:noFill/>
            </a:ln>
          </p:spPr>
          <p:txBody>
            <a:bodyPr wrap="square" rtlCol="0">
              <a:spAutoFit/>
            </a:bodyPr>
            <a:lstStyle/>
            <a:p>
              <a:pPr algn="ctr"/>
              <a:r>
                <a:rPr lang="en-US" sz="3200" b="1" dirty="0" smtClean="0">
                  <a:solidFill>
                    <a:srgbClr val="FF5775"/>
                  </a:solidFill>
                  <a:latin typeface="Arial"/>
                  <a:cs typeface="Arial"/>
                </a:rPr>
                <a:t>14.5</a:t>
              </a:r>
              <a:endParaRPr lang="en-US" sz="3200" b="1" dirty="0">
                <a:solidFill>
                  <a:srgbClr val="FF5775"/>
                </a:solidFill>
                <a:latin typeface="Arial"/>
                <a:cs typeface="Arial"/>
              </a:endParaRPr>
            </a:p>
          </p:txBody>
        </p:sp>
      </p:grpSp>
      <p:sp>
        <p:nvSpPr>
          <p:cNvPr id="6" name="TextBox 5"/>
          <p:cNvSpPr txBox="1"/>
          <p:nvPr/>
        </p:nvSpPr>
        <p:spPr>
          <a:xfrm>
            <a:off x="3346367" y="2105743"/>
            <a:ext cx="2441120" cy="1200328"/>
          </a:xfrm>
          <a:prstGeom prst="rect">
            <a:avLst/>
          </a:prstGeom>
          <a:noFill/>
        </p:spPr>
        <p:txBody>
          <a:bodyPr wrap="square" rtlCol="0">
            <a:spAutoFit/>
          </a:bodyPr>
          <a:lstStyle/>
          <a:p>
            <a:pPr algn="ctr"/>
            <a:r>
              <a:rPr lang="en-US" sz="2400" b="1" dirty="0">
                <a:solidFill>
                  <a:schemeClr val="bg1"/>
                </a:solidFill>
                <a:latin typeface=""/>
              </a:rPr>
              <a:t>Cultural Influences on </a:t>
            </a:r>
            <a:r>
              <a:rPr lang="en-US" sz="2400" b="1" dirty="0" smtClean="0">
                <a:solidFill>
                  <a:schemeClr val="bg1"/>
                </a:solidFill>
                <a:latin typeface=""/>
              </a:rPr>
              <a:t>Personality</a:t>
            </a:r>
            <a:endParaRPr lang="en-US" sz="2400" b="1" dirty="0">
              <a:solidFill>
                <a:schemeClr val="bg1"/>
              </a:solidFill>
              <a:latin typeface="Arial"/>
              <a:cs typeface="Arial"/>
            </a:endParaRPr>
          </a:p>
        </p:txBody>
      </p:sp>
    </p:spTree>
    <p:extLst>
      <p:ext uri="{BB962C8B-B14F-4D97-AF65-F5344CB8AC3E}">
        <p14:creationId xmlns:p14="http://schemas.microsoft.com/office/powerpoint/2010/main" val="1152795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6166"/>
            <a:ext cx="3316681" cy="6864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bwMode="auto">
          <a:xfrm>
            <a:off x="3183467" y="0"/>
            <a:ext cx="5960533" cy="6858000"/>
          </a:xfrm>
          <a:prstGeom prst="rect">
            <a:avLst/>
          </a:prstGeom>
          <a:gradFill flip="none" rotWithShape="1">
            <a:gsLst>
              <a:gs pos="0">
                <a:srgbClr val="F9D45F"/>
              </a:gs>
              <a:gs pos="99000">
                <a:srgbClr val="FF6600"/>
              </a:gs>
            </a:gsLst>
            <a:path path="circle">
              <a:fillToRect r="100000" b="100000"/>
            </a:path>
            <a:tileRect l="-100000" t="-100000"/>
          </a:gradFill>
          <a:ln w="9525" cap="flat" cmpd="sng" algn="ctr">
            <a:noFill/>
            <a:prstDash val="solid"/>
            <a:round/>
            <a:headEnd type="none" w="med" len="med"/>
            <a:tailEnd type="none" w="med" len="med"/>
          </a:ln>
          <a:effectLst/>
        </p:spPr>
        <p:txBody>
          <a:bodyPr wrap="none" anchor="ctr"/>
          <a:lstStyle/>
          <a:p>
            <a:pPr algn="ctr">
              <a:defRPr/>
            </a:pPr>
            <a:endParaRPr lang="en-US" sz="1800" dirty="0">
              <a:latin typeface="Arial" pitchFamily="-111" charset="0"/>
              <a:ea typeface="ＭＳ Ｐゴシック" charset="-128"/>
              <a:cs typeface="ＭＳ Ｐゴシック" charset="-128"/>
            </a:endParaRPr>
          </a:p>
        </p:txBody>
      </p:sp>
      <p:sp>
        <p:nvSpPr>
          <p:cNvPr id="24581" name="Rectangle 3"/>
          <p:cNvSpPr>
            <a:spLocks noChangeArrowheads="1"/>
          </p:cNvSpPr>
          <p:nvPr/>
        </p:nvSpPr>
        <p:spPr bwMode="auto">
          <a:xfrm>
            <a:off x="4114800" y="0"/>
            <a:ext cx="502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582" name="Text Box 4"/>
          <p:cNvSpPr txBox="1">
            <a:spLocks noChangeArrowheads="1"/>
          </p:cNvSpPr>
          <p:nvPr/>
        </p:nvSpPr>
        <p:spPr bwMode="auto">
          <a:xfrm>
            <a:off x="3158575" y="1717253"/>
            <a:ext cx="1987550" cy="337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95000"/>
              </a:lnSpc>
              <a:spcBef>
                <a:spcPct val="20000"/>
              </a:spcBef>
            </a:pPr>
            <a:r>
              <a:rPr lang="en-US" sz="2200" b="1" dirty="0">
                <a:solidFill>
                  <a:srgbClr val="984807"/>
                </a:solidFill>
                <a:latin typeface="Times New Roman" charset="0"/>
                <a:cs typeface="Times New Roman" charset="0"/>
              </a:rPr>
              <a:t>Distinctive</a:t>
            </a:r>
            <a:br>
              <a:rPr lang="en-US" sz="2200" b="1" dirty="0">
                <a:solidFill>
                  <a:srgbClr val="984807"/>
                </a:solidFill>
                <a:latin typeface="Times New Roman" charset="0"/>
                <a:cs typeface="Times New Roman" charset="0"/>
              </a:rPr>
            </a:br>
            <a:r>
              <a:rPr lang="en-US" sz="2200" b="1" dirty="0">
                <a:solidFill>
                  <a:srgbClr val="984807"/>
                </a:solidFill>
                <a:latin typeface="Times New Roman" charset="0"/>
                <a:cs typeface="Times New Roman" charset="0"/>
              </a:rPr>
              <a:t> and relatively stable pattern of behaviors, thoughts, motives, and emotions that characterizes an individual</a:t>
            </a:r>
          </a:p>
          <a:p>
            <a:pPr algn="r" eaLnBrk="1" hangingPunct="1">
              <a:lnSpc>
                <a:spcPct val="95000"/>
              </a:lnSpc>
              <a:spcBef>
                <a:spcPct val="20000"/>
              </a:spcBef>
            </a:pPr>
            <a:endParaRPr lang="en-US" sz="2200" b="1" dirty="0">
              <a:solidFill>
                <a:srgbClr val="984807"/>
              </a:solidFill>
              <a:latin typeface="Times New Roman" charset="0"/>
              <a:cs typeface="Times New Roman" charset="0"/>
            </a:endParaRPr>
          </a:p>
        </p:txBody>
      </p:sp>
      <p:pic>
        <p:nvPicPr>
          <p:cNvPr id="70663" name="Picture 6" descr="p"/>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85160" y="1143000"/>
            <a:ext cx="28130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87" name="Text Box 7"/>
          <p:cNvSpPr txBox="1">
            <a:spLocks noChangeArrowheads="1"/>
          </p:cNvSpPr>
          <p:nvPr/>
        </p:nvSpPr>
        <p:spPr bwMode="auto">
          <a:xfrm>
            <a:off x="5899560" y="3522663"/>
            <a:ext cx="2895600" cy="762000"/>
          </a:xfrm>
          <a:prstGeom prst="rect">
            <a:avLst/>
          </a:prstGeom>
          <a:noFill/>
          <a:ln>
            <a:noFill/>
          </a:ln>
          <a:effectLst>
            <a:outerShdw blurRad="50800" dist="38100" dir="2700000"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lnSpc>
                <a:spcPct val="110000"/>
              </a:lnSpc>
              <a:defRPr/>
            </a:pPr>
            <a:r>
              <a:rPr lang="en-US" sz="4000" b="1" dirty="0" err="1">
                <a:solidFill>
                  <a:schemeClr val="bg1"/>
                </a:solidFill>
                <a:latin typeface="Arial"/>
                <a:ea typeface="Arial" pitchFamily="-112" charset="0"/>
                <a:cs typeface="Arial"/>
              </a:rPr>
              <a:t>ersonality</a:t>
            </a:r>
            <a:endParaRPr lang="en-US" sz="4000" b="1" dirty="0">
              <a:solidFill>
                <a:schemeClr val="bg1"/>
              </a:solidFill>
              <a:latin typeface="Arial"/>
              <a:ea typeface="Arial" pitchFamily="-112" charset="0"/>
              <a:cs typeface="Arial"/>
            </a:endParaRPr>
          </a:p>
        </p:txBody>
      </p:sp>
    </p:spTree>
    <p:extLst>
      <p:ext uri="{BB962C8B-B14F-4D97-AF65-F5344CB8AC3E}">
        <p14:creationId xmlns:p14="http://schemas.microsoft.com/office/powerpoint/2010/main" val="33601098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0663"/>
                                        </p:tgtEl>
                                        <p:attrNameLst>
                                          <p:attrName>style.visibility</p:attrName>
                                        </p:attrNameLst>
                                      </p:cBhvr>
                                      <p:to>
                                        <p:strVal val="visible"/>
                                      </p:to>
                                    </p:set>
                                    <p:animEffect transition="in" filter="fade">
                                      <p:cBhvr>
                                        <p:cTn id="7" dur="2000"/>
                                        <p:tgtEl>
                                          <p:spTgt spid="70663"/>
                                        </p:tgtEl>
                                      </p:cBhvr>
                                    </p:animEffect>
                                  </p:childTnLst>
                                </p:cTn>
                              </p:par>
                              <p:par>
                                <p:cTn id="8" presetID="23" presetClass="entr" presetSubtype="16" fill="hold" nodeType="withEffect">
                                  <p:stCondLst>
                                    <p:cond delay="0"/>
                                  </p:stCondLst>
                                  <p:childTnLst>
                                    <p:set>
                                      <p:cBhvr>
                                        <p:cTn id="9" dur="1" fill="hold">
                                          <p:stCondLst>
                                            <p:cond delay="0"/>
                                          </p:stCondLst>
                                        </p:cTn>
                                        <p:tgtEl>
                                          <p:spTgt spid="70663"/>
                                        </p:tgtEl>
                                        <p:attrNameLst>
                                          <p:attrName>style.visibility</p:attrName>
                                        </p:attrNameLst>
                                      </p:cBhvr>
                                      <p:to>
                                        <p:strVal val="visible"/>
                                      </p:to>
                                    </p:set>
                                    <p:anim calcmode="lin" valueType="num">
                                      <p:cBhvr>
                                        <p:cTn id="10" dur="2000" fill="hold"/>
                                        <p:tgtEl>
                                          <p:spTgt spid="70663"/>
                                        </p:tgtEl>
                                        <p:attrNameLst>
                                          <p:attrName>ppt_w</p:attrName>
                                        </p:attrNameLst>
                                      </p:cBhvr>
                                      <p:tavLst>
                                        <p:tav tm="0">
                                          <p:val>
                                            <p:fltVal val="0"/>
                                          </p:val>
                                        </p:tav>
                                        <p:tav tm="100000">
                                          <p:val>
                                            <p:strVal val="#ppt_w"/>
                                          </p:val>
                                        </p:tav>
                                      </p:tavLst>
                                    </p:anim>
                                    <p:anim calcmode="lin" valueType="num">
                                      <p:cBhvr>
                                        <p:cTn id="11" dur="2000" fill="hold"/>
                                        <p:tgtEl>
                                          <p:spTgt spid="70663"/>
                                        </p:tgtEl>
                                        <p:attrNameLst>
                                          <p:attrName>ppt_h</p:attrName>
                                        </p:attrNameLst>
                                      </p:cBhvr>
                                      <p:tavLst>
                                        <p:tav tm="0">
                                          <p:val>
                                            <p:fltVal val="0"/>
                                          </p:val>
                                        </p:tav>
                                        <p:tav tm="100000">
                                          <p:val>
                                            <p:strVal val="#ppt_h"/>
                                          </p:val>
                                        </p:tav>
                                      </p:tavLst>
                                    </p:anim>
                                  </p:childTnLst>
                                </p:cTn>
                              </p:par>
                              <p:par>
                                <p:cTn id="12" presetID="10" presetClass="entr" presetSubtype="0" fill="hold" grpId="0" nodeType="withEffect">
                                  <p:stCondLst>
                                    <p:cond delay="250"/>
                                  </p:stCondLst>
                                  <p:childTnLst>
                                    <p:set>
                                      <p:cBhvr>
                                        <p:cTn id="13" dur="1" fill="hold">
                                          <p:stCondLst>
                                            <p:cond delay="0"/>
                                          </p:stCondLst>
                                        </p:cTn>
                                        <p:tgtEl>
                                          <p:spTgt spid="276487"/>
                                        </p:tgtEl>
                                        <p:attrNameLst>
                                          <p:attrName>style.visibility</p:attrName>
                                        </p:attrNameLst>
                                      </p:cBhvr>
                                      <p:to>
                                        <p:strVal val="visible"/>
                                      </p:to>
                                    </p:set>
                                    <p:animEffect transition="in" filter="fade">
                                      <p:cBhvr>
                                        <p:cTn id="14" dur="2000"/>
                                        <p:tgtEl>
                                          <p:spTgt spid="276487"/>
                                        </p:tgtEl>
                                      </p:cBhvr>
                                    </p:animEffect>
                                  </p:childTnLst>
                                </p:cTn>
                              </p:par>
                              <p:par>
                                <p:cTn id="15" presetID="0" presetClass="path" presetSubtype="0" accel="50000" decel="50000" fill="hold" grpId="1" nodeType="withEffect">
                                  <p:stCondLst>
                                    <p:cond delay="0"/>
                                  </p:stCondLst>
                                  <p:childTnLst>
                                    <p:animMotion origin="layout" path="M -0.04846 -2.2248E-6 L 5.18152E-6 -2.2248E-6 " pathEditMode="relative" ptsTypes="AA">
                                      <p:cBhvr>
                                        <p:cTn id="16" dur="2000" fill="hold"/>
                                        <p:tgtEl>
                                          <p:spTgt spid="276487"/>
                                        </p:tgtEl>
                                        <p:attrNameLst>
                                          <p:attrName>ppt_x</p:attrName>
                                          <p:attrName>ppt_y</p:attrName>
                                        </p:attrNameLst>
                                      </p:cBhvr>
                                    </p:animMotion>
                                  </p:childTnLst>
                                </p:cTn>
                              </p:par>
                            </p:childTnLst>
                          </p:cTn>
                        </p:par>
                        <p:par>
                          <p:cTn id="17" fill="hold">
                            <p:stCondLst>
                              <p:cond delay="2250"/>
                            </p:stCondLst>
                            <p:childTnLst>
                              <p:par>
                                <p:cTn id="18" presetID="53" presetClass="entr" presetSubtype="16" fill="hold" grpId="0" nodeType="afterEffect">
                                  <p:stCondLst>
                                    <p:cond delay="0"/>
                                  </p:stCondLst>
                                  <p:childTnLst>
                                    <p:set>
                                      <p:cBhvr>
                                        <p:cTn id="19" dur="1" fill="hold">
                                          <p:stCondLst>
                                            <p:cond delay="0"/>
                                          </p:stCondLst>
                                        </p:cTn>
                                        <p:tgtEl>
                                          <p:spTgt spid="24582"/>
                                        </p:tgtEl>
                                        <p:attrNameLst>
                                          <p:attrName>style.visibility</p:attrName>
                                        </p:attrNameLst>
                                      </p:cBhvr>
                                      <p:to>
                                        <p:strVal val="visible"/>
                                      </p:to>
                                    </p:set>
                                    <p:anim calcmode="lin" valueType="num">
                                      <p:cBhvr>
                                        <p:cTn id="20" dur="500" fill="hold"/>
                                        <p:tgtEl>
                                          <p:spTgt spid="24582"/>
                                        </p:tgtEl>
                                        <p:attrNameLst>
                                          <p:attrName>ppt_w</p:attrName>
                                        </p:attrNameLst>
                                      </p:cBhvr>
                                      <p:tavLst>
                                        <p:tav tm="0">
                                          <p:val>
                                            <p:fltVal val="0"/>
                                          </p:val>
                                        </p:tav>
                                        <p:tav tm="100000">
                                          <p:val>
                                            <p:strVal val="#ppt_w"/>
                                          </p:val>
                                        </p:tav>
                                      </p:tavLst>
                                    </p:anim>
                                    <p:anim calcmode="lin" valueType="num">
                                      <p:cBhvr>
                                        <p:cTn id="21" dur="500" fill="hold"/>
                                        <p:tgtEl>
                                          <p:spTgt spid="24582"/>
                                        </p:tgtEl>
                                        <p:attrNameLst>
                                          <p:attrName>ppt_h</p:attrName>
                                        </p:attrNameLst>
                                      </p:cBhvr>
                                      <p:tavLst>
                                        <p:tav tm="0">
                                          <p:val>
                                            <p:fltVal val="0"/>
                                          </p:val>
                                        </p:tav>
                                        <p:tav tm="100000">
                                          <p:val>
                                            <p:strVal val="#ppt_h"/>
                                          </p:val>
                                        </p:tav>
                                      </p:tavLst>
                                    </p:anim>
                                    <p:animEffect transition="in" filter="fade">
                                      <p:cBhvr>
                                        <p:cTn id="22" dur="500"/>
                                        <p:tgtEl>
                                          <p:spTgt spid="24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p:bldP spid="276487" grpId="0"/>
      <p:bldP spid="276487"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48" y="819321"/>
            <a:ext cx="5273933"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19" name="Group 18"/>
          <p:cNvGrpSpPr/>
          <p:nvPr/>
        </p:nvGrpSpPr>
        <p:grpSpPr>
          <a:xfrm>
            <a:off x="-6792" y="-6792"/>
            <a:ext cx="1051560" cy="1051560"/>
            <a:chOff x="-6792" y="-6792"/>
            <a:chExt cx="1051560" cy="1051560"/>
          </a:xfrm>
        </p:grpSpPr>
        <p:sp>
          <p:nvSpPr>
            <p:cNvPr id="20" name="Rectangle 19"/>
            <p:cNvSpPr/>
            <p:nvPr/>
          </p:nvSpPr>
          <p:spPr>
            <a:xfrm>
              <a:off x="-6792" y="-6792"/>
              <a:ext cx="1051560"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TextBox 20"/>
            <p:cNvSpPr txBox="1"/>
            <p:nvPr/>
          </p:nvSpPr>
          <p:spPr>
            <a:xfrm>
              <a:off x="-6792" y="223271"/>
              <a:ext cx="1051560" cy="584776"/>
            </a:xfrm>
            <a:prstGeom prst="rect">
              <a:avLst/>
            </a:prstGeom>
            <a:noFill/>
            <a:ln>
              <a:noFill/>
            </a:ln>
          </p:spPr>
          <p:txBody>
            <a:bodyPr wrap="square" rtlCol="0">
              <a:spAutoFit/>
            </a:bodyPr>
            <a:lstStyle/>
            <a:p>
              <a:pPr algn="ctr"/>
              <a:r>
                <a:rPr lang="en-US" sz="3200" b="1" dirty="0" smtClean="0">
                  <a:solidFill>
                    <a:srgbClr val="FFFFFF"/>
                  </a:solidFill>
                  <a:latin typeface="Arial"/>
                  <a:cs typeface="Arial"/>
                </a:rPr>
                <a:t>14.5</a:t>
              </a:r>
              <a:endParaRPr lang="en-US" sz="3200" b="1" dirty="0">
                <a:solidFill>
                  <a:srgbClr val="FFFFFF"/>
                </a:solidFill>
                <a:latin typeface="Arial"/>
                <a:cs typeface="Arial"/>
              </a:endParaRPr>
            </a:p>
          </p:txBody>
        </p:sp>
      </p:grpSp>
      <p:sp>
        <p:nvSpPr>
          <p:cNvPr id="22" name="TextBox 21"/>
          <p:cNvSpPr txBox="1"/>
          <p:nvPr/>
        </p:nvSpPr>
        <p:spPr>
          <a:xfrm>
            <a:off x="1200984" y="326008"/>
            <a:ext cx="7050783" cy="461665"/>
          </a:xfrm>
          <a:prstGeom prst="rect">
            <a:avLst/>
          </a:prstGeom>
          <a:noFill/>
        </p:spPr>
        <p:txBody>
          <a:bodyPr wrap="square" rtlCol="0">
            <a:spAutoFit/>
          </a:bodyPr>
          <a:lstStyle/>
          <a:p>
            <a:r>
              <a:rPr lang="en-US" sz="2400" dirty="0" smtClean="0">
                <a:latin typeface="Arial"/>
                <a:cs typeface="Arial"/>
              </a:rPr>
              <a:t>Module Learning Objectives</a:t>
            </a:r>
            <a:endParaRPr lang="en-US" sz="2400" dirty="0">
              <a:latin typeface="Arial"/>
              <a:cs typeface="Arial"/>
            </a:endParaRPr>
          </a:p>
        </p:txBody>
      </p:sp>
      <p:grpSp>
        <p:nvGrpSpPr>
          <p:cNvPr id="7" name="Group 6"/>
          <p:cNvGrpSpPr/>
          <p:nvPr/>
        </p:nvGrpSpPr>
        <p:grpSpPr>
          <a:xfrm>
            <a:off x="612022" y="1346543"/>
            <a:ext cx="1078690" cy="734479"/>
            <a:chOff x="267760" y="1346543"/>
            <a:chExt cx="1078690" cy="734479"/>
          </a:xfrm>
        </p:grpSpPr>
        <p:sp>
          <p:nvSpPr>
            <p:cNvPr id="5" name="Round Diagonal Corner Rectangle 4"/>
            <p:cNvSpPr/>
            <p:nvPr/>
          </p:nvSpPr>
          <p:spPr>
            <a:xfrm>
              <a:off x="267760" y="1346543"/>
              <a:ext cx="1078690" cy="734479"/>
            </a:xfrm>
            <a:prstGeom prst="round2Diag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 name="TextBox 2"/>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14.5.A</a:t>
              </a:r>
              <a:endParaRPr lang="en-US" sz="2400" b="1" dirty="0">
                <a:solidFill>
                  <a:schemeClr val="bg1"/>
                </a:solidFill>
                <a:latin typeface="Arial"/>
                <a:cs typeface="Arial"/>
              </a:endParaRPr>
            </a:p>
          </p:txBody>
        </p:sp>
      </p:grpSp>
      <p:grpSp>
        <p:nvGrpSpPr>
          <p:cNvPr id="8" name="Group 7"/>
          <p:cNvGrpSpPr/>
          <p:nvPr/>
        </p:nvGrpSpPr>
        <p:grpSpPr>
          <a:xfrm>
            <a:off x="1851368" y="1346543"/>
            <a:ext cx="6648095" cy="1453896"/>
            <a:chOff x="1507106" y="1346543"/>
            <a:chExt cx="6648095" cy="1453896"/>
          </a:xfrm>
        </p:grpSpPr>
        <p:sp>
          <p:nvSpPr>
            <p:cNvPr id="6" name="Round Diagonal Corner Rectangle 5"/>
            <p:cNvSpPr/>
            <p:nvPr/>
          </p:nvSpPr>
          <p:spPr>
            <a:xfrm>
              <a:off x="1507106" y="1346543"/>
              <a:ext cx="6648095" cy="1453896"/>
            </a:xfrm>
            <a:prstGeom prst="round2Diag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 name="TextBox 3"/>
            <p:cNvSpPr txBox="1"/>
            <p:nvPr/>
          </p:nvSpPr>
          <p:spPr>
            <a:xfrm>
              <a:off x="1706012" y="1467386"/>
              <a:ext cx="6387986" cy="1200329"/>
            </a:xfrm>
            <a:prstGeom prst="rect">
              <a:avLst/>
            </a:prstGeom>
            <a:noFill/>
          </p:spPr>
          <p:txBody>
            <a:bodyPr wrap="square" rtlCol="0">
              <a:spAutoFit/>
            </a:bodyPr>
            <a:lstStyle/>
            <a:p>
              <a:r>
                <a:rPr lang="en-US" dirty="0">
                  <a:latin typeface="Arial"/>
                  <a:cs typeface="Arial"/>
                </a:rPr>
                <a:t>Compare individualist and collectivist cultures, describe some average personality differences between them, and describe three traits that show considerable cultural variability</a:t>
              </a:r>
              <a:r>
                <a:rPr lang="en-US" dirty="0" smtClean="0">
                  <a:latin typeface="Arial"/>
                  <a:cs typeface="Arial"/>
                </a:rPr>
                <a:t>.</a:t>
              </a:r>
              <a:endParaRPr lang="en-US" dirty="0">
                <a:latin typeface="Arial"/>
                <a:cs typeface="Arial"/>
              </a:endParaRPr>
            </a:p>
          </p:txBody>
        </p:sp>
      </p:grpSp>
      <p:grpSp>
        <p:nvGrpSpPr>
          <p:cNvPr id="13" name="Group 12"/>
          <p:cNvGrpSpPr/>
          <p:nvPr/>
        </p:nvGrpSpPr>
        <p:grpSpPr>
          <a:xfrm>
            <a:off x="612022" y="2905435"/>
            <a:ext cx="1078690" cy="734479"/>
            <a:chOff x="267760" y="1346543"/>
            <a:chExt cx="1078690" cy="734479"/>
          </a:xfrm>
        </p:grpSpPr>
        <p:sp>
          <p:nvSpPr>
            <p:cNvPr id="14" name="Round Diagonal Corner Rectangle 13"/>
            <p:cNvSpPr/>
            <p:nvPr/>
          </p:nvSpPr>
          <p:spPr>
            <a:xfrm>
              <a:off x="267760" y="1346543"/>
              <a:ext cx="1078690" cy="734479"/>
            </a:xfrm>
            <a:prstGeom prst="round2Diag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5" name="TextBox 1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14.5.B</a:t>
              </a:r>
              <a:endParaRPr lang="en-US" sz="2400" b="1" dirty="0">
                <a:solidFill>
                  <a:schemeClr val="bg1"/>
                </a:solidFill>
                <a:latin typeface="Arial"/>
                <a:cs typeface="Arial"/>
              </a:endParaRPr>
            </a:p>
          </p:txBody>
        </p:sp>
      </p:grpSp>
      <p:grpSp>
        <p:nvGrpSpPr>
          <p:cNvPr id="16" name="Group 15"/>
          <p:cNvGrpSpPr/>
          <p:nvPr/>
        </p:nvGrpSpPr>
        <p:grpSpPr>
          <a:xfrm>
            <a:off x="1851368" y="2905435"/>
            <a:ext cx="6648095" cy="941832"/>
            <a:chOff x="1507106" y="1346543"/>
            <a:chExt cx="6648095" cy="941832"/>
          </a:xfrm>
        </p:grpSpPr>
        <p:sp>
          <p:nvSpPr>
            <p:cNvPr id="17" name="Round Diagonal Corner Rectangle 16"/>
            <p:cNvSpPr/>
            <p:nvPr/>
          </p:nvSpPr>
          <p:spPr>
            <a:xfrm>
              <a:off x="1507106" y="1346543"/>
              <a:ext cx="6648095" cy="941832"/>
            </a:xfrm>
            <a:prstGeom prst="round2Diag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8" name="TextBox 17"/>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Evaluate some pros and cons of the cultural approach to understanding personality</a:t>
              </a:r>
              <a:r>
                <a:rPr lang="en-US" dirty="0" smtClean="0">
                  <a:latin typeface="Arial"/>
                  <a:cs typeface="Arial"/>
                </a:rPr>
                <a:t>.</a:t>
              </a:r>
              <a:endParaRPr lang="en-US" dirty="0">
                <a:latin typeface="Arial"/>
                <a:cs typeface="Arial"/>
              </a:endParaRPr>
            </a:p>
          </p:txBody>
        </p:sp>
      </p:grpSp>
    </p:spTree>
    <p:extLst>
      <p:ext uri="{BB962C8B-B14F-4D97-AF65-F5344CB8AC3E}">
        <p14:creationId xmlns:p14="http://schemas.microsoft.com/office/powerpoint/2010/main" val="39750480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90"/>
                                          </p:val>
                                        </p:tav>
                                        <p:tav tm="100000">
                                          <p:val>
                                            <p:fltVal val="0"/>
                                          </p:val>
                                        </p:tav>
                                      </p:tavLst>
                                    </p:anim>
                                    <p:animEffect transition="in" filter="fade">
                                      <p:cBhvr>
                                        <p:cTn id="25" dur="500"/>
                                        <p:tgtEl>
                                          <p:spTgt spid="7"/>
                                        </p:tgtEl>
                                      </p:cBhvr>
                                    </p:animEffect>
                                  </p:childTnLst>
                                </p:cTn>
                              </p:par>
                            </p:childTnLst>
                          </p:cTn>
                        </p:par>
                        <p:par>
                          <p:cTn id="26" fill="hold">
                            <p:stCondLst>
                              <p:cond delay="2000"/>
                            </p:stCondLst>
                            <p:childTnLst>
                              <p:par>
                                <p:cTn id="27" presetID="2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par>
                          <p:cTn id="31" fill="hold">
                            <p:stCondLst>
                              <p:cond delay="25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90"/>
                                          </p:val>
                                        </p:tav>
                                        <p:tav tm="100000">
                                          <p:val>
                                            <p:fltVal val="0"/>
                                          </p:val>
                                        </p:tav>
                                      </p:tavLst>
                                    </p:anim>
                                    <p:animEffect transition="in" filter="fade">
                                      <p:cBhvr>
                                        <p:cTn id="37" dur="500"/>
                                        <p:tgtEl>
                                          <p:spTgt spid="13"/>
                                        </p:tgtEl>
                                      </p:cBhvr>
                                    </p:animEffect>
                                  </p:childTnLst>
                                </p:cTn>
                              </p:par>
                            </p:childTnLst>
                          </p:cTn>
                        </p:par>
                        <p:par>
                          <p:cTn id="38" fill="hold">
                            <p:stCondLst>
                              <p:cond delay="3000"/>
                            </p:stCondLst>
                            <p:childTnLst>
                              <p:par>
                                <p:cTn id="39" presetID="2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p:cNvSpPr>
          <p:nvPr>
            <p:ph type="ctrTitle"/>
          </p:nvPr>
        </p:nvSpPr>
        <p:spPr>
          <a:prstGeom prst="rect">
            <a:avLst/>
          </a:prstGeom>
        </p:spPr>
        <p:txBody>
          <a:bodyPr/>
          <a:lstStyle/>
          <a:p>
            <a:pPr eaLnBrk="1" hangingPunct="1"/>
            <a:r>
              <a:rPr lang="en-US">
                <a:latin typeface="Arial" charset="0"/>
                <a:ea typeface="ＭＳ Ｐゴシック" charset="0"/>
                <a:cs typeface="ＭＳ Ｐゴシック" charset="0"/>
              </a:rPr>
              <a:t>Culture, Values, and Traits</a:t>
            </a:r>
          </a:p>
        </p:txBody>
      </p:sp>
      <p:pic>
        <p:nvPicPr>
          <p:cNvPr id="124932" name="Picture 9" descr="shadow"/>
          <p:cNvPicPr>
            <a:picLocks noGrp="1" noChangeAspect="1" noChangeArrowheads="1"/>
          </p:cNvPicPr>
          <p:nvPr>
            <p:ph sz="quarter" idx="4294967295"/>
          </p:nvPr>
        </p:nvPicPr>
        <p:blipFill>
          <a:blip r:embed="rId3" cstate="screen">
            <a:extLst>
              <a:ext uri="{28A0092B-C50C-407E-A947-70E740481C1C}">
                <a14:useLocalDpi xmlns:a14="http://schemas.microsoft.com/office/drawing/2010/main"/>
              </a:ext>
            </a:extLst>
          </a:blip>
          <a:srcRect/>
          <a:stretch>
            <a:fillRect/>
          </a:stretch>
        </p:blipFill>
        <p:spPr>
          <a:xfrm>
            <a:off x="0" y="3662363"/>
            <a:ext cx="685800" cy="2187575"/>
          </a:xfrm>
          <a:prstGeom prst="rect">
            <a:avLst/>
          </a:prstGeom>
          <a:noFill/>
        </p:spPr>
      </p:pic>
      <p:pic>
        <p:nvPicPr>
          <p:cNvPr id="87043"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6938" y="3290888"/>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19200" y="3933825"/>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03563"/>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0400" y="2833688"/>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50938" y="2917825"/>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900488"/>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02400" y="3933825"/>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2263" y="2392363"/>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1463" y="2613025"/>
            <a:ext cx="685801"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92263" y="2951163"/>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16138" y="2579688"/>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8400" y="3222625"/>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19200" y="2392363"/>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79600" y="2122488"/>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70138" y="2206625"/>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19200" y="3189288"/>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82800" y="3595688"/>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41463" y="1681163"/>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7738" y="1901825"/>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60663" y="2105025"/>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35600" y="1884363"/>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87738" y="2308225"/>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45063" y="2798763"/>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0" y="2290763"/>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1863" y="1731963"/>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46400" y="2714625"/>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64000" y="2765425"/>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94400" y="2341563"/>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03863" y="2155825"/>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6263" y="1512888"/>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99063" y="2478088"/>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08400" y="1919288"/>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3738" y="1901825"/>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51338" y="2036763"/>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92663" y="2409825"/>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698625"/>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70400" y="2714625"/>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87738" y="3544888"/>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95600" y="3748933"/>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04200" y="3509963"/>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93000" y="3509963"/>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51538" y="2493963"/>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08863" y="2986088"/>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26200" y="2478088"/>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10200" y="2900363"/>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27800" y="2951163"/>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58200" y="2528888"/>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67663" y="2341563"/>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62863" y="2663825"/>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72200" y="2105025"/>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57"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97538" y="2087563"/>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15138" y="2224088"/>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56463" y="2595563"/>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34200" y="2900363"/>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08863" y="2071688"/>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35538" y="1817688"/>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 Diagonal Corner Rectangle 6"/>
          <p:cNvSpPr/>
          <p:nvPr/>
        </p:nvSpPr>
        <p:spPr bwMode="auto">
          <a:xfrm>
            <a:off x="2341470" y="1376872"/>
            <a:ext cx="4668930" cy="3531105"/>
          </a:xfrm>
          <a:prstGeom prst="round2DiagRect">
            <a:avLst/>
          </a:prstGeom>
          <a:solidFill>
            <a:srgbClr val="FF0000">
              <a:alpha val="81000"/>
            </a:srgbClr>
          </a:solidFill>
          <a:ln w="9525" cap="flat" cmpd="sng" algn="ctr">
            <a:noFill/>
            <a:prstDash val="solid"/>
            <a:round/>
            <a:headEnd type="none" w="med" len="med"/>
            <a:tailEnd type="none" w="med" len="med"/>
          </a:ln>
          <a:effectLst>
            <a:outerShdw blurRad="127000" dist="12700" dir="5400000">
              <a:srgbClr val="000000">
                <a:alpha val="43000"/>
              </a:srgbClr>
            </a:outerShdw>
          </a:effectLst>
        </p:spPr>
        <p:txBody>
          <a:bodyPr wrap="none" anchor="ctr"/>
          <a:lstStyle/>
          <a:p>
            <a:pPr algn="ctr">
              <a:defRPr/>
            </a:pPr>
            <a:endParaRPr lang="en-US" sz="1800">
              <a:latin typeface="Arial" pitchFamily="-111" charset="0"/>
              <a:ea typeface="ＭＳ Ｐゴシック" charset="-128"/>
              <a:cs typeface="ＭＳ Ｐゴシック" charset="-128"/>
            </a:endParaRPr>
          </a:p>
        </p:txBody>
      </p:sp>
      <p:sp>
        <p:nvSpPr>
          <p:cNvPr id="140351" name="Rectangle 3"/>
          <p:cNvSpPr>
            <a:spLocks noGrp="1"/>
          </p:cNvSpPr>
          <p:nvPr>
            <p:ph type="body" sz="half" idx="4294967295"/>
          </p:nvPr>
        </p:nvSpPr>
        <p:spPr>
          <a:xfrm>
            <a:off x="2580430" y="1507197"/>
            <a:ext cx="4260850" cy="3354388"/>
          </a:xfrm>
          <a:prstGeom prst="rect">
            <a:avLst/>
          </a:prstGeom>
        </p:spPr>
        <p:txBody>
          <a:bodyPr/>
          <a:lstStyle/>
          <a:p>
            <a:pPr marL="0" indent="0">
              <a:buNone/>
            </a:pPr>
            <a:r>
              <a:rPr lang="en-US" sz="2000" b="1" dirty="0">
                <a:latin typeface="Arial" charset="0"/>
                <a:ea typeface="ＭＳ Ｐゴシック" charset="0"/>
                <a:cs typeface="ＭＳ Ｐゴシック" charset="0"/>
              </a:rPr>
              <a:t>Individualist cultures</a:t>
            </a:r>
          </a:p>
          <a:p>
            <a:pPr marL="0" indent="0">
              <a:spcAft>
                <a:spcPts val="1200"/>
              </a:spcAft>
              <a:buNone/>
            </a:pPr>
            <a:r>
              <a:rPr lang="en-US" sz="1800" b="1" dirty="0">
                <a:solidFill>
                  <a:schemeClr val="bg1"/>
                </a:solidFill>
                <a:latin typeface="Arial" charset="0"/>
                <a:ea typeface="ＭＳ Ｐゴシック" charset="0"/>
                <a:cs typeface="ＭＳ Ｐゴシック" charset="0"/>
              </a:rPr>
              <a:t>Cultures in which the self is regarded as autonomous, and individual goals and wishes are prized above duty and relations with others</a:t>
            </a:r>
          </a:p>
          <a:p>
            <a:pPr marL="0" indent="0">
              <a:buNone/>
            </a:pPr>
            <a:r>
              <a:rPr lang="en-US" sz="2000" b="1" dirty="0">
                <a:latin typeface="Arial" charset="0"/>
                <a:ea typeface="ＭＳ Ｐゴシック" charset="0"/>
                <a:cs typeface="ＭＳ Ｐゴシック" charset="0"/>
              </a:rPr>
              <a:t>Collectivist cultures</a:t>
            </a:r>
          </a:p>
          <a:p>
            <a:pPr marL="0" indent="0">
              <a:buNone/>
            </a:pPr>
            <a:r>
              <a:rPr lang="en-US" sz="1800" b="1" dirty="0">
                <a:solidFill>
                  <a:srgbClr val="FFFFFF"/>
                </a:solidFill>
                <a:latin typeface="Arial" charset="0"/>
                <a:ea typeface="ＭＳ Ｐゴシック" charset="0"/>
                <a:cs typeface="ＭＳ Ｐゴシック" charset="0"/>
              </a:rPr>
              <a:t>Cultures in which the self is regarded as embedded in relationships, and harmony with one</a:t>
            </a:r>
            <a:r>
              <a:rPr lang="en-US" altLang="ja-JP" sz="1800" b="1" dirty="0">
                <a:solidFill>
                  <a:srgbClr val="FFFFFF"/>
                </a:solidFill>
                <a:latin typeface="Arial" charset="0"/>
                <a:ea typeface="ＭＳ Ｐゴシック" charset="0"/>
                <a:cs typeface="ＭＳ Ｐゴシック" charset="0"/>
              </a:rPr>
              <a:t>’s group is prized above individual goals and wishes</a:t>
            </a:r>
            <a:endParaRPr lang="en-US" sz="2000" b="1"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167797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100000">
                                          <p:val>
                                            <p:strVal val="#ppt_x"/>
                                          </p:val>
                                        </p:tav>
                                      </p:tavLst>
                                    </p:anim>
                                    <p:anim calcmode="lin" valueType="num">
                                      <p:cBhvr>
                                        <p:cTn id="8" dur="500" fill="hold"/>
                                        <p:tgtEl>
                                          <p:spTgt spid="7"/>
                                        </p:tgtEl>
                                        <p:attrNameLst>
                                          <p:attrName>ppt_y</p:attrName>
                                        </p:attrNameLst>
                                      </p:cBhvr>
                                      <p:tavLst>
                                        <p:tav tm="0">
                                          <p:val>
                                            <p:strVal val="#ppt_y-#ppt_h/2"/>
                                          </p:val>
                                        </p:tav>
                                        <p:tav tm="100000">
                                          <p:val>
                                            <p:strVal val="#ppt_y"/>
                                          </p:val>
                                        </p:tav>
                                      </p:tavLst>
                                    </p:anim>
                                    <p:anim calcmode="lin" valueType="num">
                                      <p:cBhvr>
                                        <p:cTn id="9" dur="500" fill="hold"/>
                                        <p:tgtEl>
                                          <p:spTgt spid="7"/>
                                        </p:tgtEl>
                                        <p:attrNameLst>
                                          <p:attrName>ppt_w</p:attrName>
                                        </p:attrNameLst>
                                      </p:cBhvr>
                                      <p:tavLst>
                                        <p:tav tm="0">
                                          <p:val>
                                            <p:strVal val="#ppt_w"/>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childTnLst>
                                </p:cTn>
                              </p:par>
                              <p:par>
                                <p:cTn id="11" presetID="22" presetClass="entr" presetSubtype="8" fill="hold" grpId="0" nodeType="withEffect">
                                  <p:stCondLst>
                                    <p:cond delay="500"/>
                                  </p:stCondLst>
                                  <p:childTnLst>
                                    <p:set>
                                      <p:cBhvr>
                                        <p:cTn id="12" dur="1" fill="hold">
                                          <p:stCondLst>
                                            <p:cond delay="0"/>
                                          </p:stCondLst>
                                        </p:cTn>
                                        <p:tgtEl>
                                          <p:spTgt spid="140351">
                                            <p:txEl>
                                              <p:pRg st="0" end="0"/>
                                            </p:txEl>
                                          </p:spTgt>
                                        </p:tgtEl>
                                        <p:attrNameLst>
                                          <p:attrName>style.visibility</p:attrName>
                                        </p:attrNameLst>
                                      </p:cBhvr>
                                      <p:to>
                                        <p:strVal val="visible"/>
                                      </p:to>
                                    </p:set>
                                    <p:animEffect transition="in" filter="wipe(left)">
                                      <p:cBhvr>
                                        <p:cTn id="13" dur="500"/>
                                        <p:tgtEl>
                                          <p:spTgt spid="140351">
                                            <p:txEl>
                                              <p:pRg st="0" end="0"/>
                                            </p:txEl>
                                          </p:spTgt>
                                        </p:tgtEl>
                                      </p:cBhvr>
                                    </p:animEffect>
                                  </p:childTnLst>
                                </p:cTn>
                              </p:par>
                            </p:childTnLst>
                          </p:cTn>
                        </p:par>
                        <p:par>
                          <p:cTn id="14" fill="hold" nodeType="afterGroup">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40351">
                                            <p:txEl>
                                              <p:pRg st="1" end="1"/>
                                            </p:txEl>
                                          </p:spTgt>
                                        </p:tgtEl>
                                        <p:attrNameLst>
                                          <p:attrName>style.visibility</p:attrName>
                                        </p:attrNameLst>
                                      </p:cBhvr>
                                      <p:to>
                                        <p:strVal val="visible"/>
                                      </p:to>
                                    </p:set>
                                    <p:animEffect transition="in" filter="wipe(up)">
                                      <p:cBhvr>
                                        <p:cTn id="17" dur="1000"/>
                                        <p:tgtEl>
                                          <p:spTgt spid="14035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0351">
                                            <p:txEl>
                                              <p:pRg st="2" end="2"/>
                                            </p:txEl>
                                          </p:spTgt>
                                        </p:tgtEl>
                                        <p:attrNameLst>
                                          <p:attrName>style.visibility</p:attrName>
                                        </p:attrNameLst>
                                      </p:cBhvr>
                                      <p:to>
                                        <p:strVal val="visible"/>
                                      </p:to>
                                    </p:set>
                                    <p:animEffect transition="in" filter="wipe(left)">
                                      <p:cBhvr>
                                        <p:cTn id="22" dur="500"/>
                                        <p:tgtEl>
                                          <p:spTgt spid="140351">
                                            <p:txEl>
                                              <p:pRg st="2" end="2"/>
                                            </p:txEl>
                                          </p:spTgt>
                                        </p:tgtEl>
                                      </p:cBhvr>
                                    </p:animEffect>
                                  </p:childTnLst>
                                </p:cTn>
                              </p:par>
                            </p:childTnLst>
                          </p:cTn>
                        </p:par>
                        <p:par>
                          <p:cTn id="23" fill="hold" nodeType="afterGroup">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140351">
                                            <p:txEl>
                                              <p:pRg st="3" end="3"/>
                                            </p:txEl>
                                          </p:spTgt>
                                        </p:tgtEl>
                                        <p:attrNameLst>
                                          <p:attrName>style.visibility</p:attrName>
                                        </p:attrNameLst>
                                      </p:cBhvr>
                                      <p:to>
                                        <p:strVal val="visible"/>
                                      </p:to>
                                    </p:set>
                                    <p:animEffect transition="in" filter="wipe(up)">
                                      <p:cBhvr>
                                        <p:cTn id="26" dur="500"/>
                                        <p:tgtEl>
                                          <p:spTgt spid="140351">
                                            <p:txEl>
                                              <p:pRg st="3" end="3"/>
                                            </p:txEl>
                                          </p:spTgt>
                                        </p:tgtEl>
                                      </p:cBhvr>
                                    </p:animEffect>
                                  </p:childTnLst>
                                </p:cTn>
                              </p:par>
                            </p:childTnLst>
                          </p:cTn>
                        </p:par>
                        <p:par>
                          <p:cTn id="27" fill="hold" nodeType="afterGroup">
                            <p:stCondLst>
                              <p:cond delay="1000"/>
                            </p:stCondLst>
                            <p:childTnLst>
                              <p:par>
                                <p:cTn id="28" presetID="22" presetClass="entr" presetSubtype="4" fill="hold" nodeType="afterEffect">
                                  <p:stCondLst>
                                    <p:cond delay="0"/>
                                  </p:stCondLst>
                                  <p:childTnLst>
                                    <p:set>
                                      <p:cBhvr>
                                        <p:cTn id="29" dur="1" fill="hold">
                                          <p:stCondLst>
                                            <p:cond delay="0"/>
                                          </p:stCondLst>
                                        </p:cTn>
                                        <p:tgtEl>
                                          <p:spTgt spid="124932"/>
                                        </p:tgtEl>
                                        <p:attrNameLst>
                                          <p:attrName>style.visibility</p:attrName>
                                        </p:attrNameLst>
                                      </p:cBhvr>
                                      <p:to>
                                        <p:strVal val="visible"/>
                                      </p:to>
                                    </p:set>
                                    <p:animEffect transition="in" filter="wipe(down)">
                                      <p:cBhvr>
                                        <p:cTn id="30" dur="500"/>
                                        <p:tgtEl>
                                          <p:spTgt spid="124932"/>
                                        </p:tgtEl>
                                      </p:cBhvr>
                                    </p:animEffect>
                                  </p:childTnLst>
                                </p:cTn>
                              </p:par>
                              <p:par>
                                <p:cTn id="31" presetID="22" presetClass="entr" presetSubtype="4"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par>
                                <p:cTn id="34" presetID="22" presetClass="entr" presetSubtype="4" fill="hold" nodeType="withEffect">
                                  <p:stCondLst>
                                    <p:cond delay="120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par>
                                <p:cTn id="37" presetID="22" presetClass="entr" presetSubtype="4" fill="hold" nodeType="withEffect">
                                  <p:stCondLst>
                                    <p:cond delay="140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par>
                                <p:cTn id="40" presetID="22" presetClass="entr" presetSubtype="4" fill="hold" nodeType="withEffect">
                                  <p:stCondLst>
                                    <p:cond delay="160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par>
                                <p:cTn id="43" presetID="22" presetClass="entr" presetSubtype="4" fill="hold" nodeType="withEffect">
                                  <p:stCondLst>
                                    <p:cond delay="180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par>
                                <p:cTn id="46" presetID="22" presetClass="entr" presetSubtype="4" fill="hold" nodeType="withEffect">
                                  <p:stCondLst>
                                    <p:cond delay="190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par>
                                <p:cTn id="49" presetID="22" presetClass="entr" presetSubtype="4" fill="hold" nodeType="withEffect">
                                  <p:stCondLst>
                                    <p:cond delay="210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par>
                                <p:cTn id="52" presetID="22" presetClass="entr" presetSubtype="4" fill="hold" nodeType="withEffect">
                                  <p:stCondLst>
                                    <p:cond delay="2400"/>
                                  </p:stCondLst>
                                  <p:childTnLst>
                                    <p:set>
                                      <p:cBhvr>
                                        <p:cTn id="53" dur="1" fill="hold">
                                          <p:stCondLst>
                                            <p:cond delay="0"/>
                                          </p:stCondLst>
                                        </p:cTn>
                                        <p:tgtEl>
                                          <p:spTgt spid="16"/>
                                        </p:tgtEl>
                                        <p:attrNameLst>
                                          <p:attrName>style.visibility</p:attrName>
                                        </p:attrNameLst>
                                      </p:cBhvr>
                                      <p:to>
                                        <p:strVal val="visible"/>
                                      </p:to>
                                    </p:set>
                                    <p:animEffect transition="in" filter="wipe(down)">
                                      <p:cBhvr>
                                        <p:cTn id="54" dur="500"/>
                                        <p:tgtEl>
                                          <p:spTgt spid="16"/>
                                        </p:tgtEl>
                                      </p:cBhvr>
                                    </p:animEffect>
                                  </p:childTnLst>
                                </p:cTn>
                              </p:par>
                              <p:par>
                                <p:cTn id="55" presetID="22" presetClass="entr" presetSubtype="4" fill="hold" nodeType="withEffect">
                                  <p:stCondLst>
                                    <p:cond delay="2600"/>
                                  </p:stCondLst>
                                  <p:childTnLst>
                                    <p:set>
                                      <p:cBhvr>
                                        <p:cTn id="56" dur="1" fill="hold">
                                          <p:stCondLst>
                                            <p:cond delay="0"/>
                                          </p:stCondLst>
                                        </p:cTn>
                                        <p:tgtEl>
                                          <p:spTgt spid="17"/>
                                        </p:tgtEl>
                                        <p:attrNameLst>
                                          <p:attrName>style.visibility</p:attrName>
                                        </p:attrNameLst>
                                      </p:cBhvr>
                                      <p:to>
                                        <p:strVal val="visible"/>
                                      </p:to>
                                    </p:set>
                                    <p:animEffect transition="in" filter="wipe(down)">
                                      <p:cBhvr>
                                        <p:cTn id="57" dur="500"/>
                                        <p:tgtEl>
                                          <p:spTgt spid="17"/>
                                        </p:tgtEl>
                                      </p:cBhvr>
                                    </p:animEffect>
                                  </p:childTnLst>
                                </p:cTn>
                              </p:par>
                              <p:par>
                                <p:cTn id="58" presetID="22" presetClass="entr" presetSubtype="4" fill="hold" nodeType="withEffect">
                                  <p:stCondLst>
                                    <p:cond delay="2800"/>
                                  </p:stCondLst>
                                  <p:childTnLst>
                                    <p:set>
                                      <p:cBhvr>
                                        <p:cTn id="59" dur="1" fill="hold">
                                          <p:stCondLst>
                                            <p:cond delay="0"/>
                                          </p:stCondLst>
                                        </p:cTn>
                                        <p:tgtEl>
                                          <p:spTgt spid="18"/>
                                        </p:tgtEl>
                                        <p:attrNameLst>
                                          <p:attrName>style.visibility</p:attrName>
                                        </p:attrNameLst>
                                      </p:cBhvr>
                                      <p:to>
                                        <p:strVal val="visible"/>
                                      </p:to>
                                    </p:set>
                                    <p:animEffect transition="in" filter="wipe(down)">
                                      <p:cBhvr>
                                        <p:cTn id="60" dur="500"/>
                                        <p:tgtEl>
                                          <p:spTgt spid="18"/>
                                        </p:tgtEl>
                                      </p:cBhvr>
                                    </p:animEffect>
                                  </p:childTnLst>
                                </p:cTn>
                              </p:par>
                              <p:par>
                                <p:cTn id="61" presetID="22" presetClass="entr" presetSubtype="4" fill="hold" nodeType="withEffect">
                                  <p:stCondLst>
                                    <p:cond delay="3000"/>
                                  </p:stCondLst>
                                  <p:childTnLst>
                                    <p:set>
                                      <p:cBhvr>
                                        <p:cTn id="62" dur="1" fill="hold">
                                          <p:stCondLst>
                                            <p:cond delay="0"/>
                                          </p:stCondLst>
                                        </p:cTn>
                                        <p:tgtEl>
                                          <p:spTgt spid="19"/>
                                        </p:tgtEl>
                                        <p:attrNameLst>
                                          <p:attrName>style.visibility</p:attrName>
                                        </p:attrNameLst>
                                      </p:cBhvr>
                                      <p:to>
                                        <p:strVal val="visible"/>
                                      </p:to>
                                    </p:set>
                                    <p:animEffect transition="in" filter="wipe(down)">
                                      <p:cBhvr>
                                        <p:cTn id="63" dur="500"/>
                                        <p:tgtEl>
                                          <p:spTgt spid="19"/>
                                        </p:tgtEl>
                                      </p:cBhvr>
                                    </p:animEffect>
                                  </p:childTnLst>
                                </p:cTn>
                              </p:par>
                              <p:par>
                                <p:cTn id="64" presetID="22" presetClass="entr" presetSubtype="4" fill="hold" nodeType="withEffect">
                                  <p:stCondLst>
                                    <p:cond delay="1600"/>
                                  </p:stCondLst>
                                  <p:childTnLst>
                                    <p:set>
                                      <p:cBhvr>
                                        <p:cTn id="65" dur="1" fill="hold">
                                          <p:stCondLst>
                                            <p:cond delay="0"/>
                                          </p:stCondLst>
                                        </p:cTn>
                                        <p:tgtEl>
                                          <p:spTgt spid="20"/>
                                        </p:tgtEl>
                                        <p:attrNameLst>
                                          <p:attrName>style.visibility</p:attrName>
                                        </p:attrNameLst>
                                      </p:cBhvr>
                                      <p:to>
                                        <p:strVal val="visible"/>
                                      </p:to>
                                    </p:set>
                                    <p:animEffect transition="in" filter="wipe(down)">
                                      <p:cBhvr>
                                        <p:cTn id="66" dur="500"/>
                                        <p:tgtEl>
                                          <p:spTgt spid="20"/>
                                        </p:tgtEl>
                                      </p:cBhvr>
                                    </p:animEffect>
                                  </p:childTnLst>
                                </p:cTn>
                              </p:par>
                              <p:par>
                                <p:cTn id="67" presetID="22" presetClass="entr" presetSubtype="4" fill="hold" nodeType="withEffect">
                                  <p:stCondLst>
                                    <p:cond delay="3200"/>
                                  </p:stCondLst>
                                  <p:childTnLst>
                                    <p:set>
                                      <p:cBhvr>
                                        <p:cTn id="68" dur="1" fill="hold">
                                          <p:stCondLst>
                                            <p:cond delay="0"/>
                                          </p:stCondLst>
                                        </p:cTn>
                                        <p:tgtEl>
                                          <p:spTgt spid="21"/>
                                        </p:tgtEl>
                                        <p:attrNameLst>
                                          <p:attrName>style.visibility</p:attrName>
                                        </p:attrNameLst>
                                      </p:cBhvr>
                                      <p:to>
                                        <p:strVal val="visible"/>
                                      </p:to>
                                    </p:set>
                                    <p:animEffect transition="in" filter="wipe(down)">
                                      <p:cBhvr>
                                        <p:cTn id="69" dur="500"/>
                                        <p:tgtEl>
                                          <p:spTgt spid="21"/>
                                        </p:tgtEl>
                                      </p:cBhvr>
                                    </p:animEffect>
                                  </p:childTnLst>
                                </p:cTn>
                              </p:par>
                              <p:par>
                                <p:cTn id="70" presetID="22" presetClass="entr" presetSubtype="4" fill="hold" nodeType="withEffect">
                                  <p:stCondLst>
                                    <p:cond delay="3200"/>
                                  </p:stCondLst>
                                  <p:childTnLst>
                                    <p:set>
                                      <p:cBhvr>
                                        <p:cTn id="71" dur="1" fill="hold">
                                          <p:stCondLst>
                                            <p:cond delay="0"/>
                                          </p:stCondLst>
                                        </p:cTn>
                                        <p:tgtEl>
                                          <p:spTgt spid="22"/>
                                        </p:tgtEl>
                                        <p:attrNameLst>
                                          <p:attrName>style.visibility</p:attrName>
                                        </p:attrNameLst>
                                      </p:cBhvr>
                                      <p:to>
                                        <p:strVal val="visible"/>
                                      </p:to>
                                    </p:set>
                                    <p:animEffect transition="in" filter="wipe(down)">
                                      <p:cBhvr>
                                        <p:cTn id="72" dur="500"/>
                                        <p:tgtEl>
                                          <p:spTgt spid="22"/>
                                        </p:tgtEl>
                                      </p:cBhvr>
                                    </p:animEffect>
                                  </p:childTnLst>
                                </p:cTn>
                              </p:par>
                              <p:par>
                                <p:cTn id="73" presetID="22" presetClass="entr" presetSubtype="4" fill="hold" nodeType="withEffect">
                                  <p:stCondLst>
                                    <p:cond delay="3400"/>
                                  </p:stCondLst>
                                  <p:childTnLst>
                                    <p:set>
                                      <p:cBhvr>
                                        <p:cTn id="74" dur="1" fill="hold">
                                          <p:stCondLst>
                                            <p:cond delay="0"/>
                                          </p:stCondLst>
                                        </p:cTn>
                                        <p:tgtEl>
                                          <p:spTgt spid="23"/>
                                        </p:tgtEl>
                                        <p:attrNameLst>
                                          <p:attrName>style.visibility</p:attrName>
                                        </p:attrNameLst>
                                      </p:cBhvr>
                                      <p:to>
                                        <p:strVal val="visible"/>
                                      </p:to>
                                    </p:set>
                                    <p:animEffect transition="in" filter="wipe(down)">
                                      <p:cBhvr>
                                        <p:cTn id="75" dur="500"/>
                                        <p:tgtEl>
                                          <p:spTgt spid="23"/>
                                        </p:tgtEl>
                                      </p:cBhvr>
                                    </p:animEffect>
                                  </p:childTnLst>
                                </p:cTn>
                              </p:par>
                              <p:par>
                                <p:cTn id="76" presetID="22" presetClass="entr" presetSubtype="4" fill="hold" nodeType="withEffect">
                                  <p:stCondLst>
                                    <p:cond delay="3600"/>
                                  </p:stCondLst>
                                  <p:childTnLst>
                                    <p:set>
                                      <p:cBhvr>
                                        <p:cTn id="77" dur="1" fill="hold">
                                          <p:stCondLst>
                                            <p:cond delay="0"/>
                                          </p:stCondLst>
                                        </p:cTn>
                                        <p:tgtEl>
                                          <p:spTgt spid="24"/>
                                        </p:tgtEl>
                                        <p:attrNameLst>
                                          <p:attrName>style.visibility</p:attrName>
                                        </p:attrNameLst>
                                      </p:cBhvr>
                                      <p:to>
                                        <p:strVal val="visible"/>
                                      </p:to>
                                    </p:set>
                                    <p:animEffect transition="in" filter="wipe(down)">
                                      <p:cBhvr>
                                        <p:cTn id="78" dur="500"/>
                                        <p:tgtEl>
                                          <p:spTgt spid="24"/>
                                        </p:tgtEl>
                                      </p:cBhvr>
                                    </p:animEffect>
                                  </p:childTnLst>
                                </p:cTn>
                              </p:par>
                              <p:par>
                                <p:cTn id="79" presetID="22" presetClass="entr" presetSubtype="4" fill="hold" nodeType="withEffect">
                                  <p:stCondLst>
                                    <p:cond delay="3800"/>
                                  </p:stCondLst>
                                  <p:childTnLst>
                                    <p:set>
                                      <p:cBhvr>
                                        <p:cTn id="80" dur="1" fill="hold">
                                          <p:stCondLst>
                                            <p:cond delay="0"/>
                                          </p:stCondLst>
                                        </p:cTn>
                                        <p:tgtEl>
                                          <p:spTgt spid="25"/>
                                        </p:tgtEl>
                                        <p:attrNameLst>
                                          <p:attrName>style.visibility</p:attrName>
                                        </p:attrNameLst>
                                      </p:cBhvr>
                                      <p:to>
                                        <p:strVal val="visible"/>
                                      </p:to>
                                    </p:set>
                                    <p:animEffect transition="in" filter="wipe(down)">
                                      <p:cBhvr>
                                        <p:cTn id="81" dur="500"/>
                                        <p:tgtEl>
                                          <p:spTgt spid="25"/>
                                        </p:tgtEl>
                                      </p:cBhvr>
                                    </p:animEffect>
                                  </p:childTnLst>
                                </p:cTn>
                              </p:par>
                              <p:par>
                                <p:cTn id="82" presetID="22" presetClass="entr" presetSubtype="4" fill="hold" nodeType="withEffect">
                                  <p:stCondLst>
                                    <p:cond delay="4000"/>
                                  </p:stCondLst>
                                  <p:childTnLst>
                                    <p:set>
                                      <p:cBhvr>
                                        <p:cTn id="83" dur="1" fill="hold">
                                          <p:stCondLst>
                                            <p:cond delay="0"/>
                                          </p:stCondLst>
                                        </p:cTn>
                                        <p:tgtEl>
                                          <p:spTgt spid="26"/>
                                        </p:tgtEl>
                                        <p:attrNameLst>
                                          <p:attrName>style.visibility</p:attrName>
                                        </p:attrNameLst>
                                      </p:cBhvr>
                                      <p:to>
                                        <p:strVal val="visible"/>
                                      </p:to>
                                    </p:set>
                                    <p:animEffect transition="in" filter="wipe(down)">
                                      <p:cBhvr>
                                        <p:cTn id="84" dur="500"/>
                                        <p:tgtEl>
                                          <p:spTgt spid="26"/>
                                        </p:tgtEl>
                                      </p:cBhvr>
                                    </p:animEffect>
                                  </p:childTnLst>
                                </p:cTn>
                              </p:par>
                              <p:par>
                                <p:cTn id="85" presetID="22" presetClass="entr" presetSubtype="4" fill="hold" nodeType="withEffect">
                                  <p:stCondLst>
                                    <p:cond delay="4800"/>
                                  </p:stCondLst>
                                  <p:childTnLst>
                                    <p:set>
                                      <p:cBhvr>
                                        <p:cTn id="86" dur="1" fill="hold">
                                          <p:stCondLst>
                                            <p:cond delay="0"/>
                                          </p:stCondLst>
                                        </p:cTn>
                                        <p:tgtEl>
                                          <p:spTgt spid="27"/>
                                        </p:tgtEl>
                                        <p:attrNameLst>
                                          <p:attrName>style.visibility</p:attrName>
                                        </p:attrNameLst>
                                      </p:cBhvr>
                                      <p:to>
                                        <p:strVal val="visible"/>
                                      </p:to>
                                    </p:set>
                                    <p:animEffect transition="in" filter="wipe(down)">
                                      <p:cBhvr>
                                        <p:cTn id="87" dur="500"/>
                                        <p:tgtEl>
                                          <p:spTgt spid="27"/>
                                        </p:tgtEl>
                                      </p:cBhvr>
                                    </p:animEffect>
                                  </p:childTnLst>
                                </p:cTn>
                              </p:par>
                              <p:par>
                                <p:cTn id="88" presetID="22" presetClass="entr" presetSubtype="4" fill="hold" nodeType="withEffect">
                                  <p:stCondLst>
                                    <p:cond delay="5000"/>
                                  </p:stCondLst>
                                  <p:childTnLst>
                                    <p:set>
                                      <p:cBhvr>
                                        <p:cTn id="89" dur="1" fill="hold">
                                          <p:stCondLst>
                                            <p:cond delay="0"/>
                                          </p:stCondLst>
                                        </p:cTn>
                                        <p:tgtEl>
                                          <p:spTgt spid="28"/>
                                        </p:tgtEl>
                                        <p:attrNameLst>
                                          <p:attrName>style.visibility</p:attrName>
                                        </p:attrNameLst>
                                      </p:cBhvr>
                                      <p:to>
                                        <p:strVal val="visible"/>
                                      </p:to>
                                    </p:set>
                                    <p:animEffect transition="in" filter="wipe(down)">
                                      <p:cBhvr>
                                        <p:cTn id="90" dur="500"/>
                                        <p:tgtEl>
                                          <p:spTgt spid="28"/>
                                        </p:tgtEl>
                                      </p:cBhvr>
                                    </p:animEffect>
                                  </p:childTnLst>
                                </p:cTn>
                              </p:par>
                              <p:par>
                                <p:cTn id="91" presetID="22" presetClass="entr" presetSubtype="4" fill="hold" nodeType="withEffect">
                                  <p:stCondLst>
                                    <p:cond delay="3000"/>
                                  </p:stCondLst>
                                  <p:childTnLst>
                                    <p:set>
                                      <p:cBhvr>
                                        <p:cTn id="92" dur="1" fill="hold">
                                          <p:stCondLst>
                                            <p:cond delay="0"/>
                                          </p:stCondLst>
                                        </p:cTn>
                                        <p:tgtEl>
                                          <p:spTgt spid="29"/>
                                        </p:tgtEl>
                                        <p:attrNameLst>
                                          <p:attrName>style.visibility</p:attrName>
                                        </p:attrNameLst>
                                      </p:cBhvr>
                                      <p:to>
                                        <p:strVal val="visible"/>
                                      </p:to>
                                    </p:set>
                                    <p:animEffect transition="in" filter="wipe(down)">
                                      <p:cBhvr>
                                        <p:cTn id="93" dur="500"/>
                                        <p:tgtEl>
                                          <p:spTgt spid="29"/>
                                        </p:tgtEl>
                                      </p:cBhvr>
                                    </p:animEffect>
                                  </p:childTnLst>
                                </p:cTn>
                              </p:par>
                              <p:par>
                                <p:cTn id="94" presetID="22" presetClass="entr" presetSubtype="4" fill="hold" nodeType="withEffect">
                                  <p:stCondLst>
                                    <p:cond delay="5000"/>
                                  </p:stCondLst>
                                  <p:childTnLst>
                                    <p:set>
                                      <p:cBhvr>
                                        <p:cTn id="95" dur="1" fill="hold">
                                          <p:stCondLst>
                                            <p:cond delay="0"/>
                                          </p:stCondLst>
                                        </p:cTn>
                                        <p:tgtEl>
                                          <p:spTgt spid="30"/>
                                        </p:tgtEl>
                                        <p:attrNameLst>
                                          <p:attrName>style.visibility</p:attrName>
                                        </p:attrNameLst>
                                      </p:cBhvr>
                                      <p:to>
                                        <p:strVal val="visible"/>
                                      </p:to>
                                    </p:set>
                                    <p:animEffect transition="in" filter="wipe(down)">
                                      <p:cBhvr>
                                        <p:cTn id="96" dur="500"/>
                                        <p:tgtEl>
                                          <p:spTgt spid="30"/>
                                        </p:tgtEl>
                                      </p:cBhvr>
                                    </p:animEffect>
                                  </p:childTnLst>
                                </p:cTn>
                              </p:par>
                              <p:par>
                                <p:cTn id="97" presetID="22" presetClass="entr" presetSubtype="4" fill="hold" nodeType="withEffect">
                                  <p:stCondLst>
                                    <p:cond delay="5200"/>
                                  </p:stCondLst>
                                  <p:childTnLst>
                                    <p:set>
                                      <p:cBhvr>
                                        <p:cTn id="98" dur="1" fill="hold">
                                          <p:stCondLst>
                                            <p:cond delay="0"/>
                                          </p:stCondLst>
                                        </p:cTn>
                                        <p:tgtEl>
                                          <p:spTgt spid="31"/>
                                        </p:tgtEl>
                                        <p:attrNameLst>
                                          <p:attrName>style.visibility</p:attrName>
                                        </p:attrNameLst>
                                      </p:cBhvr>
                                      <p:to>
                                        <p:strVal val="visible"/>
                                      </p:to>
                                    </p:set>
                                    <p:animEffect transition="in" filter="wipe(down)">
                                      <p:cBhvr>
                                        <p:cTn id="99" dur="500"/>
                                        <p:tgtEl>
                                          <p:spTgt spid="31"/>
                                        </p:tgtEl>
                                      </p:cBhvr>
                                    </p:animEffect>
                                  </p:childTnLst>
                                </p:cTn>
                              </p:par>
                              <p:par>
                                <p:cTn id="100" presetID="22" presetClass="entr" presetSubtype="4" fill="hold" nodeType="withEffect">
                                  <p:stCondLst>
                                    <p:cond delay="5400"/>
                                  </p:stCondLst>
                                  <p:childTnLst>
                                    <p:set>
                                      <p:cBhvr>
                                        <p:cTn id="101" dur="1" fill="hold">
                                          <p:stCondLst>
                                            <p:cond delay="0"/>
                                          </p:stCondLst>
                                        </p:cTn>
                                        <p:tgtEl>
                                          <p:spTgt spid="32"/>
                                        </p:tgtEl>
                                        <p:attrNameLst>
                                          <p:attrName>style.visibility</p:attrName>
                                        </p:attrNameLst>
                                      </p:cBhvr>
                                      <p:to>
                                        <p:strVal val="visible"/>
                                      </p:to>
                                    </p:set>
                                    <p:animEffect transition="in" filter="wipe(down)">
                                      <p:cBhvr>
                                        <p:cTn id="102" dur="500"/>
                                        <p:tgtEl>
                                          <p:spTgt spid="32"/>
                                        </p:tgtEl>
                                      </p:cBhvr>
                                    </p:animEffect>
                                  </p:childTnLst>
                                </p:cTn>
                              </p:par>
                              <p:par>
                                <p:cTn id="103" presetID="22" presetClass="entr" presetSubtype="4" fill="hold" nodeType="withEffect">
                                  <p:stCondLst>
                                    <p:cond delay="4400"/>
                                  </p:stCondLst>
                                  <p:childTnLst>
                                    <p:set>
                                      <p:cBhvr>
                                        <p:cTn id="104" dur="1" fill="hold">
                                          <p:stCondLst>
                                            <p:cond delay="0"/>
                                          </p:stCondLst>
                                        </p:cTn>
                                        <p:tgtEl>
                                          <p:spTgt spid="33"/>
                                        </p:tgtEl>
                                        <p:attrNameLst>
                                          <p:attrName>style.visibility</p:attrName>
                                        </p:attrNameLst>
                                      </p:cBhvr>
                                      <p:to>
                                        <p:strVal val="visible"/>
                                      </p:to>
                                    </p:set>
                                    <p:animEffect transition="in" filter="wipe(down)">
                                      <p:cBhvr>
                                        <p:cTn id="105" dur="500"/>
                                        <p:tgtEl>
                                          <p:spTgt spid="33"/>
                                        </p:tgtEl>
                                      </p:cBhvr>
                                    </p:animEffect>
                                  </p:childTnLst>
                                </p:cTn>
                              </p:par>
                              <p:par>
                                <p:cTn id="106" presetID="22" presetClass="entr" presetSubtype="4" fill="hold" nodeType="withEffect">
                                  <p:stCondLst>
                                    <p:cond delay="1700"/>
                                  </p:stCondLst>
                                  <p:childTnLst>
                                    <p:set>
                                      <p:cBhvr>
                                        <p:cTn id="107" dur="1" fill="hold">
                                          <p:stCondLst>
                                            <p:cond delay="0"/>
                                          </p:stCondLst>
                                        </p:cTn>
                                        <p:tgtEl>
                                          <p:spTgt spid="34"/>
                                        </p:tgtEl>
                                        <p:attrNameLst>
                                          <p:attrName>style.visibility</p:attrName>
                                        </p:attrNameLst>
                                      </p:cBhvr>
                                      <p:to>
                                        <p:strVal val="visible"/>
                                      </p:to>
                                    </p:set>
                                    <p:animEffect transition="in" filter="wipe(down)">
                                      <p:cBhvr>
                                        <p:cTn id="108" dur="500"/>
                                        <p:tgtEl>
                                          <p:spTgt spid="34"/>
                                        </p:tgtEl>
                                      </p:cBhvr>
                                    </p:animEffect>
                                  </p:childTnLst>
                                </p:cTn>
                              </p:par>
                              <p:par>
                                <p:cTn id="109" presetID="22" presetClass="entr" presetSubtype="4" fill="hold" nodeType="withEffect">
                                  <p:stCondLst>
                                    <p:cond delay="900"/>
                                  </p:stCondLst>
                                  <p:childTnLst>
                                    <p:set>
                                      <p:cBhvr>
                                        <p:cTn id="110" dur="1" fill="hold">
                                          <p:stCondLst>
                                            <p:cond delay="0"/>
                                          </p:stCondLst>
                                        </p:cTn>
                                        <p:tgtEl>
                                          <p:spTgt spid="35"/>
                                        </p:tgtEl>
                                        <p:attrNameLst>
                                          <p:attrName>style.visibility</p:attrName>
                                        </p:attrNameLst>
                                      </p:cBhvr>
                                      <p:to>
                                        <p:strVal val="visible"/>
                                      </p:to>
                                    </p:set>
                                    <p:animEffect transition="in" filter="wipe(down)">
                                      <p:cBhvr>
                                        <p:cTn id="111" dur="500"/>
                                        <p:tgtEl>
                                          <p:spTgt spid="35"/>
                                        </p:tgtEl>
                                      </p:cBhvr>
                                    </p:animEffect>
                                  </p:childTnLst>
                                </p:cTn>
                              </p:par>
                              <p:par>
                                <p:cTn id="112" presetID="22" presetClass="entr" presetSubtype="4" fill="hold" nodeType="withEffect">
                                  <p:stCondLst>
                                    <p:cond delay="2700"/>
                                  </p:stCondLst>
                                  <p:childTnLst>
                                    <p:set>
                                      <p:cBhvr>
                                        <p:cTn id="113" dur="1" fill="hold">
                                          <p:stCondLst>
                                            <p:cond delay="0"/>
                                          </p:stCondLst>
                                        </p:cTn>
                                        <p:tgtEl>
                                          <p:spTgt spid="36"/>
                                        </p:tgtEl>
                                        <p:attrNameLst>
                                          <p:attrName>style.visibility</p:attrName>
                                        </p:attrNameLst>
                                      </p:cBhvr>
                                      <p:to>
                                        <p:strVal val="visible"/>
                                      </p:to>
                                    </p:set>
                                    <p:animEffect transition="in" filter="wipe(down)">
                                      <p:cBhvr>
                                        <p:cTn id="114" dur="500"/>
                                        <p:tgtEl>
                                          <p:spTgt spid="36"/>
                                        </p:tgtEl>
                                      </p:cBhvr>
                                    </p:animEffect>
                                  </p:childTnLst>
                                </p:cTn>
                              </p:par>
                              <p:par>
                                <p:cTn id="115" presetID="22" presetClass="entr" presetSubtype="4" fill="hold" nodeType="withEffect">
                                  <p:stCondLst>
                                    <p:cond delay="2800"/>
                                  </p:stCondLst>
                                  <p:childTnLst>
                                    <p:set>
                                      <p:cBhvr>
                                        <p:cTn id="116" dur="1" fill="hold">
                                          <p:stCondLst>
                                            <p:cond delay="0"/>
                                          </p:stCondLst>
                                        </p:cTn>
                                        <p:tgtEl>
                                          <p:spTgt spid="37"/>
                                        </p:tgtEl>
                                        <p:attrNameLst>
                                          <p:attrName>style.visibility</p:attrName>
                                        </p:attrNameLst>
                                      </p:cBhvr>
                                      <p:to>
                                        <p:strVal val="visible"/>
                                      </p:to>
                                    </p:set>
                                    <p:animEffect transition="in" filter="wipe(down)">
                                      <p:cBhvr>
                                        <p:cTn id="117" dur="500"/>
                                        <p:tgtEl>
                                          <p:spTgt spid="37"/>
                                        </p:tgtEl>
                                      </p:cBhvr>
                                    </p:animEffect>
                                  </p:childTnLst>
                                </p:cTn>
                              </p:par>
                              <p:par>
                                <p:cTn id="118" presetID="22" presetClass="entr" presetSubtype="4" fill="hold" nodeType="withEffect">
                                  <p:stCondLst>
                                    <p:cond delay="2600"/>
                                  </p:stCondLst>
                                  <p:childTnLst>
                                    <p:set>
                                      <p:cBhvr>
                                        <p:cTn id="119" dur="1" fill="hold">
                                          <p:stCondLst>
                                            <p:cond delay="0"/>
                                          </p:stCondLst>
                                        </p:cTn>
                                        <p:tgtEl>
                                          <p:spTgt spid="38"/>
                                        </p:tgtEl>
                                        <p:attrNameLst>
                                          <p:attrName>style.visibility</p:attrName>
                                        </p:attrNameLst>
                                      </p:cBhvr>
                                      <p:to>
                                        <p:strVal val="visible"/>
                                      </p:to>
                                    </p:set>
                                    <p:animEffect transition="in" filter="wipe(down)">
                                      <p:cBhvr>
                                        <p:cTn id="120" dur="500"/>
                                        <p:tgtEl>
                                          <p:spTgt spid="38"/>
                                        </p:tgtEl>
                                      </p:cBhvr>
                                    </p:animEffect>
                                  </p:childTnLst>
                                </p:cTn>
                              </p:par>
                              <p:par>
                                <p:cTn id="121" presetID="22" presetClass="entr" presetSubtype="4" fill="hold" nodeType="withEffect">
                                  <p:stCondLst>
                                    <p:cond delay="180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00"/>
                                        <p:tgtEl>
                                          <p:spTgt spid="39"/>
                                        </p:tgtEl>
                                      </p:cBhvr>
                                    </p:animEffect>
                                  </p:childTnLst>
                                </p:cTn>
                              </p:par>
                              <p:par>
                                <p:cTn id="124" presetID="22" presetClass="entr" presetSubtype="4" fill="hold" nodeType="withEffect">
                                  <p:stCondLst>
                                    <p:cond delay="5400"/>
                                  </p:stCondLst>
                                  <p:childTnLst>
                                    <p:set>
                                      <p:cBhvr>
                                        <p:cTn id="125" dur="1" fill="hold">
                                          <p:stCondLst>
                                            <p:cond delay="0"/>
                                          </p:stCondLst>
                                        </p:cTn>
                                        <p:tgtEl>
                                          <p:spTgt spid="40"/>
                                        </p:tgtEl>
                                        <p:attrNameLst>
                                          <p:attrName>style.visibility</p:attrName>
                                        </p:attrNameLst>
                                      </p:cBhvr>
                                      <p:to>
                                        <p:strVal val="visible"/>
                                      </p:to>
                                    </p:set>
                                    <p:animEffect transition="in" filter="wipe(down)">
                                      <p:cBhvr>
                                        <p:cTn id="126" dur="500"/>
                                        <p:tgtEl>
                                          <p:spTgt spid="40"/>
                                        </p:tgtEl>
                                      </p:cBhvr>
                                    </p:animEffect>
                                  </p:childTnLst>
                                </p:cTn>
                              </p:par>
                              <p:par>
                                <p:cTn id="127" presetID="22" presetClass="entr" presetSubtype="4" fill="hold" nodeType="withEffect">
                                  <p:stCondLst>
                                    <p:cond delay="2200"/>
                                  </p:stCondLst>
                                  <p:childTnLst>
                                    <p:set>
                                      <p:cBhvr>
                                        <p:cTn id="128" dur="1" fill="hold">
                                          <p:stCondLst>
                                            <p:cond delay="0"/>
                                          </p:stCondLst>
                                        </p:cTn>
                                        <p:tgtEl>
                                          <p:spTgt spid="41"/>
                                        </p:tgtEl>
                                        <p:attrNameLst>
                                          <p:attrName>style.visibility</p:attrName>
                                        </p:attrNameLst>
                                      </p:cBhvr>
                                      <p:to>
                                        <p:strVal val="visible"/>
                                      </p:to>
                                    </p:set>
                                    <p:animEffect transition="in" filter="wipe(down)">
                                      <p:cBhvr>
                                        <p:cTn id="129" dur="500"/>
                                        <p:tgtEl>
                                          <p:spTgt spid="41"/>
                                        </p:tgtEl>
                                      </p:cBhvr>
                                    </p:animEffect>
                                  </p:childTnLst>
                                </p:cTn>
                              </p:par>
                              <p:par>
                                <p:cTn id="130" presetID="22" presetClass="entr" presetSubtype="4" fill="hold" nodeType="withEffect">
                                  <p:stCondLst>
                                    <p:cond delay="3000"/>
                                  </p:stCondLst>
                                  <p:childTnLst>
                                    <p:set>
                                      <p:cBhvr>
                                        <p:cTn id="131" dur="1" fill="hold">
                                          <p:stCondLst>
                                            <p:cond delay="0"/>
                                          </p:stCondLst>
                                        </p:cTn>
                                        <p:tgtEl>
                                          <p:spTgt spid="42"/>
                                        </p:tgtEl>
                                        <p:attrNameLst>
                                          <p:attrName>style.visibility</p:attrName>
                                        </p:attrNameLst>
                                      </p:cBhvr>
                                      <p:to>
                                        <p:strVal val="visible"/>
                                      </p:to>
                                    </p:set>
                                    <p:animEffect transition="in" filter="wipe(down)">
                                      <p:cBhvr>
                                        <p:cTn id="132" dur="500"/>
                                        <p:tgtEl>
                                          <p:spTgt spid="42"/>
                                        </p:tgtEl>
                                      </p:cBhvr>
                                    </p:animEffect>
                                  </p:childTnLst>
                                </p:cTn>
                              </p:par>
                              <p:par>
                                <p:cTn id="133" presetID="22" presetClass="entr" presetSubtype="4" fill="hold" nodeType="withEffect">
                                  <p:stCondLst>
                                    <p:cond delay="2200"/>
                                  </p:stCondLst>
                                  <p:childTnLst>
                                    <p:set>
                                      <p:cBhvr>
                                        <p:cTn id="134" dur="1" fill="hold">
                                          <p:stCondLst>
                                            <p:cond delay="0"/>
                                          </p:stCondLst>
                                        </p:cTn>
                                        <p:tgtEl>
                                          <p:spTgt spid="43"/>
                                        </p:tgtEl>
                                        <p:attrNameLst>
                                          <p:attrName>style.visibility</p:attrName>
                                        </p:attrNameLst>
                                      </p:cBhvr>
                                      <p:to>
                                        <p:strVal val="visible"/>
                                      </p:to>
                                    </p:set>
                                    <p:animEffect transition="in" filter="wipe(down)">
                                      <p:cBhvr>
                                        <p:cTn id="135" dur="500"/>
                                        <p:tgtEl>
                                          <p:spTgt spid="43"/>
                                        </p:tgtEl>
                                      </p:cBhvr>
                                    </p:animEffect>
                                  </p:childTnLst>
                                </p:cTn>
                              </p:par>
                              <p:par>
                                <p:cTn id="136" presetID="22" presetClass="entr" presetSubtype="4" fill="hold" nodeType="withEffect">
                                  <p:stCondLst>
                                    <p:cond delay="5200"/>
                                  </p:stCondLst>
                                  <p:childTnLst>
                                    <p:set>
                                      <p:cBhvr>
                                        <p:cTn id="137" dur="1" fill="hold">
                                          <p:stCondLst>
                                            <p:cond delay="0"/>
                                          </p:stCondLst>
                                        </p:cTn>
                                        <p:tgtEl>
                                          <p:spTgt spid="44"/>
                                        </p:tgtEl>
                                        <p:attrNameLst>
                                          <p:attrName>style.visibility</p:attrName>
                                        </p:attrNameLst>
                                      </p:cBhvr>
                                      <p:to>
                                        <p:strVal val="visible"/>
                                      </p:to>
                                    </p:set>
                                    <p:animEffect transition="in" filter="wipe(down)">
                                      <p:cBhvr>
                                        <p:cTn id="138" dur="500"/>
                                        <p:tgtEl>
                                          <p:spTgt spid="44"/>
                                        </p:tgtEl>
                                      </p:cBhvr>
                                    </p:animEffect>
                                  </p:childTnLst>
                                </p:cTn>
                              </p:par>
                              <p:par>
                                <p:cTn id="139" presetID="22" presetClass="entr" presetSubtype="4" fill="hold" nodeType="withEffect">
                                  <p:stCondLst>
                                    <p:cond delay="4300"/>
                                  </p:stCondLst>
                                  <p:childTnLst>
                                    <p:set>
                                      <p:cBhvr>
                                        <p:cTn id="140" dur="1" fill="hold">
                                          <p:stCondLst>
                                            <p:cond delay="0"/>
                                          </p:stCondLst>
                                        </p:cTn>
                                        <p:tgtEl>
                                          <p:spTgt spid="45"/>
                                        </p:tgtEl>
                                        <p:attrNameLst>
                                          <p:attrName>style.visibility</p:attrName>
                                        </p:attrNameLst>
                                      </p:cBhvr>
                                      <p:to>
                                        <p:strVal val="visible"/>
                                      </p:to>
                                    </p:set>
                                    <p:animEffect transition="in" filter="wipe(down)">
                                      <p:cBhvr>
                                        <p:cTn id="141" dur="500"/>
                                        <p:tgtEl>
                                          <p:spTgt spid="45"/>
                                        </p:tgtEl>
                                      </p:cBhvr>
                                    </p:animEffect>
                                  </p:childTnLst>
                                </p:cTn>
                              </p:par>
                              <p:par>
                                <p:cTn id="142" presetID="22" presetClass="entr" presetSubtype="4" fill="hold" nodeType="withEffect">
                                  <p:stCondLst>
                                    <p:cond delay="4100"/>
                                  </p:stCondLst>
                                  <p:childTnLst>
                                    <p:set>
                                      <p:cBhvr>
                                        <p:cTn id="143" dur="1" fill="hold">
                                          <p:stCondLst>
                                            <p:cond delay="0"/>
                                          </p:stCondLst>
                                        </p:cTn>
                                        <p:tgtEl>
                                          <p:spTgt spid="46"/>
                                        </p:tgtEl>
                                        <p:attrNameLst>
                                          <p:attrName>style.visibility</p:attrName>
                                        </p:attrNameLst>
                                      </p:cBhvr>
                                      <p:to>
                                        <p:strVal val="visible"/>
                                      </p:to>
                                    </p:set>
                                    <p:animEffect transition="in" filter="wipe(down)">
                                      <p:cBhvr>
                                        <p:cTn id="144" dur="500"/>
                                        <p:tgtEl>
                                          <p:spTgt spid="46"/>
                                        </p:tgtEl>
                                      </p:cBhvr>
                                    </p:animEffect>
                                  </p:childTnLst>
                                </p:cTn>
                              </p:par>
                              <p:par>
                                <p:cTn id="145" presetID="22" presetClass="entr" presetSubtype="4" fill="hold" nodeType="withEffect">
                                  <p:stCondLst>
                                    <p:cond delay="3500"/>
                                  </p:stCondLst>
                                  <p:childTnLst>
                                    <p:set>
                                      <p:cBhvr>
                                        <p:cTn id="146" dur="1" fill="hold">
                                          <p:stCondLst>
                                            <p:cond delay="0"/>
                                          </p:stCondLst>
                                        </p:cTn>
                                        <p:tgtEl>
                                          <p:spTgt spid="47"/>
                                        </p:tgtEl>
                                        <p:attrNameLst>
                                          <p:attrName>style.visibility</p:attrName>
                                        </p:attrNameLst>
                                      </p:cBhvr>
                                      <p:to>
                                        <p:strVal val="visible"/>
                                      </p:to>
                                    </p:set>
                                    <p:animEffect transition="in" filter="wipe(down)">
                                      <p:cBhvr>
                                        <p:cTn id="147" dur="500"/>
                                        <p:tgtEl>
                                          <p:spTgt spid="47"/>
                                        </p:tgtEl>
                                      </p:cBhvr>
                                    </p:animEffect>
                                  </p:childTnLst>
                                </p:cTn>
                              </p:par>
                              <p:par>
                                <p:cTn id="148" presetID="22" presetClass="entr" presetSubtype="4" fill="hold" nodeType="withEffect">
                                  <p:stCondLst>
                                    <p:cond delay="2800"/>
                                  </p:stCondLst>
                                  <p:childTnLst>
                                    <p:set>
                                      <p:cBhvr>
                                        <p:cTn id="149" dur="1" fill="hold">
                                          <p:stCondLst>
                                            <p:cond delay="0"/>
                                          </p:stCondLst>
                                        </p:cTn>
                                        <p:tgtEl>
                                          <p:spTgt spid="48"/>
                                        </p:tgtEl>
                                        <p:attrNameLst>
                                          <p:attrName>style.visibility</p:attrName>
                                        </p:attrNameLst>
                                      </p:cBhvr>
                                      <p:to>
                                        <p:strVal val="visible"/>
                                      </p:to>
                                    </p:set>
                                    <p:animEffect transition="in" filter="wipe(down)">
                                      <p:cBhvr>
                                        <p:cTn id="150" dur="500"/>
                                        <p:tgtEl>
                                          <p:spTgt spid="48"/>
                                        </p:tgtEl>
                                      </p:cBhvr>
                                    </p:animEffect>
                                  </p:childTnLst>
                                </p:cTn>
                              </p:par>
                              <p:par>
                                <p:cTn id="151" presetID="22" presetClass="entr" presetSubtype="4" fill="hold" nodeType="withEffect">
                                  <p:stCondLst>
                                    <p:cond delay="2700"/>
                                  </p:stCondLst>
                                  <p:childTnLst>
                                    <p:set>
                                      <p:cBhvr>
                                        <p:cTn id="152" dur="1" fill="hold">
                                          <p:stCondLst>
                                            <p:cond delay="0"/>
                                          </p:stCondLst>
                                        </p:cTn>
                                        <p:tgtEl>
                                          <p:spTgt spid="49"/>
                                        </p:tgtEl>
                                        <p:attrNameLst>
                                          <p:attrName>style.visibility</p:attrName>
                                        </p:attrNameLst>
                                      </p:cBhvr>
                                      <p:to>
                                        <p:strVal val="visible"/>
                                      </p:to>
                                    </p:set>
                                    <p:animEffect transition="in" filter="wipe(down)">
                                      <p:cBhvr>
                                        <p:cTn id="153" dur="500"/>
                                        <p:tgtEl>
                                          <p:spTgt spid="49"/>
                                        </p:tgtEl>
                                      </p:cBhvr>
                                    </p:animEffect>
                                  </p:childTnLst>
                                </p:cTn>
                              </p:par>
                              <p:par>
                                <p:cTn id="154" presetID="22" presetClass="entr" presetSubtype="4" fill="hold" nodeType="withEffect">
                                  <p:stCondLst>
                                    <p:cond delay="2500"/>
                                  </p:stCondLst>
                                  <p:childTnLst>
                                    <p:set>
                                      <p:cBhvr>
                                        <p:cTn id="155" dur="1" fill="hold">
                                          <p:stCondLst>
                                            <p:cond delay="0"/>
                                          </p:stCondLst>
                                        </p:cTn>
                                        <p:tgtEl>
                                          <p:spTgt spid="50"/>
                                        </p:tgtEl>
                                        <p:attrNameLst>
                                          <p:attrName>style.visibility</p:attrName>
                                        </p:attrNameLst>
                                      </p:cBhvr>
                                      <p:to>
                                        <p:strVal val="visible"/>
                                      </p:to>
                                    </p:set>
                                    <p:animEffect transition="in" filter="wipe(down)">
                                      <p:cBhvr>
                                        <p:cTn id="156" dur="500"/>
                                        <p:tgtEl>
                                          <p:spTgt spid="50"/>
                                        </p:tgtEl>
                                      </p:cBhvr>
                                    </p:animEffect>
                                  </p:childTnLst>
                                </p:cTn>
                              </p:par>
                              <p:par>
                                <p:cTn id="157" presetID="22" presetClass="entr" presetSubtype="4" fill="hold" nodeType="withEffect">
                                  <p:stCondLst>
                                    <p:cond delay="2800"/>
                                  </p:stCondLst>
                                  <p:childTnLst>
                                    <p:set>
                                      <p:cBhvr>
                                        <p:cTn id="158" dur="1" fill="hold">
                                          <p:stCondLst>
                                            <p:cond delay="0"/>
                                          </p:stCondLst>
                                        </p:cTn>
                                        <p:tgtEl>
                                          <p:spTgt spid="51"/>
                                        </p:tgtEl>
                                        <p:attrNameLst>
                                          <p:attrName>style.visibility</p:attrName>
                                        </p:attrNameLst>
                                      </p:cBhvr>
                                      <p:to>
                                        <p:strVal val="visible"/>
                                      </p:to>
                                    </p:set>
                                    <p:animEffect transition="in" filter="wipe(down)">
                                      <p:cBhvr>
                                        <p:cTn id="159" dur="500"/>
                                        <p:tgtEl>
                                          <p:spTgt spid="51"/>
                                        </p:tgtEl>
                                      </p:cBhvr>
                                    </p:animEffect>
                                  </p:childTnLst>
                                </p:cTn>
                              </p:par>
                              <p:par>
                                <p:cTn id="160" presetID="22" presetClass="entr" presetSubtype="4" fill="hold" nodeType="withEffect">
                                  <p:stCondLst>
                                    <p:cond delay="800"/>
                                  </p:stCondLst>
                                  <p:childTnLst>
                                    <p:set>
                                      <p:cBhvr>
                                        <p:cTn id="161" dur="1" fill="hold">
                                          <p:stCondLst>
                                            <p:cond delay="0"/>
                                          </p:stCondLst>
                                        </p:cTn>
                                        <p:tgtEl>
                                          <p:spTgt spid="52"/>
                                        </p:tgtEl>
                                        <p:attrNameLst>
                                          <p:attrName>style.visibility</p:attrName>
                                        </p:attrNameLst>
                                      </p:cBhvr>
                                      <p:to>
                                        <p:strVal val="visible"/>
                                      </p:to>
                                    </p:set>
                                    <p:animEffect transition="in" filter="wipe(down)">
                                      <p:cBhvr>
                                        <p:cTn id="162" dur="500"/>
                                        <p:tgtEl>
                                          <p:spTgt spid="52"/>
                                        </p:tgtEl>
                                      </p:cBhvr>
                                    </p:animEffect>
                                  </p:childTnLst>
                                </p:cTn>
                              </p:par>
                              <p:par>
                                <p:cTn id="163" presetID="22" presetClass="entr" presetSubtype="4" fill="hold" nodeType="withEffect">
                                  <p:stCondLst>
                                    <p:cond delay="300"/>
                                  </p:stCondLst>
                                  <p:childTnLst>
                                    <p:set>
                                      <p:cBhvr>
                                        <p:cTn id="164" dur="1" fill="hold">
                                          <p:stCondLst>
                                            <p:cond delay="0"/>
                                          </p:stCondLst>
                                        </p:cTn>
                                        <p:tgtEl>
                                          <p:spTgt spid="53"/>
                                        </p:tgtEl>
                                        <p:attrNameLst>
                                          <p:attrName>style.visibility</p:attrName>
                                        </p:attrNameLst>
                                      </p:cBhvr>
                                      <p:to>
                                        <p:strVal val="visible"/>
                                      </p:to>
                                    </p:set>
                                    <p:animEffect transition="in" filter="wipe(down)">
                                      <p:cBhvr>
                                        <p:cTn id="165" dur="500"/>
                                        <p:tgtEl>
                                          <p:spTgt spid="53"/>
                                        </p:tgtEl>
                                      </p:cBhvr>
                                    </p:animEffect>
                                  </p:childTnLst>
                                </p:cTn>
                              </p:par>
                              <p:par>
                                <p:cTn id="166" presetID="22" presetClass="entr" presetSubtype="4" fill="hold" nodeType="withEffect">
                                  <p:stCondLst>
                                    <p:cond delay="2000"/>
                                  </p:stCondLst>
                                  <p:childTnLst>
                                    <p:set>
                                      <p:cBhvr>
                                        <p:cTn id="167" dur="1" fill="hold">
                                          <p:stCondLst>
                                            <p:cond delay="0"/>
                                          </p:stCondLst>
                                        </p:cTn>
                                        <p:tgtEl>
                                          <p:spTgt spid="54"/>
                                        </p:tgtEl>
                                        <p:attrNameLst>
                                          <p:attrName>style.visibility</p:attrName>
                                        </p:attrNameLst>
                                      </p:cBhvr>
                                      <p:to>
                                        <p:strVal val="visible"/>
                                      </p:to>
                                    </p:set>
                                    <p:animEffect transition="in" filter="wipe(down)">
                                      <p:cBhvr>
                                        <p:cTn id="168" dur="500"/>
                                        <p:tgtEl>
                                          <p:spTgt spid="54"/>
                                        </p:tgtEl>
                                      </p:cBhvr>
                                    </p:animEffect>
                                  </p:childTnLst>
                                </p:cTn>
                              </p:par>
                              <p:par>
                                <p:cTn id="169" presetID="22" presetClass="entr" presetSubtype="4" fill="hold" nodeType="withEffect">
                                  <p:stCondLst>
                                    <p:cond delay="1500"/>
                                  </p:stCondLst>
                                  <p:childTnLst>
                                    <p:set>
                                      <p:cBhvr>
                                        <p:cTn id="170" dur="1" fill="hold">
                                          <p:stCondLst>
                                            <p:cond delay="0"/>
                                          </p:stCondLst>
                                        </p:cTn>
                                        <p:tgtEl>
                                          <p:spTgt spid="55"/>
                                        </p:tgtEl>
                                        <p:attrNameLst>
                                          <p:attrName>style.visibility</p:attrName>
                                        </p:attrNameLst>
                                      </p:cBhvr>
                                      <p:to>
                                        <p:strVal val="visible"/>
                                      </p:to>
                                    </p:set>
                                    <p:animEffect transition="in" filter="wipe(down)">
                                      <p:cBhvr>
                                        <p:cTn id="171" dur="500"/>
                                        <p:tgtEl>
                                          <p:spTgt spid="55"/>
                                        </p:tgtEl>
                                      </p:cBhvr>
                                    </p:animEffect>
                                  </p:childTnLst>
                                </p:cTn>
                              </p:par>
                              <p:par>
                                <p:cTn id="172" presetID="22" presetClass="entr" presetSubtype="4" fill="hold" nodeType="withEffect">
                                  <p:stCondLst>
                                    <p:cond delay="2000"/>
                                  </p:stCondLst>
                                  <p:childTnLst>
                                    <p:set>
                                      <p:cBhvr>
                                        <p:cTn id="173" dur="1" fill="hold">
                                          <p:stCondLst>
                                            <p:cond delay="0"/>
                                          </p:stCondLst>
                                        </p:cTn>
                                        <p:tgtEl>
                                          <p:spTgt spid="56"/>
                                        </p:tgtEl>
                                        <p:attrNameLst>
                                          <p:attrName>style.visibility</p:attrName>
                                        </p:attrNameLst>
                                      </p:cBhvr>
                                      <p:to>
                                        <p:strVal val="visible"/>
                                      </p:to>
                                    </p:set>
                                    <p:animEffect transition="in" filter="wipe(down)">
                                      <p:cBhvr>
                                        <p:cTn id="174" dur="500"/>
                                        <p:tgtEl>
                                          <p:spTgt spid="56"/>
                                        </p:tgtEl>
                                      </p:cBhvr>
                                    </p:animEffect>
                                  </p:childTnLst>
                                </p:cTn>
                              </p:par>
                              <p:par>
                                <p:cTn id="175" presetID="22" presetClass="entr" presetSubtype="4" fill="hold" nodeType="withEffect">
                                  <p:stCondLst>
                                    <p:cond delay="4000"/>
                                  </p:stCondLst>
                                  <p:childTnLst>
                                    <p:set>
                                      <p:cBhvr>
                                        <p:cTn id="176" dur="1" fill="hold">
                                          <p:stCondLst>
                                            <p:cond delay="0"/>
                                          </p:stCondLst>
                                        </p:cTn>
                                        <p:tgtEl>
                                          <p:spTgt spid="57"/>
                                        </p:tgtEl>
                                        <p:attrNameLst>
                                          <p:attrName>style.visibility</p:attrName>
                                        </p:attrNameLst>
                                      </p:cBhvr>
                                      <p:to>
                                        <p:strVal val="visible"/>
                                      </p:to>
                                    </p:set>
                                    <p:animEffect transition="in" filter="wipe(down)">
                                      <p:cBhvr>
                                        <p:cTn id="177" dur="500"/>
                                        <p:tgtEl>
                                          <p:spTgt spid="57"/>
                                        </p:tgtEl>
                                      </p:cBhvr>
                                    </p:animEffect>
                                  </p:childTnLst>
                                </p:cTn>
                              </p:par>
                              <p:par>
                                <p:cTn id="178" presetID="22" presetClass="entr" presetSubtype="4" fill="hold" nodeType="withEffect">
                                  <p:stCondLst>
                                    <p:cond delay="3000"/>
                                  </p:stCondLst>
                                  <p:childTnLst>
                                    <p:set>
                                      <p:cBhvr>
                                        <p:cTn id="179" dur="1" fill="hold">
                                          <p:stCondLst>
                                            <p:cond delay="0"/>
                                          </p:stCondLst>
                                        </p:cTn>
                                        <p:tgtEl>
                                          <p:spTgt spid="58"/>
                                        </p:tgtEl>
                                        <p:attrNameLst>
                                          <p:attrName>style.visibility</p:attrName>
                                        </p:attrNameLst>
                                      </p:cBhvr>
                                      <p:to>
                                        <p:strVal val="visible"/>
                                      </p:to>
                                    </p:set>
                                    <p:animEffect transition="in" filter="wipe(down)">
                                      <p:cBhvr>
                                        <p:cTn id="180" dur="500"/>
                                        <p:tgtEl>
                                          <p:spTgt spid="58"/>
                                        </p:tgtEl>
                                      </p:cBhvr>
                                    </p:animEffect>
                                  </p:childTnLst>
                                </p:cTn>
                              </p:par>
                              <p:par>
                                <p:cTn id="181" presetID="22" presetClass="entr" presetSubtype="4" fill="hold" nodeType="withEffect">
                                  <p:stCondLst>
                                    <p:cond delay="2000"/>
                                  </p:stCondLst>
                                  <p:childTnLst>
                                    <p:set>
                                      <p:cBhvr>
                                        <p:cTn id="182" dur="1" fill="hold">
                                          <p:stCondLst>
                                            <p:cond delay="0"/>
                                          </p:stCondLst>
                                        </p:cTn>
                                        <p:tgtEl>
                                          <p:spTgt spid="59"/>
                                        </p:tgtEl>
                                        <p:attrNameLst>
                                          <p:attrName>style.visibility</p:attrName>
                                        </p:attrNameLst>
                                      </p:cBhvr>
                                      <p:to>
                                        <p:strVal val="visible"/>
                                      </p:to>
                                    </p:set>
                                    <p:animEffect transition="in" filter="wipe(down)">
                                      <p:cBhvr>
                                        <p:cTn id="183" dur="500"/>
                                        <p:tgtEl>
                                          <p:spTgt spid="59"/>
                                        </p:tgtEl>
                                      </p:cBhvr>
                                    </p:animEffect>
                                  </p:childTnLst>
                                </p:cTn>
                              </p:par>
                              <p:par>
                                <p:cTn id="184" presetID="22" presetClass="entr" presetSubtype="4" fill="hold" nodeType="withEffect">
                                  <p:stCondLst>
                                    <p:cond delay="1000"/>
                                  </p:stCondLst>
                                  <p:childTnLst>
                                    <p:set>
                                      <p:cBhvr>
                                        <p:cTn id="185" dur="1" fill="hold">
                                          <p:stCondLst>
                                            <p:cond delay="0"/>
                                          </p:stCondLst>
                                        </p:cTn>
                                        <p:tgtEl>
                                          <p:spTgt spid="60"/>
                                        </p:tgtEl>
                                        <p:attrNameLst>
                                          <p:attrName>style.visibility</p:attrName>
                                        </p:attrNameLst>
                                      </p:cBhvr>
                                      <p:to>
                                        <p:strVal val="visible"/>
                                      </p:to>
                                    </p:set>
                                    <p:animEffect transition="in" filter="wipe(down)">
                                      <p:cBhvr>
                                        <p:cTn id="186" dur="500"/>
                                        <p:tgtEl>
                                          <p:spTgt spid="60"/>
                                        </p:tgtEl>
                                      </p:cBhvr>
                                    </p:animEffect>
                                  </p:childTnLst>
                                </p:cTn>
                              </p:par>
                              <p:par>
                                <p:cTn id="187" presetID="22" presetClass="entr" presetSubtype="4" fill="hold" nodeType="withEffect">
                                  <p:stCondLst>
                                    <p:cond delay="3000"/>
                                  </p:stCondLst>
                                  <p:childTnLst>
                                    <p:set>
                                      <p:cBhvr>
                                        <p:cTn id="188" dur="1" fill="hold">
                                          <p:stCondLst>
                                            <p:cond delay="0"/>
                                          </p:stCondLst>
                                        </p:cTn>
                                        <p:tgtEl>
                                          <p:spTgt spid="61"/>
                                        </p:tgtEl>
                                        <p:attrNameLst>
                                          <p:attrName>style.visibility</p:attrName>
                                        </p:attrNameLst>
                                      </p:cBhvr>
                                      <p:to>
                                        <p:strVal val="visible"/>
                                      </p:to>
                                    </p:set>
                                    <p:animEffect transition="in" filter="wipe(down)">
                                      <p:cBhvr>
                                        <p:cTn id="189" dur="500"/>
                                        <p:tgtEl>
                                          <p:spTgt spid="61"/>
                                        </p:tgtEl>
                                      </p:cBhvr>
                                    </p:animEffect>
                                  </p:childTnLst>
                                </p:cTn>
                              </p:par>
                              <p:par>
                                <p:cTn id="190" presetID="22" presetClass="entr" presetSubtype="4" fill="hold" nodeType="withEffect">
                                  <p:stCondLst>
                                    <p:cond delay="2000"/>
                                  </p:stCondLst>
                                  <p:childTnLst>
                                    <p:set>
                                      <p:cBhvr>
                                        <p:cTn id="191" dur="1" fill="hold">
                                          <p:stCondLst>
                                            <p:cond delay="0"/>
                                          </p:stCondLst>
                                        </p:cTn>
                                        <p:tgtEl>
                                          <p:spTgt spid="62"/>
                                        </p:tgtEl>
                                        <p:attrNameLst>
                                          <p:attrName>style.visibility</p:attrName>
                                        </p:attrNameLst>
                                      </p:cBhvr>
                                      <p:to>
                                        <p:strVal val="visible"/>
                                      </p:to>
                                    </p:set>
                                    <p:animEffect transition="in" filter="wipe(down)">
                                      <p:cBhvr>
                                        <p:cTn id="192" dur="500"/>
                                        <p:tgtEl>
                                          <p:spTgt spid="62"/>
                                        </p:tgtEl>
                                      </p:cBhvr>
                                    </p:animEffect>
                                  </p:childTnLst>
                                </p:cTn>
                              </p:par>
                              <p:par>
                                <p:cTn id="193" presetID="22" presetClass="entr" presetSubtype="4" fill="hold" nodeType="withEffect">
                                  <p:stCondLst>
                                    <p:cond delay="1000"/>
                                  </p:stCondLst>
                                  <p:childTnLst>
                                    <p:set>
                                      <p:cBhvr>
                                        <p:cTn id="194" dur="1" fill="hold">
                                          <p:stCondLst>
                                            <p:cond delay="0"/>
                                          </p:stCondLst>
                                        </p:cTn>
                                        <p:tgtEl>
                                          <p:spTgt spid="63"/>
                                        </p:tgtEl>
                                        <p:attrNameLst>
                                          <p:attrName>style.visibility</p:attrName>
                                        </p:attrNameLst>
                                      </p:cBhvr>
                                      <p:to>
                                        <p:strVal val="visible"/>
                                      </p:to>
                                    </p:set>
                                    <p:animEffect transition="in" filter="wipe(down)">
                                      <p:cBhvr>
                                        <p:cTn id="19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51"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p:cNvSpPr>
            <a:spLocks noGrp="1"/>
          </p:cNvSpPr>
          <p:nvPr>
            <p:ph type="ctrTitle"/>
          </p:nvPr>
        </p:nvSpPr>
        <p:spPr/>
        <p:txBody>
          <a:bodyPr/>
          <a:lstStyle/>
          <a:p>
            <a:r>
              <a:rPr lang="en-US">
                <a:ea typeface="ＭＳ Ｐゴシック" charset="0"/>
              </a:rPr>
              <a:t>Culture and Self</a:t>
            </a:r>
          </a:p>
        </p:txBody>
      </p:sp>
      <p:sp>
        <p:nvSpPr>
          <p:cNvPr id="3" name="TextBox 2"/>
          <p:cNvSpPr txBox="1"/>
          <p:nvPr/>
        </p:nvSpPr>
        <p:spPr>
          <a:xfrm>
            <a:off x="383098" y="1520207"/>
            <a:ext cx="4306325" cy="4047261"/>
          </a:xfrm>
          <a:prstGeom prst="rect">
            <a:avLst/>
          </a:prstGeom>
          <a:noFill/>
        </p:spPr>
        <p:txBody>
          <a:bodyPr wrap="square">
            <a:spAutoFit/>
          </a:bodyPr>
          <a:lstStyle/>
          <a:p>
            <a:pPr>
              <a:defRPr/>
            </a:pPr>
            <a:r>
              <a:rPr lang="en-US" sz="2200" b="1" dirty="0">
                <a:solidFill>
                  <a:schemeClr val="accent1">
                    <a:lumMod val="75000"/>
                  </a:schemeClr>
                </a:solidFill>
                <a:latin typeface="Arial"/>
                <a:cs typeface="Arial"/>
              </a:rPr>
              <a:t>Individualist and collectivist ways of defining the self influence many aspects of life:</a:t>
            </a:r>
          </a:p>
          <a:p>
            <a:pPr marL="342900" indent="-342900">
              <a:spcBef>
                <a:spcPts val="1800"/>
              </a:spcBef>
              <a:buFont typeface="Arial"/>
              <a:buChar char="•"/>
              <a:defRPr/>
            </a:pPr>
            <a:r>
              <a:rPr lang="en-US" sz="2200" b="1" dirty="0">
                <a:latin typeface="Arial"/>
                <a:cs typeface="Arial"/>
              </a:rPr>
              <a:t>Which personality traits we value</a:t>
            </a:r>
          </a:p>
          <a:p>
            <a:pPr marL="342900" indent="-342900">
              <a:buFont typeface="Arial"/>
              <a:buChar char="•"/>
              <a:defRPr/>
            </a:pPr>
            <a:r>
              <a:rPr lang="en-US" sz="2200" b="1" dirty="0">
                <a:latin typeface="Arial"/>
                <a:cs typeface="Arial"/>
              </a:rPr>
              <a:t>How and whether we express emotions</a:t>
            </a:r>
          </a:p>
          <a:p>
            <a:pPr marL="342900" indent="-342900">
              <a:buFont typeface="Arial"/>
              <a:buChar char="•"/>
              <a:defRPr/>
            </a:pPr>
            <a:r>
              <a:rPr lang="en-US" sz="2200" b="1" dirty="0">
                <a:latin typeface="Arial"/>
                <a:cs typeface="Arial"/>
              </a:rPr>
              <a:t>How much we value relationships vs. freedom</a:t>
            </a:r>
          </a:p>
          <a:p>
            <a:pPr marL="342900" indent="-342900">
              <a:buFont typeface="Arial"/>
              <a:buChar char="•"/>
              <a:defRPr/>
            </a:pPr>
            <a:r>
              <a:rPr lang="en-US" sz="2200" b="1" dirty="0">
                <a:latin typeface="Arial"/>
                <a:cs typeface="Arial"/>
              </a:rPr>
              <a:t>How we express anger or aggressive feelings</a:t>
            </a:r>
          </a:p>
        </p:txBody>
      </p:sp>
      <p:pic>
        <p:nvPicPr>
          <p:cNvPr id="112643" name="Picture 3" descr="P14-13.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95863" y="609600"/>
            <a:ext cx="4165600"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Picture 4" descr="P14-1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95863" y="3467100"/>
            <a:ext cx="4156075"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728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12643"/>
                                        </p:tgtEl>
                                        <p:attrNameLst>
                                          <p:attrName>style.visibility</p:attrName>
                                        </p:attrNameLst>
                                      </p:cBhvr>
                                      <p:to>
                                        <p:strVal val="visible"/>
                                      </p:to>
                                    </p:set>
                                    <p:anim calcmode="lin" valueType="num">
                                      <p:cBhvr>
                                        <p:cTn id="7" dur="1000" fill="hold"/>
                                        <p:tgtEl>
                                          <p:spTgt spid="112643"/>
                                        </p:tgtEl>
                                        <p:attrNameLst>
                                          <p:attrName>ppt_w</p:attrName>
                                        </p:attrNameLst>
                                      </p:cBhvr>
                                      <p:tavLst>
                                        <p:tav tm="0">
                                          <p:val>
                                            <p:strVal val="#ppt_w*0.70"/>
                                          </p:val>
                                        </p:tav>
                                        <p:tav tm="100000">
                                          <p:val>
                                            <p:strVal val="#ppt_w"/>
                                          </p:val>
                                        </p:tav>
                                      </p:tavLst>
                                    </p:anim>
                                    <p:anim calcmode="lin" valueType="num">
                                      <p:cBhvr>
                                        <p:cTn id="8" dur="1000" fill="hold"/>
                                        <p:tgtEl>
                                          <p:spTgt spid="112643"/>
                                        </p:tgtEl>
                                        <p:attrNameLst>
                                          <p:attrName>ppt_h</p:attrName>
                                        </p:attrNameLst>
                                      </p:cBhvr>
                                      <p:tavLst>
                                        <p:tav tm="0">
                                          <p:val>
                                            <p:strVal val="#ppt_h"/>
                                          </p:val>
                                        </p:tav>
                                        <p:tav tm="100000">
                                          <p:val>
                                            <p:strVal val="#ppt_h"/>
                                          </p:val>
                                        </p:tav>
                                      </p:tavLst>
                                    </p:anim>
                                    <p:animEffect transition="in" filter="fade">
                                      <p:cBhvr>
                                        <p:cTn id="9" dur="1000"/>
                                        <p:tgtEl>
                                          <p:spTgt spid="112643"/>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112644"/>
                                        </p:tgtEl>
                                        <p:attrNameLst>
                                          <p:attrName>style.visibility</p:attrName>
                                        </p:attrNameLst>
                                      </p:cBhvr>
                                      <p:to>
                                        <p:strVal val="visible"/>
                                      </p:to>
                                    </p:set>
                                    <p:anim calcmode="lin" valueType="num">
                                      <p:cBhvr>
                                        <p:cTn id="13" dur="1000" fill="hold"/>
                                        <p:tgtEl>
                                          <p:spTgt spid="112644"/>
                                        </p:tgtEl>
                                        <p:attrNameLst>
                                          <p:attrName>ppt_w</p:attrName>
                                        </p:attrNameLst>
                                      </p:cBhvr>
                                      <p:tavLst>
                                        <p:tav tm="0">
                                          <p:val>
                                            <p:strVal val="#ppt_w*0.70"/>
                                          </p:val>
                                        </p:tav>
                                        <p:tav tm="100000">
                                          <p:val>
                                            <p:strVal val="#ppt_w"/>
                                          </p:val>
                                        </p:tav>
                                      </p:tavLst>
                                    </p:anim>
                                    <p:anim calcmode="lin" valueType="num">
                                      <p:cBhvr>
                                        <p:cTn id="14" dur="1000" fill="hold"/>
                                        <p:tgtEl>
                                          <p:spTgt spid="112644"/>
                                        </p:tgtEl>
                                        <p:attrNameLst>
                                          <p:attrName>ppt_h</p:attrName>
                                        </p:attrNameLst>
                                      </p:cBhvr>
                                      <p:tavLst>
                                        <p:tav tm="0">
                                          <p:val>
                                            <p:strVal val="#ppt_h"/>
                                          </p:val>
                                        </p:tav>
                                        <p:tav tm="100000">
                                          <p:val>
                                            <p:strVal val="#ppt_h"/>
                                          </p:val>
                                        </p:tav>
                                      </p:tavLst>
                                    </p:anim>
                                    <p:animEffect transition="in" filter="fade">
                                      <p:cBhvr>
                                        <p:cTn id="15" dur="1000"/>
                                        <p:tgtEl>
                                          <p:spTgt spid="112644"/>
                                        </p:tgtEl>
                                      </p:cBhvr>
                                    </p:animEffect>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ctrTitle"/>
          </p:nvPr>
        </p:nvSpPr>
        <p:spPr/>
        <p:txBody>
          <a:bodyPr/>
          <a:lstStyle/>
          <a:p>
            <a:r>
              <a:rPr lang="en-US">
                <a:latin typeface="Arial" charset="0"/>
                <a:ea typeface="ＭＳ Ｐゴシック" charset="0"/>
                <a:cs typeface="ＭＳ Ｐゴシック" charset="0"/>
              </a:rPr>
              <a:t>Culture and Traits</a:t>
            </a:r>
          </a:p>
        </p:txBody>
      </p:sp>
      <p:sp>
        <p:nvSpPr>
          <p:cNvPr id="5" name="Round Diagonal Corner Rectangle 4"/>
          <p:cNvSpPr/>
          <p:nvPr/>
        </p:nvSpPr>
        <p:spPr bwMode="auto">
          <a:xfrm>
            <a:off x="2237535" y="1498600"/>
            <a:ext cx="4668930" cy="3605299"/>
          </a:xfrm>
          <a:prstGeom prst="round2DiagRect">
            <a:avLst/>
          </a:prstGeom>
          <a:solidFill>
            <a:srgbClr val="660066">
              <a:alpha val="81000"/>
            </a:srgbClr>
          </a:solidFill>
          <a:ln w="9525" cap="flat" cmpd="sng" algn="ctr">
            <a:noFill/>
            <a:prstDash val="solid"/>
            <a:round/>
            <a:headEnd type="none" w="med" len="med"/>
            <a:tailEnd type="none" w="med" len="med"/>
          </a:ln>
          <a:effectLst>
            <a:outerShdw blurRad="127000" dist="12700" dir="5400000">
              <a:srgbClr val="000000">
                <a:alpha val="43000"/>
              </a:srgbClr>
            </a:outerShdw>
          </a:effectLst>
        </p:spPr>
        <p:txBody>
          <a:bodyPr wrap="none" anchor="ctr"/>
          <a:lstStyle/>
          <a:p>
            <a:pPr algn="ctr">
              <a:defRPr/>
            </a:pPr>
            <a:endParaRPr lang="en-US" sz="1800">
              <a:latin typeface="Arial" pitchFamily="-111" charset="0"/>
              <a:ea typeface="ＭＳ Ｐゴシック" charset="-128"/>
              <a:cs typeface="ＭＳ Ｐゴシック" charset="-128"/>
            </a:endParaRPr>
          </a:p>
        </p:txBody>
      </p:sp>
      <p:sp>
        <p:nvSpPr>
          <p:cNvPr id="11" name="Content Placeholder 10"/>
          <p:cNvSpPr>
            <a:spLocks noGrp="1"/>
          </p:cNvSpPr>
          <p:nvPr>
            <p:ph idx="4294967295"/>
          </p:nvPr>
        </p:nvSpPr>
        <p:spPr>
          <a:xfrm>
            <a:off x="2580663" y="1620328"/>
            <a:ext cx="4160384" cy="3409377"/>
          </a:xfrm>
        </p:spPr>
        <p:txBody>
          <a:bodyPr>
            <a:normAutofit/>
          </a:bodyPr>
          <a:lstStyle/>
          <a:p>
            <a:pPr marL="0" indent="0">
              <a:buNone/>
            </a:pPr>
            <a:r>
              <a:rPr lang="en-US" sz="2000" b="1" dirty="0">
                <a:solidFill>
                  <a:schemeClr val="bg1"/>
                </a:solidFill>
                <a:latin typeface="Arial" charset="0"/>
                <a:ea typeface="ＭＳ Ｐゴシック" charset="0"/>
                <a:cs typeface="ＭＳ Ｐゴシック" charset="0"/>
              </a:rPr>
              <a:t>When people fail to understand the influence of culture on behavior, they often attribute another person</a:t>
            </a:r>
            <a:r>
              <a:rPr lang="en-US" altLang="ja-JP" sz="2000" b="1" dirty="0">
                <a:solidFill>
                  <a:schemeClr val="bg1"/>
                </a:solidFill>
                <a:latin typeface="Arial" charset="0"/>
                <a:ea typeface="ＭＳ Ｐゴシック" charset="0"/>
                <a:cs typeface="ＭＳ Ｐゴシック" charset="0"/>
              </a:rPr>
              <a:t>’s actions to </a:t>
            </a:r>
            <a:r>
              <a:rPr lang="en-US" altLang="ja-JP" sz="2000" b="1" dirty="0">
                <a:solidFill>
                  <a:srgbClr val="8FD44F"/>
                </a:solidFill>
                <a:latin typeface="Arial" charset="0"/>
                <a:ea typeface="ＭＳ Ｐゴシック" charset="0"/>
                <a:cs typeface="ＭＳ Ｐゴシック" charset="0"/>
              </a:rPr>
              <a:t>individual personality traits </a:t>
            </a:r>
            <a:r>
              <a:rPr lang="en-US" altLang="ja-JP" sz="2000" b="1" dirty="0">
                <a:solidFill>
                  <a:srgbClr val="FFFFFF"/>
                </a:solidFill>
                <a:latin typeface="Arial" charset="0"/>
                <a:ea typeface="ＭＳ Ｐゴシック" charset="0"/>
                <a:cs typeface="ＭＳ Ｐゴシック" charset="0"/>
              </a:rPr>
              <a:t>when they are really due to </a:t>
            </a:r>
            <a:r>
              <a:rPr lang="en-US" altLang="ja-JP" sz="2000" b="1" dirty="0">
                <a:solidFill>
                  <a:srgbClr val="FF0000"/>
                </a:solidFill>
                <a:latin typeface="Arial" charset="0"/>
                <a:ea typeface="ＭＳ Ｐゴシック" charset="0"/>
                <a:cs typeface="ＭＳ Ｐゴシック" charset="0"/>
              </a:rPr>
              <a:t>cultural norms</a:t>
            </a:r>
            <a:r>
              <a:rPr lang="en-US" altLang="ja-JP" sz="2000" b="1" dirty="0">
                <a:solidFill>
                  <a:srgbClr val="FFFFFF"/>
                </a:solidFill>
                <a:latin typeface="Arial" charset="0"/>
                <a:ea typeface="ＭＳ Ｐゴシック" charset="0"/>
                <a:cs typeface="ＭＳ Ｐゴシック" charset="0"/>
              </a:rPr>
              <a:t>.</a:t>
            </a:r>
          </a:p>
          <a:p>
            <a:pPr marL="285750"/>
            <a:r>
              <a:rPr lang="en-US" sz="2000" b="1" dirty="0" smtClean="0">
                <a:solidFill>
                  <a:srgbClr val="FFFF00"/>
                </a:solidFill>
                <a:latin typeface="Arial" charset="0"/>
                <a:ea typeface="ＭＳ Ｐゴシック" charset="0"/>
                <a:cs typeface="ＭＳ Ｐゴシック" charset="0"/>
              </a:rPr>
              <a:t>Cleanliness</a:t>
            </a:r>
            <a:endParaRPr lang="en-US" sz="2000" b="1" dirty="0">
              <a:solidFill>
                <a:srgbClr val="FFFF00"/>
              </a:solidFill>
              <a:latin typeface="Arial" charset="0"/>
              <a:ea typeface="ＭＳ Ｐゴシック" charset="0"/>
              <a:cs typeface="ＭＳ Ｐゴシック" charset="0"/>
            </a:endParaRPr>
          </a:p>
          <a:p>
            <a:pPr marL="285750"/>
            <a:r>
              <a:rPr lang="en-US" sz="2000" b="1" dirty="0" smtClean="0">
                <a:solidFill>
                  <a:srgbClr val="FFFF00"/>
                </a:solidFill>
                <a:latin typeface="Arial" charset="0"/>
                <a:ea typeface="ＭＳ Ｐゴシック" charset="0"/>
                <a:cs typeface="ＭＳ Ｐゴシック" charset="0"/>
              </a:rPr>
              <a:t>Helpfulness</a:t>
            </a:r>
            <a:endParaRPr lang="en-US" sz="2000" b="1" dirty="0">
              <a:solidFill>
                <a:srgbClr val="FFFF00"/>
              </a:solidFill>
              <a:latin typeface="Arial" charset="0"/>
              <a:ea typeface="ＭＳ Ｐゴシック" charset="0"/>
              <a:cs typeface="ＭＳ Ｐゴシック" charset="0"/>
            </a:endParaRPr>
          </a:p>
          <a:p>
            <a:pPr marL="285750"/>
            <a:r>
              <a:rPr lang="en-US" sz="2000" b="1" dirty="0" smtClean="0">
                <a:solidFill>
                  <a:srgbClr val="FFFF00"/>
                </a:solidFill>
                <a:latin typeface="Arial" charset="0"/>
                <a:ea typeface="ＭＳ Ｐゴシック" charset="0"/>
                <a:cs typeface="ＭＳ Ｐゴシック" charset="0"/>
              </a:rPr>
              <a:t>Tardiness </a:t>
            </a:r>
            <a:r>
              <a:rPr lang="en-US" sz="2000" b="1" dirty="0">
                <a:solidFill>
                  <a:srgbClr val="FFFF00"/>
                </a:solidFill>
                <a:latin typeface="Arial" charset="0"/>
                <a:ea typeface="ＭＳ Ｐゴシック" charset="0"/>
                <a:cs typeface="ＭＳ Ｐゴシック" charset="0"/>
              </a:rPr>
              <a:t>and </a:t>
            </a:r>
            <a:r>
              <a:rPr lang="en-US" sz="2000" b="1" dirty="0" smtClean="0">
                <a:solidFill>
                  <a:srgbClr val="FFFF00"/>
                </a:solidFill>
                <a:latin typeface="Arial" charset="0"/>
                <a:ea typeface="ＭＳ Ｐゴシック" charset="0"/>
                <a:cs typeface="ＭＳ Ｐゴシック" charset="0"/>
              </a:rPr>
              <a:t>time</a:t>
            </a:r>
            <a:endParaRPr lang="en-US" sz="2000" b="1" dirty="0">
              <a:solidFill>
                <a:srgbClr val="FFFF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59688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ppt_y-#ppt_h/2"/>
                                          </p:val>
                                        </p:tav>
                                        <p:tav tm="100000">
                                          <p:val>
                                            <p:strVal val="#ppt_y"/>
                                          </p:val>
                                        </p:tav>
                                      </p:tavLst>
                                    </p:anim>
                                    <p:anim calcmode="lin" valueType="num">
                                      <p:cBhvr>
                                        <p:cTn id="9" dur="500" fill="hold"/>
                                        <p:tgtEl>
                                          <p:spTgt spid="5"/>
                                        </p:tgtEl>
                                        <p:attrNameLst>
                                          <p:attrName>ppt_w</p:attrName>
                                        </p:attrNameLst>
                                      </p:cBhvr>
                                      <p:tavLst>
                                        <p:tav tm="0">
                                          <p:val>
                                            <p:strVal val="#ppt_w"/>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1000"/>
                                        <p:tgtEl>
                                          <p:spTgt spid="11">
                                            <p:txEl>
                                              <p:pRg st="0" end="0"/>
                                            </p:txEl>
                                          </p:spTgt>
                                        </p:tgtEl>
                                      </p:cBhvr>
                                    </p:animEffect>
                                    <p:anim calcmode="lin" valueType="num">
                                      <p:cBhvr>
                                        <p:cTn id="14"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1" fill="hold" grpId="0"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slide(fromTop)">
                                      <p:cBhvr>
                                        <p:cTn id="20" dur="500"/>
                                        <p:tgtEl>
                                          <p:spTgt spid="1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Effect transition="in" filter="slide(fromTop)">
                                      <p:cBhvr>
                                        <p:cTn id="25" dur="500"/>
                                        <p:tgtEl>
                                          <p:spTgt spid="11">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1" fill="hold" grpId="0" nodeType="clickEffect">
                                  <p:stCondLst>
                                    <p:cond delay="0"/>
                                  </p:stCondLst>
                                  <p:childTnLst>
                                    <p:set>
                                      <p:cBhvr>
                                        <p:cTn id="29" dur="1" fill="hold">
                                          <p:stCondLst>
                                            <p:cond delay="0"/>
                                          </p:stCondLst>
                                        </p:cTn>
                                        <p:tgtEl>
                                          <p:spTgt spid="11">
                                            <p:txEl>
                                              <p:pRg st="3" end="3"/>
                                            </p:txEl>
                                          </p:spTgt>
                                        </p:tgtEl>
                                        <p:attrNameLst>
                                          <p:attrName>style.visibility</p:attrName>
                                        </p:attrNameLst>
                                      </p:cBhvr>
                                      <p:to>
                                        <p:strVal val="visible"/>
                                      </p:to>
                                    </p:set>
                                    <p:animEffect transition="in" filter="slide(fromTop)">
                                      <p:cBhvr>
                                        <p:cTn id="30"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3"/>
          <p:cNvSpPr>
            <a:spLocks noGrp="1"/>
          </p:cNvSpPr>
          <p:nvPr>
            <p:ph type="ctrTitle"/>
          </p:nvPr>
        </p:nvSpPr>
        <p:spPr/>
        <p:txBody>
          <a:bodyPr/>
          <a:lstStyle/>
          <a:p>
            <a:r>
              <a:rPr lang="en-US">
                <a:latin typeface="Arial" charset="0"/>
                <a:ea typeface="ＭＳ Ｐゴシック" charset="0"/>
                <a:cs typeface="ＭＳ Ｐゴシック" charset="0"/>
              </a:rPr>
              <a:t>Culture and Traits</a:t>
            </a:r>
          </a:p>
        </p:txBody>
      </p:sp>
      <p:pic>
        <p:nvPicPr>
          <p:cNvPr id="5" name="Picture 4" descr="AAJCEIF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53000" y="967223"/>
            <a:ext cx="3530600" cy="531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AJCEIJ0.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3563" y="975161"/>
            <a:ext cx="3979862"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4494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6"/>
          <p:cNvPicPr>
            <a:picLocks noChangeAspect="1"/>
          </p:cNvPicPr>
          <p:nvPr/>
        </p:nvPicPr>
        <p:blipFill>
          <a:blip r:embed="rId3" cstate="screen">
            <a:extLst>
              <a:ext uri="{BEBA8EAE-BF5A-486C-A8C5-ECC9F3942E4B}">
                <a14:imgProps xmlns:a14="http://schemas.microsoft.com/office/drawing/2010/main">
                  <a14:imgLayer r:embed="rId4">
                    <a14:imgEffect>
                      <a14:backgroundRemoval t="9989" b="100000" l="9989" r="100000"/>
                    </a14:imgEffect>
                  </a14:imgLayer>
                </a14:imgProps>
              </a:ext>
              <a:ext uri="{28A0092B-C50C-407E-A947-70E740481C1C}">
                <a14:useLocalDpi xmlns:a14="http://schemas.microsoft.com/office/drawing/2010/main"/>
              </a:ext>
            </a:extLst>
          </a:blip>
          <a:stretch>
            <a:fillRect/>
          </a:stretch>
        </p:blipFill>
        <p:spPr bwMode="auto">
          <a:xfrm>
            <a:off x="-330665" y="-405652"/>
            <a:ext cx="4581177" cy="687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Content Placeholder 5"/>
          <p:cNvSpPr>
            <a:spLocks noGrp="1"/>
          </p:cNvSpPr>
          <p:nvPr>
            <p:ph idx="4294967295"/>
          </p:nvPr>
        </p:nvSpPr>
        <p:spPr>
          <a:xfrm>
            <a:off x="3619634" y="1988207"/>
            <a:ext cx="4900612" cy="3309577"/>
          </a:xfrm>
        </p:spPr>
        <p:txBody>
          <a:bodyPr>
            <a:normAutofit/>
          </a:bodyPr>
          <a:lstStyle/>
          <a:p>
            <a:pPr>
              <a:spcBef>
                <a:spcPts val="1200"/>
              </a:spcBef>
              <a:spcAft>
                <a:spcPts val="1200"/>
              </a:spcAft>
              <a:buFont typeface="Arial"/>
              <a:buChar char="•"/>
              <a:defRPr/>
            </a:pPr>
            <a:r>
              <a:rPr lang="en-US" sz="2400" b="1" dirty="0" smtClean="0">
                <a:latin typeface="Arial" charset="0"/>
                <a:ea typeface="ＭＳ Ｐゴシック" charset="0"/>
                <a:cs typeface="ＭＳ Ｐゴシック" charset="0"/>
              </a:rPr>
              <a:t>Emphasis </a:t>
            </a:r>
            <a:r>
              <a:rPr lang="en-US" sz="2400" b="1" dirty="0">
                <a:latin typeface="Arial" charset="0"/>
                <a:ea typeface="ＭＳ Ｐゴシック" charset="0"/>
                <a:cs typeface="ＭＳ Ｐゴシック" charset="0"/>
              </a:rPr>
              <a:t>on aggressiveness and vigilance in herding cultures creates culture of honor</a:t>
            </a:r>
          </a:p>
          <a:p>
            <a:pPr>
              <a:buFont typeface="Arial"/>
              <a:buChar char="•"/>
              <a:defRPr/>
            </a:pPr>
            <a:r>
              <a:rPr lang="en-US" sz="2400" b="1" dirty="0">
                <a:latin typeface="Arial" charset="0"/>
                <a:ea typeface="ＭＳ Ｐゴシック" charset="0"/>
                <a:cs typeface="ＭＳ Ｐゴシック" charset="0"/>
              </a:rPr>
              <a:t>Used to explain increased likelihood of fighting in the South and the West, versus the North and Midwest</a:t>
            </a:r>
          </a:p>
        </p:txBody>
      </p:sp>
      <p:sp>
        <p:nvSpPr>
          <p:cNvPr id="5" name="Rectangle 4"/>
          <p:cNvSpPr/>
          <p:nvPr/>
        </p:nvSpPr>
        <p:spPr>
          <a:xfrm>
            <a:off x="-98323" y="-5291"/>
            <a:ext cx="9309165" cy="42744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31984" y="45734"/>
            <a:ext cx="6818563" cy="342567"/>
          </a:xfrm>
          <a:prstGeom prst="rect">
            <a:avLst/>
          </a:prstGeom>
        </p:spPr>
        <p:txBody>
          <a:bodyPr>
            <a:noAutofit/>
          </a:bodyPr>
          <a:lstStyle>
            <a:lvl1pPr algn="l" defTabSz="457200" rtl="0" eaLnBrk="1" latinLnBrk="0" hangingPunct="1">
              <a:spcBef>
                <a:spcPct val="0"/>
              </a:spcBef>
              <a:buNone/>
              <a:defRPr sz="1600" b="1" kern="1200" cap="all">
                <a:solidFill>
                  <a:srgbClr val="FFFFFF"/>
                </a:solidFill>
                <a:latin typeface="Arial"/>
                <a:ea typeface="+mj-ea"/>
                <a:cs typeface="Arial"/>
              </a:defRPr>
            </a:lvl1pPr>
          </a:lstStyle>
          <a:p>
            <a:r>
              <a:rPr lang="en-US" dirty="0" smtClean="0">
                <a:solidFill>
                  <a:schemeClr val="tx1"/>
                </a:solidFill>
              </a:rPr>
              <a:t>CULTURE AND </a:t>
            </a:r>
            <a:r>
              <a:rPr lang="en-US" dirty="0" smtClean="0">
                <a:solidFill>
                  <a:srgbClr val="FFFF00"/>
                </a:solidFill>
              </a:rPr>
              <a:t>violence</a:t>
            </a:r>
            <a:endParaRPr lang="en-US" dirty="0">
              <a:solidFill>
                <a:srgbClr val="FFFF00"/>
              </a:solidFill>
            </a:endParaRPr>
          </a:p>
        </p:txBody>
      </p:sp>
      <p:sp>
        <p:nvSpPr>
          <p:cNvPr id="7" name="Title 1"/>
          <p:cNvSpPr txBox="1">
            <a:spLocks/>
          </p:cNvSpPr>
          <p:nvPr/>
        </p:nvSpPr>
        <p:spPr>
          <a:xfrm>
            <a:off x="231984" y="486872"/>
            <a:ext cx="6818562" cy="472301"/>
          </a:xfrm>
          <a:prstGeom prst="rect">
            <a:avLst/>
          </a:prstGeom>
        </p:spPr>
        <p:txBody>
          <a:bodyPr vert="horz" lIns="91440" tIns="45720" rIns="91440" bIns="45720" rtlCol="0" anchor="ctr">
            <a:noAutofit/>
          </a:bodyPr>
          <a:lstStyle>
            <a:lvl1pPr algn="l" defTabSz="457200" rtl="0" eaLnBrk="1" latinLnBrk="0" hangingPunct="1">
              <a:spcBef>
                <a:spcPct val="0"/>
              </a:spcBef>
              <a:buNone/>
              <a:defRPr sz="1800" b="1" kern="1200" cap="all">
                <a:solidFill>
                  <a:schemeClr val="tx1"/>
                </a:solidFill>
                <a:latin typeface="Arial"/>
                <a:ea typeface="+mj-ea"/>
                <a:cs typeface="Arial"/>
              </a:defRPr>
            </a:lvl1pPr>
          </a:lstStyle>
          <a:p>
            <a:pPr algn="l"/>
            <a:r>
              <a:rPr lang="en-US" sz="2400" b="0" i="0" u="none" strike="noStrike" cap="none" baseline="0" dirty="0" smtClean="0">
                <a:solidFill>
                  <a:schemeClr val="tx1"/>
                </a:solidFill>
                <a:latin typeface=""/>
              </a:rPr>
              <a:t>The Cultivation of Male Aggression</a:t>
            </a:r>
            <a:endParaRPr lang="en-US" sz="2400" b="0" cap="none" dirty="0">
              <a:solidFill>
                <a:schemeClr val="tx1"/>
              </a:solidFill>
            </a:endParaRPr>
          </a:p>
        </p:txBody>
      </p:sp>
      <p:sp>
        <p:nvSpPr>
          <p:cNvPr id="8" name="Rectangle 7"/>
          <p:cNvSpPr/>
          <p:nvPr/>
        </p:nvSpPr>
        <p:spPr>
          <a:xfrm>
            <a:off x="-98323" y="422150"/>
            <a:ext cx="9309165" cy="6472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4546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90113"/>
                                        </p:tgtEl>
                                        <p:attrNameLst>
                                          <p:attrName>style.visibility</p:attrName>
                                        </p:attrNameLst>
                                      </p:cBhvr>
                                      <p:to>
                                        <p:strVal val="visible"/>
                                      </p:to>
                                    </p:set>
                                    <p:anim calcmode="lin" valueType="num">
                                      <p:cBhvr additive="base">
                                        <p:cTn id="27" dur="500" fill="hold"/>
                                        <p:tgtEl>
                                          <p:spTgt spid="90113"/>
                                        </p:tgtEl>
                                        <p:attrNameLst>
                                          <p:attrName>ppt_x</p:attrName>
                                        </p:attrNameLst>
                                      </p:cBhvr>
                                      <p:tavLst>
                                        <p:tav tm="0">
                                          <p:val>
                                            <p:strVal val="#ppt_x"/>
                                          </p:val>
                                        </p:tav>
                                        <p:tav tm="100000">
                                          <p:val>
                                            <p:strVal val="#ppt_x"/>
                                          </p:val>
                                        </p:tav>
                                      </p:tavLst>
                                    </p:anim>
                                    <p:anim calcmode="lin" valueType="num">
                                      <p:cBhvr additive="base">
                                        <p:cTn id="28" dur="500" fill="hold"/>
                                        <p:tgtEl>
                                          <p:spTgt spid="90113"/>
                                        </p:tgtEl>
                                        <p:attrNameLst>
                                          <p:attrName>ppt_y</p:attrName>
                                        </p:attrNameLst>
                                      </p:cBhvr>
                                      <p:tavLst>
                                        <p:tav tm="0">
                                          <p:val>
                                            <p:strVal val="1+#ppt_h/2"/>
                                          </p:val>
                                        </p:tav>
                                        <p:tav tm="100000">
                                          <p:val>
                                            <p:strVal val="#ppt_y"/>
                                          </p:val>
                                        </p:tav>
                                      </p:tavLst>
                                    </p:anim>
                                  </p:childTnLst>
                                </p:cTn>
                              </p:par>
                              <p:par>
                                <p:cTn id="29" presetID="22" presetClass="entr" presetSubtype="1" fill="hold" grpId="0" nodeType="withEffect">
                                  <p:stCondLst>
                                    <p:cond delay="500"/>
                                  </p:stCondLst>
                                  <p:childTnLst>
                                    <p:set>
                                      <p:cBhvr>
                                        <p:cTn id="30" dur="1" fill="hold">
                                          <p:stCondLst>
                                            <p:cond delay="0"/>
                                          </p:stCondLst>
                                        </p:cTn>
                                        <p:tgtEl>
                                          <p:spTgt spid="144387">
                                            <p:txEl>
                                              <p:pRg st="0" end="0"/>
                                            </p:txEl>
                                          </p:spTgt>
                                        </p:tgtEl>
                                        <p:attrNameLst>
                                          <p:attrName>style.visibility</p:attrName>
                                        </p:attrNameLst>
                                      </p:cBhvr>
                                      <p:to>
                                        <p:strVal val="visible"/>
                                      </p:to>
                                    </p:set>
                                    <p:animEffect transition="in" filter="wipe(up)">
                                      <p:cBhvr>
                                        <p:cTn id="31" dur="1000"/>
                                        <p:tgtEl>
                                          <p:spTgt spid="144387">
                                            <p:txEl>
                                              <p:pRg st="0" end="0"/>
                                            </p:txEl>
                                          </p:spTgt>
                                        </p:tgtEl>
                                      </p:cBhvr>
                                    </p:animEffect>
                                  </p:childTnLst>
                                </p:cTn>
                              </p:par>
                            </p:childTnLst>
                          </p:cTn>
                        </p:par>
                        <p:par>
                          <p:cTn id="32" fill="hold" nodeType="afterGroup">
                            <p:stCondLst>
                              <p:cond delay="3500"/>
                            </p:stCondLst>
                            <p:childTnLst>
                              <p:par>
                                <p:cTn id="33" presetID="22" presetClass="entr" presetSubtype="8" fill="hold" grpId="0" nodeType="afterEffect">
                                  <p:stCondLst>
                                    <p:cond delay="750"/>
                                  </p:stCondLst>
                                  <p:childTnLst>
                                    <p:set>
                                      <p:cBhvr>
                                        <p:cTn id="34" dur="1" fill="hold">
                                          <p:stCondLst>
                                            <p:cond delay="0"/>
                                          </p:stCondLst>
                                        </p:cTn>
                                        <p:tgtEl>
                                          <p:spTgt spid="144387">
                                            <p:txEl>
                                              <p:pRg st="1" end="1"/>
                                            </p:txEl>
                                          </p:spTgt>
                                        </p:tgtEl>
                                        <p:attrNameLst>
                                          <p:attrName>style.visibility</p:attrName>
                                        </p:attrNameLst>
                                      </p:cBhvr>
                                      <p:to>
                                        <p:strVal val="visible"/>
                                      </p:to>
                                    </p:set>
                                    <p:animEffect transition="in" filter="wipe(left)">
                                      <p:cBhvr>
                                        <p:cTn id="35" dur="1000"/>
                                        <p:tgtEl>
                                          <p:spTgt spid="1443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7" grpId="0" build="p"/>
      <p:bldP spid="5" grpId="0" animBg="1"/>
      <p:bldP spid="6" grpId="0"/>
      <p:bldP spid="7" grpId="0"/>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ctrTitle"/>
          </p:nvPr>
        </p:nvSpPr>
        <p:spPr/>
        <p:txBody>
          <a:bodyPr/>
          <a:lstStyle/>
          <a:p>
            <a:r>
              <a:rPr lang="en-US">
                <a:latin typeface="Arial" charset="0"/>
                <a:ea typeface="ＭＳ Ｐゴシック" charset="0"/>
                <a:cs typeface="ＭＳ Ｐゴシック" charset="0"/>
              </a:rPr>
              <a:t>Figure 14.2: Aggression and Cultures of Honor</a:t>
            </a:r>
          </a:p>
        </p:txBody>
      </p:sp>
      <p:grpSp>
        <p:nvGrpSpPr>
          <p:cNvPr id="2" name="Group 8"/>
          <p:cNvGrpSpPr>
            <a:grpSpLocks/>
          </p:cNvGrpSpPr>
          <p:nvPr/>
        </p:nvGrpSpPr>
        <p:grpSpPr bwMode="auto">
          <a:xfrm>
            <a:off x="314325" y="1248536"/>
            <a:ext cx="8515350" cy="4770438"/>
            <a:chOff x="314433" y="797726"/>
            <a:chExt cx="8515134" cy="4770075"/>
          </a:xfrm>
        </p:grpSpPr>
        <p:sp>
          <p:nvSpPr>
            <p:cNvPr id="8" name="Rounded Rectangle 7"/>
            <p:cNvSpPr>
              <a:spLocks noChangeArrowheads="1"/>
            </p:cNvSpPr>
            <p:nvPr/>
          </p:nvSpPr>
          <p:spPr bwMode="auto">
            <a:xfrm>
              <a:off x="314433" y="797726"/>
              <a:ext cx="8515134" cy="4770075"/>
            </a:xfrm>
            <a:prstGeom prst="roundRect">
              <a:avLst>
                <a:gd name="adj" fmla="val 4380"/>
              </a:avLst>
            </a:prstGeom>
            <a:solidFill>
              <a:srgbClr val="FFFFFF"/>
            </a:solidFill>
            <a:ln>
              <a:noFill/>
            </a:ln>
            <a:effectLst>
              <a:outerShdw blurRad="114300" dist="38100" dir="27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defRPr/>
              </a:pPr>
              <a:endParaRPr lang="en-US" sz="1800">
                <a:latin typeface="Arial" pitchFamily="-111" charset="0"/>
                <a:ea typeface="ＭＳ Ｐゴシック" charset="-128"/>
                <a:cs typeface="ＭＳ Ｐゴシック" charset="-128"/>
              </a:endParaRPr>
            </a:p>
          </p:txBody>
        </p:sp>
        <p:pic>
          <p:nvPicPr>
            <p:cNvPr id="92168"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7193" y="994519"/>
              <a:ext cx="7009613" cy="437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26391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p:txBody>
          <a:bodyPr/>
          <a:lstStyle/>
          <a:p>
            <a:r>
              <a:rPr lang="en-US">
                <a:latin typeface="Arial" charset="0"/>
                <a:ea typeface="ＭＳ Ｐゴシック" charset="0"/>
                <a:cs typeface="ＭＳ Ｐゴシック" charset="0"/>
              </a:rPr>
              <a:t>Evaluating Cultural Approaches</a:t>
            </a:r>
          </a:p>
        </p:txBody>
      </p:sp>
      <p:sp>
        <p:nvSpPr>
          <p:cNvPr id="147459" name="Content Placeholder 9"/>
          <p:cNvSpPr>
            <a:spLocks noGrp="1"/>
          </p:cNvSpPr>
          <p:nvPr>
            <p:ph idx="4294967295"/>
          </p:nvPr>
        </p:nvSpPr>
        <p:spPr>
          <a:xfrm>
            <a:off x="221165" y="1242898"/>
            <a:ext cx="4027488" cy="4648200"/>
          </a:xfrm>
        </p:spPr>
        <p:txBody>
          <a:bodyPr>
            <a:noAutofit/>
          </a:bodyPr>
          <a:lstStyle/>
          <a:p>
            <a:pPr marL="0" indent="0">
              <a:spcAft>
                <a:spcPts val="600"/>
              </a:spcAft>
              <a:buNone/>
              <a:defRPr/>
            </a:pPr>
            <a:r>
              <a:rPr lang="en-US" sz="2200" b="1" dirty="0">
                <a:solidFill>
                  <a:srgbClr val="0C66A2"/>
                </a:solidFill>
                <a:latin typeface="Arial" charset="0"/>
                <a:ea typeface="ＭＳ Ｐゴシック" charset="0"/>
                <a:cs typeface="ＭＳ Ｐゴシック" charset="0"/>
              </a:rPr>
              <a:t>Cultural psychologists face the problem of how to describe cultural influences on personality without oversimplifying or stereotyping.</a:t>
            </a:r>
          </a:p>
          <a:p>
            <a:pPr marL="0" indent="0">
              <a:buNone/>
              <a:defRPr/>
            </a:pPr>
            <a:r>
              <a:rPr lang="en-US" sz="2200" b="1" dirty="0">
                <a:latin typeface="Arial" charset="0"/>
                <a:ea typeface="ＭＳ Ｐゴシック" charset="0"/>
                <a:cs typeface="ＭＳ Ｐゴシック" charset="0"/>
              </a:rPr>
              <a:t>People vary according to:</a:t>
            </a:r>
          </a:p>
          <a:p>
            <a:pPr>
              <a:defRPr/>
            </a:pPr>
            <a:r>
              <a:rPr lang="en-US" sz="2200" b="1" dirty="0">
                <a:latin typeface="Arial" charset="0"/>
                <a:ea typeface="ＭＳ Ｐゴシック" charset="0"/>
              </a:rPr>
              <a:t>Temperaments</a:t>
            </a:r>
          </a:p>
          <a:p>
            <a:pPr>
              <a:defRPr/>
            </a:pPr>
            <a:r>
              <a:rPr lang="en-US" sz="2200" b="1" dirty="0">
                <a:latin typeface="Arial" charset="0"/>
                <a:ea typeface="ＭＳ Ｐゴシック" charset="0"/>
              </a:rPr>
              <a:t>Beliefs</a:t>
            </a:r>
          </a:p>
          <a:p>
            <a:pPr>
              <a:spcAft>
                <a:spcPts val="600"/>
              </a:spcAft>
              <a:defRPr/>
            </a:pPr>
            <a:r>
              <a:rPr lang="en-US" sz="2200" b="1" dirty="0">
                <a:latin typeface="Arial" charset="0"/>
                <a:ea typeface="ＭＳ Ｐゴシック" charset="0"/>
              </a:rPr>
              <a:t>Learning </a:t>
            </a:r>
            <a:r>
              <a:rPr lang="en-US" sz="2200" b="1" dirty="0" smtClean="0">
                <a:latin typeface="Arial" charset="0"/>
                <a:ea typeface="ＭＳ Ｐゴシック" charset="0"/>
              </a:rPr>
              <a:t>histories</a:t>
            </a:r>
          </a:p>
          <a:p>
            <a:pPr marL="11113" lvl="1" indent="0">
              <a:spcBef>
                <a:spcPts val="1200"/>
              </a:spcBef>
              <a:spcAft>
                <a:spcPts val="600"/>
              </a:spcAft>
              <a:buFont typeface="Arial" charset="0"/>
              <a:buNone/>
              <a:defRPr/>
            </a:pPr>
            <a:r>
              <a:rPr lang="en-US" sz="2200" b="1" dirty="0" smtClean="0">
                <a:solidFill>
                  <a:srgbClr val="FF0000"/>
                </a:solidFill>
                <a:latin typeface="Arial" charset="0"/>
                <a:ea typeface="ＭＳ Ｐゴシック" charset="0"/>
              </a:rPr>
              <a:t>Variation occurs within every culture</a:t>
            </a:r>
            <a:endParaRPr lang="en-US" sz="2200" b="1" dirty="0">
              <a:latin typeface="Arial" charset="0"/>
              <a:ea typeface="ＭＳ Ｐゴシック" charset="0"/>
              <a:cs typeface="ＭＳ Ｐゴシック" charset="0"/>
            </a:endParaRPr>
          </a:p>
        </p:txBody>
      </p:sp>
      <p:pic>
        <p:nvPicPr>
          <p:cNvPr id="5"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4456457" y="1808583"/>
            <a:ext cx="4144888" cy="4226219"/>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0811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147459">
                                            <p:txEl>
                                              <p:pRg st="0" end="0"/>
                                            </p:txEl>
                                          </p:spTgt>
                                        </p:tgtEl>
                                        <p:attrNameLst>
                                          <p:attrName>style.visibility</p:attrName>
                                        </p:attrNameLst>
                                      </p:cBhvr>
                                      <p:to>
                                        <p:strVal val="visible"/>
                                      </p:to>
                                    </p:set>
                                    <p:animEffect transition="in" filter="fade">
                                      <p:cBhvr>
                                        <p:cTn id="14" dur="1000"/>
                                        <p:tgtEl>
                                          <p:spTgt spid="147459">
                                            <p:txEl>
                                              <p:pRg st="0" end="0"/>
                                            </p:txEl>
                                          </p:spTgt>
                                        </p:tgtEl>
                                      </p:cBhvr>
                                    </p:animEffect>
                                    <p:anim calcmode="lin" valueType="num">
                                      <p:cBhvr>
                                        <p:cTn id="15" dur="1000" fill="hold"/>
                                        <p:tgtEl>
                                          <p:spTgt spid="14745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474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7459">
                                            <p:txEl>
                                              <p:pRg st="1" end="1"/>
                                            </p:txEl>
                                          </p:spTgt>
                                        </p:tgtEl>
                                        <p:attrNameLst>
                                          <p:attrName>style.visibility</p:attrName>
                                        </p:attrNameLst>
                                      </p:cBhvr>
                                      <p:to>
                                        <p:strVal val="visible"/>
                                      </p:to>
                                    </p:set>
                                    <p:animEffect transition="in" filter="fade">
                                      <p:cBhvr>
                                        <p:cTn id="21" dur="1000"/>
                                        <p:tgtEl>
                                          <p:spTgt spid="147459">
                                            <p:txEl>
                                              <p:pRg st="1" end="1"/>
                                            </p:txEl>
                                          </p:spTgt>
                                        </p:tgtEl>
                                      </p:cBhvr>
                                    </p:animEffect>
                                    <p:anim calcmode="lin" valueType="num">
                                      <p:cBhvr>
                                        <p:cTn id="22" dur="1000" fill="hold"/>
                                        <p:tgtEl>
                                          <p:spTgt spid="14745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4745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nodeType="afterGroup">
                            <p:stCondLst>
                              <p:cond delay="0"/>
                            </p:stCondLst>
                            <p:childTnLst>
                              <p:par>
                                <p:cTn id="26" presetID="12" presetClass="entr" presetSubtype="1" fill="hold" grpId="0" nodeType="clickEffect">
                                  <p:stCondLst>
                                    <p:cond delay="0"/>
                                  </p:stCondLst>
                                  <p:childTnLst>
                                    <p:set>
                                      <p:cBhvr>
                                        <p:cTn id="27" dur="1" fill="hold">
                                          <p:stCondLst>
                                            <p:cond delay="0"/>
                                          </p:stCondLst>
                                        </p:cTn>
                                        <p:tgtEl>
                                          <p:spTgt spid="147459">
                                            <p:txEl>
                                              <p:pRg st="2" end="2"/>
                                            </p:txEl>
                                          </p:spTgt>
                                        </p:tgtEl>
                                        <p:attrNameLst>
                                          <p:attrName>style.visibility</p:attrName>
                                        </p:attrNameLst>
                                      </p:cBhvr>
                                      <p:to>
                                        <p:strVal val="visible"/>
                                      </p:to>
                                    </p:set>
                                    <p:animEffect transition="in" filter="slide(fromTop)">
                                      <p:cBhvr>
                                        <p:cTn id="28" dur="500"/>
                                        <p:tgtEl>
                                          <p:spTgt spid="14745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1" fill="hold" grpId="0" nodeType="clickEffect">
                                  <p:stCondLst>
                                    <p:cond delay="0"/>
                                  </p:stCondLst>
                                  <p:childTnLst>
                                    <p:set>
                                      <p:cBhvr>
                                        <p:cTn id="32" dur="1" fill="hold">
                                          <p:stCondLst>
                                            <p:cond delay="0"/>
                                          </p:stCondLst>
                                        </p:cTn>
                                        <p:tgtEl>
                                          <p:spTgt spid="147459">
                                            <p:txEl>
                                              <p:pRg st="3" end="3"/>
                                            </p:txEl>
                                          </p:spTgt>
                                        </p:tgtEl>
                                        <p:attrNameLst>
                                          <p:attrName>style.visibility</p:attrName>
                                        </p:attrNameLst>
                                      </p:cBhvr>
                                      <p:to>
                                        <p:strVal val="visible"/>
                                      </p:to>
                                    </p:set>
                                    <p:animEffect transition="in" filter="slide(fromTop)">
                                      <p:cBhvr>
                                        <p:cTn id="33" dur="500"/>
                                        <p:tgtEl>
                                          <p:spTgt spid="14745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1" fill="hold" grpId="0" nodeType="clickEffect">
                                  <p:stCondLst>
                                    <p:cond delay="0"/>
                                  </p:stCondLst>
                                  <p:childTnLst>
                                    <p:set>
                                      <p:cBhvr>
                                        <p:cTn id="37" dur="1" fill="hold">
                                          <p:stCondLst>
                                            <p:cond delay="0"/>
                                          </p:stCondLst>
                                        </p:cTn>
                                        <p:tgtEl>
                                          <p:spTgt spid="147459">
                                            <p:txEl>
                                              <p:pRg st="4" end="4"/>
                                            </p:txEl>
                                          </p:spTgt>
                                        </p:tgtEl>
                                        <p:attrNameLst>
                                          <p:attrName>style.visibility</p:attrName>
                                        </p:attrNameLst>
                                      </p:cBhvr>
                                      <p:to>
                                        <p:strVal val="visible"/>
                                      </p:to>
                                    </p:set>
                                    <p:animEffect transition="in" filter="slide(fromTop)">
                                      <p:cBhvr>
                                        <p:cTn id="38" dur="500"/>
                                        <p:tgtEl>
                                          <p:spTgt spid="147459">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1" fill="hold" grpId="0" nodeType="clickEffect">
                                  <p:stCondLst>
                                    <p:cond delay="0"/>
                                  </p:stCondLst>
                                  <p:childTnLst>
                                    <p:set>
                                      <p:cBhvr>
                                        <p:cTn id="42" dur="1" fill="hold">
                                          <p:stCondLst>
                                            <p:cond delay="0"/>
                                          </p:stCondLst>
                                        </p:cTn>
                                        <p:tgtEl>
                                          <p:spTgt spid="147459">
                                            <p:txEl>
                                              <p:pRg st="5" end="5"/>
                                            </p:txEl>
                                          </p:spTgt>
                                        </p:tgtEl>
                                        <p:attrNameLst>
                                          <p:attrName>style.visibility</p:attrName>
                                        </p:attrNameLst>
                                      </p:cBhvr>
                                      <p:to>
                                        <p:strVal val="visible"/>
                                      </p:to>
                                    </p:set>
                                    <p:animEffect transition="in" filter="slide(fromTop)">
                                      <p:cBhvr>
                                        <p:cTn id="43" dur="500"/>
                                        <p:tgtEl>
                                          <p:spTgt spid="14745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14.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4384"/>
            <a:ext cx="9144000" cy="6494443"/>
          </a:xfrm>
          <a:prstGeom prst="rect">
            <a:avLst/>
          </a:prstGeom>
        </p:spPr>
      </p:pic>
      <p:sp>
        <p:nvSpPr>
          <p:cNvPr id="2" name="Rectangle 1"/>
          <p:cNvSpPr/>
          <p:nvPr/>
        </p:nvSpPr>
        <p:spPr>
          <a:xfrm>
            <a:off x="3346367" y="1978831"/>
            <a:ext cx="2441120" cy="1128463"/>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3919122" y="622710"/>
            <a:ext cx="1261806" cy="1261806"/>
            <a:chOff x="815959" y="622710"/>
            <a:chExt cx="1261806" cy="1261806"/>
          </a:xfrm>
        </p:grpSpPr>
        <p:sp>
          <p:nvSpPr>
            <p:cNvPr id="4" name="Oval 3"/>
            <p:cNvSpPr/>
            <p:nvPr/>
          </p:nvSpPr>
          <p:spPr>
            <a:xfrm>
              <a:off x="815959" y="622710"/>
              <a:ext cx="1261806" cy="12618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21082" y="944304"/>
              <a:ext cx="1051560" cy="584776"/>
            </a:xfrm>
            <a:prstGeom prst="rect">
              <a:avLst/>
            </a:prstGeom>
            <a:noFill/>
            <a:ln>
              <a:noFill/>
            </a:ln>
          </p:spPr>
          <p:txBody>
            <a:bodyPr wrap="square" rtlCol="0">
              <a:spAutoFit/>
            </a:bodyPr>
            <a:lstStyle/>
            <a:p>
              <a:pPr algn="ctr"/>
              <a:r>
                <a:rPr lang="en-US" sz="3200" b="1" dirty="0" smtClean="0">
                  <a:solidFill>
                    <a:srgbClr val="FF5775"/>
                  </a:solidFill>
                  <a:latin typeface="Arial"/>
                  <a:cs typeface="Arial"/>
                </a:rPr>
                <a:t>14.6</a:t>
              </a:r>
              <a:endParaRPr lang="en-US" sz="3200" b="1" dirty="0">
                <a:solidFill>
                  <a:srgbClr val="FF5775"/>
                </a:solidFill>
                <a:latin typeface="Arial"/>
                <a:cs typeface="Arial"/>
              </a:endParaRPr>
            </a:p>
          </p:txBody>
        </p:sp>
      </p:grpSp>
      <p:sp>
        <p:nvSpPr>
          <p:cNvPr id="6" name="TextBox 5"/>
          <p:cNvSpPr txBox="1"/>
          <p:nvPr/>
        </p:nvSpPr>
        <p:spPr>
          <a:xfrm>
            <a:off x="3346367" y="2105743"/>
            <a:ext cx="2441120" cy="830997"/>
          </a:xfrm>
          <a:prstGeom prst="rect">
            <a:avLst/>
          </a:prstGeom>
          <a:noFill/>
        </p:spPr>
        <p:txBody>
          <a:bodyPr wrap="square" rtlCol="0">
            <a:spAutoFit/>
          </a:bodyPr>
          <a:lstStyle/>
          <a:p>
            <a:pPr algn="ctr"/>
            <a:r>
              <a:rPr lang="en-US" sz="2400" b="1" dirty="0">
                <a:solidFill>
                  <a:schemeClr val="bg1"/>
                </a:solidFill>
                <a:latin typeface=""/>
              </a:rPr>
              <a:t>The Inner </a:t>
            </a:r>
            <a:r>
              <a:rPr lang="en-US" sz="2400" b="1" dirty="0" smtClean="0">
                <a:solidFill>
                  <a:schemeClr val="bg1"/>
                </a:solidFill>
                <a:latin typeface=""/>
              </a:rPr>
              <a:t>Experience</a:t>
            </a:r>
            <a:endParaRPr lang="en-US" sz="2400" b="1" dirty="0">
              <a:solidFill>
                <a:schemeClr val="bg1"/>
              </a:solidFill>
              <a:latin typeface="Arial"/>
              <a:cs typeface="Arial"/>
            </a:endParaRPr>
          </a:p>
        </p:txBody>
      </p:sp>
    </p:spTree>
    <p:extLst>
      <p:ext uri="{BB962C8B-B14F-4D97-AF65-F5344CB8AC3E}">
        <p14:creationId xmlns:p14="http://schemas.microsoft.com/office/powerpoint/2010/main" val="4389631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48" y="819321"/>
            <a:ext cx="5273933"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19" name="Group 18"/>
          <p:cNvGrpSpPr/>
          <p:nvPr/>
        </p:nvGrpSpPr>
        <p:grpSpPr>
          <a:xfrm>
            <a:off x="-6792" y="-6792"/>
            <a:ext cx="1051560" cy="1051560"/>
            <a:chOff x="-6792" y="-6792"/>
            <a:chExt cx="1051560" cy="1051560"/>
          </a:xfrm>
        </p:grpSpPr>
        <p:sp>
          <p:nvSpPr>
            <p:cNvPr id="20" name="Rectangle 19"/>
            <p:cNvSpPr/>
            <p:nvPr/>
          </p:nvSpPr>
          <p:spPr>
            <a:xfrm>
              <a:off x="-6792" y="-6792"/>
              <a:ext cx="1051560"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TextBox 20"/>
            <p:cNvSpPr txBox="1"/>
            <p:nvPr/>
          </p:nvSpPr>
          <p:spPr>
            <a:xfrm>
              <a:off x="-6792" y="223271"/>
              <a:ext cx="1051560" cy="584776"/>
            </a:xfrm>
            <a:prstGeom prst="rect">
              <a:avLst/>
            </a:prstGeom>
            <a:noFill/>
            <a:ln>
              <a:noFill/>
            </a:ln>
          </p:spPr>
          <p:txBody>
            <a:bodyPr wrap="square" rtlCol="0">
              <a:spAutoFit/>
            </a:bodyPr>
            <a:lstStyle/>
            <a:p>
              <a:pPr algn="ctr"/>
              <a:r>
                <a:rPr lang="en-US" sz="3200" b="1" dirty="0" smtClean="0">
                  <a:solidFill>
                    <a:srgbClr val="FFFFFF"/>
                  </a:solidFill>
                  <a:latin typeface="Arial"/>
                  <a:cs typeface="Arial"/>
                </a:rPr>
                <a:t>14.6</a:t>
              </a:r>
              <a:endParaRPr lang="en-US" sz="3200" b="1" dirty="0">
                <a:solidFill>
                  <a:srgbClr val="FFFFFF"/>
                </a:solidFill>
                <a:latin typeface="Arial"/>
                <a:cs typeface="Arial"/>
              </a:endParaRPr>
            </a:p>
          </p:txBody>
        </p:sp>
      </p:grpSp>
      <p:sp>
        <p:nvSpPr>
          <p:cNvPr id="22" name="TextBox 21"/>
          <p:cNvSpPr txBox="1"/>
          <p:nvPr/>
        </p:nvSpPr>
        <p:spPr>
          <a:xfrm>
            <a:off x="1200984" y="326008"/>
            <a:ext cx="7050783" cy="461665"/>
          </a:xfrm>
          <a:prstGeom prst="rect">
            <a:avLst/>
          </a:prstGeom>
          <a:noFill/>
        </p:spPr>
        <p:txBody>
          <a:bodyPr wrap="square" rtlCol="0">
            <a:spAutoFit/>
          </a:bodyPr>
          <a:lstStyle/>
          <a:p>
            <a:r>
              <a:rPr lang="en-US" sz="2400" dirty="0" smtClean="0">
                <a:latin typeface="Arial"/>
                <a:cs typeface="Arial"/>
              </a:rPr>
              <a:t>Module Learning Objectives</a:t>
            </a:r>
            <a:endParaRPr lang="en-US" sz="2400" dirty="0">
              <a:latin typeface="Arial"/>
              <a:cs typeface="Arial"/>
            </a:endParaRPr>
          </a:p>
        </p:txBody>
      </p:sp>
      <p:grpSp>
        <p:nvGrpSpPr>
          <p:cNvPr id="7" name="Group 6"/>
          <p:cNvGrpSpPr/>
          <p:nvPr/>
        </p:nvGrpSpPr>
        <p:grpSpPr>
          <a:xfrm>
            <a:off x="612022" y="1346543"/>
            <a:ext cx="1078690" cy="734479"/>
            <a:chOff x="267760" y="1346543"/>
            <a:chExt cx="1078690" cy="734479"/>
          </a:xfrm>
        </p:grpSpPr>
        <p:sp>
          <p:nvSpPr>
            <p:cNvPr id="5" name="Round Diagonal Corner Rectangle 4"/>
            <p:cNvSpPr/>
            <p:nvPr/>
          </p:nvSpPr>
          <p:spPr>
            <a:xfrm>
              <a:off x="267760" y="1346543"/>
              <a:ext cx="1078690" cy="734479"/>
            </a:xfrm>
            <a:prstGeom prst="round2Diag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 name="TextBox 2"/>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14.6.A</a:t>
              </a:r>
              <a:endParaRPr lang="en-US" sz="2400" b="1" dirty="0">
                <a:solidFill>
                  <a:schemeClr val="bg1"/>
                </a:solidFill>
                <a:latin typeface="Arial"/>
                <a:cs typeface="Arial"/>
              </a:endParaRPr>
            </a:p>
          </p:txBody>
        </p:sp>
      </p:grpSp>
      <p:grpSp>
        <p:nvGrpSpPr>
          <p:cNvPr id="8" name="Group 7"/>
          <p:cNvGrpSpPr/>
          <p:nvPr/>
        </p:nvGrpSpPr>
        <p:grpSpPr>
          <a:xfrm>
            <a:off x="1851368" y="1346543"/>
            <a:ext cx="6648095" cy="941051"/>
            <a:chOff x="1507106" y="1346543"/>
            <a:chExt cx="6648095" cy="941051"/>
          </a:xfrm>
        </p:grpSpPr>
        <p:sp>
          <p:nvSpPr>
            <p:cNvPr id="6" name="Round Diagonal Corner Rectangle 5"/>
            <p:cNvSpPr/>
            <p:nvPr/>
          </p:nvSpPr>
          <p:spPr>
            <a:xfrm>
              <a:off x="1507106" y="1346543"/>
              <a:ext cx="6648095" cy="941051"/>
            </a:xfrm>
            <a:prstGeom prst="round2Diag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 name="TextBox 3"/>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Describe the core humanist ideas advanced by Abraham Maslow, Carl Rogers, and Rollo May</a:t>
              </a:r>
              <a:r>
                <a:rPr lang="en-US" dirty="0" smtClean="0">
                  <a:latin typeface="Arial"/>
                  <a:cs typeface="Arial"/>
                </a:rPr>
                <a:t>.</a:t>
              </a:r>
              <a:endParaRPr lang="en-US" dirty="0">
                <a:latin typeface="Arial"/>
                <a:cs typeface="Arial"/>
              </a:endParaRPr>
            </a:p>
          </p:txBody>
        </p:sp>
      </p:grpSp>
      <p:grpSp>
        <p:nvGrpSpPr>
          <p:cNvPr id="13" name="Group 12"/>
          <p:cNvGrpSpPr/>
          <p:nvPr/>
        </p:nvGrpSpPr>
        <p:grpSpPr>
          <a:xfrm>
            <a:off x="612022" y="2379414"/>
            <a:ext cx="1078690" cy="734479"/>
            <a:chOff x="267760" y="1346543"/>
            <a:chExt cx="1078690" cy="734479"/>
          </a:xfrm>
        </p:grpSpPr>
        <p:sp>
          <p:nvSpPr>
            <p:cNvPr id="14" name="Round Diagonal Corner Rectangle 13"/>
            <p:cNvSpPr/>
            <p:nvPr/>
          </p:nvSpPr>
          <p:spPr>
            <a:xfrm>
              <a:off x="267760" y="1346543"/>
              <a:ext cx="1078690" cy="734479"/>
            </a:xfrm>
            <a:prstGeom prst="round2Diag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5" name="TextBox 1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14.6.B</a:t>
              </a:r>
              <a:endParaRPr lang="en-US" sz="2400" b="1" dirty="0">
                <a:solidFill>
                  <a:schemeClr val="bg1"/>
                </a:solidFill>
                <a:latin typeface="Arial"/>
                <a:cs typeface="Arial"/>
              </a:endParaRPr>
            </a:p>
          </p:txBody>
        </p:sp>
      </p:grpSp>
      <p:grpSp>
        <p:nvGrpSpPr>
          <p:cNvPr id="16" name="Group 15"/>
          <p:cNvGrpSpPr/>
          <p:nvPr/>
        </p:nvGrpSpPr>
        <p:grpSpPr>
          <a:xfrm>
            <a:off x="1851368" y="2379414"/>
            <a:ext cx="6648095" cy="941832"/>
            <a:chOff x="1507106" y="1346543"/>
            <a:chExt cx="6648095" cy="941832"/>
          </a:xfrm>
        </p:grpSpPr>
        <p:sp>
          <p:nvSpPr>
            <p:cNvPr id="17" name="Round Diagonal Corner Rectangle 16"/>
            <p:cNvSpPr/>
            <p:nvPr/>
          </p:nvSpPr>
          <p:spPr>
            <a:xfrm>
              <a:off x="1507106" y="1346543"/>
              <a:ext cx="6648095" cy="941832"/>
            </a:xfrm>
            <a:prstGeom prst="round2Diag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8" name="TextBox 17"/>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Discuss how the narrative approach to personality hinges on answering the central question, “Who am I?</a:t>
              </a:r>
              <a:r>
                <a:rPr lang="en-US" dirty="0" smtClean="0">
                  <a:latin typeface="Arial"/>
                  <a:cs typeface="Arial"/>
                </a:rPr>
                <a:t>”</a:t>
              </a:r>
              <a:endParaRPr lang="en-US" dirty="0">
                <a:latin typeface="Arial"/>
                <a:cs typeface="Arial"/>
              </a:endParaRPr>
            </a:p>
          </p:txBody>
        </p:sp>
      </p:grpSp>
      <p:grpSp>
        <p:nvGrpSpPr>
          <p:cNvPr id="23" name="Group 22"/>
          <p:cNvGrpSpPr/>
          <p:nvPr/>
        </p:nvGrpSpPr>
        <p:grpSpPr>
          <a:xfrm>
            <a:off x="612022" y="3416372"/>
            <a:ext cx="1078690" cy="734479"/>
            <a:chOff x="267760" y="1346543"/>
            <a:chExt cx="1078690" cy="734479"/>
          </a:xfrm>
        </p:grpSpPr>
        <p:sp>
          <p:nvSpPr>
            <p:cNvPr id="24" name="Round Diagonal Corner Rectangle 23"/>
            <p:cNvSpPr/>
            <p:nvPr/>
          </p:nvSpPr>
          <p:spPr>
            <a:xfrm>
              <a:off x="267760" y="1346543"/>
              <a:ext cx="1078690" cy="734479"/>
            </a:xfrm>
            <a:prstGeom prst="round2Diag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5" name="TextBox 2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14.6.C</a:t>
              </a:r>
              <a:endParaRPr lang="en-US" sz="2400" b="1" dirty="0">
                <a:solidFill>
                  <a:schemeClr val="bg1"/>
                </a:solidFill>
                <a:latin typeface="Arial"/>
                <a:cs typeface="Arial"/>
              </a:endParaRPr>
            </a:p>
          </p:txBody>
        </p:sp>
      </p:grpSp>
      <p:grpSp>
        <p:nvGrpSpPr>
          <p:cNvPr id="26" name="Group 25"/>
          <p:cNvGrpSpPr/>
          <p:nvPr/>
        </p:nvGrpSpPr>
        <p:grpSpPr>
          <a:xfrm>
            <a:off x="1851368" y="3416372"/>
            <a:ext cx="6648095" cy="1197864"/>
            <a:chOff x="1507106" y="1346543"/>
            <a:chExt cx="6648095" cy="1197864"/>
          </a:xfrm>
        </p:grpSpPr>
        <p:sp>
          <p:nvSpPr>
            <p:cNvPr id="27" name="Round Diagonal Corner Rectangle 26"/>
            <p:cNvSpPr/>
            <p:nvPr/>
          </p:nvSpPr>
          <p:spPr>
            <a:xfrm>
              <a:off x="1507106" y="1346543"/>
              <a:ext cx="6648095" cy="1197864"/>
            </a:xfrm>
            <a:prstGeom prst="round2Diag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8" name="TextBox 27"/>
            <p:cNvSpPr txBox="1"/>
            <p:nvPr/>
          </p:nvSpPr>
          <p:spPr>
            <a:xfrm>
              <a:off x="1706012" y="1467386"/>
              <a:ext cx="6387986" cy="923330"/>
            </a:xfrm>
            <a:prstGeom prst="rect">
              <a:avLst/>
            </a:prstGeom>
            <a:noFill/>
          </p:spPr>
          <p:txBody>
            <a:bodyPr wrap="square" rtlCol="0">
              <a:spAutoFit/>
            </a:bodyPr>
            <a:lstStyle/>
            <a:p>
              <a:r>
                <a:rPr lang="en-US" dirty="0">
                  <a:latin typeface="Arial"/>
                  <a:cs typeface="Arial"/>
                </a:rPr>
                <a:t>Summarize the shortcomings of the humanist approach to personality, and identify some areas of substantial contribution</a:t>
              </a:r>
              <a:r>
                <a:rPr lang="en-US" dirty="0" smtClean="0">
                  <a:latin typeface="Arial"/>
                  <a:cs typeface="Arial"/>
                </a:rPr>
                <a:t>.</a:t>
              </a:r>
              <a:endParaRPr lang="en-US" dirty="0">
                <a:latin typeface="Arial"/>
                <a:cs typeface="Arial"/>
              </a:endParaRPr>
            </a:p>
          </p:txBody>
        </p:sp>
      </p:grpSp>
    </p:spTree>
    <p:extLst>
      <p:ext uri="{BB962C8B-B14F-4D97-AF65-F5344CB8AC3E}">
        <p14:creationId xmlns:p14="http://schemas.microsoft.com/office/powerpoint/2010/main" val="29863126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90"/>
                                          </p:val>
                                        </p:tav>
                                        <p:tav tm="100000">
                                          <p:val>
                                            <p:fltVal val="0"/>
                                          </p:val>
                                        </p:tav>
                                      </p:tavLst>
                                    </p:anim>
                                    <p:animEffect transition="in" filter="fade">
                                      <p:cBhvr>
                                        <p:cTn id="25" dur="500"/>
                                        <p:tgtEl>
                                          <p:spTgt spid="7"/>
                                        </p:tgtEl>
                                      </p:cBhvr>
                                    </p:animEffect>
                                  </p:childTnLst>
                                </p:cTn>
                              </p:par>
                            </p:childTnLst>
                          </p:cTn>
                        </p:par>
                        <p:par>
                          <p:cTn id="26" fill="hold">
                            <p:stCondLst>
                              <p:cond delay="2000"/>
                            </p:stCondLst>
                            <p:childTnLst>
                              <p:par>
                                <p:cTn id="27" presetID="2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par>
                          <p:cTn id="31" fill="hold">
                            <p:stCondLst>
                              <p:cond delay="25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90"/>
                                          </p:val>
                                        </p:tav>
                                        <p:tav tm="100000">
                                          <p:val>
                                            <p:fltVal val="0"/>
                                          </p:val>
                                        </p:tav>
                                      </p:tavLst>
                                    </p:anim>
                                    <p:animEffect transition="in" filter="fade">
                                      <p:cBhvr>
                                        <p:cTn id="37" dur="500"/>
                                        <p:tgtEl>
                                          <p:spTgt spid="13"/>
                                        </p:tgtEl>
                                      </p:cBhvr>
                                    </p:animEffect>
                                  </p:childTnLst>
                                </p:cTn>
                              </p:par>
                            </p:childTnLst>
                          </p:cTn>
                        </p:par>
                        <p:par>
                          <p:cTn id="38" fill="hold">
                            <p:stCondLst>
                              <p:cond delay="3000"/>
                            </p:stCondLst>
                            <p:childTnLst>
                              <p:par>
                                <p:cTn id="39" presetID="2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par>
                          <p:cTn id="43" fill="hold">
                            <p:stCondLst>
                              <p:cond delay="3500"/>
                            </p:stCondLst>
                            <p:childTnLst>
                              <p:par>
                                <p:cTn id="44" presetID="31"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 calcmode="lin" valueType="num">
                                      <p:cBhvr>
                                        <p:cTn id="48" dur="500" fill="hold"/>
                                        <p:tgtEl>
                                          <p:spTgt spid="23"/>
                                        </p:tgtEl>
                                        <p:attrNameLst>
                                          <p:attrName>style.rotation</p:attrName>
                                        </p:attrNameLst>
                                      </p:cBhvr>
                                      <p:tavLst>
                                        <p:tav tm="0">
                                          <p:val>
                                            <p:fltVal val="90"/>
                                          </p:val>
                                        </p:tav>
                                        <p:tav tm="100000">
                                          <p:val>
                                            <p:fltVal val="0"/>
                                          </p:val>
                                        </p:tav>
                                      </p:tavLst>
                                    </p:anim>
                                    <p:animEffect transition="in" filter="fade">
                                      <p:cBhvr>
                                        <p:cTn id="49" dur="500"/>
                                        <p:tgtEl>
                                          <p:spTgt spid="23"/>
                                        </p:tgtEl>
                                      </p:cBhvr>
                                    </p:animEffect>
                                  </p:childTnLst>
                                </p:cTn>
                              </p:par>
                            </p:childTnLst>
                          </p:cTn>
                        </p:par>
                        <p:par>
                          <p:cTn id="50" fill="hold">
                            <p:stCondLst>
                              <p:cond delay="4000"/>
                            </p:stCondLst>
                            <p:childTnLst>
                              <p:par>
                                <p:cTn id="51" presetID="23" presetClass="entr" presetSubtype="16"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7" name="AutoShape 10"/>
          <p:cNvSpPr>
            <a:spLocks noChangeArrowheads="1"/>
          </p:cNvSpPr>
          <p:nvPr/>
        </p:nvSpPr>
        <p:spPr bwMode="gray">
          <a:xfrm>
            <a:off x="1565275" y="1627188"/>
            <a:ext cx="6013450" cy="4049712"/>
          </a:xfrm>
          <a:prstGeom prst="round2DiagRect">
            <a:avLst/>
          </a:prstGeom>
          <a:gradFill flip="none" rotWithShape="1">
            <a:gsLst>
              <a:gs pos="100000">
                <a:schemeClr val="bg1">
                  <a:alpha val="70000"/>
                </a:schemeClr>
              </a:gs>
              <a:gs pos="0">
                <a:srgbClr val="D3BD7D">
                  <a:alpha val="70000"/>
                </a:srgbClr>
              </a:gs>
            </a:gsLst>
            <a:lin ang="16200000" scaled="0"/>
            <a:tileRect/>
          </a:gradFill>
          <a:ln w="19050">
            <a:noFill/>
            <a:miter lim="800000"/>
            <a:headEnd/>
            <a:tailEnd/>
          </a:ln>
          <a:effectLst>
            <a:outerShdw blurRad="63500" dist="107763" dir="6420000" algn="ctr" rotWithShape="0">
              <a:srgbClr val="1C1C1C">
                <a:alpha val="34000"/>
              </a:srgbClr>
            </a:outerShdw>
          </a:effectLst>
        </p:spPr>
        <p:txBody>
          <a:bodyPr wrap="none" anchor="ctr"/>
          <a:lstStyle/>
          <a:p>
            <a:pPr algn="ctr">
              <a:defRPr/>
            </a:pPr>
            <a:endParaRPr lang="en-US" sz="1800">
              <a:latin typeface="Arial" pitchFamily="-112" charset="0"/>
              <a:ea typeface="ＭＳ Ｐゴシック" pitchFamily="-112" charset="-128"/>
              <a:cs typeface="ＭＳ Ｐゴシック" pitchFamily="-112" charset="-128"/>
            </a:endParaRPr>
          </a:p>
        </p:txBody>
      </p:sp>
      <p:sp>
        <p:nvSpPr>
          <p:cNvPr id="26627" name="Title 10"/>
          <p:cNvSpPr>
            <a:spLocks noGrp="1"/>
          </p:cNvSpPr>
          <p:nvPr>
            <p:ph type="ctrTitle"/>
          </p:nvPr>
        </p:nvSpPr>
        <p:spPr/>
        <p:txBody>
          <a:bodyPr/>
          <a:lstStyle/>
          <a:p>
            <a:pPr eaLnBrk="1" hangingPunct="1"/>
            <a:r>
              <a:rPr lang="en-US">
                <a:latin typeface="Arial" charset="0"/>
                <a:ea typeface="ＭＳ Ｐゴシック" charset="0"/>
                <a:cs typeface="ＭＳ Ｐゴシック" charset="0"/>
              </a:rPr>
              <a:t>Freud and Psychoanalysis</a:t>
            </a:r>
          </a:p>
        </p:txBody>
      </p:sp>
      <p:sp>
        <p:nvSpPr>
          <p:cNvPr id="3" name="Content Placeholder 5"/>
          <p:cNvSpPr>
            <a:spLocks noGrp="1"/>
          </p:cNvSpPr>
          <p:nvPr>
            <p:ph idx="4294967295"/>
          </p:nvPr>
        </p:nvSpPr>
        <p:spPr>
          <a:xfrm>
            <a:off x="1992092" y="2058988"/>
            <a:ext cx="5348287" cy="3211512"/>
          </a:xfrm>
          <a:prstGeom prst="rect">
            <a:avLst/>
          </a:prstGeom>
        </p:spPr>
        <p:txBody>
          <a:bodyPr>
            <a:noAutofit/>
          </a:bodyPr>
          <a:lstStyle/>
          <a:p>
            <a:pPr marL="0" indent="0" eaLnBrk="1" hangingPunct="1">
              <a:lnSpc>
                <a:spcPct val="95000"/>
              </a:lnSpc>
              <a:buNone/>
            </a:pPr>
            <a:r>
              <a:rPr lang="en-US" sz="2000" b="1" dirty="0">
                <a:solidFill>
                  <a:srgbClr val="00689B"/>
                </a:solidFill>
                <a:latin typeface="Arial" charset="0"/>
                <a:ea typeface="ＭＳ Ｐゴシック" charset="0"/>
                <a:cs typeface="ＭＳ Ｐゴシック" charset="0"/>
              </a:rPr>
              <a:t>Psychodynamic Theories</a:t>
            </a:r>
          </a:p>
          <a:p>
            <a:pPr marL="0" indent="0" eaLnBrk="1" hangingPunct="1">
              <a:lnSpc>
                <a:spcPct val="95000"/>
              </a:lnSpc>
              <a:buNone/>
            </a:pPr>
            <a:r>
              <a:rPr lang="en-US" sz="2000" b="1" dirty="0">
                <a:latin typeface="Arial" charset="0"/>
                <a:ea typeface="ＭＳ Ｐゴシック" charset="0"/>
                <a:cs typeface="ＭＳ Ｐゴシック" charset="0"/>
              </a:rPr>
              <a:t>Theories that explain behavior and personality in terms of unconscious energy dynamics within the individual</a:t>
            </a:r>
          </a:p>
          <a:p>
            <a:pPr marL="0" indent="0" eaLnBrk="1" hangingPunct="1">
              <a:lnSpc>
                <a:spcPct val="95000"/>
              </a:lnSpc>
              <a:buNone/>
            </a:pPr>
            <a:endParaRPr lang="en-US" sz="2000" b="1" dirty="0">
              <a:solidFill>
                <a:schemeClr val="bg2"/>
              </a:solidFill>
              <a:latin typeface="Arial" charset="0"/>
              <a:ea typeface="ＭＳ Ｐゴシック" charset="0"/>
              <a:cs typeface="ＭＳ Ｐゴシック" charset="0"/>
            </a:endParaRPr>
          </a:p>
          <a:p>
            <a:pPr marL="0" indent="0" eaLnBrk="1" hangingPunct="1">
              <a:lnSpc>
                <a:spcPct val="95000"/>
              </a:lnSpc>
              <a:buNone/>
            </a:pPr>
            <a:r>
              <a:rPr lang="en-US" sz="2000" b="1" dirty="0">
                <a:solidFill>
                  <a:srgbClr val="8D35D1"/>
                </a:solidFill>
                <a:latin typeface="Arial" charset="0"/>
                <a:ea typeface="ＭＳ Ｐゴシック" charset="0"/>
                <a:cs typeface="ＭＳ Ｐゴシック" charset="0"/>
              </a:rPr>
              <a:t>Psychoanalysis</a:t>
            </a:r>
          </a:p>
          <a:p>
            <a:pPr marL="0" indent="0" eaLnBrk="1" hangingPunct="1">
              <a:buNone/>
            </a:pPr>
            <a:r>
              <a:rPr lang="en-US" sz="2000" b="1" dirty="0">
                <a:latin typeface="Arial" charset="0"/>
                <a:ea typeface="ＭＳ Ｐゴシック" charset="0"/>
                <a:cs typeface="ＭＳ Ｐゴシック" charset="0"/>
              </a:rPr>
              <a:t>A theory of personality and a method of psychotherapy developed by Sigmund Freud; it emphasizes unconscious motives and conflicts</a:t>
            </a:r>
          </a:p>
        </p:txBody>
      </p:sp>
      <p:grpSp>
        <p:nvGrpSpPr>
          <p:cNvPr id="4" name="Group 17"/>
          <p:cNvGrpSpPr>
            <a:grpSpLocks/>
          </p:cNvGrpSpPr>
          <p:nvPr/>
        </p:nvGrpSpPr>
        <p:grpSpPr bwMode="auto">
          <a:xfrm>
            <a:off x="3094013" y="1292225"/>
            <a:ext cx="3209925" cy="588963"/>
            <a:chOff x="706438" y="1176337"/>
            <a:chExt cx="3208338" cy="588964"/>
          </a:xfrm>
          <a:solidFill>
            <a:schemeClr val="tx1"/>
          </a:solidFill>
        </p:grpSpPr>
        <p:sp>
          <p:nvSpPr>
            <p:cNvPr id="20" name="AutoShape 6"/>
            <p:cNvSpPr>
              <a:spLocks noChangeArrowheads="1"/>
            </p:cNvSpPr>
            <p:nvPr/>
          </p:nvSpPr>
          <p:spPr bwMode="gray">
            <a:xfrm>
              <a:off x="706438" y="1176337"/>
              <a:ext cx="3208338" cy="588964"/>
            </a:xfrm>
            <a:prstGeom prst="roundRect">
              <a:avLst>
                <a:gd name="adj" fmla="val 0"/>
              </a:avLst>
            </a:prstGeom>
            <a:grpFill/>
            <a:ln w="19050">
              <a:noFill/>
              <a:round/>
              <a:headEnd/>
              <a:tailEnd/>
            </a:ln>
            <a:effectLst>
              <a:outerShdw blurRad="63500" dist="53882" dir="2700000" algn="ctr" rotWithShape="0">
                <a:srgbClr val="292929">
                  <a:alpha val="50000"/>
                </a:srgbClr>
              </a:outerShdw>
            </a:effectLst>
          </p:spPr>
          <p:txBody>
            <a:bodyPr wrap="none" anchor="ctr"/>
            <a:lstStyle/>
            <a:p>
              <a:pPr algn="ctr">
                <a:defRPr/>
              </a:pPr>
              <a:endParaRPr lang="en-US" sz="1800">
                <a:latin typeface="Arial" pitchFamily="-112" charset="0"/>
                <a:ea typeface="ＭＳ Ｐゴシック" pitchFamily="-112" charset="-128"/>
                <a:cs typeface="ＭＳ Ｐゴシック" pitchFamily="-112" charset="-128"/>
              </a:endParaRPr>
            </a:p>
          </p:txBody>
        </p:sp>
        <p:sp>
          <p:nvSpPr>
            <p:cNvPr id="22" name="Rectangle 7"/>
            <p:cNvSpPr>
              <a:spLocks noChangeArrowheads="1"/>
            </p:cNvSpPr>
            <p:nvPr/>
          </p:nvSpPr>
          <p:spPr bwMode="gray">
            <a:xfrm>
              <a:off x="847655" y="1185862"/>
              <a:ext cx="2902102" cy="523876"/>
            </a:xfrm>
            <a:prstGeom prst="rect">
              <a:avLst/>
            </a:prstGeom>
            <a:grpFill/>
            <a:ln w="9525">
              <a:noFill/>
              <a:miter lim="800000"/>
              <a:headEnd/>
              <a:tailEnd/>
            </a:ln>
          </p:spPr>
          <p:txBody>
            <a:bodyPr wrap="none">
              <a:spAutoFit/>
            </a:bodyPr>
            <a:lstStyle/>
            <a:p>
              <a:pPr algn="ctr">
                <a:defRPr/>
              </a:pPr>
              <a:r>
                <a:rPr lang="en-US" sz="2800" b="1" dirty="0">
                  <a:solidFill>
                    <a:schemeClr val="bg1"/>
                  </a:solidFill>
                  <a:latin typeface="Arial"/>
                  <a:cs typeface="Arial"/>
                </a:rPr>
                <a:t>Sigmund Freud</a:t>
              </a:r>
            </a:p>
          </p:txBody>
        </p:sp>
      </p:grpSp>
    </p:spTree>
    <p:extLst>
      <p:ext uri="{BB962C8B-B14F-4D97-AF65-F5344CB8AC3E}">
        <p14:creationId xmlns:p14="http://schemas.microsoft.com/office/powerpoint/2010/main" val="1789968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nodeType="afterGroup">
                            <p:stCondLst>
                              <p:cond delay="500"/>
                            </p:stCondLst>
                            <p:childTnLst>
                              <p:par>
                                <p:cTn id="9" presetID="17"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ppt_x</p:attrName>
                                        </p:attrNameLst>
                                      </p:cBhvr>
                                      <p:tavLst>
                                        <p:tav tm="0">
                                          <p:val>
                                            <p:strVal val="#ppt_x"/>
                                          </p:val>
                                        </p:tav>
                                        <p:tav tm="100000">
                                          <p:val>
                                            <p:strVal val="#ppt_x"/>
                                          </p:val>
                                        </p:tav>
                                      </p:tavLst>
                                    </p:anim>
                                    <p:anim calcmode="lin" valueType="num">
                                      <p:cBhvr>
                                        <p:cTn id="12" dur="500" fill="hold"/>
                                        <p:tgtEl>
                                          <p:spTgt spid="17"/>
                                        </p:tgtEl>
                                        <p:attrNameLst>
                                          <p:attrName>ppt_y</p:attrName>
                                        </p:attrNameLst>
                                      </p:cBhvr>
                                      <p:tavLst>
                                        <p:tav tm="0">
                                          <p:val>
                                            <p:strVal val="#ppt_y-#ppt_h/2"/>
                                          </p:val>
                                        </p:tav>
                                        <p:tav tm="100000">
                                          <p:val>
                                            <p:strVal val="#ppt_y"/>
                                          </p:val>
                                        </p:tav>
                                      </p:tavLst>
                                    </p:anim>
                                    <p:anim calcmode="lin" valueType="num">
                                      <p:cBhvr>
                                        <p:cTn id="13" dur="500" fill="hold"/>
                                        <p:tgtEl>
                                          <p:spTgt spid="17"/>
                                        </p:tgtEl>
                                        <p:attrNameLst>
                                          <p:attrName>ppt_w</p:attrName>
                                        </p:attrNameLst>
                                      </p:cBhvr>
                                      <p:tavLst>
                                        <p:tav tm="0">
                                          <p:val>
                                            <p:strVal val="#ppt_w"/>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childTnLst>
                                </p:cTn>
                              </p:par>
                            </p:childTnLst>
                          </p:cTn>
                        </p:par>
                        <p:par>
                          <p:cTn id="15" fill="hold" nodeType="afterGroup">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2000"/>
                                        <p:tgtEl>
                                          <p:spTgt spid="3">
                                            <p:txEl>
                                              <p:pRg st="1" end="1"/>
                                            </p:txEl>
                                          </p:spTgt>
                                        </p:tgtEl>
                                      </p:cBhvr>
                                    </p:animEffect>
                                  </p:childTnLst>
                                </p:cTn>
                              </p:par>
                            </p:childTnLst>
                          </p:cTn>
                        </p:par>
                        <p:par>
                          <p:cTn id="25" fill="hold" nodeType="afterGroup">
                            <p:stCondLst>
                              <p:cond delay="4000"/>
                            </p:stCondLst>
                            <p:childTnLst>
                              <p:par>
                                <p:cTn id="26" presetID="42" presetClass="entr" presetSubtype="0" fill="hold" grpId="0"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1" fill="hold" nodeType="afterGroup">
                            <p:stCondLst>
                              <p:cond delay="5000"/>
                            </p:stCondLst>
                            <p:childTnLst>
                              <p:par>
                                <p:cTn id="32" presetID="10" presetClass="entr" presetSubtype="0" fill="hold" grpId="0" nodeType="after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7" name="AutoShape 10"/>
          <p:cNvSpPr>
            <a:spLocks noChangeArrowheads="1"/>
          </p:cNvSpPr>
          <p:nvPr/>
        </p:nvSpPr>
        <p:spPr bwMode="gray">
          <a:xfrm>
            <a:off x="494229" y="1510432"/>
            <a:ext cx="3698359" cy="2299464"/>
          </a:xfrm>
          <a:prstGeom prst="round2DiagRect">
            <a:avLst/>
          </a:prstGeom>
          <a:solidFill>
            <a:schemeClr val="tx2">
              <a:lumMod val="60000"/>
              <a:lumOff val="40000"/>
              <a:alpha val="64000"/>
            </a:schemeClr>
          </a:solidFill>
          <a:ln w="19050">
            <a:noFill/>
            <a:miter lim="800000"/>
            <a:headEnd/>
            <a:tailEnd/>
          </a:ln>
          <a:effectLst>
            <a:outerShdw blurRad="63500" dist="107763" dir="6420000" algn="ctr" rotWithShape="0">
              <a:srgbClr val="1C1C1C">
                <a:alpha val="34000"/>
              </a:srgbClr>
            </a:outerShdw>
          </a:effectLst>
        </p:spPr>
        <p:txBody>
          <a:bodyPr wrap="none" anchor="ctr"/>
          <a:lstStyle/>
          <a:p>
            <a:pPr algn="ctr">
              <a:defRPr/>
            </a:pPr>
            <a:endParaRPr lang="en-US" sz="1800">
              <a:latin typeface="Arial"/>
              <a:ea typeface="ＭＳ Ｐゴシック" pitchFamily="-112" charset="-128"/>
              <a:cs typeface="Arial"/>
            </a:endParaRPr>
          </a:p>
        </p:txBody>
      </p:sp>
      <p:sp>
        <p:nvSpPr>
          <p:cNvPr id="97284" name="Title 9"/>
          <p:cNvSpPr>
            <a:spLocks noGrp="1"/>
          </p:cNvSpPr>
          <p:nvPr>
            <p:ph type="ctrTitle"/>
          </p:nvPr>
        </p:nvSpPr>
        <p:spPr/>
        <p:txBody>
          <a:bodyPr/>
          <a:lstStyle/>
          <a:p>
            <a:pPr eaLnBrk="1" hangingPunct="1"/>
            <a:r>
              <a:rPr lang="en-US">
                <a:ea typeface="ＭＳ Ｐゴシック" charset="0"/>
              </a:rPr>
              <a:t>Humanist Psychology</a:t>
            </a:r>
          </a:p>
        </p:txBody>
      </p:sp>
      <p:sp>
        <p:nvSpPr>
          <p:cNvPr id="151557" name="Rectangle 4"/>
          <p:cNvSpPr>
            <a:spLocks noChangeArrowheads="1"/>
          </p:cNvSpPr>
          <p:nvPr/>
        </p:nvSpPr>
        <p:spPr bwMode="auto">
          <a:xfrm>
            <a:off x="710123" y="1697038"/>
            <a:ext cx="3332163" cy="194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5000"/>
              </a:lnSpc>
              <a:spcBef>
                <a:spcPct val="20000"/>
              </a:spcBef>
              <a:tabLst>
                <a:tab pos="800100" algn="l"/>
              </a:tabLst>
            </a:pPr>
            <a:r>
              <a:rPr lang="en-US" sz="2200" b="1" dirty="0">
                <a:solidFill>
                  <a:schemeClr val="bg1"/>
                </a:solidFill>
                <a:latin typeface="Arial"/>
                <a:cs typeface="Arial"/>
              </a:rPr>
              <a:t>An approach that emphasizes personal growth, resilience, and the achievement of human potential</a:t>
            </a:r>
            <a:endParaRPr lang="en-US" sz="1000" b="1" dirty="0">
              <a:solidFill>
                <a:schemeClr val="bg1"/>
              </a:solidFill>
              <a:latin typeface="Arial"/>
              <a:cs typeface="Arial"/>
            </a:endParaRPr>
          </a:p>
        </p:txBody>
      </p:sp>
    </p:spTree>
    <p:extLst>
      <p:ext uri="{BB962C8B-B14F-4D97-AF65-F5344CB8AC3E}">
        <p14:creationId xmlns:p14="http://schemas.microsoft.com/office/powerpoint/2010/main" val="342098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
                                          </p:val>
                                        </p:tav>
                                        <p:tav tm="100000">
                                          <p:val>
                                            <p:strVal val="#ppt_x"/>
                                          </p:val>
                                        </p:tav>
                                      </p:tavLst>
                                    </p:anim>
                                    <p:anim calcmode="lin" valueType="num">
                                      <p:cBhvr>
                                        <p:cTn id="8" dur="500" fill="hold"/>
                                        <p:tgtEl>
                                          <p:spTgt spid="17"/>
                                        </p:tgtEl>
                                        <p:attrNameLst>
                                          <p:attrName>ppt_y</p:attrName>
                                        </p:attrNameLst>
                                      </p:cBhvr>
                                      <p:tavLst>
                                        <p:tav tm="0">
                                          <p:val>
                                            <p:strVal val="#ppt_y-#ppt_h/2"/>
                                          </p:val>
                                        </p:tav>
                                        <p:tav tm="100000">
                                          <p:val>
                                            <p:strVal val="#ppt_y"/>
                                          </p:val>
                                        </p:tav>
                                      </p:tavLst>
                                    </p:anim>
                                    <p:anim calcmode="lin" valueType="num">
                                      <p:cBhvr>
                                        <p:cTn id="9" dur="500" fill="hold"/>
                                        <p:tgtEl>
                                          <p:spTgt spid="17"/>
                                        </p:tgtEl>
                                        <p:attrNameLst>
                                          <p:attrName>ppt_w</p:attrName>
                                        </p:attrNameLst>
                                      </p:cBhvr>
                                      <p:tavLst>
                                        <p:tav tm="0">
                                          <p:val>
                                            <p:strVal val="#ppt_w"/>
                                          </p:val>
                                        </p:tav>
                                        <p:tav tm="100000">
                                          <p:val>
                                            <p:strVal val="#ppt_w"/>
                                          </p:val>
                                        </p:tav>
                                      </p:tavLst>
                                    </p:anim>
                                    <p:anim calcmode="lin" valueType="num">
                                      <p:cBhvr>
                                        <p:cTn id="10" dur="500" fill="hold"/>
                                        <p:tgtEl>
                                          <p:spTgt spid="17"/>
                                        </p:tgtEl>
                                        <p:attrNameLst>
                                          <p:attrName>ppt_h</p:attrName>
                                        </p:attrNameLst>
                                      </p:cBhvr>
                                      <p:tavLst>
                                        <p:tav tm="0">
                                          <p:val>
                                            <p:fltVal val="0"/>
                                          </p:val>
                                        </p:tav>
                                        <p:tav tm="100000">
                                          <p:val>
                                            <p:strVal val="#ppt_h"/>
                                          </p:val>
                                        </p:tav>
                                      </p:tavLst>
                                    </p:anim>
                                  </p:childTnLst>
                                </p:cTn>
                              </p:par>
                              <p:par>
                                <p:cTn id="11" presetID="42" presetClass="entr" presetSubtype="0" fill="hold" grpId="0" nodeType="withEffect">
                                  <p:stCondLst>
                                    <p:cond delay="500"/>
                                  </p:stCondLst>
                                  <p:childTnLst>
                                    <p:set>
                                      <p:cBhvr>
                                        <p:cTn id="12" dur="1" fill="hold">
                                          <p:stCondLst>
                                            <p:cond delay="0"/>
                                          </p:stCondLst>
                                        </p:cTn>
                                        <p:tgtEl>
                                          <p:spTgt spid="151557"/>
                                        </p:tgtEl>
                                        <p:attrNameLst>
                                          <p:attrName>style.visibility</p:attrName>
                                        </p:attrNameLst>
                                      </p:cBhvr>
                                      <p:to>
                                        <p:strVal val="visible"/>
                                      </p:to>
                                    </p:set>
                                    <p:animEffect transition="in" filter="fade">
                                      <p:cBhvr>
                                        <p:cTn id="13" dur="1000"/>
                                        <p:tgtEl>
                                          <p:spTgt spid="151557"/>
                                        </p:tgtEl>
                                      </p:cBhvr>
                                    </p:animEffect>
                                    <p:anim calcmode="lin" valueType="num">
                                      <p:cBhvr>
                                        <p:cTn id="14" dur="1000" fill="hold"/>
                                        <p:tgtEl>
                                          <p:spTgt spid="151557"/>
                                        </p:tgtEl>
                                        <p:attrNameLst>
                                          <p:attrName>ppt_x</p:attrName>
                                        </p:attrNameLst>
                                      </p:cBhvr>
                                      <p:tavLst>
                                        <p:tav tm="0">
                                          <p:val>
                                            <p:strVal val="#ppt_x"/>
                                          </p:val>
                                        </p:tav>
                                        <p:tav tm="100000">
                                          <p:val>
                                            <p:strVal val="#ppt_x"/>
                                          </p:val>
                                        </p:tav>
                                      </p:tavLst>
                                    </p:anim>
                                    <p:anim calcmode="lin" valueType="num">
                                      <p:cBhvr>
                                        <p:cTn id="15" dur="1000" fill="hold"/>
                                        <p:tgtEl>
                                          <p:spTgt spid="1515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1557"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8" name="Round Diagonal Corner Rectangle 17"/>
          <p:cNvSpPr>
            <a:spLocks noChangeArrowheads="1"/>
          </p:cNvSpPr>
          <p:nvPr/>
        </p:nvSpPr>
        <p:spPr bwMode="auto">
          <a:xfrm>
            <a:off x="263525" y="2129336"/>
            <a:ext cx="2768600" cy="3324225"/>
          </a:xfrm>
          <a:prstGeom prst="round2DiagRect">
            <a:avLst/>
          </a:prstGeom>
          <a:solidFill>
            <a:schemeClr val="tx2">
              <a:lumMod val="20000"/>
              <a:lumOff val="80000"/>
            </a:schemeClr>
          </a:solidFill>
          <a:ln>
            <a:noFill/>
          </a:ln>
          <a:effectLst>
            <a:outerShdw blurRad="127000" dist="38100" dir="5400000" rotWithShape="0">
              <a:srgbClr val="000000">
                <a:alpha val="42998"/>
              </a:srgbClr>
            </a:outerShdw>
          </a:effectLst>
          <a:extLst/>
        </p:spPr>
        <p:txBody>
          <a:bodyPr wrap="none" anchor="ctr"/>
          <a:lstStyle/>
          <a:p>
            <a:pPr algn="ctr">
              <a:defRPr/>
            </a:pPr>
            <a:endParaRPr lang="en-US" sz="1800">
              <a:latin typeface="Arial"/>
              <a:ea typeface="ＭＳ Ｐゴシック" charset="-128"/>
              <a:cs typeface="Arial"/>
            </a:endParaRPr>
          </a:p>
        </p:txBody>
      </p:sp>
      <p:sp>
        <p:nvSpPr>
          <p:cNvPr id="20" name="Round Diagonal Corner Rectangle 19"/>
          <p:cNvSpPr>
            <a:spLocks noChangeArrowheads="1"/>
          </p:cNvSpPr>
          <p:nvPr/>
        </p:nvSpPr>
        <p:spPr bwMode="auto">
          <a:xfrm>
            <a:off x="3195638" y="2129336"/>
            <a:ext cx="2828925" cy="3297237"/>
          </a:xfrm>
          <a:prstGeom prst="round2DiagRect">
            <a:avLst/>
          </a:prstGeom>
          <a:solidFill>
            <a:schemeClr val="accent3">
              <a:lumMod val="60000"/>
              <a:lumOff val="40000"/>
            </a:schemeClr>
          </a:solidFill>
          <a:ln>
            <a:noFill/>
          </a:ln>
          <a:effectLst>
            <a:outerShdw blurRad="127000" dist="38100" dir="5400000" rotWithShape="0">
              <a:srgbClr val="000000">
                <a:alpha val="42998"/>
              </a:srgbClr>
            </a:outerShdw>
          </a:effectLst>
          <a:extLst/>
        </p:spPr>
        <p:txBody>
          <a:bodyPr wrap="none" anchor="ctr"/>
          <a:lstStyle/>
          <a:p>
            <a:pPr algn="ctr">
              <a:defRPr/>
            </a:pPr>
            <a:endParaRPr lang="en-US" sz="1800">
              <a:latin typeface="Arial"/>
              <a:ea typeface="ＭＳ Ｐゴシック" charset="-128"/>
              <a:cs typeface="Arial"/>
            </a:endParaRPr>
          </a:p>
        </p:txBody>
      </p:sp>
      <p:sp>
        <p:nvSpPr>
          <p:cNvPr id="21" name="Round Diagonal Corner Rectangle 20"/>
          <p:cNvSpPr>
            <a:spLocks noChangeArrowheads="1"/>
          </p:cNvSpPr>
          <p:nvPr/>
        </p:nvSpPr>
        <p:spPr bwMode="auto">
          <a:xfrm>
            <a:off x="6173788" y="2129336"/>
            <a:ext cx="2768600" cy="3297237"/>
          </a:xfrm>
          <a:prstGeom prst="round2DiagRect">
            <a:avLst/>
          </a:prstGeom>
          <a:solidFill>
            <a:schemeClr val="accent6">
              <a:lumMod val="40000"/>
              <a:lumOff val="60000"/>
            </a:schemeClr>
          </a:solidFill>
          <a:ln>
            <a:noFill/>
          </a:ln>
          <a:effectLst>
            <a:outerShdw blurRad="127000" dist="38100" dir="5400000" rotWithShape="0">
              <a:srgbClr val="000000">
                <a:alpha val="42998"/>
              </a:srgbClr>
            </a:outerShdw>
          </a:effectLst>
          <a:extLst/>
        </p:spPr>
        <p:txBody>
          <a:bodyPr wrap="none" anchor="ctr"/>
          <a:lstStyle/>
          <a:p>
            <a:pPr algn="ctr">
              <a:defRPr/>
            </a:pPr>
            <a:endParaRPr lang="en-US" sz="1800">
              <a:latin typeface="Arial"/>
              <a:ea typeface="ＭＳ Ｐゴシック" charset="-128"/>
              <a:cs typeface="Arial"/>
            </a:endParaRPr>
          </a:p>
        </p:txBody>
      </p:sp>
      <p:sp>
        <p:nvSpPr>
          <p:cNvPr id="99336" name="Title 1"/>
          <p:cNvSpPr>
            <a:spLocks noGrp="1"/>
          </p:cNvSpPr>
          <p:nvPr>
            <p:ph type="ctrTitle"/>
          </p:nvPr>
        </p:nvSpPr>
        <p:spPr>
          <a:prstGeom prst="rect">
            <a:avLst/>
          </a:prstGeom>
        </p:spPr>
        <p:txBody>
          <a:bodyPr/>
          <a:lstStyle/>
          <a:p>
            <a:r>
              <a:rPr lang="en-US">
                <a:ea typeface="ＭＳ Ｐゴシック" charset="0"/>
              </a:rPr>
              <a:t>Humanist Approaches</a:t>
            </a:r>
          </a:p>
        </p:txBody>
      </p:sp>
      <p:sp>
        <p:nvSpPr>
          <p:cNvPr id="75788" name="AutoShape 10"/>
          <p:cNvSpPr>
            <a:spLocks noChangeArrowheads="1"/>
          </p:cNvSpPr>
          <p:nvPr/>
        </p:nvSpPr>
        <p:spPr bwMode="auto">
          <a:xfrm>
            <a:off x="3314700" y="2484936"/>
            <a:ext cx="2592388" cy="2862262"/>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a:lstStyle/>
          <a:p>
            <a:pPr eaLnBrk="0" hangingPunct="0">
              <a:lnSpc>
                <a:spcPct val="90000"/>
              </a:lnSpc>
              <a:spcAft>
                <a:spcPts val="1200"/>
              </a:spcAft>
            </a:pPr>
            <a:r>
              <a:rPr lang="en-US" sz="1600" b="1">
                <a:solidFill>
                  <a:schemeClr val="accent1"/>
                </a:solidFill>
                <a:latin typeface="Arial"/>
                <a:cs typeface="Arial"/>
              </a:rPr>
              <a:t>Conditional positive regard: </a:t>
            </a:r>
            <a:r>
              <a:rPr lang="en-US" sz="1600" b="1">
                <a:solidFill>
                  <a:srgbClr val="49403F"/>
                </a:solidFill>
                <a:latin typeface="Arial"/>
                <a:cs typeface="Arial"/>
              </a:rPr>
              <a:t>The acceptance and love one receives from significant others is contingent upon one’s</a:t>
            </a:r>
            <a:r>
              <a:rPr lang="en-US" altLang="ja-JP" sz="1600" b="1">
                <a:solidFill>
                  <a:srgbClr val="49403F"/>
                </a:solidFill>
                <a:latin typeface="Arial"/>
                <a:cs typeface="Arial"/>
              </a:rPr>
              <a:t> behavior</a:t>
            </a:r>
          </a:p>
          <a:p>
            <a:pPr eaLnBrk="0" hangingPunct="0">
              <a:lnSpc>
                <a:spcPct val="90000"/>
              </a:lnSpc>
              <a:spcAft>
                <a:spcPts val="1200"/>
              </a:spcAft>
            </a:pPr>
            <a:r>
              <a:rPr lang="en-US" sz="1600" b="1">
                <a:solidFill>
                  <a:schemeClr val="accent1"/>
                </a:solidFill>
                <a:latin typeface="Arial"/>
                <a:cs typeface="Arial"/>
              </a:rPr>
              <a:t>Unconditional positive regard: </a:t>
            </a:r>
            <a:r>
              <a:rPr lang="en-US" sz="1600" b="1">
                <a:solidFill>
                  <a:srgbClr val="49403F"/>
                </a:solidFill>
                <a:latin typeface="Arial"/>
                <a:cs typeface="Arial"/>
              </a:rPr>
              <a:t>Love and support given to another person with no conditions attached</a:t>
            </a:r>
          </a:p>
        </p:txBody>
      </p:sp>
      <p:sp>
        <p:nvSpPr>
          <p:cNvPr id="2" name="AutoShape 15"/>
          <p:cNvSpPr>
            <a:spLocks noChangeArrowheads="1"/>
          </p:cNvSpPr>
          <p:nvPr/>
        </p:nvSpPr>
        <p:spPr bwMode="auto">
          <a:xfrm>
            <a:off x="6307138" y="2484936"/>
            <a:ext cx="2578100" cy="292100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a:lstStyle/>
          <a:p>
            <a:pPr>
              <a:lnSpc>
                <a:spcPct val="90000"/>
              </a:lnSpc>
              <a:spcAft>
                <a:spcPts val="1200"/>
              </a:spcAft>
            </a:pPr>
            <a:r>
              <a:rPr lang="en-US" sz="1600" b="1" dirty="0">
                <a:latin typeface="Arial"/>
                <a:cs typeface="Arial"/>
              </a:rPr>
              <a:t>Shared with humanists the belief in free will, but also emphasized loneliness, anxiety, </a:t>
            </a:r>
            <a:br>
              <a:rPr lang="en-US" sz="1600" b="1" dirty="0">
                <a:latin typeface="Arial"/>
                <a:cs typeface="Arial"/>
              </a:rPr>
            </a:br>
            <a:r>
              <a:rPr lang="en-US" sz="1600" b="1" dirty="0">
                <a:latin typeface="Arial"/>
                <a:cs typeface="Arial"/>
              </a:rPr>
              <a:t>and alienation</a:t>
            </a:r>
          </a:p>
          <a:p>
            <a:pPr>
              <a:lnSpc>
                <a:spcPct val="90000"/>
              </a:lnSpc>
              <a:spcAft>
                <a:spcPts val="1200"/>
              </a:spcAft>
            </a:pPr>
            <a:r>
              <a:rPr lang="en-US" sz="1600" b="1" dirty="0">
                <a:solidFill>
                  <a:srgbClr val="FF6600"/>
                </a:solidFill>
                <a:latin typeface="Arial"/>
                <a:cs typeface="Arial"/>
              </a:rPr>
              <a:t>Existentialism:</a:t>
            </a:r>
            <a:r>
              <a:rPr lang="en-US" sz="1600" b="1" dirty="0">
                <a:solidFill>
                  <a:schemeClr val="bg2"/>
                </a:solidFill>
                <a:latin typeface="Arial"/>
                <a:cs typeface="Arial"/>
              </a:rPr>
              <a:t> </a:t>
            </a:r>
            <a:br>
              <a:rPr lang="en-US" sz="1600" b="1" dirty="0">
                <a:solidFill>
                  <a:schemeClr val="bg2"/>
                </a:solidFill>
                <a:latin typeface="Arial"/>
                <a:cs typeface="Arial"/>
              </a:rPr>
            </a:br>
            <a:r>
              <a:rPr lang="en-US" sz="1600" b="1" dirty="0">
                <a:solidFill>
                  <a:srgbClr val="000000"/>
                </a:solidFill>
                <a:latin typeface="Arial"/>
                <a:cs typeface="Arial"/>
              </a:rPr>
              <a:t>Emphasizes the inevitable dilemmas and challenges of human existence</a:t>
            </a:r>
            <a:endParaRPr lang="en-US" altLang="ko-KR" sz="1600" b="1" dirty="0">
              <a:solidFill>
                <a:srgbClr val="000000"/>
              </a:solidFill>
              <a:latin typeface="Arial"/>
              <a:cs typeface="Arial"/>
            </a:endParaRPr>
          </a:p>
        </p:txBody>
      </p:sp>
      <p:sp>
        <p:nvSpPr>
          <p:cNvPr id="16" name="AutoShape 7"/>
          <p:cNvSpPr>
            <a:spLocks noChangeArrowheads="1"/>
          </p:cNvSpPr>
          <p:nvPr/>
        </p:nvSpPr>
        <p:spPr bwMode="auto">
          <a:xfrm>
            <a:off x="404813" y="2484936"/>
            <a:ext cx="2582862" cy="2441575"/>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a:lstStyle/>
          <a:p>
            <a:pPr>
              <a:lnSpc>
                <a:spcPct val="90000"/>
              </a:lnSpc>
              <a:spcAft>
                <a:spcPts val="1200"/>
              </a:spcAft>
            </a:pPr>
            <a:r>
              <a:rPr lang="en-US" sz="1600" b="1">
                <a:solidFill>
                  <a:srgbClr val="008FD4"/>
                </a:solidFill>
                <a:latin typeface="Arial"/>
                <a:cs typeface="Arial"/>
              </a:rPr>
              <a:t>Peak experiences:</a:t>
            </a:r>
            <a:br>
              <a:rPr lang="en-US" sz="1600" b="1">
                <a:solidFill>
                  <a:srgbClr val="008FD4"/>
                </a:solidFill>
                <a:latin typeface="Arial"/>
                <a:cs typeface="Arial"/>
              </a:rPr>
            </a:br>
            <a:r>
              <a:rPr lang="en-US" sz="1600" b="1">
                <a:solidFill>
                  <a:srgbClr val="49403F"/>
                </a:solidFill>
                <a:latin typeface="Arial"/>
                <a:cs typeface="Arial"/>
              </a:rPr>
              <a:t>Rare moments of rapture caused by the attainment of excellence or the experience of beauty</a:t>
            </a:r>
          </a:p>
          <a:p>
            <a:pPr>
              <a:lnSpc>
                <a:spcPct val="90000"/>
              </a:lnSpc>
              <a:spcAft>
                <a:spcPts val="1200"/>
              </a:spcAft>
            </a:pPr>
            <a:r>
              <a:rPr lang="en-US" sz="1600" b="1">
                <a:solidFill>
                  <a:srgbClr val="008FD4"/>
                </a:solidFill>
                <a:latin typeface="Arial"/>
                <a:cs typeface="Arial"/>
              </a:rPr>
              <a:t>Self-actualization: </a:t>
            </a:r>
            <a:r>
              <a:rPr lang="en-US" sz="1600" b="1">
                <a:solidFill>
                  <a:srgbClr val="49403F"/>
                </a:solidFill>
                <a:latin typeface="Arial"/>
                <a:cs typeface="Arial"/>
              </a:rPr>
              <a:t>Striving for a life that is meaningful, challenging, and satisfying</a:t>
            </a:r>
          </a:p>
        </p:txBody>
      </p:sp>
      <p:sp>
        <p:nvSpPr>
          <p:cNvPr id="22" name="Rectangle 21"/>
          <p:cNvSpPr>
            <a:spLocks noChangeArrowheads="1"/>
          </p:cNvSpPr>
          <p:nvPr/>
        </p:nvSpPr>
        <p:spPr bwMode="auto">
          <a:xfrm rot="-447521">
            <a:off x="196850" y="1465761"/>
            <a:ext cx="1689100" cy="869950"/>
          </a:xfrm>
          <a:prstGeom prst="rect">
            <a:avLst/>
          </a:prstGeom>
          <a:solidFill>
            <a:schemeClr val="tx2">
              <a:lumMod val="60000"/>
              <a:lumOff val="40000"/>
            </a:schemeClr>
          </a:solidFill>
          <a:ln w="38100">
            <a:solidFill>
              <a:srgbClr val="FFFFFF"/>
            </a:solidFill>
            <a:round/>
            <a:headEnd/>
            <a:tailEnd/>
          </a:ln>
          <a:effectLst>
            <a:outerShdw blurRad="50800" dist="38099" dir="6119970" rotWithShape="0">
              <a:srgbClr val="000000">
                <a:alpha val="42998"/>
              </a:srgbClr>
            </a:outerShdw>
          </a:effectLst>
        </p:spPr>
        <p:txBody>
          <a:bodyPr wrap="none" anchor="ctr"/>
          <a:lstStyle/>
          <a:p>
            <a:pPr algn="ctr">
              <a:defRPr/>
            </a:pPr>
            <a:r>
              <a:rPr lang="en-US" sz="2000" b="1">
                <a:solidFill>
                  <a:schemeClr val="bg1"/>
                </a:solidFill>
                <a:latin typeface="Arial"/>
                <a:ea typeface="ＭＳ Ｐゴシック" pitchFamily="-109" charset="-128"/>
                <a:cs typeface="Arial"/>
              </a:rPr>
              <a:t>Abraham </a:t>
            </a:r>
          </a:p>
          <a:p>
            <a:pPr algn="ctr">
              <a:defRPr/>
            </a:pPr>
            <a:r>
              <a:rPr lang="en-US" sz="2000" b="1">
                <a:solidFill>
                  <a:schemeClr val="bg1"/>
                </a:solidFill>
                <a:latin typeface="Arial"/>
                <a:ea typeface="ＭＳ Ｐゴシック" pitchFamily="-109" charset="-128"/>
                <a:cs typeface="Arial"/>
              </a:rPr>
              <a:t>Maslow</a:t>
            </a:r>
          </a:p>
        </p:txBody>
      </p:sp>
      <p:sp>
        <p:nvSpPr>
          <p:cNvPr id="24" name="Rectangle 23"/>
          <p:cNvSpPr>
            <a:spLocks noChangeArrowheads="1"/>
          </p:cNvSpPr>
          <p:nvPr/>
        </p:nvSpPr>
        <p:spPr bwMode="auto">
          <a:xfrm rot="-447521">
            <a:off x="3016250" y="1465761"/>
            <a:ext cx="1689100" cy="869950"/>
          </a:xfrm>
          <a:prstGeom prst="rect">
            <a:avLst/>
          </a:prstGeom>
          <a:solidFill>
            <a:schemeClr val="accent3">
              <a:lumMod val="50000"/>
            </a:schemeClr>
          </a:solidFill>
          <a:ln w="38100">
            <a:solidFill>
              <a:srgbClr val="FFFFFF"/>
            </a:solidFill>
            <a:round/>
            <a:headEnd/>
            <a:tailEnd/>
          </a:ln>
          <a:effectLst>
            <a:outerShdw blurRad="50800" dist="38099" dir="6119970" rotWithShape="0">
              <a:srgbClr val="000000">
                <a:alpha val="42998"/>
              </a:srgbClr>
            </a:outerShdw>
          </a:effectLst>
        </p:spPr>
        <p:txBody>
          <a:bodyPr wrap="none" anchor="ctr"/>
          <a:lstStyle/>
          <a:p>
            <a:pPr algn="ctr">
              <a:defRPr/>
            </a:pPr>
            <a:r>
              <a:rPr lang="en-US" sz="2000" b="1">
                <a:solidFill>
                  <a:schemeClr val="bg1"/>
                </a:solidFill>
                <a:latin typeface="Arial"/>
                <a:ea typeface="ＭＳ Ｐゴシック" pitchFamily="-109" charset="-128"/>
                <a:cs typeface="Arial"/>
              </a:rPr>
              <a:t>Carl Rogers</a:t>
            </a:r>
          </a:p>
        </p:txBody>
      </p:sp>
      <p:sp>
        <p:nvSpPr>
          <p:cNvPr id="25" name="Rectangle 24"/>
          <p:cNvSpPr>
            <a:spLocks noChangeArrowheads="1"/>
          </p:cNvSpPr>
          <p:nvPr/>
        </p:nvSpPr>
        <p:spPr bwMode="auto">
          <a:xfrm rot="-447521">
            <a:off x="6026150" y="1465761"/>
            <a:ext cx="1689100" cy="869950"/>
          </a:xfrm>
          <a:prstGeom prst="rect">
            <a:avLst/>
          </a:prstGeom>
          <a:solidFill>
            <a:schemeClr val="accent6">
              <a:lumMod val="75000"/>
            </a:schemeClr>
          </a:solidFill>
          <a:ln w="38100">
            <a:solidFill>
              <a:srgbClr val="FFFFFF"/>
            </a:solidFill>
            <a:round/>
            <a:headEnd/>
            <a:tailEnd/>
          </a:ln>
          <a:effectLst>
            <a:outerShdw blurRad="50800" dist="38099" dir="6119970" rotWithShape="0">
              <a:srgbClr val="000000">
                <a:alpha val="42998"/>
              </a:srgbClr>
            </a:outerShdw>
          </a:effectLst>
        </p:spPr>
        <p:txBody>
          <a:bodyPr wrap="none" anchor="ctr"/>
          <a:lstStyle/>
          <a:p>
            <a:pPr algn="ctr">
              <a:defRPr/>
            </a:pPr>
            <a:r>
              <a:rPr lang="en-US" sz="1800" b="1">
                <a:solidFill>
                  <a:schemeClr val="bg1"/>
                </a:solidFill>
                <a:latin typeface="Arial"/>
                <a:ea typeface="ＭＳ Ｐゴシック" pitchFamily="-109" charset="-128"/>
                <a:cs typeface="Arial"/>
              </a:rPr>
              <a:t>Rollo May</a:t>
            </a:r>
          </a:p>
        </p:txBody>
      </p:sp>
    </p:spTree>
    <p:extLst>
      <p:ext uri="{BB962C8B-B14F-4D97-AF65-F5344CB8AC3E}">
        <p14:creationId xmlns:p14="http://schemas.microsoft.com/office/powerpoint/2010/main" val="289272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1"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ppt_h/2"/>
                                          </p:val>
                                        </p:tav>
                                        <p:tav tm="100000">
                                          <p:val>
                                            <p:strVal val="#ppt_y"/>
                                          </p:val>
                                        </p:tav>
                                      </p:tavLst>
                                    </p:anim>
                                    <p:anim calcmode="lin" valueType="num">
                                      <p:cBhvr>
                                        <p:cTn id="16" dur="500" fill="hold"/>
                                        <p:tgtEl>
                                          <p:spTgt spid="18"/>
                                        </p:tgtEl>
                                        <p:attrNameLst>
                                          <p:attrName>ppt_w</p:attrName>
                                        </p:attrNameLst>
                                      </p:cBhvr>
                                      <p:tavLst>
                                        <p:tav tm="0">
                                          <p:val>
                                            <p:strVal val="#ppt_w"/>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2000"/>
                                        <p:tgtEl>
                                          <p:spTgt spid="1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1000" fill="hold"/>
                                        <p:tgtEl>
                                          <p:spTgt spid="24"/>
                                        </p:tgtEl>
                                        <p:attrNameLst>
                                          <p:attrName>ppt_w</p:attrName>
                                        </p:attrNameLst>
                                      </p:cBhvr>
                                      <p:tavLst>
                                        <p:tav tm="0">
                                          <p:val>
                                            <p:fltVal val="0"/>
                                          </p:val>
                                        </p:tav>
                                        <p:tav tm="100000">
                                          <p:val>
                                            <p:strVal val="#ppt_w"/>
                                          </p:val>
                                        </p:tav>
                                      </p:tavLst>
                                    </p:anim>
                                    <p:anim calcmode="lin" valueType="num">
                                      <p:cBhvr>
                                        <p:cTn id="27" dur="1000" fill="hold"/>
                                        <p:tgtEl>
                                          <p:spTgt spid="24"/>
                                        </p:tgtEl>
                                        <p:attrNameLst>
                                          <p:attrName>ppt_h</p:attrName>
                                        </p:attrNameLst>
                                      </p:cBhvr>
                                      <p:tavLst>
                                        <p:tav tm="0">
                                          <p:val>
                                            <p:fltVal val="0"/>
                                          </p:val>
                                        </p:tav>
                                        <p:tav tm="100000">
                                          <p:val>
                                            <p:strVal val="#ppt_h"/>
                                          </p:val>
                                        </p:tav>
                                      </p:tavLst>
                                    </p:anim>
                                    <p:anim calcmode="lin" valueType="num">
                                      <p:cBhvr>
                                        <p:cTn id="28"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1000"/>
                            </p:stCondLst>
                            <p:childTnLst>
                              <p:par>
                                <p:cTn id="31" presetID="17" presetClass="entr" presetSubtype="1"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ppt_x</p:attrName>
                                        </p:attrNameLst>
                                      </p:cBhvr>
                                      <p:tavLst>
                                        <p:tav tm="0">
                                          <p:val>
                                            <p:strVal val="#ppt_x"/>
                                          </p:val>
                                        </p:tav>
                                        <p:tav tm="100000">
                                          <p:val>
                                            <p:strVal val="#ppt_x"/>
                                          </p:val>
                                        </p:tav>
                                      </p:tavLst>
                                    </p:anim>
                                    <p:anim calcmode="lin" valueType="num">
                                      <p:cBhvr>
                                        <p:cTn id="34" dur="500" fill="hold"/>
                                        <p:tgtEl>
                                          <p:spTgt spid="20"/>
                                        </p:tgtEl>
                                        <p:attrNameLst>
                                          <p:attrName>ppt_y</p:attrName>
                                        </p:attrNameLst>
                                      </p:cBhvr>
                                      <p:tavLst>
                                        <p:tav tm="0">
                                          <p:val>
                                            <p:strVal val="#ppt_y-#ppt_h/2"/>
                                          </p:val>
                                        </p:tav>
                                        <p:tav tm="100000">
                                          <p:val>
                                            <p:strVal val="#ppt_y"/>
                                          </p:val>
                                        </p:tav>
                                      </p:tavLst>
                                    </p:anim>
                                    <p:anim calcmode="lin" valueType="num">
                                      <p:cBhvr>
                                        <p:cTn id="35" dur="500" fill="hold"/>
                                        <p:tgtEl>
                                          <p:spTgt spid="20"/>
                                        </p:tgtEl>
                                        <p:attrNameLst>
                                          <p:attrName>ppt_w</p:attrName>
                                        </p:attrNameLst>
                                      </p:cBhvr>
                                      <p:tavLst>
                                        <p:tav tm="0">
                                          <p:val>
                                            <p:strVal val="#ppt_w"/>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childTnLst>
                                </p:cTn>
                              </p:par>
                            </p:childTnLst>
                          </p:cTn>
                        </p:par>
                        <p:par>
                          <p:cTn id="37" fill="hold" nodeType="afterGroup">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75788"/>
                                        </p:tgtEl>
                                        <p:attrNameLst>
                                          <p:attrName>style.visibility</p:attrName>
                                        </p:attrNameLst>
                                      </p:cBhvr>
                                      <p:to>
                                        <p:strVal val="visible"/>
                                      </p:to>
                                    </p:set>
                                    <p:animEffect transition="in" filter="fade">
                                      <p:cBhvr>
                                        <p:cTn id="40" dur="2000"/>
                                        <p:tgtEl>
                                          <p:spTgt spid="7578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p:cTn id="45" dur="1000" fill="hold"/>
                                        <p:tgtEl>
                                          <p:spTgt spid="25"/>
                                        </p:tgtEl>
                                        <p:attrNameLst>
                                          <p:attrName>ppt_w</p:attrName>
                                        </p:attrNameLst>
                                      </p:cBhvr>
                                      <p:tavLst>
                                        <p:tav tm="0">
                                          <p:val>
                                            <p:fltVal val="0"/>
                                          </p:val>
                                        </p:tav>
                                        <p:tav tm="100000">
                                          <p:val>
                                            <p:strVal val="#ppt_w"/>
                                          </p:val>
                                        </p:tav>
                                      </p:tavLst>
                                    </p:anim>
                                    <p:anim calcmode="lin" valueType="num">
                                      <p:cBhvr>
                                        <p:cTn id="46" dur="1000" fill="hold"/>
                                        <p:tgtEl>
                                          <p:spTgt spid="25"/>
                                        </p:tgtEl>
                                        <p:attrNameLst>
                                          <p:attrName>ppt_h</p:attrName>
                                        </p:attrNameLst>
                                      </p:cBhvr>
                                      <p:tavLst>
                                        <p:tav tm="0">
                                          <p:val>
                                            <p:fltVal val="0"/>
                                          </p:val>
                                        </p:tav>
                                        <p:tav tm="100000">
                                          <p:val>
                                            <p:strVal val="#ppt_h"/>
                                          </p:val>
                                        </p:tav>
                                      </p:tavLst>
                                    </p:anim>
                                    <p:anim calcmode="lin" valueType="num">
                                      <p:cBhvr>
                                        <p:cTn id="47"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25"/>
                                        </p:tgtEl>
                                        <p:attrNameLst>
                                          <p:attrName>ppt_y</p:attrName>
                                        </p:attrNameLst>
                                      </p:cBhvr>
                                      <p:tavLst>
                                        <p:tav tm="0" fmla="#ppt_y+(sin(-2*pi*(1-$))*-#ppt_x+cos(-2*pi*(1-$))*(1-#ppt_y))*(1-$)">
                                          <p:val>
                                            <p:fltVal val="0"/>
                                          </p:val>
                                        </p:tav>
                                        <p:tav tm="100000">
                                          <p:val>
                                            <p:fltVal val="1"/>
                                          </p:val>
                                        </p:tav>
                                      </p:tavLst>
                                    </p:anim>
                                  </p:childTnLst>
                                </p:cTn>
                              </p:par>
                            </p:childTnLst>
                          </p:cTn>
                        </p:par>
                        <p:par>
                          <p:cTn id="49" fill="hold" nodeType="afterGroup">
                            <p:stCondLst>
                              <p:cond delay="1000"/>
                            </p:stCondLst>
                            <p:childTnLst>
                              <p:par>
                                <p:cTn id="50" presetID="17" presetClass="entr" presetSubtype="1"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ppt_x</p:attrName>
                                        </p:attrNameLst>
                                      </p:cBhvr>
                                      <p:tavLst>
                                        <p:tav tm="0">
                                          <p:val>
                                            <p:strVal val="#ppt_x"/>
                                          </p:val>
                                        </p:tav>
                                        <p:tav tm="100000">
                                          <p:val>
                                            <p:strVal val="#ppt_x"/>
                                          </p:val>
                                        </p:tav>
                                      </p:tavLst>
                                    </p:anim>
                                    <p:anim calcmode="lin" valueType="num">
                                      <p:cBhvr>
                                        <p:cTn id="53" dur="500" fill="hold"/>
                                        <p:tgtEl>
                                          <p:spTgt spid="21"/>
                                        </p:tgtEl>
                                        <p:attrNameLst>
                                          <p:attrName>ppt_y</p:attrName>
                                        </p:attrNameLst>
                                      </p:cBhvr>
                                      <p:tavLst>
                                        <p:tav tm="0">
                                          <p:val>
                                            <p:strVal val="#ppt_y-#ppt_h/2"/>
                                          </p:val>
                                        </p:tav>
                                        <p:tav tm="100000">
                                          <p:val>
                                            <p:strVal val="#ppt_y"/>
                                          </p:val>
                                        </p:tav>
                                      </p:tavLst>
                                    </p:anim>
                                    <p:anim calcmode="lin" valueType="num">
                                      <p:cBhvr>
                                        <p:cTn id="54" dur="500" fill="hold"/>
                                        <p:tgtEl>
                                          <p:spTgt spid="21"/>
                                        </p:tgtEl>
                                        <p:attrNameLst>
                                          <p:attrName>ppt_w</p:attrName>
                                        </p:attrNameLst>
                                      </p:cBhvr>
                                      <p:tavLst>
                                        <p:tav tm="0">
                                          <p:val>
                                            <p:strVal val="#ppt_w"/>
                                          </p:val>
                                        </p:tav>
                                        <p:tav tm="100000">
                                          <p:val>
                                            <p:strVal val="#ppt_w"/>
                                          </p:val>
                                        </p:tav>
                                      </p:tavLst>
                                    </p:anim>
                                    <p:anim calcmode="lin" valueType="num">
                                      <p:cBhvr>
                                        <p:cTn id="55" dur="500" fill="hold"/>
                                        <p:tgtEl>
                                          <p:spTgt spid="21"/>
                                        </p:tgtEl>
                                        <p:attrNameLst>
                                          <p:attrName>ppt_h</p:attrName>
                                        </p:attrNameLst>
                                      </p:cBhvr>
                                      <p:tavLst>
                                        <p:tav tm="0">
                                          <p:val>
                                            <p:fltVal val="0"/>
                                          </p:val>
                                        </p:tav>
                                        <p:tav tm="100000">
                                          <p:val>
                                            <p:strVal val="#ppt_h"/>
                                          </p:val>
                                        </p:tav>
                                      </p:tavLst>
                                    </p:anim>
                                  </p:childTnLst>
                                </p:cTn>
                              </p:par>
                            </p:childTnLst>
                          </p:cTn>
                        </p:par>
                        <p:par>
                          <p:cTn id="56" fill="hold" nodeType="afterGroup">
                            <p:stCondLst>
                              <p:cond delay="1500"/>
                            </p:stCondLst>
                            <p:childTnLst>
                              <p:par>
                                <p:cTn id="57" presetID="10" presetClass="entr" presetSubtype="0" fill="hold" grpId="0" nodeType="after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75788" grpId="0"/>
      <p:bldP spid="2" grpId="0"/>
      <p:bldP spid="16" grpId="0"/>
      <p:bldP spid="22" grpId="0" animBg="1"/>
      <p:bldP spid="24" grpId="0" animBg="1"/>
      <p:bldP spid="2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5050148" y="1720840"/>
            <a:ext cx="4614273" cy="3163640"/>
          </a:xfrm>
          <a:prstGeom prst="roundRect">
            <a:avLst/>
          </a:prstGeom>
          <a:solidFill>
            <a:schemeClr val="bg1">
              <a:lumMod val="50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378" name="Title 11"/>
          <p:cNvSpPr>
            <a:spLocks noGrp="1"/>
          </p:cNvSpPr>
          <p:nvPr>
            <p:ph type="ctrTitle"/>
          </p:nvPr>
        </p:nvSpPr>
        <p:spPr/>
        <p:txBody>
          <a:bodyPr/>
          <a:lstStyle/>
          <a:p>
            <a:r>
              <a:rPr lang="en-US">
                <a:latin typeface="Arial" charset="0"/>
                <a:ea typeface="ＭＳ Ｐゴシック" charset="0"/>
                <a:cs typeface="ＭＳ Ｐゴシック" charset="0"/>
              </a:rPr>
              <a:t>Narrative Approaches</a:t>
            </a:r>
          </a:p>
        </p:txBody>
      </p:sp>
      <p:sp>
        <p:nvSpPr>
          <p:cNvPr id="155652" name="Content Placeholder 12"/>
          <p:cNvSpPr>
            <a:spLocks noGrp="1"/>
          </p:cNvSpPr>
          <p:nvPr>
            <p:ph idx="4294967295"/>
          </p:nvPr>
        </p:nvSpPr>
        <p:spPr>
          <a:xfrm>
            <a:off x="5298145" y="1900574"/>
            <a:ext cx="3524583" cy="2863673"/>
          </a:xfrm>
        </p:spPr>
        <p:txBody>
          <a:bodyPr>
            <a:normAutofit/>
          </a:bodyPr>
          <a:lstStyle/>
          <a:p>
            <a:pPr marL="0" indent="0">
              <a:buNone/>
            </a:pPr>
            <a:r>
              <a:rPr lang="en-US" sz="2400" b="1" dirty="0">
                <a:latin typeface="Arial" charset="0"/>
                <a:ea typeface="ＭＳ Ｐゴシック" charset="0"/>
                <a:cs typeface="ＭＳ Ｐゴシック" charset="0"/>
              </a:rPr>
              <a:t>Life narrative</a:t>
            </a:r>
          </a:p>
          <a:p>
            <a:pPr marL="0" indent="0">
              <a:buNone/>
            </a:pPr>
            <a:r>
              <a:rPr lang="en-US" sz="2400" b="1" dirty="0">
                <a:solidFill>
                  <a:schemeClr val="bg1"/>
                </a:solidFill>
                <a:latin typeface="Arial" charset="0"/>
                <a:ea typeface="ＭＳ Ｐゴシック" charset="0"/>
                <a:cs typeface="ＭＳ Ｐゴシック" charset="0"/>
              </a:rPr>
              <a:t>The story that each of us develops over time to explain ourselves and make meaning of everything that has happened to </a:t>
            </a:r>
            <a:r>
              <a:rPr lang="en-US" sz="2400" b="1" dirty="0" smtClean="0">
                <a:solidFill>
                  <a:schemeClr val="bg1"/>
                </a:solidFill>
                <a:latin typeface="Arial" charset="0"/>
                <a:ea typeface="ＭＳ Ｐゴシック" charset="0"/>
                <a:cs typeface="ＭＳ Ｐゴシック" charset="0"/>
              </a:rPr>
              <a:t>us</a:t>
            </a:r>
            <a:endParaRPr lang="en-US" sz="24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994363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27" presetClass="entr" presetSubtype="0" fill="hold" grpId="0" nodeType="withEffect">
                                  <p:stCondLst>
                                    <p:cond delay="500"/>
                                  </p:stCondLst>
                                  <p:iterate type="lt">
                                    <p:tmPct val="50000"/>
                                  </p:iterate>
                                  <p:childTnLst>
                                    <p:set>
                                      <p:cBhvr>
                                        <p:cTn id="11" dur="1" fill="hold">
                                          <p:stCondLst>
                                            <p:cond delay="0"/>
                                          </p:stCondLst>
                                        </p:cTn>
                                        <p:tgtEl>
                                          <p:spTgt spid="155652">
                                            <p:txEl>
                                              <p:pRg st="0" end="0"/>
                                            </p:txEl>
                                          </p:spTgt>
                                        </p:tgtEl>
                                        <p:attrNameLst>
                                          <p:attrName>style.visibility</p:attrName>
                                        </p:attrNameLst>
                                      </p:cBhvr>
                                      <p:to>
                                        <p:strVal val="visible"/>
                                      </p:to>
                                    </p:set>
                                    <p:anim calcmode="discrete" valueType="clr">
                                      <p:cBhvr override="childStyle">
                                        <p:cTn id="12" dur="80"/>
                                        <p:tgtEl>
                                          <p:spTgt spid="15565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55652">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155652">
                                            <p:txEl>
                                              <p:pRg st="0" end="0"/>
                                            </p:txEl>
                                          </p:spTgt>
                                        </p:tgtEl>
                                        <p:attrNameLst>
                                          <p:attrName>fill.type</p:attrName>
                                        </p:attrNameLst>
                                      </p:cBhvr>
                                      <p:to>
                                        <p:strVal val="solid"/>
                                      </p:to>
                                    </p:set>
                                  </p:childTnLst>
                                </p:cTn>
                              </p:par>
                              <p:par>
                                <p:cTn id="15" presetID="27" presetClass="entr" presetSubtype="0" fill="hold" grpId="0" nodeType="withEffect">
                                  <p:stCondLst>
                                    <p:cond delay="500"/>
                                  </p:stCondLst>
                                  <p:iterate type="lt">
                                    <p:tmPct val="50000"/>
                                  </p:iterate>
                                  <p:childTnLst>
                                    <p:set>
                                      <p:cBhvr>
                                        <p:cTn id="16" dur="1" fill="hold">
                                          <p:stCondLst>
                                            <p:cond delay="0"/>
                                          </p:stCondLst>
                                        </p:cTn>
                                        <p:tgtEl>
                                          <p:spTgt spid="155652">
                                            <p:txEl>
                                              <p:pRg st="1" end="1"/>
                                            </p:txEl>
                                          </p:spTgt>
                                        </p:tgtEl>
                                        <p:attrNameLst>
                                          <p:attrName>style.visibility</p:attrName>
                                        </p:attrNameLst>
                                      </p:cBhvr>
                                      <p:to>
                                        <p:strVal val="visible"/>
                                      </p:to>
                                    </p:set>
                                    <p:anim calcmode="discrete" valueType="clr">
                                      <p:cBhvr override="childStyle">
                                        <p:cTn id="17" dur="80"/>
                                        <p:tgtEl>
                                          <p:spTgt spid="155652">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55652">
                                            <p:txEl>
                                              <p:pRg st="1" end="1"/>
                                            </p:txEl>
                                          </p:spTgt>
                                        </p:tgtEl>
                                        <p:attrNameLst>
                                          <p:attrName>fillcolor</p:attrName>
                                        </p:attrNameLst>
                                      </p:cBhvr>
                                      <p:tavLst>
                                        <p:tav tm="0">
                                          <p:val>
                                            <p:clrVal>
                                              <a:schemeClr val="accent2"/>
                                            </p:clrVal>
                                          </p:val>
                                        </p:tav>
                                        <p:tav tm="50000">
                                          <p:val>
                                            <p:clrVal>
                                              <a:schemeClr val="hlink"/>
                                            </p:clrVal>
                                          </p:val>
                                        </p:tav>
                                      </p:tavLst>
                                    </p:anim>
                                    <p:set>
                                      <p:cBhvr>
                                        <p:cTn id="19" dur="80"/>
                                        <p:tgtEl>
                                          <p:spTgt spid="155652">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5652"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2089055"/>
            <a:ext cx="9144000" cy="2945718"/>
          </a:xfrm>
          <a:prstGeom prst="rect">
            <a:avLst/>
          </a:prstGeom>
          <a:solidFill>
            <a:srgbClr val="4F3967"/>
          </a:solidFill>
          <a:ln>
            <a:noFill/>
          </a:ln>
          <a:effectLst>
            <a:outerShdw blurRad="165100" dist="38100" dir="2700000" rotWithShape="0">
              <a:srgbClr val="000000">
                <a:alpha val="42998"/>
              </a:srgbClr>
            </a:outerShdw>
          </a:effectLst>
          <a:extLst/>
        </p:spPr>
        <p:txBody>
          <a:bodyPr wrap="none" anchor="ctr"/>
          <a:lstStyle/>
          <a:p>
            <a:pPr algn="ctr">
              <a:defRPr/>
            </a:pPr>
            <a:endParaRPr lang="en-US" sz="1800">
              <a:solidFill>
                <a:srgbClr val="4F3967"/>
              </a:solidFill>
              <a:latin typeface="Arial" pitchFamily="-111" charset="0"/>
              <a:ea typeface="ＭＳ Ｐゴシック" charset="-128"/>
              <a:cs typeface="ＭＳ Ｐゴシック" charset="-128"/>
            </a:endParaRPr>
          </a:p>
        </p:txBody>
      </p:sp>
      <p:sp>
        <p:nvSpPr>
          <p:cNvPr id="26" name="Round Diagonal Corner Rectangle 25"/>
          <p:cNvSpPr>
            <a:spLocks noChangeArrowheads="1"/>
          </p:cNvSpPr>
          <p:nvPr/>
        </p:nvSpPr>
        <p:spPr bwMode="auto">
          <a:xfrm>
            <a:off x="1147763" y="1518281"/>
            <a:ext cx="6848475" cy="4003675"/>
          </a:xfrm>
          <a:prstGeom prst="round2DiagRect">
            <a:avLst/>
          </a:prstGeom>
          <a:solidFill>
            <a:srgbClr val="E7C8B3"/>
          </a:solidFill>
          <a:ln>
            <a:noFill/>
          </a:ln>
          <a:effectLst/>
          <a:extLst/>
        </p:spPr>
        <p:txBody>
          <a:bodyPr wrap="none" anchor="ctr"/>
          <a:lstStyle/>
          <a:p>
            <a:pPr algn="ctr">
              <a:defRPr/>
            </a:pPr>
            <a:endParaRPr lang="en-US" sz="1800">
              <a:latin typeface="Arial" pitchFamily="-111" charset="0"/>
              <a:ea typeface="ＭＳ Ｐゴシック" charset="-128"/>
              <a:cs typeface="ＭＳ Ｐゴシック" charset="-128"/>
            </a:endParaRPr>
          </a:p>
        </p:txBody>
      </p:sp>
      <p:sp>
        <p:nvSpPr>
          <p:cNvPr id="103426" name="Title 15"/>
          <p:cNvSpPr>
            <a:spLocks noGrp="1"/>
          </p:cNvSpPr>
          <p:nvPr>
            <p:ph type="ctrTitle"/>
          </p:nvPr>
        </p:nvSpPr>
        <p:spPr/>
        <p:txBody>
          <a:bodyPr/>
          <a:lstStyle/>
          <a:p>
            <a:r>
              <a:rPr lang="en-US">
                <a:latin typeface="Arial" charset="0"/>
                <a:ea typeface="ＭＳ Ｐゴシック" charset="0"/>
                <a:cs typeface="ＭＳ Ｐゴシック" charset="0"/>
              </a:rPr>
              <a:t>Evaluating Humanist and Narrative Approaches</a:t>
            </a:r>
          </a:p>
        </p:txBody>
      </p:sp>
      <p:sp>
        <p:nvSpPr>
          <p:cNvPr id="15" name="Content Placeholder 14"/>
          <p:cNvSpPr>
            <a:spLocks noGrp="1"/>
          </p:cNvSpPr>
          <p:nvPr>
            <p:ph idx="4294967295"/>
          </p:nvPr>
        </p:nvSpPr>
        <p:spPr>
          <a:xfrm>
            <a:off x="1515239" y="1849438"/>
            <a:ext cx="6118225" cy="3357562"/>
          </a:xfrm>
        </p:spPr>
        <p:txBody>
          <a:bodyPr>
            <a:noAutofit/>
          </a:bodyPr>
          <a:lstStyle/>
          <a:p>
            <a:pPr marL="0" indent="0">
              <a:lnSpc>
                <a:spcPct val="120000"/>
              </a:lnSpc>
              <a:buNone/>
            </a:pPr>
            <a:r>
              <a:rPr lang="en-US" sz="2200" b="1" dirty="0">
                <a:solidFill>
                  <a:srgbClr val="986DC8"/>
                </a:solidFill>
                <a:latin typeface="Arial" charset="0"/>
                <a:ea typeface="ＭＳ Ｐゴシック" charset="0"/>
                <a:cs typeface="ＭＳ Ｐゴシック" charset="0"/>
              </a:rPr>
              <a:t>Humanist psychology:</a:t>
            </a:r>
          </a:p>
          <a:p>
            <a:pPr>
              <a:lnSpc>
                <a:spcPct val="120000"/>
              </a:lnSpc>
            </a:pPr>
            <a:r>
              <a:rPr lang="en-US" sz="2200" b="1" dirty="0">
                <a:latin typeface="Arial" charset="0"/>
                <a:ea typeface="ＭＳ Ｐゴシック" charset="0"/>
              </a:rPr>
              <a:t>Added balance to the study of personality</a:t>
            </a:r>
          </a:p>
          <a:p>
            <a:pPr>
              <a:lnSpc>
                <a:spcPct val="120000"/>
              </a:lnSpc>
            </a:pPr>
            <a:r>
              <a:rPr lang="en-US" sz="2200" b="1" dirty="0">
                <a:latin typeface="Arial" charset="0"/>
                <a:ea typeface="ＭＳ Ｐゴシック" charset="0"/>
              </a:rPr>
              <a:t>Encouraged others to focus on </a:t>
            </a:r>
            <a:br>
              <a:rPr lang="en-US" sz="2200" b="1" dirty="0">
                <a:latin typeface="Arial" charset="0"/>
                <a:ea typeface="ＭＳ Ｐゴシック" charset="0"/>
              </a:rPr>
            </a:br>
            <a:r>
              <a:rPr lang="ja-JP" altLang="en-US" sz="2200" b="1" dirty="0">
                <a:latin typeface="Arial" charset="0"/>
                <a:ea typeface="ＭＳ Ｐゴシック" charset="0"/>
              </a:rPr>
              <a:t>“</a:t>
            </a:r>
            <a:r>
              <a:rPr lang="en-US" altLang="ja-JP" sz="2200" b="1" dirty="0">
                <a:latin typeface="Arial" charset="0"/>
                <a:ea typeface="ＭＳ Ｐゴシック" charset="0"/>
              </a:rPr>
              <a:t>positive psychology</a:t>
            </a:r>
            <a:r>
              <a:rPr lang="ja-JP" altLang="en-US" sz="2200" b="1" dirty="0">
                <a:latin typeface="Arial" charset="0"/>
                <a:ea typeface="ＭＳ Ｐゴシック" charset="0"/>
              </a:rPr>
              <a:t>”</a:t>
            </a:r>
            <a:endParaRPr lang="en-US" altLang="ja-JP" sz="2200" b="1" dirty="0">
              <a:latin typeface="Arial" charset="0"/>
              <a:ea typeface="ＭＳ Ｐゴシック" charset="0"/>
            </a:endParaRPr>
          </a:p>
          <a:p>
            <a:pPr>
              <a:lnSpc>
                <a:spcPct val="120000"/>
              </a:lnSpc>
              <a:spcAft>
                <a:spcPts val="1200"/>
              </a:spcAft>
            </a:pPr>
            <a:r>
              <a:rPr lang="en-US" sz="2200" b="1" dirty="0">
                <a:latin typeface="Arial" charset="0"/>
                <a:ea typeface="ＭＳ Ｐゴシック" charset="0"/>
              </a:rPr>
              <a:t>Fostered new appreciation for resilience</a:t>
            </a:r>
          </a:p>
          <a:p>
            <a:pPr marL="0" indent="0">
              <a:lnSpc>
                <a:spcPct val="120000"/>
              </a:lnSpc>
              <a:buNone/>
            </a:pPr>
            <a:r>
              <a:rPr lang="en-US" sz="2200" b="1" dirty="0">
                <a:solidFill>
                  <a:srgbClr val="986DC8"/>
                </a:solidFill>
                <a:latin typeface="Arial" charset="0"/>
                <a:ea typeface="ＭＳ Ｐゴシック" charset="0"/>
                <a:cs typeface="ＭＳ Ｐゴシック" charset="0"/>
              </a:rPr>
              <a:t>However, it is hard to operationally define many of the concepts.</a:t>
            </a:r>
          </a:p>
        </p:txBody>
      </p:sp>
    </p:spTree>
    <p:extLst>
      <p:ext uri="{BB962C8B-B14F-4D97-AF65-F5344CB8AC3E}">
        <p14:creationId xmlns:p14="http://schemas.microsoft.com/office/powerpoint/2010/main" val="2450524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17" presetClass="entr" presetSubtype="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ppt_x</p:attrName>
                                        </p:attrNameLst>
                                      </p:cBhvr>
                                      <p:tavLst>
                                        <p:tav tm="0">
                                          <p:val>
                                            <p:strVal val="#ppt_x"/>
                                          </p:val>
                                        </p:tav>
                                        <p:tav tm="100000">
                                          <p:val>
                                            <p:strVal val="#ppt_x"/>
                                          </p:val>
                                        </p:tav>
                                      </p:tavLst>
                                    </p:anim>
                                    <p:anim calcmode="lin" valueType="num">
                                      <p:cBhvr>
                                        <p:cTn id="11" dur="500" fill="hold"/>
                                        <p:tgtEl>
                                          <p:spTgt spid="26"/>
                                        </p:tgtEl>
                                        <p:attrNameLst>
                                          <p:attrName>ppt_y</p:attrName>
                                        </p:attrNameLst>
                                      </p:cBhvr>
                                      <p:tavLst>
                                        <p:tav tm="0">
                                          <p:val>
                                            <p:strVal val="#ppt_y-#ppt_h/2"/>
                                          </p:val>
                                        </p:tav>
                                        <p:tav tm="100000">
                                          <p:val>
                                            <p:strVal val="#ppt_y"/>
                                          </p:val>
                                        </p:tav>
                                      </p:tavLst>
                                    </p:anim>
                                    <p:anim calcmode="lin" valueType="num">
                                      <p:cBhvr>
                                        <p:cTn id="12" dur="500" fill="hold"/>
                                        <p:tgtEl>
                                          <p:spTgt spid="26"/>
                                        </p:tgtEl>
                                        <p:attrNameLst>
                                          <p:attrName>ppt_w</p:attrName>
                                        </p:attrNameLst>
                                      </p:cBhvr>
                                      <p:tavLst>
                                        <p:tav tm="0">
                                          <p:val>
                                            <p:strVal val="#ppt_w"/>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slide(fromBottom)">
                                      <p:cBhvr>
                                        <p:cTn id="17" dur="500"/>
                                        <p:tgtEl>
                                          <p:spTgt spid="15">
                                            <p:txEl>
                                              <p:pRg st="0" end="0"/>
                                            </p:txEl>
                                          </p:spTgt>
                                        </p:tgtEl>
                                      </p:cBhvr>
                                    </p:animEffect>
                                  </p:childTnLst>
                                </p:cTn>
                              </p:par>
                            </p:childTnLst>
                          </p:cTn>
                        </p:par>
                      </p:childTnLst>
                    </p:cTn>
                  </p:par>
                  <p:par>
                    <p:cTn id="18" fill="hold">
                      <p:stCondLst>
                        <p:cond delay="indefinite"/>
                      </p:stCondLst>
                      <p:childTnLst>
                        <p:par>
                          <p:cTn id="19" fill="hold" nodeType="afterGroup">
                            <p:stCondLst>
                              <p:cond delay="0"/>
                            </p:stCondLst>
                            <p:childTnLst>
                              <p:par>
                                <p:cTn id="20" presetID="12" presetClass="entr" presetSubtype="1" fill="hold" grpId="0" nodeType="clickEffect">
                                  <p:stCondLst>
                                    <p:cond delay="50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slide(fromTop)">
                                      <p:cBhvr>
                                        <p:cTn id="22" dur="500"/>
                                        <p:tgtEl>
                                          <p:spTgt spid="1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500"/>
                                  </p:stCondLst>
                                  <p:childTnLst>
                                    <p:set>
                                      <p:cBhvr>
                                        <p:cTn id="26" dur="1" fill="hold">
                                          <p:stCondLst>
                                            <p:cond delay="0"/>
                                          </p:stCondLst>
                                        </p:cTn>
                                        <p:tgtEl>
                                          <p:spTgt spid="15">
                                            <p:txEl>
                                              <p:pRg st="2" end="2"/>
                                            </p:txEl>
                                          </p:spTgt>
                                        </p:tgtEl>
                                        <p:attrNameLst>
                                          <p:attrName>style.visibility</p:attrName>
                                        </p:attrNameLst>
                                      </p:cBhvr>
                                      <p:to>
                                        <p:strVal val="visible"/>
                                      </p:to>
                                    </p:set>
                                    <p:animEffect transition="in" filter="slide(fromTop)">
                                      <p:cBhvr>
                                        <p:cTn id="27" dur="500"/>
                                        <p:tgtEl>
                                          <p:spTgt spid="1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1" fill="hold" grpId="0" nodeType="clickEffect">
                                  <p:stCondLst>
                                    <p:cond delay="500"/>
                                  </p:stCondLst>
                                  <p:childTnLst>
                                    <p:set>
                                      <p:cBhvr>
                                        <p:cTn id="31" dur="1" fill="hold">
                                          <p:stCondLst>
                                            <p:cond delay="0"/>
                                          </p:stCondLst>
                                        </p:cTn>
                                        <p:tgtEl>
                                          <p:spTgt spid="15">
                                            <p:txEl>
                                              <p:pRg st="3" end="3"/>
                                            </p:txEl>
                                          </p:spTgt>
                                        </p:tgtEl>
                                        <p:attrNameLst>
                                          <p:attrName>style.visibility</p:attrName>
                                        </p:attrNameLst>
                                      </p:cBhvr>
                                      <p:to>
                                        <p:strVal val="visible"/>
                                      </p:to>
                                    </p:set>
                                    <p:animEffect transition="in" filter="slide(fromTop)">
                                      <p:cBhvr>
                                        <p:cTn id="32" dur="500"/>
                                        <p:tgtEl>
                                          <p:spTgt spid="15">
                                            <p:txEl>
                                              <p:pRg st="3" end="3"/>
                                            </p:txEl>
                                          </p:spTgt>
                                        </p:tgtEl>
                                      </p:cBhvr>
                                    </p:animEffect>
                                  </p:childTnLst>
                                </p:cTn>
                              </p:par>
                            </p:childTnLst>
                          </p:cTn>
                        </p:par>
                      </p:childTnLst>
                    </p:cTn>
                  </p:par>
                  <p:par>
                    <p:cTn id="33" fill="hold">
                      <p:stCondLst>
                        <p:cond delay="indefinite"/>
                      </p:stCondLst>
                      <p:childTnLst>
                        <p:par>
                          <p:cTn id="34" fill="hold" nodeType="afterGroup">
                            <p:stCondLst>
                              <p:cond delay="0"/>
                            </p:stCondLst>
                            <p:childTnLst>
                              <p:par>
                                <p:cTn id="35" presetID="42" presetClass="entr" presetSubtype="0" fill="hold" grpId="0" nodeType="clickEffect">
                                  <p:stCondLst>
                                    <p:cond delay="500"/>
                                  </p:stCondLst>
                                  <p:childTnLst>
                                    <p:set>
                                      <p:cBhvr>
                                        <p:cTn id="36" dur="1" fill="hold">
                                          <p:stCondLst>
                                            <p:cond delay="0"/>
                                          </p:stCondLst>
                                        </p:cTn>
                                        <p:tgtEl>
                                          <p:spTgt spid="15">
                                            <p:txEl>
                                              <p:pRg st="4" end="4"/>
                                            </p:txEl>
                                          </p:spTgt>
                                        </p:tgtEl>
                                        <p:attrNameLst>
                                          <p:attrName>style.visibility</p:attrName>
                                        </p:attrNameLst>
                                      </p:cBhvr>
                                      <p:to>
                                        <p:strVal val="visible"/>
                                      </p:to>
                                    </p:set>
                                    <p:animEffect transition="in" filter="fade">
                                      <p:cBhvr>
                                        <p:cTn id="37" dur="1000"/>
                                        <p:tgtEl>
                                          <p:spTgt spid="15">
                                            <p:txEl>
                                              <p:pRg st="4" end="4"/>
                                            </p:txEl>
                                          </p:spTgt>
                                        </p:tgtEl>
                                      </p:cBhvr>
                                    </p:animEffect>
                                    <p:anim calcmode="lin" valueType="num">
                                      <p:cBhvr>
                                        <p:cTn id="38"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1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6" grpId="0" animBg="1"/>
      <p:bldP spid="15"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1124758_Original.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844" y="40442"/>
            <a:ext cx="9103156" cy="6373594"/>
          </a:xfrm>
          <a:prstGeom prst="rect">
            <a:avLst/>
          </a:prstGeom>
        </p:spPr>
      </p:pic>
      <p:sp>
        <p:nvSpPr>
          <p:cNvPr id="3" name="Rectangle 3"/>
          <p:cNvSpPr txBox="1">
            <a:spLocks/>
          </p:cNvSpPr>
          <p:nvPr/>
        </p:nvSpPr>
        <p:spPr>
          <a:xfrm>
            <a:off x="715122" y="1816493"/>
            <a:ext cx="7792358" cy="4101421"/>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b="1" dirty="0" smtClean="0">
                <a:solidFill>
                  <a:schemeClr val="accent6">
                    <a:lumMod val="75000"/>
                  </a:schemeClr>
                </a:solidFill>
                <a:latin typeface="Arial" charset="0"/>
                <a:ea typeface="ＭＳ Ｐゴシック" charset="0"/>
                <a:cs typeface="ＭＳ Ｐゴシック" charset="0"/>
              </a:rPr>
              <a:t>Taking Psychology with You</a:t>
            </a:r>
          </a:p>
          <a:p>
            <a:pPr marL="457200" indent="0">
              <a:spcBef>
                <a:spcPts val="1200"/>
              </a:spcBef>
              <a:buFont typeface="Arial"/>
              <a:buNone/>
            </a:pPr>
            <a:r>
              <a:rPr lang="en-US" sz="2400" b="1" dirty="0" smtClean="0">
                <a:solidFill>
                  <a:srgbClr val="FFFF00"/>
                </a:solidFill>
                <a:latin typeface="Arial" charset="0"/>
                <a:ea typeface="ＭＳ Ｐゴシック" charset="0"/>
                <a:cs typeface="ＭＳ Ｐゴシック" charset="0"/>
              </a:rPr>
              <a:t>How to Avoid the “Barnum Effect”</a:t>
            </a:r>
            <a:endParaRPr lang="en-US" sz="2200" b="1" dirty="0" smtClean="0">
              <a:solidFill>
                <a:srgbClr val="FFFF00"/>
              </a:solidFill>
              <a:latin typeface="Arial" charset="0"/>
              <a:ea typeface="ＭＳ Ｐゴシック" charset="0"/>
              <a:cs typeface="ＭＳ Ｐゴシック" charset="0"/>
            </a:endParaRPr>
          </a:p>
          <a:p>
            <a:pPr marL="914400">
              <a:spcBef>
                <a:spcPts val="1200"/>
              </a:spcBef>
            </a:pPr>
            <a:r>
              <a:rPr lang="en-US" sz="2200" b="1" dirty="0" smtClean="0">
                <a:solidFill>
                  <a:schemeClr val="bg1"/>
                </a:solidFill>
                <a:latin typeface="Arial" charset="0"/>
                <a:ea typeface="ＭＳ Ｐゴシック" charset="0"/>
                <a:cs typeface="ＭＳ Ｐゴシック" charset="0"/>
              </a:rPr>
              <a:t>Beware </a:t>
            </a:r>
            <a:r>
              <a:rPr lang="en-US" sz="2200" b="1" dirty="0">
                <a:solidFill>
                  <a:schemeClr val="bg1"/>
                </a:solidFill>
                <a:latin typeface="Arial" charset="0"/>
                <a:ea typeface="ＭＳ Ｐゴシック" charset="0"/>
                <a:cs typeface="ＭＳ Ｐゴシック" charset="0"/>
              </a:rPr>
              <a:t>of all-purpose descriptions that could apply to anyone.  </a:t>
            </a:r>
          </a:p>
          <a:p>
            <a:pPr marL="914400">
              <a:spcBef>
                <a:spcPts val="1200"/>
              </a:spcBef>
            </a:pPr>
            <a:r>
              <a:rPr lang="en-US" sz="2200" b="1" dirty="0">
                <a:solidFill>
                  <a:schemeClr val="bg1"/>
                </a:solidFill>
                <a:latin typeface="Arial" charset="0"/>
                <a:ea typeface="ＭＳ Ｐゴシック" charset="0"/>
                <a:cs typeface="ＭＳ Ｐゴシック" charset="0"/>
              </a:rPr>
              <a:t>Beware of your own selective perceptions.</a:t>
            </a:r>
          </a:p>
          <a:p>
            <a:pPr marL="914400">
              <a:spcBef>
                <a:spcPts val="1200"/>
              </a:spcBef>
            </a:pPr>
            <a:r>
              <a:rPr lang="en-US" sz="2200" b="1" dirty="0">
                <a:solidFill>
                  <a:schemeClr val="bg1"/>
                </a:solidFill>
                <a:latin typeface="Arial" charset="0"/>
                <a:ea typeface="ＭＳ Ｐゴシック" charset="0"/>
                <a:cs typeface="ＭＳ Ｐゴシック" charset="0"/>
              </a:rPr>
              <a:t>Resist flattery and emotional reasoning</a:t>
            </a:r>
            <a:r>
              <a:rPr lang="en-US" sz="2200" b="1" dirty="0" smtClean="0">
                <a:solidFill>
                  <a:schemeClr val="bg1"/>
                </a:solidFill>
                <a:latin typeface="Arial" charset="0"/>
                <a:ea typeface="ＭＳ Ｐゴシック" charset="0"/>
                <a:cs typeface="ＭＳ Ｐゴシック" charset="0"/>
              </a:rPr>
              <a:t>.</a:t>
            </a:r>
            <a:endParaRPr lang="en-US" sz="22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057786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9" fill="hold">
                            <p:stCondLst>
                              <p:cond delay="4000"/>
                            </p:stCondLst>
                            <p:childTnLst>
                              <p:par>
                                <p:cTn id="30" presetID="42" presetClass="entr" presetSubtype="0" fill="hold" grpId="0" nodeType="after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5" fill="hold">
                            <p:stCondLst>
                              <p:cond delay="5000"/>
                            </p:stCondLst>
                            <p:childTnLst>
                              <p:par>
                                <p:cTn id="36" presetID="42" presetClass="entr" presetSubtype="0" fill="hold" grpId="0" nodeType="after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1000"/>
                                        <p:tgtEl>
                                          <p:spTgt spid="3">
                                            <p:txEl>
                                              <p:pRg st="4" end="4"/>
                                            </p:txEl>
                                          </p:spTgt>
                                        </p:tgtEl>
                                      </p:cBhvr>
                                    </p:animEffect>
                                    <p:anim calcmode="lin" valueType="num">
                                      <p:cBhvr>
                                        <p:cTn id="3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707105"/>
            <a:ext cx="9144000" cy="646331"/>
          </a:xfrm>
          <a:prstGeom prst="rect">
            <a:avLst/>
          </a:prstGeom>
          <a:noFill/>
        </p:spPr>
        <p:txBody>
          <a:bodyPr wrap="square" rtlCol="0">
            <a:spAutoFit/>
          </a:bodyPr>
          <a:lstStyle/>
          <a:p>
            <a:pPr algn="ctr"/>
            <a:r>
              <a:rPr lang="en-US" sz="3600" b="1" dirty="0" smtClean="0">
                <a:solidFill>
                  <a:schemeClr val="bg1"/>
                </a:solidFill>
                <a:latin typeface="Arial"/>
                <a:cs typeface="Arial"/>
              </a:rPr>
              <a:t>End of Chapter</a:t>
            </a:r>
            <a:endParaRPr lang="en-US" sz="3600" b="1" dirty="0">
              <a:solidFill>
                <a:schemeClr val="bg1"/>
              </a:solidFill>
              <a:latin typeface="Arial"/>
              <a:cs typeface="Arial"/>
            </a:endParaRPr>
          </a:p>
        </p:txBody>
      </p:sp>
    </p:spTree>
    <p:extLst>
      <p:ext uri="{BB962C8B-B14F-4D97-AF65-F5344CB8AC3E}">
        <p14:creationId xmlns:p14="http://schemas.microsoft.com/office/powerpoint/2010/main" val="28165113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707105"/>
            <a:ext cx="9144000" cy="646331"/>
          </a:xfrm>
          <a:prstGeom prst="rect">
            <a:avLst/>
          </a:prstGeom>
          <a:noFill/>
        </p:spPr>
        <p:txBody>
          <a:bodyPr wrap="square" rtlCol="0">
            <a:spAutoFit/>
          </a:bodyPr>
          <a:lstStyle/>
          <a:p>
            <a:pPr algn="ctr"/>
            <a:r>
              <a:rPr lang="en-US" sz="3600" b="1" dirty="0" smtClean="0">
                <a:solidFill>
                  <a:srgbClr val="4F3967"/>
                </a:solidFill>
                <a:latin typeface="Arial"/>
                <a:cs typeface="Arial"/>
              </a:rPr>
              <a:t>Acknowledgments</a:t>
            </a:r>
            <a:endParaRPr lang="en-US" sz="3600" b="1" dirty="0">
              <a:solidFill>
                <a:srgbClr val="4F3967"/>
              </a:solidFill>
              <a:latin typeface="Arial"/>
              <a:cs typeface="Arial"/>
            </a:endParaRPr>
          </a:p>
        </p:txBody>
      </p:sp>
    </p:spTree>
    <p:extLst>
      <p:ext uri="{BB962C8B-B14F-4D97-AF65-F5344CB8AC3E}">
        <p14:creationId xmlns:p14="http://schemas.microsoft.com/office/powerpoint/2010/main" val="30707522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86366744"/>
              </p:ext>
            </p:extLst>
          </p:nvPr>
        </p:nvGraphicFramePr>
        <p:xfrm>
          <a:off x="213896" y="240631"/>
          <a:ext cx="8686800" cy="6144768"/>
        </p:xfrm>
        <a:graphic>
          <a:graphicData uri="http://schemas.openxmlformats.org/drawingml/2006/table">
            <a:tbl>
              <a:tblPr firstRow="1" bandRow="1">
                <a:tableStyleId>{5C22544A-7EE6-4342-B048-85BDC9FD1C3A}</a:tableStyleId>
              </a:tblPr>
              <a:tblGrid>
                <a:gridCol w="761999"/>
                <a:gridCol w="7924801"/>
              </a:tblGrid>
              <a:tr h="256032">
                <a:tc>
                  <a:txBody>
                    <a:bodyPr/>
                    <a:lstStyle/>
                    <a:p>
                      <a:r>
                        <a:rPr lang="en-US" sz="1000" dirty="0" smtClean="0">
                          <a:solidFill>
                            <a:schemeClr val="bg1"/>
                          </a:solidFill>
                          <a:latin typeface="Arial"/>
                          <a:cs typeface="Arial"/>
                        </a:rPr>
                        <a:t>Slide</a:t>
                      </a:r>
                      <a:endParaRPr lang="en-US" sz="1000" dirty="0">
                        <a:solidFill>
                          <a:schemeClr val="bg1"/>
                        </a:solidFill>
                        <a:latin typeface="Arial"/>
                        <a:cs typeface="Aria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solidFill>
                      <a:schemeClr val="tx1"/>
                    </a:solidFill>
                  </a:tcPr>
                </a:tc>
                <a:tc>
                  <a:txBody>
                    <a:bodyPr/>
                    <a:lstStyle/>
                    <a:p>
                      <a:r>
                        <a:rPr lang="en-US" sz="1000" dirty="0" smtClean="0">
                          <a:solidFill>
                            <a:srgbClr val="FFFFFF"/>
                          </a:solidFill>
                          <a:latin typeface="Arial"/>
                          <a:cs typeface="Arial"/>
                        </a:rPr>
                        <a:t>Credit</a:t>
                      </a:r>
                      <a:endParaRPr lang="en-US" sz="1000" dirty="0">
                        <a:solidFill>
                          <a:srgbClr val="FFFFFF"/>
                        </a:solidFill>
                        <a:latin typeface="Arial"/>
                        <a:cs typeface="Aria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solidFill>
                      <a:schemeClr val="tx1"/>
                    </a:solidFill>
                  </a:tcPr>
                </a:tc>
              </a:tr>
              <a:tr h="256032">
                <a:tc>
                  <a:txBody>
                    <a:bodyPr/>
                    <a:lstStyle/>
                    <a:p>
                      <a:pPr algn="l" fontAlgn="b"/>
                      <a:r>
                        <a:rPr lang="en-US" sz="1200" b="0" i="0" u="none" strike="noStrike" dirty="0">
                          <a:solidFill>
                            <a:srgbClr val="000000"/>
                          </a:solidFill>
                          <a:effectLst/>
                          <a:latin typeface="Arial"/>
                          <a:cs typeface="Arial"/>
                        </a:rPr>
                        <a:t>Slide 4</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Maridav.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5</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musicman.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6</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musicman.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7</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Gareth Boden. Pearson Education Ltd</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8</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zwola fasola.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9</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Bannu.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10</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tanaphongpict.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11</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Roger costa morera.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13</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musicman.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14</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musicman.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15</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musicman.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16</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musicman.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20</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Photosani.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22</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Deniseus.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26</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Sashkin.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27</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123rf.com</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28</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Jezper.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29</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Mara008.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30</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somersault1824.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33</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vlad09.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35</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Morgan Lane Photography.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36</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Lisa Payne Photography. Pearson Education Ltd</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38</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dirty="0">
                          <a:solidFill>
                            <a:srgbClr val="000000"/>
                          </a:solidFill>
                          <a:effectLst/>
                          <a:latin typeface="Arial"/>
                          <a:cs typeface="Arial"/>
                        </a:rPr>
                        <a:t>Studio </a:t>
                      </a:r>
                      <a:r>
                        <a:rPr lang="en-US" sz="1200" b="0" i="0" u="none" strike="noStrike" dirty="0" err="1">
                          <a:solidFill>
                            <a:srgbClr val="000000"/>
                          </a:solidFill>
                          <a:effectLst/>
                          <a:latin typeface="Arial"/>
                          <a:cs typeface="Arial"/>
                        </a:rPr>
                        <a:t>Natacha</a:t>
                      </a:r>
                      <a:r>
                        <a:rPr lang="en-US" sz="1200" b="0" i="0" u="none" strike="noStrike" dirty="0">
                          <a:solidFill>
                            <a:srgbClr val="000000"/>
                          </a:solidFill>
                          <a:effectLst/>
                          <a:latin typeface="Arial"/>
                          <a:cs typeface="Arial"/>
                        </a:rPr>
                        <a:t>. Pearson Education Ltd</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21914394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49197751"/>
              </p:ext>
            </p:extLst>
          </p:nvPr>
        </p:nvGraphicFramePr>
        <p:xfrm>
          <a:off x="213896" y="240631"/>
          <a:ext cx="8686800" cy="2048256"/>
        </p:xfrm>
        <a:graphic>
          <a:graphicData uri="http://schemas.openxmlformats.org/drawingml/2006/table">
            <a:tbl>
              <a:tblPr firstRow="1" bandRow="1">
                <a:tableStyleId>{5C22544A-7EE6-4342-B048-85BDC9FD1C3A}</a:tableStyleId>
              </a:tblPr>
              <a:tblGrid>
                <a:gridCol w="761999"/>
                <a:gridCol w="7924801"/>
              </a:tblGrid>
              <a:tr h="256032">
                <a:tc>
                  <a:txBody>
                    <a:bodyPr/>
                    <a:lstStyle/>
                    <a:p>
                      <a:r>
                        <a:rPr lang="en-US" sz="1000" dirty="0" smtClean="0">
                          <a:solidFill>
                            <a:schemeClr val="bg1"/>
                          </a:solidFill>
                          <a:latin typeface="Arial"/>
                          <a:cs typeface="Arial"/>
                        </a:rPr>
                        <a:t>Slide</a:t>
                      </a:r>
                      <a:endParaRPr lang="en-US" sz="1000" dirty="0">
                        <a:solidFill>
                          <a:schemeClr val="bg1"/>
                        </a:solidFill>
                        <a:latin typeface="Arial"/>
                        <a:cs typeface="Aria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solidFill>
                      <a:schemeClr val="tx1"/>
                    </a:solidFill>
                  </a:tcPr>
                </a:tc>
                <a:tc>
                  <a:txBody>
                    <a:bodyPr/>
                    <a:lstStyle/>
                    <a:p>
                      <a:r>
                        <a:rPr lang="en-US" sz="1000" dirty="0" smtClean="0">
                          <a:solidFill>
                            <a:srgbClr val="FFFFFF"/>
                          </a:solidFill>
                          <a:latin typeface="Arial"/>
                          <a:cs typeface="Arial"/>
                        </a:rPr>
                        <a:t>Credit</a:t>
                      </a:r>
                      <a:endParaRPr lang="en-US" sz="1000" dirty="0">
                        <a:solidFill>
                          <a:srgbClr val="FFFFFF"/>
                        </a:solidFill>
                        <a:latin typeface="Arial"/>
                        <a:cs typeface="Aria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solidFill>
                      <a:schemeClr val="tx1"/>
                    </a:solidFill>
                  </a:tcPr>
                </a:tc>
              </a:tr>
              <a:tr h="256032">
                <a:tc>
                  <a:txBody>
                    <a:bodyPr/>
                    <a:lstStyle/>
                    <a:p>
                      <a:pPr algn="l" fontAlgn="b"/>
                      <a:r>
                        <a:rPr lang="en-US" sz="1200" b="0" i="0" u="none" strike="noStrike" dirty="0">
                          <a:solidFill>
                            <a:srgbClr val="000000"/>
                          </a:solidFill>
                          <a:effectLst/>
                          <a:latin typeface="Arial"/>
                          <a:cs typeface="Arial"/>
                        </a:rPr>
                        <a:t>Slide 43</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Wei Ming.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45</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kazoka.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47</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Thorsten Schmitt.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50</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gornjak.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51</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gornjak.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52</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Naki Kouyioumtzis. Pearson Education Ltd</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54</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dirty="0" err="1">
                          <a:solidFill>
                            <a:srgbClr val="000000"/>
                          </a:solidFill>
                          <a:effectLst/>
                          <a:latin typeface="Arial"/>
                          <a:cs typeface="Arial"/>
                        </a:rPr>
                        <a:t>quetton</a:t>
                      </a:r>
                      <a:r>
                        <a:rPr lang="en-US" sz="1200" b="0" i="0" u="none" strike="noStrike" dirty="0">
                          <a:solidFill>
                            <a:srgbClr val="000000"/>
                          </a:solidFill>
                          <a:effectLst/>
                          <a:latin typeface="Arial"/>
                          <a:cs typeface="Arial"/>
                        </a:rPr>
                        <a:t>. </a:t>
                      </a:r>
                      <a:r>
                        <a:rPr lang="en-US" sz="1200" b="0" i="0" u="none" strike="noStrike" dirty="0" err="1">
                          <a:solidFill>
                            <a:srgbClr val="000000"/>
                          </a:solidFill>
                          <a:effectLst/>
                          <a:latin typeface="Arial"/>
                          <a:cs typeface="Arial"/>
                        </a:rPr>
                        <a:t>Shutterstock</a:t>
                      </a:r>
                      <a:endParaRPr lang="en-US" sz="1200" b="0" i="0" u="none" strike="noStrike" dirty="0">
                        <a:solidFill>
                          <a:srgbClr val="000000"/>
                        </a:solidFill>
                        <a:effectLst/>
                        <a:latin typeface="Arial"/>
                        <a:cs typeface="Arial"/>
                      </a:endParaRP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70770336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35" name="Picture 5" descr="wave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9855" y="2373363"/>
            <a:ext cx="4086225"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7" descr="wave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75145" y="1957438"/>
            <a:ext cx="2581275"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8" descr="wave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9283" y="2490838"/>
            <a:ext cx="5475287" cy="131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5" descr="wave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48345" y="2347963"/>
            <a:ext cx="4086225"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7" descr="wave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534470" y="1932038"/>
            <a:ext cx="2581275"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8" descr="wave1"/>
          <p:cNvPicPr>
            <a:picLocks noChangeAspect="1" noChangeArrowheads="1"/>
          </p:cNvPicPr>
          <p:nvPr/>
        </p:nvPicPr>
        <p:blipFill>
          <a:blip r:embed="rId9" cstate="screen">
            <a:extLst>
              <a:ext uri="{28A0092B-C50C-407E-A947-70E740481C1C}">
                <a14:useLocalDpi xmlns:a14="http://schemas.microsoft.com/office/drawing/2010/main"/>
              </a:ext>
            </a:extLst>
          </a:blip>
          <a:srcRect t="30322"/>
          <a:stretch>
            <a:fillRect/>
          </a:stretch>
        </p:blipFill>
        <p:spPr bwMode="auto">
          <a:xfrm>
            <a:off x="3992883" y="2863900"/>
            <a:ext cx="54752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7" descr="wave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159570" y="1970138"/>
            <a:ext cx="2581275"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Rectangle 4"/>
          <p:cNvSpPr>
            <a:spLocks noGrp="1"/>
          </p:cNvSpPr>
          <p:nvPr>
            <p:ph type="ctrTitle"/>
          </p:nvPr>
        </p:nvSpPr>
        <p:spPr/>
        <p:txBody>
          <a:bodyPr>
            <a:normAutofit/>
          </a:bodyPr>
          <a:lstStyle/>
          <a:p>
            <a:pPr eaLnBrk="1" hangingPunct="1"/>
            <a:r>
              <a:rPr lang="en-US">
                <a:latin typeface="Arial" charset="0"/>
                <a:ea typeface="ＭＳ Ｐゴシック" charset="0"/>
                <a:cs typeface="ＭＳ Ｐゴシック" charset="0"/>
              </a:rPr>
              <a:t>The Structure of Personality</a:t>
            </a:r>
          </a:p>
        </p:txBody>
      </p:sp>
      <p:grpSp>
        <p:nvGrpSpPr>
          <p:cNvPr id="28682" name="Group 7"/>
          <p:cNvGrpSpPr>
            <a:grpSpLocks/>
          </p:cNvGrpSpPr>
          <p:nvPr/>
        </p:nvGrpSpPr>
        <p:grpSpPr bwMode="auto">
          <a:xfrm>
            <a:off x="3227406" y="1979983"/>
            <a:ext cx="2981325" cy="3941763"/>
            <a:chOff x="1636" y="1380"/>
            <a:chExt cx="1878" cy="2483"/>
          </a:xfrm>
        </p:grpSpPr>
        <p:sp>
          <p:nvSpPr>
            <p:cNvPr id="28695" name="Text Box 8"/>
            <p:cNvSpPr txBox="1">
              <a:spLocks noChangeArrowheads="1"/>
            </p:cNvSpPr>
            <p:nvPr/>
          </p:nvSpPr>
          <p:spPr bwMode="gray">
            <a:xfrm>
              <a:off x="1737" y="3000"/>
              <a:ext cx="269"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baseline="-25000">
                  <a:cs typeface="Arial" charset="0"/>
                </a:rPr>
                <a:t>Id</a:t>
              </a:r>
            </a:p>
          </p:txBody>
        </p:sp>
        <p:sp>
          <p:nvSpPr>
            <p:cNvPr id="28696" name="Text Box 9"/>
            <p:cNvSpPr txBox="1">
              <a:spLocks noChangeArrowheads="1"/>
            </p:cNvSpPr>
            <p:nvPr/>
          </p:nvSpPr>
          <p:spPr bwMode="gray">
            <a:xfrm>
              <a:off x="2623" y="2428"/>
              <a:ext cx="891"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baseline="-25000" dirty="0">
                  <a:cs typeface="Arial" charset="0"/>
                </a:rPr>
                <a:t>Superego</a:t>
              </a:r>
            </a:p>
          </p:txBody>
        </p:sp>
        <p:sp>
          <p:nvSpPr>
            <p:cNvPr id="28697" name="Text Box 10"/>
            <p:cNvSpPr txBox="1">
              <a:spLocks noChangeArrowheads="1"/>
            </p:cNvSpPr>
            <p:nvPr/>
          </p:nvSpPr>
          <p:spPr bwMode="gray">
            <a:xfrm>
              <a:off x="1636" y="1533"/>
              <a:ext cx="434"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baseline="-25000" dirty="0">
                  <a:cs typeface="Arial" charset="0"/>
                </a:rPr>
                <a:t>Ego</a:t>
              </a:r>
            </a:p>
          </p:txBody>
        </p:sp>
        <p:sp>
          <p:nvSpPr>
            <p:cNvPr id="28698" name="Line 11"/>
            <p:cNvSpPr>
              <a:spLocks noChangeShapeType="1"/>
            </p:cNvSpPr>
            <p:nvPr/>
          </p:nvSpPr>
          <p:spPr bwMode="gray">
            <a:xfrm flipV="1">
              <a:off x="1854" y="2382"/>
              <a:ext cx="0" cy="690"/>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28699" name="Line 12"/>
            <p:cNvSpPr>
              <a:spLocks noChangeShapeType="1"/>
            </p:cNvSpPr>
            <p:nvPr/>
          </p:nvSpPr>
          <p:spPr bwMode="gray">
            <a:xfrm>
              <a:off x="1860" y="3336"/>
              <a:ext cx="0" cy="527"/>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28700" name="Line 13"/>
            <p:cNvSpPr>
              <a:spLocks noChangeShapeType="1"/>
            </p:cNvSpPr>
            <p:nvPr/>
          </p:nvSpPr>
          <p:spPr bwMode="gray">
            <a:xfrm flipV="1">
              <a:off x="3024" y="1380"/>
              <a:ext cx="0" cy="1128"/>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28701" name="Line 14"/>
            <p:cNvSpPr>
              <a:spLocks noChangeShapeType="1"/>
            </p:cNvSpPr>
            <p:nvPr/>
          </p:nvSpPr>
          <p:spPr bwMode="gray">
            <a:xfrm>
              <a:off x="3030" y="2784"/>
              <a:ext cx="0" cy="1079"/>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28702" name="Line 15"/>
            <p:cNvSpPr>
              <a:spLocks noChangeShapeType="1"/>
            </p:cNvSpPr>
            <p:nvPr/>
          </p:nvSpPr>
          <p:spPr bwMode="gray">
            <a:xfrm flipV="1">
              <a:off x="1854" y="1380"/>
              <a:ext cx="0" cy="260"/>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28703" name="Line 16"/>
            <p:cNvSpPr>
              <a:spLocks noChangeShapeType="1"/>
            </p:cNvSpPr>
            <p:nvPr/>
          </p:nvSpPr>
          <p:spPr bwMode="gray">
            <a:xfrm>
              <a:off x="1860" y="1894"/>
              <a:ext cx="0" cy="428"/>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2" name="Line 17"/>
            <p:cNvSpPr>
              <a:spLocks noChangeShapeType="1"/>
            </p:cNvSpPr>
            <p:nvPr/>
          </p:nvSpPr>
          <p:spPr bwMode="gray">
            <a:xfrm>
              <a:off x="1636" y="2352"/>
              <a:ext cx="935" cy="0"/>
            </a:xfrm>
            <a:prstGeom prst="line">
              <a:avLst/>
            </a:prstGeom>
            <a:noFill/>
            <a:ln w="28575">
              <a:solidFill>
                <a:srgbClr val="FFCF7F"/>
              </a:solidFill>
              <a:round/>
              <a:headEnd/>
              <a:tailEnd/>
            </a:ln>
            <a:effectLst>
              <a:outerShdw blurRad="50800" dist="38100" dir="2700000" rotWithShape="0">
                <a:srgbClr val="000000">
                  <a:alpha val="31000"/>
                </a:srgb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 name="Line 18"/>
            <p:cNvSpPr>
              <a:spLocks noChangeShapeType="1"/>
            </p:cNvSpPr>
            <p:nvPr/>
          </p:nvSpPr>
          <p:spPr bwMode="gray">
            <a:xfrm>
              <a:off x="2571" y="1380"/>
              <a:ext cx="6" cy="2483"/>
            </a:xfrm>
            <a:prstGeom prst="line">
              <a:avLst/>
            </a:prstGeom>
            <a:noFill/>
            <a:ln w="28575">
              <a:solidFill>
                <a:srgbClr val="FFCF7F"/>
              </a:solidFill>
              <a:round/>
              <a:headEnd/>
              <a:tailEnd/>
            </a:ln>
            <a:effectLst>
              <a:outerShdw blurRad="50800" dist="38100" dir="2700000" rotWithShape="0">
                <a:srgbClr val="000000">
                  <a:alpha val="31000"/>
                </a:srgb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grpSp>
      <p:sp>
        <p:nvSpPr>
          <p:cNvPr id="25" name="Rounded Rectangle 24"/>
          <p:cNvSpPr/>
          <p:nvPr/>
        </p:nvSpPr>
        <p:spPr bwMode="auto">
          <a:xfrm>
            <a:off x="6319467" y="1370248"/>
            <a:ext cx="1905000" cy="609600"/>
          </a:xfrm>
          <a:prstGeom prst="roundRect">
            <a:avLst>
              <a:gd name="adj" fmla="val 15883"/>
            </a:avLst>
          </a:prstGeom>
          <a:solidFill>
            <a:srgbClr val="6FC7E2"/>
          </a:solidFill>
          <a:ln w="9525" cap="flat" cmpd="sng" algn="ctr">
            <a:noFill/>
            <a:prstDash val="solid"/>
            <a:round/>
            <a:headEnd type="none" w="med" len="med"/>
            <a:tailEnd type="none" w="med" len="med"/>
          </a:ln>
          <a:effectLst>
            <a:outerShdw blurRad="127000" dist="38100" dir="5400000">
              <a:srgbClr val="000000">
                <a:alpha val="59000"/>
              </a:srgbClr>
            </a:outerShdw>
          </a:effectLst>
          <a:scene3d>
            <a:camera prst="orthographicFront"/>
            <a:lightRig rig="threePt" dir="t"/>
          </a:scene3d>
          <a:sp3d contourW="12700">
            <a:bevelT/>
            <a:contourClr>
              <a:schemeClr val="tx2"/>
            </a:contourClr>
          </a:sp3d>
        </p:spPr>
        <p:txBody>
          <a:bodyPr wrap="none" anchor="ctr"/>
          <a:lstStyle/>
          <a:p>
            <a:pPr algn="ctr">
              <a:defRPr/>
            </a:pPr>
            <a:endParaRPr lang="en-US" sz="1800">
              <a:latin typeface="Arial" pitchFamily="-111" charset="0"/>
              <a:ea typeface="ＭＳ Ｐゴシック" charset="-128"/>
              <a:cs typeface="ＭＳ Ｐゴシック" charset="-128"/>
            </a:endParaRPr>
          </a:p>
        </p:txBody>
      </p:sp>
      <p:sp>
        <p:nvSpPr>
          <p:cNvPr id="27" name="Rounded Rectangle 26"/>
          <p:cNvSpPr/>
          <p:nvPr/>
        </p:nvSpPr>
        <p:spPr bwMode="auto">
          <a:xfrm>
            <a:off x="6319467" y="4062647"/>
            <a:ext cx="1905000" cy="1119003"/>
          </a:xfrm>
          <a:prstGeom prst="roundRect">
            <a:avLst>
              <a:gd name="adj" fmla="val 12344"/>
            </a:avLst>
          </a:prstGeom>
          <a:solidFill>
            <a:schemeClr val="tx2">
              <a:lumMod val="50000"/>
            </a:schemeClr>
          </a:solidFill>
          <a:ln w="9525" cap="flat" cmpd="sng" algn="ctr">
            <a:noFill/>
            <a:prstDash val="solid"/>
            <a:round/>
            <a:headEnd type="none" w="med" len="med"/>
            <a:tailEnd type="none" w="med" len="med"/>
          </a:ln>
          <a:effectLst>
            <a:outerShdw blurRad="228600" dist="50800" dir="4260000">
              <a:srgbClr val="000000">
                <a:alpha val="69000"/>
              </a:srgbClr>
            </a:outerShdw>
          </a:effectLst>
          <a:scene3d>
            <a:camera prst="orthographicFront"/>
            <a:lightRig rig="threePt" dir="t"/>
          </a:scene3d>
          <a:sp3d contourW="12700">
            <a:bevelT/>
            <a:contourClr>
              <a:schemeClr val="tx2"/>
            </a:contourClr>
          </a:sp3d>
        </p:spPr>
        <p:txBody>
          <a:bodyPr wrap="none" anchor="ctr"/>
          <a:lstStyle/>
          <a:p>
            <a:pPr algn="ctr">
              <a:defRPr/>
            </a:pPr>
            <a:endParaRPr lang="en-US" sz="1800">
              <a:latin typeface="Arial" pitchFamily="-111" charset="0"/>
              <a:ea typeface="ＭＳ Ｐゴシック" charset="-128"/>
              <a:cs typeface="ＭＳ Ｐゴシック" charset="-128"/>
            </a:endParaRPr>
          </a:p>
        </p:txBody>
      </p:sp>
      <p:sp>
        <p:nvSpPr>
          <p:cNvPr id="28689" name="TextBox 27"/>
          <p:cNvSpPr txBox="1">
            <a:spLocks noChangeArrowheads="1"/>
          </p:cNvSpPr>
          <p:nvPr/>
        </p:nvSpPr>
        <p:spPr bwMode="auto">
          <a:xfrm>
            <a:off x="6414717" y="1449623"/>
            <a:ext cx="1685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t>Conscious</a:t>
            </a:r>
            <a:endParaRPr lang="en-US" sz="2000"/>
          </a:p>
        </p:txBody>
      </p:sp>
      <p:sp>
        <p:nvSpPr>
          <p:cNvPr id="28690" name="TextBox 29"/>
          <p:cNvSpPr txBox="1">
            <a:spLocks noChangeArrowheads="1"/>
          </p:cNvSpPr>
          <p:nvPr/>
        </p:nvSpPr>
        <p:spPr bwMode="auto">
          <a:xfrm>
            <a:off x="6371855" y="4408723"/>
            <a:ext cx="1787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chemeClr val="bg1"/>
                </a:solidFill>
              </a:rPr>
              <a:t>Unconscious</a:t>
            </a:r>
            <a:endParaRPr lang="en-US" sz="2000">
              <a:solidFill>
                <a:schemeClr val="bg1"/>
              </a:solidFill>
            </a:endParaRPr>
          </a:p>
        </p:txBody>
      </p:sp>
      <p:sp>
        <p:nvSpPr>
          <p:cNvPr id="28691" name="Rectangle 4"/>
          <p:cNvSpPr>
            <a:spLocks noChangeArrowheads="1"/>
          </p:cNvSpPr>
          <p:nvPr/>
        </p:nvSpPr>
        <p:spPr bwMode="auto">
          <a:xfrm>
            <a:off x="1940781" y="3636423"/>
            <a:ext cx="7148513"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5000"/>
              </a:lnSpc>
              <a:spcBef>
                <a:spcPct val="20000"/>
              </a:spcBef>
              <a:tabLst>
                <a:tab pos="800100" algn="l"/>
              </a:tabLst>
            </a:pPr>
            <a:endParaRPr lang="en-US" sz="2200" b="1">
              <a:solidFill>
                <a:srgbClr val="49403F"/>
              </a:solidFill>
            </a:endParaRPr>
          </a:p>
        </p:txBody>
      </p:sp>
    </p:spTree>
    <p:extLst>
      <p:ext uri="{BB962C8B-B14F-4D97-AF65-F5344CB8AC3E}">
        <p14:creationId xmlns:p14="http://schemas.microsoft.com/office/powerpoint/2010/main" val="1359625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repeatCount="indefinite" accel="50000" decel="50000" autoRev="1" fill="hold" nodeType="withEffect">
                                  <p:stCondLst>
                                    <p:cond delay="0"/>
                                  </p:stCondLst>
                                  <p:childTnLst>
                                    <p:animMotion origin="layout" path="M -1.66667E-6 -2.22222E-6 L 0.06059 -2.22222E-6 " pathEditMode="relative" rAng="0" ptsTypes="AA">
                                      <p:cBhvr>
                                        <p:cTn id="6" dur="5000" fill="hold"/>
                                        <p:tgtEl>
                                          <p:spTgt spid="35"/>
                                        </p:tgtEl>
                                        <p:attrNameLst>
                                          <p:attrName>ppt_x</p:attrName>
                                          <p:attrName>ppt_y</p:attrName>
                                        </p:attrNameLst>
                                      </p:cBhvr>
                                      <p:rCtr x="3000" y="0"/>
                                    </p:animMotion>
                                  </p:childTnLst>
                                </p:cTn>
                              </p:par>
                              <p:par>
                                <p:cTn id="7" presetID="63" presetClass="path" presetSubtype="0" repeatCount="indefinite" accel="50000" decel="50000" autoRev="1" fill="hold" nodeType="withEffect">
                                  <p:stCondLst>
                                    <p:cond delay="0"/>
                                  </p:stCondLst>
                                  <p:childTnLst>
                                    <p:animMotion origin="layout" path="M 3.33333E-6 -3.7037E-7 L 0.17205 -3.7037E-7 " pathEditMode="relative" rAng="0" ptsTypes="AA">
                                      <p:cBhvr>
                                        <p:cTn id="8" dur="5000" fill="hold"/>
                                        <p:tgtEl>
                                          <p:spTgt spid="37"/>
                                        </p:tgtEl>
                                        <p:attrNameLst>
                                          <p:attrName>ppt_x</p:attrName>
                                          <p:attrName>ppt_y</p:attrName>
                                        </p:attrNameLst>
                                      </p:cBhvr>
                                      <p:rCtr x="8600" y="0"/>
                                    </p:animMotion>
                                  </p:childTnLst>
                                </p:cTn>
                              </p:par>
                              <p:par>
                                <p:cTn id="9" presetID="35" presetClass="path" presetSubtype="0" repeatCount="indefinite" accel="50000" decel="50000" autoRev="1" fill="hold" nodeType="withEffect">
                                  <p:stCondLst>
                                    <p:cond delay="0"/>
                                  </p:stCondLst>
                                  <p:childTnLst>
                                    <p:animMotion origin="layout" path="M 3.33333E-6 1.11111E-6 L -0.15816 1.11111E-6 " pathEditMode="relative" rAng="0" ptsTypes="AA">
                                      <p:cBhvr>
                                        <p:cTn id="10" dur="5000" fill="hold"/>
                                        <p:tgtEl>
                                          <p:spTgt spid="36"/>
                                        </p:tgtEl>
                                        <p:attrNameLst>
                                          <p:attrName>ppt_x</p:attrName>
                                          <p:attrName>ppt_y</p:attrName>
                                        </p:attrNameLst>
                                      </p:cBhvr>
                                      <p:rCtr x="-7900" y="0"/>
                                    </p:animMotion>
                                  </p:childTnLst>
                                </p:cTn>
                              </p:par>
                              <p:par>
                                <p:cTn id="11" presetID="63" presetClass="path" presetSubtype="0" repeatCount="indefinite" accel="50000" decel="50000" autoRev="1" fill="hold" nodeType="withEffect">
                                  <p:stCondLst>
                                    <p:cond delay="0"/>
                                  </p:stCondLst>
                                  <p:childTnLst>
                                    <p:animMotion origin="layout" path="M -1.66667E-6 -2.22222E-6 L 0.06059 -2.22222E-6 " pathEditMode="relative" rAng="0" ptsTypes="AA">
                                      <p:cBhvr>
                                        <p:cTn id="12" dur="5000" fill="hold"/>
                                        <p:tgtEl>
                                          <p:spTgt spid="38"/>
                                        </p:tgtEl>
                                        <p:attrNameLst>
                                          <p:attrName>ppt_x</p:attrName>
                                          <p:attrName>ppt_y</p:attrName>
                                        </p:attrNameLst>
                                      </p:cBhvr>
                                      <p:rCtr x="3000" y="0"/>
                                    </p:animMotion>
                                  </p:childTnLst>
                                </p:cTn>
                              </p:par>
                              <p:par>
                                <p:cTn id="13" presetID="63" presetClass="path" presetSubtype="0" repeatCount="indefinite" accel="50000" decel="50000" autoRev="1" fill="hold" nodeType="withEffect">
                                  <p:stCondLst>
                                    <p:cond delay="0"/>
                                  </p:stCondLst>
                                  <p:childTnLst>
                                    <p:animMotion origin="layout" path="M 3.33333E-6 -3.7037E-7 L 0.17205 -3.7037E-7 " pathEditMode="relative" rAng="0" ptsTypes="AA">
                                      <p:cBhvr>
                                        <p:cTn id="14" dur="5000" fill="hold"/>
                                        <p:tgtEl>
                                          <p:spTgt spid="40"/>
                                        </p:tgtEl>
                                        <p:attrNameLst>
                                          <p:attrName>ppt_x</p:attrName>
                                          <p:attrName>ppt_y</p:attrName>
                                        </p:attrNameLst>
                                      </p:cBhvr>
                                      <p:rCtr x="8600" y="0"/>
                                    </p:animMotion>
                                  </p:childTnLst>
                                </p:cTn>
                              </p:par>
                              <p:par>
                                <p:cTn id="15" presetID="35" presetClass="path" presetSubtype="0" repeatCount="indefinite" accel="50000" decel="50000" autoRev="1" fill="hold" nodeType="withEffect">
                                  <p:stCondLst>
                                    <p:cond delay="0"/>
                                  </p:stCondLst>
                                  <p:childTnLst>
                                    <p:animMotion origin="layout" path="M 3.33333E-6 1.11111E-6 L -0.15816 1.11111E-6 " pathEditMode="relative" rAng="0" ptsTypes="AA">
                                      <p:cBhvr>
                                        <p:cTn id="16" dur="5000" fill="hold"/>
                                        <p:tgtEl>
                                          <p:spTgt spid="39"/>
                                        </p:tgtEl>
                                        <p:attrNameLst>
                                          <p:attrName>ppt_x</p:attrName>
                                          <p:attrName>ppt_y</p:attrName>
                                        </p:attrNameLst>
                                      </p:cBhvr>
                                      <p:rCtr x="-7900" y="0"/>
                                    </p:animMotion>
                                  </p:childTnLst>
                                </p:cTn>
                              </p:par>
                              <p:par>
                                <p:cTn id="17" presetID="35" presetClass="path" presetSubtype="0" repeatCount="indefinite" accel="50000" decel="50000" autoRev="1" fill="hold" nodeType="withEffect">
                                  <p:stCondLst>
                                    <p:cond delay="0"/>
                                  </p:stCondLst>
                                  <p:childTnLst>
                                    <p:animMotion origin="layout" path="M 3.33333E-6 1.11111E-6 L -0.15816 1.11111E-6 " pathEditMode="relative" rAng="0" ptsTypes="AA">
                                      <p:cBhvr>
                                        <p:cTn id="18" dur="5000" fill="hold"/>
                                        <p:tgtEl>
                                          <p:spTgt spid="41"/>
                                        </p:tgtEl>
                                        <p:attrNameLst>
                                          <p:attrName>ppt_x</p:attrName>
                                          <p:attrName>ppt_y</p:attrName>
                                        </p:attrNameLst>
                                      </p:cBhvr>
                                      <p:rCtr x="-79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ChangeArrowheads="1"/>
          </p:cNvSpPr>
          <p:nvPr/>
        </p:nvSpPr>
        <p:spPr bwMode="gray">
          <a:xfrm>
            <a:off x="3954463" y="1520825"/>
            <a:ext cx="4127500" cy="1393825"/>
          </a:xfrm>
          <a:prstGeom prst="round2DiagRect">
            <a:avLst/>
          </a:prstGeom>
          <a:gradFill rotWithShape="1">
            <a:gsLst>
              <a:gs pos="0">
                <a:srgbClr val="FFFFFF"/>
              </a:gs>
              <a:gs pos="99001">
                <a:srgbClr val="8CDAE7"/>
              </a:gs>
              <a:gs pos="100000">
                <a:srgbClr val="8CDAE7"/>
              </a:gs>
            </a:gsLst>
            <a:lin ang="5400000" scaled="1"/>
          </a:gradFill>
          <a:ln w="12700">
            <a:noFill/>
            <a:miter lim="800000"/>
            <a:headEnd/>
            <a:tailEnd/>
          </a:ln>
          <a:effectLst>
            <a:outerShdw blurRad="152400" dist="38100" dir="2700000" rotWithShape="0">
              <a:srgbClr val="000000">
                <a:alpha val="56000"/>
              </a:srgbClr>
            </a:outerShdw>
          </a:effectLst>
        </p:spPr>
        <p:txBody>
          <a:bodyPr wrap="none" anchor="ctr"/>
          <a:lstStyle/>
          <a:p>
            <a:pPr algn="ctr">
              <a:defRPr/>
            </a:pPr>
            <a:endParaRPr lang="en-US" sz="1800">
              <a:latin typeface="Arial"/>
              <a:ea typeface="ＭＳ Ｐゴシック" pitchFamily="-111" charset="-128"/>
              <a:cs typeface="Arial"/>
            </a:endParaRPr>
          </a:p>
        </p:txBody>
      </p:sp>
      <p:sp>
        <p:nvSpPr>
          <p:cNvPr id="47" name="Rectangle 39"/>
          <p:cNvSpPr>
            <a:spLocks noChangeArrowheads="1"/>
          </p:cNvSpPr>
          <p:nvPr/>
        </p:nvSpPr>
        <p:spPr bwMode="auto">
          <a:xfrm>
            <a:off x="4124325" y="1655763"/>
            <a:ext cx="3962400"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20000"/>
              </a:spcBef>
            </a:pPr>
            <a:r>
              <a:rPr lang="en-US" b="1">
                <a:solidFill>
                  <a:srgbClr val="404040"/>
                </a:solidFill>
                <a:latin typeface="Arial"/>
                <a:cs typeface="Arial"/>
              </a:rPr>
              <a:t>When a threatening idea, memory, or emotion is blocked from consciousness</a:t>
            </a:r>
          </a:p>
        </p:txBody>
      </p:sp>
      <p:sp>
        <p:nvSpPr>
          <p:cNvPr id="30724" name="Title 47"/>
          <p:cNvSpPr>
            <a:spLocks noGrp="1"/>
          </p:cNvSpPr>
          <p:nvPr>
            <p:ph type="ctrTitle"/>
          </p:nvPr>
        </p:nvSpPr>
        <p:spPr>
          <a:prstGeom prst="rect">
            <a:avLst/>
          </a:prstGeom>
        </p:spPr>
        <p:txBody>
          <a:bodyPr/>
          <a:lstStyle/>
          <a:p>
            <a:r>
              <a:rPr lang="en-US">
                <a:ea typeface="ＭＳ Ｐゴシック" charset="0"/>
              </a:rPr>
              <a:t>Defense Mechanisms</a:t>
            </a:r>
          </a:p>
        </p:txBody>
      </p:sp>
      <p:pic>
        <p:nvPicPr>
          <p:cNvPr id="30725" name="Picture 48"/>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10000" b="100000" l="0" r="89990">
                        <a14:backgroundMark x1="56133" y1="38456" x2="58268" y2="39044"/>
                        <a14:backgroundMark x1="30888" y1="18235" x2="31845" y2="16691"/>
                      </a14:backgroundRemoval>
                    </a14:imgEffect>
                  </a14:imgLayer>
                </a14:imgProps>
              </a:ext>
              <a:ext uri="{28A0092B-C50C-407E-A947-70E740481C1C}">
                <a14:useLocalDpi xmlns:a14="http://schemas.microsoft.com/office/drawing/2010/main"/>
              </a:ext>
            </a:extLst>
          </a:blip>
          <a:srcRect b="1733"/>
          <a:stretch/>
        </p:blipFill>
        <p:spPr bwMode="auto">
          <a:xfrm>
            <a:off x="4857986" y="1469726"/>
            <a:ext cx="5084703" cy="500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7"/>
          <p:cNvGrpSpPr>
            <a:grpSpLocks/>
          </p:cNvGrpSpPr>
          <p:nvPr/>
        </p:nvGrpSpPr>
        <p:grpSpPr bwMode="auto">
          <a:xfrm>
            <a:off x="-179388" y="1917700"/>
            <a:ext cx="2773363" cy="496888"/>
            <a:chOff x="139700" y="1347788"/>
            <a:chExt cx="2773363" cy="496887"/>
          </a:xfrm>
        </p:grpSpPr>
        <p:sp>
          <p:nvSpPr>
            <p:cNvPr id="29" name="Can 28"/>
            <p:cNvSpPr>
              <a:spLocks noChangeArrowheads="1"/>
            </p:cNvSpPr>
            <p:nvPr/>
          </p:nvSpPr>
          <p:spPr bwMode="auto">
            <a:xfrm rot="5400000">
              <a:off x="1277939" y="209550"/>
              <a:ext cx="496887" cy="2773363"/>
            </a:xfrm>
            <a:prstGeom prst="can">
              <a:avLst>
                <a:gd name="adj" fmla="val 24987"/>
              </a:avLst>
            </a:prstGeom>
            <a:gradFill rotWithShape="1">
              <a:gsLst>
                <a:gs pos="0">
                  <a:srgbClr val="C5F1FB"/>
                </a:gs>
                <a:gs pos="49001">
                  <a:srgbClr val="056C85"/>
                </a:gs>
                <a:gs pos="100000">
                  <a:srgbClr val="8AC7E2"/>
                </a:gs>
              </a:gsLst>
              <a:lin ang="0" scaled="1"/>
            </a:gradFill>
            <a:ln>
              <a:noFill/>
            </a:ln>
            <a:effectLst>
              <a:outerShdw blurRad="114300" dist="63500" dir="5400000" rotWithShape="0">
                <a:srgbClr val="000000">
                  <a:alpha val="62999"/>
                </a:srgbClr>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algn="ctr">
                <a:defRPr/>
              </a:pPr>
              <a:endParaRPr lang="en-US" sz="1800">
                <a:latin typeface="Arial"/>
                <a:ea typeface="ＭＳ Ｐゴシック" charset="-128"/>
                <a:cs typeface="Arial"/>
              </a:endParaRPr>
            </a:p>
          </p:txBody>
        </p:sp>
        <p:sp>
          <p:nvSpPr>
            <p:cNvPr id="31" name="Rectangle 28"/>
            <p:cNvSpPr>
              <a:spLocks noChangeArrowheads="1"/>
            </p:cNvSpPr>
            <p:nvPr/>
          </p:nvSpPr>
          <p:spPr bwMode="auto">
            <a:xfrm>
              <a:off x="342901" y="1422401"/>
              <a:ext cx="2043112" cy="338136"/>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a:solidFill>
                    <a:schemeClr val="bg1"/>
                  </a:solidFill>
                  <a:latin typeface="Arial"/>
                  <a:ea typeface="ＭＳ Ｐゴシック" charset="-128"/>
                  <a:cs typeface="Arial"/>
                </a:rPr>
                <a:t>Repression</a:t>
              </a:r>
            </a:p>
          </p:txBody>
        </p:sp>
      </p:grpSp>
      <p:grpSp>
        <p:nvGrpSpPr>
          <p:cNvPr id="3" name="Group 31"/>
          <p:cNvGrpSpPr>
            <a:grpSpLocks/>
          </p:cNvGrpSpPr>
          <p:nvPr/>
        </p:nvGrpSpPr>
        <p:grpSpPr bwMode="auto">
          <a:xfrm>
            <a:off x="-468313" y="2419350"/>
            <a:ext cx="2774951" cy="495300"/>
            <a:chOff x="-138113" y="1849438"/>
            <a:chExt cx="2774951" cy="495300"/>
          </a:xfrm>
        </p:grpSpPr>
        <p:sp>
          <p:nvSpPr>
            <p:cNvPr id="33" name="Can 32"/>
            <p:cNvSpPr>
              <a:spLocks noChangeArrowheads="1"/>
            </p:cNvSpPr>
            <p:nvPr/>
          </p:nvSpPr>
          <p:spPr bwMode="auto">
            <a:xfrm rot="5400000">
              <a:off x="1001713" y="709612"/>
              <a:ext cx="495300" cy="2774951"/>
            </a:xfrm>
            <a:prstGeom prst="can">
              <a:avLst>
                <a:gd name="adj" fmla="val 24978"/>
              </a:avLst>
            </a:prstGeom>
            <a:gradFill rotWithShape="1">
              <a:gsLst>
                <a:gs pos="0">
                  <a:srgbClr val="B7E16A"/>
                </a:gs>
                <a:gs pos="49001">
                  <a:srgbClr val="008000"/>
                </a:gs>
                <a:gs pos="100000">
                  <a:srgbClr val="7FB123"/>
                </a:gs>
              </a:gsLst>
              <a:lin ang="0" scaled="1"/>
            </a:gradFill>
            <a:ln>
              <a:noFill/>
            </a:ln>
            <a:effectLst>
              <a:outerShdw blurRad="114300" dist="63500" dir="5400000" rotWithShape="0">
                <a:srgbClr val="000000">
                  <a:alpha val="62999"/>
                </a:srgbClr>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algn="ctr">
                <a:defRPr/>
              </a:pPr>
              <a:endParaRPr lang="en-US" sz="1800">
                <a:latin typeface="Arial"/>
                <a:ea typeface="ＭＳ Ｐゴシック" charset="-128"/>
                <a:cs typeface="Arial"/>
              </a:endParaRPr>
            </a:p>
          </p:txBody>
        </p:sp>
        <p:sp>
          <p:nvSpPr>
            <p:cNvPr id="34" name="Rectangle 29"/>
            <p:cNvSpPr>
              <a:spLocks noChangeArrowheads="1"/>
            </p:cNvSpPr>
            <p:nvPr/>
          </p:nvSpPr>
          <p:spPr bwMode="auto">
            <a:xfrm>
              <a:off x="342900" y="1916113"/>
              <a:ext cx="2043113" cy="338138"/>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a:solidFill>
                    <a:srgbClr val="FFFFFF"/>
                  </a:solidFill>
                  <a:latin typeface="Arial"/>
                  <a:ea typeface="ＭＳ Ｐゴシック" charset="-128"/>
                  <a:cs typeface="Arial"/>
                </a:rPr>
                <a:t>Projection</a:t>
              </a:r>
            </a:p>
          </p:txBody>
        </p:sp>
      </p:grpSp>
      <p:grpSp>
        <p:nvGrpSpPr>
          <p:cNvPr id="4" name="Group 34"/>
          <p:cNvGrpSpPr>
            <a:grpSpLocks/>
          </p:cNvGrpSpPr>
          <p:nvPr/>
        </p:nvGrpSpPr>
        <p:grpSpPr bwMode="auto">
          <a:xfrm>
            <a:off x="-463550" y="2932113"/>
            <a:ext cx="2774950" cy="496887"/>
            <a:chOff x="-138113" y="2349500"/>
            <a:chExt cx="2774951" cy="496888"/>
          </a:xfrm>
        </p:grpSpPr>
        <p:sp>
          <p:nvSpPr>
            <p:cNvPr id="36" name="Can 35"/>
            <p:cNvSpPr>
              <a:spLocks noChangeArrowheads="1"/>
            </p:cNvSpPr>
            <p:nvPr/>
          </p:nvSpPr>
          <p:spPr bwMode="auto">
            <a:xfrm rot="5400000">
              <a:off x="1000918" y="1210469"/>
              <a:ext cx="496888" cy="2774951"/>
            </a:xfrm>
            <a:prstGeom prst="can">
              <a:avLst>
                <a:gd name="adj" fmla="val 24976"/>
              </a:avLst>
            </a:prstGeom>
            <a:gradFill rotWithShape="1">
              <a:gsLst>
                <a:gs pos="0">
                  <a:srgbClr val="FFF985"/>
                </a:gs>
                <a:gs pos="49001">
                  <a:srgbClr val="B58E24"/>
                </a:gs>
                <a:gs pos="100000">
                  <a:srgbClr val="E2CC3E"/>
                </a:gs>
              </a:gsLst>
              <a:lin ang="0" scaled="1"/>
            </a:gradFill>
            <a:ln>
              <a:noFill/>
            </a:ln>
            <a:effectLst>
              <a:outerShdw blurRad="114300" dist="63500" dir="5400000" rotWithShape="0">
                <a:srgbClr val="000000">
                  <a:alpha val="62999"/>
                </a:srgbClr>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algn="ctr">
                <a:defRPr/>
              </a:pPr>
              <a:endParaRPr lang="en-US" sz="1800">
                <a:latin typeface="Arial"/>
                <a:ea typeface="ＭＳ Ｐゴシック" charset="-128"/>
                <a:cs typeface="Arial"/>
              </a:endParaRPr>
            </a:p>
          </p:txBody>
        </p:sp>
        <p:sp>
          <p:nvSpPr>
            <p:cNvPr id="37" name="Rectangle 34"/>
            <p:cNvSpPr>
              <a:spLocks noChangeArrowheads="1"/>
            </p:cNvSpPr>
            <p:nvPr/>
          </p:nvSpPr>
          <p:spPr bwMode="auto">
            <a:xfrm>
              <a:off x="342900" y="2398712"/>
              <a:ext cx="2043113" cy="338139"/>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a:solidFill>
                    <a:srgbClr val="FFFFFF"/>
                  </a:solidFill>
                  <a:latin typeface="Arial"/>
                  <a:ea typeface="ＭＳ Ｐゴシック" charset="-128"/>
                  <a:cs typeface="Arial"/>
                </a:rPr>
                <a:t>Displacement</a:t>
              </a:r>
            </a:p>
          </p:txBody>
        </p:sp>
      </p:grpSp>
      <p:sp>
        <p:nvSpPr>
          <p:cNvPr id="38" name="Freeform 23"/>
          <p:cNvSpPr>
            <a:spLocks/>
          </p:cNvSpPr>
          <p:nvPr/>
        </p:nvSpPr>
        <p:spPr bwMode="gray">
          <a:xfrm>
            <a:off x="2752725" y="1612900"/>
            <a:ext cx="1019175" cy="554038"/>
          </a:xfrm>
          <a:custGeom>
            <a:avLst/>
            <a:gdLst>
              <a:gd name="T0" fmla="*/ 0 w 384"/>
              <a:gd name="T1" fmla="*/ 2147483647 h 192"/>
              <a:gd name="T2" fmla="*/ 2147483647 w 384"/>
              <a:gd name="T3" fmla="*/ 0 h 192"/>
              <a:gd name="T4" fmla="*/ 2147483647 w 384"/>
              <a:gd name="T5" fmla="*/ 0 h 192"/>
              <a:gd name="T6" fmla="*/ 0 60000 65536"/>
              <a:gd name="T7" fmla="*/ 0 60000 65536"/>
              <a:gd name="T8" fmla="*/ 0 60000 65536"/>
              <a:gd name="T9" fmla="*/ 0 w 384"/>
              <a:gd name="T10" fmla="*/ 0 h 192"/>
              <a:gd name="T11" fmla="*/ 384 w 384"/>
              <a:gd name="T12" fmla="*/ 192 h 192"/>
            </a:gdLst>
            <a:ahLst/>
            <a:cxnLst>
              <a:cxn ang="T6">
                <a:pos x="T0" y="T1"/>
              </a:cxn>
              <a:cxn ang="T7">
                <a:pos x="T2" y="T3"/>
              </a:cxn>
              <a:cxn ang="T8">
                <a:pos x="T4" y="T5"/>
              </a:cxn>
            </a:cxnLst>
            <a:rect l="T9" t="T10" r="T11" b="T12"/>
            <a:pathLst>
              <a:path w="384" h="192">
                <a:moveTo>
                  <a:pt x="0" y="192"/>
                </a:moveTo>
                <a:lnTo>
                  <a:pt x="192" y="0"/>
                </a:lnTo>
                <a:lnTo>
                  <a:pt x="384" y="0"/>
                </a:lnTo>
              </a:path>
            </a:pathLst>
          </a:custGeom>
          <a:noFill/>
          <a:ln w="19050">
            <a:solidFill>
              <a:srgbClr val="000000"/>
            </a:solidFill>
            <a:round/>
            <a:headEnd type="oval" w="med" len="med"/>
            <a:tailEnd type="oval" w="med" len="med"/>
          </a:ln>
          <a:effectLst>
            <a:outerShdw blurRad="50800"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latin typeface="Arial"/>
              <a:cs typeface="Arial"/>
            </a:endParaRPr>
          </a:p>
        </p:txBody>
      </p:sp>
      <p:grpSp>
        <p:nvGrpSpPr>
          <p:cNvPr id="6" name="Group 41"/>
          <p:cNvGrpSpPr>
            <a:grpSpLocks/>
          </p:cNvGrpSpPr>
          <p:nvPr/>
        </p:nvGrpSpPr>
        <p:grpSpPr bwMode="auto">
          <a:xfrm>
            <a:off x="-495300" y="3949700"/>
            <a:ext cx="2774950" cy="495300"/>
            <a:chOff x="-138113" y="3354388"/>
            <a:chExt cx="2774951" cy="495300"/>
          </a:xfrm>
        </p:grpSpPr>
        <p:sp>
          <p:nvSpPr>
            <p:cNvPr id="5" name="Can 42"/>
            <p:cNvSpPr>
              <a:spLocks noChangeArrowheads="1"/>
            </p:cNvSpPr>
            <p:nvPr/>
          </p:nvSpPr>
          <p:spPr bwMode="auto">
            <a:xfrm rot="5400000">
              <a:off x="1001713" y="2214563"/>
              <a:ext cx="495300" cy="2774951"/>
            </a:xfrm>
            <a:prstGeom prst="can">
              <a:avLst>
                <a:gd name="adj" fmla="val 24978"/>
              </a:avLst>
            </a:prstGeom>
            <a:gradFill rotWithShape="1">
              <a:gsLst>
                <a:gs pos="0">
                  <a:srgbClr val="FD685C"/>
                </a:gs>
                <a:gs pos="49001">
                  <a:srgbClr val="800000"/>
                </a:gs>
                <a:gs pos="99001">
                  <a:srgbClr val="DD312D"/>
                </a:gs>
                <a:gs pos="100000">
                  <a:srgbClr val="DD312D"/>
                </a:gs>
              </a:gsLst>
              <a:lin ang="0" scaled="1"/>
            </a:gradFill>
            <a:ln>
              <a:noFill/>
            </a:ln>
            <a:effectLst>
              <a:outerShdw blurRad="114300" dist="63500" dir="5400000" rotWithShape="0">
                <a:srgbClr val="000000">
                  <a:alpha val="62999"/>
                </a:srgbClr>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algn="ctr">
                <a:defRPr/>
              </a:pPr>
              <a:endParaRPr lang="en-US" sz="1800">
                <a:latin typeface="Arial"/>
                <a:ea typeface="ＭＳ Ｐゴシック" charset="-128"/>
                <a:cs typeface="Arial"/>
              </a:endParaRPr>
            </a:p>
          </p:txBody>
        </p:sp>
        <p:sp>
          <p:nvSpPr>
            <p:cNvPr id="44" name="Rectangle 31"/>
            <p:cNvSpPr>
              <a:spLocks noChangeArrowheads="1"/>
            </p:cNvSpPr>
            <p:nvPr/>
          </p:nvSpPr>
          <p:spPr bwMode="auto">
            <a:xfrm>
              <a:off x="266699" y="3416301"/>
              <a:ext cx="2220914" cy="338137"/>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a:solidFill>
                    <a:srgbClr val="FFFFFF"/>
                  </a:solidFill>
                  <a:latin typeface="Arial"/>
                  <a:ea typeface="ＭＳ Ｐゴシック" charset="-128"/>
                  <a:cs typeface="Arial"/>
                </a:rPr>
                <a:t>Denial</a:t>
              </a:r>
            </a:p>
          </p:txBody>
        </p:sp>
      </p:grpSp>
      <p:grpSp>
        <p:nvGrpSpPr>
          <p:cNvPr id="7" name="Group 40"/>
          <p:cNvGrpSpPr>
            <a:grpSpLocks/>
          </p:cNvGrpSpPr>
          <p:nvPr/>
        </p:nvGrpSpPr>
        <p:grpSpPr bwMode="auto">
          <a:xfrm>
            <a:off x="-493713" y="3435350"/>
            <a:ext cx="2805113" cy="496888"/>
            <a:chOff x="-138113" y="2852738"/>
            <a:chExt cx="2805113" cy="496887"/>
          </a:xfrm>
        </p:grpSpPr>
        <p:sp>
          <p:nvSpPr>
            <p:cNvPr id="42" name="Can 41"/>
            <p:cNvSpPr>
              <a:spLocks noChangeArrowheads="1"/>
            </p:cNvSpPr>
            <p:nvPr/>
          </p:nvSpPr>
          <p:spPr bwMode="auto">
            <a:xfrm rot="5400000">
              <a:off x="1000920" y="1713706"/>
              <a:ext cx="496887" cy="2774951"/>
            </a:xfrm>
            <a:prstGeom prst="can">
              <a:avLst>
                <a:gd name="adj" fmla="val 24976"/>
              </a:avLst>
            </a:prstGeom>
            <a:gradFill rotWithShape="1">
              <a:gsLst>
                <a:gs pos="0">
                  <a:srgbClr val="F9A85F"/>
                </a:gs>
                <a:gs pos="48000">
                  <a:srgbClr val="A5371B"/>
                </a:gs>
                <a:gs pos="100000">
                  <a:srgbClr val="E26F08"/>
                </a:gs>
              </a:gsLst>
              <a:lin ang="0" scaled="1"/>
            </a:gradFill>
            <a:ln>
              <a:noFill/>
            </a:ln>
            <a:effectLst>
              <a:outerShdw blurRad="114300" dist="63500" dir="5400000" rotWithShape="0">
                <a:srgbClr val="000000">
                  <a:alpha val="62999"/>
                </a:srgbClr>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algn="ctr">
                <a:defRPr/>
              </a:pPr>
              <a:endParaRPr lang="en-US" sz="1800">
                <a:latin typeface="Arial"/>
                <a:ea typeface="ＭＳ Ｐゴシック" charset="-128"/>
                <a:cs typeface="Arial"/>
              </a:endParaRPr>
            </a:p>
          </p:txBody>
        </p:sp>
        <p:sp>
          <p:nvSpPr>
            <p:cNvPr id="43" name="Rectangle 30"/>
            <p:cNvSpPr>
              <a:spLocks noChangeArrowheads="1"/>
            </p:cNvSpPr>
            <p:nvPr/>
          </p:nvSpPr>
          <p:spPr bwMode="auto">
            <a:xfrm>
              <a:off x="76200" y="2919413"/>
              <a:ext cx="2590800" cy="338137"/>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a:solidFill>
                    <a:srgbClr val="FFFFFF"/>
                  </a:solidFill>
                  <a:latin typeface="Arial"/>
                  <a:ea typeface="ＭＳ Ｐゴシック" charset="-128"/>
                  <a:cs typeface="Arial"/>
                </a:rPr>
                <a:t>Regression</a:t>
              </a:r>
            </a:p>
          </p:txBody>
        </p:sp>
      </p:grpSp>
    </p:spTree>
    <p:extLst>
      <p:ext uri="{BB962C8B-B14F-4D97-AF65-F5344CB8AC3E}">
        <p14:creationId xmlns:p14="http://schemas.microsoft.com/office/powerpoint/2010/main" val="1512859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500"/>
                                        <p:tgtEl>
                                          <p:spTgt spid="2"/>
                                        </p:tgtEl>
                                      </p:cBhvr>
                                    </p:animEffect>
                                  </p:childTnLst>
                                </p:cTn>
                              </p:par>
                              <p:par>
                                <p:cTn id="8" presetID="12" presetClass="entr" presetSubtype="8" fill="hold" nodeType="withEffect">
                                  <p:stCondLst>
                                    <p:cond delay="200"/>
                                  </p:stCondLst>
                                  <p:childTnLst>
                                    <p:set>
                                      <p:cBhvr>
                                        <p:cTn id="9" dur="1" fill="hold">
                                          <p:stCondLst>
                                            <p:cond delay="0"/>
                                          </p:stCondLst>
                                        </p:cTn>
                                        <p:tgtEl>
                                          <p:spTgt spid="3"/>
                                        </p:tgtEl>
                                        <p:attrNameLst>
                                          <p:attrName>style.visibility</p:attrName>
                                        </p:attrNameLst>
                                      </p:cBhvr>
                                      <p:to>
                                        <p:strVal val="visible"/>
                                      </p:to>
                                    </p:set>
                                    <p:animEffect transition="in" filter="slide(fromLeft)">
                                      <p:cBhvr>
                                        <p:cTn id="10" dur="500"/>
                                        <p:tgtEl>
                                          <p:spTgt spid="3"/>
                                        </p:tgtEl>
                                      </p:cBhvr>
                                    </p:animEffect>
                                  </p:childTnLst>
                                </p:cTn>
                              </p:par>
                              <p:par>
                                <p:cTn id="11" presetID="12" presetClass="entr" presetSubtype="8" fill="hold" nodeType="withEffect">
                                  <p:stCondLst>
                                    <p:cond delay="400"/>
                                  </p:stCondLst>
                                  <p:childTnLst>
                                    <p:set>
                                      <p:cBhvr>
                                        <p:cTn id="12" dur="1" fill="hold">
                                          <p:stCondLst>
                                            <p:cond delay="0"/>
                                          </p:stCondLst>
                                        </p:cTn>
                                        <p:tgtEl>
                                          <p:spTgt spid="4"/>
                                        </p:tgtEl>
                                        <p:attrNameLst>
                                          <p:attrName>style.visibility</p:attrName>
                                        </p:attrNameLst>
                                      </p:cBhvr>
                                      <p:to>
                                        <p:strVal val="visible"/>
                                      </p:to>
                                    </p:set>
                                    <p:animEffect transition="in" filter="slide(fromLeft)">
                                      <p:cBhvr>
                                        <p:cTn id="13" dur="500"/>
                                        <p:tgtEl>
                                          <p:spTgt spid="4"/>
                                        </p:tgtEl>
                                      </p:cBhvr>
                                    </p:animEffect>
                                  </p:childTnLst>
                                </p:cTn>
                              </p:par>
                              <p:par>
                                <p:cTn id="14" presetID="12" presetClass="entr" presetSubtype="8" fill="hold" nodeType="withEffect">
                                  <p:stCondLst>
                                    <p:cond delay="600"/>
                                  </p:stCondLst>
                                  <p:childTnLst>
                                    <p:set>
                                      <p:cBhvr>
                                        <p:cTn id="15" dur="1" fill="hold">
                                          <p:stCondLst>
                                            <p:cond delay="0"/>
                                          </p:stCondLst>
                                        </p:cTn>
                                        <p:tgtEl>
                                          <p:spTgt spid="7"/>
                                        </p:tgtEl>
                                        <p:attrNameLst>
                                          <p:attrName>style.visibility</p:attrName>
                                        </p:attrNameLst>
                                      </p:cBhvr>
                                      <p:to>
                                        <p:strVal val="visible"/>
                                      </p:to>
                                    </p:set>
                                    <p:animEffect transition="in" filter="slide(fromLeft)">
                                      <p:cBhvr>
                                        <p:cTn id="16" dur="500"/>
                                        <p:tgtEl>
                                          <p:spTgt spid="7"/>
                                        </p:tgtEl>
                                      </p:cBhvr>
                                    </p:animEffect>
                                  </p:childTnLst>
                                </p:cTn>
                              </p:par>
                              <p:par>
                                <p:cTn id="17" presetID="12" presetClass="entr" presetSubtype="8" fill="hold" nodeType="withEffect">
                                  <p:stCondLst>
                                    <p:cond delay="800"/>
                                  </p:stCondLst>
                                  <p:childTnLst>
                                    <p:set>
                                      <p:cBhvr>
                                        <p:cTn id="18" dur="1" fill="hold">
                                          <p:stCondLst>
                                            <p:cond delay="0"/>
                                          </p:stCondLst>
                                        </p:cTn>
                                        <p:tgtEl>
                                          <p:spTgt spid="6"/>
                                        </p:tgtEl>
                                        <p:attrNameLst>
                                          <p:attrName>style.visibility</p:attrName>
                                        </p:attrNameLst>
                                      </p:cBhvr>
                                      <p:to>
                                        <p:strVal val="visible"/>
                                      </p:to>
                                    </p:set>
                                    <p:animEffect transition="in" filter="slide(fromLeft)">
                                      <p:cBhvr>
                                        <p:cTn id="19" dur="500"/>
                                        <p:tgtEl>
                                          <p:spTgt spid="6"/>
                                        </p:tgtEl>
                                      </p:cBhvr>
                                    </p:animEffect>
                                  </p:childTnLst>
                                </p:cTn>
                              </p:par>
                            </p:childTnLst>
                          </p:cTn>
                        </p:par>
                        <p:par>
                          <p:cTn id="20" fill="hold" nodeType="afterGroup">
                            <p:stCondLst>
                              <p:cond delay="1300"/>
                            </p:stCondLst>
                            <p:childTnLst>
                              <p:par>
                                <p:cTn id="21" presetID="22" presetClass="entr" presetSubtype="8" fill="hold"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wipe(left)">
                                      <p:cBhvr>
                                        <p:cTn id="23" dur="500"/>
                                        <p:tgtEl>
                                          <p:spTgt spid="38"/>
                                        </p:tgtEl>
                                      </p:cBhvr>
                                    </p:animEffect>
                                  </p:childTnLst>
                                </p:cTn>
                              </p:par>
                            </p:childTnLst>
                          </p:cTn>
                        </p:par>
                        <p:par>
                          <p:cTn id="24" fill="hold" nodeType="afterGroup">
                            <p:stCondLst>
                              <p:cond delay="1800"/>
                            </p:stCondLst>
                            <p:childTnLst>
                              <p:par>
                                <p:cTn id="25" presetID="17" presetClass="entr" presetSubtype="1" fill="hold" grpId="0" nodeType="afterEffect">
                                  <p:stCondLst>
                                    <p:cond delay="0"/>
                                  </p:stCondLst>
                                  <p:childTnLst>
                                    <p:set>
                                      <p:cBhvr>
                                        <p:cTn id="26" dur="1" fill="hold">
                                          <p:stCondLst>
                                            <p:cond delay="0"/>
                                          </p:stCondLst>
                                        </p:cTn>
                                        <p:tgtEl>
                                          <p:spTgt spid="153602"/>
                                        </p:tgtEl>
                                        <p:attrNameLst>
                                          <p:attrName>style.visibility</p:attrName>
                                        </p:attrNameLst>
                                      </p:cBhvr>
                                      <p:to>
                                        <p:strVal val="visible"/>
                                      </p:to>
                                    </p:set>
                                    <p:anim calcmode="lin" valueType="num">
                                      <p:cBhvr>
                                        <p:cTn id="27" dur="500" fill="hold"/>
                                        <p:tgtEl>
                                          <p:spTgt spid="153602"/>
                                        </p:tgtEl>
                                        <p:attrNameLst>
                                          <p:attrName>ppt_x</p:attrName>
                                        </p:attrNameLst>
                                      </p:cBhvr>
                                      <p:tavLst>
                                        <p:tav tm="0">
                                          <p:val>
                                            <p:strVal val="#ppt_x"/>
                                          </p:val>
                                        </p:tav>
                                        <p:tav tm="100000">
                                          <p:val>
                                            <p:strVal val="#ppt_x"/>
                                          </p:val>
                                        </p:tav>
                                      </p:tavLst>
                                    </p:anim>
                                    <p:anim calcmode="lin" valueType="num">
                                      <p:cBhvr>
                                        <p:cTn id="28" dur="500" fill="hold"/>
                                        <p:tgtEl>
                                          <p:spTgt spid="153602"/>
                                        </p:tgtEl>
                                        <p:attrNameLst>
                                          <p:attrName>ppt_y</p:attrName>
                                        </p:attrNameLst>
                                      </p:cBhvr>
                                      <p:tavLst>
                                        <p:tav tm="0">
                                          <p:val>
                                            <p:strVal val="#ppt_y-#ppt_h/2"/>
                                          </p:val>
                                        </p:tav>
                                        <p:tav tm="100000">
                                          <p:val>
                                            <p:strVal val="#ppt_y"/>
                                          </p:val>
                                        </p:tav>
                                      </p:tavLst>
                                    </p:anim>
                                    <p:anim calcmode="lin" valueType="num">
                                      <p:cBhvr>
                                        <p:cTn id="29" dur="500" fill="hold"/>
                                        <p:tgtEl>
                                          <p:spTgt spid="153602"/>
                                        </p:tgtEl>
                                        <p:attrNameLst>
                                          <p:attrName>ppt_w</p:attrName>
                                        </p:attrNameLst>
                                      </p:cBhvr>
                                      <p:tavLst>
                                        <p:tav tm="0">
                                          <p:val>
                                            <p:strVal val="#ppt_w"/>
                                          </p:val>
                                        </p:tav>
                                        <p:tav tm="100000">
                                          <p:val>
                                            <p:strVal val="#ppt_w"/>
                                          </p:val>
                                        </p:tav>
                                      </p:tavLst>
                                    </p:anim>
                                    <p:anim calcmode="lin" valueType="num">
                                      <p:cBhvr>
                                        <p:cTn id="30" dur="500" fill="hold"/>
                                        <p:tgtEl>
                                          <p:spTgt spid="153602"/>
                                        </p:tgtEl>
                                        <p:attrNameLst>
                                          <p:attrName>ppt_h</p:attrName>
                                        </p:attrNameLst>
                                      </p:cBhvr>
                                      <p:tavLst>
                                        <p:tav tm="0">
                                          <p:val>
                                            <p:fltVal val="0"/>
                                          </p:val>
                                        </p:tav>
                                        <p:tav tm="100000">
                                          <p:val>
                                            <p:strVal val="#ppt_h"/>
                                          </p:val>
                                        </p:tav>
                                      </p:tavLst>
                                    </p:anim>
                                  </p:childTnLst>
                                </p:cTn>
                              </p:par>
                            </p:childTnLst>
                          </p:cTn>
                        </p:par>
                        <p:par>
                          <p:cTn id="31" fill="hold" nodeType="afterGroup">
                            <p:stCondLst>
                              <p:cond delay="2300"/>
                            </p:stCondLst>
                            <p:childTnLst>
                              <p:par>
                                <p:cTn id="32" presetID="10" presetClass="entr" presetSubtype="0" fill="hold" grpId="0" nodeType="after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3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2" grpId="0" animBg="1"/>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ChangeArrowheads="1"/>
          </p:cNvSpPr>
          <p:nvPr/>
        </p:nvSpPr>
        <p:spPr bwMode="gray">
          <a:xfrm>
            <a:off x="3949700" y="1255713"/>
            <a:ext cx="4043865" cy="1568450"/>
          </a:xfrm>
          <a:prstGeom prst="round2DiagRect">
            <a:avLst/>
          </a:prstGeom>
          <a:gradFill rotWithShape="1">
            <a:gsLst>
              <a:gs pos="0">
                <a:schemeClr val="bg1"/>
              </a:gs>
              <a:gs pos="100000">
                <a:srgbClr val="CFEB9B"/>
              </a:gs>
            </a:gsLst>
            <a:lin ang="5400000" scaled="1"/>
          </a:gradFill>
          <a:ln w="12700">
            <a:noFill/>
            <a:miter lim="800000"/>
            <a:headEnd/>
            <a:tailEnd/>
          </a:ln>
          <a:effectLst>
            <a:outerShdw blurRad="203200" dist="38100" dir="2700000" rotWithShape="0">
              <a:srgbClr val="000000">
                <a:alpha val="56000"/>
              </a:srgbClr>
            </a:outerShdw>
          </a:effectLst>
        </p:spPr>
        <p:txBody>
          <a:bodyPr wrap="none" anchor="ctr"/>
          <a:lstStyle/>
          <a:p>
            <a:pPr algn="ctr">
              <a:defRPr/>
            </a:pPr>
            <a:endParaRPr lang="en-US" sz="1800">
              <a:latin typeface="Arial"/>
              <a:ea typeface="ＭＳ Ｐゴシック" pitchFamily="-111" charset="-128"/>
              <a:cs typeface="Arial"/>
            </a:endParaRPr>
          </a:p>
        </p:txBody>
      </p:sp>
      <p:sp>
        <p:nvSpPr>
          <p:cNvPr id="47" name="Rectangle 39"/>
          <p:cNvSpPr>
            <a:spLocks noChangeArrowheads="1"/>
          </p:cNvSpPr>
          <p:nvPr/>
        </p:nvSpPr>
        <p:spPr bwMode="auto">
          <a:xfrm>
            <a:off x="4099988" y="1367351"/>
            <a:ext cx="3693172" cy="1220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20000"/>
              </a:spcBef>
            </a:pPr>
            <a:r>
              <a:rPr lang="en-US" b="1" dirty="0">
                <a:solidFill>
                  <a:srgbClr val="404040"/>
                </a:solidFill>
                <a:latin typeface="Arial"/>
                <a:cs typeface="Arial"/>
              </a:rPr>
              <a:t>When a person’</a:t>
            </a:r>
            <a:r>
              <a:rPr lang="en-US" altLang="ja-JP" b="1" dirty="0">
                <a:solidFill>
                  <a:srgbClr val="404040"/>
                </a:solidFill>
                <a:latin typeface="Arial"/>
                <a:cs typeface="Arial"/>
              </a:rPr>
              <a:t>s own unacceptable or threatening feelings are repressed and then </a:t>
            </a:r>
            <a:r>
              <a:rPr lang="en-US" altLang="ja-JP" b="1" dirty="0" smtClean="0">
                <a:solidFill>
                  <a:srgbClr val="404040"/>
                </a:solidFill>
                <a:latin typeface="Arial"/>
                <a:cs typeface="Arial"/>
              </a:rPr>
              <a:t>attributed to </a:t>
            </a:r>
            <a:r>
              <a:rPr lang="en-US" altLang="ja-JP" b="1" dirty="0">
                <a:solidFill>
                  <a:srgbClr val="404040"/>
                </a:solidFill>
                <a:latin typeface="Arial"/>
                <a:cs typeface="Arial"/>
              </a:rPr>
              <a:t>someone else</a:t>
            </a:r>
            <a:endParaRPr lang="en-US" b="1" dirty="0">
              <a:solidFill>
                <a:srgbClr val="404040"/>
              </a:solidFill>
              <a:latin typeface="Arial"/>
              <a:cs typeface="Arial"/>
            </a:endParaRPr>
          </a:p>
        </p:txBody>
      </p:sp>
      <p:sp>
        <p:nvSpPr>
          <p:cNvPr id="32772" name="Title 32"/>
          <p:cNvSpPr>
            <a:spLocks noGrp="1"/>
          </p:cNvSpPr>
          <p:nvPr>
            <p:ph type="ctrTitle"/>
          </p:nvPr>
        </p:nvSpPr>
        <p:spPr>
          <a:prstGeom prst="rect">
            <a:avLst/>
          </a:prstGeom>
        </p:spPr>
        <p:txBody>
          <a:bodyPr/>
          <a:lstStyle/>
          <a:p>
            <a:r>
              <a:rPr lang="en-US">
                <a:ea typeface="ＭＳ Ｐゴシック" charset="0"/>
              </a:rPr>
              <a:t>Defense Mechanisms</a:t>
            </a:r>
          </a:p>
        </p:txBody>
      </p:sp>
      <p:pic>
        <p:nvPicPr>
          <p:cNvPr id="2" name="Picture 4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rot="613376">
            <a:off x="4828349" y="2963191"/>
            <a:ext cx="3986478" cy="3035182"/>
          </a:xfrm>
          <a:prstGeom prst="rect">
            <a:avLst/>
          </a:prstGeom>
          <a:noFill/>
          <a:ln w="76200">
            <a:solidFill>
              <a:srgbClr val="FFFFFF"/>
            </a:solidFill>
            <a:miter lim="800000"/>
            <a:headEnd/>
            <a:tailEnd/>
          </a:ln>
          <a:effectLst>
            <a:outerShdw blurRad="114300" dist="38100" dir="2700000" rotWithShape="0">
              <a:srgbClr val="000000">
                <a:alpha val="42998"/>
              </a:srgbClr>
            </a:outerShdw>
          </a:effectLst>
          <a:extLst>
            <a:ext uri="{909E8E84-426E-40dd-AFC4-6F175D3DCCD1}">
              <a14:hiddenFill xmlns:a14="http://schemas.microsoft.com/office/drawing/2010/main">
                <a:solidFill>
                  <a:srgbClr val="FFFFFF"/>
                </a:solidFill>
              </a14:hiddenFill>
            </a:ext>
          </a:extLst>
        </p:spPr>
      </p:pic>
      <p:grpSp>
        <p:nvGrpSpPr>
          <p:cNvPr id="3" name="Group 27"/>
          <p:cNvGrpSpPr>
            <a:grpSpLocks/>
          </p:cNvGrpSpPr>
          <p:nvPr/>
        </p:nvGrpSpPr>
        <p:grpSpPr bwMode="auto">
          <a:xfrm>
            <a:off x="-465138" y="1917700"/>
            <a:ext cx="2773363" cy="496888"/>
            <a:chOff x="139700" y="1347788"/>
            <a:chExt cx="2773363" cy="496887"/>
          </a:xfrm>
        </p:grpSpPr>
        <p:sp>
          <p:nvSpPr>
            <p:cNvPr id="29" name="Can 28"/>
            <p:cNvSpPr>
              <a:spLocks noChangeArrowheads="1"/>
            </p:cNvSpPr>
            <p:nvPr/>
          </p:nvSpPr>
          <p:spPr bwMode="auto">
            <a:xfrm rot="5400000">
              <a:off x="1277939" y="209550"/>
              <a:ext cx="496887" cy="2773363"/>
            </a:xfrm>
            <a:prstGeom prst="can">
              <a:avLst>
                <a:gd name="adj" fmla="val 24987"/>
              </a:avLst>
            </a:prstGeom>
            <a:gradFill rotWithShape="1">
              <a:gsLst>
                <a:gs pos="0">
                  <a:srgbClr val="C5F1FB"/>
                </a:gs>
                <a:gs pos="49001">
                  <a:srgbClr val="056C85"/>
                </a:gs>
                <a:gs pos="100000">
                  <a:srgbClr val="8AC7E2"/>
                </a:gs>
              </a:gsLst>
              <a:lin ang="0" scaled="1"/>
            </a:gradFill>
            <a:ln>
              <a:noFill/>
            </a:ln>
            <a:effectLst>
              <a:outerShdw blurRad="114300" dist="63500" dir="5400000" rotWithShape="0">
                <a:srgbClr val="000000">
                  <a:alpha val="62999"/>
                </a:srgbClr>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algn="ctr">
                <a:defRPr/>
              </a:pPr>
              <a:endParaRPr lang="en-US" sz="1800">
                <a:latin typeface="Arial"/>
                <a:ea typeface="ＭＳ Ｐゴシック" charset="-128"/>
                <a:cs typeface="Arial"/>
              </a:endParaRPr>
            </a:p>
          </p:txBody>
        </p:sp>
        <p:sp>
          <p:nvSpPr>
            <p:cNvPr id="31" name="Rectangle 28"/>
            <p:cNvSpPr>
              <a:spLocks noChangeArrowheads="1"/>
            </p:cNvSpPr>
            <p:nvPr/>
          </p:nvSpPr>
          <p:spPr bwMode="auto">
            <a:xfrm>
              <a:off x="342900" y="1422401"/>
              <a:ext cx="2043113" cy="338136"/>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a:solidFill>
                    <a:schemeClr val="bg1"/>
                  </a:solidFill>
                  <a:latin typeface="Arial"/>
                  <a:ea typeface="ＭＳ Ｐゴシック" charset="-128"/>
                  <a:cs typeface="Arial"/>
                </a:rPr>
                <a:t>Repression</a:t>
              </a:r>
            </a:p>
          </p:txBody>
        </p:sp>
      </p:grpSp>
      <p:grpSp>
        <p:nvGrpSpPr>
          <p:cNvPr id="4" name="Group 31"/>
          <p:cNvGrpSpPr>
            <a:grpSpLocks/>
          </p:cNvGrpSpPr>
          <p:nvPr/>
        </p:nvGrpSpPr>
        <p:grpSpPr bwMode="auto">
          <a:xfrm>
            <a:off x="-153988" y="2419350"/>
            <a:ext cx="2774951" cy="495300"/>
            <a:chOff x="-138113" y="1849438"/>
            <a:chExt cx="2774951" cy="495300"/>
          </a:xfrm>
        </p:grpSpPr>
        <p:sp>
          <p:nvSpPr>
            <p:cNvPr id="33" name="Can 32"/>
            <p:cNvSpPr>
              <a:spLocks noChangeArrowheads="1"/>
            </p:cNvSpPr>
            <p:nvPr/>
          </p:nvSpPr>
          <p:spPr bwMode="auto">
            <a:xfrm rot="5400000">
              <a:off x="1001713" y="709612"/>
              <a:ext cx="495300" cy="2774951"/>
            </a:xfrm>
            <a:prstGeom prst="can">
              <a:avLst>
                <a:gd name="adj" fmla="val 24978"/>
              </a:avLst>
            </a:prstGeom>
            <a:gradFill rotWithShape="1">
              <a:gsLst>
                <a:gs pos="0">
                  <a:srgbClr val="B7E16A"/>
                </a:gs>
                <a:gs pos="49001">
                  <a:srgbClr val="008000"/>
                </a:gs>
                <a:gs pos="100000">
                  <a:srgbClr val="7FB123"/>
                </a:gs>
              </a:gsLst>
              <a:lin ang="0" scaled="1"/>
            </a:gradFill>
            <a:ln>
              <a:noFill/>
            </a:ln>
            <a:effectLst>
              <a:outerShdw blurRad="114300" dist="63500" dir="5400000" rotWithShape="0">
                <a:srgbClr val="000000">
                  <a:alpha val="62999"/>
                </a:srgbClr>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algn="ctr">
                <a:defRPr/>
              </a:pPr>
              <a:endParaRPr lang="en-US" sz="1800">
                <a:latin typeface="Arial"/>
                <a:ea typeface="ＭＳ Ｐゴシック" charset="-128"/>
                <a:cs typeface="Arial"/>
              </a:endParaRPr>
            </a:p>
          </p:txBody>
        </p:sp>
        <p:sp>
          <p:nvSpPr>
            <p:cNvPr id="34" name="Rectangle 29"/>
            <p:cNvSpPr>
              <a:spLocks noChangeArrowheads="1"/>
            </p:cNvSpPr>
            <p:nvPr/>
          </p:nvSpPr>
          <p:spPr bwMode="auto">
            <a:xfrm>
              <a:off x="342900" y="1916113"/>
              <a:ext cx="2043113" cy="338138"/>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a:solidFill>
                    <a:srgbClr val="FFFFFF"/>
                  </a:solidFill>
                  <a:latin typeface="Arial"/>
                  <a:ea typeface="ＭＳ Ｐゴシック" charset="-128"/>
                  <a:cs typeface="Arial"/>
                </a:rPr>
                <a:t>Projection</a:t>
              </a:r>
            </a:p>
          </p:txBody>
        </p:sp>
      </p:grpSp>
      <p:grpSp>
        <p:nvGrpSpPr>
          <p:cNvPr id="5" name="Group 34"/>
          <p:cNvGrpSpPr>
            <a:grpSpLocks/>
          </p:cNvGrpSpPr>
          <p:nvPr/>
        </p:nvGrpSpPr>
        <p:grpSpPr bwMode="auto">
          <a:xfrm>
            <a:off x="-463550" y="2932113"/>
            <a:ext cx="2774950" cy="496887"/>
            <a:chOff x="-138113" y="2349500"/>
            <a:chExt cx="2774951" cy="496888"/>
          </a:xfrm>
        </p:grpSpPr>
        <p:sp>
          <p:nvSpPr>
            <p:cNvPr id="36" name="Can 35"/>
            <p:cNvSpPr>
              <a:spLocks noChangeArrowheads="1"/>
            </p:cNvSpPr>
            <p:nvPr/>
          </p:nvSpPr>
          <p:spPr bwMode="auto">
            <a:xfrm rot="5400000">
              <a:off x="1000918" y="1210469"/>
              <a:ext cx="496888" cy="2774951"/>
            </a:xfrm>
            <a:prstGeom prst="can">
              <a:avLst>
                <a:gd name="adj" fmla="val 24976"/>
              </a:avLst>
            </a:prstGeom>
            <a:gradFill rotWithShape="1">
              <a:gsLst>
                <a:gs pos="0">
                  <a:srgbClr val="FFF985"/>
                </a:gs>
                <a:gs pos="49001">
                  <a:srgbClr val="B58E24"/>
                </a:gs>
                <a:gs pos="100000">
                  <a:srgbClr val="E2CC3E"/>
                </a:gs>
              </a:gsLst>
              <a:lin ang="0" scaled="1"/>
            </a:gradFill>
            <a:ln>
              <a:noFill/>
            </a:ln>
            <a:effectLst>
              <a:outerShdw blurRad="114300" dist="63500" dir="5400000" rotWithShape="0">
                <a:srgbClr val="000000">
                  <a:alpha val="62999"/>
                </a:srgbClr>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algn="ctr">
                <a:defRPr/>
              </a:pPr>
              <a:endParaRPr lang="en-US" sz="1800">
                <a:latin typeface="Arial"/>
                <a:ea typeface="ＭＳ Ｐゴシック" charset="-128"/>
                <a:cs typeface="Arial"/>
              </a:endParaRPr>
            </a:p>
          </p:txBody>
        </p:sp>
        <p:sp>
          <p:nvSpPr>
            <p:cNvPr id="37" name="Rectangle 34"/>
            <p:cNvSpPr>
              <a:spLocks noChangeArrowheads="1"/>
            </p:cNvSpPr>
            <p:nvPr/>
          </p:nvSpPr>
          <p:spPr bwMode="auto">
            <a:xfrm>
              <a:off x="342900" y="2398712"/>
              <a:ext cx="2043113" cy="338139"/>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a:solidFill>
                    <a:srgbClr val="FFFFFF"/>
                  </a:solidFill>
                  <a:latin typeface="Arial"/>
                  <a:ea typeface="ＭＳ Ｐゴシック" charset="-128"/>
                  <a:cs typeface="Arial"/>
                </a:rPr>
                <a:t>Displacement</a:t>
              </a:r>
            </a:p>
          </p:txBody>
        </p:sp>
      </p:grpSp>
      <p:grpSp>
        <p:nvGrpSpPr>
          <p:cNvPr id="6" name="Group 41"/>
          <p:cNvGrpSpPr>
            <a:grpSpLocks/>
          </p:cNvGrpSpPr>
          <p:nvPr/>
        </p:nvGrpSpPr>
        <p:grpSpPr bwMode="auto">
          <a:xfrm>
            <a:off x="-495300" y="3949700"/>
            <a:ext cx="2774950" cy="495300"/>
            <a:chOff x="-138113" y="3354388"/>
            <a:chExt cx="2774951" cy="495300"/>
          </a:xfrm>
        </p:grpSpPr>
        <p:sp>
          <p:nvSpPr>
            <p:cNvPr id="7" name="Can 42"/>
            <p:cNvSpPr>
              <a:spLocks noChangeArrowheads="1"/>
            </p:cNvSpPr>
            <p:nvPr/>
          </p:nvSpPr>
          <p:spPr bwMode="auto">
            <a:xfrm rot="5400000">
              <a:off x="1001713" y="2214563"/>
              <a:ext cx="495300" cy="2774951"/>
            </a:xfrm>
            <a:prstGeom prst="can">
              <a:avLst>
                <a:gd name="adj" fmla="val 24978"/>
              </a:avLst>
            </a:prstGeom>
            <a:gradFill rotWithShape="1">
              <a:gsLst>
                <a:gs pos="0">
                  <a:srgbClr val="FD685C"/>
                </a:gs>
                <a:gs pos="49001">
                  <a:srgbClr val="800000"/>
                </a:gs>
                <a:gs pos="99001">
                  <a:srgbClr val="DD312D"/>
                </a:gs>
                <a:gs pos="100000">
                  <a:srgbClr val="DD312D"/>
                </a:gs>
              </a:gsLst>
              <a:lin ang="0" scaled="1"/>
            </a:gradFill>
            <a:ln>
              <a:noFill/>
            </a:ln>
            <a:effectLst>
              <a:outerShdw blurRad="114300" dist="63500" dir="5400000" rotWithShape="0">
                <a:srgbClr val="000000">
                  <a:alpha val="62999"/>
                </a:srgbClr>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algn="ctr">
                <a:defRPr/>
              </a:pPr>
              <a:endParaRPr lang="en-US" sz="1800">
                <a:latin typeface="Arial"/>
                <a:ea typeface="ＭＳ Ｐゴシック" charset="-128"/>
                <a:cs typeface="Arial"/>
              </a:endParaRPr>
            </a:p>
          </p:txBody>
        </p:sp>
        <p:sp>
          <p:nvSpPr>
            <p:cNvPr id="44" name="Rectangle 31"/>
            <p:cNvSpPr>
              <a:spLocks noChangeArrowheads="1"/>
            </p:cNvSpPr>
            <p:nvPr/>
          </p:nvSpPr>
          <p:spPr bwMode="auto">
            <a:xfrm>
              <a:off x="266699" y="3416301"/>
              <a:ext cx="2220914" cy="338137"/>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a:solidFill>
                    <a:srgbClr val="FFFFFF"/>
                  </a:solidFill>
                  <a:latin typeface="Arial"/>
                  <a:ea typeface="ＭＳ Ｐゴシック" charset="-128"/>
                  <a:cs typeface="Arial"/>
                </a:rPr>
                <a:t>Denial</a:t>
              </a:r>
            </a:p>
          </p:txBody>
        </p:sp>
      </p:grpSp>
      <p:grpSp>
        <p:nvGrpSpPr>
          <p:cNvPr id="8" name="Group 40"/>
          <p:cNvGrpSpPr>
            <a:grpSpLocks/>
          </p:cNvGrpSpPr>
          <p:nvPr/>
        </p:nvGrpSpPr>
        <p:grpSpPr bwMode="auto">
          <a:xfrm>
            <a:off x="-493713" y="3435350"/>
            <a:ext cx="2805113" cy="496888"/>
            <a:chOff x="-138113" y="2852738"/>
            <a:chExt cx="2805113" cy="496887"/>
          </a:xfrm>
        </p:grpSpPr>
        <p:sp>
          <p:nvSpPr>
            <p:cNvPr id="42" name="Can 41"/>
            <p:cNvSpPr>
              <a:spLocks noChangeArrowheads="1"/>
            </p:cNvSpPr>
            <p:nvPr/>
          </p:nvSpPr>
          <p:spPr bwMode="auto">
            <a:xfrm rot="5400000">
              <a:off x="1000920" y="1713706"/>
              <a:ext cx="496887" cy="2774951"/>
            </a:xfrm>
            <a:prstGeom prst="can">
              <a:avLst>
                <a:gd name="adj" fmla="val 24976"/>
              </a:avLst>
            </a:prstGeom>
            <a:gradFill rotWithShape="1">
              <a:gsLst>
                <a:gs pos="0">
                  <a:srgbClr val="F9A85F"/>
                </a:gs>
                <a:gs pos="48000">
                  <a:srgbClr val="A5371B"/>
                </a:gs>
                <a:gs pos="100000">
                  <a:srgbClr val="E26F08"/>
                </a:gs>
              </a:gsLst>
              <a:lin ang="0" scaled="1"/>
            </a:gradFill>
            <a:ln>
              <a:noFill/>
            </a:ln>
            <a:effectLst>
              <a:outerShdw blurRad="114300" dist="63500" dir="5400000" rotWithShape="0">
                <a:srgbClr val="000000">
                  <a:alpha val="62999"/>
                </a:srgbClr>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algn="ctr">
                <a:defRPr/>
              </a:pPr>
              <a:endParaRPr lang="en-US" sz="1800">
                <a:latin typeface="Arial"/>
                <a:ea typeface="ＭＳ Ｐゴシック" charset="-128"/>
                <a:cs typeface="Arial"/>
              </a:endParaRPr>
            </a:p>
          </p:txBody>
        </p:sp>
        <p:sp>
          <p:nvSpPr>
            <p:cNvPr id="43" name="Rectangle 30"/>
            <p:cNvSpPr>
              <a:spLocks noChangeArrowheads="1"/>
            </p:cNvSpPr>
            <p:nvPr/>
          </p:nvSpPr>
          <p:spPr bwMode="auto">
            <a:xfrm>
              <a:off x="76200" y="2919413"/>
              <a:ext cx="2590800" cy="338137"/>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a:solidFill>
                    <a:srgbClr val="FFFFFF"/>
                  </a:solidFill>
                  <a:latin typeface="Arial"/>
                  <a:ea typeface="ＭＳ Ｐゴシック" charset="-128"/>
                  <a:cs typeface="Arial"/>
                </a:rPr>
                <a:t>Regression</a:t>
              </a:r>
            </a:p>
          </p:txBody>
        </p:sp>
      </p:grpSp>
      <p:sp>
        <p:nvSpPr>
          <p:cNvPr id="23" name="Freeform 23"/>
          <p:cNvSpPr>
            <a:spLocks/>
          </p:cNvSpPr>
          <p:nvPr/>
        </p:nvSpPr>
        <p:spPr bwMode="gray">
          <a:xfrm>
            <a:off x="2752725" y="1612900"/>
            <a:ext cx="1019175" cy="1042988"/>
          </a:xfrm>
          <a:custGeom>
            <a:avLst/>
            <a:gdLst>
              <a:gd name="T0" fmla="*/ 0 w 384"/>
              <a:gd name="T1" fmla="*/ 2147483647 h 192"/>
              <a:gd name="T2" fmla="*/ 2147483647 w 384"/>
              <a:gd name="T3" fmla="*/ 0 h 192"/>
              <a:gd name="T4" fmla="*/ 2147483647 w 384"/>
              <a:gd name="T5" fmla="*/ 0 h 192"/>
              <a:gd name="T6" fmla="*/ 0 60000 65536"/>
              <a:gd name="T7" fmla="*/ 0 60000 65536"/>
              <a:gd name="T8" fmla="*/ 0 60000 65536"/>
              <a:gd name="T9" fmla="*/ 0 w 384"/>
              <a:gd name="T10" fmla="*/ 0 h 192"/>
              <a:gd name="T11" fmla="*/ 384 w 384"/>
              <a:gd name="T12" fmla="*/ 192 h 192"/>
            </a:gdLst>
            <a:ahLst/>
            <a:cxnLst>
              <a:cxn ang="T6">
                <a:pos x="T0" y="T1"/>
              </a:cxn>
              <a:cxn ang="T7">
                <a:pos x="T2" y="T3"/>
              </a:cxn>
              <a:cxn ang="T8">
                <a:pos x="T4" y="T5"/>
              </a:cxn>
            </a:cxnLst>
            <a:rect l="T9" t="T10" r="T11" b="T12"/>
            <a:pathLst>
              <a:path w="384" h="192">
                <a:moveTo>
                  <a:pt x="0" y="192"/>
                </a:moveTo>
                <a:lnTo>
                  <a:pt x="192" y="0"/>
                </a:lnTo>
                <a:lnTo>
                  <a:pt x="384" y="0"/>
                </a:lnTo>
              </a:path>
            </a:pathLst>
          </a:custGeom>
          <a:noFill/>
          <a:ln w="19050">
            <a:solidFill>
              <a:srgbClr val="000000"/>
            </a:solidFill>
            <a:round/>
            <a:headEnd type="oval" w="med" len="med"/>
            <a:tailEnd type="oval" w="med" len="med"/>
          </a:ln>
          <a:effectLst>
            <a:outerShdw blurRad="50800"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latin typeface="Arial"/>
              <a:cs typeface="Arial"/>
            </a:endParaRPr>
          </a:p>
        </p:txBody>
      </p:sp>
    </p:spTree>
    <p:extLst>
      <p:ext uri="{BB962C8B-B14F-4D97-AF65-F5344CB8AC3E}">
        <p14:creationId xmlns:p14="http://schemas.microsoft.com/office/powerpoint/2010/main" val="756683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500"/>
                                        <p:tgtEl>
                                          <p:spTgt spid="3"/>
                                        </p:tgtEl>
                                      </p:cBhvr>
                                    </p:animEffect>
                                  </p:childTnLst>
                                </p:cTn>
                              </p:par>
                              <p:par>
                                <p:cTn id="8" presetID="12" presetClass="entr" presetSubtype="8" fill="hold"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slide(fromLeft)">
                                      <p:cBhvr>
                                        <p:cTn id="10" dur="500"/>
                                        <p:tgtEl>
                                          <p:spTgt spid="4"/>
                                        </p:tgtEl>
                                      </p:cBhvr>
                                    </p:animEffect>
                                  </p:childTnLst>
                                </p:cTn>
                              </p:par>
                              <p:par>
                                <p:cTn id="11" presetID="12" presetClass="entr" presetSubtype="8" fill="hold" nodeType="withEffect">
                                  <p:stCondLst>
                                    <p:cond delay="400"/>
                                  </p:stCondLst>
                                  <p:childTnLst>
                                    <p:set>
                                      <p:cBhvr>
                                        <p:cTn id="12" dur="1" fill="hold">
                                          <p:stCondLst>
                                            <p:cond delay="0"/>
                                          </p:stCondLst>
                                        </p:cTn>
                                        <p:tgtEl>
                                          <p:spTgt spid="5"/>
                                        </p:tgtEl>
                                        <p:attrNameLst>
                                          <p:attrName>style.visibility</p:attrName>
                                        </p:attrNameLst>
                                      </p:cBhvr>
                                      <p:to>
                                        <p:strVal val="visible"/>
                                      </p:to>
                                    </p:set>
                                    <p:animEffect transition="in" filter="slide(fromLeft)">
                                      <p:cBhvr>
                                        <p:cTn id="13" dur="500"/>
                                        <p:tgtEl>
                                          <p:spTgt spid="5"/>
                                        </p:tgtEl>
                                      </p:cBhvr>
                                    </p:animEffect>
                                  </p:childTnLst>
                                </p:cTn>
                              </p:par>
                              <p:par>
                                <p:cTn id="14" presetID="12" presetClass="entr" presetSubtype="8" fill="hold" nodeType="withEffect">
                                  <p:stCondLst>
                                    <p:cond delay="800"/>
                                  </p:stCondLst>
                                  <p:childTnLst>
                                    <p:set>
                                      <p:cBhvr>
                                        <p:cTn id="15" dur="1" fill="hold">
                                          <p:stCondLst>
                                            <p:cond delay="0"/>
                                          </p:stCondLst>
                                        </p:cTn>
                                        <p:tgtEl>
                                          <p:spTgt spid="6"/>
                                        </p:tgtEl>
                                        <p:attrNameLst>
                                          <p:attrName>style.visibility</p:attrName>
                                        </p:attrNameLst>
                                      </p:cBhvr>
                                      <p:to>
                                        <p:strVal val="visible"/>
                                      </p:to>
                                    </p:set>
                                    <p:animEffect transition="in" filter="slide(fromLeft)">
                                      <p:cBhvr>
                                        <p:cTn id="16" dur="500"/>
                                        <p:tgtEl>
                                          <p:spTgt spid="6"/>
                                        </p:tgtEl>
                                      </p:cBhvr>
                                    </p:animEffect>
                                  </p:childTnLst>
                                </p:cTn>
                              </p:par>
                              <p:par>
                                <p:cTn id="17" presetID="12" presetClass="entr" presetSubtype="8" fill="hold" nodeType="withEffect">
                                  <p:stCondLst>
                                    <p:cond delay="600"/>
                                  </p:stCondLst>
                                  <p:childTnLst>
                                    <p:set>
                                      <p:cBhvr>
                                        <p:cTn id="18" dur="1" fill="hold">
                                          <p:stCondLst>
                                            <p:cond delay="0"/>
                                          </p:stCondLst>
                                        </p:cTn>
                                        <p:tgtEl>
                                          <p:spTgt spid="8"/>
                                        </p:tgtEl>
                                        <p:attrNameLst>
                                          <p:attrName>style.visibility</p:attrName>
                                        </p:attrNameLst>
                                      </p:cBhvr>
                                      <p:to>
                                        <p:strVal val="visible"/>
                                      </p:to>
                                    </p:set>
                                    <p:animEffect transition="in" filter="slide(fromLeft)">
                                      <p:cBhvr>
                                        <p:cTn id="19" dur="500"/>
                                        <p:tgtEl>
                                          <p:spTgt spid="8"/>
                                        </p:tgtEl>
                                      </p:cBhvr>
                                    </p:animEffect>
                                  </p:childTnLst>
                                </p:cTn>
                              </p:par>
                            </p:childTnLst>
                          </p:cTn>
                        </p:par>
                        <p:par>
                          <p:cTn id="20" fill="hold" nodeType="afterGroup">
                            <p:stCondLst>
                              <p:cond delay="1300"/>
                            </p:stCondLst>
                            <p:childTnLst>
                              <p:par>
                                <p:cTn id="21" presetID="22" presetClass="entr" presetSubtype="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par>
                          <p:cTn id="24" fill="hold" nodeType="afterGroup">
                            <p:stCondLst>
                              <p:cond delay="1800"/>
                            </p:stCondLst>
                            <p:childTnLst>
                              <p:par>
                                <p:cTn id="25" presetID="17" presetClass="entr" presetSubtype="1" fill="hold" grpId="0" nodeType="afterEffect">
                                  <p:stCondLst>
                                    <p:cond delay="0"/>
                                  </p:stCondLst>
                                  <p:childTnLst>
                                    <p:set>
                                      <p:cBhvr>
                                        <p:cTn id="26" dur="1" fill="hold">
                                          <p:stCondLst>
                                            <p:cond delay="0"/>
                                          </p:stCondLst>
                                        </p:cTn>
                                        <p:tgtEl>
                                          <p:spTgt spid="153602"/>
                                        </p:tgtEl>
                                        <p:attrNameLst>
                                          <p:attrName>style.visibility</p:attrName>
                                        </p:attrNameLst>
                                      </p:cBhvr>
                                      <p:to>
                                        <p:strVal val="visible"/>
                                      </p:to>
                                    </p:set>
                                    <p:anim calcmode="lin" valueType="num">
                                      <p:cBhvr>
                                        <p:cTn id="27" dur="500" fill="hold"/>
                                        <p:tgtEl>
                                          <p:spTgt spid="153602"/>
                                        </p:tgtEl>
                                        <p:attrNameLst>
                                          <p:attrName>ppt_x</p:attrName>
                                        </p:attrNameLst>
                                      </p:cBhvr>
                                      <p:tavLst>
                                        <p:tav tm="0">
                                          <p:val>
                                            <p:strVal val="#ppt_x"/>
                                          </p:val>
                                        </p:tav>
                                        <p:tav tm="100000">
                                          <p:val>
                                            <p:strVal val="#ppt_x"/>
                                          </p:val>
                                        </p:tav>
                                      </p:tavLst>
                                    </p:anim>
                                    <p:anim calcmode="lin" valueType="num">
                                      <p:cBhvr>
                                        <p:cTn id="28" dur="500" fill="hold"/>
                                        <p:tgtEl>
                                          <p:spTgt spid="153602"/>
                                        </p:tgtEl>
                                        <p:attrNameLst>
                                          <p:attrName>ppt_y</p:attrName>
                                        </p:attrNameLst>
                                      </p:cBhvr>
                                      <p:tavLst>
                                        <p:tav tm="0">
                                          <p:val>
                                            <p:strVal val="#ppt_y-#ppt_h/2"/>
                                          </p:val>
                                        </p:tav>
                                        <p:tav tm="100000">
                                          <p:val>
                                            <p:strVal val="#ppt_y"/>
                                          </p:val>
                                        </p:tav>
                                      </p:tavLst>
                                    </p:anim>
                                    <p:anim calcmode="lin" valueType="num">
                                      <p:cBhvr>
                                        <p:cTn id="29" dur="500" fill="hold"/>
                                        <p:tgtEl>
                                          <p:spTgt spid="153602"/>
                                        </p:tgtEl>
                                        <p:attrNameLst>
                                          <p:attrName>ppt_w</p:attrName>
                                        </p:attrNameLst>
                                      </p:cBhvr>
                                      <p:tavLst>
                                        <p:tav tm="0">
                                          <p:val>
                                            <p:strVal val="#ppt_w"/>
                                          </p:val>
                                        </p:tav>
                                        <p:tav tm="100000">
                                          <p:val>
                                            <p:strVal val="#ppt_w"/>
                                          </p:val>
                                        </p:tav>
                                      </p:tavLst>
                                    </p:anim>
                                    <p:anim calcmode="lin" valueType="num">
                                      <p:cBhvr>
                                        <p:cTn id="30" dur="500" fill="hold"/>
                                        <p:tgtEl>
                                          <p:spTgt spid="153602"/>
                                        </p:tgtEl>
                                        <p:attrNameLst>
                                          <p:attrName>ppt_h</p:attrName>
                                        </p:attrNameLst>
                                      </p:cBhvr>
                                      <p:tavLst>
                                        <p:tav tm="0">
                                          <p:val>
                                            <p:fltVal val="0"/>
                                          </p:val>
                                        </p:tav>
                                        <p:tav tm="100000">
                                          <p:val>
                                            <p:strVal val="#ppt_h"/>
                                          </p:val>
                                        </p:tav>
                                      </p:tavLst>
                                    </p:anim>
                                  </p:childTnLst>
                                </p:cTn>
                              </p:par>
                            </p:childTnLst>
                          </p:cTn>
                        </p:par>
                        <p:par>
                          <p:cTn id="31" fill="hold" nodeType="afterGroup">
                            <p:stCondLst>
                              <p:cond delay="2300"/>
                            </p:stCondLst>
                            <p:childTnLst>
                              <p:par>
                                <p:cTn id="32" presetID="10" presetClass="entr" presetSubtype="0" fill="hold" grpId="0" nodeType="after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3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2" grpId="0" animBg="1"/>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ChangeArrowheads="1"/>
          </p:cNvSpPr>
          <p:nvPr/>
        </p:nvSpPr>
        <p:spPr bwMode="gray">
          <a:xfrm>
            <a:off x="3949700" y="1517650"/>
            <a:ext cx="4964113" cy="1397000"/>
          </a:xfrm>
          <a:prstGeom prst="round2DiagRect">
            <a:avLst/>
          </a:prstGeom>
          <a:gradFill flip="none" rotWithShape="1">
            <a:gsLst>
              <a:gs pos="0">
                <a:srgbClr val="FFF15F"/>
              </a:gs>
              <a:gs pos="100000">
                <a:srgbClr val="FFFFFF"/>
              </a:gs>
            </a:gsLst>
            <a:lin ang="16200000" scaled="0"/>
            <a:tileRect/>
          </a:gradFill>
          <a:ln w="12700">
            <a:noFill/>
            <a:miter lim="800000"/>
            <a:headEnd/>
            <a:tailEnd/>
          </a:ln>
          <a:effectLst>
            <a:outerShdw blurRad="165100" dist="38100" dir="2700000" rotWithShape="0">
              <a:srgbClr val="000000">
                <a:alpha val="62999"/>
              </a:srgbClr>
            </a:outerShdw>
          </a:effectLst>
        </p:spPr>
        <p:txBody>
          <a:bodyPr wrap="none" anchor="ctr"/>
          <a:lstStyle/>
          <a:p>
            <a:pPr algn="ctr">
              <a:defRPr/>
            </a:pPr>
            <a:endParaRPr lang="en-US" sz="1800">
              <a:latin typeface="Arial"/>
              <a:ea typeface="ＭＳ Ｐゴシック" pitchFamily="-111" charset="-128"/>
              <a:cs typeface="Arial"/>
            </a:endParaRPr>
          </a:p>
        </p:txBody>
      </p:sp>
      <p:sp>
        <p:nvSpPr>
          <p:cNvPr id="47" name="Rectangle 39"/>
          <p:cNvSpPr>
            <a:spLocks noChangeArrowheads="1"/>
          </p:cNvSpPr>
          <p:nvPr/>
        </p:nvSpPr>
        <p:spPr bwMode="auto">
          <a:xfrm>
            <a:off x="4142313" y="1649618"/>
            <a:ext cx="4733925" cy="1303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20000"/>
              </a:spcBef>
            </a:pPr>
            <a:r>
              <a:rPr lang="en-US" b="1" dirty="0">
                <a:solidFill>
                  <a:srgbClr val="404040"/>
                </a:solidFill>
                <a:latin typeface="Arial"/>
                <a:cs typeface="Arial"/>
              </a:rPr>
              <a:t>When people direct their emotions toward people, animals, or objects that are not the real object of their feelings</a:t>
            </a:r>
          </a:p>
        </p:txBody>
      </p:sp>
      <p:sp>
        <p:nvSpPr>
          <p:cNvPr id="34820" name="Title 45"/>
          <p:cNvSpPr>
            <a:spLocks noGrp="1"/>
          </p:cNvSpPr>
          <p:nvPr>
            <p:ph type="ctrTitle"/>
          </p:nvPr>
        </p:nvSpPr>
        <p:spPr>
          <a:prstGeom prst="rect">
            <a:avLst/>
          </a:prstGeom>
        </p:spPr>
        <p:txBody>
          <a:bodyPr/>
          <a:lstStyle/>
          <a:p>
            <a:r>
              <a:rPr lang="en-US">
                <a:ea typeface="ＭＳ Ｐゴシック" charset="0"/>
              </a:rPr>
              <a:t>Defense Mechanisms</a:t>
            </a:r>
          </a:p>
        </p:txBody>
      </p:sp>
      <p:pic>
        <p:nvPicPr>
          <p:cNvPr id="34821" name="Picture 2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rot="595220">
            <a:off x="4884816" y="3043554"/>
            <a:ext cx="3952944" cy="2966273"/>
          </a:xfrm>
          <a:prstGeom prst="rect">
            <a:avLst/>
          </a:prstGeom>
          <a:noFill/>
          <a:ln w="76200" cmpd="sng">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27"/>
          <p:cNvGrpSpPr>
            <a:grpSpLocks/>
          </p:cNvGrpSpPr>
          <p:nvPr/>
        </p:nvGrpSpPr>
        <p:grpSpPr bwMode="auto">
          <a:xfrm>
            <a:off x="-476250" y="1917700"/>
            <a:ext cx="2773363" cy="496888"/>
            <a:chOff x="139700" y="1347788"/>
            <a:chExt cx="2773363" cy="496887"/>
          </a:xfrm>
        </p:grpSpPr>
        <p:sp>
          <p:nvSpPr>
            <p:cNvPr id="29" name="Can 28"/>
            <p:cNvSpPr>
              <a:spLocks noChangeArrowheads="1"/>
            </p:cNvSpPr>
            <p:nvPr/>
          </p:nvSpPr>
          <p:spPr bwMode="auto">
            <a:xfrm rot="5400000">
              <a:off x="1277939" y="209550"/>
              <a:ext cx="496887" cy="2773363"/>
            </a:xfrm>
            <a:prstGeom prst="can">
              <a:avLst>
                <a:gd name="adj" fmla="val 24987"/>
              </a:avLst>
            </a:prstGeom>
            <a:gradFill rotWithShape="1">
              <a:gsLst>
                <a:gs pos="0">
                  <a:srgbClr val="C5F1FB"/>
                </a:gs>
                <a:gs pos="49001">
                  <a:srgbClr val="056C85"/>
                </a:gs>
                <a:gs pos="100000">
                  <a:srgbClr val="8AC7E2"/>
                </a:gs>
              </a:gsLst>
              <a:lin ang="0" scaled="1"/>
            </a:gradFill>
            <a:ln>
              <a:noFill/>
            </a:ln>
            <a:effectLst>
              <a:outerShdw blurRad="114300" dist="63500" dir="5400000" rotWithShape="0">
                <a:srgbClr val="000000">
                  <a:alpha val="62999"/>
                </a:srgbClr>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algn="ctr">
                <a:defRPr/>
              </a:pPr>
              <a:endParaRPr lang="en-US" sz="1800">
                <a:latin typeface="Arial"/>
                <a:ea typeface="ＭＳ Ｐゴシック" charset="-128"/>
                <a:cs typeface="Arial"/>
              </a:endParaRPr>
            </a:p>
          </p:txBody>
        </p:sp>
        <p:sp>
          <p:nvSpPr>
            <p:cNvPr id="31" name="Rectangle 28"/>
            <p:cNvSpPr>
              <a:spLocks noChangeArrowheads="1"/>
            </p:cNvSpPr>
            <p:nvPr/>
          </p:nvSpPr>
          <p:spPr bwMode="auto">
            <a:xfrm>
              <a:off x="342900" y="1422401"/>
              <a:ext cx="2043113" cy="338136"/>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a:solidFill>
                    <a:schemeClr val="bg1"/>
                  </a:solidFill>
                  <a:latin typeface="Arial"/>
                  <a:ea typeface="ＭＳ Ｐゴシック" charset="-128"/>
                  <a:cs typeface="Arial"/>
                </a:rPr>
                <a:t>Repression</a:t>
              </a:r>
            </a:p>
          </p:txBody>
        </p:sp>
      </p:grpSp>
      <p:grpSp>
        <p:nvGrpSpPr>
          <p:cNvPr id="3" name="Group 31"/>
          <p:cNvGrpSpPr>
            <a:grpSpLocks/>
          </p:cNvGrpSpPr>
          <p:nvPr/>
        </p:nvGrpSpPr>
        <p:grpSpPr bwMode="auto">
          <a:xfrm>
            <a:off x="-468313" y="2419350"/>
            <a:ext cx="2774951" cy="495300"/>
            <a:chOff x="-138113" y="1849438"/>
            <a:chExt cx="2774951" cy="495300"/>
          </a:xfrm>
        </p:grpSpPr>
        <p:sp>
          <p:nvSpPr>
            <p:cNvPr id="33" name="Can 32"/>
            <p:cNvSpPr>
              <a:spLocks noChangeArrowheads="1"/>
            </p:cNvSpPr>
            <p:nvPr/>
          </p:nvSpPr>
          <p:spPr bwMode="auto">
            <a:xfrm rot="5400000">
              <a:off x="1001713" y="709612"/>
              <a:ext cx="495300" cy="2774951"/>
            </a:xfrm>
            <a:prstGeom prst="can">
              <a:avLst>
                <a:gd name="adj" fmla="val 24978"/>
              </a:avLst>
            </a:prstGeom>
            <a:gradFill rotWithShape="1">
              <a:gsLst>
                <a:gs pos="0">
                  <a:srgbClr val="B7E16A"/>
                </a:gs>
                <a:gs pos="49001">
                  <a:srgbClr val="008000"/>
                </a:gs>
                <a:gs pos="100000">
                  <a:srgbClr val="7FB123"/>
                </a:gs>
              </a:gsLst>
              <a:lin ang="0" scaled="1"/>
            </a:gradFill>
            <a:ln>
              <a:noFill/>
            </a:ln>
            <a:effectLst>
              <a:outerShdw blurRad="114300" dist="63500" dir="5400000" rotWithShape="0">
                <a:srgbClr val="000000">
                  <a:alpha val="62999"/>
                </a:srgbClr>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algn="ctr">
                <a:defRPr/>
              </a:pPr>
              <a:endParaRPr lang="en-US" sz="1800">
                <a:latin typeface="Arial"/>
                <a:ea typeface="ＭＳ Ｐゴシック" charset="-128"/>
                <a:cs typeface="Arial"/>
              </a:endParaRPr>
            </a:p>
          </p:txBody>
        </p:sp>
        <p:sp>
          <p:nvSpPr>
            <p:cNvPr id="34" name="Rectangle 29"/>
            <p:cNvSpPr>
              <a:spLocks noChangeArrowheads="1"/>
            </p:cNvSpPr>
            <p:nvPr/>
          </p:nvSpPr>
          <p:spPr bwMode="auto">
            <a:xfrm>
              <a:off x="342900" y="1916113"/>
              <a:ext cx="2043113" cy="338138"/>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a:solidFill>
                    <a:srgbClr val="FFFFFF"/>
                  </a:solidFill>
                  <a:latin typeface="Arial"/>
                  <a:ea typeface="ＭＳ Ｐゴシック" charset="-128"/>
                  <a:cs typeface="Arial"/>
                </a:rPr>
                <a:t>Projection</a:t>
              </a:r>
            </a:p>
          </p:txBody>
        </p:sp>
      </p:grpSp>
      <p:grpSp>
        <p:nvGrpSpPr>
          <p:cNvPr id="4" name="Group 34"/>
          <p:cNvGrpSpPr>
            <a:grpSpLocks/>
          </p:cNvGrpSpPr>
          <p:nvPr/>
        </p:nvGrpSpPr>
        <p:grpSpPr bwMode="auto">
          <a:xfrm>
            <a:off x="-142875" y="2908300"/>
            <a:ext cx="2774950" cy="496888"/>
            <a:chOff x="-138113" y="2349500"/>
            <a:chExt cx="2774951" cy="496888"/>
          </a:xfrm>
        </p:grpSpPr>
        <p:sp>
          <p:nvSpPr>
            <p:cNvPr id="36" name="Can 35"/>
            <p:cNvSpPr>
              <a:spLocks noChangeArrowheads="1"/>
            </p:cNvSpPr>
            <p:nvPr/>
          </p:nvSpPr>
          <p:spPr bwMode="auto">
            <a:xfrm rot="5400000">
              <a:off x="1000919" y="1210469"/>
              <a:ext cx="496888" cy="2774951"/>
            </a:xfrm>
            <a:prstGeom prst="can">
              <a:avLst>
                <a:gd name="adj" fmla="val 24976"/>
              </a:avLst>
            </a:prstGeom>
            <a:gradFill rotWithShape="1">
              <a:gsLst>
                <a:gs pos="0">
                  <a:srgbClr val="FFF985"/>
                </a:gs>
                <a:gs pos="49001">
                  <a:srgbClr val="B58E24"/>
                </a:gs>
                <a:gs pos="100000">
                  <a:srgbClr val="E2CC3E"/>
                </a:gs>
              </a:gsLst>
              <a:lin ang="0" scaled="1"/>
            </a:gradFill>
            <a:ln>
              <a:noFill/>
            </a:ln>
            <a:effectLst>
              <a:outerShdw blurRad="114300" dist="63500" dir="5400000" rotWithShape="0">
                <a:srgbClr val="000000">
                  <a:alpha val="62999"/>
                </a:srgbClr>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algn="ctr">
                <a:defRPr/>
              </a:pPr>
              <a:endParaRPr lang="en-US" sz="1800">
                <a:latin typeface="Arial"/>
                <a:ea typeface="ＭＳ Ｐゴシック" charset="-128"/>
                <a:cs typeface="Arial"/>
              </a:endParaRPr>
            </a:p>
          </p:txBody>
        </p:sp>
        <p:sp>
          <p:nvSpPr>
            <p:cNvPr id="37" name="Rectangle 34"/>
            <p:cNvSpPr>
              <a:spLocks noChangeArrowheads="1"/>
            </p:cNvSpPr>
            <p:nvPr/>
          </p:nvSpPr>
          <p:spPr bwMode="auto">
            <a:xfrm>
              <a:off x="342900" y="2398713"/>
              <a:ext cx="2043113" cy="338137"/>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a:solidFill>
                    <a:srgbClr val="FFFFFF"/>
                  </a:solidFill>
                  <a:latin typeface="Arial"/>
                  <a:ea typeface="ＭＳ Ｐゴシック" charset="-128"/>
                  <a:cs typeface="Arial"/>
                </a:rPr>
                <a:t>Displacement</a:t>
              </a:r>
            </a:p>
          </p:txBody>
        </p:sp>
      </p:grpSp>
      <p:grpSp>
        <p:nvGrpSpPr>
          <p:cNvPr id="6" name="Group 41"/>
          <p:cNvGrpSpPr>
            <a:grpSpLocks/>
          </p:cNvGrpSpPr>
          <p:nvPr/>
        </p:nvGrpSpPr>
        <p:grpSpPr bwMode="auto">
          <a:xfrm>
            <a:off x="-495300" y="3949700"/>
            <a:ext cx="2774950" cy="495300"/>
            <a:chOff x="-138113" y="3354388"/>
            <a:chExt cx="2774951" cy="495300"/>
          </a:xfrm>
        </p:grpSpPr>
        <p:sp>
          <p:nvSpPr>
            <p:cNvPr id="5" name="Can 42"/>
            <p:cNvSpPr>
              <a:spLocks noChangeArrowheads="1"/>
            </p:cNvSpPr>
            <p:nvPr/>
          </p:nvSpPr>
          <p:spPr bwMode="auto">
            <a:xfrm rot="5400000">
              <a:off x="1001713" y="2214563"/>
              <a:ext cx="495300" cy="2774951"/>
            </a:xfrm>
            <a:prstGeom prst="can">
              <a:avLst>
                <a:gd name="adj" fmla="val 24978"/>
              </a:avLst>
            </a:prstGeom>
            <a:gradFill rotWithShape="1">
              <a:gsLst>
                <a:gs pos="0">
                  <a:srgbClr val="FD685C"/>
                </a:gs>
                <a:gs pos="49001">
                  <a:srgbClr val="800000"/>
                </a:gs>
                <a:gs pos="99001">
                  <a:srgbClr val="DD312D"/>
                </a:gs>
                <a:gs pos="100000">
                  <a:srgbClr val="DD312D"/>
                </a:gs>
              </a:gsLst>
              <a:lin ang="0" scaled="1"/>
            </a:gradFill>
            <a:ln>
              <a:noFill/>
            </a:ln>
            <a:effectLst>
              <a:outerShdw blurRad="114300" dist="63500" dir="5400000" rotWithShape="0">
                <a:srgbClr val="000000">
                  <a:alpha val="62999"/>
                </a:srgbClr>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algn="ctr">
                <a:defRPr/>
              </a:pPr>
              <a:endParaRPr lang="en-US" sz="1800">
                <a:latin typeface="Arial"/>
                <a:ea typeface="ＭＳ Ｐゴシック" charset="-128"/>
                <a:cs typeface="Arial"/>
              </a:endParaRPr>
            </a:p>
          </p:txBody>
        </p:sp>
        <p:sp>
          <p:nvSpPr>
            <p:cNvPr id="44" name="Rectangle 31"/>
            <p:cNvSpPr>
              <a:spLocks noChangeArrowheads="1"/>
            </p:cNvSpPr>
            <p:nvPr/>
          </p:nvSpPr>
          <p:spPr bwMode="auto">
            <a:xfrm>
              <a:off x="266699" y="3416301"/>
              <a:ext cx="2220914" cy="338137"/>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a:solidFill>
                    <a:srgbClr val="FFFFFF"/>
                  </a:solidFill>
                  <a:latin typeface="Arial"/>
                  <a:ea typeface="ＭＳ Ｐゴシック" charset="-128"/>
                  <a:cs typeface="Arial"/>
                </a:rPr>
                <a:t>Denial</a:t>
              </a:r>
            </a:p>
          </p:txBody>
        </p:sp>
      </p:grpSp>
      <p:grpSp>
        <p:nvGrpSpPr>
          <p:cNvPr id="7" name="Group 40"/>
          <p:cNvGrpSpPr>
            <a:grpSpLocks/>
          </p:cNvGrpSpPr>
          <p:nvPr/>
        </p:nvGrpSpPr>
        <p:grpSpPr bwMode="auto">
          <a:xfrm>
            <a:off x="-493713" y="3435350"/>
            <a:ext cx="2805113" cy="496888"/>
            <a:chOff x="-138113" y="2852738"/>
            <a:chExt cx="2805113" cy="496887"/>
          </a:xfrm>
        </p:grpSpPr>
        <p:sp>
          <p:nvSpPr>
            <p:cNvPr id="42" name="Can 41"/>
            <p:cNvSpPr>
              <a:spLocks noChangeArrowheads="1"/>
            </p:cNvSpPr>
            <p:nvPr/>
          </p:nvSpPr>
          <p:spPr bwMode="auto">
            <a:xfrm rot="5400000">
              <a:off x="1000920" y="1713706"/>
              <a:ext cx="496887" cy="2774951"/>
            </a:xfrm>
            <a:prstGeom prst="can">
              <a:avLst>
                <a:gd name="adj" fmla="val 24976"/>
              </a:avLst>
            </a:prstGeom>
            <a:gradFill rotWithShape="1">
              <a:gsLst>
                <a:gs pos="0">
                  <a:srgbClr val="F9A85F"/>
                </a:gs>
                <a:gs pos="48000">
                  <a:srgbClr val="A5371B"/>
                </a:gs>
                <a:gs pos="100000">
                  <a:srgbClr val="E26F08"/>
                </a:gs>
              </a:gsLst>
              <a:lin ang="0" scaled="1"/>
            </a:gradFill>
            <a:ln>
              <a:noFill/>
            </a:ln>
            <a:effectLst>
              <a:outerShdw blurRad="114300" dist="63500" dir="5400000" rotWithShape="0">
                <a:srgbClr val="000000">
                  <a:alpha val="62999"/>
                </a:srgbClr>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algn="ctr">
                <a:defRPr/>
              </a:pPr>
              <a:endParaRPr lang="en-US" sz="1800">
                <a:latin typeface="Arial"/>
                <a:ea typeface="ＭＳ Ｐゴシック" charset="-128"/>
                <a:cs typeface="Arial"/>
              </a:endParaRPr>
            </a:p>
          </p:txBody>
        </p:sp>
        <p:sp>
          <p:nvSpPr>
            <p:cNvPr id="43" name="Rectangle 30"/>
            <p:cNvSpPr>
              <a:spLocks noChangeArrowheads="1"/>
            </p:cNvSpPr>
            <p:nvPr/>
          </p:nvSpPr>
          <p:spPr bwMode="auto">
            <a:xfrm>
              <a:off x="76200" y="2919413"/>
              <a:ext cx="2590800" cy="338137"/>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a:solidFill>
                    <a:srgbClr val="FFFFFF"/>
                  </a:solidFill>
                  <a:latin typeface="Arial"/>
                  <a:ea typeface="ＭＳ Ｐゴシック" charset="-128"/>
                  <a:cs typeface="Arial"/>
                </a:rPr>
                <a:t>Regression</a:t>
              </a:r>
            </a:p>
          </p:txBody>
        </p:sp>
      </p:grpSp>
      <p:sp>
        <p:nvSpPr>
          <p:cNvPr id="23" name="Freeform 23"/>
          <p:cNvSpPr>
            <a:spLocks/>
          </p:cNvSpPr>
          <p:nvPr/>
        </p:nvSpPr>
        <p:spPr bwMode="gray">
          <a:xfrm>
            <a:off x="2752725" y="1612900"/>
            <a:ext cx="1019175" cy="1524000"/>
          </a:xfrm>
          <a:custGeom>
            <a:avLst/>
            <a:gdLst>
              <a:gd name="T0" fmla="*/ 0 w 384"/>
              <a:gd name="T1" fmla="*/ 2147483647 h 192"/>
              <a:gd name="T2" fmla="*/ 2147483647 w 384"/>
              <a:gd name="T3" fmla="*/ 0 h 192"/>
              <a:gd name="T4" fmla="*/ 2147483647 w 384"/>
              <a:gd name="T5" fmla="*/ 0 h 192"/>
              <a:gd name="T6" fmla="*/ 0 60000 65536"/>
              <a:gd name="T7" fmla="*/ 0 60000 65536"/>
              <a:gd name="T8" fmla="*/ 0 60000 65536"/>
              <a:gd name="T9" fmla="*/ 0 w 384"/>
              <a:gd name="T10" fmla="*/ 0 h 192"/>
              <a:gd name="T11" fmla="*/ 384 w 384"/>
              <a:gd name="T12" fmla="*/ 192 h 192"/>
            </a:gdLst>
            <a:ahLst/>
            <a:cxnLst>
              <a:cxn ang="T6">
                <a:pos x="T0" y="T1"/>
              </a:cxn>
              <a:cxn ang="T7">
                <a:pos x="T2" y="T3"/>
              </a:cxn>
              <a:cxn ang="T8">
                <a:pos x="T4" y="T5"/>
              </a:cxn>
            </a:cxnLst>
            <a:rect l="T9" t="T10" r="T11" b="T12"/>
            <a:pathLst>
              <a:path w="384" h="192">
                <a:moveTo>
                  <a:pt x="0" y="192"/>
                </a:moveTo>
                <a:lnTo>
                  <a:pt x="192" y="0"/>
                </a:lnTo>
                <a:lnTo>
                  <a:pt x="384" y="0"/>
                </a:lnTo>
              </a:path>
            </a:pathLst>
          </a:custGeom>
          <a:noFill/>
          <a:ln w="19050">
            <a:solidFill>
              <a:srgbClr val="000000"/>
            </a:solidFill>
            <a:round/>
            <a:headEnd type="oval" w="med" len="med"/>
            <a:tailEnd type="oval" w="med" len="med"/>
          </a:ln>
          <a:effectLst>
            <a:outerShdw blurRad="50800"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latin typeface="Arial"/>
              <a:cs typeface="Arial"/>
            </a:endParaRPr>
          </a:p>
        </p:txBody>
      </p:sp>
    </p:spTree>
    <p:extLst>
      <p:ext uri="{BB962C8B-B14F-4D97-AF65-F5344CB8AC3E}">
        <p14:creationId xmlns:p14="http://schemas.microsoft.com/office/powerpoint/2010/main" val="3527117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500"/>
                                        <p:tgtEl>
                                          <p:spTgt spid="2"/>
                                        </p:tgtEl>
                                      </p:cBhvr>
                                    </p:animEffect>
                                  </p:childTnLst>
                                </p:cTn>
                              </p:par>
                              <p:par>
                                <p:cTn id="8" presetID="12" presetClass="entr" presetSubtype="8" fill="hold" nodeType="withEffect">
                                  <p:stCondLst>
                                    <p:cond delay="200"/>
                                  </p:stCondLst>
                                  <p:childTnLst>
                                    <p:set>
                                      <p:cBhvr>
                                        <p:cTn id="9" dur="1" fill="hold">
                                          <p:stCondLst>
                                            <p:cond delay="0"/>
                                          </p:stCondLst>
                                        </p:cTn>
                                        <p:tgtEl>
                                          <p:spTgt spid="3"/>
                                        </p:tgtEl>
                                        <p:attrNameLst>
                                          <p:attrName>style.visibility</p:attrName>
                                        </p:attrNameLst>
                                      </p:cBhvr>
                                      <p:to>
                                        <p:strVal val="visible"/>
                                      </p:to>
                                    </p:set>
                                    <p:animEffect transition="in" filter="slide(fromLeft)">
                                      <p:cBhvr>
                                        <p:cTn id="10" dur="500"/>
                                        <p:tgtEl>
                                          <p:spTgt spid="3"/>
                                        </p:tgtEl>
                                      </p:cBhvr>
                                    </p:animEffect>
                                  </p:childTnLst>
                                </p:cTn>
                              </p:par>
                              <p:par>
                                <p:cTn id="11" presetID="12" presetClass="entr" presetSubtype="8" fill="hold" nodeType="withEffect">
                                  <p:stCondLst>
                                    <p:cond delay="400"/>
                                  </p:stCondLst>
                                  <p:childTnLst>
                                    <p:set>
                                      <p:cBhvr>
                                        <p:cTn id="12" dur="1" fill="hold">
                                          <p:stCondLst>
                                            <p:cond delay="0"/>
                                          </p:stCondLst>
                                        </p:cTn>
                                        <p:tgtEl>
                                          <p:spTgt spid="4"/>
                                        </p:tgtEl>
                                        <p:attrNameLst>
                                          <p:attrName>style.visibility</p:attrName>
                                        </p:attrNameLst>
                                      </p:cBhvr>
                                      <p:to>
                                        <p:strVal val="visible"/>
                                      </p:to>
                                    </p:set>
                                    <p:animEffect transition="in" filter="slide(fromLeft)">
                                      <p:cBhvr>
                                        <p:cTn id="13" dur="500"/>
                                        <p:tgtEl>
                                          <p:spTgt spid="4"/>
                                        </p:tgtEl>
                                      </p:cBhvr>
                                    </p:animEffect>
                                  </p:childTnLst>
                                </p:cTn>
                              </p:par>
                              <p:par>
                                <p:cTn id="14" presetID="12" presetClass="entr" presetSubtype="8" fill="hold" nodeType="withEffect">
                                  <p:stCondLst>
                                    <p:cond delay="800"/>
                                  </p:stCondLst>
                                  <p:childTnLst>
                                    <p:set>
                                      <p:cBhvr>
                                        <p:cTn id="15" dur="1" fill="hold">
                                          <p:stCondLst>
                                            <p:cond delay="0"/>
                                          </p:stCondLst>
                                        </p:cTn>
                                        <p:tgtEl>
                                          <p:spTgt spid="6"/>
                                        </p:tgtEl>
                                        <p:attrNameLst>
                                          <p:attrName>style.visibility</p:attrName>
                                        </p:attrNameLst>
                                      </p:cBhvr>
                                      <p:to>
                                        <p:strVal val="visible"/>
                                      </p:to>
                                    </p:set>
                                    <p:animEffect transition="in" filter="slide(fromLeft)">
                                      <p:cBhvr>
                                        <p:cTn id="16" dur="500"/>
                                        <p:tgtEl>
                                          <p:spTgt spid="6"/>
                                        </p:tgtEl>
                                      </p:cBhvr>
                                    </p:animEffect>
                                  </p:childTnLst>
                                </p:cTn>
                              </p:par>
                              <p:par>
                                <p:cTn id="17" presetID="12" presetClass="entr" presetSubtype="8" fill="hold" nodeType="withEffect">
                                  <p:stCondLst>
                                    <p:cond delay="600"/>
                                  </p:stCondLst>
                                  <p:childTnLst>
                                    <p:set>
                                      <p:cBhvr>
                                        <p:cTn id="18" dur="1" fill="hold">
                                          <p:stCondLst>
                                            <p:cond delay="0"/>
                                          </p:stCondLst>
                                        </p:cTn>
                                        <p:tgtEl>
                                          <p:spTgt spid="7"/>
                                        </p:tgtEl>
                                        <p:attrNameLst>
                                          <p:attrName>style.visibility</p:attrName>
                                        </p:attrNameLst>
                                      </p:cBhvr>
                                      <p:to>
                                        <p:strVal val="visible"/>
                                      </p:to>
                                    </p:set>
                                    <p:animEffect transition="in" filter="slide(fromLeft)">
                                      <p:cBhvr>
                                        <p:cTn id="19" dur="500"/>
                                        <p:tgtEl>
                                          <p:spTgt spid="7"/>
                                        </p:tgtEl>
                                      </p:cBhvr>
                                    </p:animEffect>
                                  </p:childTnLst>
                                </p:cTn>
                              </p:par>
                            </p:childTnLst>
                          </p:cTn>
                        </p:par>
                        <p:par>
                          <p:cTn id="20" fill="hold" nodeType="afterGroup">
                            <p:stCondLst>
                              <p:cond delay="1300"/>
                            </p:stCondLst>
                            <p:childTnLst>
                              <p:par>
                                <p:cTn id="21" presetID="22" presetClass="entr" presetSubtype="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par>
                          <p:cTn id="24" fill="hold" nodeType="afterGroup">
                            <p:stCondLst>
                              <p:cond delay="1800"/>
                            </p:stCondLst>
                            <p:childTnLst>
                              <p:par>
                                <p:cTn id="25" presetID="17" presetClass="entr" presetSubtype="1" fill="hold" grpId="0" nodeType="afterEffect">
                                  <p:stCondLst>
                                    <p:cond delay="0"/>
                                  </p:stCondLst>
                                  <p:childTnLst>
                                    <p:set>
                                      <p:cBhvr>
                                        <p:cTn id="26" dur="1" fill="hold">
                                          <p:stCondLst>
                                            <p:cond delay="0"/>
                                          </p:stCondLst>
                                        </p:cTn>
                                        <p:tgtEl>
                                          <p:spTgt spid="153602"/>
                                        </p:tgtEl>
                                        <p:attrNameLst>
                                          <p:attrName>style.visibility</p:attrName>
                                        </p:attrNameLst>
                                      </p:cBhvr>
                                      <p:to>
                                        <p:strVal val="visible"/>
                                      </p:to>
                                    </p:set>
                                    <p:anim calcmode="lin" valueType="num">
                                      <p:cBhvr>
                                        <p:cTn id="27" dur="500" fill="hold"/>
                                        <p:tgtEl>
                                          <p:spTgt spid="153602"/>
                                        </p:tgtEl>
                                        <p:attrNameLst>
                                          <p:attrName>ppt_x</p:attrName>
                                        </p:attrNameLst>
                                      </p:cBhvr>
                                      <p:tavLst>
                                        <p:tav tm="0">
                                          <p:val>
                                            <p:strVal val="#ppt_x"/>
                                          </p:val>
                                        </p:tav>
                                        <p:tav tm="100000">
                                          <p:val>
                                            <p:strVal val="#ppt_x"/>
                                          </p:val>
                                        </p:tav>
                                      </p:tavLst>
                                    </p:anim>
                                    <p:anim calcmode="lin" valueType="num">
                                      <p:cBhvr>
                                        <p:cTn id="28" dur="500" fill="hold"/>
                                        <p:tgtEl>
                                          <p:spTgt spid="153602"/>
                                        </p:tgtEl>
                                        <p:attrNameLst>
                                          <p:attrName>ppt_y</p:attrName>
                                        </p:attrNameLst>
                                      </p:cBhvr>
                                      <p:tavLst>
                                        <p:tav tm="0">
                                          <p:val>
                                            <p:strVal val="#ppt_y-#ppt_h/2"/>
                                          </p:val>
                                        </p:tav>
                                        <p:tav tm="100000">
                                          <p:val>
                                            <p:strVal val="#ppt_y"/>
                                          </p:val>
                                        </p:tav>
                                      </p:tavLst>
                                    </p:anim>
                                    <p:anim calcmode="lin" valueType="num">
                                      <p:cBhvr>
                                        <p:cTn id="29" dur="500" fill="hold"/>
                                        <p:tgtEl>
                                          <p:spTgt spid="153602"/>
                                        </p:tgtEl>
                                        <p:attrNameLst>
                                          <p:attrName>ppt_w</p:attrName>
                                        </p:attrNameLst>
                                      </p:cBhvr>
                                      <p:tavLst>
                                        <p:tav tm="0">
                                          <p:val>
                                            <p:strVal val="#ppt_w"/>
                                          </p:val>
                                        </p:tav>
                                        <p:tav tm="100000">
                                          <p:val>
                                            <p:strVal val="#ppt_w"/>
                                          </p:val>
                                        </p:tav>
                                      </p:tavLst>
                                    </p:anim>
                                    <p:anim calcmode="lin" valueType="num">
                                      <p:cBhvr>
                                        <p:cTn id="30" dur="500" fill="hold"/>
                                        <p:tgtEl>
                                          <p:spTgt spid="153602"/>
                                        </p:tgtEl>
                                        <p:attrNameLst>
                                          <p:attrName>ppt_h</p:attrName>
                                        </p:attrNameLst>
                                      </p:cBhvr>
                                      <p:tavLst>
                                        <p:tav tm="0">
                                          <p:val>
                                            <p:fltVal val="0"/>
                                          </p:val>
                                        </p:tav>
                                        <p:tav tm="100000">
                                          <p:val>
                                            <p:strVal val="#ppt_h"/>
                                          </p:val>
                                        </p:tav>
                                      </p:tavLst>
                                    </p:anim>
                                  </p:childTnLst>
                                </p:cTn>
                              </p:par>
                            </p:childTnLst>
                          </p:cTn>
                        </p:par>
                        <p:par>
                          <p:cTn id="31" fill="hold" nodeType="afterGroup">
                            <p:stCondLst>
                              <p:cond delay="2300"/>
                            </p:stCondLst>
                            <p:childTnLst>
                              <p:par>
                                <p:cTn id="32" presetID="10" presetClass="entr" presetSubtype="0" fill="hold" grpId="0" nodeType="after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3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2" grpId="0" animBg="1"/>
      <p:bldP spid="4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853</TotalTime>
  <Words>2844</Words>
  <Application>Microsoft Macintosh PowerPoint</Application>
  <PresentationFormat>On-screen Show (4:3)</PresentationFormat>
  <Paragraphs>426</Paragraphs>
  <Slides>58</Slides>
  <Notes>34</Notes>
  <HiddenSlides>0</HiddenSlides>
  <MMClips>0</MMClips>
  <ScaleCrop>false</ScaleCrop>
  <HeadingPairs>
    <vt:vector size="4" baseType="variant">
      <vt:variant>
        <vt:lpstr>Theme</vt:lpstr>
      </vt:variant>
      <vt:variant>
        <vt:i4>2</vt:i4>
      </vt:variant>
      <vt:variant>
        <vt:lpstr>Slide Titles</vt:lpstr>
      </vt:variant>
      <vt:variant>
        <vt:i4>58</vt:i4>
      </vt:variant>
    </vt:vector>
  </HeadingPairs>
  <TitlesOfParts>
    <vt:vector size="60" baseType="lpstr">
      <vt:lpstr>1_Office Theme</vt:lpstr>
      <vt:lpstr>Custom Design</vt:lpstr>
      <vt:lpstr>PowerPoint Presentation</vt:lpstr>
      <vt:lpstr>PowerPoint Presentation</vt:lpstr>
      <vt:lpstr>PowerPoint Presentation</vt:lpstr>
      <vt:lpstr>PowerPoint Presentation</vt:lpstr>
      <vt:lpstr>Freud and Psychoanalysis</vt:lpstr>
      <vt:lpstr>The Structure of Personality</vt:lpstr>
      <vt:lpstr>Defense Mechanisms</vt:lpstr>
      <vt:lpstr>Defense Mechanisms</vt:lpstr>
      <vt:lpstr>Defense Mechanisms</vt:lpstr>
      <vt:lpstr>Defense Mechanisms</vt:lpstr>
      <vt:lpstr>Defense Mechanisms</vt:lpstr>
      <vt:lpstr>The Development of Personality</vt:lpstr>
      <vt:lpstr>Freud in Perspective</vt:lpstr>
      <vt:lpstr>Other Psychodynamic Approaches</vt:lpstr>
      <vt:lpstr>Other Psychodynamic Approaches</vt:lpstr>
      <vt:lpstr>Evaluating Psychodynamic Theories</vt:lpstr>
      <vt:lpstr>PowerPoint Presentation</vt:lpstr>
      <vt:lpstr>PowerPoint Presentation</vt:lpstr>
      <vt:lpstr>Popular Personality Tests</vt:lpstr>
      <vt:lpstr>PowerPoint Presentation</vt:lpstr>
      <vt:lpstr>Core Personality Traits</vt:lpstr>
      <vt:lpstr>Core Personality Traits: The Big Five</vt:lpstr>
      <vt:lpstr>Figure 14.1: Consistency and Change in Personality over the Lifespan</vt:lpstr>
      <vt:lpstr>PowerPoint Presentation</vt:lpstr>
      <vt:lpstr>PowerPoint Presentation</vt:lpstr>
      <vt:lpstr>Genetic Influences on Personality</vt:lpstr>
      <vt:lpstr>PowerPoint Presentation</vt:lpstr>
      <vt:lpstr>Heredity and Temperament</vt:lpstr>
      <vt:lpstr>Heredity and Traits</vt:lpstr>
      <vt:lpstr>Evaluating Genetic Theories</vt:lpstr>
      <vt:lpstr>PowerPoint Presentation</vt:lpstr>
      <vt:lpstr>PowerPoint Presentation</vt:lpstr>
      <vt:lpstr>Situations and Social Learning</vt:lpstr>
      <vt:lpstr>Situations and Social Learning</vt:lpstr>
      <vt:lpstr>Situations and Social Learning</vt:lpstr>
      <vt:lpstr>Parental Influence—and Its Limits</vt:lpstr>
      <vt:lpstr>What Has Shaped Your Personality?</vt:lpstr>
      <vt:lpstr>The Power of Peers</vt:lpstr>
      <vt:lpstr>PowerPoint Presentation</vt:lpstr>
      <vt:lpstr>PowerPoint Presentation</vt:lpstr>
      <vt:lpstr>Culture, Values, and Traits</vt:lpstr>
      <vt:lpstr>Culture and Self</vt:lpstr>
      <vt:lpstr>Culture and Traits</vt:lpstr>
      <vt:lpstr>Culture and Traits</vt:lpstr>
      <vt:lpstr>PowerPoint Presentation</vt:lpstr>
      <vt:lpstr>Figure 14.2: Aggression and Cultures of Honor</vt:lpstr>
      <vt:lpstr>Evaluating Cultural Approaches</vt:lpstr>
      <vt:lpstr>PowerPoint Presentation</vt:lpstr>
      <vt:lpstr>PowerPoint Presentation</vt:lpstr>
      <vt:lpstr>Humanist Psychology</vt:lpstr>
      <vt:lpstr>Humanist Approaches</vt:lpstr>
      <vt:lpstr>Narrative Approaches</vt:lpstr>
      <vt:lpstr>Evaluating Humanist and Narrative Approaches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Rocky Buckley</dc:creator>
  <cp:lastModifiedBy>Rocky Buckley</cp:lastModifiedBy>
  <cp:revision>62</cp:revision>
  <dcterms:created xsi:type="dcterms:W3CDTF">2016-02-12T17:13:06Z</dcterms:created>
  <dcterms:modified xsi:type="dcterms:W3CDTF">2016-03-29T23:12:47Z</dcterms:modified>
</cp:coreProperties>
</file>