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1" r:id="rId2"/>
  </p:sldMasterIdLst>
  <p:notesMasterIdLst>
    <p:notesMasterId r:id="rId65"/>
  </p:notesMasterIdLst>
  <p:sldIdLst>
    <p:sldId id="256" r:id="rId3"/>
    <p:sldId id="257" r:id="rId4"/>
    <p:sldId id="258" r:id="rId5"/>
    <p:sldId id="274" r:id="rId6"/>
    <p:sldId id="275" r:id="rId7"/>
    <p:sldId id="276" r:id="rId8"/>
    <p:sldId id="277" r:id="rId9"/>
    <p:sldId id="278" r:id="rId10"/>
    <p:sldId id="279" r:id="rId11"/>
    <p:sldId id="322" r:id="rId12"/>
    <p:sldId id="323" r:id="rId13"/>
    <p:sldId id="281" r:id="rId14"/>
    <p:sldId id="282" r:id="rId15"/>
    <p:sldId id="283" r:id="rId16"/>
    <p:sldId id="284" r:id="rId17"/>
    <p:sldId id="324" r:id="rId18"/>
    <p:sldId id="325" r:id="rId19"/>
    <p:sldId id="286" r:id="rId20"/>
    <p:sldId id="287" r:id="rId21"/>
    <p:sldId id="326" r:id="rId22"/>
    <p:sldId id="327" r:id="rId23"/>
    <p:sldId id="289" r:id="rId24"/>
    <p:sldId id="290" r:id="rId25"/>
    <p:sldId id="291" r:id="rId26"/>
    <p:sldId id="292" r:id="rId27"/>
    <p:sldId id="293" r:id="rId28"/>
    <p:sldId id="294" r:id="rId29"/>
    <p:sldId id="295" r:id="rId30"/>
    <p:sldId id="296" r:id="rId31"/>
    <p:sldId id="328" r:id="rId32"/>
    <p:sldId id="329" r:id="rId33"/>
    <p:sldId id="298" r:id="rId34"/>
    <p:sldId id="299" r:id="rId35"/>
    <p:sldId id="300" r:id="rId36"/>
    <p:sldId id="301" r:id="rId37"/>
    <p:sldId id="302" r:id="rId38"/>
    <p:sldId id="330" r:id="rId39"/>
    <p:sldId id="331" r:id="rId40"/>
    <p:sldId id="304" r:id="rId41"/>
    <p:sldId id="305" r:id="rId42"/>
    <p:sldId id="306" r:id="rId43"/>
    <p:sldId id="307" r:id="rId44"/>
    <p:sldId id="332" r:id="rId45"/>
    <p:sldId id="333" r:id="rId46"/>
    <p:sldId id="309" r:id="rId47"/>
    <p:sldId id="310" r:id="rId48"/>
    <p:sldId id="311" r:id="rId49"/>
    <p:sldId id="334" r:id="rId50"/>
    <p:sldId id="335" r:id="rId51"/>
    <p:sldId id="313" r:id="rId52"/>
    <p:sldId id="314" r:id="rId53"/>
    <p:sldId id="315" r:id="rId54"/>
    <p:sldId id="316" r:id="rId55"/>
    <p:sldId id="317" r:id="rId56"/>
    <p:sldId id="318" r:id="rId57"/>
    <p:sldId id="319" r:id="rId58"/>
    <p:sldId id="320" r:id="rId59"/>
    <p:sldId id="271" r:id="rId60"/>
    <p:sldId id="336" r:id="rId61"/>
    <p:sldId id="345" r:id="rId62"/>
    <p:sldId id="346" r:id="rId63"/>
    <p:sldId id="347"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9A8A"/>
    <a:srgbClr val="FCDC64"/>
    <a:srgbClr val="4AC6A0"/>
    <a:srgbClr val="358A70"/>
    <a:srgbClr val="E7C8B3"/>
    <a:srgbClr val="4F3967"/>
    <a:srgbClr val="7C8BC4"/>
    <a:srgbClr val="79A342"/>
    <a:srgbClr val="C5D437"/>
    <a:srgbClr val="7CD2F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50" d="100"/>
          <a:sy n="150" d="100"/>
        </p:scale>
        <p:origin x="-96" y="-42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4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notesMaster" Target="notesMasters/notes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70"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DA59A7-B444-7240-9FD9-753F57C6FD4A}" type="datetimeFigureOut">
              <a:rPr lang="en-US" smtClean="0"/>
              <a:t>3/29/16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D07B2B-4B40-574A-9E06-0F817C885395}" type="slidenum">
              <a:rPr lang="en-US" smtClean="0"/>
              <a:t>‹#›</a:t>
            </a:fld>
            <a:endParaRPr lang="en-US"/>
          </a:p>
        </p:txBody>
      </p:sp>
    </p:spTree>
    <p:extLst>
      <p:ext uri="{BB962C8B-B14F-4D97-AF65-F5344CB8AC3E}">
        <p14:creationId xmlns:p14="http://schemas.microsoft.com/office/powerpoint/2010/main" val="204606834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TextEdit="1"/>
          </p:cNvSpPr>
          <p:nvPr>
            <p:ph type="sldImg"/>
          </p:nvPr>
        </p:nvSpPr>
        <p:spPr>
          <a:ln/>
        </p:spPr>
      </p:sp>
      <p:sp>
        <p:nvSpPr>
          <p:cNvPr id="25602" name="Rectangle 3"/>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spcBef>
                <a:spcPct val="0"/>
              </a:spcBef>
              <a:buFont typeface="Arial"/>
              <a:buChar char="•"/>
              <a:defRPr/>
            </a:pPr>
            <a:r>
              <a:rPr lang="en-US" dirty="0">
                <a:latin typeface="Arial" charset="0"/>
                <a:ea typeface="ＭＳ Ｐゴシック" charset="0"/>
                <a:cs typeface="ＭＳ Ｐゴシック" charset="0"/>
              </a:rPr>
              <a:t>People confuse mental disorder and insanity.  </a:t>
            </a:r>
          </a:p>
          <a:p>
            <a:pPr marL="171450" indent="-171450" eaLnBrk="1" hangingPunct="1">
              <a:spcBef>
                <a:spcPct val="0"/>
              </a:spcBef>
              <a:buFont typeface="Arial"/>
              <a:buChar char="•"/>
              <a:defRPr/>
            </a:pPr>
            <a:r>
              <a:rPr lang="en-US" dirty="0">
                <a:latin typeface="Arial" charset="0"/>
                <a:ea typeface="ＭＳ Ｐゴシック" charset="0"/>
                <a:cs typeface="ＭＳ Ｐゴシック" charset="0"/>
              </a:rPr>
              <a:t>Insanity is a legal term that depends on whether the person is aware of the consequences of behavior and is able to control it.</a:t>
            </a:r>
          </a:p>
          <a:p>
            <a:pPr eaLnBrk="1" hangingPunct="1">
              <a:spcBef>
                <a:spcPct val="0"/>
              </a:spcBef>
              <a:defRPr/>
            </a:pPr>
            <a:endParaRPr lang="en-US" dirty="0">
              <a:latin typeface="Arial" charset="0"/>
              <a:ea typeface="ＭＳ Ｐゴシック" charset="0"/>
              <a:cs typeface="ＭＳ Ｐゴシック" charset="0"/>
            </a:endParaRPr>
          </a:p>
          <a:p>
            <a:pPr>
              <a:defRPr/>
            </a:pPr>
            <a:endParaRPr lang="en-US" dirty="0">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a:ln/>
        </p:spPr>
      </p:sp>
      <p:sp>
        <p:nvSpPr>
          <p:cNvPr id="45058"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a:latin typeface="Arial" charset="0"/>
                <a:ea typeface="ＭＳ Ｐゴシック" charset="0"/>
                <a:cs typeface="ＭＳ Ｐゴシック" charset="0"/>
              </a:rPr>
              <a:t>Most people who live through a traumatic experience eventually recover, but a minority develop PTSD. The reasons for their increased vulnerability to traumatic events include:</a:t>
            </a:r>
          </a:p>
          <a:p>
            <a:pPr marL="171450" indent="-171450">
              <a:buFont typeface="Arial"/>
              <a:buChar char="•"/>
              <a:defRPr/>
            </a:pPr>
            <a:r>
              <a:rPr lang="en-US" dirty="0">
                <a:latin typeface="Arial" charset="0"/>
                <a:ea typeface="ＭＳ Ｐゴシック" charset="0"/>
                <a:cs typeface="ＭＳ Ｐゴシック" charset="0"/>
              </a:rPr>
              <a:t>Genetic vulnerability</a:t>
            </a:r>
          </a:p>
          <a:p>
            <a:pPr marL="171450" indent="-171450">
              <a:buFont typeface="Arial"/>
              <a:buChar char="•"/>
              <a:defRPr/>
            </a:pPr>
            <a:r>
              <a:rPr lang="en-US" dirty="0">
                <a:latin typeface="Arial" charset="0"/>
                <a:ea typeface="ＭＳ Ｐゴシック" charset="0"/>
                <a:cs typeface="ＭＳ Ｐゴシック" charset="0"/>
              </a:rPr>
              <a:t>A history of psychological problems</a:t>
            </a:r>
          </a:p>
          <a:p>
            <a:pPr marL="171450" indent="-171450">
              <a:buFont typeface="Arial"/>
              <a:buChar char="•"/>
              <a:defRPr/>
            </a:pPr>
            <a:r>
              <a:rPr lang="en-US" dirty="0">
                <a:latin typeface="Arial" charset="0"/>
                <a:ea typeface="ＭＳ Ｐゴシック" charset="0"/>
                <a:cs typeface="ＭＳ Ｐゴシック" charset="0"/>
              </a:rPr>
              <a:t>A lack of social and cognitive resources</a:t>
            </a:r>
          </a:p>
          <a:p>
            <a:pPr marL="171450" indent="-171450">
              <a:buFont typeface="Arial"/>
              <a:buChar char="•"/>
              <a:defRPr/>
            </a:pPr>
            <a:r>
              <a:rPr lang="en-US" dirty="0">
                <a:latin typeface="Arial" charset="0"/>
                <a:ea typeface="ＭＳ Ｐゴシック" charset="0"/>
                <a:cs typeface="ＭＳ Ｐゴシック" charset="0"/>
              </a:rPr>
              <a:t>Having a smaller hippocampus than </a:t>
            </a:r>
            <a:r>
              <a:rPr lang="en-US" dirty="0" smtClean="0">
                <a:latin typeface="Arial" charset="0"/>
                <a:ea typeface="ＭＳ Ｐゴシック" charset="0"/>
                <a:cs typeface="ＭＳ Ｐゴシック" charset="0"/>
              </a:rPr>
              <a:t>average</a:t>
            </a:r>
            <a:endParaRPr lang="en-US" dirty="0">
              <a:latin typeface="Arial" charset="0"/>
              <a:ea typeface="ＭＳ Ｐゴシック" charset="0"/>
              <a:cs typeface="ＭＳ Ｐゴシック" charset="0"/>
            </a:endParaRPr>
          </a:p>
        </p:txBody>
      </p:sp>
      <p:sp>
        <p:nvSpPr>
          <p:cNvPr id="47107"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65E3846C-2216-8A42-AB66-66AFE5724B2A}" type="slidenum">
              <a:rPr lang="en-US" sz="1200">
                <a:latin typeface="Calibri" charset="0"/>
              </a:rPr>
              <a:pPr algn="r" eaLnBrk="1" hangingPunct="1"/>
              <a:t>18</a:t>
            </a:fld>
            <a:endParaRPr lang="en-US" sz="1200">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TextEdit="1"/>
          </p:cNvSpPr>
          <p:nvPr>
            <p:ph type="sldImg"/>
          </p:nvPr>
        </p:nvSpPr>
        <p:spPr>
          <a:ln/>
        </p:spPr>
      </p:sp>
      <p:sp>
        <p:nvSpPr>
          <p:cNvPr id="49154"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US">
                <a:latin typeface="Arial" charset="0"/>
                <a:ea typeface="ＭＳ Ｐゴシック" charset="0"/>
                <a:cs typeface="ＭＳ Ｐゴシック" charset="0"/>
              </a:rPr>
              <a:t>Some people with OCD have abnormalities in an area of the prefrontal cortex, which may contribute to their cognitive and behavioral rigidity. </a:t>
            </a:r>
          </a:p>
          <a:p>
            <a:pPr marL="171450" indent="-171450">
              <a:buFontTx/>
              <a:buChar char="•"/>
            </a:pPr>
            <a:r>
              <a:rPr lang="en-US">
                <a:latin typeface="Arial" charset="0"/>
                <a:ea typeface="ＭＳ Ｐゴシック" charset="0"/>
                <a:cs typeface="ＭＳ Ｐゴシック" charset="0"/>
              </a:rPr>
              <a:t>Normally, after danger has passed or a person realizes that there is no cause for fear, the brain’s alarm signal turns off. In people with OCD, however, false alarms keep clanging and the emotional networks keep sending out mistaken fear messages (Schwartz et al., 1996).</a:t>
            </a:r>
          </a:p>
          <a:p>
            <a:pPr marL="171450" indent="-171450">
              <a:buFontTx/>
              <a:buChar char="•"/>
            </a:pPr>
            <a:r>
              <a:rPr lang="en-US">
                <a:latin typeface="Arial" charset="0"/>
                <a:ea typeface="ＭＳ Ｐゴシック" charset="0"/>
                <a:cs typeface="ＭＳ Ｐゴシック" charset="0"/>
              </a:rPr>
              <a:t>A PET-scan study that compared obsessive hoarders with other people with obsessive symptoms found that hoarders had less activity in parts of the brain involved in decision making, problem solving, spatial orientation, and memory (Saxena </a:t>
            </a:r>
            <a:r>
              <a:rPr lang="da-DK">
                <a:latin typeface="Arial" charset="0"/>
                <a:ea typeface="ＭＳ Ｐゴシック" charset="0"/>
                <a:cs typeface="ＭＳ Ｐゴシック" charset="0"/>
              </a:rPr>
              <a:t>et al., 2004).</a:t>
            </a:r>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a:ln/>
        </p:spPr>
      </p:sp>
      <p:sp>
        <p:nvSpPr>
          <p:cNvPr id="532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532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9DC46D-F68C-3E45-9F63-DCDE6825A7BE}" type="slidenum">
              <a:rPr lang="en-US" sz="1200"/>
              <a:pPr eaLnBrk="1" hangingPunct="1"/>
              <a:t>22</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TextEdit="1"/>
          </p:cNvSpPr>
          <p:nvPr>
            <p:ph type="sldImg"/>
          </p:nvPr>
        </p:nvSpPr>
        <p:spPr>
          <a:ln/>
        </p:spPr>
      </p:sp>
      <p:sp>
        <p:nvSpPr>
          <p:cNvPr id="55298"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p:cNvSpPr>
          <p:nvPr>
            <p:ph type="sldImg"/>
          </p:nvPr>
        </p:nvSpPr>
        <p:spPr>
          <a:ln/>
        </p:spPr>
      </p:sp>
      <p:sp>
        <p:nvSpPr>
          <p:cNvPr id="1167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Figure 15.1 The Vulnerability–Stress Model of Depression</a:t>
            </a:r>
          </a:p>
          <a:p>
            <a:r>
              <a:rPr lang="en-US">
                <a:latin typeface="Arial" charset="0"/>
                <a:ea typeface="ＭＳ Ｐゴシック" charset="0"/>
                <a:cs typeface="ＭＳ Ｐゴシック" charset="0"/>
              </a:rPr>
              <a:t>The vulnerability–stress model highlights the interplay between individual differences (in genetics, personality, or cognitive styles) and eliciting situations (stressful life events). The vulnerabilities by themselves may not lead to a diagnosable disorder, just as the stressful events may not be perceived as such by some individuals. But for some people with some vulnerabilities in some stressful situations, the outcome may be a disordered reaction, such as depression.</a:t>
            </a:r>
          </a:p>
        </p:txBody>
      </p:sp>
      <p:sp>
        <p:nvSpPr>
          <p:cNvPr id="1167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CA72629-F601-9942-98D9-E085BE34689D}" type="slidenum">
              <a:rPr lang="en-US" sz="1200"/>
              <a:pPr eaLnBrk="1" hangingPunct="1"/>
              <a:t>24</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TextEdit="1"/>
          </p:cNvSpPr>
          <p:nvPr>
            <p:ph type="sldImg"/>
          </p:nvPr>
        </p:nvSpPr>
        <p:spPr>
          <a:ln/>
        </p:spPr>
      </p:sp>
      <p:sp>
        <p:nvSpPr>
          <p:cNvPr id="58370"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a:p>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08B7034-1E31-FE48-9E57-E38A1834200C}" type="slidenum">
              <a:rPr lang="en-US" sz="1200"/>
              <a:pPr eaLnBrk="1" hangingPunct="1"/>
              <a:t>26</a:t>
            </a:fld>
            <a:endParaRPr lang="en-US" sz="1200"/>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952DE1-1ADC-2544-BC1A-786A6EA8532C}" type="slidenum">
              <a:rPr lang="en-US" sz="1200"/>
              <a:pPr eaLnBrk="1" hangingPunct="1"/>
              <a:t>27</a:t>
            </a:fld>
            <a:endParaRPr lang="en-US" sz="1200"/>
          </a:p>
        </p:txBody>
      </p:sp>
      <p:sp>
        <p:nvSpPr>
          <p:cNvPr id="62466" name="Rectangle 2"/>
          <p:cNvSpPr>
            <a:spLocks noGrp="1" noRot="1" noChangeAspect="1" noChangeArrowheads="1" noTextEdit="1"/>
          </p:cNvSpPr>
          <p:nvPr>
            <p:ph type="sldImg"/>
          </p:nvPr>
        </p:nvSpPr>
        <p:spPr>
          <a:solidFill>
            <a:srgbClr val="FFFFFF"/>
          </a:solidFill>
          <a:ln/>
        </p:spPr>
      </p:sp>
      <p:sp>
        <p:nvSpPr>
          <p:cNvPr id="62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2106B26-7CC3-3244-A789-B94CA6D8357A}" type="slidenum">
              <a:rPr lang="en-US" sz="1200"/>
              <a:pPr eaLnBrk="1" hangingPunct="1"/>
              <a:t>29</a:t>
            </a:fld>
            <a:endParaRPr lang="en-US" sz="1200"/>
          </a:p>
        </p:txBody>
      </p:sp>
      <p:sp>
        <p:nvSpPr>
          <p:cNvPr id="65538" name="Rectangle 2"/>
          <p:cNvSpPr>
            <a:spLocks noGrp="1" noRot="1" noChangeAspect="1" noChangeArrowheads="1" noTextEdit="1"/>
          </p:cNvSpPr>
          <p:nvPr>
            <p:ph type="sldImg"/>
          </p:nvPr>
        </p:nvSpPr>
        <p:spPr>
          <a:solidFill>
            <a:srgbClr val="FFFFFF"/>
          </a:solidFill>
          <a:ln/>
        </p:spPr>
      </p:sp>
      <p:sp>
        <p:nvSpPr>
          <p:cNvPr id="65539" name="Rectangle 3"/>
          <p:cNvSpPr>
            <a:spLocks noGrp="1" noChangeArrowheads="1"/>
          </p:cNvSpPr>
          <p:nvPr>
            <p:ph type="body" idx="1"/>
          </p:nvPr>
        </p:nvSpPr>
        <p:spPr>
          <a:solidFill>
            <a:srgbClr val="FFFFFF"/>
          </a:solidFill>
          <a:ln>
            <a:solidFill>
              <a:srgbClr val="000000"/>
            </a:solidFill>
          </a:ln>
        </p:spPr>
        <p:txBody>
          <a:bodyPr/>
          <a:lstStyle/>
          <a:p>
            <a:r>
              <a:rPr lang="en-US">
                <a:latin typeface="Arial" charset="0"/>
                <a:ea typeface="ＭＳ Ｐゴシック" charset="0"/>
                <a:cs typeface="ＭＳ Ｐゴシック" charset="0"/>
              </a:rPr>
              <a:t>Beginning in adolescence, women are much more likely than men to develop a ruminating, introspective style, which contributes both to longer-lasting depressions in women and to the sex difference in reported rates (Nolen-Hoeksema, 2004).</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Rot="1" noChangeAspect="1" noChangeArrowheads="1" noTextEdit="1"/>
          </p:cNvSpPr>
          <p:nvPr>
            <p:ph type="sldImg"/>
          </p:nvPr>
        </p:nvSpPr>
        <p:spPr>
          <a:ln/>
        </p:spPr>
      </p:sp>
      <p:sp>
        <p:nvSpPr>
          <p:cNvPr id="6963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lnSpc>
                <a:spcPct val="125000"/>
              </a:lnSpc>
            </a:pPr>
            <a:endParaRPr lang="en-US" b="1">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TextEdit="1"/>
          </p:cNvSpPr>
          <p:nvPr>
            <p:ph type="sldImg"/>
          </p:nvPr>
        </p:nvSpPr>
        <p:spPr>
          <a:ln/>
        </p:spPr>
      </p:sp>
      <p:sp>
        <p:nvSpPr>
          <p:cNvPr id="27650"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Primary aim is </a:t>
            </a:r>
            <a:r>
              <a:rPr lang="en-US" i="1">
                <a:latin typeface="Arial" charset="0"/>
                <a:ea typeface="ＭＳ Ｐゴシック" charset="0"/>
                <a:cs typeface="ＭＳ Ｐゴシック" charset="0"/>
              </a:rPr>
              <a:t>descriptive</a:t>
            </a:r>
            <a:r>
              <a:rPr lang="en-US">
                <a:latin typeface="Arial" charset="0"/>
                <a:ea typeface="ＭＳ Ｐゴシック" charset="0"/>
                <a:cs typeface="ＭＳ Ｐゴシック" charset="0"/>
              </a:rPr>
              <a:t>: to provide clear diagnostic categories so that clinicians and researchers can agree on which disorders they are talking about and then can study and treat these disorders.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Rot="1" noChangeAspect="1" noChangeArrowheads="1" noTextEdit="1"/>
          </p:cNvSpPr>
          <p:nvPr>
            <p:ph type="sldImg"/>
          </p:nvPr>
        </p:nvSpPr>
        <p:spPr>
          <a:ln/>
        </p:spPr>
      </p:sp>
      <p:sp>
        <p:nvSpPr>
          <p:cNvPr id="7168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p:cNvSpPr>
          <p:nvPr>
            <p:ph type="sldImg"/>
          </p:nvPr>
        </p:nvSpPr>
        <p:spPr>
          <a:ln/>
        </p:spPr>
      </p:sp>
      <p:sp>
        <p:nvSpPr>
          <p:cNvPr id="1177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In the popular imagination, psychopaths are sadistic and violent. Gary L. Ridgway, the deadliest convicted serial killer in U.S. history (known as the Green River Killer), strangled 48 women, placing their bodies in clusters around the country so he could “keep track of them.” But most psychopaths are not murderers. Lacking empathy and conscience, they use charm and elaborate scams to deceive and defraud. Bernie Madoff swindled investors out of $17 billion in a Ponzi scheme (a kind of “shell game” where investors are paid from other people’s investments, rather than from any actual gains accrued from the investments). Madoff used his charm and reputation in the industry to commit his crimes.</a:t>
            </a:r>
          </a:p>
        </p:txBody>
      </p:sp>
      <p:sp>
        <p:nvSpPr>
          <p:cNvPr id="1177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A7F5E4E-CA9F-8F40-A204-61228D9CAD10}" type="slidenum">
              <a:rPr lang="en-US" sz="1200"/>
              <a:pPr eaLnBrk="1" hangingPunct="1"/>
              <a:t>34</a:t>
            </a:fld>
            <a:endParaRPr 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p:cNvSpPr>
            <a:spLocks noGrp="1" noRot="1" noChangeAspect="1"/>
          </p:cNvSpPr>
          <p:nvPr>
            <p:ph type="sldImg"/>
          </p:nvPr>
        </p:nvSpPr>
        <p:spPr>
          <a:ln/>
        </p:spPr>
      </p:sp>
      <p:sp>
        <p:nvSpPr>
          <p:cNvPr id="1187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In the popular imagination, psychopaths are sadistic and violent. Gary L. Ridgway, the deadliest convicted serial killer in U.S. history (known as the Green River Killer), strangled 48 women, placing their bodies in clusters around the country so he could “keep track of them.” But most psychopaths are not murderers. Lacking empathy and conscience, they use charm and elaborate scams to deceive and defraud. Bernie Madoff swindled investors out of $17 billion in a Ponzi scheme (a kind of “shell game” where investors are paid from other people’s investments, rather than from any actual gains accrued from the investments). Madoff used his charm and reputation in the industry to commit his crimes.</a:t>
            </a:r>
          </a:p>
        </p:txBody>
      </p:sp>
      <p:sp>
        <p:nvSpPr>
          <p:cNvPr id="1187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9A5FC64-1FA5-794B-987F-4FF9C495E89D}" type="slidenum">
              <a:rPr lang="en-US" sz="1200"/>
              <a:pPr eaLnBrk="1" hangingPunct="1"/>
              <a:t>35</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Rot="1" noChangeAspect="1" noTextEdit="1"/>
          </p:cNvSpPr>
          <p:nvPr>
            <p:ph type="sldImg"/>
          </p:nvPr>
        </p:nvSpPr>
        <p:spPr>
          <a:ln/>
        </p:spPr>
      </p:sp>
      <p:sp>
        <p:nvSpPr>
          <p:cNvPr id="73730"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Figure 15.2 Emotions and Psychopathy</a:t>
            </a:r>
          </a:p>
          <a:p>
            <a:r>
              <a:rPr lang="en-US">
                <a:latin typeface="Arial" charset="0"/>
                <a:ea typeface="ＭＳ Ｐゴシック" charset="0"/>
                <a:cs typeface="ＭＳ Ｐゴシック" charset="0"/>
              </a:rPr>
              <a:t>In several experiments, people diagnosed as psychopaths were slow to develop classically conditioned responses to anticipated danger, pain, or shock—responses that indicate normal anxiety. This deficit may be related to the ability of psychopaths to behave in destructive ways without remorse or regard for the consequences (Hare, 1965, 1993).</a:t>
            </a:r>
          </a:p>
          <a:p>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noTextEdit="1"/>
          </p:cNvSpPr>
          <p:nvPr>
            <p:ph type="sldImg"/>
          </p:nvPr>
        </p:nvSpPr>
        <p:spPr>
          <a:ln/>
        </p:spPr>
      </p:sp>
      <p:sp>
        <p:nvSpPr>
          <p:cNvPr id="778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b="1">
              <a:latin typeface="Times New Roman" charset="0"/>
              <a:ea typeface="ＭＳ Ｐゴシック" charset="0"/>
              <a:cs typeface="ＭＳ Ｐゴシック" charset="0"/>
            </a:endParaRPr>
          </a:p>
        </p:txBody>
      </p:sp>
      <p:sp>
        <p:nvSpPr>
          <p:cNvPr id="77827"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Times New Roman" charset="0"/>
              </a:rPr>
              <a:t>Morris, (c) 2006, Prentice Hall</a:t>
            </a:r>
          </a:p>
        </p:txBody>
      </p:sp>
      <p:sp>
        <p:nvSpPr>
          <p:cNvPr id="77828"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279B27E-E7AB-FC42-8796-B3640BD549F8}" type="slidenum">
              <a:rPr lang="en-US" sz="1200"/>
              <a:pPr eaLnBrk="1" hangingPunct="1"/>
              <a:t>39</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p:cNvSpPr>
          <p:nvPr>
            <p:ph type="sldImg"/>
          </p:nvPr>
        </p:nvSpPr>
        <p:spPr>
          <a:ln/>
        </p:spPr>
      </p:sp>
      <p:sp>
        <p:nvSpPr>
          <p:cNvPr id="1198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Figure 15.3 The Addicted Brain</a:t>
            </a:r>
          </a:p>
          <a:p>
            <a:r>
              <a:rPr lang="en-US">
                <a:latin typeface="Arial" charset="0"/>
                <a:ea typeface="ＭＳ Ｐゴシック" charset="0"/>
                <a:cs typeface="ＭＳ Ｐゴシック" charset="0"/>
              </a:rPr>
              <a:t>PET studies show that the brains of cocaine addicts have fewer receptors for dopamine, a neurotransmitter involved in pleasurable sensations. (The more yellow and red in the brain image, the more receptors.) The brains of people addicted to methamphetamine, alcohol, and even food show a similar dopamine deficiency.</a:t>
            </a:r>
          </a:p>
        </p:txBody>
      </p:sp>
      <p:sp>
        <p:nvSpPr>
          <p:cNvPr id="1198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04D85E4-B871-254C-B4EF-D1EE292750A2}" type="slidenum">
              <a:rPr lang="en-US" sz="1200"/>
              <a:pPr eaLnBrk="1" hangingPunct="1"/>
              <a:t>40</a:t>
            </a:fld>
            <a:endParaRPr 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E7AE1D7-81EB-B841-B915-4ED0FF79E107}" type="slidenum">
              <a:rPr lang="en-US" sz="1200"/>
              <a:pPr eaLnBrk="1" hangingPunct="1"/>
              <a:t>41</a:t>
            </a:fld>
            <a:endParaRPr lang="en-US" sz="1200"/>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a:ln/>
        </p:spPr>
      </p:sp>
      <p:sp>
        <p:nvSpPr>
          <p:cNvPr id="819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The biological and learning models both contribute to our understanding of drug use and addiction.</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Yet, among many researchers and public health professionals, these views are quite polarized, especially when it comes to thinking about treatment (see Review 15.1). Such polarization often leads to either–or thinking on a national scale: Either complete abstinence is the solution, or it is the problem.</a:t>
            </a:r>
          </a:p>
          <a:p>
            <a:endParaRPr lang="en-US">
              <a:latin typeface="Times New Roman" charset="0"/>
              <a:ea typeface="ＭＳ Ｐゴシック" charset="0"/>
              <a:cs typeface="ＭＳ Ｐゴシック" charset="0"/>
            </a:endParaRPr>
          </a:p>
        </p:txBody>
      </p:sp>
      <p:sp>
        <p:nvSpPr>
          <p:cNvPr id="81923"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Times New Roman" charset="0"/>
              </a:rPr>
              <a:t>Morris, (c) 2006, Prentice Hall</a:t>
            </a:r>
          </a:p>
        </p:txBody>
      </p:sp>
      <p:sp>
        <p:nvSpPr>
          <p:cNvPr id="81924"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8A1F828-C7F6-894C-B69D-D09F0951890E}" type="slidenum">
              <a:rPr lang="en-US" sz="1200"/>
              <a:pPr eaLnBrk="1" hangingPunct="1"/>
              <a:t>42</a:t>
            </a:fld>
            <a:endParaRPr 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C40908B-20A4-1448-9773-8E982F58758F}" type="slidenum">
              <a:rPr lang="en-US" sz="1200"/>
              <a:pPr eaLnBrk="1" hangingPunct="1"/>
              <a:t>45</a:t>
            </a:fld>
            <a:endParaRPr lang="en-US" sz="1200"/>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noTextEdit="1"/>
          </p:cNvSpPr>
          <p:nvPr>
            <p:ph type="sldImg"/>
          </p:nvPr>
        </p:nvSpPr>
        <p:spPr>
          <a:ln/>
        </p:spPr>
      </p:sp>
      <p:sp>
        <p:nvSpPr>
          <p:cNvPr id="88066"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TextEdit="1"/>
          </p:cNvSpPr>
          <p:nvPr>
            <p:ph type="sldImg"/>
          </p:nvPr>
        </p:nvSpPr>
        <p:spPr>
          <a:ln/>
        </p:spPr>
      </p:sp>
      <p:sp>
        <p:nvSpPr>
          <p:cNvPr id="29698"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Rot="1" noChangeAspect="1" noTextEdit="1"/>
          </p:cNvSpPr>
          <p:nvPr>
            <p:ph type="sldImg"/>
          </p:nvPr>
        </p:nvSpPr>
        <p:spPr>
          <a:ln/>
        </p:spPr>
      </p:sp>
      <p:sp>
        <p:nvSpPr>
          <p:cNvPr id="90114"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Rot="1" noChangeAspect="1" noTextEdit="1"/>
          </p:cNvSpPr>
          <p:nvPr>
            <p:ph type="sldImg"/>
          </p:nvPr>
        </p:nvSpPr>
        <p:spPr>
          <a:ln/>
        </p:spPr>
      </p:sp>
      <p:sp>
        <p:nvSpPr>
          <p:cNvPr id="94210"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US" b="1">
                <a:latin typeface="Arial" charset="0"/>
                <a:ea typeface="ＭＳ Ｐゴシック" charset="0"/>
                <a:cs typeface="ＭＳ Ｐゴシック" charset="0"/>
              </a:rPr>
              <a:t>Psychosis:</a:t>
            </a:r>
            <a:r>
              <a:rPr lang="en-US">
                <a:latin typeface="Arial" charset="0"/>
                <a:ea typeface="ＭＳ Ｐゴシック" charset="0"/>
                <a:cs typeface="ＭＳ Ｐゴシック" charset="0"/>
              </a:rPr>
              <a:t> An extreme mental disturbance involving distorted perceptions and irrational behavior; it may have psychological or organic causes. (Plural: psychoses.)</a:t>
            </a:r>
          </a:p>
          <a:p>
            <a:pPr marL="171450" indent="-171450">
              <a:buFontTx/>
              <a:buChar char="•"/>
            </a:pPr>
            <a:r>
              <a:rPr lang="en-US">
                <a:latin typeface="Arial" charset="0"/>
                <a:ea typeface="ＭＳ Ｐゴシック" charset="0"/>
                <a:cs typeface="ＭＳ Ｐゴシック" charset="0"/>
              </a:rPr>
              <a:t>People with schizophrenia do not have a </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split</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or </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multiple</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personality. Schizophrenia is a fragmented condition in which words are split from meaning, actions from motives, perceptions from reality.</a:t>
            </a:r>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Rot="1" noChangeAspect="1" noTextEdit="1"/>
          </p:cNvSpPr>
          <p:nvPr>
            <p:ph type="sldImg"/>
          </p:nvPr>
        </p:nvSpPr>
        <p:spPr>
          <a:ln/>
        </p:spPr>
      </p:sp>
      <p:sp>
        <p:nvSpPr>
          <p:cNvPr id="96258"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sz="1600">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Rot="1" noChangeAspect="1" noTextEdit="1"/>
          </p:cNvSpPr>
          <p:nvPr>
            <p:ph type="sldImg"/>
          </p:nvPr>
        </p:nvSpPr>
        <p:spPr>
          <a:ln/>
        </p:spPr>
      </p:sp>
      <p:sp>
        <p:nvSpPr>
          <p:cNvPr id="98306"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a:p>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p:cNvSpPr>
            <a:spLocks noGrp="1" noRot="1" noChangeAspect="1"/>
          </p:cNvSpPr>
          <p:nvPr>
            <p:ph type="sldImg"/>
          </p:nvPr>
        </p:nvSpPr>
        <p:spPr>
          <a:ln/>
        </p:spPr>
      </p:sp>
      <p:sp>
        <p:nvSpPr>
          <p:cNvPr id="1208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Figure 15.4 Schizophrenia and the Brain</a:t>
            </a:r>
          </a:p>
          <a:p>
            <a:r>
              <a:rPr lang="en-US">
                <a:latin typeface="Arial" charset="0"/>
                <a:ea typeface="ＭＳ Ｐゴシック" charset="0"/>
                <a:cs typeface="ＭＳ Ｐゴシック" charset="0"/>
              </a:rPr>
              <a:t>People with schizophrenia are more likely to have enlarged ventricles (spaces) in the brain. These MRI scans of 28-year-old male identical twins show the difference in the size of ventricles between the twin without schizophrenia (left) and the one with schizophrenia (right).</a:t>
            </a:r>
          </a:p>
        </p:txBody>
      </p:sp>
      <p:sp>
        <p:nvSpPr>
          <p:cNvPr id="1208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E642D4A-A4D9-1D46-A3E9-EC20E95E906C}" type="slidenum">
              <a:rPr lang="en-US" sz="1200"/>
              <a:pPr eaLnBrk="1" hangingPunct="1"/>
              <a:t>53</a:t>
            </a:fld>
            <a:endParaRPr 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2104366-B9B9-DD47-96B1-1D415C50AE56}" type="slidenum">
              <a:rPr lang="en-US" sz="1200"/>
              <a:pPr eaLnBrk="1" hangingPunct="1"/>
              <a:t>54</a:t>
            </a:fld>
            <a:endParaRPr lang="en-US" sz="1200"/>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Figure 15.5 Genetic Vulnerability to Schizophrenia</a:t>
            </a:r>
          </a:p>
          <a:p>
            <a:r>
              <a:rPr lang="en-US">
                <a:latin typeface="Arial" charset="0"/>
                <a:ea typeface="ＭＳ Ｐゴシック" charset="0"/>
                <a:cs typeface="ＭＳ Ｐゴシック" charset="0"/>
              </a:rPr>
              <a:t>This graph, based on combined data from 40 European twin and adoption studies conducted over seven decades, shows that the closer the genetic relationship to a person with schizophrenia, the higher the risk of developing the disorder. (Based on Gottesman, 1991; see also Gottesman </a:t>
            </a:r>
            <a:r>
              <a:rPr lang="da-DK">
                <a:latin typeface="Arial" charset="0"/>
                <a:ea typeface="ＭＳ Ｐゴシック" charset="0"/>
                <a:cs typeface="ＭＳ Ｐゴシック" charset="0"/>
              </a:rPr>
              <a:t>et al., 2010.)</a:t>
            </a:r>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BF81457-DC24-8C47-9505-EB0DBE7EB56D}" type="slidenum">
              <a:rPr lang="en-US" sz="1200"/>
              <a:pPr eaLnBrk="1" hangingPunct="1"/>
              <a:t>55</a:t>
            </a:fld>
            <a:endParaRPr lang="en-US" sz="1200"/>
          </a:p>
        </p:txBody>
      </p:sp>
      <p:sp>
        <p:nvSpPr>
          <p:cNvPr id="102402" name="Rectangle 2"/>
          <p:cNvSpPr>
            <a:spLocks noGrp="1" noRot="1" noChangeAspect="1" noChangeArrowheads="1" noTextEdit="1"/>
          </p:cNvSpPr>
          <p:nvPr>
            <p:ph type="sldImg"/>
          </p:nvPr>
        </p:nvSpPr>
        <p:spPr>
          <a:solidFill>
            <a:srgbClr val="FFFFFF"/>
          </a:solidFill>
          <a:ln/>
        </p:spPr>
      </p:sp>
      <p:sp>
        <p:nvSpPr>
          <p:cNvPr id="1024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5F0CCE9-8F94-9647-8CEA-F9E5FD977CFD}" type="slidenum">
              <a:rPr lang="en-US" sz="1200"/>
              <a:pPr eaLnBrk="1" hangingPunct="1"/>
              <a:t>56</a:t>
            </a:fld>
            <a:endParaRPr lang="en-US" sz="1200"/>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p:cNvSpPr>
          <p:nvPr>
            <p:ph type="sldImg"/>
          </p:nvPr>
        </p:nvSpPr>
        <p:spPr>
          <a:ln/>
        </p:spPr>
      </p:sp>
      <p:sp>
        <p:nvSpPr>
          <p:cNvPr id="1218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Figure 15.6 The Adolescent Brain and Schizophrenia</a:t>
            </a:r>
          </a:p>
          <a:p>
            <a:r>
              <a:rPr lang="en-US">
                <a:latin typeface="Arial" charset="0"/>
                <a:ea typeface="ＭＳ Ｐゴシック" charset="0"/>
                <a:cs typeface="ＭＳ Ｐゴシック" charset="0"/>
              </a:rPr>
              <a:t>These dramatic images highlight areas of brain-tissue loss in adolescents with schizophrenia over a 5-year span. The areas of greatest tissue loss (regions that control memory, hearing, motor functions, and attention) are shown in red and magenta. The brain of a person without schizophrenia (top) looks almost entirely blue (P. Thompson et al., 2001b).</a:t>
            </a:r>
          </a:p>
        </p:txBody>
      </p:sp>
      <p:sp>
        <p:nvSpPr>
          <p:cNvPr id="1218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8FC1DB7-A942-3740-853A-16DFD473A592}" type="slidenum">
              <a:rPr lang="en-US" sz="1200"/>
              <a:pPr eaLnBrk="1" hangingPunct="1"/>
              <a:t>57</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TextEdit="1"/>
          </p:cNvSpPr>
          <p:nvPr>
            <p:ph type="sldImg"/>
          </p:nvPr>
        </p:nvSpPr>
        <p:spPr>
          <a:ln/>
        </p:spPr>
      </p:sp>
      <p:sp>
        <p:nvSpPr>
          <p:cNvPr id="36866" name="Rectangle 3"/>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a:latin typeface="Arial" charset="0"/>
                <a:ea typeface="ＭＳ Ｐゴシック" charset="0"/>
                <a:cs typeface="ＭＳ Ｐゴシック" charset="0"/>
              </a:rPr>
              <a:t>One of the most popular </a:t>
            </a:r>
            <a:r>
              <a:rPr lang="en-US" dirty="0" err="1">
                <a:latin typeface="Arial" charset="0"/>
                <a:ea typeface="ＭＳ Ｐゴシック" charset="0"/>
                <a:cs typeface="ＭＳ Ｐゴシック" charset="0"/>
              </a:rPr>
              <a:t>projectives</a:t>
            </a:r>
            <a:r>
              <a:rPr lang="en-US" dirty="0">
                <a:latin typeface="Arial" charset="0"/>
                <a:ea typeface="ＭＳ Ｐゴシック" charset="0"/>
                <a:cs typeface="ＭＳ Ｐゴシック" charset="0"/>
              </a:rPr>
              <a:t> is the </a:t>
            </a:r>
            <a:r>
              <a:rPr lang="en-US" i="1" dirty="0">
                <a:latin typeface="Arial" charset="0"/>
                <a:ea typeface="ＭＳ Ｐゴシック" charset="0"/>
                <a:cs typeface="ＭＳ Ｐゴシック" charset="0"/>
              </a:rPr>
              <a:t>Rorschach Inkblot Test.</a:t>
            </a:r>
          </a:p>
          <a:p>
            <a:pPr marL="171450" indent="-171450">
              <a:buFont typeface="Arial"/>
              <a:buChar char="•"/>
              <a:defRPr/>
            </a:pPr>
            <a:r>
              <a:rPr lang="en-US" dirty="0">
                <a:latin typeface="Arial" charset="0"/>
                <a:ea typeface="ＭＳ Ｐゴシック" charset="0"/>
                <a:cs typeface="ＭＳ Ｐゴシック" charset="0"/>
              </a:rPr>
              <a:t>Consists of ten cards with symmetrical abstract patterns, originally formed by spilling ink on paper and folding the paper in half. </a:t>
            </a:r>
          </a:p>
          <a:p>
            <a:pPr marL="171450" indent="-171450">
              <a:buFont typeface="Arial"/>
              <a:buChar char="•"/>
              <a:defRPr/>
            </a:pPr>
            <a:r>
              <a:rPr lang="en-US" dirty="0">
                <a:latin typeface="Arial" charset="0"/>
                <a:ea typeface="ＭＳ Ｐゴシック" charset="0"/>
                <a:cs typeface="ＭＳ Ｐゴシック" charset="0"/>
              </a:rPr>
              <a:t>The test taker reports what he or she sees in the inkblots, and the clinician interprets the answers according to the symbolic meanings emphasized by psychodynamic theories.</a:t>
            </a:r>
          </a:p>
          <a:p>
            <a:pPr>
              <a:defRPr/>
            </a:pPr>
            <a:endParaRPr lang="en-US" dirty="0">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TextEdit="1"/>
          </p:cNvSpPr>
          <p:nvPr>
            <p:ph type="sldImg"/>
          </p:nvPr>
        </p:nvSpPr>
        <p:spPr>
          <a:ln/>
        </p:spPr>
      </p:sp>
      <p:sp>
        <p:nvSpPr>
          <p:cNvPr id="34818"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US">
                <a:latin typeface="Arial" charset="0"/>
                <a:ea typeface="ＭＳ Ｐゴシック" charset="0"/>
                <a:cs typeface="ＭＳ Ｐゴシック" charset="0"/>
              </a:rPr>
              <a:t>The leading objective test of major depression is the Beck Depression Inventory.</a:t>
            </a:r>
          </a:p>
          <a:p>
            <a:pPr marL="171450" indent="-171450">
              <a:buFontTx/>
              <a:buChar char="•"/>
            </a:pPr>
            <a:r>
              <a:rPr lang="en-US">
                <a:latin typeface="Arial" charset="0"/>
                <a:ea typeface="ＭＳ Ｐゴシック" charset="0"/>
                <a:cs typeface="ＭＳ Ｐゴシック" charset="0"/>
              </a:rPr>
              <a:t>The most widely used diagnostic assessment for personality and emotional disorders is the </a:t>
            </a:r>
            <a:r>
              <a:rPr lang="en-US" i="1">
                <a:latin typeface="Arial" charset="0"/>
                <a:ea typeface="ＭＳ Ｐゴシック" charset="0"/>
                <a:cs typeface="ＭＳ Ｐゴシック" charset="0"/>
              </a:rPr>
              <a:t>Minnesota Multiphasic Personality Inventory (MMPI). </a:t>
            </a:r>
          </a:p>
          <a:p>
            <a:pPr marL="628650" lvl="1" indent="-171450">
              <a:buFontTx/>
              <a:buChar char="•"/>
            </a:pPr>
            <a:r>
              <a:rPr lang="en-US">
                <a:latin typeface="Arial" charset="0"/>
                <a:ea typeface="ＭＳ Ｐゴシック" charset="0"/>
              </a:rPr>
              <a:t>The MMPI is organized into ten categories, or </a:t>
            </a:r>
            <a:r>
              <a:rPr lang="en-US" i="1">
                <a:latin typeface="Arial" charset="0"/>
                <a:ea typeface="ＭＳ Ｐゴシック" charset="0"/>
              </a:rPr>
              <a:t>scales, </a:t>
            </a:r>
            <a:r>
              <a:rPr lang="en-US">
                <a:latin typeface="Arial" charset="0"/>
                <a:ea typeface="ＭＳ Ｐゴシック" charset="0"/>
              </a:rPr>
              <a:t>covering such problems as depression, paranoia, schizophrenia, and introversion. </a:t>
            </a:r>
          </a:p>
          <a:p>
            <a:pPr marL="628650" lvl="1" indent="-171450">
              <a:buFontTx/>
              <a:buChar char="•"/>
            </a:pPr>
            <a:r>
              <a:rPr lang="en-US">
                <a:latin typeface="Arial" charset="0"/>
                <a:ea typeface="ＭＳ Ｐゴシック" charset="0"/>
              </a:rPr>
              <a:t>Four additional </a:t>
            </a:r>
            <a:r>
              <a:rPr lang="en-US" i="1">
                <a:latin typeface="Arial" charset="0"/>
                <a:ea typeface="ＭＳ Ｐゴシック" charset="0"/>
              </a:rPr>
              <a:t>validity scales </a:t>
            </a:r>
            <a:r>
              <a:rPr lang="en-US">
                <a:latin typeface="Arial" charset="0"/>
                <a:ea typeface="ＭＳ Ｐゴシック" charset="0"/>
              </a:rPr>
              <a:t>indicate whether a test-taker is likely to be lying, defensive, or evasive while answering the items.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TextEdit="1"/>
          </p:cNvSpPr>
          <p:nvPr>
            <p:ph type="sldImg"/>
          </p:nvPr>
        </p:nvSpPr>
        <p:spPr>
          <a:ln/>
        </p:spPr>
      </p:sp>
      <p:sp>
        <p:nvSpPr>
          <p:cNvPr id="38914"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TextEdit="1"/>
          </p:cNvSpPr>
          <p:nvPr>
            <p:ph type="sldImg"/>
          </p:nvPr>
        </p:nvSpPr>
        <p:spPr>
          <a:ln/>
        </p:spPr>
      </p:sp>
      <p:sp>
        <p:nvSpPr>
          <p:cNvPr id="47106" name="Rectangle 3"/>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a:buChar char="•"/>
              <a:defRPr/>
            </a:pPr>
            <a:r>
              <a:rPr lang="en-US" dirty="0">
                <a:latin typeface="Arial" charset="0"/>
                <a:ea typeface="ＭＳ Ｐゴシック" charset="0"/>
                <a:cs typeface="ＭＳ Ｐゴシック" charset="0"/>
              </a:rPr>
              <a:t>Panic attacks are often related to stress, prolonged emotion, </a:t>
            </a:r>
            <a:r>
              <a:rPr lang="en-US" dirty="0" smtClean="0">
                <a:latin typeface="Arial" charset="0"/>
                <a:ea typeface="ＭＳ Ｐゴシック" charset="0"/>
                <a:cs typeface="ＭＳ Ｐゴシック" charset="0"/>
              </a:rPr>
              <a:t>specific worries, or frightening experiences</a:t>
            </a:r>
            <a:r>
              <a:rPr lang="en-US" dirty="0">
                <a:latin typeface="Arial" charset="0"/>
                <a:ea typeface="ＭＳ Ｐゴシック" charset="0"/>
                <a:cs typeface="ＭＳ Ｐゴシック" charset="0"/>
              </a:rPr>
              <a:t>.</a:t>
            </a:r>
          </a:p>
          <a:p>
            <a:pPr marL="171450" indent="-171450">
              <a:buFont typeface="Arial"/>
              <a:buChar char="•"/>
              <a:defRPr/>
            </a:pPr>
            <a:r>
              <a:rPr lang="en-US" dirty="0">
                <a:latin typeface="Arial" charset="0"/>
                <a:ea typeface="ＭＳ Ｐゴシック" charset="0"/>
                <a:cs typeface="ＭＳ Ｐゴシック" charset="0"/>
              </a:rPr>
              <a:t>Panic attacks are not uncommon; whether it develops into a disorder depends on how the bodily reactions are interpreted.</a:t>
            </a:r>
          </a:p>
          <a:p>
            <a:pPr>
              <a:defRPr/>
            </a:pPr>
            <a:endParaRPr lang="en-US" dirty="0">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9440A19-9FCE-814E-969D-74FA7A278F82}" type="slidenum">
              <a:rPr lang="en-US" sz="1200"/>
              <a:pPr eaLnBrk="1" hangingPunct="1"/>
              <a:t>14</a:t>
            </a:fld>
            <a:endParaRPr lang="en-US" sz="1200"/>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TextEdit="1"/>
          </p:cNvSpPr>
          <p:nvPr>
            <p:ph type="sldImg"/>
          </p:nvPr>
        </p:nvSpPr>
        <p:spPr>
          <a:ln/>
        </p:spPr>
      </p:sp>
      <p:sp>
        <p:nvSpPr>
          <p:cNvPr id="45058"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US">
                <a:latin typeface="Arial" charset="0"/>
                <a:ea typeface="ＭＳ Ｐゴシック" charset="0"/>
                <a:cs typeface="ＭＳ Ｐゴシック" charset="0"/>
              </a:rPr>
              <a:t>Common </a:t>
            </a:r>
            <a:r>
              <a:rPr lang="en-US" i="1">
                <a:latin typeface="Arial" charset="0"/>
                <a:ea typeface="ＭＳ Ｐゴシック" charset="0"/>
                <a:cs typeface="ＭＳ Ｐゴシック" charset="0"/>
              </a:rPr>
              <a:t>social phobias </a:t>
            </a:r>
            <a:r>
              <a:rPr lang="en-US">
                <a:latin typeface="Arial" charset="0"/>
                <a:ea typeface="ＭＳ Ｐゴシック" charset="0"/>
                <a:cs typeface="ＭＳ Ｐゴシック" charset="0"/>
              </a:rPr>
              <a:t>include fears of speaking in public, eating in a restaurant, or having to perform for an audience. </a:t>
            </a:r>
          </a:p>
          <a:p>
            <a:pPr marL="171450" indent="-171450">
              <a:buFontTx/>
              <a:buChar char="•"/>
            </a:pPr>
            <a:r>
              <a:rPr lang="en-US" i="1">
                <a:latin typeface="Arial" charset="0"/>
                <a:ea typeface="ＭＳ Ｐゴシック" charset="0"/>
                <a:cs typeface="ＭＳ Ｐゴシック" charset="0"/>
              </a:rPr>
              <a:t>Agoraphobia</a:t>
            </a:r>
            <a:r>
              <a:rPr lang="en-US">
                <a:latin typeface="Arial" charset="0"/>
                <a:ea typeface="ＭＳ Ｐゴシック" charset="0"/>
                <a:cs typeface="ＭＳ Ｐゴシック" charset="0"/>
              </a:rPr>
              <a:t>, the fear of being away from a safe place or person, is the most disabling phobia—a </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fear of fear.</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It often begins with a panic attack, which the person tries to avoid in the future by staying close to </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safe</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places or people.</a:t>
            </a:r>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Master" Target="../slideMasters/slideMaster2.xml"/><Relationship Id="rId2" Type="http://schemas.openxmlformats.org/officeDocument/2006/relationships/image" Target="../media/image3.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eg"/><Relationship Id="rId3"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White)">
    <p:spTree>
      <p:nvGrpSpPr>
        <p:cNvPr id="1" name=""/>
        <p:cNvGrpSpPr/>
        <p:nvPr/>
      </p:nvGrpSpPr>
      <p:grpSpPr>
        <a:xfrm>
          <a:off x="0" y="0"/>
          <a:ext cx="0" cy="0"/>
          <a:chOff x="0" y="0"/>
          <a:chExt cx="0" cy="0"/>
        </a:xfrm>
      </p:grpSpPr>
      <p:sp>
        <p:nvSpPr>
          <p:cNvPr id="2" name="Title 1"/>
          <p:cNvSpPr>
            <a:spLocks noGrp="1"/>
          </p:cNvSpPr>
          <p:nvPr>
            <p:ph type="ctrTitle"/>
          </p:nvPr>
        </p:nvSpPr>
        <p:spPr>
          <a:xfrm>
            <a:off x="221165" y="191352"/>
            <a:ext cx="7772400" cy="539673"/>
          </a:xfrm>
        </p:spPr>
        <p:txBody>
          <a:bodyPr>
            <a:normAutofit/>
          </a:bodyPr>
          <a:lstStyle>
            <a:lvl1pPr algn="l">
              <a:defRPr sz="2400"/>
            </a:lvl1pPr>
          </a:lstStyle>
          <a:p>
            <a:r>
              <a:rPr lang="en-US" dirty="0" smtClean="0"/>
              <a:t>Click to edit Master title style</a:t>
            </a:r>
            <a:endParaRPr lang="en-US" dirty="0"/>
          </a:p>
        </p:txBody>
      </p:sp>
      <p:sp>
        <p:nvSpPr>
          <p:cNvPr id="7" name="Rectangle 6"/>
          <p:cNvSpPr/>
          <p:nvPr userDrawn="1"/>
        </p:nvSpPr>
        <p:spPr>
          <a:xfrm>
            <a:off x="-173463" y="731025"/>
            <a:ext cx="2124926" cy="49560"/>
          </a:xfrm>
          <a:prstGeom prst="rect">
            <a:avLst/>
          </a:prstGeom>
          <a:solidFill>
            <a:srgbClr val="4F396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89528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ppt_x</p:attrName>
                                        </p:attrNameLst>
                                      </p:cBhvr>
                                      <p:tavLst>
                                        <p:tav tm="0">
                                          <p:val>
                                            <p:strVal val="#ppt_x-#ppt_w*1.125000"/>
                                          </p:val>
                                        </p:tav>
                                        <p:tav tm="100000">
                                          <p:val>
                                            <p:strVal val="#ppt_x"/>
                                          </p:val>
                                        </p:tav>
                                      </p:tavLst>
                                    </p:anim>
                                    <p:animEffect transition="in" filter="wipe(righ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Turquoise)">
    <p:bg>
      <p:bgPr>
        <a:gradFill>
          <a:gsLst>
            <a:gs pos="0">
              <a:schemeClr val="bg1"/>
            </a:gs>
            <a:gs pos="100000">
              <a:srgbClr val="7C8BC4"/>
            </a:gs>
            <a:gs pos="50000">
              <a:schemeClr val="bg1"/>
            </a:gs>
          </a:gsLst>
          <a:lin ang="162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1165" y="191352"/>
            <a:ext cx="7772400" cy="539673"/>
          </a:xfrm>
        </p:spPr>
        <p:txBody>
          <a:bodyPr>
            <a:normAutofit/>
          </a:bodyPr>
          <a:lstStyle>
            <a:lvl1pPr algn="l">
              <a:defRPr sz="2400"/>
            </a:lvl1pPr>
          </a:lstStyle>
          <a:p>
            <a:r>
              <a:rPr lang="en-US" dirty="0" smtClean="0"/>
              <a:t>Click to edit Master title style</a:t>
            </a:r>
            <a:endParaRPr lang="en-US" dirty="0"/>
          </a:p>
        </p:txBody>
      </p:sp>
      <p:sp>
        <p:nvSpPr>
          <p:cNvPr id="7" name="Rectangle 6"/>
          <p:cNvSpPr/>
          <p:nvPr userDrawn="1"/>
        </p:nvSpPr>
        <p:spPr>
          <a:xfrm>
            <a:off x="-173463" y="731025"/>
            <a:ext cx="2124926" cy="49560"/>
          </a:xfrm>
          <a:prstGeom prst="rect">
            <a:avLst/>
          </a:prstGeom>
          <a:solidFill>
            <a:srgbClr val="E7C8B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8036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ppt_x</p:attrName>
                                        </p:attrNameLst>
                                      </p:cBhvr>
                                      <p:tavLst>
                                        <p:tav tm="0">
                                          <p:val>
                                            <p:strVal val="#ppt_x-#ppt_w*1.125000"/>
                                          </p:val>
                                        </p:tav>
                                        <p:tav tm="100000">
                                          <p:val>
                                            <p:strVal val="#ppt_x"/>
                                          </p:val>
                                        </p:tav>
                                      </p:tavLst>
                                    </p:anim>
                                    <p:animEffect transition="in" filter="wipe(righ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Turquoise) 2L">
    <p:bg>
      <p:bgPr>
        <a:gradFill>
          <a:gsLst>
            <a:gs pos="0">
              <a:schemeClr val="bg1"/>
            </a:gs>
            <a:gs pos="100000">
              <a:srgbClr val="7C8BC4"/>
            </a:gs>
            <a:gs pos="50000">
              <a:schemeClr val="bg1"/>
            </a:gs>
          </a:gsLst>
          <a:lin ang="16200000" scaled="0"/>
        </a:grad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21165" y="191352"/>
            <a:ext cx="7772400" cy="539673"/>
          </a:xfrm>
        </p:spPr>
        <p:txBody>
          <a:bodyPr>
            <a:normAutofit/>
          </a:bodyPr>
          <a:lstStyle>
            <a:lvl1pPr algn="l">
              <a:defRPr sz="2400"/>
            </a:lvl1pPr>
          </a:lstStyle>
          <a:p>
            <a:r>
              <a:rPr lang="en-US" dirty="0" smtClean="0"/>
              <a:t>Click to edit Master title style</a:t>
            </a:r>
            <a:br>
              <a:rPr lang="en-US" dirty="0" smtClean="0"/>
            </a:br>
            <a:r>
              <a:rPr lang="en-US" dirty="0" smtClean="0"/>
              <a:t>Click to edit Master title style</a:t>
            </a:r>
            <a:endParaRPr lang="en-US" dirty="0"/>
          </a:p>
        </p:txBody>
      </p:sp>
      <p:sp>
        <p:nvSpPr>
          <p:cNvPr id="5" name="Rectangle 4"/>
          <p:cNvSpPr/>
          <p:nvPr userDrawn="1"/>
        </p:nvSpPr>
        <p:spPr>
          <a:xfrm>
            <a:off x="-173463" y="906655"/>
            <a:ext cx="2124926" cy="49560"/>
          </a:xfrm>
          <a:prstGeom prst="rect">
            <a:avLst/>
          </a:prstGeom>
          <a:solidFill>
            <a:srgbClr val="E7C8B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32420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o Title No Icon (Turquoise)">
    <p:bg>
      <p:bgPr>
        <a:gradFill>
          <a:gsLst>
            <a:gs pos="0">
              <a:schemeClr val="bg1"/>
            </a:gs>
            <a:gs pos="100000">
              <a:srgbClr val="7C8BC4"/>
            </a:gs>
            <a:gs pos="50000">
              <a:schemeClr val="bg1"/>
            </a:gs>
          </a:gsLst>
          <a:lin ang="162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7544619"/>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Green)">
    <p:bg>
      <p:bgPr>
        <a:gradFill>
          <a:gsLst>
            <a:gs pos="0">
              <a:schemeClr val="bg1"/>
            </a:gs>
            <a:gs pos="100000">
              <a:srgbClr val="4F3967"/>
            </a:gs>
            <a:gs pos="50000">
              <a:schemeClr val="bg1"/>
            </a:gs>
          </a:gsLst>
          <a:lin ang="162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1165" y="191352"/>
            <a:ext cx="7772400" cy="539673"/>
          </a:xfrm>
        </p:spPr>
        <p:txBody>
          <a:bodyPr>
            <a:normAutofit/>
          </a:bodyPr>
          <a:lstStyle>
            <a:lvl1pPr algn="l">
              <a:defRPr sz="2400">
                <a:solidFill>
                  <a:schemeClr val="bg1"/>
                </a:solidFill>
              </a:defRPr>
            </a:lvl1pPr>
          </a:lstStyle>
          <a:p>
            <a:r>
              <a:rPr lang="en-US" dirty="0" smtClean="0"/>
              <a:t>Click to edit Master title style</a:t>
            </a:r>
            <a:endParaRPr lang="en-US" dirty="0"/>
          </a:p>
        </p:txBody>
      </p:sp>
      <p:sp>
        <p:nvSpPr>
          <p:cNvPr id="7" name="Rectangle 6"/>
          <p:cNvSpPr/>
          <p:nvPr userDrawn="1"/>
        </p:nvSpPr>
        <p:spPr>
          <a:xfrm>
            <a:off x="-173463" y="731025"/>
            <a:ext cx="2124926" cy="49560"/>
          </a:xfrm>
          <a:prstGeom prst="rect">
            <a:avLst/>
          </a:prstGeom>
          <a:solidFill>
            <a:srgbClr val="E7C8B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38936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ppt_x</p:attrName>
                                        </p:attrNameLst>
                                      </p:cBhvr>
                                      <p:tavLst>
                                        <p:tav tm="0">
                                          <p:val>
                                            <p:strVal val="#ppt_x-#ppt_w*1.125000"/>
                                          </p:val>
                                        </p:tav>
                                        <p:tav tm="100000">
                                          <p:val>
                                            <p:strVal val="#ppt_x"/>
                                          </p:val>
                                        </p:tav>
                                      </p:tavLst>
                                    </p:anim>
                                    <p:animEffect transition="in" filter="wipe(righ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Green) 2L">
    <p:bg>
      <p:bgPr>
        <a:gradFill>
          <a:gsLst>
            <a:gs pos="0">
              <a:schemeClr val="bg1"/>
            </a:gs>
            <a:gs pos="100000">
              <a:srgbClr val="4F3967"/>
            </a:gs>
            <a:gs pos="50000">
              <a:schemeClr val="bg1"/>
            </a:gs>
          </a:gsLst>
          <a:lin ang="16200000" scaled="0"/>
        </a:grad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21165" y="191352"/>
            <a:ext cx="7772400" cy="539673"/>
          </a:xfrm>
        </p:spPr>
        <p:txBody>
          <a:bodyPr>
            <a:normAutofit/>
          </a:bodyPr>
          <a:lstStyle>
            <a:lvl1pPr algn="l">
              <a:defRPr sz="2400">
                <a:solidFill>
                  <a:srgbClr val="FFFFFF"/>
                </a:solidFill>
              </a:defRPr>
            </a:lvl1pPr>
          </a:lstStyle>
          <a:p>
            <a:r>
              <a:rPr lang="en-US" dirty="0" smtClean="0"/>
              <a:t>Click to edit Master title style</a:t>
            </a:r>
            <a:br>
              <a:rPr lang="en-US" dirty="0" smtClean="0"/>
            </a:br>
            <a:r>
              <a:rPr lang="en-US" dirty="0" smtClean="0"/>
              <a:t>Click to edit Master title style</a:t>
            </a:r>
            <a:endParaRPr lang="en-US" dirty="0"/>
          </a:p>
        </p:txBody>
      </p:sp>
      <p:sp>
        <p:nvSpPr>
          <p:cNvPr id="5" name="Rectangle 4"/>
          <p:cNvSpPr/>
          <p:nvPr userDrawn="1"/>
        </p:nvSpPr>
        <p:spPr>
          <a:xfrm>
            <a:off x="-173463" y="906655"/>
            <a:ext cx="2124926" cy="49560"/>
          </a:xfrm>
          <a:prstGeom prst="rect">
            <a:avLst/>
          </a:prstGeom>
          <a:solidFill>
            <a:srgbClr val="E7C8B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45123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o Title No Icon (Green)">
    <p:bg>
      <p:bgPr>
        <a:gradFill>
          <a:gsLst>
            <a:gs pos="0">
              <a:schemeClr val="bg1"/>
            </a:gs>
            <a:gs pos="100000">
              <a:srgbClr val="4F3967"/>
            </a:gs>
            <a:gs pos="50000">
              <a:schemeClr val="bg1"/>
            </a:gs>
          </a:gsLst>
          <a:lin ang="162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253458"/>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Blac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1165" y="191352"/>
            <a:ext cx="7772400" cy="539673"/>
          </a:xfrm>
        </p:spPr>
        <p:txBody>
          <a:bodyPr>
            <a:normAutofit/>
          </a:bodyPr>
          <a:lstStyle>
            <a:lvl1pPr algn="l">
              <a:defRPr sz="2400">
                <a:solidFill>
                  <a:srgbClr val="FFFFFF"/>
                </a:solidFill>
              </a:defRPr>
            </a:lvl1pPr>
          </a:lstStyle>
          <a:p>
            <a:r>
              <a:rPr lang="en-US" dirty="0" smtClean="0"/>
              <a:t>Click to edit Master title style</a:t>
            </a:r>
            <a:endParaRPr lang="en-US" dirty="0"/>
          </a:p>
        </p:txBody>
      </p:sp>
      <p:sp>
        <p:nvSpPr>
          <p:cNvPr id="7" name="Rectangle 6"/>
          <p:cNvSpPr/>
          <p:nvPr userDrawn="1"/>
        </p:nvSpPr>
        <p:spPr>
          <a:xfrm>
            <a:off x="-173463" y="731025"/>
            <a:ext cx="2124926"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87587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ppt_x</p:attrName>
                                        </p:attrNameLst>
                                      </p:cBhvr>
                                      <p:tavLst>
                                        <p:tav tm="0">
                                          <p:val>
                                            <p:strVal val="#ppt_x-#ppt_w*1.125000"/>
                                          </p:val>
                                        </p:tav>
                                        <p:tav tm="100000">
                                          <p:val>
                                            <p:strVal val="#ppt_x"/>
                                          </p:val>
                                        </p:tav>
                                      </p:tavLst>
                                    </p:anim>
                                    <p:animEffect transition="in" filter="wipe(righ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Black) 2L">
    <p:bg>
      <p:bgPr>
        <a:solidFill>
          <a:schemeClr val="tx1"/>
        </a:solid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21165" y="191352"/>
            <a:ext cx="7772400" cy="539673"/>
          </a:xfrm>
        </p:spPr>
        <p:txBody>
          <a:bodyPr>
            <a:normAutofit/>
          </a:bodyPr>
          <a:lstStyle>
            <a:lvl1pPr algn="l">
              <a:defRPr sz="2400">
                <a:solidFill>
                  <a:srgbClr val="FFFFFF"/>
                </a:solidFill>
              </a:defRPr>
            </a:lvl1pPr>
          </a:lstStyle>
          <a:p>
            <a:r>
              <a:rPr lang="en-US" dirty="0" smtClean="0"/>
              <a:t>Click to edit Master title style</a:t>
            </a:r>
            <a:br>
              <a:rPr lang="en-US" dirty="0" smtClean="0"/>
            </a:br>
            <a:r>
              <a:rPr lang="en-US" dirty="0" smtClean="0"/>
              <a:t>Click to edit Master title style</a:t>
            </a:r>
            <a:endParaRPr lang="en-US" dirty="0"/>
          </a:p>
        </p:txBody>
      </p:sp>
      <p:sp>
        <p:nvSpPr>
          <p:cNvPr id="5" name="Rectangle 4"/>
          <p:cNvSpPr/>
          <p:nvPr userDrawn="1"/>
        </p:nvSpPr>
        <p:spPr>
          <a:xfrm>
            <a:off x="-173463" y="906655"/>
            <a:ext cx="2124926"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26917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o Title No Icon (Blac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290325"/>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7304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White) 2L">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21165" y="191352"/>
            <a:ext cx="7772400" cy="539673"/>
          </a:xfrm>
        </p:spPr>
        <p:txBody>
          <a:bodyPr>
            <a:normAutofit/>
          </a:bodyPr>
          <a:lstStyle>
            <a:lvl1pPr algn="l">
              <a:defRPr sz="2400"/>
            </a:lvl1pPr>
          </a:lstStyle>
          <a:p>
            <a:r>
              <a:rPr lang="en-US" dirty="0" smtClean="0"/>
              <a:t>Click to edit Master title style</a:t>
            </a:r>
            <a:br>
              <a:rPr lang="en-US" dirty="0" smtClean="0"/>
            </a:br>
            <a:r>
              <a:rPr lang="en-US" dirty="0" smtClean="0"/>
              <a:t>Click to edit Master title style</a:t>
            </a:r>
            <a:endParaRPr lang="en-US" dirty="0"/>
          </a:p>
        </p:txBody>
      </p:sp>
      <p:sp>
        <p:nvSpPr>
          <p:cNvPr id="5" name="Rectangle 4"/>
          <p:cNvSpPr/>
          <p:nvPr userDrawn="1"/>
        </p:nvSpPr>
        <p:spPr>
          <a:xfrm>
            <a:off x="-173463" y="906655"/>
            <a:ext cx="2124926" cy="49560"/>
          </a:xfrm>
          <a:prstGeom prst="rect">
            <a:avLst/>
          </a:prstGeom>
          <a:solidFill>
            <a:srgbClr val="4F396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67537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cSld name="3_Title Slide">
    <p:spTree>
      <p:nvGrpSpPr>
        <p:cNvPr id="1" name=""/>
        <p:cNvGrpSpPr/>
        <p:nvPr/>
      </p:nvGrpSpPr>
      <p:grpSpPr>
        <a:xfrm>
          <a:off x="0" y="0"/>
          <a:ext cx="0" cy="0"/>
          <a:chOff x="0" y="0"/>
          <a:chExt cx="0" cy="0"/>
        </a:xfrm>
      </p:grpSpPr>
      <p:sp>
        <p:nvSpPr>
          <p:cNvPr id="2" name="TextBox 1"/>
          <p:cNvSpPr txBox="1"/>
          <p:nvPr/>
        </p:nvSpPr>
        <p:spPr>
          <a:xfrm>
            <a:off x="2209800" y="1905000"/>
            <a:ext cx="1371600" cy="307975"/>
          </a:xfrm>
          <a:prstGeom prst="rect">
            <a:avLst/>
          </a:prstGeom>
          <a:noFill/>
        </p:spPr>
        <p:txBody>
          <a:bodyPr>
            <a:spAutoFit/>
          </a:bodyPr>
          <a:lstStyle/>
          <a:p>
            <a:pPr algn="ctr">
              <a:defRPr/>
            </a:pPr>
            <a:r>
              <a:rPr lang="en-US" sz="1400" b="1" spc="100" dirty="0">
                <a:solidFill>
                  <a:srgbClr val="B6EB6E"/>
                </a:solidFill>
                <a:latin typeface="Arial" pitchFamily="-111" charset="0"/>
                <a:ea typeface="+mn-ea"/>
                <a:cs typeface="+mn-cs"/>
              </a:rPr>
              <a:t>CHAPTER</a:t>
            </a:r>
          </a:p>
        </p:txBody>
      </p:sp>
      <p:pic>
        <p:nvPicPr>
          <p:cNvPr id="3" name="Picture 22" descr="titleImg_ch0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525"/>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3" descr="title_colorBar.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insideBtn_ch07.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58763" y="506413"/>
            <a:ext cx="1651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5" descr="title_txt_07a.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108200" y="506413"/>
            <a:ext cx="67818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
          <p:cNvSpPr>
            <a:spLocks/>
          </p:cNvSpPr>
          <p:nvPr/>
        </p:nvSpPr>
        <p:spPr bwMode="auto">
          <a:xfrm>
            <a:off x="7467600" y="6400800"/>
            <a:ext cx="1473200" cy="304800"/>
          </a:xfrm>
          <a:prstGeom prst="rect">
            <a:avLst/>
          </a:prstGeom>
          <a:noFill/>
          <a:ln w="12700">
            <a:noFill/>
            <a:miter lim="800000"/>
            <a:headEnd/>
            <a:tailEnd/>
          </a:ln>
        </p:spPr>
        <p:txBody>
          <a:bodyPr lIns="0" tIns="0" rIns="40639" bIns="0" anchor="b"/>
          <a:lstStyle/>
          <a:p>
            <a:pPr marL="39688" algn="r">
              <a:defRPr/>
            </a:pPr>
            <a:r>
              <a:rPr lang="en-US" sz="1000" dirty="0">
                <a:solidFill>
                  <a:srgbClr val="FFFFFF">
                    <a:alpha val="41000"/>
                  </a:srgbClr>
                </a:solidFill>
                <a:latin typeface="Arial"/>
                <a:ea typeface="Helvetica" pitchFamily="-110" charset="0"/>
                <a:cs typeface="Arial"/>
                <a:sym typeface="Helvetica" pitchFamily="-110" charset="0"/>
              </a:rPr>
              <a:t>Copyright © </a:t>
            </a:r>
          </a:p>
          <a:p>
            <a:pPr marL="39688" algn="r">
              <a:defRPr/>
            </a:pPr>
            <a:r>
              <a:rPr lang="en-US" sz="1000" dirty="0">
                <a:solidFill>
                  <a:srgbClr val="FFFFFF">
                    <a:alpha val="41000"/>
                  </a:srgbClr>
                </a:solidFill>
                <a:latin typeface="Arial"/>
                <a:ea typeface="Helvetica" pitchFamily="-110" charset="0"/>
                <a:cs typeface="Arial"/>
                <a:sym typeface="Helvetica" pitchFamily="-110" charset="0"/>
              </a:rPr>
              <a:t>2014, 2011, 2008 Pearson Education</a:t>
            </a:r>
          </a:p>
        </p:txBody>
      </p:sp>
      <p:sp>
        <p:nvSpPr>
          <p:cNvPr id="8" name="Rectangle 1"/>
          <p:cNvSpPr>
            <a:spLocks/>
          </p:cNvSpPr>
          <p:nvPr/>
        </p:nvSpPr>
        <p:spPr bwMode="auto">
          <a:xfrm>
            <a:off x="189472" y="6400800"/>
            <a:ext cx="2934561" cy="457200"/>
          </a:xfrm>
          <a:prstGeom prst="rect">
            <a:avLst/>
          </a:prstGeom>
          <a:noFill/>
          <a:ln w="12700">
            <a:noFill/>
            <a:miter lim="800000"/>
            <a:headEnd/>
            <a:tailEnd/>
          </a:ln>
        </p:spPr>
        <p:txBody>
          <a:bodyPr lIns="0" tIns="0" rIns="40639" bIns="0"/>
          <a:lstStyle/>
          <a:p>
            <a:pPr marL="39688">
              <a:defRPr/>
            </a:pPr>
            <a:r>
              <a:rPr lang="en-US" sz="1000" b="1" dirty="0">
                <a:solidFill>
                  <a:srgbClr val="FFFFFF">
                    <a:alpha val="41000"/>
                  </a:srgbClr>
                </a:solidFill>
                <a:latin typeface="Arial"/>
                <a:ea typeface="Helvetica" pitchFamily="-110" charset="0"/>
                <a:cs typeface="Arial"/>
                <a:sym typeface="Helvetica" pitchFamily="-110" charset="0"/>
              </a:rPr>
              <a:t>PSYCHOLOGY 11/e</a:t>
            </a:r>
            <a:r>
              <a:rPr lang="en-US" sz="1000" dirty="0">
                <a:solidFill>
                  <a:srgbClr val="FFFFFF">
                    <a:alpha val="41000"/>
                  </a:srgbClr>
                </a:solidFill>
                <a:latin typeface="Arial"/>
                <a:ea typeface="Helvetica" pitchFamily="-110" charset="0"/>
                <a:cs typeface="Arial"/>
                <a:sym typeface="Helvetica" pitchFamily="-110" charset="0"/>
              </a:rPr>
              <a:t> </a:t>
            </a:r>
          </a:p>
          <a:p>
            <a:pPr marL="39688">
              <a:defRPr/>
            </a:pPr>
            <a:r>
              <a:rPr lang="en-US" sz="1000" dirty="0">
                <a:solidFill>
                  <a:srgbClr val="FFFFFF">
                    <a:alpha val="41000"/>
                  </a:srgbClr>
                </a:solidFill>
                <a:latin typeface="Arial"/>
                <a:ea typeface="Helvetica" pitchFamily="-110" charset="0"/>
                <a:cs typeface="Arial"/>
                <a:sym typeface="Helvetica" pitchFamily="-110" charset="0"/>
              </a:rPr>
              <a:t>Carole Wade, Carol Tavris, and Maryanne Garry</a:t>
            </a:r>
          </a:p>
        </p:txBody>
      </p:sp>
    </p:spTree>
    <p:extLst>
      <p:ext uri="{BB962C8B-B14F-4D97-AF65-F5344CB8AC3E}">
        <p14:creationId xmlns:p14="http://schemas.microsoft.com/office/powerpoint/2010/main" val="4064523039"/>
      </p:ext>
    </p:extLst>
  </p:cSld>
  <p:clrMapOvr>
    <a:masterClrMapping/>
  </p:clrMapOvr>
  <p:transition xmlns:p14="http://schemas.microsoft.com/office/powerpoint/2010/mai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cSld name="Title Slide">
    <p:spTree>
      <p:nvGrpSpPr>
        <p:cNvPr id="1" name=""/>
        <p:cNvGrpSpPr/>
        <p:nvPr/>
      </p:nvGrpSpPr>
      <p:grpSpPr>
        <a:xfrm>
          <a:off x="0" y="0"/>
          <a:ext cx="0" cy="0"/>
          <a:chOff x="0" y="0"/>
          <a:chExt cx="0" cy="0"/>
        </a:xfrm>
      </p:grpSpPr>
      <p:sp>
        <p:nvSpPr>
          <p:cNvPr id="3" name="Rectangle 19"/>
          <p:cNvSpPr>
            <a:spLocks noChangeArrowheads="1"/>
          </p:cNvSpPr>
          <p:nvPr/>
        </p:nvSpPr>
        <p:spPr bwMode="auto">
          <a:xfrm rot="5400000" flipH="1" flipV="1">
            <a:off x="4454525" y="2168525"/>
            <a:ext cx="234950" cy="9144000"/>
          </a:xfrm>
          <a:prstGeom prst="rect">
            <a:avLst/>
          </a:prstGeom>
          <a:solidFill>
            <a:srgbClr val="94CD22"/>
          </a:solidFill>
          <a:ln w="9525">
            <a:solidFill>
              <a:srgbClr val="99CC38"/>
            </a:solidFill>
            <a:round/>
            <a:headEnd/>
            <a:tailEnd/>
          </a:ln>
        </p:spPr>
        <p:txBody>
          <a:bodyPr wrap="none" anchor="ctr"/>
          <a:lstStyle/>
          <a:p>
            <a:pPr algn="ctr"/>
            <a:endParaRPr lang="en-US" sz="1800">
              <a:solidFill>
                <a:schemeClr val="accent1"/>
              </a:solidFill>
            </a:endParaRPr>
          </a:p>
        </p:txBody>
      </p:sp>
      <p:pic>
        <p:nvPicPr>
          <p:cNvPr id="4" name="Picture 23" descr="sectionImg_ch0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3717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section_colorBar.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31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2"/>
          <p:cNvSpPr>
            <a:spLocks noGrp="1"/>
          </p:cNvSpPr>
          <p:nvPr>
            <p:ph type="title"/>
          </p:nvPr>
        </p:nvSpPr>
        <p:spPr>
          <a:xfrm>
            <a:off x="4026319" y="1841138"/>
            <a:ext cx="4516982" cy="1867452"/>
          </a:xfrm>
          <a:prstGeom prst="rect">
            <a:avLst/>
          </a:prstGeom>
        </p:spPr>
        <p:txBody>
          <a:bodyPr/>
          <a:lstStyle>
            <a:lvl1pPr>
              <a:defRPr sz="3200" b="1">
                <a:solidFill>
                  <a:schemeClr val="accent4"/>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234994796"/>
      </p:ext>
    </p:extLst>
  </p:cSld>
  <p:clrMapOvr>
    <a:masterClrMapping/>
  </p:clrMapOvr>
  <p:transition xmlns:p14="http://schemas.microsoft.com/office/powerpoint/2010/mai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26988"/>
            <a:ext cx="7467600" cy="6096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52400" y="1143000"/>
            <a:ext cx="4343400" cy="4648200"/>
          </a:xfrm>
          <a:prstGeom prst="rect">
            <a:avLst/>
          </a:prstGeom>
        </p:spPr>
        <p:txBody>
          <a:bodyPr/>
          <a:lstStyle>
            <a:lvl1pPr>
              <a:defRPr sz="24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5"/>
          <p:cNvSpPr>
            <a:spLocks noGrp="1"/>
          </p:cNvSpPr>
          <p:nvPr>
            <p:ph type="body" sz="quarter" idx="10"/>
          </p:nvPr>
        </p:nvSpPr>
        <p:spPr>
          <a:xfrm>
            <a:off x="152400" y="678910"/>
            <a:ext cx="7467600" cy="381000"/>
          </a:xfrm>
          <a:prstGeom prst="rect">
            <a:avLst/>
          </a:prstGeom>
        </p:spPr>
        <p:txBody>
          <a:bodyPr/>
          <a:lstStyle>
            <a:lvl1pPr marL="0" indent="0">
              <a:lnSpc>
                <a:spcPct val="100000"/>
              </a:lnSpc>
              <a:defRPr lang="en-US" sz="1400" b="1" kern="1200" dirty="0">
                <a:solidFill>
                  <a:schemeClr val="tx1">
                    <a:lumMod val="65000"/>
                    <a:lumOff val="35000"/>
                  </a:schemeClr>
                </a:solidFill>
                <a:latin typeface="Arial" pitchFamily="-106" charset="0"/>
                <a:ea typeface="+mn-ea"/>
                <a:cs typeface="+mn-cs"/>
              </a:defRPr>
            </a:lvl1pPr>
            <a:lvl2pPr>
              <a:defRPr sz="1200" b="0"/>
            </a:lvl2pPr>
            <a:lvl3pPr>
              <a:defRPr sz="1200" b="0"/>
            </a:lvl3pPr>
            <a:lvl4pPr>
              <a:defRPr sz="1200" b="0"/>
            </a:lvl4pPr>
            <a:lvl5pPr>
              <a:defRPr sz="1200" b="0"/>
            </a:lvl5pPr>
          </a:lstStyle>
          <a:p>
            <a:pPr lvl="0"/>
            <a:r>
              <a:rPr lang="en-US" smtClean="0"/>
              <a:t>Click to edit Master text styles</a:t>
            </a:r>
          </a:p>
        </p:txBody>
      </p:sp>
    </p:spTree>
    <p:extLst>
      <p:ext uri="{BB962C8B-B14F-4D97-AF65-F5344CB8AC3E}">
        <p14:creationId xmlns:p14="http://schemas.microsoft.com/office/powerpoint/2010/main" val="2560794549"/>
      </p:ext>
    </p:extLst>
  </p:cSld>
  <p:clrMapOvr>
    <a:masterClrMapping/>
  </p:clrMapOvr>
  <p:transition xmlns:p14="http://schemas.microsoft.com/office/powerpoint/2010/mai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26988"/>
            <a:ext cx="7467600" cy="6096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52400" y="854709"/>
            <a:ext cx="4343400" cy="4648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89887368"/>
      </p:ext>
    </p:extLst>
  </p:cSld>
  <p:clrMapOvr>
    <a:masterClrMapping/>
  </p:clrMapOvr>
  <p:transition xmlns:p14="http://schemas.microsoft.com/office/powerpoint/2010/mai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2400" y="26988"/>
            <a:ext cx="7467600" cy="6096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505791399"/>
      </p:ext>
    </p:extLst>
  </p:cSld>
  <p:clrMapOvr>
    <a:masterClrMapping/>
  </p:clrMapOvr>
  <p:transition xmlns:p14="http://schemas.microsoft.com/office/powerpoint/2010/mai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26988"/>
            <a:ext cx="7467600" cy="609600"/>
          </a:xfrm>
          <a:prstGeom prst="rect">
            <a:avLst/>
          </a:prstGeom>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838200"/>
            <a:ext cx="4191000" cy="4648200"/>
          </a:xfrm>
          <a:prstGeom prst="rect">
            <a:avLst/>
          </a:prstGeom>
        </p:spPr>
        <p:txBody>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85321265"/>
      </p:ext>
    </p:extLst>
  </p:cSld>
  <p:clrMapOvr>
    <a:masterClrMapping/>
  </p:clrMapOvr>
  <p:transition xmlns:p14="http://schemas.microsoft.com/office/powerpoint/2010/mai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26988"/>
            <a:ext cx="7467600" cy="6096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838200"/>
            <a:ext cx="4191000" cy="4648200"/>
          </a:xfrm>
          <a:prstGeom prst="rect">
            <a:avLst/>
          </a:prstGeom>
        </p:spPr>
        <p:txBody>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838200"/>
            <a:ext cx="4191000" cy="4648200"/>
          </a:xfrm>
          <a:prstGeom prst="rect">
            <a:avLst/>
          </a:prstGeom>
        </p:spPr>
        <p:txBody>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41171681"/>
      </p:ext>
    </p:extLst>
  </p:cSld>
  <p:clrMapOvr>
    <a:masterClrMapping/>
  </p:clrMapOvr>
  <p:transition xmlns:p14="http://schemas.microsoft.com/office/powerpoint/2010/mai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No Title No Icon (Blac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2436516"/>
      </p:ext>
    </p:extLst>
  </p:cSld>
  <p:clrMapOvr>
    <a:masterClrMapping/>
  </p:clrMapOvr>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No Title No Icon (Turquoise)">
    <p:bg>
      <p:bgPr>
        <a:gradFill>
          <a:gsLst>
            <a:gs pos="0">
              <a:schemeClr val="bg1"/>
            </a:gs>
            <a:gs pos="100000">
              <a:srgbClr val="7C8BC4"/>
            </a:gs>
            <a:gs pos="50000">
              <a:schemeClr val="bg1"/>
            </a:gs>
          </a:gsLst>
          <a:lin ang="162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2746211"/>
      </p:ext>
    </p:extLst>
  </p:cSld>
  <p:clrMapOvr>
    <a:masterClrMapping/>
  </p:clrMapOvr>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No Title No Icon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6797203"/>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o Title No Icon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7708859"/>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Grey)">
    <p:bg>
      <p:bgPr>
        <a:gradFill>
          <a:gsLst>
            <a:gs pos="0">
              <a:schemeClr val="bg1"/>
            </a:gs>
            <a:gs pos="100000">
              <a:schemeClr val="bg1">
                <a:lumMod val="75000"/>
              </a:schemeClr>
            </a:gs>
            <a:gs pos="50000">
              <a:schemeClr val="bg1"/>
            </a:gs>
          </a:gsLst>
          <a:lin ang="162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1165" y="191352"/>
            <a:ext cx="7772400" cy="539673"/>
          </a:xfrm>
        </p:spPr>
        <p:txBody>
          <a:bodyPr>
            <a:normAutofit/>
          </a:bodyPr>
          <a:lstStyle>
            <a:lvl1pPr algn="l">
              <a:defRPr sz="2400"/>
            </a:lvl1pPr>
          </a:lstStyle>
          <a:p>
            <a:r>
              <a:rPr lang="en-US" dirty="0" smtClean="0"/>
              <a:t>Click to edit Master title style</a:t>
            </a:r>
            <a:endParaRPr lang="en-US" dirty="0"/>
          </a:p>
        </p:txBody>
      </p:sp>
      <p:sp>
        <p:nvSpPr>
          <p:cNvPr id="7" name="Rectangle 6"/>
          <p:cNvSpPr/>
          <p:nvPr userDrawn="1"/>
        </p:nvSpPr>
        <p:spPr>
          <a:xfrm>
            <a:off x="-173463" y="731025"/>
            <a:ext cx="2124926"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65282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ppt_x</p:attrName>
                                        </p:attrNameLst>
                                      </p:cBhvr>
                                      <p:tavLst>
                                        <p:tav tm="0">
                                          <p:val>
                                            <p:strVal val="#ppt_x-#ppt_w*1.125000"/>
                                          </p:val>
                                        </p:tav>
                                        <p:tav tm="100000">
                                          <p:val>
                                            <p:strVal val="#ppt_x"/>
                                          </p:val>
                                        </p:tav>
                                      </p:tavLst>
                                    </p:anim>
                                    <p:animEffect transition="in" filter="wipe(righ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Grey) 2L">
    <p:bg>
      <p:bgPr>
        <a:gradFill>
          <a:gsLst>
            <a:gs pos="0">
              <a:schemeClr val="bg1"/>
            </a:gs>
            <a:gs pos="100000">
              <a:schemeClr val="bg1">
                <a:lumMod val="75000"/>
              </a:schemeClr>
            </a:gs>
            <a:gs pos="50000">
              <a:schemeClr val="bg1"/>
            </a:gs>
          </a:gsLst>
          <a:lin ang="16200000" scaled="0"/>
        </a:grad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21165" y="191352"/>
            <a:ext cx="7772400" cy="539673"/>
          </a:xfrm>
        </p:spPr>
        <p:txBody>
          <a:bodyPr>
            <a:normAutofit/>
          </a:bodyPr>
          <a:lstStyle>
            <a:lvl1pPr algn="l">
              <a:defRPr sz="2400"/>
            </a:lvl1pPr>
          </a:lstStyle>
          <a:p>
            <a:r>
              <a:rPr lang="en-US" dirty="0" smtClean="0"/>
              <a:t>Click to edit Master title style</a:t>
            </a:r>
            <a:br>
              <a:rPr lang="en-US" dirty="0" smtClean="0"/>
            </a:br>
            <a:r>
              <a:rPr lang="en-US" dirty="0" smtClean="0"/>
              <a:t>Click to edit Master title style</a:t>
            </a:r>
            <a:endParaRPr lang="en-US" dirty="0"/>
          </a:p>
        </p:txBody>
      </p:sp>
      <p:sp>
        <p:nvSpPr>
          <p:cNvPr id="5" name="Rectangle 4"/>
          <p:cNvSpPr/>
          <p:nvPr userDrawn="1"/>
        </p:nvSpPr>
        <p:spPr>
          <a:xfrm>
            <a:off x="-173463" y="906655"/>
            <a:ext cx="2124926"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32413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o Title No Icon (Grey)">
    <p:bg>
      <p:bgPr>
        <a:gradFill>
          <a:gsLst>
            <a:gs pos="0">
              <a:schemeClr val="bg1"/>
            </a:gs>
            <a:gs pos="100000">
              <a:schemeClr val="bg1">
                <a:lumMod val="75000"/>
              </a:schemeClr>
            </a:gs>
            <a:gs pos="50000">
              <a:schemeClr val="bg1"/>
            </a:gs>
          </a:gsLst>
          <a:lin ang="162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9823159"/>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Grey)">
    <p:bg>
      <p:bgPr>
        <a:gradFill>
          <a:gsLst>
            <a:gs pos="0">
              <a:schemeClr val="bg1"/>
            </a:gs>
            <a:gs pos="100000">
              <a:srgbClr val="E7C8B3"/>
            </a:gs>
            <a:gs pos="50000">
              <a:schemeClr val="bg1"/>
            </a:gs>
          </a:gsLst>
          <a:lin ang="162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1165" y="191352"/>
            <a:ext cx="7772400" cy="539673"/>
          </a:xfrm>
        </p:spPr>
        <p:txBody>
          <a:bodyPr>
            <a:normAutofit/>
          </a:bodyPr>
          <a:lstStyle>
            <a:lvl1pPr algn="l">
              <a:defRPr sz="2400"/>
            </a:lvl1pPr>
          </a:lstStyle>
          <a:p>
            <a:r>
              <a:rPr lang="en-US" dirty="0" smtClean="0"/>
              <a:t>Click to edit Master title style</a:t>
            </a:r>
            <a:endParaRPr lang="en-US" dirty="0"/>
          </a:p>
        </p:txBody>
      </p:sp>
      <p:sp>
        <p:nvSpPr>
          <p:cNvPr id="7" name="Rectangle 6"/>
          <p:cNvSpPr/>
          <p:nvPr userDrawn="1"/>
        </p:nvSpPr>
        <p:spPr>
          <a:xfrm>
            <a:off x="-173463" y="731025"/>
            <a:ext cx="2124926" cy="49560"/>
          </a:xfrm>
          <a:prstGeom prst="rect">
            <a:avLst/>
          </a:prstGeom>
          <a:solidFill>
            <a:srgbClr val="4F396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47937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ppt_x</p:attrName>
                                        </p:attrNameLst>
                                      </p:cBhvr>
                                      <p:tavLst>
                                        <p:tav tm="0">
                                          <p:val>
                                            <p:strVal val="#ppt_x-#ppt_w*1.125000"/>
                                          </p:val>
                                        </p:tav>
                                        <p:tav tm="100000">
                                          <p:val>
                                            <p:strVal val="#ppt_x"/>
                                          </p:val>
                                        </p:tav>
                                      </p:tavLst>
                                    </p:anim>
                                    <p:animEffect transition="in" filter="wipe(righ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Grey) 2L">
    <p:bg>
      <p:bgPr>
        <a:gradFill>
          <a:gsLst>
            <a:gs pos="0">
              <a:schemeClr val="bg1"/>
            </a:gs>
            <a:gs pos="100000">
              <a:srgbClr val="E7C8B3"/>
            </a:gs>
            <a:gs pos="50000">
              <a:schemeClr val="bg1"/>
            </a:gs>
          </a:gsLst>
          <a:lin ang="16200000" scaled="0"/>
        </a:grad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21165" y="191352"/>
            <a:ext cx="7772400" cy="539673"/>
          </a:xfrm>
        </p:spPr>
        <p:txBody>
          <a:bodyPr>
            <a:normAutofit/>
          </a:bodyPr>
          <a:lstStyle>
            <a:lvl1pPr algn="l">
              <a:defRPr sz="2400"/>
            </a:lvl1pPr>
          </a:lstStyle>
          <a:p>
            <a:r>
              <a:rPr lang="en-US" dirty="0" smtClean="0"/>
              <a:t>Click to edit Master title style</a:t>
            </a:r>
            <a:br>
              <a:rPr lang="en-US" dirty="0" smtClean="0"/>
            </a:br>
            <a:r>
              <a:rPr lang="en-US" dirty="0" smtClean="0"/>
              <a:t>Click to edit Master title style</a:t>
            </a:r>
            <a:endParaRPr lang="en-US" dirty="0"/>
          </a:p>
        </p:txBody>
      </p:sp>
      <p:sp>
        <p:nvSpPr>
          <p:cNvPr id="5" name="Rectangle 4"/>
          <p:cNvSpPr/>
          <p:nvPr userDrawn="1"/>
        </p:nvSpPr>
        <p:spPr>
          <a:xfrm>
            <a:off x="-173463" y="906655"/>
            <a:ext cx="2124926" cy="49560"/>
          </a:xfrm>
          <a:prstGeom prst="rect">
            <a:avLst/>
          </a:prstGeom>
          <a:solidFill>
            <a:srgbClr val="4F396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05191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No Title No Icon (Grey)">
    <p:bg>
      <p:bgPr>
        <a:gradFill>
          <a:gsLst>
            <a:gs pos="0">
              <a:schemeClr val="bg1"/>
            </a:gs>
            <a:gs pos="100000">
              <a:srgbClr val="E7C8B3"/>
            </a:gs>
            <a:gs pos="50000">
              <a:schemeClr val="bg1"/>
            </a:gs>
          </a:gsLst>
          <a:lin ang="162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4227746"/>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1.emf"/><Relationship Id="rId21" Type="http://schemas.openxmlformats.org/officeDocument/2006/relationships/image" Target="../media/image2.emf"/><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9.xml"/><Relationship Id="rId12" Type="http://schemas.openxmlformats.org/officeDocument/2006/relationships/theme" Target="../theme/theme2.xml"/><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 Id="rId9" Type="http://schemas.openxmlformats.org/officeDocument/2006/relationships/slideLayout" Target="../slideLayouts/slideLayout27.xml"/><Relationship Id="rId10"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p:nvPr userDrawn="1"/>
        </p:nvSpPr>
        <p:spPr>
          <a:xfrm>
            <a:off x="-1094" y="6469446"/>
            <a:ext cx="9147508" cy="411480"/>
          </a:xfrm>
          <a:prstGeom prst="rect">
            <a:avLst/>
          </a:prstGeom>
          <a:gradFill flip="none" rotWithShape="1">
            <a:gsLst>
              <a:gs pos="0">
                <a:srgbClr val="4F3967"/>
              </a:gs>
              <a:gs pos="100000">
                <a:srgbClr val="7C8BC4"/>
              </a:gs>
            </a:gsLst>
            <a:lin ang="21360000" scaled="0"/>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Rectangle 6"/>
          <p:cNvSpPr/>
          <p:nvPr/>
        </p:nvSpPr>
        <p:spPr>
          <a:xfrm>
            <a:off x="-1094" y="6465502"/>
            <a:ext cx="9185356" cy="45720"/>
          </a:xfrm>
          <a:prstGeom prst="rect">
            <a:avLst/>
          </a:prstGeom>
          <a:solidFill>
            <a:srgbClr val="E7C8B3"/>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TextBox 15"/>
          <p:cNvSpPr txBox="1"/>
          <p:nvPr userDrawn="1"/>
        </p:nvSpPr>
        <p:spPr>
          <a:xfrm>
            <a:off x="2363" y="6563205"/>
            <a:ext cx="9142906" cy="246221"/>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solidFill>
                  <a:srgbClr val="FFFFFF"/>
                </a:solidFill>
                <a:latin typeface="Arial"/>
                <a:cs typeface="Arial"/>
              </a:rPr>
              <a:t>Copyright © 2017, 2014, 2011 Pearson Education Inc. All rights reserved.</a:t>
            </a:r>
            <a:endParaRPr lang="en-US" sz="1000" dirty="0">
              <a:solidFill>
                <a:srgbClr val="FFFFFF"/>
              </a:solidFill>
              <a:latin typeface="Arial"/>
              <a:cs typeface="Arial"/>
            </a:endParaRPr>
          </a:p>
        </p:txBody>
      </p:sp>
      <p:pic>
        <p:nvPicPr>
          <p:cNvPr id="9" name="Pearson Logo"/>
          <p:cNvPicPr>
            <a:picLocks noChangeAspect="1" noChangeArrowheads="1"/>
          </p:cNvPicPr>
          <p:nvPr userDrawn="1"/>
        </p:nvPicPr>
        <p:blipFill>
          <a:blip r:embed="rId20" cstate="screen">
            <a:extLst>
              <a:ext uri="{28A0092B-C50C-407E-A947-70E740481C1C}">
                <a14:useLocalDpi xmlns:a14="http://schemas.microsoft.com/office/drawing/2010/main"/>
              </a:ext>
            </a:extLst>
          </a:blip>
          <a:srcRect/>
          <a:stretch>
            <a:fillRect/>
          </a:stretch>
        </p:blipFill>
        <p:spPr bwMode="black">
          <a:xfrm>
            <a:off x="7748588" y="6473050"/>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lways Learning Logo" descr="Pearson: Always Learning Logo"/>
          <p:cNvPicPr>
            <a:picLocks noChangeAspect="1" noChangeArrowheads="1"/>
          </p:cNvPicPr>
          <p:nvPr userDrawn="1"/>
        </p:nvPicPr>
        <p:blipFill>
          <a:blip r:embed="rId21" cstate="screen">
            <a:extLst>
              <a:ext uri="{28A0092B-C50C-407E-A947-70E740481C1C}">
                <a14:useLocalDpi xmlns:a14="http://schemas.microsoft.com/office/drawing/2010/main"/>
              </a:ext>
            </a:extLst>
          </a:blip>
          <a:srcRect/>
          <a:stretch>
            <a:fillRect/>
          </a:stretch>
        </p:blipFill>
        <p:spPr bwMode="black">
          <a:xfrm>
            <a:off x="-47197" y="6487028"/>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028530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70" r:id="rId4"/>
    <p:sldLayoutId id="2147483671" r:id="rId5"/>
    <p:sldLayoutId id="2147483672" r:id="rId6"/>
    <p:sldLayoutId id="2147483693" r:id="rId7"/>
    <p:sldLayoutId id="2147483694" r:id="rId8"/>
    <p:sldLayoutId id="2147483695" r:id="rId9"/>
    <p:sldLayoutId id="2147483676" r:id="rId10"/>
    <p:sldLayoutId id="2147483677" r:id="rId11"/>
    <p:sldLayoutId id="2147483678" r:id="rId12"/>
    <p:sldLayoutId id="2147483682" r:id="rId13"/>
    <p:sldLayoutId id="2147483683" r:id="rId14"/>
    <p:sldLayoutId id="2147483684" r:id="rId15"/>
    <p:sldLayoutId id="2147483688" r:id="rId16"/>
    <p:sldLayoutId id="2147483689" r:id="rId17"/>
    <p:sldLayoutId id="2147483690" r:id="rId18"/>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3818868"/>
      </p:ext>
    </p:extLst>
  </p:cSld>
  <p:clrMap bg1="lt1" tx1="dk1" bg2="lt2" tx2="dk2" accent1="accent1" accent2="accent2" accent3="accent3" accent4="accent4" accent5="accent5" accent6="accent6" hlink="hlink" folHlink="folHlink"/>
  <p:sldLayoutIdLst>
    <p:sldLayoutId id="2147483692"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9.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image" Target="../media/image1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 Id="rId3"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4" Type="http://schemas.microsoft.com/office/2007/relationships/hdphoto" Target="../media/hdphoto1.wdp"/><Relationship Id="rId5" Type="http://schemas.openxmlformats.org/officeDocument/2006/relationships/image" Target="../media/image24.png"/><Relationship Id="rId6" Type="http://schemas.microsoft.com/office/2007/relationships/hdphoto" Target="../media/hdphoto2.wdp"/><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2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image" Target="../media/image2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8.xml"/><Relationship Id="rId3" Type="http://schemas.openxmlformats.org/officeDocument/2006/relationships/image" Target="../media/image2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3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3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1.xml"/><Relationship Id="rId3" Type="http://schemas.openxmlformats.org/officeDocument/2006/relationships/image" Target="../media/image3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33.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3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4.xml"/><Relationship Id="rId3" Type="http://schemas.openxmlformats.org/officeDocument/2006/relationships/image" Target="../media/image3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xml"/><Relationship Id="rId3" Type="http://schemas.openxmlformats.org/officeDocument/2006/relationships/image" Target="../media/image1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5.xml"/><Relationship Id="rId3" Type="http://schemas.openxmlformats.org/officeDocument/2006/relationships/image" Target="../media/image36.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6.xml"/><Relationship Id="rId3" Type="http://schemas.openxmlformats.org/officeDocument/2006/relationships/image" Target="../media/image35.jpeg"/></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39.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9.xml"/><Relationship Id="rId3" Type="http://schemas.openxmlformats.org/officeDocument/2006/relationships/image" Target="../media/image4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0.xml"/><Relationship Id="rId3" Type="http://schemas.openxmlformats.org/officeDocument/2006/relationships/image" Target="../media/image4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4" Type="http://schemas.microsoft.com/office/2007/relationships/hdphoto" Target="../media/hdphoto3.wdp"/><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43.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44.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6.xml"/><Relationship Id="rId3" Type="http://schemas.openxmlformats.org/officeDocument/2006/relationships/image" Target="../media/image45.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46.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8.xml"/><Relationship Id="rId3" Type="http://schemas.openxmlformats.org/officeDocument/2006/relationships/image" Target="../media/image47.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8.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1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ALCRPN0.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925550"/>
          </a:xfrm>
          <a:prstGeom prst="rect">
            <a:avLst/>
          </a:prstGeom>
        </p:spPr>
      </p:pic>
      <p:sp>
        <p:nvSpPr>
          <p:cNvPr id="4" name="Rectangle 3"/>
          <p:cNvSpPr/>
          <p:nvPr/>
        </p:nvSpPr>
        <p:spPr>
          <a:xfrm>
            <a:off x="-60158" y="6415431"/>
            <a:ext cx="9231183" cy="510119"/>
          </a:xfrm>
          <a:prstGeom prst="rect">
            <a:avLst/>
          </a:prstGeom>
          <a:solidFill>
            <a:srgbClr val="358A70">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0" y="489008"/>
            <a:ext cx="9198049" cy="645219"/>
          </a:xfrm>
          <a:prstGeom prst="rect">
            <a:avLst/>
          </a:prstGeom>
          <a:solidFill>
            <a:srgbClr val="358A70">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193878" y="1908976"/>
            <a:ext cx="2753667" cy="646331"/>
          </a:xfrm>
          <a:prstGeom prst="rect">
            <a:avLst/>
          </a:prstGeom>
          <a:noFill/>
          <a:effectLst>
            <a:outerShdw blurRad="25400" dist="25400" dir="2700000" algn="tl" rotWithShape="0">
              <a:srgbClr val="000000"/>
            </a:outerShdw>
          </a:effectLst>
        </p:spPr>
        <p:txBody>
          <a:bodyPr wrap="square" rtlCol="0">
            <a:spAutoFit/>
          </a:bodyPr>
          <a:lstStyle/>
          <a:p>
            <a:r>
              <a:rPr lang="en-US" dirty="0">
                <a:solidFill>
                  <a:schemeClr val="bg1"/>
                </a:solidFill>
                <a:latin typeface="Arial"/>
                <a:cs typeface="Arial"/>
              </a:rPr>
              <a:t>Diagnosing Mental </a:t>
            </a:r>
            <a:r>
              <a:rPr lang="en-US" dirty="0" smtClean="0">
                <a:solidFill>
                  <a:schemeClr val="bg1"/>
                </a:solidFill>
                <a:latin typeface="Arial"/>
                <a:cs typeface="Arial"/>
              </a:rPr>
              <a:t>Disorders</a:t>
            </a:r>
            <a:endParaRPr lang="en-US" dirty="0">
              <a:solidFill>
                <a:schemeClr val="bg1"/>
              </a:solidFill>
              <a:latin typeface="Arial"/>
              <a:cs typeface="Arial"/>
            </a:endParaRPr>
          </a:p>
        </p:txBody>
      </p:sp>
      <p:sp>
        <p:nvSpPr>
          <p:cNvPr id="7" name="Oval 6"/>
          <p:cNvSpPr/>
          <p:nvPr/>
        </p:nvSpPr>
        <p:spPr>
          <a:xfrm>
            <a:off x="331348" y="1831438"/>
            <a:ext cx="801406" cy="80140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31349" y="1980933"/>
            <a:ext cx="801405" cy="461665"/>
          </a:xfrm>
          <a:prstGeom prst="rect">
            <a:avLst/>
          </a:prstGeom>
          <a:noFill/>
        </p:spPr>
        <p:txBody>
          <a:bodyPr wrap="square" rtlCol="0">
            <a:spAutoFit/>
          </a:bodyPr>
          <a:lstStyle/>
          <a:p>
            <a:pPr algn="ctr"/>
            <a:r>
              <a:rPr lang="en-US" sz="2400" b="1" dirty="0" smtClean="0">
                <a:solidFill>
                  <a:srgbClr val="4AC6A0"/>
                </a:solidFill>
                <a:latin typeface="Arial"/>
                <a:cs typeface="Arial"/>
              </a:rPr>
              <a:t>15.1</a:t>
            </a:r>
            <a:endParaRPr lang="en-US" sz="2400" b="1" dirty="0">
              <a:solidFill>
                <a:srgbClr val="4AC6A0"/>
              </a:solidFill>
              <a:latin typeface="Arial"/>
              <a:cs typeface="Arial"/>
            </a:endParaRPr>
          </a:p>
        </p:txBody>
      </p:sp>
      <p:sp>
        <p:nvSpPr>
          <p:cNvPr id="9" name="TextBox 8"/>
          <p:cNvSpPr txBox="1"/>
          <p:nvPr/>
        </p:nvSpPr>
        <p:spPr>
          <a:xfrm>
            <a:off x="0" y="567933"/>
            <a:ext cx="9144000" cy="461665"/>
          </a:xfrm>
          <a:prstGeom prst="rect">
            <a:avLst/>
          </a:prstGeom>
          <a:noFill/>
        </p:spPr>
        <p:txBody>
          <a:bodyPr wrap="square" rtlCol="0">
            <a:spAutoFit/>
          </a:bodyPr>
          <a:lstStyle/>
          <a:p>
            <a:pPr algn="ctr"/>
            <a:r>
              <a:rPr lang="en-US" sz="2400" b="1" dirty="0" smtClean="0">
                <a:latin typeface="Arial"/>
                <a:cs typeface="Arial"/>
              </a:rPr>
              <a:t>15     </a:t>
            </a:r>
            <a:r>
              <a:rPr lang="en-US" sz="2400" cap="all" dirty="0" smtClean="0">
                <a:latin typeface="Arial"/>
                <a:cs typeface="Arial"/>
              </a:rPr>
              <a:t>Psychological disorders</a:t>
            </a:r>
            <a:endParaRPr lang="en-US" sz="2400" cap="all" dirty="0">
              <a:latin typeface="Arial"/>
              <a:cs typeface="Arial"/>
            </a:endParaRPr>
          </a:p>
        </p:txBody>
      </p:sp>
      <p:sp>
        <p:nvSpPr>
          <p:cNvPr id="10" name="TextBox 9"/>
          <p:cNvSpPr txBox="1"/>
          <p:nvPr/>
        </p:nvSpPr>
        <p:spPr>
          <a:xfrm>
            <a:off x="1193879" y="2926395"/>
            <a:ext cx="2753667" cy="369332"/>
          </a:xfrm>
          <a:prstGeom prst="rect">
            <a:avLst/>
          </a:prstGeom>
          <a:noFill/>
          <a:effectLst>
            <a:outerShdw blurRad="25400" dist="25400" dir="2700000" algn="tl" rotWithShape="0">
              <a:srgbClr val="000000"/>
            </a:outerShdw>
          </a:effectLst>
        </p:spPr>
        <p:txBody>
          <a:bodyPr wrap="square" rtlCol="0">
            <a:spAutoFit/>
          </a:bodyPr>
          <a:lstStyle/>
          <a:p>
            <a:r>
              <a:rPr lang="en-US" dirty="0">
                <a:solidFill>
                  <a:schemeClr val="bg1"/>
                </a:solidFill>
                <a:latin typeface="Arial"/>
                <a:cs typeface="Arial"/>
              </a:rPr>
              <a:t>Anxiety </a:t>
            </a:r>
            <a:r>
              <a:rPr lang="en-US" dirty="0" smtClean="0">
                <a:solidFill>
                  <a:schemeClr val="bg1"/>
                </a:solidFill>
                <a:latin typeface="Arial"/>
                <a:cs typeface="Arial"/>
              </a:rPr>
              <a:t>Disorders</a:t>
            </a:r>
            <a:endParaRPr lang="en-US" dirty="0">
              <a:solidFill>
                <a:schemeClr val="bg1"/>
              </a:solidFill>
              <a:latin typeface="Arial"/>
              <a:cs typeface="Arial"/>
            </a:endParaRPr>
          </a:p>
        </p:txBody>
      </p:sp>
      <p:sp>
        <p:nvSpPr>
          <p:cNvPr id="11" name="Oval 10"/>
          <p:cNvSpPr/>
          <p:nvPr/>
        </p:nvSpPr>
        <p:spPr>
          <a:xfrm>
            <a:off x="331348" y="2710358"/>
            <a:ext cx="801406" cy="80140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31349" y="2859853"/>
            <a:ext cx="801405" cy="461665"/>
          </a:xfrm>
          <a:prstGeom prst="rect">
            <a:avLst/>
          </a:prstGeom>
          <a:noFill/>
        </p:spPr>
        <p:txBody>
          <a:bodyPr wrap="square" rtlCol="0">
            <a:spAutoFit/>
          </a:bodyPr>
          <a:lstStyle/>
          <a:p>
            <a:pPr algn="ctr"/>
            <a:r>
              <a:rPr lang="en-US" sz="2400" b="1" dirty="0" smtClean="0">
                <a:solidFill>
                  <a:srgbClr val="4AC6A0"/>
                </a:solidFill>
                <a:latin typeface="Arial"/>
                <a:cs typeface="Arial"/>
              </a:rPr>
              <a:t>15.2</a:t>
            </a:r>
            <a:endParaRPr lang="en-US" sz="2400" b="1" dirty="0">
              <a:solidFill>
                <a:srgbClr val="4AC6A0"/>
              </a:solidFill>
              <a:latin typeface="Arial"/>
              <a:cs typeface="Arial"/>
            </a:endParaRPr>
          </a:p>
        </p:txBody>
      </p:sp>
      <p:sp>
        <p:nvSpPr>
          <p:cNvPr id="13" name="TextBox 12"/>
          <p:cNvSpPr txBox="1"/>
          <p:nvPr/>
        </p:nvSpPr>
        <p:spPr>
          <a:xfrm>
            <a:off x="1193879" y="3666816"/>
            <a:ext cx="2753667" cy="646331"/>
          </a:xfrm>
          <a:prstGeom prst="rect">
            <a:avLst/>
          </a:prstGeom>
          <a:noFill/>
          <a:effectLst>
            <a:outerShdw blurRad="25400" dist="25400" dir="2700000" algn="tl" rotWithShape="0">
              <a:srgbClr val="000000"/>
            </a:outerShdw>
          </a:effectLst>
        </p:spPr>
        <p:txBody>
          <a:bodyPr wrap="square" rtlCol="0">
            <a:spAutoFit/>
          </a:bodyPr>
          <a:lstStyle/>
          <a:p>
            <a:r>
              <a:rPr lang="en-US" dirty="0">
                <a:solidFill>
                  <a:schemeClr val="bg1"/>
                </a:solidFill>
                <a:latin typeface="Arial"/>
                <a:cs typeface="Arial"/>
              </a:rPr>
              <a:t>Trauma and Obsessive–Compulsive </a:t>
            </a:r>
            <a:r>
              <a:rPr lang="en-US" dirty="0" smtClean="0">
                <a:solidFill>
                  <a:schemeClr val="bg1"/>
                </a:solidFill>
                <a:latin typeface="Arial"/>
                <a:cs typeface="Arial"/>
              </a:rPr>
              <a:t>Disorders</a:t>
            </a:r>
            <a:endParaRPr lang="en-US" dirty="0">
              <a:solidFill>
                <a:schemeClr val="bg1"/>
              </a:solidFill>
              <a:latin typeface="Arial"/>
              <a:cs typeface="Arial"/>
            </a:endParaRPr>
          </a:p>
        </p:txBody>
      </p:sp>
      <p:sp>
        <p:nvSpPr>
          <p:cNvPr id="14" name="Oval 13"/>
          <p:cNvSpPr/>
          <p:nvPr/>
        </p:nvSpPr>
        <p:spPr>
          <a:xfrm>
            <a:off x="331348" y="3589278"/>
            <a:ext cx="801406" cy="80140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331349" y="3738773"/>
            <a:ext cx="801405" cy="461665"/>
          </a:xfrm>
          <a:prstGeom prst="rect">
            <a:avLst/>
          </a:prstGeom>
          <a:noFill/>
        </p:spPr>
        <p:txBody>
          <a:bodyPr wrap="square" rtlCol="0">
            <a:spAutoFit/>
          </a:bodyPr>
          <a:lstStyle/>
          <a:p>
            <a:pPr algn="ctr"/>
            <a:r>
              <a:rPr lang="en-US" sz="2400" b="1" dirty="0" smtClean="0">
                <a:solidFill>
                  <a:srgbClr val="4AC6A0"/>
                </a:solidFill>
                <a:latin typeface="Arial"/>
                <a:cs typeface="Arial"/>
              </a:rPr>
              <a:t>15.3</a:t>
            </a:r>
            <a:endParaRPr lang="en-US" sz="2400" b="1" dirty="0">
              <a:solidFill>
                <a:srgbClr val="4AC6A0"/>
              </a:solidFill>
              <a:latin typeface="Arial"/>
              <a:cs typeface="Arial"/>
            </a:endParaRPr>
          </a:p>
        </p:txBody>
      </p:sp>
      <p:sp>
        <p:nvSpPr>
          <p:cNvPr id="16" name="TextBox 15"/>
          <p:cNvSpPr txBox="1"/>
          <p:nvPr/>
        </p:nvSpPr>
        <p:spPr>
          <a:xfrm>
            <a:off x="1193878" y="4545736"/>
            <a:ext cx="2753667" cy="646331"/>
          </a:xfrm>
          <a:prstGeom prst="rect">
            <a:avLst/>
          </a:prstGeom>
          <a:noFill/>
          <a:effectLst>
            <a:outerShdw blurRad="25400" dist="25400" dir="2700000" algn="tl" rotWithShape="0">
              <a:srgbClr val="000000"/>
            </a:outerShdw>
          </a:effectLst>
        </p:spPr>
        <p:txBody>
          <a:bodyPr wrap="square" rtlCol="0">
            <a:spAutoFit/>
          </a:bodyPr>
          <a:lstStyle/>
          <a:p>
            <a:r>
              <a:rPr lang="en-US" dirty="0">
                <a:solidFill>
                  <a:schemeClr val="bg1"/>
                </a:solidFill>
                <a:latin typeface="Arial"/>
                <a:cs typeface="Arial"/>
              </a:rPr>
              <a:t>Depressive and Bipolar </a:t>
            </a:r>
            <a:r>
              <a:rPr lang="en-US" dirty="0" smtClean="0">
                <a:solidFill>
                  <a:schemeClr val="bg1"/>
                </a:solidFill>
                <a:latin typeface="Arial"/>
                <a:cs typeface="Arial"/>
              </a:rPr>
              <a:t>Disorders</a:t>
            </a:r>
            <a:endParaRPr lang="en-US" dirty="0">
              <a:solidFill>
                <a:schemeClr val="bg1"/>
              </a:solidFill>
              <a:latin typeface="Arial"/>
              <a:cs typeface="Arial"/>
            </a:endParaRPr>
          </a:p>
        </p:txBody>
      </p:sp>
      <p:sp>
        <p:nvSpPr>
          <p:cNvPr id="17" name="Oval 16"/>
          <p:cNvSpPr/>
          <p:nvPr/>
        </p:nvSpPr>
        <p:spPr>
          <a:xfrm>
            <a:off x="331348" y="4468198"/>
            <a:ext cx="801406" cy="80140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331349" y="4617693"/>
            <a:ext cx="801405" cy="461665"/>
          </a:xfrm>
          <a:prstGeom prst="rect">
            <a:avLst/>
          </a:prstGeom>
          <a:noFill/>
        </p:spPr>
        <p:txBody>
          <a:bodyPr wrap="square" rtlCol="0">
            <a:spAutoFit/>
          </a:bodyPr>
          <a:lstStyle/>
          <a:p>
            <a:pPr algn="ctr"/>
            <a:r>
              <a:rPr lang="en-US" sz="2400" b="1" dirty="0" smtClean="0">
                <a:solidFill>
                  <a:srgbClr val="4AC6A0"/>
                </a:solidFill>
                <a:latin typeface="Arial"/>
                <a:cs typeface="Arial"/>
              </a:rPr>
              <a:t>15.4</a:t>
            </a:r>
            <a:endParaRPr lang="en-US" sz="2400" b="1" dirty="0">
              <a:solidFill>
                <a:srgbClr val="4AC6A0"/>
              </a:solidFill>
              <a:latin typeface="Arial"/>
              <a:cs typeface="Arial"/>
            </a:endParaRPr>
          </a:p>
        </p:txBody>
      </p:sp>
      <p:sp>
        <p:nvSpPr>
          <p:cNvPr id="19" name="Rectangle 1"/>
          <p:cNvSpPr>
            <a:spLocks/>
          </p:cNvSpPr>
          <p:nvPr/>
        </p:nvSpPr>
        <p:spPr bwMode="auto">
          <a:xfrm>
            <a:off x="-60159" y="6448261"/>
            <a:ext cx="9258207" cy="477289"/>
          </a:xfrm>
          <a:prstGeom prst="rect">
            <a:avLst/>
          </a:prstGeom>
          <a:noFill/>
          <a:ln>
            <a:noFill/>
          </a:ln>
          <a:extLst/>
        </p:spPr>
        <p:txBody>
          <a:bodyPr lIns="0" tIns="0" rIns="40639" bIns="0" anchor="b"/>
          <a:lstStyle/>
          <a:p>
            <a:pPr marL="39688" algn="ctr" defTabSz="914400">
              <a:defRPr/>
            </a:pPr>
            <a:r>
              <a:rPr lang="en-US" sz="1000" b="1" dirty="0" smtClean="0">
                <a:solidFill>
                  <a:schemeClr val="tx1"/>
                </a:solidFill>
                <a:latin typeface="Arial" charset="0"/>
                <a:ea typeface="ＭＳ Ｐゴシック" charset="0"/>
                <a:cs typeface="Helvetica" charset="0"/>
                <a:sym typeface="Helvetica" charset="0"/>
              </a:rPr>
              <a:t>PSYCHOLOGY</a:t>
            </a:r>
            <a:r>
              <a:rPr lang="en-US" sz="1000" b="0" dirty="0" smtClean="0">
                <a:solidFill>
                  <a:schemeClr val="tx1"/>
                </a:solidFill>
                <a:latin typeface="Arial" charset="0"/>
                <a:ea typeface="ＭＳ Ｐゴシック" charset="0"/>
                <a:cs typeface="Helvetica" charset="0"/>
                <a:sym typeface="Helvetica" charset="0"/>
              </a:rPr>
              <a:t>, Twelfth Edition  </a:t>
            </a:r>
            <a:r>
              <a:rPr lang="en-US" sz="1000" b="0" dirty="0">
                <a:solidFill>
                  <a:schemeClr val="tx1"/>
                </a:solidFill>
                <a:latin typeface="Arial" charset="0"/>
                <a:ea typeface="ＭＳ Ｐゴシック" charset="0"/>
                <a:cs typeface="Helvetica" charset="0"/>
                <a:sym typeface="Helvetica" charset="0"/>
              </a:rPr>
              <a:t>|  </a:t>
            </a:r>
            <a:r>
              <a:rPr lang="en-US" sz="1000" b="0" dirty="0" smtClean="0">
                <a:solidFill>
                  <a:schemeClr val="tx1"/>
                </a:solidFill>
                <a:latin typeface="Arial" charset="0"/>
                <a:ea typeface="ＭＳ Ｐゴシック" charset="0"/>
                <a:cs typeface="Helvetica" charset="0"/>
                <a:sym typeface="Helvetica" charset="0"/>
              </a:rPr>
              <a:t>Carole Wade • Carol Tavris</a:t>
            </a:r>
            <a:endParaRPr lang="en-US" sz="1000" b="0" dirty="0">
              <a:solidFill>
                <a:schemeClr val="tx1"/>
              </a:solidFill>
              <a:latin typeface="Arial" charset="0"/>
              <a:ea typeface="ＭＳ Ｐゴシック" charset="0"/>
              <a:cs typeface="Helvetica" charset="0"/>
              <a:sym typeface="Helvetica" charset="0"/>
            </a:endParaRPr>
          </a:p>
          <a:p>
            <a:pPr marL="39688" algn="ctr" defTabSz="914400">
              <a:defRPr/>
            </a:pPr>
            <a:r>
              <a:rPr lang="en-US" sz="1000" b="0" dirty="0" smtClean="0">
                <a:solidFill>
                  <a:schemeClr val="tx1"/>
                </a:solidFill>
                <a:latin typeface="Arial" charset="0"/>
                <a:ea typeface="ＭＳ Ｐゴシック" charset="0"/>
                <a:cs typeface="Helvetica" charset="0"/>
                <a:sym typeface="Helvetica" charset="0"/>
              </a:rPr>
              <a:t>Copyright </a:t>
            </a:r>
            <a:r>
              <a:rPr lang="en-US" sz="1000" b="0" dirty="0">
                <a:solidFill>
                  <a:schemeClr val="tx1"/>
                </a:solidFill>
                <a:latin typeface="Arial" charset="0"/>
                <a:ea typeface="ＭＳ Ｐゴシック" charset="0"/>
                <a:cs typeface="Helvetica" charset="0"/>
                <a:sym typeface="Helvetica" charset="0"/>
              </a:rPr>
              <a:t>© </a:t>
            </a:r>
            <a:r>
              <a:rPr lang="en-US" sz="1000" dirty="0" smtClean="0">
                <a:latin typeface="Arial" charset="0"/>
                <a:ea typeface="ＭＳ Ｐゴシック" charset="0"/>
                <a:cs typeface="Helvetica" charset="0"/>
                <a:sym typeface="Helvetica" charset="0"/>
              </a:rPr>
              <a:t>2017, </a:t>
            </a:r>
            <a:r>
              <a:rPr lang="en-US" sz="1000" dirty="0">
                <a:latin typeface="Arial" charset="0"/>
                <a:ea typeface="ＭＳ Ｐゴシック" charset="0"/>
                <a:cs typeface="Helvetica" charset="0"/>
                <a:sym typeface="Helvetica" charset="0"/>
              </a:rPr>
              <a:t>2014, </a:t>
            </a:r>
            <a:r>
              <a:rPr lang="en-US" sz="1000" dirty="0" smtClean="0">
                <a:latin typeface="Arial" charset="0"/>
                <a:ea typeface="ＭＳ Ｐゴシック" charset="0"/>
                <a:cs typeface="Helvetica" charset="0"/>
                <a:sym typeface="Helvetica" charset="0"/>
              </a:rPr>
              <a:t>2011 Pearson </a:t>
            </a:r>
            <a:r>
              <a:rPr lang="en-US" sz="1000" b="0" dirty="0" smtClean="0">
                <a:solidFill>
                  <a:schemeClr val="tx1"/>
                </a:solidFill>
                <a:latin typeface="Arial" charset="0"/>
                <a:ea typeface="ＭＳ Ｐゴシック" charset="0"/>
                <a:cs typeface="Helvetica" charset="0"/>
                <a:sym typeface="Helvetica" charset="0"/>
              </a:rPr>
              <a:t>Education Inc. All rights reserved.</a:t>
            </a:r>
            <a:endParaRPr lang="en-US" sz="1000" b="0" dirty="0">
              <a:solidFill>
                <a:schemeClr val="tx1"/>
              </a:solidFill>
              <a:latin typeface="Arial" charset="0"/>
              <a:ea typeface="ＭＳ Ｐゴシック" charset="0"/>
              <a:cs typeface="Helvetica" charset="0"/>
              <a:sym typeface="Helvetica" charset="0"/>
            </a:endParaRPr>
          </a:p>
          <a:p>
            <a:pPr marL="39688" defTabSz="914400">
              <a:defRPr/>
            </a:pPr>
            <a:endParaRPr lang="en-US" sz="1000" b="0" dirty="0">
              <a:solidFill>
                <a:schemeClr val="tx1"/>
              </a:solidFill>
              <a:latin typeface="Arial" charset="0"/>
              <a:ea typeface="ＭＳ Ｐゴシック" charset="0"/>
              <a:cs typeface="Helvetica" charset="0"/>
              <a:sym typeface="Helvetica" charset="0"/>
            </a:endParaRPr>
          </a:p>
        </p:txBody>
      </p:sp>
      <p:sp>
        <p:nvSpPr>
          <p:cNvPr id="24" name="TextBox 23"/>
          <p:cNvSpPr txBox="1"/>
          <p:nvPr/>
        </p:nvSpPr>
        <p:spPr>
          <a:xfrm>
            <a:off x="4980767" y="2047475"/>
            <a:ext cx="3403942" cy="369332"/>
          </a:xfrm>
          <a:prstGeom prst="rect">
            <a:avLst/>
          </a:prstGeom>
          <a:noFill/>
          <a:effectLst>
            <a:outerShdw blurRad="25400" dist="25400" dir="2700000" algn="tl" rotWithShape="0">
              <a:srgbClr val="000000"/>
            </a:outerShdw>
          </a:effectLst>
        </p:spPr>
        <p:txBody>
          <a:bodyPr wrap="square" rtlCol="0">
            <a:spAutoFit/>
          </a:bodyPr>
          <a:lstStyle/>
          <a:p>
            <a:r>
              <a:rPr lang="en-US" dirty="0">
                <a:solidFill>
                  <a:schemeClr val="bg1"/>
                </a:solidFill>
                <a:latin typeface="Arial"/>
                <a:cs typeface="Arial"/>
              </a:rPr>
              <a:t>Personality </a:t>
            </a:r>
            <a:r>
              <a:rPr lang="en-US" dirty="0" smtClean="0">
                <a:solidFill>
                  <a:schemeClr val="bg1"/>
                </a:solidFill>
                <a:latin typeface="Arial"/>
                <a:cs typeface="Arial"/>
              </a:rPr>
              <a:t>Disorders</a:t>
            </a:r>
            <a:endParaRPr lang="en-US" dirty="0">
              <a:solidFill>
                <a:schemeClr val="bg1"/>
              </a:solidFill>
              <a:latin typeface="Arial"/>
              <a:cs typeface="Arial"/>
            </a:endParaRPr>
          </a:p>
        </p:txBody>
      </p:sp>
      <p:sp>
        <p:nvSpPr>
          <p:cNvPr id="25" name="Oval 24"/>
          <p:cNvSpPr/>
          <p:nvPr/>
        </p:nvSpPr>
        <p:spPr>
          <a:xfrm>
            <a:off x="4118237" y="1831438"/>
            <a:ext cx="801406" cy="80140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4118238" y="1980933"/>
            <a:ext cx="801405" cy="461665"/>
          </a:xfrm>
          <a:prstGeom prst="rect">
            <a:avLst/>
          </a:prstGeom>
          <a:noFill/>
        </p:spPr>
        <p:txBody>
          <a:bodyPr wrap="square" rtlCol="0">
            <a:spAutoFit/>
          </a:bodyPr>
          <a:lstStyle/>
          <a:p>
            <a:pPr algn="ctr"/>
            <a:r>
              <a:rPr lang="en-US" sz="2400" b="1" dirty="0" smtClean="0">
                <a:solidFill>
                  <a:srgbClr val="4AC6A0"/>
                </a:solidFill>
                <a:latin typeface="Arial"/>
                <a:cs typeface="Arial"/>
              </a:rPr>
              <a:t>15.5</a:t>
            </a:r>
            <a:endParaRPr lang="en-US" sz="2400" b="1" dirty="0">
              <a:solidFill>
                <a:srgbClr val="4AC6A0"/>
              </a:solidFill>
              <a:latin typeface="Arial"/>
              <a:cs typeface="Arial"/>
            </a:endParaRPr>
          </a:p>
        </p:txBody>
      </p:sp>
      <p:sp>
        <p:nvSpPr>
          <p:cNvPr id="27" name="TextBox 26"/>
          <p:cNvSpPr txBox="1"/>
          <p:nvPr/>
        </p:nvSpPr>
        <p:spPr>
          <a:xfrm>
            <a:off x="4980768" y="2926395"/>
            <a:ext cx="3403942" cy="369332"/>
          </a:xfrm>
          <a:prstGeom prst="rect">
            <a:avLst/>
          </a:prstGeom>
          <a:noFill/>
          <a:effectLst>
            <a:outerShdw blurRad="25400" dist="25400" dir="2700000" algn="tl" rotWithShape="0">
              <a:srgbClr val="000000"/>
            </a:outerShdw>
          </a:effectLst>
        </p:spPr>
        <p:txBody>
          <a:bodyPr wrap="square" rtlCol="0">
            <a:spAutoFit/>
          </a:bodyPr>
          <a:lstStyle/>
          <a:p>
            <a:r>
              <a:rPr lang="en-US" dirty="0">
                <a:solidFill>
                  <a:schemeClr val="bg1"/>
                </a:solidFill>
                <a:latin typeface="Arial"/>
                <a:cs typeface="Arial"/>
              </a:rPr>
              <a:t>Drug Abuse and </a:t>
            </a:r>
            <a:r>
              <a:rPr lang="en-US" dirty="0" smtClean="0">
                <a:solidFill>
                  <a:schemeClr val="bg1"/>
                </a:solidFill>
                <a:latin typeface="Arial"/>
                <a:cs typeface="Arial"/>
              </a:rPr>
              <a:t>Addiction</a:t>
            </a:r>
            <a:endParaRPr lang="en-US" dirty="0">
              <a:solidFill>
                <a:schemeClr val="bg1"/>
              </a:solidFill>
              <a:latin typeface="Arial"/>
              <a:cs typeface="Arial"/>
            </a:endParaRPr>
          </a:p>
        </p:txBody>
      </p:sp>
      <p:sp>
        <p:nvSpPr>
          <p:cNvPr id="28" name="Oval 27"/>
          <p:cNvSpPr/>
          <p:nvPr/>
        </p:nvSpPr>
        <p:spPr>
          <a:xfrm>
            <a:off x="4118237" y="2710358"/>
            <a:ext cx="801406" cy="80140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4118238" y="2859853"/>
            <a:ext cx="801405" cy="461665"/>
          </a:xfrm>
          <a:prstGeom prst="rect">
            <a:avLst/>
          </a:prstGeom>
          <a:noFill/>
        </p:spPr>
        <p:txBody>
          <a:bodyPr wrap="square" rtlCol="0">
            <a:spAutoFit/>
          </a:bodyPr>
          <a:lstStyle/>
          <a:p>
            <a:pPr algn="ctr"/>
            <a:r>
              <a:rPr lang="en-US" sz="2400" b="1" dirty="0" smtClean="0">
                <a:solidFill>
                  <a:srgbClr val="4AC6A0"/>
                </a:solidFill>
                <a:latin typeface="Arial"/>
                <a:cs typeface="Arial"/>
              </a:rPr>
              <a:t>15.6</a:t>
            </a:r>
            <a:endParaRPr lang="en-US" sz="2400" b="1" dirty="0">
              <a:solidFill>
                <a:srgbClr val="4AC6A0"/>
              </a:solidFill>
              <a:latin typeface="Arial"/>
              <a:cs typeface="Arial"/>
            </a:endParaRPr>
          </a:p>
        </p:txBody>
      </p:sp>
      <p:sp>
        <p:nvSpPr>
          <p:cNvPr id="30" name="TextBox 29"/>
          <p:cNvSpPr txBox="1"/>
          <p:nvPr/>
        </p:nvSpPr>
        <p:spPr>
          <a:xfrm>
            <a:off x="4980768" y="3805315"/>
            <a:ext cx="3403942" cy="369332"/>
          </a:xfrm>
          <a:prstGeom prst="rect">
            <a:avLst/>
          </a:prstGeom>
          <a:noFill/>
          <a:effectLst>
            <a:outerShdw blurRad="25400" dist="25400" dir="2700000" algn="tl" rotWithShape="0">
              <a:srgbClr val="000000"/>
            </a:outerShdw>
          </a:effectLst>
        </p:spPr>
        <p:txBody>
          <a:bodyPr wrap="square" rtlCol="0">
            <a:spAutoFit/>
          </a:bodyPr>
          <a:lstStyle/>
          <a:p>
            <a:r>
              <a:rPr lang="en-US" dirty="0">
                <a:solidFill>
                  <a:schemeClr val="bg1"/>
                </a:solidFill>
                <a:latin typeface="Arial"/>
                <a:cs typeface="Arial"/>
              </a:rPr>
              <a:t>Dissociative Identity </a:t>
            </a:r>
            <a:r>
              <a:rPr lang="en-US" dirty="0" smtClean="0">
                <a:solidFill>
                  <a:schemeClr val="bg1"/>
                </a:solidFill>
                <a:latin typeface="Arial"/>
                <a:cs typeface="Arial"/>
              </a:rPr>
              <a:t>Disorder</a:t>
            </a:r>
            <a:endParaRPr lang="en-US" dirty="0">
              <a:solidFill>
                <a:schemeClr val="bg1"/>
              </a:solidFill>
              <a:latin typeface="Arial"/>
              <a:cs typeface="Arial"/>
            </a:endParaRPr>
          </a:p>
        </p:txBody>
      </p:sp>
      <p:sp>
        <p:nvSpPr>
          <p:cNvPr id="31" name="Oval 30"/>
          <p:cNvSpPr/>
          <p:nvPr/>
        </p:nvSpPr>
        <p:spPr>
          <a:xfrm>
            <a:off x="4118237" y="3589278"/>
            <a:ext cx="801406" cy="80140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4118238" y="3738773"/>
            <a:ext cx="801405" cy="461665"/>
          </a:xfrm>
          <a:prstGeom prst="rect">
            <a:avLst/>
          </a:prstGeom>
          <a:noFill/>
        </p:spPr>
        <p:txBody>
          <a:bodyPr wrap="square" rtlCol="0">
            <a:spAutoFit/>
          </a:bodyPr>
          <a:lstStyle/>
          <a:p>
            <a:pPr algn="ctr"/>
            <a:r>
              <a:rPr lang="en-US" sz="2400" b="1" dirty="0" smtClean="0">
                <a:solidFill>
                  <a:srgbClr val="4AC6A0"/>
                </a:solidFill>
                <a:latin typeface="Arial"/>
                <a:cs typeface="Arial"/>
              </a:rPr>
              <a:t>15.7</a:t>
            </a:r>
            <a:endParaRPr lang="en-US" sz="2400" b="1" dirty="0">
              <a:solidFill>
                <a:srgbClr val="4AC6A0"/>
              </a:solidFill>
              <a:latin typeface="Arial"/>
              <a:cs typeface="Arial"/>
            </a:endParaRPr>
          </a:p>
        </p:txBody>
      </p:sp>
      <p:sp>
        <p:nvSpPr>
          <p:cNvPr id="33" name="TextBox 32"/>
          <p:cNvSpPr txBox="1"/>
          <p:nvPr/>
        </p:nvSpPr>
        <p:spPr>
          <a:xfrm>
            <a:off x="4980767" y="4684235"/>
            <a:ext cx="3403942" cy="369332"/>
          </a:xfrm>
          <a:prstGeom prst="rect">
            <a:avLst/>
          </a:prstGeom>
          <a:noFill/>
          <a:effectLst>
            <a:outerShdw blurRad="25400" dist="25400" dir="2700000" algn="tl" rotWithShape="0">
              <a:srgbClr val="000000"/>
            </a:outerShdw>
          </a:effectLst>
        </p:spPr>
        <p:txBody>
          <a:bodyPr wrap="square" rtlCol="0">
            <a:spAutoFit/>
          </a:bodyPr>
          <a:lstStyle/>
          <a:p>
            <a:r>
              <a:rPr lang="en-US" dirty="0" smtClean="0">
                <a:solidFill>
                  <a:schemeClr val="bg1"/>
                </a:solidFill>
                <a:latin typeface="Arial"/>
                <a:cs typeface="Arial"/>
              </a:rPr>
              <a:t>Schizophrenia</a:t>
            </a:r>
            <a:endParaRPr lang="en-US" dirty="0">
              <a:solidFill>
                <a:schemeClr val="bg1"/>
              </a:solidFill>
              <a:latin typeface="Arial"/>
              <a:cs typeface="Arial"/>
            </a:endParaRPr>
          </a:p>
        </p:txBody>
      </p:sp>
      <p:sp>
        <p:nvSpPr>
          <p:cNvPr id="34" name="Oval 33"/>
          <p:cNvSpPr/>
          <p:nvPr/>
        </p:nvSpPr>
        <p:spPr>
          <a:xfrm>
            <a:off x="4118237" y="4468198"/>
            <a:ext cx="801406" cy="80140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4118238" y="4617693"/>
            <a:ext cx="801405" cy="461665"/>
          </a:xfrm>
          <a:prstGeom prst="rect">
            <a:avLst/>
          </a:prstGeom>
          <a:noFill/>
        </p:spPr>
        <p:txBody>
          <a:bodyPr wrap="square" rtlCol="0">
            <a:spAutoFit/>
          </a:bodyPr>
          <a:lstStyle/>
          <a:p>
            <a:pPr algn="ctr"/>
            <a:r>
              <a:rPr lang="en-US" sz="2400" b="1" dirty="0" smtClean="0">
                <a:solidFill>
                  <a:srgbClr val="4AC6A0"/>
                </a:solidFill>
                <a:latin typeface="Arial"/>
                <a:cs typeface="Arial"/>
              </a:rPr>
              <a:t>15.8</a:t>
            </a:r>
            <a:endParaRPr lang="en-US" sz="2400" b="1" dirty="0">
              <a:solidFill>
                <a:srgbClr val="4AC6A0"/>
              </a:solidFill>
              <a:latin typeface="Arial"/>
              <a:cs typeface="Arial"/>
            </a:endParaRPr>
          </a:p>
        </p:txBody>
      </p:sp>
    </p:spTree>
    <p:extLst>
      <p:ext uri="{BB962C8B-B14F-4D97-AF65-F5344CB8AC3E}">
        <p14:creationId xmlns:p14="http://schemas.microsoft.com/office/powerpoint/2010/main" val="16074057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childTnLst>
                                </p:cTn>
                              </p:par>
                              <p:par>
                                <p:cTn id="18" presetID="23" presetClass="entr" presetSubtype="1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childTnLst>
                                </p:cTn>
                              </p:par>
                              <p:par>
                                <p:cTn id="22" presetID="2" presetClass="entr" presetSubtype="1"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0-#ppt_h/2"/>
                                          </p:val>
                                        </p:tav>
                                        <p:tav tm="100000">
                                          <p:val>
                                            <p:strVal val="#ppt_y"/>
                                          </p:val>
                                        </p:tav>
                                      </p:tavLst>
                                    </p:anim>
                                  </p:childTnLst>
                                </p:cTn>
                              </p:par>
                            </p:childTnLst>
                          </p:cTn>
                        </p:par>
                        <p:par>
                          <p:cTn id="26" fill="hold">
                            <p:stCondLst>
                              <p:cond delay="1500"/>
                            </p:stCondLst>
                            <p:childTnLst>
                              <p:par>
                                <p:cTn id="27" presetID="23" presetClass="entr" presetSubtype="16"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childTnLst>
                                </p:cTn>
                              </p:par>
                              <p:par>
                                <p:cTn id="31" presetID="23" presetClass="entr" presetSubtype="16"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0-#ppt_h/2"/>
                                          </p:val>
                                        </p:tav>
                                        <p:tav tm="100000">
                                          <p:val>
                                            <p:strVal val="#ppt_y"/>
                                          </p:val>
                                        </p:tav>
                                      </p:tavLst>
                                    </p:anim>
                                  </p:childTnLst>
                                </p:cTn>
                              </p:par>
                            </p:childTnLst>
                          </p:cTn>
                        </p:par>
                        <p:par>
                          <p:cTn id="39" fill="hold">
                            <p:stCondLst>
                              <p:cond delay="2000"/>
                            </p:stCondLst>
                            <p:childTnLst>
                              <p:par>
                                <p:cTn id="40" presetID="23" presetClass="entr" presetSubtype="16"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childTnLst>
                                </p:cTn>
                              </p:par>
                              <p:par>
                                <p:cTn id="44" presetID="23" presetClass="entr" presetSubtype="16"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500" fill="hold"/>
                                        <p:tgtEl>
                                          <p:spTgt spid="15"/>
                                        </p:tgtEl>
                                        <p:attrNameLst>
                                          <p:attrName>ppt_w</p:attrName>
                                        </p:attrNameLst>
                                      </p:cBhvr>
                                      <p:tavLst>
                                        <p:tav tm="0">
                                          <p:val>
                                            <p:fltVal val="0"/>
                                          </p:val>
                                        </p:tav>
                                        <p:tav tm="100000">
                                          <p:val>
                                            <p:strVal val="#ppt_w"/>
                                          </p:val>
                                        </p:tav>
                                      </p:tavLst>
                                    </p:anim>
                                    <p:anim calcmode="lin" valueType="num">
                                      <p:cBhvr>
                                        <p:cTn id="47" dur="500" fill="hold"/>
                                        <p:tgtEl>
                                          <p:spTgt spid="15"/>
                                        </p:tgtEl>
                                        <p:attrNameLst>
                                          <p:attrName>ppt_h</p:attrName>
                                        </p:attrNameLst>
                                      </p:cBhvr>
                                      <p:tavLst>
                                        <p:tav tm="0">
                                          <p:val>
                                            <p:fltVal val="0"/>
                                          </p:val>
                                        </p:tav>
                                        <p:tav tm="100000">
                                          <p:val>
                                            <p:strVal val="#ppt_h"/>
                                          </p:val>
                                        </p:tav>
                                      </p:tavLst>
                                    </p:anim>
                                  </p:childTnLst>
                                </p:cTn>
                              </p:par>
                              <p:par>
                                <p:cTn id="48" presetID="2" presetClass="entr" presetSubtype="1"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additive="base">
                                        <p:cTn id="50" dur="500" fill="hold"/>
                                        <p:tgtEl>
                                          <p:spTgt spid="13"/>
                                        </p:tgtEl>
                                        <p:attrNameLst>
                                          <p:attrName>ppt_x</p:attrName>
                                        </p:attrNameLst>
                                      </p:cBhvr>
                                      <p:tavLst>
                                        <p:tav tm="0">
                                          <p:val>
                                            <p:strVal val="#ppt_x"/>
                                          </p:val>
                                        </p:tav>
                                        <p:tav tm="100000">
                                          <p:val>
                                            <p:strVal val="#ppt_x"/>
                                          </p:val>
                                        </p:tav>
                                      </p:tavLst>
                                    </p:anim>
                                    <p:anim calcmode="lin" valueType="num">
                                      <p:cBhvr additive="base">
                                        <p:cTn id="51" dur="500" fill="hold"/>
                                        <p:tgtEl>
                                          <p:spTgt spid="13"/>
                                        </p:tgtEl>
                                        <p:attrNameLst>
                                          <p:attrName>ppt_y</p:attrName>
                                        </p:attrNameLst>
                                      </p:cBhvr>
                                      <p:tavLst>
                                        <p:tav tm="0">
                                          <p:val>
                                            <p:strVal val="0-#ppt_h/2"/>
                                          </p:val>
                                        </p:tav>
                                        <p:tav tm="100000">
                                          <p:val>
                                            <p:strVal val="#ppt_y"/>
                                          </p:val>
                                        </p:tav>
                                      </p:tavLst>
                                    </p:anim>
                                  </p:childTnLst>
                                </p:cTn>
                              </p:par>
                            </p:childTnLst>
                          </p:cTn>
                        </p:par>
                        <p:par>
                          <p:cTn id="52" fill="hold">
                            <p:stCondLst>
                              <p:cond delay="2500"/>
                            </p:stCondLst>
                            <p:childTnLst>
                              <p:par>
                                <p:cTn id="53" presetID="23" presetClass="entr" presetSubtype="16"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500" fill="hold"/>
                                        <p:tgtEl>
                                          <p:spTgt spid="17"/>
                                        </p:tgtEl>
                                        <p:attrNameLst>
                                          <p:attrName>ppt_w</p:attrName>
                                        </p:attrNameLst>
                                      </p:cBhvr>
                                      <p:tavLst>
                                        <p:tav tm="0">
                                          <p:val>
                                            <p:fltVal val="0"/>
                                          </p:val>
                                        </p:tav>
                                        <p:tav tm="100000">
                                          <p:val>
                                            <p:strVal val="#ppt_w"/>
                                          </p:val>
                                        </p:tav>
                                      </p:tavLst>
                                    </p:anim>
                                    <p:anim calcmode="lin" valueType="num">
                                      <p:cBhvr>
                                        <p:cTn id="56" dur="500" fill="hold"/>
                                        <p:tgtEl>
                                          <p:spTgt spid="17"/>
                                        </p:tgtEl>
                                        <p:attrNameLst>
                                          <p:attrName>ppt_h</p:attrName>
                                        </p:attrNameLst>
                                      </p:cBhvr>
                                      <p:tavLst>
                                        <p:tav tm="0">
                                          <p:val>
                                            <p:fltVal val="0"/>
                                          </p:val>
                                        </p:tav>
                                        <p:tav tm="100000">
                                          <p:val>
                                            <p:strVal val="#ppt_h"/>
                                          </p:val>
                                        </p:tav>
                                      </p:tavLst>
                                    </p:anim>
                                  </p:childTnLst>
                                </p:cTn>
                              </p:par>
                              <p:par>
                                <p:cTn id="57" presetID="23" presetClass="entr" presetSubtype="16"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p:cTn id="59" dur="500" fill="hold"/>
                                        <p:tgtEl>
                                          <p:spTgt spid="18"/>
                                        </p:tgtEl>
                                        <p:attrNameLst>
                                          <p:attrName>ppt_w</p:attrName>
                                        </p:attrNameLst>
                                      </p:cBhvr>
                                      <p:tavLst>
                                        <p:tav tm="0">
                                          <p:val>
                                            <p:fltVal val="0"/>
                                          </p:val>
                                        </p:tav>
                                        <p:tav tm="100000">
                                          <p:val>
                                            <p:strVal val="#ppt_w"/>
                                          </p:val>
                                        </p:tav>
                                      </p:tavLst>
                                    </p:anim>
                                    <p:anim calcmode="lin" valueType="num">
                                      <p:cBhvr>
                                        <p:cTn id="60" dur="500" fill="hold"/>
                                        <p:tgtEl>
                                          <p:spTgt spid="18"/>
                                        </p:tgtEl>
                                        <p:attrNameLst>
                                          <p:attrName>ppt_h</p:attrName>
                                        </p:attrNameLst>
                                      </p:cBhvr>
                                      <p:tavLst>
                                        <p:tav tm="0">
                                          <p:val>
                                            <p:fltVal val="0"/>
                                          </p:val>
                                        </p:tav>
                                        <p:tav tm="100000">
                                          <p:val>
                                            <p:strVal val="#ppt_h"/>
                                          </p:val>
                                        </p:tav>
                                      </p:tavLst>
                                    </p:anim>
                                  </p:childTnLst>
                                </p:cTn>
                              </p:par>
                              <p:par>
                                <p:cTn id="61" presetID="2" presetClass="entr" presetSubtype="1"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additive="base">
                                        <p:cTn id="63" dur="500" fill="hold"/>
                                        <p:tgtEl>
                                          <p:spTgt spid="16"/>
                                        </p:tgtEl>
                                        <p:attrNameLst>
                                          <p:attrName>ppt_x</p:attrName>
                                        </p:attrNameLst>
                                      </p:cBhvr>
                                      <p:tavLst>
                                        <p:tav tm="0">
                                          <p:val>
                                            <p:strVal val="#ppt_x"/>
                                          </p:val>
                                        </p:tav>
                                        <p:tav tm="100000">
                                          <p:val>
                                            <p:strVal val="#ppt_x"/>
                                          </p:val>
                                        </p:tav>
                                      </p:tavLst>
                                    </p:anim>
                                    <p:anim calcmode="lin" valueType="num">
                                      <p:cBhvr additive="base">
                                        <p:cTn id="64" dur="500" fill="hold"/>
                                        <p:tgtEl>
                                          <p:spTgt spid="16"/>
                                        </p:tgtEl>
                                        <p:attrNameLst>
                                          <p:attrName>ppt_y</p:attrName>
                                        </p:attrNameLst>
                                      </p:cBhvr>
                                      <p:tavLst>
                                        <p:tav tm="0">
                                          <p:val>
                                            <p:strVal val="0-#ppt_h/2"/>
                                          </p:val>
                                        </p:tav>
                                        <p:tav tm="100000">
                                          <p:val>
                                            <p:strVal val="#ppt_y"/>
                                          </p:val>
                                        </p:tav>
                                      </p:tavLst>
                                    </p:anim>
                                  </p:childTnLst>
                                </p:cTn>
                              </p:par>
                            </p:childTnLst>
                          </p:cTn>
                        </p:par>
                        <p:par>
                          <p:cTn id="65" fill="hold">
                            <p:stCondLst>
                              <p:cond delay="3000"/>
                            </p:stCondLst>
                            <p:childTnLst>
                              <p:par>
                                <p:cTn id="66" presetID="23" presetClass="entr" presetSubtype="16" fill="hold" grpId="0" nodeType="afterEffect">
                                  <p:stCondLst>
                                    <p:cond delay="0"/>
                                  </p:stCondLst>
                                  <p:childTnLst>
                                    <p:set>
                                      <p:cBhvr>
                                        <p:cTn id="67" dur="1" fill="hold">
                                          <p:stCondLst>
                                            <p:cond delay="0"/>
                                          </p:stCondLst>
                                        </p:cTn>
                                        <p:tgtEl>
                                          <p:spTgt spid="25"/>
                                        </p:tgtEl>
                                        <p:attrNameLst>
                                          <p:attrName>style.visibility</p:attrName>
                                        </p:attrNameLst>
                                      </p:cBhvr>
                                      <p:to>
                                        <p:strVal val="visible"/>
                                      </p:to>
                                    </p:set>
                                    <p:anim calcmode="lin" valueType="num">
                                      <p:cBhvr>
                                        <p:cTn id="68" dur="500" fill="hold"/>
                                        <p:tgtEl>
                                          <p:spTgt spid="25"/>
                                        </p:tgtEl>
                                        <p:attrNameLst>
                                          <p:attrName>ppt_w</p:attrName>
                                        </p:attrNameLst>
                                      </p:cBhvr>
                                      <p:tavLst>
                                        <p:tav tm="0">
                                          <p:val>
                                            <p:fltVal val="0"/>
                                          </p:val>
                                        </p:tav>
                                        <p:tav tm="100000">
                                          <p:val>
                                            <p:strVal val="#ppt_w"/>
                                          </p:val>
                                        </p:tav>
                                      </p:tavLst>
                                    </p:anim>
                                    <p:anim calcmode="lin" valueType="num">
                                      <p:cBhvr>
                                        <p:cTn id="69" dur="500" fill="hold"/>
                                        <p:tgtEl>
                                          <p:spTgt spid="25"/>
                                        </p:tgtEl>
                                        <p:attrNameLst>
                                          <p:attrName>ppt_h</p:attrName>
                                        </p:attrNameLst>
                                      </p:cBhvr>
                                      <p:tavLst>
                                        <p:tav tm="0">
                                          <p:val>
                                            <p:fltVal val="0"/>
                                          </p:val>
                                        </p:tav>
                                        <p:tav tm="100000">
                                          <p:val>
                                            <p:strVal val="#ppt_h"/>
                                          </p:val>
                                        </p:tav>
                                      </p:tavLst>
                                    </p:anim>
                                  </p:childTnLst>
                                </p:cTn>
                              </p:par>
                              <p:par>
                                <p:cTn id="70" presetID="23" presetClass="entr" presetSubtype="16" fill="hold" grpId="0" nodeType="with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p:cTn id="72" dur="500" fill="hold"/>
                                        <p:tgtEl>
                                          <p:spTgt spid="26"/>
                                        </p:tgtEl>
                                        <p:attrNameLst>
                                          <p:attrName>ppt_w</p:attrName>
                                        </p:attrNameLst>
                                      </p:cBhvr>
                                      <p:tavLst>
                                        <p:tav tm="0">
                                          <p:val>
                                            <p:fltVal val="0"/>
                                          </p:val>
                                        </p:tav>
                                        <p:tav tm="100000">
                                          <p:val>
                                            <p:strVal val="#ppt_w"/>
                                          </p:val>
                                        </p:tav>
                                      </p:tavLst>
                                    </p:anim>
                                    <p:anim calcmode="lin" valueType="num">
                                      <p:cBhvr>
                                        <p:cTn id="73" dur="500" fill="hold"/>
                                        <p:tgtEl>
                                          <p:spTgt spid="26"/>
                                        </p:tgtEl>
                                        <p:attrNameLst>
                                          <p:attrName>ppt_h</p:attrName>
                                        </p:attrNameLst>
                                      </p:cBhvr>
                                      <p:tavLst>
                                        <p:tav tm="0">
                                          <p:val>
                                            <p:fltVal val="0"/>
                                          </p:val>
                                        </p:tav>
                                        <p:tav tm="100000">
                                          <p:val>
                                            <p:strVal val="#ppt_h"/>
                                          </p:val>
                                        </p:tav>
                                      </p:tavLst>
                                    </p:anim>
                                  </p:childTnLst>
                                </p:cTn>
                              </p:par>
                              <p:par>
                                <p:cTn id="74" presetID="2" presetClass="entr" presetSubtype="1" fill="hold" grpId="0" nodeType="withEffect">
                                  <p:stCondLst>
                                    <p:cond delay="0"/>
                                  </p:stCondLst>
                                  <p:childTnLst>
                                    <p:set>
                                      <p:cBhvr>
                                        <p:cTn id="75" dur="1" fill="hold">
                                          <p:stCondLst>
                                            <p:cond delay="0"/>
                                          </p:stCondLst>
                                        </p:cTn>
                                        <p:tgtEl>
                                          <p:spTgt spid="24"/>
                                        </p:tgtEl>
                                        <p:attrNameLst>
                                          <p:attrName>style.visibility</p:attrName>
                                        </p:attrNameLst>
                                      </p:cBhvr>
                                      <p:to>
                                        <p:strVal val="visible"/>
                                      </p:to>
                                    </p:set>
                                    <p:anim calcmode="lin" valueType="num">
                                      <p:cBhvr additive="base">
                                        <p:cTn id="76" dur="500" fill="hold"/>
                                        <p:tgtEl>
                                          <p:spTgt spid="24"/>
                                        </p:tgtEl>
                                        <p:attrNameLst>
                                          <p:attrName>ppt_x</p:attrName>
                                        </p:attrNameLst>
                                      </p:cBhvr>
                                      <p:tavLst>
                                        <p:tav tm="0">
                                          <p:val>
                                            <p:strVal val="#ppt_x"/>
                                          </p:val>
                                        </p:tav>
                                        <p:tav tm="100000">
                                          <p:val>
                                            <p:strVal val="#ppt_x"/>
                                          </p:val>
                                        </p:tav>
                                      </p:tavLst>
                                    </p:anim>
                                    <p:anim calcmode="lin" valueType="num">
                                      <p:cBhvr additive="base">
                                        <p:cTn id="77" dur="500" fill="hold"/>
                                        <p:tgtEl>
                                          <p:spTgt spid="24"/>
                                        </p:tgtEl>
                                        <p:attrNameLst>
                                          <p:attrName>ppt_y</p:attrName>
                                        </p:attrNameLst>
                                      </p:cBhvr>
                                      <p:tavLst>
                                        <p:tav tm="0">
                                          <p:val>
                                            <p:strVal val="0-#ppt_h/2"/>
                                          </p:val>
                                        </p:tav>
                                        <p:tav tm="100000">
                                          <p:val>
                                            <p:strVal val="#ppt_y"/>
                                          </p:val>
                                        </p:tav>
                                      </p:tavLst>
                                    </p:anim>
                                  </p:childTnLst>
                                </p:cTn>
                              </p:par>
                            </p:childTnLst>
                          </p:cTn>
                        </p:par>
                        <p:par>
                          <p:cTn id="78" fill="hold">
                            <p:stCondLst>
                              <p:cond delay="3500"/>
                            </p:stCondLst>
                            <p:childTnLst>
                              <p:par>
                                <p:cTn id="79" presetID="23" presetClass="entr" presetSubtype="16" fill="hold" grpId="0" nodeType="afterEffect">
                                  <p:stCondLst>
                                    <p:cond delay="0"/>
                                  </p:stCondLst>
                                  <p:childTnLst>
                                    <p:set>
                                      <p:cBhvr>
                                        <p:cTn id="80" dur="1" fill="hold">
                                          <p:stCondLst>
                                            <p:cond delay="0"/>
                                          </p:stCondLst>
                                        </p:cTn>
                                        <p:tgtEl>
                                          <p:spTgt spid="28"/>
                                        </p:tgtEl>
                                        <p:attrNameLst>
                                          <p:attrName>style.visibility</p:attrName>
                                        </p:attrNameLst>
                                      </p:cBhvr>
                                      <p:to>
                                        <p:strVal val="visible"/>
                                      </p:to>
                                    </p:set>
                                    <p:anim calcmode="lin" valueType="num">
                                      <p:cBhvr>
                                        <p:cTn id="81" dur="500" fill="hold"/>
                                        <p:tgtEl>
                                          <p:spTgt spid="28"/>
                                        </p:tgtEl>
                                        <p:attrNameLst>
                                          <p:attrName>ppt_w</p:attrName>
                                        </p:attrNameLst>
                                      </p:cBhvr>
                                      <p:tavLst>
                                        <p:tav tm="0">
                                          <p:val>
                                            <p:fltVal val="0"/>
                                          </p:val>
                                        </p:tav>
                                        <p:tav tm="100000">
                                          <p:val>
                                            <p:strVal val="#ppt_w"/>
                                          </p:val>
                                        </p:tav>
                                      </p:tavLst>
                                    </p:anim>
                                    <p:anim calcmode="lin" valueType="num">
                                      <p:cBhvr>
                                        <p:cTn id="82" dur="500" fill="hold"/>
                                        <p:tgtEl>
                                          <p:spTgt spid="28"/>
                                        </p:tgtEl>
                                        <p:attrNameLst>
                                          <p:attrName>ppt_h</p:attrName>
                                        </p:attrNameLst>
                                      </p:cBhvr>
                                      <p:tavLst>
                                        <p:tav tm="0">
                                          <p:val>
                                            <p:fltVal val="0"/>
                                          </p:val>
                                        </p:tav>
                                        <p:tav tm="100000">
                                          <p:val>
                                            <p:strVal val="#ppt_h"/>
                                          </p:val>
                                        </p:tav>
                                      </p:tavLst>
                                    </p:anim>
                                  </p:childTnLst>
                                </p:cTn>
                              </p:par>
                              <p:par>
                                <p:cTn id="83" presetID="23" presetClass="entr" presetSubtype="16" fill="hold" grpId="0" nodeType="withEffect">
                                  <p:stCondLst>
                                    <p:cond delay="0"/>
                                  </p:stCondLst>
                                  <p:childTnLst>
                                    <p:set>
                                      <p:cBhvr>
                                        <p:cTn id="84" dur="1" fill="hold">
                                          <p:stCondLst>
                                            <p:cond delay="0"/>
                                          </p:stCondLst>
                                        </p:cTn>
                                        <p:tgtEl>
                                          <p:spTgt spid="29"/>
                                        </p:tgtEl>
                                        <p:attrNameLst>
                                          <p:attrName>style.visibility</p:attrName>
                                        </p:attrNameLst>
                                      </p:cBhvr>
                                      <p:to>
                                        <p:strVal val="visible"/>
                                      </p:to>
                                    </p:set>
                                    <p:anim calcmode="lin" valueType="num">
                                      <p:cBhvr>
                                        <p:cTn id="85" dur="500" fill="hold"/>
                                        <p:tgtEl>
                                          <p:spTgt spid="29"/>
                                        </p:tgtEl>
                                        <p:attrNameLst>
                                          <p:attrName>ppt_w</p:attrName>
                                        </p:attrNameLst>
                                      </p:cBhvr>
                                      <p:tavLst>
                                        <p:tav tm="0">
                                          <p:val>
                                            <p:fltVal val="0"/>
                                          </p:val>
                                        </p:tav>
                                        <p:tav tm="100000">
                                          <p:val>
                                            <p:strVal val="#ppt_w"/>
                                          </p:val>
                                        </p:tav>
                                      </p:tavLst>
                                    </p:anim>
                                    <p:anim calcmode="lin" valueType="num">
                                      <p:cBhvr>
                                        <p:cTn id="86" dur="500" fill="hold"/>
                                        <p:tgtEl>
                                          <p:spTgt spid="29"/>
                                        </p:tgtEl>
                                        <p:attrNameLst>
                                          <p:attrName>ppt_h</p:attrName>
                                        </p:attrNameLst>
                                      </p:cBhvr>
                                      <p:tavLst>
                                        <p:tav tm="0">
                                          <p:val>
                                            <p:fltVal val="0"/>
                                          </p:val>
                                        </p:tav>
                                        <p:tav tm="100000">
                                          <p:val>
                                            <p:strVal val="#ppt_h"/>
                                          </p:val>
                                        </p:tav>
                                      </p:tavLst>
                                    </p:anim>
                                  </p:childTnLst>
                                </p:cTn>
                              </p:par>
                              <p:par>
                                <p:cTn id="87" presetID="2" presetClass="entr" presetSubtype="1" fill="hold" grpId="0" nodeType="withEffect">
                                  <p:stCondLst>
                                    <p:cond delay="0"/>
                                  </p:stCondLst>
                                  <p:childTnLst>
                                    <p:set>
                                      <p:cBhvr>
                                        <p:cTn id="88" dur="1" fill="hold">
                                          <p:stCondLst>
                                            <p:cond delay="0"/>
                                          </p:stCondLst>
                                        </p:cTn>
                                        <p:tgtEl>
                                          <p:spTgt spid="27"/>
                                        </p:tgtEl>
                                        <p:attrNameLst>
                                          <p:attrName>style.visibility</p:attrName>
                                        </p:attrNameLst>
                                      </p:cBhvr>
                                      <p:to>
                                        <p:strVal val="visible"/>
                                      </p:to>
                                    </p:set>
                                    <p:anim calcmode="lin" valueType="num">
                                      <p:cBhvr additive="base">
                                        <p:cTn id="89" dur="500" fill="hold"/>
                                        <p:tgtEl>
                                          <p:spTgt spid="27"/>
                                        </p:tgtEl>
                                        <p:attrNameLst>
                                          <p:attrName>ppt_x</p:attrName>
                                        </p:attrNameLst>
                                      </p:cBhvr>
                                      <p:tavLst>
                                        <p:tav tm="0">
                                          <p:val>
                                            <p:strVal val="#ppt_x"/>
                                          </p:val>
                                        </p:tav>
                                        <p:tav tm="100000">
                                          <p:val>
                                            <p:strVal val="#ppt_x"/>
                                          </p:val>
                                        </p:tav>
                                      </p:tavLst>
                                    </p:anim>
                                    <p:anim calcmode="lin" valueType="num">
                                      <p:cBhvr additive="base">
                                        <p:cTn id="90" dur="500" fill="hold"/>
                                        <p:tgtEl>
                                          <p:spTgt spid="27"/>
                                        </p:tgtEl>
                                        <p:attrNameLst>
                                          <p:attrName>ppt_y</p:attrName>
                                        </p:attrNameLst>
                                      </p:cBhvr>
                                      <p:tavLst>
                                        <p:tav tm="0">
                                          <p:val>
                                            <p:strVal val="0-#ppt_h/2"/>
                                          </p:val>
                                        </p:tav>
                                        <p:tav tm="100000">
                                          <p:val>
                                            <p:strVal val="#ppt_y"/>
                                          </p:val>
                                        </p:tav>
                                      </p:tavLst>
                                    </p:anim>
                                  </p:childTnLst>
                                </p:cTn>
                              </p:par>
                            </p:childTnLst>
                          </p:cTn>
                        </p:par>
                        <p:par>
                          <p:cTn id="91" fill="hold">
                            <p:stCondLst>
                              <p:cond delay="4000"/>
                            </p:stCondLst>
                            <p:childTnLst>
                              <p:par>
                                <p:cTn id="92" presetID="23" presetClass="entr" presetSubtype="16" fill="hold" grpId="0" nodeType="afterEffect">
                                  <p:stCondLst>
                                    <p:cond delay="0"/>
                                  </p:stCondLst>
                                  <p:childTnLst>
                                    <p:set>
                                      <p:cBhvr>
                                        <p:cTn id="93" dur="1" fill="hold">
                                          <p:stCondLst>
                                            <p:cond delay="0"/>
                                          </p:stCondLst>
                                        </p:cTn>
                                        <p:tgtEl>
                                          <p:spTgt spid="31"/>
                                        </p:tgtEl>
                                        <p:attrNameLst>
                                          <p:attrName>style.visibility</p:attrName>
                                        </p:attrNameLst>
                                      </p:cBhvr>
                                      <p:to>
                                        <p:strVal val="visible"/>
                                      </p:to>
                                    </p:set>
                                    <p:anim calcmode="lin" valueType="num">
                                      <p:cBhvr>
                                        <p:cTn id="94" dur="500" fill="hold"/>
                                        <p:tgtEl>
                                          <p:spTgt spid="31"/>
                                        </p:tgtEl>
                                        <p:attrNameLst>
                                          <p:attrName>ppt_w</p:attrName>
                                        </p:attrNameLst>
                                      </p:cBhvr>
                                      <p:tavLst>
                                        <p:tav tm="0">
                                          <p:val>
                                            <p:fltVal val="0"/>
                                          </p:val>
                                        </p:tav>
                                        <p:tav tm="100000">
                                          <p:val>
                                            <p:strVal val="#ppt_w"/>
                                          </p:val>
                                        </p:tav>
                                      </p:tavLst>
                                    </p:anim>
                                    <p:anim calcmode="lin" valueType="num">
                                      <p:cBhvr>
                                        <p:cTn id="95" dur="500" fill="hold"/>
                                        <p:tgtEl>
                                          <p:spTgt spid="31"/>
                                        </p:tgtEl>
                                        <p:attrNameLst>
                                          <p:attrName>ppt_h</p:attrName>
                                        </p:attrNameLst>
                                      </p:cBhvr>
                                      <p:tavLst>
                                        <p:tav tm="0">
                                          <p:val>
                                            <p:fltVal val="0"/>
                                          </p:val>
                                        </p:tav>
                                        <p:tav tm="100000">
                                          <p:val>
                                            <p:strVal val="#ppt_h"/>
                                          </p:val>
                                        </p:tav>
                                      </p:tavLst>
                                    </p:anim>
                                  </p:childTnLst>
                                </p:cTn>
                              </p:par>
                              <p:par>
                                <p:cTn id="96" presetID="23" presetClass="entr" presetSubtype="16" fill="hold" grpId="0" nodeType="withEffect">
                                  <p:stCondLst>
                                    <p:cond delay="0"/>
                                  </p:stCondLst>
                                  <p:childTnLst>
                                    <p:set>
                                      <p:cBhvr>
                                        <p:cTn id="97" dur="1" fill="hold">
                                          <p:stCondLst>
                                            <p:cond delay="0"/>
                                          </p:stCondLst>
                                        </p:cTn>
                                        <p:tgtEl>
                                          <p:spTgt spid="32"/>
                                        </p:tgtEl>
                                        <p:attrNameLst>
                                          <p:attrName>style.visibility</p:attrName>
                                        </p:attrNameLst>
                                      </p:cBhvr>
                                      <p:to>
                                        <p:strVal val="visible"/>
                                      </p:to>
                                    </p:set>
                                    <p:anim calcmode="lin" valueType="num">
                                      <p:cBhvr>
                                        <p:cTn id="98" dur="500" fill="hold"/>
                                        <p:tgtEl>
                                          <p:spTgt spid="32"/>
                                        </p:tgtEl>
                                        <p:attrNameLst>
                                          <p:attrName>ppt_w</p:attrName>
                                        </p:attrNameLst>
                                      </p:cBhvr>
                                      <p:tavLst>
                                        <p:tav tm="0">
                                          <p:val>
                                            <p:fltVal val="0"/>
                                          </p:val>
                                        </p:tav>
                                        <p:tav tm="100000">
                                          <p:val>
                                            <p:strVal val="#ppt_w"/>
                                          </p:val>
                                        </p:tav>
                                      </p:tavLst>
                                    </p:anim>
                                    <p:anim calcmode="lin" valueType="num">
                                      <p:cBhvr>
                                        <p:cTn id="99" dur="500" fill="hold"/>
                                        <p:tgtEl>
                                          <p:spTgt spid="32"/>
                                        </p:tgtEl>
                                        <p:attrNameLst>
                                          <p:attrName>ppt_h</p:attrName>
                                        </p:attrNameLst>
                                      </p:cBhvr>
                                      <p:tavLst>
                                        <p:tav tm="0">
                                          <p:val>
                                            <p:fltVal val="0"/>
                                          </p:val>
                                        </p:tav>
                                        <p:tav tm="100000">
                                          <p:val>
                                            <p:strVal val="#ppt_h"/>
                                          </p:val>
                                        </p:tav>
                                      </p:tavLst>
                                    </p:anim>
                                  </p:childTnLst>
                                </p:cTn>
                              </p:par>
                              <p:par>
                                <p:cTn id="100" presetID="2" presetClass="entr" presetSubtype="1" fill="hold" grpId="0" nodeType="withEffect">
                                  <p:stCondLst>
                                    <p:cond delay="0"/>
                                  </p:stCondLst>
                                  <p:childTnLst>
                                    <p:set>
                                      <p:cBhvr>
                                        <p:cTn id="101" dur="1" fill="hold">
                                          <p:stCondLst>
                                            <p:cond delay="0"/>
                                          </p:stCondLst>
                                        </p:cTn>
                                        <p:tgtEl>
                                          <p:spTgt spid="30"/>
                                        </p:tgtEl>
                                        <p:attrNameLst>
                                          <p:attrName>style.visibility</p:attrName>
                                        </p:attrNameLst>
                                      </p:cBhvr>
                                      <p:to>
                                        <p:strVal val="visible"/>
                                      </p:to>
                                    </p:set>
                                    <p:anim calcmode="lin" valueType="num">
                                      <p:cBhvr additive="base">
                                        <p:cTn id="102" dur="500" fill="hold"/>
                                        <p:tgtEl>
                                          <p:spTgt spid="30"/>
                                        </p:tgtEl>
                                        <p:attrNameLst>
                                          <p:attrName>ppt_x</p:attrName>
                                        </p:attrNameLst>
                                      </p:cBhvr>
                                      <p:tavLst>
                                        <p:tav tm="0">
                                          <p:val>
                                            <p:strVal val="#ppt_x"/>
                                          </p:val>
                                        </p:tav>
                                        <p:tav tm="100000">
                                          <p:val>
                                            <p:strVal val="#ppt_x"/>
                                          </p:val>
                                        </p:tav>
                                      </p:tavLst>
                                    </p:anim>
                                    <p:anim calcmode="lin" valueType="num">
                                      <p:cBhvr additive="base">
                                        <p:cTn id="103" dur="500" fill="hold"/>
                                        <p:tgtEl>
                                          <p:spTgt spid="30"/>
                                        </p:tgtEl>
                                        <p:attrNameLst>
                                          <p:attrName>ppt_y</p:attrName>
                                        </p:attrNameLst>
                                      </p:cBhvr>
                                      <p:tavLst>
                                        <p:tav tm="0">
                                          <p:val>
                                            <p:strVal val="0-#ppt_h/2"/>
                                          </p:val>
                                        </p:tav>
                                        <p:tav tm="100000">
                                          <p:val>
                                            <p:strVal val="#ppt_y"/>
                                          </p:val>
                                        </p:tav>
                                      </p:tavLst>
                                    </p:anim>
                                  </p:childTnLst>
                                </p:cTn>
                              </p:par>
                            </p:childTnLst>
                          </p:cTn>
                        </p:par>
                        <p:par>
                          <p:cTn id="104" fill="hold">
                            <p:stCondLst>
                              <p:cond delay="4500"/>
                            </p:stCondLst>
                            <p:childTnLst>
                              <p:par>
                                <p:cTn id="105" presetID="23" presetClass="entr" presetSubtype="16" fill="hold" grpId="0" nodeType="afterEffect">
                                  <p:stCondLst>
                                    <p:cond delay="0"/>
                                  </p:stCondLst>
                                  <p:childTnLst>
                                    <p:set>
                                      <p:cBhvr>
                                        <p:cTn id="106" dur="1" fill="hold">
                                          <p:stCondLst>
                                            <p:cond delay="0"/>
                                          </p:stCondLst>
                                        </p:cTn>
                                        <p:tgtEl>
                                          <p:spTgt spid="34"/>
                                        </p:tgtEl>
                                        <p:attrNameLst>
                                          <p:attrName>style.visibility</p:attrName>
                                        </p:attrNameLst>
                                      </p:cBhvr>
                                      <p:to>
                                        <p:strVal val="visible"/>
                                      </p:to>
                                    </p:set>
                                    <p:anim calcmode="lin" valueType="num">
                                      <p:cBhvr>
                                        <p:cTn id="107" dur="500" fill="hold"/>
                                        <p:tgtEl>
                                          <p:spTgt spid="34"/>
                                        </p:tgtEl>
                                        <p:attrNameLst>
                                          <p:attrName>ppt_w</p:attrName>
                                        </p:attrNameLst>
                                      </p:cBhvr>
                                      <p:tavLst>
                                        <p:tav tm="0">
                                          <p:val>
                                            <p:fltVal val="0"/>
                                          </p:val>
                                        </p:tav>
                                        <p:tav tm="100000">
                                          <p:val>
                                            <p:strVal val="#ppt_w"/>
                                          </p:val>
                                        </p:tav>
                                      </p:tavLst>
                                    </p:anim>
                                    <p:anim calcmode="lin" valueType="num">
                                      <p:cBhvr>
                                        <p:cTn id="108" dur="500" fill="hold"/>
                                        <p:tgtEl>
                                          <p:spTgt spid="34"/>
                                        </p:tgtEl>
                                        <p:attrNameLst>
                                          <p:attrName>ppt_h</p:attrName>
                                        </p:attrNameLst>
                                      </p:cBhvr>
                                      <p:tavLst>
                                        <p:tav tm="0">
                                          <p:val>
                                            <p:fltVal val="0"/>
                                          </p:val>
                                        </p:tav>
                                        <p:tav tm="100000">
                                          <p:val>
                                            <p:strVal val="#ppt_h"/>
                                          </p:val>
                                        </p:tav>
                                      </p:tavLst>
                                    </p:anim>
                                  </p:childTnLst>
                                </p:cTn>
                              </p:par>
                              <p:par>
                                <p:cTn id="109" presetID="23" presetClass="entr" presetSubtype="16" fill="hold" grpId="0" nodeType="withEffect">
                                  <p:stCondLst>
                                    <p:cond delay="0"/>
                                  </p:stCondLst>
                                  <p:childTnLst>
                                    <p:set>
                                      <p:cBhvr>
                                        <p:cTn id="110" dur="1" fill="hold">
                                          <p:stCondLst>
                                            <p:cond delay="0"/>
                                          </p:stCondLst>
                                        </p:cTn>
                                        <p:tgtEl>
                                          <p:spTgt spid="35"/>
                                        </p:tgtEl>
                                        <p:attrNameLst>
                                          <p:attrName>style.visibility</p:attrName>
                                        </p:attrNameLst>
                                      </p:cBhvr>
                                      <p:to>
                                        <p:strVal val="visible"/>
                                      </p:to>
                                    </p:set>
                                    <p:anim calcmode="lin" valueType="num">
                                      <p:cBhvr>
                                        <p:cTn id="111" dur="500" fill="hold"/>
                                        <p:tgtEl>
                                          <p:spTgt spid="35"/>
                                        </p:tgtEl>
                                        <p:attrNameLst>
                                          <p:attrName>ppt_w</p:attrName>
                                        </p:attrNameLst>
                                      </p:cBhvr>
                                      <p:tavLst>
                                        <p:tav tm="0">
                                          <p:val>
                                            <p:fltVal val="0"/>
                                          </p:val>
                                        </p:tav>
                                        <p:tav tm="100000">
                                          <p:val>
                                            <p:strVal val="#ppt_w"/>
                                          </p:val>
                                        </p:tav>
                                      </p:tavLst>
                                    </p:anim>
                                    <p:anim calcmode="lin" valueType="num">
                                      <p:cBhvr>
                                        <p:cTn id="112" dur="500" fill="hold"/>
                                        <p:tgtEl>
                                          <p:spTgt spid="35"/>
                                        </p:tgtEl>
                                        <p:attrNameLst>
                                          <p:attrName>ppt_h</p:attrName>
                                        </p:attrNameLst>
                                      </p:cBhvr>
                                      <p:tavLst>
                                        <p:tav tm="0">
                                          <p:val>
                                            <p:fltVal val="0"/>
                                          </p:val>
                                        </p:tav>
                                        <p:tav tm="100000">
                                          <p:val>
                                            <p:strVal val="#ppt_h"/>
                                          </p:val>
                                        </p:tav>
                                      </p:tavLst>
                                    </p:anim>
                                  </p:childTnLst>
                                </p:cTn>
                              </p:par>
                              <p:par>
                                <p:cTn id="113" presetID="2" presetClass="entr" presetSubtype="1" fill="hold" grpId="0" nodeType="withEffect">
                                  <p:stCondLst>
                                    <p:cond delay="0"/>
                                  </p:stCondLst>
                                  <p:childTnLst>
                                    <p:set>
                                      <p:cBhvr>
                                        <p:cTn id="114" dur="1" fill="hold">
                                          <p:stCondLst>
                                            <p:cond delay="0"/>
                                          </p:stCondLst>
                                        </p:cTn>
                                        <p:tgtEl>
                                          <p:spTgt spid="33"/>
                                        </p:tgtEl>
                                        <p:attrNameLst>
                                          <p:attrName>style.visibility</p:attrName>
                                        </p:attrNameLst>
                                      </p:cBhvr>
                                      <p:to>
                                        <p:strVal val="visible"/>
                                      </p:to>
                                    </p:set>
                                    <p:anim calcmode="lin" valueType="num">
                                      <p:cBhvr additive="base">
                                        <p:cTn id="115" dur="500" fill="hold"/>
                                        <p:tgtEl>
                                          <p:spTgt spid="33"/>
                                        </p:tgtEl>
                                        <p:attrNameLst>
                                          <p:attrName>ppt_x</p:attrName>
                                        </p:attrNameLst>
                                      </p:cBhvr>
                                      <p:tavLst>
                                        <p:tav tm="0">
                                          <p:val>
                                            <p:strVal val="#ppt_x"/>
                                          </p:val>
                                        </p:tav>
                                        <p:tav tm="100000">
                                          <p:val>
                                            <p:strVal val="#ppt_x"/>
                                          </p:val>
                                        </p:tav>
                                      </p:tavLst>
                                    </p:anim>
                                    <p:anim calcmode="lin" valueType="num">
                                      <p:cBhvr additive="base">
                                        <p:cTn id="116" dur="500" fill="hold"/>
                                        <p:tgtEl>
                                          <p:spTgt spid="33"/>
                                        </p:tgtEl>
                                        <p:attrNameLst>
                                          <p:attrName>ppt_y</p:attrName>
                                        </p:attrNameLst>
                                      </p:cBhvr>
                                      <p:tavLst>
                                        <p:tav tm="0">
                                          <p:val>
                                            <p:strVal val="0-#ppt_h/2"/>
                                          </p:val>
                                        </p:tav>
                                        <p:tav tm="100000">
                                          <p:val>
                                            <p:strVal val="#ppt_y"/>
                                          </p:val>
                                        </p:tav>
                                      </p:tavLst>
                                    </p:anim>
                                  </p:childTnLst>
                                </p:cTn>
                              </p:par>
                            </p:childTnLst>
                          </p:cTn>
                        </p:par>
                        <p:par>
                          <p:cTn id="117" fill="hold">
                            <p:stCondLst>
                              <p:cond delay="5000"/>
                            </p:stCondLst>
                            <p:childTnLst>
                              <p:par>
                                <p:cTn id="118" presetID="16" presetClass="entr" presetSubtype="37" fill="hold" grpId="0" nodeType="afterEffect">
                                  <p:stCondLst>
                                    <p:cond delay="0"/>
                                  </p:stCondLst>
                                  <p:childTnLst>
                                    <p:set>
                                      <p:cBhvr>
                                        <p:cTn id="119" dur="1" fill="hold">
                                          <p:stCondLst>
                                            <p:cond delay="0"/>
                                          </p:stCondLst>
                                        </p:cTn>
                                        <p:tgtEl>
                                          <p:spTgt spid="4"/>
                                        </p:tgtEl>
                                        <p:attrNameLst>
                                          <p:attrName>style.visibility</p:attrName>
                                        </p:attrNameLst>
                                      </p:cBhvr>
                                      <p:to>
                                        <p:strVal val="visible"/>
                                      </p:to>
                                    </p:set>
                                    <p:animEffect transition="in" filter="barn(outVertical)">
                                      <p:cBhvr>
                                        <p:cTn id="1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animBg="1"/>
      <p:bldP spid="8" grpId="0"/>
      <p:bldP spid="9" grpId="0"/>
      <p:bldP spid="10" grpId="0"/>
      <p:bldP spid="11" grpId="0" animBg="1"/>
      <p:bldP spid="12" grpId="0"/>
      <p:bldP spid="13" grpId="0"/>
      <p:bldP spid="14" grpId="0" animBg="1"/>
      <p:bldP spid="15" grpId="0"/>
      <p:bldP spid="16" grpId="0"/>
      <p:bldP spid="17" grpId="0" animBg="1"/>
      <p:bldP spid="18" grpId="0"/>
      <p:bldP spid="24" grpId="0"/>
      <p:bldP spid="25" grpId="0" animBg="1"/>
      <p:bldP spid="26" grpId="0"/>
      <p:bldP spid="27" grpId="0"/>
      <p:bldP spid="28" grpId="0" animBg="1"/>
      <p:bldP spid="29" grpId="0"/>
      <p:bldP spid="30" grpId="0"/>
      <p:bldP spid="31" grpId="0" animBg="1"/>
      <p:bldP spid="32" grpId="0"/>
      <p:bldP spid="33" grpId="0"/>
      <p:bldP spid="34" grpId="0" animBg="1"/>
      <p:bldP spid="3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ALCRPN0.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7791"/>
            <a:ext cx="9144000" cy="6474295"/>
          </a:xfrm>
          <a:prstGeom prst="rect">
            <a:avLst/>
          </a:prstGeom>
        </p:spPr>
      </p:pic>
      <p:sp>
        <p:nvSpPr>
          <p:cNvPr id="2" name="Rectangle 1"/>
          <p:cNvSpPr/>
          <p:nvPr/>
        </p:nvSpPr>
        <p:spPr>
          <a:xfrm>
            <a:off x="5787487" y="1978831"/>
            <a:ext cx="2441120" cy="1128463"/>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6360242" y="622710"/>
            <a:ext cx="1261806" cy="1261806"/>
            <a:chOff x="815959" y="622710"/>
            <a:chExt cx="1261806" cy="1261806"/>
          </a:xfrm>
        </p:grpSpPr>
        <p:sp>
          <p:nvSpPr>
            <p:cNvPr id="4" name="Oval 3"/>
            <p:cNvSpPr/>
            <p:nvPr/>
          </p:nvSpPr>
          <p:spPr>
            <a:xfrm>
              <a:off x="815959" y="622710"/>
              <a:ext cx="1261806" cy="126180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921082" y="944304"/>
              <a:ext cx="1051560" cy="584776"/>
            </a:xfrm>
            <a:prstGeom prst="rect">
              <a:avLst/>
            </a:prstGeom>
            <a:noFill/>
            <a:ln>
              <a:noFill/>
            </a:ln>
          </p:spPr>
          <p:txBody>
            <a:bodyPr wrap="square" rtlCol="0">
              <a:spAutoFit/>
            </a:bodyPr>
            <a:lstStyle/>
            <a:p>
              <a:pPr algn="ctr"/>
              <a:r>
                <a:rPr lang="en-US" sz="3200" b="1" dirty="0" smtClean="0">
                  <a:solidFill>
                    <a:srgbClr val="4AC6A0"/>
                  </a:solidFill>
                  <a:latin typeface="Arial"/>
                  <a:cs typeface="Arial"/>
                </a:rPr>
                <a:t>15.2</a:t>
              </a:r>
              <a:endParaRPr lang="en-US" sz="3200" b="1" dirty="0">
                <a:solidFill>
                  <a:srgbClr val="4AC6A0"/>
                </a:solidFill>
                <a:latin typeface="Arial"/>
                <a:cs typeface="Arial"/>
              </a:endParaRPr>
            </a:p>
          </p:txBody>
        </p:sp>
      </p:grpSp>
      <p:sp>
        <p:nvSpPr>
          <p:cNvPr id="6" name="TextBox 5"/>
          <p:cNvSpPr txBox="1"/>
          <p:nvPr/>
        </p:nvSpPr>
        <p:spPr>
          <a:xfrm>
            <a:off x="5787487" y="2105743"/>
            <a:ext cx="2441120" cy="830997"/>
          </a:xfrm>
          <a:prstGeom prst="rect">
            <a:avLst/>
          </a:prstGeom>
          <a:noFill/>
        </p:spPr>
        <p:txBody>
          <a:bodyPr wrap="square" rtlCol="0">
            <a:spAutoFit/>
          </a:bodyPr>
          <a:lstStyle/>
          <a:p>
            <a:pPr algn="ctr"/>
            <a:r>
              <a:rPr lang="en-US" sz="2400" b="1" dirty="0" smtClean="0">
                <a:solidFill>
                  <a:schemeClr val="bg1"/>
                </a:solidFill>
                <a:latin typeface=""/>
              </a:rPr>
              <a:t>Anxiety Disorders</a:t>
            </a:r>
            <a:endParaRPr lang="en-US" sz="2400" b="1" dirty="0">
              <a:solidFill>
                <a:schemeClr val="bg1"/>
              </a:solidFill>
              <a:latin typeface="Arial"/>
              <a:cs typeface="Arial"/>
            </a:endParaRPr>
          </a:p>
        </p:txBody>
      </p:sp>
    </p:spTree>
    <p:extLst>
      <p:ext uri="{BB962C8B-B14F-4D97-AF65-F5344CB8AC3E}">
        <p14:creationId xmlns:p14="http://schemas.microsoft.com/office/powerpoint/2010/main" val="6737557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048" y="819321"/>
            <a:ext cx="5273933"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grpSp>
        <p:nvGrpSpPr>
          <p:cNvPr id="19" name="Group 18"/>
          <p:cNvGrpSpPr/>
          <p:nvPr/>
        </p:nvGrpSpPr>
        <p:grpSpPr>
          <a:xfrm>
            <a:off x="-6792" y="-6792"/>
            <a:ext cx="1051560" cy="1051560"/>
            <a:chOff x="-6792" y="-6792"/>
            <a:chExt cx="1051560" cy="1051560"/>
          </a:xfrm>
        </p:grpSpPr>
        <p:sp>
          <p:nvSpPr>
            <p:cNvPr id="20" name="Rectangle 19"/>
            <p:cNvSpPr/>
            <p:nvPr/>
          </p:nvSpPr>
          <p:spPr>
            <a:xfrm>
              <a:off x="-6792" y="-6792"/>
              <a:ext cx="1051560" cy="10515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1" name="TextBox 20"/>
            <p:cNvSpPr txBox="1"/>
            <p:nvPr/>
          </p:nvSpPr>
          <p:spPr>
            <a:xfrm>
              <a:off x="-6792" y="223271"/>
              <a:ext cx="1051560" cy="584776"/>
            </a:xfrm>
            <a:prstGeom prst="rect">
              <a:avLst/>
            </a:prstGeom>
            <a:noFill/>
            <a:ln>
              <a:noFill/>
            </a:ln>
          </p:spPr>
          <p:txBody>
            <a:bodyPr wrap="square" rtlCol="0">
              <a:spAutoFit/>
            </a:bodyPr>
            <a:lstStyle/>
            <a:p>
              <a:pPr algn="ctr"/>
              <a:r>
                <a:rPr lang="en-US" sz="3200" b="1" dirty="0" smtClean="0">
                  <a:solidFill>
                    <a:srgbClr val="FFFFFF"/>
                  </a:solidFill>
                  <a:latin typeface="Arial"/>
                  <a:cs typeface="Arial"/>
                </a:rPr>
                <a:t>15.2</a:t>
              </a:r>
              <a:endParaRPr lang="en-US" sz="3200" b="1" dirty="0">
                <a:solidFill>
                  <a:srgbClr val="FFFFFF"/>
                </a:solidFill>
                <a:latin typeface="Arial"/>
                <a:cs typeface="Arial"/>
              </a:endParaRPr>
            </a:p>
          </p:txBody>
        </p:sp>
      </p:grpSp>
      <p:sp>
        <p:nvSpPr>
          <p:cNvPr id="22" name="TextBox 21"/>
          <p:cNvSpPr txBox="1"/>
          <p:nvPr/>
        </p:nvSpPr>
        <p:spPr>
          <a:xfrm>
            <a:off x="1200984" y="326008"/>
            <a:ext cx="7050783" cy="461665"/>
          </a:xfrm>
          <a:prstGeom prst="rect">
            <a:avLst/>
          </a:prstGeom>
          <a:noFill/>
        </p:spPr>
        <p:txBody>
          <a:bodyPr wrap="square" rtlCol="0">
            <a:spAutoFit/>
          </a:bodyPr>
          <a:lstStyle/>
          <a:p>
            <a:r>
              <a:rPr lang="en-US" sz="2400" dirty="0" smtClean="0">
                <a:latin typeface="Arial"/>
                <a:cs typeface="Arial"/>
              </a:rPr>
              <a:t>Module Learning Objectives</a:t>
            </a:r>
            <a:endParaRPr lang="en-US" sz="2400" dirty="0">
              <a:latin typeface="Arial"/>
              <a:cs typeface="Arial"/>
            </a:endParaRPr>
          </a:p>
        </p:txBody>
      </p:sp>
      <p:grpSp>
        <p:nvGrpSpPr>
          <p:cNvPr id="7" name="Group 6"/>
          <p:cNvGrpSpPr/>
          <p:nvPr/>
        </p:nvGrpSpPr>
        <p:grpSpPr>
          <a:xfrm>
            <a:off x="612022" y="1346543"/>
            <a:ext cx="1078690" cy="734479"/>
            <a:chOff x="267760" y="1346543"/>
            <a:chExt cx="1078690" cy="734479"/>
          </a:xfrm>
        </p:grpSpPr>
        <p:sp>
          <p:nvSpPr>
            <p:cNvPr id="5" name="Round Diagonal Corner Rectangle 4"/>
            <p:cNvSpPr/>
            <p:nvPr/>
          </p:nvSpPr>
          <p:spPr>
            <a:xfrm>
              <a:off x="267760" y="1346543"/>
              <a:ext cx="1078690" cy="734479"/>
            </a:xfrm>
            <a:prstGeom prst="round2Diag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 name="TextBox 2"/>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15.2.A</a:t>
              </a:r>
              <a:endParaRPr lang="en-US" sz="2400" b="1" dirty="0">
                <a:solidFill>
                  <a:schemeClr val="bg1"/>
                </a:solidFill>
                <a:latin typeface="Arial"/>
                <a:cs typeface="Arial"/>
              </a:endParaRPr>
            </a:p>
          </p:txBody>
        </p:sp>
      </p:grpSp>
      <p:grpSp>
        <p:nvGrpSpPr>
          <p:cNvPr id="8" name="Group 7"/>
          <p:cNvGrpSpPr/>
          <p:nvPr/>
        </p:nvGrpSpPr>
        <p:grpSpPr>
          <a:xfrm>
            <a:off x="1851368" y="1346543"/>
            <a:ext cx="6648095" cy="941051"/>
            <a:chOff x="1507106" y="1346543"/>
            <a:chExt cx="6648095" cy="941051"/>
          </a:xfrm>
        </p:grpSpPr>
        <p:sp>
          <p:nvSpPr>
            <p:cNvPr id="6" name="Round Diagonal Corner Rectangle 5"/>
            <p:cNvSpPr/>
            <p:nvPr/>
          </p:nvSpPr>
          <p:spPr>
            <a:xfrm>
              <a:off x="1507106" y="1346543"/>
              <a:ext cx="6648095" cy="941051"/>
            </a:xfrm>
            <a:prstGeom prst="round2Diag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4" name="TextBox 3"/>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Differentiate the major symptoms of generalized anxiety disorder and panic disorder</a:t>
              </a:r>
              <a:r>
                <a:rPr lang="en-US" dirty="0" smtClean="0">
                  <a:latin typeface="Arial"/>
                  <a:cs typeface="Arial"/>
                </a:rPr>
                <a:t>.</a:t>
              </a:r>
              <a:endParaRPr lang="en-US" dirty="0">
                <a:latin typeface="Arial"/>
                <a:cs typeface="Arial"/>
              </a:endParaRPr>
            </a:p>
          </p:txBody>
        </p:sp>
      </p:grpSp>
      <p:grpSp>
        <p:nvGrpSpPr>
          <p:cNvPr id="13" name="Group 12"/>
          <p:cNvGrpSpPr/>
          <p:nvPr/>
        </p:nvGrpSpPr>
        <p:grpSpPr>
          <a:xfrm>
            <a:off x="612022" y="2379414"/>
            <a:ext cx="1078690" cy="734479"/>
            <a:chOff x="267760" y="1346543"/>
            <a:chExt cx="1078690" cy="734479"/>
          </a:xfrm>
        </p:grpSpPr>
        <p:sp>
          <p:nvSpPr>
            <p:cNvPr id="14" name="Round Diagonal Corner Rectangle 13"/>
            <p:cNvSpPr/>
            <p:nvPr/>
          </p:nvSpPr>
          <p:spPr>
            <a:xfrm>
              <a:off x="267760" y="1346543"/>
              <a:ext cx="1078690" cy="734479"/>
            </a:xfrm>
            <a:prstGeom prst="round2Diag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5" name="TextBox 1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15.2.B</a:t>
              </a:r>
              <a:endParaRPr lang="en-US" sz="2400" b="1" dirty="0">
                <a:solidFill>
                  <a:schemeClr val="bg1"/>
                </a:solidFill>
                <a:latin typeface="Arial"/>
                <a:cs typeface="Arial"/>
              </a:endParaRPr>
            </a:p>
          </p:txBody>
        </p:sp>
      </p:grpSp>
      <p:grpSp>
        <p:nvGrpSpPr>
          <p:cNvPr id="16" name="Group 15"/>
          <p:cNvGrpSpPr/>
          <p:nvPr/>
        </p:nvGrpSpPr>
        <p:grpSpPr>
          <a:xfrm>
            <a:off x="1851368" y="2379414"/>
            <a:ext cx="6648095" cy="941832"/>
            <a:chOff x="1507106" y="1346543"/>
            <a:chExt cx="6648095" cy="941832"/>
          </a:xfrm>
        </p:grpSpPr>
        <p:sp>
          <p:nvSpPr>
            <p:cNvPr id="17" name="Round Diagonal Corner Rectangle 16"/>
            <p:cNvSpPr/>
            <p:nvPr/>
          </p:nvSpPr>
          <p:spPr>
            <a:xfrm>
              <a:off x="1507106" y="1346543"/>
              <a:ext cx="6648095" cy="941832"/>
            </a:xfrm>
            <a:prstGeom prst="round2Diag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8" name="TextBox 17"/>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Describe the characteristics of a phobia, and explain why agoraphobia can be so disabling</a:t>
              </a:r>
              <a:r>
                <a:rPr lang="en-US" dirty="0" smtClean="0">
                  <a:latin typeface="Arial"/>
                  <a:cs typeface="Arial"/>
                </a:rPr>
                <a:t>.</a:t>
              </a:r>
              <a:endParaRPr lang="en-US" dirty="0">
                <a:latin typeface="Arial"/>
                <a:cs typeface="Arial"/>
              </a:endParaRPr>
            </a:p>
          </p:txBody>
        </p:sp>
      </p:grpSp>
    </p:spTree>
    <p:extLst>
      <p:ext uri="{BB962C8B-B14F-4D97-AF65-F5344CB8AC3E}">
        <p14:creationId xmlns:p14="http://schemas.microsoft.com/office/powerpoint/2010/main" val="594519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ppt_y</p:attrName>
                                        </p:attrNameLst>
                                      </p:cBhvr>
                                      <p:tavLst>
                                        <p:tav tm="0">
                                          <p:val>
                                            <p:strVal val="#ppt_y-#ppt_h*1.125000"/>
                                          </p:val>
                                        </p:tav>
                                        <p:tav tm="100000">
                                          <p:val>
                                            <p:strVal val="#ppt_y"/>
                                          </p:val>
                                        </p:tav>
                                      </p:tavLst>
                                    </p:anim>
                                    <p:animEffect transition="in" filter="wipe(down)">
                                      <p:cBhvr>
                                        <p:cTn id="13" dur="500"/>
                                        <p:tgtEl>
                                          <p:spTgt spid="22"/>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ppt_x</p:attrName>
                                        </p:attrNameLst>
                                      </p:cBhvr>
                                      <p:tavLst>
                                        <p:tav tm="0">
                                          <p:val>
                                            <p:strVal val="#ppt_x-#ppt_w*1.125000"/>
                                          </p:val>
                                        </p:tav>
                                        <p:tav tm="100000">
                                          <p:val>
                                            <p:strVal val="#ppt_x"/>
                                          </p:val>
                                        </p:tav>
                                      </p:tavLst>
                                    </p:anim>
                                    <p:animEffect transition="in" filter="wipe(right)">
                                      <p:cBhvr>
                                        <p:cTn id="18" dur="500"/>
                                        <p:tgtEl>
                                          <p:spTgt spid="2"/>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 calcmode="lin" valueType="num">
                                      <p:cBhvr>
                                        <p:cTn id="24" dur="500" fill="hold"/>
                                        <p:tgtEl>
                                          <p:spTgt spid="7"/>
                                        </p:tgtEl>
                                        <p:attrNameLst>
                                          <p:attrName>style.rotation</p:attrName>
                                        </p:attrNameLst>
                                      </p:cBhvr>
                                      <p:tavLst>
                                        <p:tav tm="0">
                                          <p:val>
                                            <p:fltVal val="90"/>
                                          </p:val>
                                        </p:tav>
                                        <p:tav tm="100000">
                                          <p:val>
                                            <p:fltVal val="0"/>
                                          </p:val>
                                        </p:tav>
                                      </p:tavLst>
                                    </p:anim>
                                    <p:animEffect transition="in" filter="fade">
                                      <p:cBhvr>
                                        <p:cTn id="25" dur="500"/>
                                        <p:tgtEl>
                                          <p:spTgt spid="7"/>
                                        </p:tgtEl>
                                      </p:cBhvr>
                                    </p:animEffect>
                                  </p:childTnLst>
                                </p:cTn>
                              </p:par>
                            </p:childTnLst>
                          </p:cTn>
                        </p:par>
                        <p:par>
                          <p:cTn id="26" fill="hold">
                            <p:stCondLst>
                              <p:cond delay="2000"/>
                            </p:stCondLst>
                            <p:childTnLst>
                              <p:par>
                                <p:cTn id="27" presetID="23" presetClass="entr" presetSubtype="16"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childTnLst>
                                </p:cTn>
                              </p:par>
                            </p:childTnLst>
                          </p:cTn>
                        </p:par>
                        <p:par>
                          <p:cTn id="31" fill="hold">
                            <p:stCondLst>
                              <p:cond delay="2500"/>
                            </p:stCondLst>
                            <p:childTnLst>
                              <p:par>
                                <p:cTn id="32" presetID="31"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 calcmode="lin" valueType="num">
                                      <p:cBhvr>
                                        <p:cTn id="36" dur="500" fill="hold"/>
                                        <p:tgtEl>
                                          <p:spTgt spid="13"/>
                                        </p:tgtEl>
                                        <p:attrNameLst>
                                          <p:attrName>style.rotation</p:attrName>
                                        </p:attrNameLst>
                                      </p:cBhvr>
                                      <p:tavLst>
                                        <p:tav tm="0">
                                          <p:val>
                                            <p:fltVal val="90"/>
                                          </p:val>
                                        </p:tav>
                                        <p:tav tm="100000">
                                          <p:val>
                                            <p:fltVal val="0"/>
                                          </p:val>
                                        </p:tav>
                                      </p:tavLst>
                                    </p:anim>
                                    <p:animEffect transition="in" filter="fade">
                                      <p:cBhvr>
                                        <p:cTn id="37" dur="500"/>
                                        <p:tgtEl>
                                          <p:spTgt spid="13"/>
                                        </p:tgtEl>
                                      </p:cBhvr>
                                    </p:animEffect>
                                  </p:childTnLst>
                                </p:cTn>
                              </p:par>
                            </p:childTnLst>
                          </p:cTn>
                        </p:par>
                        <p:par>
                          <p:cTn id="38" fill="hold">
                            <p:stCondLst>
                              <p:cond delay="3000"/>
                            </p:stCondLst>
                            <p:childTnLst>
                              <p:par>
                                <p:cTn id="39" presetID="23" presetClass="entr" presetSubtype="16"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8"/>
          <p:cNvPicPr preferRelativeResize="0">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4705912" y="499219"/>
            <a:ext cx="4438088" cy="59672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7890" name="Rectangle 2"/>
          <p:cNvSpPr>
            <a:spLocks noGrp="1"/>
          </p:cNvSpPr>
          <p:nvPr>
            <p:ph type="ctrTitle"/>
          </p:nvPr>
        </p:nvSpPr>
        <p:spPr/>
        <p:txBody>
          <a:bodyPr/>
          <a:lstStyle/>
          <a:p>
            <a:r>
              <a:rPr lang="en-US">
                <a:latin typeface="Arial" charset="0"/>
                <a:ea typeface="ＭＳ Ｐゴシック" charset="0"/>
                <a:cs typeface="ＭＳ Ｐゴシック" charset="0"/>
              </a:rPr>
              <a:t>Anxiety and Panic</a:t>
            </a:r>
          </a:p>
        </p:txBody>
      </p:sp>
      <p:sp>
        <p:nvSpPr>
          <p:cNvPr id="11" name="Content Placeholder 10"/>
          <p:cNvSpPr>
            <a:spLocks noGrp="1"/>
          </p:cNvSpPr>
          <p:nvPr>
            <p:ph idx="4294967295"/>
          </p:nvPr>
        </p:nvSpPr>
        <p:spPr>
          <a:xfrm>
            <a:off x="561181" y="1543587"/>
            <a:ext cx="4382459" cy="4323012"/>
          </a:xfrm>
        </p:spPr>
        <p:txBody>
          <a:bodyPr>
            <a:normAutofit fontScale="62500" lnSpcReduction="20000"/>
          </a:bodyPr>
          <a:lstStyle/>
          <a:p>
            <a:pPr marL="0" indent="0">
              <a:lnSpc>
                <a:spcPct val="120000"/>
              </a:lnSpc>
              <a:spcBef>
                <a:spcPts val="600"/>
              </a:spcBef>
              <a:buNone/>
            </a:pPr>
            <a:r>
              <a:rPr lang="en-US" b="1" dirty="0">
                <a:solidFill>
                  <a:srgbClr val="7C8BC4"/>
                </a:solidFill>
                <a:latin typeface="Arial" charset="0"/>
                <a:ea typeface="ＭＳ Ｐゴシック" charset="0"/>
                <a:cs typeface="ＭＳ Ｐゴシック" charset="0"/>
              </a:rPr>
              <a:t>Generalized anxiety disorder</a:t>
            </a:r>
          </a:p>
          <a:p>
            <a:pPr marL="0" indent="0">
              <a:lnSpc>
                <a:spcPct val="120000"/>
              </a:lnSpc>
              <a:spcBef>
                <a:spcPts val="600"/>
              </a:spcBef>
              <a:buNone/>
            </a:pPr>
            <a:r>
              <a:rPr lang="en-US" b="1" dirty="0">
                <a:solidFill>
                  <a:srgbClr val="E7C8B3"/>
                </a:solidFill>
                <a:latin typeface="Arial" charset="0"/>
                <a:ea typeface="ＭＳ Ｐゴシック" charset="0"/>
                <a:cs typeface="ＭＳ Ｐゴシック" charset="0"/>
              </a:rPr>
              <a:t>A continuous state of anxiety marked by:</a:t>
            </a:r>
          </a:p>
          <a:p>
            <a:pPr>
              <a:lnSpc>
                <a:spcPct val="120000"/>
              </a:lnSpc>
              <a:spcBef>
                <a:spcPts val="600"/>
              </a:spcBef>
            </a:pPr>
            <a:r>
              <a:rPr lang="en-US" b="1" dirty="0">
                <a:solidFill>
                  <a:schemeClr val="bg1"/>
                </a:solidFill>
                <a:latin typeface="Arial" charset="0"/>
                <a:ea typeface="ＭＳ Ｐゴシック" charset="0"/>
              </a:rPr>
              <a:t>Feelings of worry and dread </a:t>
            </a:r>
          </a:p>
          <a:p>
            <a:pPr>
              <a:lnSpc>
                <a:spcPct val="120000"/>
              </a:lnSpc>
              <a:spcBef>
                <a:spcPts val="600"/>
              </a:spcBef>
            </a:pPr>
            <a:r>
              <a:rPr lang="en-US" b="1" dirty="0">
                <a:solidFill>
                  <a:schemeClr val="bg1"/>
                </a:solidFill>
                <a:latin typeface="Arial" charset="0"/>
                <a:ea typeface="ＭＳ Ｐゴシック" charset="0"/>
              </a:rPr>
              <a:t>Apprehension </a:t>
            </a:r>
          </a:p>
          <a:p>
            <a:pPr>
              <a:lnSpc>
                <a:spcPct val="120000"/>
              </a:lnSpc>
              <a:spcBef>
                <a:spcPts val="600"/>
              </a:spcBef>
            </a:pPr>
            <a:r>
              <a:rPr lang="en-US" b="1" dirty="0">
                <a:solidFill>
                  <a:schemeClr val="bg1"/>
                </a:solidFill>
                <a:latin typeface="Arial" charset="0"/>
                <a:ea typeface="ＭＳ Ｐゴシック" charset="0"/>
              </a:rPr>
              <a:t>Difficulties in concentration </a:t>
            </a:r>
          </a:p>
          <a:p>
            <a:pPr>
              <a:lnSpc>
                <a:spcPct val="120000"/>
              </a:lnSpc>
              <a:spcBef>
                <a:spcPts val="600"/>
              </a:spcBef>
            </a:pPr>
            <a:r>
              <a:rPr lang="en-US" b="1" dirty="0">
                <a:solidFill>
                  <a:schemeClr val="bg1"/>
                </a:solidFill>
                <a:latin typeface="Arial" charset="0"/>
                <a:ea typeface="ＭＳ Ｐゴシック" charset="0"/>
              </a:rPr>
              <a:t>Signs of motor tension</a:t>
            </a:r>
          </a:p>
          <a:p>
            <a:pPr marL="0" indent="0">
              <a:lnSpc>
                <a:spcPct val="120000"/>
              </a:lnSpc>
              <a:spcBef>
                <a:spcPts val="600"/>
              </a:spcBef>
            </a:pPr>
            <a:endParaRPr lang="en-US" b="1" dirty="0">
              <a:solidFill>
                <a:srgbClr val="7C8BC4"/>
              </a:solidFill>
              <a:latin typeface="Arial" charset="0"/>
              <a:ea typeface="ＭＳ Ｐゴシック" charset="0"/>
              <a:cs typeface="ＭＳ Ｐゴシック" charset="0"/>
            </a:endParaRPr>
          </a:p>
          <a:p>
            <a:pPr marL="0" indent="0">
              <a:lnSpc>
                <a:spcPct val="120000"/>
              </a:lnSpc>
              <a:spcBef>
                <a:spcPts val="600"/>
              </a:spcBef>
              <a:buNone/>
            </a:pPr>
            <a:r>
              <a:rPr lang="en-US" b="1" dirty="0">
                <a:solidFill>
                  <a:srgbClr val="7C8BC4"/>
                </a:solidFill>
                <a:latin typeface="Arial" charset="0"/>
                <a:ea typeface="ＭＳ Ｐゴシック" charset="0"/>
                <a:cs typeface="ＭＳ Ｐゴシック" charset="0"/>
              </a:rPr>
              <a:t>Possible causes:</a:t>
            </a:r>
          </a:p>
          <a:p>
            <a:pPr>
              <a:lnSpc>
                <a:spcPct val="120000"/>
              </a:lnSpc>
              <a:spcBef>
                <a:spcPts val="600"/>
              </a:spcBef>
            </a:pPr>
            <a:r>
              <a:rPr lang="en-US" b="1" dirty="0">
                <a:solidFill>
                  <a:schemeClr val="bg1"/>
                </a:solidFill>
                <a:latin typeface="Arial" charset="0"/>
                <a:ea typeface="ＭＳ Ｐゴシック" charset="0"/>
              </a:rPr>
              <a:t>Genetic predisposition</a:t>
            </a:r>
          </a:p>
          <a:p>
            <a:pPr>
              <a:lnSpc>
                <a:spcPct val="120000"/>
              </a:lnSpc>
              <a:spcBef>
                <a:spcPts val="600"/>
              </a:spcBef>
            </a:pPr>
            <a:r>
              <a:rPr lang="en-US" b="1" dirty="0" smtClean="0">
                <a:solidFill>
                  <a:schemeClr val="bg1"/>
                </a:solidFill>
                <a:latin typeface="Arial" charset="0"/>
                <a:ea typeface="ＭＳ Ｐゴシック" charset="0"/>
              </a:rPr>
              <a:t>Experience</a:t>
            </a:r>
            <a:endParaRPr lang="en-US" b="1" dirty="0">
              <a:solidFill>
                <a:schemeClr val="bg1"/>
              </a:solidFill>
              <a:latin typeface="Arial" charset="0"/>
              <a:ea typeface="ＭＳ Ｐゴシック" charset="0"/>
              <a:cs typeface="ＭＳ Ｐゴシック" charset="0"/>
            </a:endParaRPr>
          </a:p>
        </p:txBody>
      </p:sp>
      <p:sp>
        <p:nvSpPr>
          <p:cNvPr id="37892" name="Text Box 7"/>
          <p:cNvSpPr txBox="1">
            <a:spLocks noChangeArrowheads="1"/>
          </p:cNvSpPr>
          <p:nvPr/>
        </p:nvSpPr>
        <p:spPr bwMode="auto">
          <a:xfrm>
            <a:off x="2651125" y="56022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p>
        </p:txBody>
      </p:sp>
    </p:spTree>
    <p:extLst>
      <p:ext uri="{BB962C8B-B14F-4D97-AF65-F5344CB8AC3E}">
        <p14:creationId xmlns:p14="http://schemas.microsoft.com/office/powerpoint/2010/main" val="1667234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7889"/>
                                        </p:tgtEl>
                                        <p:attrNameLst>
                                          <p:attrName>style.visibility</p:attrName>
                                        </p:attrNameLst>
                                      </p:cBhvr>
                                      <p:to>
                                        <p:strVal val="visible"/>
                                      </p:to>
                                    </p:set>
                                    <p:animEffect transition="in" filter="fade">
                                      <p:cBhvr>
                                        <p:cTn id="7" dur="500"/>
                                        <p:tgtEl>
                                          <p:spTgt spid="37889"/>
                                        </p:tgtEl>
                                      </p:cBhvr>
                                    </p:animEffec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fade">
                                      <p:cBhvr>
                                        <p:cTn id="11" dur="1000"/>
                                        <p:tgtEl>
                                          <p:spTgt spid="11">
                                            <p:txEl>
                                              <p:pRg st="0" end="0"/>
                                            </p:txEl>
                                          </p:spTgt>
                                        </p:tgtEl>
                                      </p:cBhvr>
                                    </p:animEffect>
                                    <p:anim calcmode="lin" valueType="num">
                                      <p:cBhvr>
                                        <p:cTn id="12"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3" dur="900" decel="100000" fill="hold"/>
                                        <p:tgtEl>
                                          <p:spTgt spid="11">
                                            <p:txEl>
                                              <p:pRg st="0" end="0"/>
                                            </p:txEl>
                                          </p:spTgt>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1">
                                            <p:txEl>
                                              <p:pRg st="0" end="0"/>
                                            </p:txEl>
                                          </p:spTgt>
                                        </p:tgtEl>
                                        <p:attrNameLst>
                                          <p:attrName>ppt_y</p:attrName>
                                        </p:attrNameLst>
                                      </p:cBhvr>
                                      <p:tavLst>
                                        <p:tav tm="0">
                                          <p:val>
                                            <p:strVal val="#ppt_y-.03"/>
                                          </p:val>
                                        </p:tav>
                                        <p:tav tm="100000">
                                          <p:val>
                                            <p:strVal val="#ppt_y"/>
                                          </p:val>
                                        </p:tav>
                                      </p:tavLst>
                                    </p:anim>
                                  </p:childTnLst>
                                </p:cTn>
                              </p:par>
                              <p:par>
                                <p:cTn id="15" presetID="37" presetClass="entr" presetSubtype="0" fill="hold" grpId="0" nodeType="with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fade">
                                      <p:cBhvr>
                                        <p:cTn id="17" dur="1000"/>
                                        <p:tgtEl>
                                          <p:spTgt spid="11">
                                            <p:txEl>
                                              <p:pRg st="1" end="1"/>
                                            </p:txEl>
                                          </p:spTgt>
                                        </p:tgtEl>
                                      </p:cBhvr>
                                    </p:animEffect>
                                    <p:anim calcmode="lin" valueType="num">
                                      <p:cBhvr>
                                        <p:cTn id="18"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9" dur="900" decel="100000" fill="hold"/>
                                        <p:tgtEl>
                                          <p:spTgt spid="11">
                                            <p:txEl>
                                              <p:pRg st="1" end="1"/>
                                            </p:txEl>
                                          </p:spTgt>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1">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nodeType="afterGroup">
                            <p:stCondLst>
                              <p:cond delay="0"/>
                            </p:stCondLst>
                            <p:childTnLst>
                              <p:par>
                                <p:cTn id="23" presetID="12" presetClass="entr" presetSubtype="1" fill="hold" grpId="0"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Effect transition="in" filter="slide(fromTop)">
                                      <p:cBhvr>
                                        <p:cTn id="25" dur="500"/>
                                        <p:tgtEl>
                                          <p:spTgt spid="11">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1" fill="hold" grpId="0" nodeType="clickEffect">
                                  <p:stCondLst>
                                    <p:cond delay="0"/>
                                  </p:stCondLst>
                                  <p:childTnLst>
                                    <p:set>
                                      <p:cBhvr>
                                        <p:cTn id="29" dur="1" fill="hold">
                                          <p:stCondLst>
                                            <p:cond delay="0"/>
                                          </p:stCondLst>
                                        </p:cTn>
                                        <p:tgtEl>
                                          <p:spTgt spid="11">
                                            <p:txEl>
                                              <p:pRg st="3" end="3"/>
                                            </p:txEl>
                                          </p:spTgt>
                                        </p:tgtEl>
                                        <p:attrNameLst>
                                          <p:attrName>style.visibility</p:attrName>
                                        </p:attrNameLst>
                                      </p:cBhvr>
                                      <p:to>
                                        <p:strVal val="visible"/>
                                      </p:to>
                                    </p:set>
                                    <p:animEffect transition="in" filter="slide(fromTop)">
                                      <p:cBhvr>
                                        <p:cTn id="30" dur="500"/>
                                        <p:tgtEl>
                                          <p:spTgt spid="11">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1" fill="hold" grpId="0" nodeType="clickEffect">
                                  <p:stCondLst>
                                    <p:cond delay="0"/>
                                  </p:stCondLst>
                                  <p:childTnLst>
                                    <p:set>
                                      <p:cBhvr>
                                        <p:cTn id="34" dur="1" fill="hold">
                                          <p:stCondLst>
                                            <p:cond delay="0"/>
                                          </p:stCondLst>
                                        </p:cTn>
                                        <p:tgtEl>
                                          <p:spTgt spid="11">
                                            <p:txEl>
                                              <p:pRg st="4" end="4"/>
                                            </p:txEl>
                                          </p:spTgt>
                                        </p:tgtEl>
                                        <p:attrNameLst>
                                          <p:attrName>style.visibility</p:attrName>
                                        </p:attrNameLst>
                                      </p:cBhvr>
                                      <p:to>
                                        <p:strVal val="visible"/>
                                      </p:to>
                                    </p:set>
                                    <p:animEffect transition="in" filter="slide(fromTop)">
                                      <p:cBhvr>
                                        <p:cTn id="35" dur="500"/>
                                        <p:tgtEl>
                                          <p:spTgt spid="11">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1" fill="hold" grpId="0" nodeType="clickEffect">
                                  <p:stCondLst>
                                    <p:cond delay="0"/>
                                  </p:stCondLst>
                                  <p:childTnLst>
                                    <p:set>
                                      <p:cBhvr>
                                        <p:cTn id="39" dur="1" fill="hold">
                                          <p:stCondLst>
                                            <p:cond delay="0"/>
                                          </p:stCondLst>
                                        </p:cTn>
                                        <p:tgtEl>
                                          <p:spTgt spid="11">
                                            <p:txEl>
                                              <p:pRg st="5" end="5"/>
                                            </p:txEl>
                                          </p:spTgt>
                                        </p:tgtEl>
                                        <p:attrNameLst>
                                          <p:attrName>style.visibility</p:attrName>
                                        </p:attrNameLst>
                                      </p:cBhvr>
                                      <p:to>
                                        <p:strVal val="visible"/>
                                      </p:to>
                                    </p:set>
                                    <p:animEffect transition="in" filter="slide(fromTop)">
                                      <p:cBhvr>
                                        <p:cTn id="40" dur="500"/>
                                        <p:tgtEl>
                                          <p:spTgt spid="11">
                                            <p:txEl>
                                              <p:pRg st="5" end="5"/>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11">
                                            <p:txEl>
                                              <p:pRg st="7" end="7"/>
                                            </p:txEl>
                                          </p:spTgt>
                                        </p:tgtEl>
                                        <p:attrNameLst>
                                          <p:attrName>style.visibility</p:attrName>
                                        </p:attrNameLst>
                                      </p:cBhvr>
                                      <p:to>
                                        <p:strVal val="visible"/>
                                      </p:to>
                                    </p:set>
                                    <p:animEffect transition="in" filter="fade">
                                      <p:cBhvr>
                                        <p:cTn id="45" dur="1000"/>
                                        <p:tgtEl>
                                          <p:spTgt spid="11">
                                            <p:txEl>
                                              <p:pRg st="7" end="7"/>
                                            </p:txEl>
                                          </p:spTgt>
                                        </p:tgtEl>
                                      </p:cBhvr>
                                    </p:animEffect>
                                    <p:anim calcmode="lin" valueType="num">
                                      <p:cBhvr>
                                        <p:cTn id="46" dur="1000" fill="hold"/>
                                        <p:tgtEl>
                                          <p:spTgt spid="11">
                                            <p:txEl>
                                              <p:pRg st="7" end="7"/>
                                            </p:txEl>
                                          </p:spTgt>
                                        </p:tgtEl>
                                        <p:attrNameLst>
                                          <p:attrName>ppt_x</p:attrName>
                                        </p:attrNameLst>
                                      </p:cBhvr>
                                      <p:tavLst>
                                        <p:tav tm="0">
                                          <p:val>
                                            <p:strVal val="#ppt_x"/>
                                          </p:val>
                                        </p:tav>
                                        <p:tav tm="100000">
                                          <p:val>
                                            <p:strVal val="#ppt_x"/>
                                          </p:val>
                                        </p:tav>
                                      </p:tavLst>
                                    </p:anim>
                                    <p:anim calcmode="lin" valueType="num">
                                      <p:cBhvr>
                                        <p:cTn id="47" dur="900" decel="100000" fill="hold"/>
                                        <p:tgtEl>
                                          <p:spTgt spid="11">
                                            <p:txEl>
                                              <p:pRg st="7" end="7"/>
                                            </p:txEl>
                                          </p:spTgt>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11">
                                            <p:txEl>
                                              <p:pRg st="7" end="7"/>
                                            </p:txEl>
                                          </p:spTgt>
                                        </p:tgtEl>
                                        <p:attrNameLst>
                                          <p:attrName>ppt_y</p:attrName>
                                        </p:attrNameLst>
                                      </p:cBhvr>
                                      <p:tavLst>
                                        <p:tav tm="0">
                                          <p:val>
                                            <p:strVal val="#ppt_y-.03"/>
                                          </p:val>
                                        </p:tav>
                                        <p:tav tm="100000">
                                          <p:val>
                                            <p:strVal val="#ppt_y"/>
                                          </p:val>
                                        </p:tav>
                                      </p:tavLst>
                                    </p:anim>
                                  </p:childTnLst>
                                </p:cTn>
                              </p:par>
                            </p:childTnLst>
                          </p:cTn>
                        </p:par>
                      </p:childTnLst>
                    </p:cTn>
                  </p:par>
                  <p:par>
                    <p:cTn id="49" fill="hold">
                      <p:stCondLst>
                        <p:cond delay="indefinite"/>
                      </p:stCondLst>
                      <p:childTnLst>
                        <p:par>
                          <p:cTn id="50" fill="hold" nodeType="afterGroup">
                            <p:stCondLst>
                              <p:cond delay="0"/>
                            </p:stCondLst>
                            <p:childTnLst>
                              <p:par>
                                <p:cTn id="51" presetID="12" presetClass="entr" presetSubtype="1" fill="hold" grpId="0" nodeType="clickEffect">
                                  <p:stCondLst>
                                    <p:cond delay="0"/>
                                  </p:stCondLst>
                                  <p:childTnLst>
                                    <p:set>
                                      <p:cBhvr>
                                        <p:cTn id="52" dur="1" fill="hold">
                                          <p:stCondLst>
                                            <p:cond delay="0"/>
                                          </p:stCondLst>
                                        </p:cTn>
                                        <p:tgtEl>
                                          <p:spTgt spid="11">
                                            <p:txEl>
                                              <p:pRg st="8" end="8"/>
                                            </p:txEl>
                                          </p:spTgt>
                                        </p:tgtEl>
                                        <p:attrNameLst>
                                          <p:attrName>style.visibility</p:attrName>
                                        </p:attrNameLst>
                                      </p:cBhvr>
                                      <p:to>
                                        <p:strVal val="visible"/>
                                      </p:to>
                                    </p:set>
                                    <p:animEffect transition="in" filter="slide(fromTop)">
                                      <p:cBhvr>
                                        <p:cTn id="53" dur="500"/>
                                        <p:tgtEl>
                                          <p:spTgt spid="11">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2" presetClass="entr" presetSubtype="1" fill="hold" grpId="0" nodeType="clickEffect">
                                  <p:stCondLst>
                                    <p:cond delay="0"/>
                                  </p:stCondLst>
                                  <p:childTnLst>
                                    <p:set>
                                      <p:cBhvr>
                                        <p:cTn id="57" dur="1" fill="hold">
                                          <p:stCondLst>
                                            <p:cond delay="0"/>
                                          </p:stCondLst>
                                        </p:cTn>
                                        <p:tgtEl>
                                          <p:spTgt spid="11">
                                            <p:txEl>
                                              <p:pRg st="9" end="9"/>
                                            </p:txEl>
                                          </p:spTgt>
                                        </p:tgtEl>
                                        <p:attrNameLst>
                                          <p:attrName>style.visibility</p:attrName>
                                        </p:attrNameLst>
                                      </p:cBhvr>
                                      <p:to>
                                        <p:strVal val="visible"/>
                                      </p:to>
                                    </p:set>
                                    <p:animEffect transition="in" filter="slide(fromTop)">
                                      <p:cBhvr>
                                        <p:cTn id="58" dur="500"/>
                                        <p:tgtEl>
                                          <p:spTgt spid="1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868438" y="1854250"/>
            <a:ext cx="5407124" cy="3202089"/>
          </a:xfrm>
          <a:prstGeom prst="round2DiagRect">
            <a:avLst/>
          </a:prstGeom>
          <a:solidFill>
            <a:schemeClr val="tx1">
              <a:alpha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10"/>
          <p:cNvGrpSpPr>
            <a:grpSpLocks/>
          </p:cNvGrpSpPr>
          <p:nvPr/>
        </p:nvGrpSpPr>
        <p:grpSpPr bwMode="auto">
          <a:xfrm>
            <a:off x="-18697575" y="2870200"/>
            <a:ext cx="17706975" cy="2887663"/>
            <a:chOff x="-12066" y="2784"/>
            <a:chExt cx="11154" cy="1536"/>
          </a:xfrm>
        </p:grpSpPr>
        <p:sp>
          <p:nvSpPr>
            <p:cNvPr id="39947" name="Rectangle 11"/>
            <p:cNvSpPr>
              <a:spLocks noChangeArrowheads="1"/>
            </p:cNvSpPr>
            <p:nvPr/>
          </p:nvSpPr>
          <p:spPr bwMode="auto">
            <a:xfrm rot="16200000" flipH="1">
              <a:off x="-8625" y="-657"/>
              <a:ext cx="1536" cy="84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04140" name="Rectangle 12"/>
            <p:cNvSpPr>
              <a:spLocks noChangeArrowheads="1"/>
            </p:cNvSpPr>
            <p:nvPr/>
          </p:nvSpPr>
          <p:spPr bwMode="auto">
            <a:xfrm rot="27000000">
              <a:off x="-3070" y="2157"/>
              <a:ext cx="1536" cy="2784"/>
            </a:xfrm>
            <a:prstGeom prst="rect">
              <a:avLst/>
            </a:prstGeom>
            <a:gradFill rotWithShape="1">
              <a:gsLst>
                <a:gs pos="0">
                  <a:schemeClr val="bg1">
                    <a:gamma/>
                    <a:tint val="0"/>
                    <a:invGamma/>
                    <a:alpha val="0"/>
                  </a:schemeClr>
                </a:gs>
                <a:gs pos="100000">
                  <a:schemeClr val="bg1"/>
                </a:gs>
              </a:gsLst>
              <a:lin ang="5400000" scaled="1"/>
            </a:gradFill>
            <a:ln w="9525">
              <a:noFill/>
              <a:miter lim="800000"/>
              <a:headEnd/>
              <a:tailEnd/>
            </a:ln>
            <a:effectLst/>
          </p:spPr>
          <p:txBody>
            <a:bodyPr wrap="none" anchor="ctr"/>
            <a:lstStyle/>
            <a:p>
              <a:pPr>
                <a:defRPr/>
              </a:pPr>
              <a:endParaRPr lang="en-US">
                <a:latin typeface="Arial" pitchFamily="-111" charset="0"/>
                <a:ea typeface="ＭＳ Ｐゴシック" pitchFamily="-111" charset="-128"/>
                <a:cs typeface="ＭＳ Ｐゴシック" pitchFamily="-111" charset="-128"/>
              </a:endParaRPr>
            </a:p>
          </p:txBody>
        </p:sp>
      </p:grpSp>
      <p:sp>
        <p:nvSpPr>
          <p:cNvPr id="39940" name="Title 4"/>
          <p:cNvSpPr>
            <a:spLocks noGrp="1"/>
          </p:cNvSpPr>
          <p:nvPr>
            <p:ph type="ctrTitle"/>
          </p:nvPr>
        </p:nvSpPr>
        <p:spPr/>
        <p:txBody>
          <a:bodyPr/>
          <a:lstStyle/>
          <a:p>
            <a:r>
              <a:rPr lang="en-US" dirty="0">
                <a:solidFill>
                  <a:schemeClr val="bg1"/>
                </a:solidFill>
                <a:effectLst>
                  <a:outerShdw blurRad="50800" dist="38100" dir="2700000" algn="tl" rotWithShape="0">
                    <a:prstClr val="black">
                      <a:alpha val="40000"/>
                    </a:prstClr>
                  </a:outerShdw>
                </a:effectLst>
                <a:latin typeface="Arial" charset="0"/>
                <a:ea typeface="ＭＳ Ｐゴシック" charset="0"/>
                <a:cs typeface="ＭＳ Ｐゴシック" charset="0"/>
              </a:rPr>
              <a:t>Panic Disorder</a:t>
            </a:r>
          </a:p>
        </p:txBody>
      </p:sp>
      <p:sp>
        <p:nvSpPr>
          <p:cNvPr id="39943" name="Content Placeholder 15"/>
          <p:cNvSpPr>
            <a:spLocks noGrp="1"/>
          </p:cNvSpPr>
          <p:nvPr>
            <p:ph idx="4294967295"/>
          </p:nvPr>
        </p:nvSpPr>
        <p:spPr>
          <a:xfrm>
            <a:off x="2121119" y="2116138"/>
            <a:ext cx="4981575" cy="2714625"/>
          </a:xfrm>
        </p:spPr>
        <p:txBody>
          <a:bodyPr>
            <a:normAutofit/>
          </a:bodyPr>
          <a:lstStyle/>
          <a:p>
            <a:pPr marL="0" indent="0">
              <a:buNone/>
            </a:pPr>
            <a:r>
              <a:rPr lang="en-US" sz="2400" b="1" dirty="0">
                <a:solidFill>
                  <a:schemeClr val="accent3">
                    <a:lumMod val="60000"/>
                    <a:lumOff val="40000"/>
                  </a:schemeClr>
                </a:solidFill>
                <a:latin typeface="Arial" charset="0"/>
                <a:ea typeface="ＭＳ Ｐゴシック" charset="0"/>
                <a:cs typeface="ＭＳ Ｐゴシック" charset="0"/>
              </a:rPr>
              <a:t>An anxiety disorder in which a person experiences recurring panic attacks, periods of intense fear, and feelings of impending doom or death, </a:t>
            </a:r>
            <a:r>
              <a:rPr lang="en-US" sz="2400" b="1" dirty="0">
                <a:solidFill>
                  <a:srgbClr val="FFFFFF"/>
                </a:solidFill>
                <a:latin typeface="Arial" charset="0"/>
                <a:ea typeface="ＭＳ Ｐゴシック" charset="0"/>
                <a:cs typeface="ＭＳ Ｐゴシック" charset="0"/>
              </a:rPr>
              <a:t>accompanied by physiological symptoms such as rapid </a:t>
            </a:r>
            <a:r>
              <a:rPr lang="en-US" sz="2400" b="1" dirty="0" smtClean="0">
                <a:solidFill>
                  <a:srgbClr val="FFFFFF"/>
                </a:solidFill>
                <a:latin typeface="Arial" charset="0"/>
                <a:ea typeface="ＭＳ Ｐゴシック" charset="0"/>
                <a:cs typeface="ＭＳ Ｐゴシック" charset="0"/>
              </a:rPr>
              <a:t>heart rate </a:t>
            </a:r>
            <a:r>
              <a:rPr lang="en-US" sz="2400" b="1" dirty="0">
                <a:solidFill>
                  <a:srgbClr val="FFFFFF"/>
                </a:solidFill>
                <a:latin typeface="Arial" charset="0"/>
                <a:ea typeface="ＭＳ Ｐゴシック" charset="0"/>
                <a:cs typeface="ＭＳ Ｐゴシック" charset="0"/>
              </a:rPr>
              <a:t>and </a:t>
            </a:r>
            <a:r>
              <a:rPr lang="en-US" sz="2400" b="1" dirty="0" smtClean="0">
                <a:solidFill>
                  <a:srgbClr val="FFFFFF"/>
                </a:solidFill>
                <a:latin typeface="Arial" charset="0"/>
                <a:ea typeface="ＭＳ Ｐゴシック" charset="0"/>
                <a:cs typeface="ＭＳ Ｐゴシック" charset="0"/>
              </a:rPr>
              <a:t>dizziness</a:t>
            </a:r>
            <a:endParaRPr lang="en-US" sz="2400" b="1"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018796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9943">
                                            <p:txEl>
                                              <p:pRg st="0" end="0"/>
                                            </p:txEl>
                                          </p:spTgt>
                                        </p:tgtEl>
                                        <p:attrNameLst>
                                          <p:attrName>style.visibility</p:attrName>
                                        </p:attrNameLst>
                                      </p:cBhvr>
                                      <p:to>
                                        <p:strVal val="visible"/>
                                      </p:to>
                                    </p:set>
                                    <p:animEffect transition="in" filter="fade">
                                      <p:cBhvr>
                                        <p:cTn id="13" dur="500"/>
                                        <p:tgtEl>
                                          <p:spTgt spid="399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994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5"/>
          <p:cNvSpPr>
            <a:spLocks noGrp="1"/>
          </p:cNvSpPr>
          <p:nvPr>
            <p:ph type="ctrTitle"/>
          </p:nvPr>
        </p:nvSpPr>
        <p:spPr/>
        <p:txBody>
          <a:bodyPr/>
          <a:lstStyle/>
          <a:p>
            <a:r>
              <a:rPr lang="en-US">
                <a:latin typeface="Arial" charset="0"/>
                <a:ea typeface="ＭＳ Ｐゴシック" charset="0"/>
                <a:cs typeface="ＭＳ Ｐゴシック" charset="0"/>
              </a:rPr>
              <a:t>Panic Disorder</a:t>
            </a:r>
          </a:p>
        </p:txBody>
      </p:sp>
      <p:pic>
        <p:nvPicPr>
          <p:cNvPr id="2" name="Picture 1" descr="AAFDEXM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838" y="1140578"/>
            <a:ext cx="8740100" cy="4944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8112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371210"/>
            <a:ext cx="9144000" cy="455771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034" name="Rectangle 3"/>
          <p:cNvSpPr>
            <a:spLocks noGrp="1"/>
          </p:cNvSpPr>
          <p:nvPr>
            <p:ph type="ctrTitle"/>
          </p:nvPr>
        </p:nvSpPr>
        <p:spPr/>
        <p:txBody>
          <a:bodyPr/>
          <a:lstStyle/>
          <a:p>
            <a:pPr eaLnBrk="1" hangingPunct="1"/>
            <a:r>
              <a:rPr lang="en-US">
                <a:latin typeface="Arial" charset="0"/>
                <a:ea typeface="ＭＳ Ｐゴシック" charset="0"/>
                <a:cs typeface="ＭＳ Ｐゴシック" charset="0"/>
              </a:rPr>
              <a:t>Fears and Phobias</a:t>
            </a:r>
          </a:p>
        </p:txBody>
      </p:sp>
      <p:sp>
        <p:nvSpPr>
          <p:cNvPr id="6" name="Content Placeholder 5"/>
          <p:cNvSpPr>
            <a:spLocks noGrp="1"/>
          </p:cNvSpPr>
          <p:nvPr>
            <p:ph idx="4294967295"/>
          </p:nvPr>
        </p:nvSpPr>
        <p:spPr>
          <a:xfrm>
            <a:off x="4464093" y="1581272"/>
            <a:ext cx="4508500" cy="4160837"/>
          </a:xfrm>
        </p:spPr>
        <p:txBody>
          <a:bodyPr>
            <a:normAutofit fontScale="92500" lnSpcReduction="10000"/>
          </a:bodyPr>
          <a:lstStyle/>
          <a:p>
            <a:pPr marL="0" indent="0">
              <a:lnSpc>
                <a:spcPct val="110000"/>
              </a:lnSpc>
              <a:spcBef>
                <a:spcPts val="600"/>
              </a:spcBef>
              <a:buNone/>
              <a:tabLst>
                <a:tab pos="800100" algn="l"/>
              </a:tabLst>
            </a:pPr>
            <a:r>
              <a:rPr lang="en-US" sz="2000" b="1" dirty="0">
                <a:solidFill>
                  <a:srgbClr val="C62DB0"/>
                </a:solidFill>
                <a:latin typeface="Arial" charset="0"/>
                <a:ea typeface="ＭＳ Ｐゴシック" charset="0"/>
                <a:cs typeface="ＭＳ Ｐゴシック" charset="0"/>
              </a:rPr>
              <a:t>Phobia</a:t>
            </a:r>
          </a:p>
          <a:p>
            <a:pPr marL="0" indent="0">
              <a:lnSpc>
                <a:spcPct val="110000"/>
              </a:lnSpc>
              <a:spcBef>
                <a:spcPts val="600"/>
              </a:spcBef>
              <a:spcAft>
                <a:spcPts val="600"/>
              </a:spcAft>
              <a:buNone/>
              <a:tabLst>
                <a:tab pos="800100" algn="l"/>
              </a:tabLst>
            </a:pPr>
            <a:r>
              <a:rPr lang="en-US" sz="2000" b="1" dirty="0">
                <a:solidFill>
                  <a:srgbClr val="FFFFFF"/>
                </a:solidFill>
                <a:latin typeface="Arial" charset="0"/>
                <a:ea typeface="ＭＳ Ｐゴシック" charset="0"/>
                <a:cs typeface="ＭＳ Ｐゴシック" charset="0"/>
              </a:rPr>
              <a:t>An exaggerated, unrealistic fear of a specific situation, activity, or object</a:t>
            </a:r>
          </a:p>
          <a:p>
            <a:pPr marL="0" indent="0">
              <a:lnSpc>
                <a:spcPct val="110000"/>
              </a:lnSpc>
              <a:spcBef>
                <a:spcPts val="600"/>
              </a:spcBef>
              <a:buNone/>
              <a:tabLst>
                <a:tab pos="800100" algn="l"/>
              </a:tabLst>
            </a:pPr>
            <a:r>
              <a:rPr lang="en-US" sz="2000" b="1" dirty="0">
                <a:solidFill>
                  <a:srgbClr val="008FD4"/>
                </a:solidFill>
                <a:latin typeface="Arial" charset="0"/>
                <a:ea typeface="ＭＳ Ｐゴシック" charset="0"/>
                <a:cs typeface="ＭＳ Ｐゴシック" charset="0"/>
              </a:rPr>
              <a:t>Social phobia</a:t>
            </a:r>
          </a:p>
          <a:p>
            <a:pPr marL="0" indent="0">
              <a:lnSpc>
                <a:spcPct val="110000"/>
              </a:lnSpc>
              <a:spcBef>
                <a:spcPts val="600"/>
              </a:spcBef>
              <a:spcAft>
                <a:spcPts val="600"/>
              </a:spcAft>
              <a:buNone/>
              <a:tabLst>
                <a:tab pos="800100" algn="l"/>
              </a:tabLst>
            </a:pPr>
            <a:r>
              <a:rPr lang="en-US" sz="2000" b="1" dirty="0">
                <a:solidFill>
                  <a:srgbClr val="FFFFFF"/>
                </a:solidFill>
                <a:latin typeface="Arial" charset="0"/>
                <a:ea typeface="ＭＳ Ｐゴシック" charset="0"/>
                <a:cs typeface="ＭＳ Ｐゴシック" charset="0"/>
              </a:rPr>
              <a:t>Individuals become extremely anxious in situations in which they will be observed by others</a:t>
            </a:r>
          </a:p>
          <a:p>
            <a:pPr marL="0" indent="0">
              <a:lnSpc>
                <a:spcPct val="110000"/>
              </a:lnSpc>
              <a:spcBef>
                <a:spcPts val="600"/>
              </a:spcBef>
              <a:buNone/>
              <a:tabLst>
                <a:tab pos="800100" algn="l"/>
              </a:tabLst>
            </a:pPr>
            <a:r>
              <a:rPr lang="en-US" sz="2000" b="1" dirty="0">
                <a:solidFill>
                  <a:srgbClr val="8D35D1"/>
                </a:solidFill>
                <a:latin typeface="Arial" charset="0"/>
                <a:ea typeface="ＭＳ Ｐゴシック" charset="0"/>
                <a:cs typeface="ＭＳ Ｐゴシック" charset="0"/>
              </a:rPr>
              <a:t>Agoraphobia</a:t>
            </a:r>
          </a:p>
          <a:p>
            <a:pPr marL="0" indent="0">
              <a:lnSpc>
                <a:spcPct val="110000"/>
              </a:lnSpc>
              <a:spcBef>
                <a:spcPts val="600"/>
              </a:spcBef>
              <a:buNone/>
              <a:tabLst>
                <a:tab pos="800100" algn="l"/>
              </a:tabLst>
            </a:pPr>
            <a:r>
              <a:rPr lang="en-US" sz="2000" b="1" dirty="0">
                <a:solidFill>
                  <a:srgbClr val="FFFFFF"/>
                </a:solidFill>
                <a:latin typeface="Arial" charset="0"/>
                <a:ea typeface="ＭＳ Ｐゴシック" charset="0"/>
                <a:cs typeface="ＭＳ Ｐゴシック" charset="0"/>
              </a:rPr>
              <a:t>A set of phobias, often set off by a panic attack, involving the basic fear of being away from a safe place or person; a </a:t>
            </a:r>
            <a:r>
              <a:rPr lang="ja-JP" altLang="en-US" sz="2000" b="1" dirty="0">
                <a:solidFill>
                  <a:srgbClr val="FFFFFF"/>
                </a:solidFill>
                <a:latin typeface="Arial" charset="0"/>
                <a:ea typeface="ＭＳ Ｐゴシック" charset="0"/>
                <a:cs typeface="ＭＳ Ｐゴシック" charset="0"/>
              </a:rPr>
              <a:t>“</a:t>
            </a:r>
            <a:r>
              <a:rPr lang="en-US" altLang="ja-JP" sz="2000" b="1" dirty="0">
                <a:solidFill>
                  <a:srgbClr val="FFFFFF"/>
                </a:solidFill>
                <a:latin typeface="Arial" charset="0"/>
                <a:ea typeface="ＭＳ Ｐゴシック" charset="0"/>
                <a:cs typeface="ＭＳ Ｐゴシック" charset="0"/>
              </a:rPr>
              <a:t>fear of fear</a:t>
            </a:r>
            <a:r>
              <a:rPr lang="ja-JP" altLang="en-US" sz="2000" b="1" dirty="0" smtClean="0">
                <a:solidFill>
                  <a:srgbClr val="FFFFFF"/>
                </a:solidFill>
                <a:latin typeface="Arial" charset="0"/>
                <a:ea typeface="ＭＳ Ｐゴシック" charset="0"/>
                <a:cs typeface="ＭＳ Ｐゴシック" charset="0"/>
              </a:rPr>
              <a:t>”</a:t>
            </a:r>
            <a:endParaRPr lang="en-US" sz="2000" b="1" dirty="0">
              <a:solidFill>
                <a:srgbClr val="FFFFFF"/>
              </a:solidFill>
              <a:latin typeface="Arial" charset="0"/>
              <a:ea typeface="ＭＳ Ｐゴシック" charset="0"/>
              <a:cs typeface="ＭＳ Ｐゴシック" charset="0"/>
            </a:endParaRPr>
          </a:p>
        </p:txBody>
      </p:sp>
      <p:pic>
        <p:nvPicPr>
          <p:cNvPr id="44036" name="Picture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296066" y="1090734"/>
            <a:ext cx="3841085" cy="5092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7568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44036"/>
                                        </p:tgtEl>
                                        <p:attrNameLst>
                                          <p:attrName>style.visibility</p:attrName>
                                        </p:attrNameLst>
                                      </p:cBhvr>
                                      <p:to>
                                        <p:strVal val="visible"/>
                                      </p:to>
                                    </p:set>
                                    <p:anim calcmode="lin" valueType="num">
                                      <p:cBhvr>
                                        <p:cTn id="12" dur="500" fill="hold"/>
                                        <p:tgtEl>
                                          <p:spTgt spid="44036"/>
                                        </p:tgtEl>
                                        <p:attrNameLst>
                                          <p:attrName>ppt_w</p:attrName>
                                        </p:attrNameLst>
                                      </p:cBhvr>
                                      <p:tavLst>
                                        <p:tav tm="0">
                                          <p:val>
                                            <p:fltVal val="0"/>
                                          </p:val>
                                        </p:tav>
                                        <p:tav tm="100000">
                                          <p:val>
                                            <p:strVal val="#ppt_w"/>
                                          </p:val>
                                        </p:tav>
                                      </p:tavLst>
                                    </p:anim>
                                    <p:anim calcmode="lin" valueType="num">
                                      <p:cBhvr>
                                        <p:cTn id="13" dur="500" fill="hold"/>
                                        <p:tgtEl>
                                          <p:spTgt spid="44036"/>
                                        </p:tgtEl>
                                        <p:attrNameLst>
                                          <p:attrName>ppt_h</p:attrName>
                                        </p:attrNameLst>
                                      </p:cBhvr>
                                      <p:tavLst>
                                        <p:tav tm="0">
                                          <p:val>
                                            <p:fltVal val="0"/>
                                          </p:val>
                                        </p:tav>
                                        <p:tav tm="100000">
                                          <p:val>
                                            <p:strVal val="#ppt_h"/>
                                          </p:val>
                                        </p:tav>
                                      </p:tavLst>
                                    </p:anim>
                                    <p:animEffect transition="in" filter="fade">
                                      <p:cBhvr>
                                        <p:cTn id="14" dur="500"/>
                                        <p:tgtEl>
                                          <p:spTgt spid="44036"/>
                                        </p:tgtEl>
                                      </p:cBhvr>
                                    </p:animEffect>
                                  </p:childTnLst>
                                </p:cTn>
                              </p:par>
                            </p:childTnLst>
                          </p:cTn>
                        </p:par>
                        <p:par>
                          <p:cTn id="15" fill="hold">
                            <p:stCondLst>
                              <p:cond delay="1000"/>
                            </p:stCondLst>
                            <p:childTnLst>
                              <p:par>
                                <p:cTn id="16" presetID="32" presetClass="emph" presetSubtype="0" fill="hold" nodeType="afterEffect">
                                  <p:stCondLst>
                                    <p:cond delay="0"/>
                                  </p:stCondLst>
                                  <p:childTnLst>
                                    <p:animRot by="120000">
                                      <p:cBhvr>
                                        <p:cTn id="17" dur="100" fill="hold">
                                          <p:stCondLst>
                                            <p:cond delay="0"/>
                                          </p:stCondLst>
                                        </p:cTn>
                                        <p:tgtEl>
                                          <p:spTgt spid="44036"/>
                                        </p:tgtEl>
                                        <p:attrNameLst>
                                          <p:attrName>r</p:attrName>
                                        </p:attrNameLst>
                                      </p:cBhvr>
                                    </p:animRot>
                                    <p:animRot by="-240000">
                                      <p:cBhvr>
                                        <p:cTn id="18" dur="200" fill="hold">
                                          <p:stCondLst>
                                            <p:cond delay="200"/>
                                          </p:stCondLst>
                                        </p:cTn>
                                        <p:tgtEl>
                                          <p:spTgt spid="44036"/>
                                        </p:tgtEl>
                                        <p:attrNameLst>
                                          <p:attrName>r</p:attrName>
                                        </p:attrNameLst>
                                      </p:cBhvr>
                                    </p:animRot>
                                    <p:animRot by="240000">
                                      <p:cBhvr>
                                        <p:cTn id="19" dur="200" fill="hold">
                                          <p:stCondLst>
                                            <p:cond delay="400"/>
                                          </p:stCondLst>
                                        </p:cTn>
                                        <p:tgtEl>
                                          <p:spTgt spid="44036"/>
                                        </p:tgtEl>
                                        <p:attrNameLst>
                                          <p:attrName>r</p:attrName>
                                        </p:attrNameLst>
                                      </p:cBhvr>
                                    </p:animRot>
                                    <p:animRot by="-240000">
                                      <p:cBhvr>
                                        <p:cTn id="20" dur="200" fill="hold">
                                          <p:stCondLst>
                                            <p:cond delay="600"/>
                                          </p:stCondLst>
                                        </p:cTn>
                                        <p:tgtEl>
                                          <p:spTgt spid="44036"/>
                                        </p:tgtEl>
                                        <p:attrNameLst>
                                          <p:attrName>r</p:attrName>
                                        </p:attrNameLst>
                                      </p:cBhvr>
                                    </p:animRot>
                                    <p:animRot by="120000">
                                      <p:cBhvr>
                                        <p:cTn id="21" dur="200" fill="hold">
                                          <p:stCondLst>
                                            <p:cond delay="800"/>
                                          </p:stCondLst>
                                        </p:cTn>
                                        <p:tgtEl>
                                          <p:spTgt spid="44036"/>
                                        </p:tgtEl>
                                        <p:attrNameLst>
                                          <p:attrName>r</p:attrName>
                                        </p:attrNameLst>
                                      </p:cBhvr>
                                    </p:animRot>
                                  </p:childTnLst>
                                </p:cTn>
                              </p:par>
                            </p:childTnLst>
                          </p:cTn>
                        </p:par>
                        <p:par>
                          <p:cTn id="22" fill="hold">
                            <p:stCondLst>
                              <p:cond delay="2000"/>
                            </p:stCondLst>
                            <p:childTnLst>
                              <p:par>
                                <p:cTn id="23" presetID="12" presetClass="entr" presetSubtype="8"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slide(fromLeft)">
                                      <p:cBhvr>
                                        <p:cTn id="25" dur="500"/>
                                        <p:tgtEl>
                                          <p:spTgt spid="6">
                                            <p:txEl>
                                              <p:pRg st="0" end="0"/>
                                            </p:txEl>
                                          </p:spTgt>
                                        </p:tgtEl>
                                      </p:cBhvr>
                                    </p:animEffect>
                                  </p:childTnLst>
                                </p:cTn>
                              </p:par>
                            </p:childTnLst>
                          </p:cTn>
                        </p:par>
                        <p:par>
                          <p:cTn id="26" fill="hold" nodeType="afterGroup">
                            <p:stCondLst>
                              <p:cond delay="2500"/>
                            </p:stCondLst>
                            <p:childTnLst>
                              <p:par>
                                <p:cTn id="27" presetID="42" presetClass="entr" presetSubtype="0" fill="hold" grpId="0" nodeType="after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fade">
                                      <p:cBhvr>
                                        <p:cTn id="29" dur="1000"/>
                                        <p:tgtEl>
                                          <p:spTgt spid="6">
                                            <p:txEl>
                                              <p:pRg st="1" end="1"/>
                                            </p:txEl>
                                          </p:spTgt>
                                        </p:tgtEl>
                                      </p:cBhvr>
                                    </p:animEffect>
                                    <p:anim calcmode="lin" valueType="num">
                                      <p:cBhvr>
                                        <p:cTn id="3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2" presetClass="entr" presetSubtype="8" fill="hold" grpId="0" nodeType="clickEffect">
                                  <p:stCondLst>
                                    <p:cond delay="0"/>
                                  </p:stCondLst>
                                  <p:childTnLst>
                                    <p:set>
                                      <p:cBhvr>
                                        <p:cTn id="35" dur="1" fill="hold">
                                          <p:stCondLst>
                                            <p:cond delay="0"/>
                                          </p:stCondLst>
                                        </p:cTn>
                                        <p:tgtEl>
                                          <p:spTgt spid="6">
                                            <p:txEl>
                                              <p:pRg st="2" end="2"/>
                                            </p:txEl>
                                          </p:spTgt>
                                        </p:tgtEl>
                                        <p:attrNameLst>
                                          <p:attrName>style.visibility</p:attrName>
                                        </p:attrNameLst>
                                      </p:cBhvr>
                                      <p:to>
                                        <p:strVal val="visible"/>
                                      </p:to>
                                    </p:set>
                                    <p:animEffect transition="in" filter="slide(fromLeft)">
                                      <p:cBhvr>
                                        <p:cTn id="36" dur="500"/>
                                        <p:tgtEl>
                                          <p:spTgt spid="6">
                                            <p:txEl>
                                              <p:pRg st="2" end="2"/>
                                            </p:txEl>
                                          </p:spTgt>
                                        </p:tgtEl>
                                      </p:cBhvr>
                                    </p:animEffect>
                                  </p:childTnLst>
                                </p:cTn>
                              </p:par>
                            </p:childTnLst>
                          </p:cTn>
                        </p:par>
                        <p:par>
                          <p:cTn id="37" fill="hold" nodeType="afterGroup">
                            <p:stCondLst>
                              <p:cond delay="500"/>
                            </p:stCondLst>
                            <p:childTnLst>
                              <p:par>
                                <p:cTn id="38" presetID="42" presetClass="entr" presetSubtype="0" fill="hold" grpId="0" nodeType="afterEffect">
                                  <p:stCondLst>
                                    <p:cond delay="0"/>
                                  </p:stCondLst>
                                  <p:childTnLst>
                                    <p:set>
                                      <p:cBhvr>
                                        <p:cTn id="39" dur="1" fill="hold">
                                          <p:stCondLst>
                                            <p:cond delay="0"/>
                                          </p:stCondLst>
                                        </p:cTn>
                                        <p:tgtEl>
                                          <p:spTgt spid="6">
                                            <p:txEl>
                                              <p:pRg st="3" end="3"/>
                                            </p:txEl>
                                          </p:spTgt>
                                        </p:tgtEl>
                                        <p:attrNameLst>
                                          <p:attrName>style.visibility</p:attrName>
                                        </p:attrNameLst>
                                      </p:cBhvr>
                                      <p:to>
                                        <p:strVal val="visible"/>
                                      </p:to>
                                    </p:set>
                                    <p:animEffect transition="in" filter="fade">
                                      <p:cBhvr>
                                        <p:cTn id="40" dur="1000"/>
                                        <p:tgtEl>
                                          <p:spTgt spid="6">
                                            <p:txEl>
                                              <p:pRg st="3" end="3"/>
                                            </p:txEl>
                                          </p:spTgt>
                                        </p:tgtEl>
                                      </p:cBhvr>
                                    </p:animEffect>
                                    <p:anim calcmode="lin" valueType="num">
                                      <p:cBhvr>
                                        <p:cTn id="41"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2" presetClass="entr" presetSubtype="8" fill="hold" grpId="0" nodeType="clickEffect">
                                  <p:stCondLst>
                                    <p:cond delay="0"/>
                                  </p:stCondLst>
                                  <p:childTnLst>
                                    <p:set>
                                      <p:cBhvr>
                                        <p:cTn id="46" dur="1" fill="hold">
                                          <p:stCondLst>
                                            <p:cond delay="0"/>
                                          </p:stCondLst>
                                        </p:cTn>
                                        <p:tgtEl>
                                          <p:spTgt spid="6">
                                            <p:txEl>
                                              <p:pRg st="4" end="4"/>
                                            </p:txEl>
                                          </p:spTgt>
                                        </p:tgtEl>
                                        <p:attrNameLst>
                                          <p:attrName>style.visibility</p:attrName>
                                        </p:attrNameLst>
                                      </p:cBhvr>
                                      <p:to>
                                        <p:strVal val="visible"/>
                                      </p:to>
                                    </p:set>
                                    <p:animEffect transition="in" filter="slide(fromLeft)">
                                      <p:cBhvr>
                                        <p:cTn id="47" dur="500"/>
                                        <p:tgtEl>
                                          <p:spTgt spid="6">
                                            <p:txEl>
                                              <p:pRg st="4" end="4"/>
                                            </p:txEl>
                                          </p:spTgt>
                                        </p:tgtEl>
                                      </p:cBhvr>
                                    </p:animEffect>
                                  </p:childTnLst>
                                </p:cTn>
                              </p:par>
                            </p:childTnLst>
                          </p:cTn>
                        </p:par>
                        <p:par>
                          <p:cTn id="48" fill="hold" nodeType="afterGroup">
                            <p:stCondLst>
                              <p:cond delay="500"/>
                            </p:stCondLst>
                            <p:childTnLst>
                              <p:par>
                                <p:cTn id="49" presetID="42" presetClass="entr" presetSubtype="0" fill="hold" grpId="0" nodeType="afterEffect">
                                  <p:stCondLst>
                                    <p:cond delay="0"/>
                                  </p:stCondLst>
                                  <p:childTnLst>
                                    <p:set>
                                      <p:cBhvr>
                                        <p:cTn id="50" dur="1" fill="hold">
                                          <p:stCondLst>
                                            <p:cond delay="0"/>
                                          </p:stCondLst>
                                        </p:cTn>
                                        <p:tgtEl>
                                          <p:spTgt spid="6">
                                            <p:txEl>
                                              <p:pRg st="5" end="5"/>
                                            </p:txEl>
                                          </p:spTgt>
                                        </p:tgtEl>
                                        <p:attrNameLst>
                                          <p:attrName>style.visibility</p:attrName>
                                        </p:attrNameLst>
                                      </p:cBhvr>
                                      <p:to>
                                        <p:strVal val="visible"/>
                                      </p:to>
                                    </p:set>
                                    <p:animEffect transition="in" filter="fade">
                                      <p:cBhvr>
                                        <p:cTn id="51" dur="1000"/>
                                        <p:tgtEl>
                                          <p:spTgt spid="6">
                                            <p:txEl>
                                              <p:pRg st="5" end="5"/>
                                            </p:txEl>
                                          </p:spTgt>
                                        </p:tgtEl>
                                      </p:cBhvr>
                                    </p:animEffect>
                                    <p:anim calcmode="lin" valueType="num">
                                      <p:cBhvr>
                                        <p:cTn id="52"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53"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ALCRPN0.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7791"/>
            <a:ext cx="9144000" cy="6474295"/>
          </a:xfrm>
          <a:prstGeom prst="rect">
            <a:avLst/>
          </a:prstGeom>
        </p:spPr>
      </p:pic>
      <p:sp>
        <p:nvSpPr>
          <p:cNvPr id="2" name="Rectangle 1"/>
          <p:cNvSpPr/>
          <p:nvPr/>
        </p:nvSpPr>
        <p:spPr>
          <a:xfrm>
            <a:off x="5787487" y="1978831"/>
            <a:ext cx="2441120" cy="1854325"/>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6360242" y="622710"/>
            <a:ext cx="1261806" cy="1261806"/>
            <a:chOff x="815959" y="622710"/>
            <a:chExt cx="1261806" cy="1261806"/>
          </a:xfrm>
        </p:grpSpPr>
        <p:sp>
          <p:nvSpPr>
            <p:cNvPr id="4" name="Oval 3"/>
            <p:cNvSpPr/>
            <p:nvPr/>
          </p:nvSpPr>
          <p:spPr>
            <a:xfrm>
              <a:off x="815959" y="622710"/>
              <a:ext cx="1261806" cy="126180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921082" y="944304"/>
              <a:ext cx="1051560" cy="584776"/>
            </a:xfrm>
            <a:prstGeom prst="rect">
              <a:avLst/>
            </a:prstGeom>
            <a:noFill/>
            <a:ln>
              <a:noFill/>
            </a:ln>
          </p:spPr>
          <p:txBody>
            <a:bodyPr wrap="square" rtlCol="0">
              <a:spAutoFit/>
            </a:bodyPr>
            <a:lstStyle/>
            <a:p>
              <a:pPr algn="ctr"/>
              <a:r>
                <a:rPr lang="en-US" sz="3200" b="1" dirty="0" smtClean="0">
                  <a:solidFill>
                    <a:srgbClr val="4AC6A0"/>
                  </a:solidFill>
                  <a:latin typeface="Arial"/>
                  <a:cs typeface="Arial"/>
                </a:rPr>
                <a:t>15.3</a:t>
              </a:r>
              <a:endParaRPr lang="en-US" sz="3200" b="1" dirty="0">
                <a:solidFill>
                  <a:srgbClr val="4AC6A0"/>
                </a:solidFill>
                <a:latin typeface="Arial"/>
                <a:cs typeface="Arial"/>
              </a:endParaRPr>
            </a:p>
          </p:txBody>
        </p:sp>
      </p:grpSp>
      <p:sp>
        <p:nvSpPr>
          <p:cNvPr id="6" name="TextBox 5"/>
          <p:cNvSpPr txBox="1"/>
          <p:nvPr/>
        </p:nvSpPr>
        <p:spPr>
          <a:xfrm>
            <a:off x="5787487" y="2105743"/>
            <a:ext cx="2441120" cy="1569660"/>
          </a:xfrm>
          <a:prstGeom prst="rect">
            <a:avLst/>
          </a:prstGeom>
          <a:noFill/>
        </p:spPr>
        <p:txBody>
          <a:bodyPr wrap="square" rtlCol="0">
            <a:spAutoFit/>
          </a:bodyPr>
          <a:lstStyle/>
          <a:p>
            <a:pPr algn="ctr"/>
            <a:r>
              <a:rPr lang="en-US" sz="2400" b="1" dirty="0">
                <a:solidFill>
                  <a:schemeClr val="bg1"/>
                </a:solidFill>
                <a:latin typeface=""/>
              </a:rPr>
              <a:t>Trauma and Obsessive–Compulsive </a:t>
            </a:r>
            <a:r>
              <a:rPr lang="en-US" sz="2400" b="1" dirty="0" smtClean="0">
                <a:solidFill>
                  <a:schemeClr val="bg1"/>
                </a:solidFill>
                <a:latin typeface=""/>
              </a:rPr>
              <a:t>Disorders</a:t>
            </a:r>
            <a:endParaRPr lang="en-US" sz="2400" b="1" dirty="0">
              <a:solidFill>
                <a:schemeClr val="bg1"/>
              </a:solidFill>
              <a:latin typeface="Arial"/>
              <a:cs typeface="Arial"/>
            </a:endParaRPr>
          </a:p>
        </p:txBody>
      </p:sp>
    </p:spTree>
    <p:extLst>
      <p:ext uri="{BB962C8B-B14F-4D97-AF65-F5344CB8AC3E}">
        <p14:creationId xmlns:p14="http://schemas.microsoft.com/office/powerpoint/2010/main" val="6563518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048" y="819321"/>
            <a:ext cx="5273933"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grpSp>
        <p:nvGrpSpPr>
          <p:cNvPr id="19" name="Group 18"/>
          <p:cNvGrpSpPr/>
          <p:nvPr/>
        </p:nvGrpSpPr>
        <p:grpSpPr>
          <a:xfrm>
            <a:off x="-6792" y="-6792"/>
            <a:ext cx="1051560" cy="1051560"/>
            <a:chOff x="-6792" y="-6792"/>
            <a:chExt cx="1051560" cy="1051560"/>
          </a:xfrm>
        </p:grpSpPr>
        <p:sp>
          <p:nvSpPr>
            <p:cNvPr id="20" name="Rectangle 19"/>
            <p:cNvSpPr/>
            <p:nvPr/>
          </p:nvSpPr>
          <p:spPr>
            <a:xfrm>
              <a:off x="-6792" y="-6792"/>
              <a:ext cx="1051560" cy="10515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1" name="TextBox 20"/>
            <p:cNvSpPr txBox="1"/>
            <p:nvPr/>
          </p:nvSpPr>
          <p:spPr>
            <a:xfrm>
              <a:off x="-6792" y="223271"/>
              <a:ext cx="1051560" cy="584776"/>
            </a:xfrm>
            <a:prstGeom prst="rect">
              <a:avLst/>
            </a:prstGeom>
            <a:noFill/>
            <a:ln>
              <a:noFill/>
            </a:ln>
          </p:spPr>
          <p:txBody>
            <a:bodyPr wrap="square" rtlCol="0">
              <a:spAutoFit/>
            </a:bodyPr>
            <a:lstStyle/>
            <a:p>
              <a:pPr algn="ctr"/>
              <a:r>
                <a:rPr lang="en-US" sz="3200" b="1" dirty="0" smtClean="0">
                  <a:solidFill>
                    <a:srgbClr val="FFFFFF"/>
                  </a:solidFill>
                  <a:latin typeface="Arial"/>
                  <a:cs typeface="Arial"/>
                </a:rPr>
                <a:t>15.3</a:t>
              </a:r>
              <a:endParaRPr lang="en-US" sz="3200" b="1" dirty="0">
                <a:solidFill>
                  <a:srgbClr val="FFFFFF"/>
                </a:solidFill>
                <a:latin typeface="Arial"/>
                <a:cs typeface="Arial"/>
              </a:endParaRPr>
            </a:p>
          </p:txBody>
        </p:sp>
      </p:grpSp>
      <p:sp>
        <p:nvSpPr>
          <p:cNvPr id="22" name="TextBox 21"/>
          <p:cNvSpPr txBox="1"/>
          <p:nvPr/>
        </p:nvSpPr>
        <p:spPr>
          <a:xfrm>
            <a:off x="1200984" y="326008"/>
            <a:ext cx="7050783" cy="461665"/>
          </a:xfrm>
          <a:prstGeom prst="rect">
            <a:avLst/>
          </a:prstGeom>
          <a:noFill/>
        </p:spPr>
        <p:txBody>
          <a:bodyPr wrap="square" rtlCol="0">
            <a:spAutoFit/>
          </a:bodyPr>
          <a:lstStyle/>
          <a:p>
            <a:r>
              <a:rPr lang="en-US" sz="2400" dirty="0" smtClean="0">
                <a:latin typeface="Arial"/>
                <a:cs typeface="Arial"/>
              </a:rPr>
              <a:t>Module Learning Objectives</a:t>
            </a:r>
            <a:endParaRPr lang="en-US" sz="2400" dirty="0">
              <a:latin typeface="Arial"/>
              <a:cs typeface="Arial"/>
            </a:endParaRPr>
          </a:p>
        </p:txBody>
      </p:sp>
      <p:grpSp>
        <p:nvGrpSpPr>
          <p:cNvPr id="7" name="Group 6"/>
          <p:cNvGrpSpPr/>
          <p:nvPr/>
        </p:nvGrpSpPr>
        <p:grpSpPr>
          <a:xfrm>
            <a:off x="612022" y="1346543"/>
            <a:ext cx="1078690" cy="734479"/>
            <a:chOff x="267760" y="1346543"/>
            <a:chExt cx="1078690" cy="734479"/>
          </a:xfrm>
        </p:grpSpPr>
        <p:sp>
          <p:nvSpPr>
            <p:cNvPr id="5" name="Round Diagonal Corner Rectangle 4"/>
            <p:cNvSpPr/>
            <p:nvPr/>
          </p:nvSpPr>
          <p:spPr>
            <a:xfrm>
              <a:off x="267760" y="1346543"/>
              <a:ext cx="1078690" cy="734479"/>
            </a:xfrm>
            <a:prstGeom prst="round2Diag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 name="TextBox 2"/>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15.3.A</a:t>
              </a:r>
              <a:endParaRPr lang="en-US" sz="2400" b="1" dirty="0">
                <a:solidFill>
                  <a:schemeClr val="bg1"/>
                </a:solidFill>
                <a:latin typeface="Arial"/>
                <a:cs typeface="Arial"/>
              </a:endParaRPr>
            </a:p>
          </p:txBody>
        </p:sp>
      </p:grpSp>
      <p:grpSp>
        <p:nvGrpSpPr>
          <p:cNvPr id="8" name="Group 7"/>
          <p:cNvGrpSpPr/>
          <p:nvPr/>
        </p:nvGrpSpPr>
        <p:grpSpPr>
          <a:xfrm>
            <a:off x="1851368" y="1346543"/>
            <a:ext cx="6648095" cy="941051"/>
            <a:chOff x="1507106" y="1346543"/>
            <a:chExt cx="6648095" cy="941051"/>
          </a:xfrm>
        </p:grpSpPr>
        <p:sp>
          <p:nvSpPr>
            <p:cNvPr id="6" name="Round Diagonal Corner Rectangle 5"/>
            <p:cNvSpPr/>
            <p:nvPr/>
          </p:nvSpPr>
          <p:spPr>
            <a:xfrm>
              <a:off x="1507106" y="1346543"/>
              <a:ext cx="6648095" cy="941051"/>
            </a:xfrm>
            <a:prstGeom prst="round2Diag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4" name="TextBox 3"/>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Define posttraumatic stress disorder, and discuss its symptoms and origins</a:t>
              </a:r>
              <a:r>
                <a:rPr lang="en-US" dirty="0" smtClean="0">
                  <a:latin typeface="Arial"/>
                  <a:cs typeface="Arial"/>
                </a:rPr>
                <a:t>.</a:t>
              </a:r>
              <a:endParaRPr lang="en-US" dirty="0">
                <a:latin typeface="Arial"/>
                <a:cs typeface="Arial"/>
              </a:endParaRPr>
            </a:p>
          </p:txBody>
        </p:sp>
      </p:grpSp>
      <p:grpSp>
        <p:nvGrpSpPr>
          <p:cNvPr id="13" name="Group 12"/>
          <p:cNvGrpSpPr/>
          <p:nvPr/>
        </p:nvGrpSpPr>
        <p:grpSpPr>
          <a:xfrm>
            <a:off x="612022" y="2379414"/>
            <a:ext cx="1078690" cy="734479"/>
            <a:chOff x="267760" y="1346543"/>
            <a:chExt cx="1078690" cy="734479"/>
          </a:xfrm>
        </p:grpSpPr>
        <p:sp>
          <p:nvSpPr>
            <p:cNvPr id="14" name="Round Diagonal Corner Rectangle 13"/>
            <p:cNvSpPr/>
            <p:nvPr/>
          </p:nvSpPr>
          <p:spPr>
            <a:xfrm>
              <a:off x="267760" y="1346543"/>
              <a:ext cx="1078690" cy="734479"/>
            </a:xfrm>
            <a:prstGeom prst="round2Diag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5" name="TextBox 1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15.3.B</a:t>
              </a:r>
              <a:endParaRPr lang="en-US" sz="2400" b="1" dirty="0">
                <a:solidFill>
                  <a:schemeClr val="bg1"/>
                </a:solidFill>
                <a:latin typeface="Arial"/>
                <a:cs typeface="Arial"/>
              </a:endParaRPr>
            </a:p>
          </p:txBody>
        </p:sp>
      </p:grpSp>
      <p:grpSp>
        <p:nvGrpSpPr>
          <p:cNvPr id="16" name="Group 15"/>
          <p:cNvGrpSpPr/>
          <p:nvPr/>
        </p:nvGrpSpPr>
        <p:grpSpPr>
          <a:xfrm>
            <a:off x="1851368" y="2379414"/>
            <a:ext cx="6648095" cy="1201175"/>
            <a:chOff x="1507106" y="1346543"/>
            <a:chExt cx="6648095" cy="1201175"/>
          </a:xfrm>
        </p:grpSpPr>
        <p:sp>
          <p:nvSpPr>
            <p:cNvPr id="17" name="Round Diagonal Corner Rectangle 16"/>
            <p:cNvSpPr/>
            <p:nvPr/>
          </p:nvSpPr>
          <p:spPr>
            <a:xfrm>
              <a:off x="1507106" y="1346543"/>
              <a:ext cx="6648095" cy="1201175"/>
            </a:xfrm>
            <a:prstGeom prst="round2Diag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8" name="TextBox 17"/>
            <p:cNvSpPr txBox="1"/>
            <p:nvPr/>
          </p:nvSpPr>
          <p:spPr>
            <a:xfrm>
              <a:off x="1706012" y="1467386"/>
              <a:ext cx="6387986" cy="923330"/>
            </a:xfrm>
            <a:prstGeom prst="rect">
              <a:avLst/>
            </a:prstGeom>
            <a:noFill/>
          </p:spPr>
          <p:txBody>
            <a:bodyPr wrap="square" rtlCol="0">
              <a:spAutoFit/>
            </a:bodyPr>
            <a:lstStyle/>
            <a:p>
              <a:r>
                <a:rPr lang="en-US" dirty="0">
                  <a:latin typeface="Arial"/>
                  <a:cs typeface="Arial"/>
                </a:rPr>
                <a:t>Distinguish between obsessions and compulsions, and discuss the defining elements of obsessive–compulsive disorder</a:t>
              </a:r>
              <a:r>
                <a:rPr lang="en-US" dirty="0" smtClean="0">
                  <a:latin typeface="Arial"/>
                  <a:cs typeface="Arial"/>
                </a:rPr>
                <a:t>.</a:t>
              </a:r>
              <a:endParaRPr lang="en-US" dirty="0">
                <a:latin typeface="Arial"/>
                <a:cs typeface="Arial"/>
              </a:endParaRPr>
            </a:p>
          </p:txBody>
        </p:sp>
      </p:grpSp>
    </p:spTree>
    <p:extLst>
      <p:ext uri="{BB962C8B-B14F-4D97-AF65-F5344CB8AC3E}">
        <p14:creationId xmlns:p14="http://schemas.microsoft.com/office/powerpoint/2010/main" val="12657172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ppt_y</p:attrName>
                                        </p:attrNameLst>
                                      </p:cBhvr>
                                      <p:tavLst>
                                        <p:tav tm="0">
                                          <p:val>
                                            <p:strVal val="#ppt_y-#ppt_h*1.125000"/>
                                          </p:val>
                                        </p:tav>
                                        <p:tav tm="100000">
                                          <p:val>
                                            <p:strVal val="#ppt_y"/>
                                          </p:val>
                                        </p:tav>
                                      </p:tavLst>
                                    </p:anim>
                                    <p:animEffect transition="in" filter="wipe(down)">
                                      <p:cBhvr>
                                        <p:cTn id="13" dur="500"/>
                                        <p:tgtEl>
                                          <p:spTgt spid="22"/>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ppt_x</p:attrName>
                                        </p:attrNameLst>
                                      </p:cBhvr>
                                      <p:tavLst>
                                        <p:tav tm="0">
                                          <p:val>
                                            <p:strVal val="#ppt_x-#ppt_w*1.125000"/>
                                          </p:val>
                                        </p:tav>
                                        <p:tav tm="100000">
                                          <p:val>
                                            <p:strVal val="#ppt_x"/>
                                          </p:val>
                                        </p:tav>
                                      </p:tavLst>
                                    </p:anim>
                                    <p:animEffect transition="in" filter="wipe(right)">
                                      <p:cBhvr>
                                        <p:cTn id="18" dur="500"/>
                                        <p:tgtEl>
                                          <p:spTgt spid="2"/>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 calcmode="lin" valueType="num">
                                      <p:cBhvr>
                                        <p:cTn id="24" dur="500" fill="hold"/>
                                        <p:tgtEl>
                                          <p:spTgt spid="7"/>
                                        </p:tgtEl>
                                        <p:attrNameLst>
                                          <p:attrName>style.rotation</p:attrName>
                                        </p:attrNameLst>
                                      </p:cBhvr>
                                      <p:tavLst>
                                        <p:tav tm="0">
                                          <p:val>
                                            <p:fltVal val="90"/>
                                          </p:val>
                                        </p:tav>
                                        <p:tav tm="100000">
                                          <p:val>
                                            <p:fltVal val="0"/>
                                          </p:val>
                                        </p:tav>
                                      </p:tavLst>
                                    </p:anim>
                                    <p:animEffect transition="in" filter="fade">
                                      <p:cBhvr>
                                        <p:cTn id="25" dur="500"/>
                                        <p:tgtEl>
                                          <p:spTgt spid="7"/>
                                        </p:tgtEl>
                                      </p:cBhvr>
                                    </p:animEffect>
                                  </p:childTnLst>
                                </p:cTn>
                              </p:par>
                            </p:childTnLst>
                          </p:cTn>
                        </p:par>
                        <p:par>
                          <p:cTn id="26" fill="hold">
                            <p:stCondLst>
                              <p:cond delay="2000"/>
                            </p:stCondLst>
                            <p:childTnLst>
                              <p:par>
                                <p:cTn id="27" presetID="23" presetClass="entr" presetSubtype="16"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childTnLst>
                                </p:cTn>
                              </p:par>
                            </p:childTnLst>
                          </p:cTn>
                        </p:par>
                        <p:par>
                          <p:cTn id="31" fill="hold">
                            <p:stCondLst>
                              <p:cond delay="2500"/>
                            </p:stCondLst>
                            <p:childTnLst>
                              <p:par>
                                <p:cTn id="32" presetID="31"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 calcmode="lin" valueType="num">
                                      <p:cBhvr>
                                        <p:cTn id="36" dur="500" fill="hold"/>
                                        <p:tgtEl>
                                          <p:spTgt spid="13"/>
                                        </p:tgtEl>
                                        <p:attrNameLst>
                                          <p:attrName>style.rotation</p:attrName>
                                        </p:attrNameLst>
                                      </p:cBhvr>
                                      <p:tavLst>
                                        <p:tav tm="0">
                                          <p:val>
                                            <p:fltVal val="90"/>
                                          </p:val>
                                        </p:tav>
                                        <p:tav tm="100000">
                                          <p:val>
                                            <p:fltVal val="0"/>
                                          </p:val>
                                        </p:tav>
                                      </p:tavLst>
                                    </p:anim>
                                    <p:animEffect transition="in" filter="fade">
                                      <p:cBhvr>
                                        <p:cTn id="37" dur="500"/>
                                        <p:tgtEl>
                                          <p:spTgt spid="13"/>
                                        </p:tgtEl>
                                      </p:cBhvr>
                                    </p:animEffect>
                                  </p:childTnLst>
                                </p:cTn>
                              </p:par>
                            </p:childTnLst>
                          </p:cTn>
                        </p:par>
                        <p:par>
                          <p:cTn id="38" fill="hold">
                            <p:stCondLst>
                              <p:cond delay="3000"/>
                            </p:stCondLst>
                            <p:childTnLst>
                              <p:par>
                                <p:cTn id="39" presetID="23" presetClass="entr" presetSubtype="16"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46082" name="Title 6"/>
          <p:cNvSpPr>
            <a:spLocks noGrp="1"/>
          </p:cNvSpPr>
          <p:nvPr>
            <p:ph type="ctrTitle"/>
          </p:nvPr>
        </p:nvSpPr>
        <p:spPr/>
        <p:txBody>
          <a:bodyPr/>
          <a:lstStyle/>
          <a:p>
            <a:r>
              <a:rPr lang="en-US" dirty="0">
                <a:effectLst>
                  <a:outerShdw blurRad="25400" dist="25400" dir="2700000" algn="tl" rotWithShape="0">
                    <a:schemeClr val="bg1"/>
                  </a:outerShdw>
                </a:effectLst>
                <a:latin typeface="Arial" charset="0"/>
                <a:ea typeface="ＭＳ Ｐゴシック" charset="0"/>
                <a:cs typeface="ＭＳ Ｐゴシック" charset="0"/>
              </a:rPr>
              <a:t>Posttraumatic Stress Disorder</a:t>
            </a:r>
          </a:p>
        </p:txBody>
      </p:sp>
      <p:sp>
        <p:nvSpPr>
          <p:cNvPr id="8" name="Content Placeholder 7"/>
          <p:cNvSpPr>
            <a:spLocks noGrp="1"/>
          </p:cNvSpPr>
          <p:nvPr>
            <p:ph idx="4294967295"/>
          </p:nvPr>
        </p:nvSpPr>
        <p:spPr>
          <a:xfrm>
            <a:off x="4749739" y="947493"/>
            <a:ext cx="4225776" cy="4648200"/>
          </a:xfrm>
        </p:spPr>
        <p:txBody>
          <a:bodyPr>
            <a:normAutofit/>
          </a:bodyPr>
          <a:lstStyle/>
          <a:p>
            <a:pPr marL="236538" indent="-236538">
              <a:lnSpc>
                <a:spcPct val="95000"/>
              </a:lnSpc>
              <a:buFontTx/>
              <a:buChar char="•"/>
              <a:tabLst>
                <a:tab pos="800100" algn="l"/>
              </a:tabLst>
            </a:pPr>
            <a:r>
              <a:rPr lang="en-US" sz="2400" b="1" dirty="0">
                <a:solidFill>
                  <a:schemeClr val="accent6">
                    <a:lumMod val="50000"/>
                  </a:schemeClr>
                </a:solidFill>
                <a:latin typeface="Arial" charset="0"/>
                <a:ea typeface="ＭＳ Ｐゴシック" charset="0"/>
                <a:cs typeface="ＭＳ Ｐゴシック" charset="0"/>
              </a:rPr>
              <a:t>A disorder in which a person who has experienced a traumatic or life-threatening event has symptoms such as nightmares, flashbacks, insomnia, reliving of the trauma, and increased physiological arousal</a:t>
            </a:r>
          </a:p>
          <a:p>
            <a:pPr marL="236538" indent="-236538">
              <a:lnSpc>
                <a:spcPct val="95000"/>
              </a:lnSpc>
              <a:spcBef>
                <a:spcPts val="1200"/>
              </a:spcBef>
              <a:buFontTx/>
              <a:buChar char="•"/>
              <a:tabLst>
                <a:tab pos="800100" algn="l"/>
              </a:tabLst>
            </a:pPr>
            <a:r>
              <a:rPr lang="en-US" sz="2400" b="1" dirty="0" smtClean="0">
                <a:solidFill>
                  <a:srgbClr val="404040"/>
                </a:solidFill>
                <a:latin typeface="Arial" charset="0"/>
                <a:ea typeface="ＭＳ Ｐゴシック" charset="0"/>
                <a:cs typeface="ＭＳ Ｐゴシック" charset="0"/>
              </a:rPr>
              <a:t>Diagnosed </a:t>
            </a:r>
            <a:r>
              <a:rPr lang="en-US" sz="2400" b="1" dirty="0">
                <a:solidFill>
                  <a:srgbClr val="404040"/>
                </a:solidFill>
                <a:latin typeface="Arial" charset="0"/>
                <a:ea typeface="ＭＳ Ｐゴシック" charset="0"/>
                <a:cs typeface="ＭＳ Ｐゴシック" charset="0"/>
              </a:rPr>
              <a:t>if </a:t>
            </a:r>
            <a:r>
              <a:rPr lang="en-US" sz="2400" b="1" dirty="0" smtClean="0">
                <a:solidFill>
                  <a:srgbClr val="404040"/>
                </a:solidFill>
                <a:latin typeface="Arial" charset="0"/>
                <a:ea typeface="ＭＳ Ｐゴシック" charset="0"/>
                <a:cs typeface="ＭＳ Ｐゴシック" charset="0"/>
              </a:rPr>
              <a:t>symptoms persist </a:t>
            </a:r>
            <a:r>
              <a:rPr lang="en-US" sz="2400" b="1" dirty="0">
                <a:solidFill>
                  <a:srgbClr val="404040"/>
                </a:solidFill>
                <a:latin typeface="Arial" charset="0"/>
                <a:ea typeface="ＭＳ Ｐゴシック" charset="0"/>
                <a:cs typeface="ＭＳ Ｐゴシック" charset="0"/>
              </a:rPr>
              <a:t>for one </a:t>
            </a:r>
            <a:r>
              <a:rPr lang="en-US" sz="2400" b="1" dirty="0" smtClean="0">
                <a:solidFill>
                  <a:srgbClr val="404040"/>
                </a:solidFill>
                <a:latin typeface="Arial" charset="0"/>
                <a:ea typeface="ＭＳ Ｐゴシック" charset="0"/>
                <a:cs typeface="ＭＳ Ｐゴシック" charset="0"/>
              </a:rPr>
              <a:t>month or longer</a:t>
            </a:r>
            <a:endParaRPr lang="en-US" sz="2400" b="1" dirty="0">
              <a:solidFill>
                <a:srgbClr val="40404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3471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anim calcmode="lin" valueType="num">
                                      <p:cBhvr>
                                        <p:cTn id="8" dur="2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200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2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4"/>
          <p:cNvSpPr>
            <a:spLocks noGrp="1"/>
          </p:cNvSpPr>
          <p:nvPr>
            <p:ph type="ctrTitle"/>
          </p:nvPr>
        </p:nvSpPr>
        <p:spPr/>
        <p:txBody>
          <a:bodyPr/>
          <a:lstStyle/>
          <a:p>
            <a:r>
              <a:rPr lang="en-US">
                <a:latin typeface="Arial" charset="0"/>
                <a:ea typeface="ＭＳ Ｐゴシック" charset="0"/>
                <a:cs typeface="ＭＳ Ｐゴシック" charset="0"/>
              </a:rPr>
              <a:t>Obsessions and Compulsions</a:t>
            </a:r>
          </a:p>
        </p:txBody>
      </p:sp>
      <p:sp>
        <p:nvSpPr>
          <p:cNvPr id="97284" name="Rectangle 4"/>
          <p:cNvSpPr>
            <a:spLocks noGrp="1" noChangeArrowheads="1"/>
          </p:cNvSpPr>
          <p:nvPr>
            <p:ph sz="half" idx="4294967295"/>
          </p:nvPr>
        </p:nvSpPr>
        <p:spPr>
          <a:xfrm>
            <a:off x="221165" y="1258888"/>
            <a:ext cx="3748088" cy="4648200"/>
          </a:xfrm>
        </p:spPr>
        <p:txBody>
          <a:bodyPr>
            <a:noAutofit/>
          </a:bodyPr>
          <a:lstStyle/>
          <a:p>
            <a:pPr marL="0" indent="0">
              <a:spcAft>
                <a:spcPts val="1200"/>
              </a:spcAft>
              <a:buNone/>
            </a:pPr>
            <a:r>
              <a:rPr lang="en-US" sz="2200" b="1" dirty="0">
                <a:solidFill>
                  <a:schemeClr val="accent6">
                    <a:lumMod val="75000"/>
                  </a:schemeClr>
                </a:solidFill>
                <a:latin typeface="Arial" charset="0"/>
                <a:ea typeface="ＭＳ Ｐゴシック" charset="0"/>
                <a:cs typeface="ＭＳ Ｐゴシック" charset="0"/>
              </a:rPr>
              <a:t>Obsessive–compulsive disorder (OCD)</a:t>
            </a:r>
          </a:p>
          <a:p>
            <a:pPr marL="0" indent="0">
              <a:spcAft>
                <a:spcPts val="1200"/>
              </a:spcAft>
              <a:buNone/>
            </a:pPr>
            <a:r>
              <a:rPr lang="en-US" sz="2000" b="1" dirty="0">
                <a:solidFill>
                  <a:schemeClr val="accent1">
                    <a:lumMod val="40000"/>
                    <a:lumOff val="60000"/>
                  </a:schemeClr>
                </a:solidFill>
                <a:latin typeface="Arial" charset="0"/>
                <a:ea typeface="ＭＳ Ｐゴシック" charset="0"/>
                <a:cs typeface="ＭＳ Ｐゴシック" charset="0"/>
              </a:rPr>
              <a:t>An anxiety disorder in which a person feels trapped in repetitive, persistent thoughts (obsessions) and repetitive, ritualized behaviors (compulsions) designed to reduce anxiety</a:t>
            </a:r>
          </a:p>
          <a:p>
            <a:pPr marL="0" indent="0">
              <a:buNone/>
            </a:pPr>
            <a:r>
              <a:rPr lang="en-US" sz="2000" b="1" dirty="0">
                <a:solidFill>
                  <a:srgbClr val="FFFFFF"/>
                </a:solidFill>
                <a:latin typeface="Arial" charset="0"/>
                <a:ea typeface="ＭＳ Ｐゴシック" charset="0"/>
                <a:cs typeface="ＭＳ Ｐゴシック" charset="0"/>
              </a:rPr>
              <a:t>Person understands that the ritual behavior is senseless but guilt mounts if the behavior is not </a:t>
            </a:r>
            <a:r>
              <a:rPr lang="en-US" sz="2000" b="1" dirty="0" smtClean="0">
                <a:solidFill>
                  <a:srgbClr val="FFFFFF"/>
                </a:solidFill>
                <a:latin typeface="Arial" charset="0"/>
                <a:ea typeface="ＭＳ Ｐゴシック" charset="0"/>
                <a:cs typeface="ＭＳ Ｐゴシック" charset="0"/>
              </a:rPr>
              <a:t>performed</a:t>
            </a:r>
            <a:endParaRPr lang="en-US" sz="2000" dirty="0">
              <a:solidFill>
                <a:srgbClr val="FFFFFF"/>
              </a:solidFill>
              <a:latin typeface="Arial" charset="0"/>
              <a:ea typeface="ＭＳ Ｐゴシック" charset="0"/>
            </a:endParaRPr>
          </a:p>
        </p:txBody>
      </p:sp>
      <p:pic>
        <p:nvPicPr>
          <p:cNvPr id="4813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4076657" y="1378477"/>
            <a:ext cx="5067343" cy="4343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0892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8131"/>
                                        </p:tgtEl>
                                        <p:attrNameLst>
                                          <p:attrName>style.visibility</p:attrName>
                                        </p:attrNameLst>
                                      </p:cBhvr>
                                      <p:to>
                                        <p:strVal val="visible"/>
                                      </p:to>
                                    </p:set>
                                    <p:animEffect transition="in" filter="fade">
                                      <p:cBhvr>
                                        <p:cTn id="7" dur="500"/>
                                        <p:tgtEl>
                                          <p:spTgt spid="48131"/>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97284">
                                            <p:txEl>
                                              <p:pRg st="0" end="0"/>
                                            </p:txEl>
                                          </p:spTgt>
                                        </p:tgtEl>
                                        <p:attrNameLst>
                                          <p:attrName>style.visibility</p:attrName>
                                        </p:attrNameLst>
                                      </p:cBhvr>
                                      <p:to>
                                        <p:strVal val="visible"/>
                                      </p:to>
                                    </p:set>
                                    <p:animEffect transition="in" filter="fade">
                                      <p:cBhvr>
                                        <p:cTn id="11" dur="1000"/>
                                        <p:tgtEl>
                                          <p:spTgt spid="97284">
                                            <p:txEl>
                                              <p:pRg st="0" end="0"/>
                                            </p:txEl>
                                          </p:spTgt>
                                        </p:tgtEl>
                                      </p:cBhvr>
                                    </p:animEffect>
                                    <p:anim calcmode="lin" valueType="num">
                                      <p:cBhvr>
                                        <p:cTn id="12" dur="1000" fill="hold"/>
                                        <p:tgtEl>
                                          <p:spTgt spid="97284">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97284">
                                            <p:txEl>
                                              <p:pRg st="0" end="0"/>
                                            </p:txEl>
                                          </p:spTgt>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97284">
                                            <p:txEl>
                                              <p:pRg st="1" end="1"/>
                                            </p:txEl>
                                          </p:spTgt>
                                        </p:tgtEl>
                                        <p:attrNameLst>
                                          <p:attrName>style.visibility</p:attrName>
                                        </p:attrNameLst>
                                      </p:cBhvr>
                                      <p:to>
                                        <p:strVal val="visible"/>
                                      </p:to>
                                    </p:set>
                                    <p:animEffect transition="in" filter="fade">
                                      <p:cBhvr>
                                        <p:cTn id="17" dur="1000"/>
                                        <p:tgtEl>
                                          <p:spTgt spid="97284">
                                            <p:txEl>
                                              <p:pRg st="1" end="1"/>
                                            </p:txEl>
                                          </p:spTgt>
                                        </p:tgtEl>
                                      </p:cBhvr>
                                    </p:animEffect>
                                    <p:anim calcmode="lin" valueType="num">
                                      <p:cBhvr>
                                        <p:cTn id="18" dur="1000" fill="hold"/>
                                        <p:tgtEl>
                                          <p:spTgt spid="97284">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97284">
                                            <p:txEl>
                                              <p:pRg st="1" end="1"/>
                                            </p:txEl>
                                          </p:spTgt>
                                        </p:tgtEl>
                                        <p:attrNameLst>
                                          <p:attrName>ppt_y</p:attrName>
                                        </p:attrNameLst>
                                      </p:cBhvr>
                                      <p:tavLst>
                                        <p:tav tm="0">
                                          <p:val>
                                            <p:strVal val="#ppt_y+.1"/>
                                          </p:val>
                                        </p:tav>
                                        <p:tav tm="100000">
                                          <p:val>
                                            <p:strVal val="#ppt_y"/>
                                          </p:val>
                                        </p:tav>
                                      </p:tavLst>
                                    </p:anim>
                                  </p:childTnLst>
                                </p:cTn>
                              </p:par>
                            </p:childTnLst>
                          </p:cTn>
                        </p:par>
                        <p:par>
                          <p:cTn id="20" fill="hold" nodeType="afterGroup">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97284">
                                            <p:txEl>
                                              <p:pRg st="2" end="2"/>
                                            </p:txEl>
                                          </p:spTgt>
                                        </p:tgtEl>
                                        <p:attrNameLst>
                                          <p:attrName>style.visibility</p:attrName>
                                        </p:attrNameLst>
                                      </p:cBhvr>
                                      <p:to>
                                        <p:strVal val="visible"/>
                                      </p:to>
                                    </p:set>
                                    <p:animEffect transition="in" filter="fade">
                                      <p:cBhvr>
                                        <p:cTn id="23" dur="2000"/>
                                        <p:tgtEl>
                                          <p:spTgt spid="9728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4"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ALCRPN0.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7791"/>
            <a:ext cx="9144000" cy="6474295"/>
          </a:xfrm>
          <a:prstGeom prst="rect">
            <a:avLst/>
          </a:prstGeom>
        </p:spPr>
      </p:pic>
      <p:sp>
        <p:nvSpPr>
          <p:cNvPr id="2" name="Rectangle 1"/>
          <p:cNvSpPr/>
          <p:nvPr/>
        </p:nvSpPr>
        <p:spPr>
          <a:xfrm>
            <a:off x="5787487" y="1978831"/>
            <a:ext cx="2441120" cy="1503732"/>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6360242" y="622710"/>
            <a:ext cx="1261806" cy="1261806"/>
            <a:chOff x="815959" y="622710"/>
            <a:chExt cx="1261806" cy="1261806"/>
          </a:xfrm>
        </p:grpSpPr>
        <p:sp>
          <p:nvSpPr>
            <p:cNvPr id="4" name="Oval 3"/>
            <p:cNvSpPr/>
            <p:nvPr/>
          </p:nvSpPr>
          <p:spPr>
            <a:xfrm>
              <a:off x="815959" y="622710"/>
              <a:ext cx="1261806" cy="126180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921082" y="944304"/>
              <a:ext cx="1051560" cy="584776"/>
            </a:xfrm>
            <a:prstGeom prst="rect">
              <a:avLst/>
            </a:prstGeom>
            <a:noFill/>
            <a:ln>
              <a:noFill/>
            </a:ln>
          </p:spPr>
          <p:txBody>
            <a:bodyPr wrap="square" rtlCol="0">
              <a:spAutoFit/>
            </a:bodyPr>
            <a:lstStyle/>
            <a:p>
              <a:pPr algn="ctr"/>
              <a:r>
                <a:rPr lang="en-US" sz="3200" b="1" dirty="0" smtClean="0">
                  <a:solidFill>
                    <a:srgbClr val="4AC6A0"/>
                  </a:solidFill>
                  <a:latin typeface="Arial"/>
                  <a:cs typeface="Arial"/>
                </a:rPr>
                <a:t>15.1</a:t>
              </a:r>
              <a:endParaRPr lang="en-US" sz="3200" b="1" dirty="0">
                <a:solidFill>
                  <a:srgbClr val="4AC6A0"/>
                </a:solidFill>
                <a:latin typeface="Arial"/>
                <a:cs typeface="Arial"/>
              </a:endParaRPr>
            </a:p>
          </p:txBody>
        </p:sp>
      </p:grpSp>
      <p:sp>
        <p:nvSpPr>
          <p:cNvPr id="6" name="TextBox 5"/>
          <p:cNvSpPr txBox="1"/>
          <p:nvPr/>
        </p:nvSpPr>
        <p:spPr>
          <a:xfrm>
            <a:off x="5787487" y="2105743"/>
            <a:ext cx="2441120" cy="1200328"/>
          </a:xfrm>
          <a:prstGeom prst="rect">
            <a:avLst/>
          </a:prstGeom>
          <a:noFill/>
        </p:spPr>
        <p:txBody>
          <a:bodyPr wrap="square" rtlCol="0">
            <a:spAutoFit/>
          </a:bodyPr>
          <a:lstStyle/>
          <a:p>
            <a:pPr algn="ctr"/>
            <a:r>
              <a:rPr lang="en-US" sz="2400" b="1" dirty="0">
                <a:solidFill>
                  <a:schemeClr val="bg1"/>
                </a:solidFill>
                <a:latin typeface=""/>
              </a:rPr>
              <a:t>Diagnosing Mental </a:t>
            </a:r>
            <a:r>
              <a:rPr lang="en-US" sz="2400" b="1" dirty="0" smtClean="0">
                <a:solidFill>
                  <a:schemeClr val="bg1"/>
                </a:solidFill>
                <a:latin typeface=""/>
              </a:rPr>
              <a:t>Disorders</a:t>
            </a:r>
            <a:endParaRPr lang="en-US" sz="2400" b="1" dirty="0">
              <a:solidFill>
                <a:schemeClr val="bg1"/>
              </a:solidFill>
              <a:latin typeface="Arial"/>
              <a:cs typeface="Arial"/>
            </a:endParaRPr>
          </a:p>
        </p:txBody>
      </p:sp>
    </p:spTree>
    <p:extLst>
      <p:ext uri="{BB962C8B-B14F-4D97-AF65-F5344CB8AC3E}">
        <p14:creationId xmlns:p14="http://schemas.microsoft.com/office/powerpoint/2010/main" val="42096640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ALCRPN0.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7791"/>
            <a:ext cx="9144000" cy="6474295"/>
          </a:xfrm>
          <a:prstGeom prst="rect">
            <a:avLst/>
          </a:prstGeom>
        </p:spPr>
      </p:pic>
      <p:sp>
        <p:nvSpPr>
          <p:cNvPr id="2" name="Rectangle 1"/>
          <p:cNvSpPr/>
          <p:nvPr/>
        </p:nvSpPr>
        <p:spPr>
          <a:xfrm>
            <a:off x="5787487" y="1978831"/>
            <a:ext cx="2441120" cy="1511523"/>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6360242" y="622710"/>
            <a:ext cx="1261806" cy="1261806"/>
            <a:chOff x="815959" y="622710"/>
            <a:chExt cx="1261806" cy="1261806"/>
          </a:xfrm>
        </p:grpSpPr>
        <p:sp>
          <p:nvSpPr>
            <p:cNvPr id="4" name="Oval 3"/>
            <p:cNvSpPr/>
            <p:nvPr/>
          </p:nvSpPr>
          <p:spPr>
            <a:xfrm>
              <a:off x="815959" y="622710"/>
              <a:ext cx="1261806" cy="126180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921082" y="944304"/>
              <a:ext cx="1051560" cy="584776"/>
            </a:xfrm>
            <a:prstGeom prst="rect">
              <a:avLst/>
            </a:prstGeom>
            <a:noFill/>
            <a:ln>
              <a:noFill/>
            </a:ln>
          </p:spPr>
          <p:txBody>
            <a:bodyPr wrap="square" rtlCol="0">
              <a:spAutoFit/>
            </a:bodyPr>
            <a:lstStyle/>
            <a:p>
              <a:pPr algn="ctr"/>
              <a:r>
                <a:rPr lang="en-US" sz="3200" b="1" dirty="0" smtClean="0">
                  <a:solidFill>
                    <a:srgbClr val="4AC6A0"/>
                  </a:solidFill>
                  <a:latin typeface="Arial"/>
                  <a:cs typeface="Arial"/>
                </a:rPr>
                <a:t>15.4</a:t>
              </a:r>
              <a:endParaRPr lang="en-US" sz="3200" b="1" dirty="0">
                <a:solidFill>
                  <a:srgbClr val="4AC6A0"/>
                </a:solidFill>
                <a:latin typeface="Arial"/>
                <a:cs typeface="Arial"/>
              </a:endParaRPr>
            </a:p>
          </p:txBody>
        </p:sp>
      </p:grpSp>
      <p:sp>
        <p:nvSpPr>
          <p:cNvPr id="6" name="TextBox 5"/>
          <p:cNvSpPr txBox="1"/>
          <p:nvPr/>
        </p:nvSpPr>
        <p:spPr>
          <a:xfrm>
            <a:off x="5787487" y="2105743"/>
            <a:ext cx="2441120" cy="1200328"/>
          </a:xfrm>
          <a:prstGeom prst="rect">
            <a:avLst/>
          </a:prstGeom>
          <a:noFill/>
        </p:spPr>
        <p:txBody>
          <a:bodyPr wrap="square" rtlCol="0">
            <a:spAutoFit/>
          </a:bodyPr>
          <a:lstStyle/>
          <a:p>
            <a:pPr algn="ctr"/>
            <a:r>
              <a:rPr lang="en-US" sz="2400" b="1" dirty="0" smtClean="0">
                <a:solidFill>
                  <a:schemeClr val="bg1"/>
                </a:solidFill>
                <a:latin typeface=""/>
              </a:rPr>
              <a:t>Depressive</a:t>
            </a:r>
            <a:br>
              <a:rPr lang="en-US" sz="2400" b="1" dirty="0" smtClean="0">
                <a:solidFill>
                  <a:schemeClr val="bg1"/>
                </a:solidFill>
                <a:latin typeface=""/>
              </a:rPr>
            </a:br>
            <a:r>
              <a:rPr lang="en-US" sz="2400" b="1" dirty="0" smtClean="0">
                <a:solidFill>
                  <a:schemeClr val="bg1"/>
                </a:solidFill>
                <a:latin typeface=""/>
              </a:rPr>
              <a:t>and </a:t>
            </a:r>
            <a:r>
              <a:rPr lang="en-US" sz="2400" b="1" dirty="0">
                <a:solidFill>
                  <a:schemeClr val="bg1"/>
                </a:solidFill>
                <a:latin typeface=""/>
              </a:rPr>
              <a:t>Bipolar </a:t>
            </a:r>
            <a:r>
              <a:rPr lang="en-US" sz="2400" b="1" dirty="0" smtClean="0">
                <a:solidFill>
                  <a:schemeClr val="bg1"/>
                </a:solidFill>
                <a:latin typeface=""/>
              </a:rPr>
              <a:t>Disorders</a:t>
            </a:r>
            <a:endParaRPr lang="en-US" sz="2400" b="1" dirty="0">
              <a:solidFill>
                <a:schemeClr val="bg1"/>
              </a:solidFill>
              <a:latin typeface="Arial"/>
              <a:cs typeface="Arial"/>
            </a:endParaRPr>
          </a:p>
        </p:txBody>
      </p:sp>
    </p:spTree>
    <p:extLst>
      <p:ext uri="{BB962C8B-B14F-4D97-AF65-F5344CB8AC3E}">
        <p14:creationId xmlns:p14="http://schemas.microsoft.com/office/powerpoint/2010/main" val="26732535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048" y="819321"/>
            <a:ext cx="5273933"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grpSp>
        <p:nvGrpSpPr>
          <p:cNvPr id="19" name="Group 18"/>
          <p:cNvGrpSpPr/>
          <p:nvPr/>
        </p:nvGrpSpPr>
        <p:grpSpPr>
          <a:xfrm>
            <a:off x="-6792" y="-6792"/>
            <a:ext cx="1051560" cy="1051560"/>
            <a:chOff x="-6792" y="-6792"/>
            <a:chExt cx="1051560" cy="1051560"/>
          </a:xfrm>
        </p:grpSpPr>
        <p:sp>
          <p:nvSpPr>
            <p:cNvPr id="20" name="Rectangle 19"/>
            <p:cNvSpPr/>
            <p:nvPr/>
          </p:nvSpPr>
          <p:spPr>
            <a:xfrm>
              <a:off x="-6792" y="-6792"/>
              <a:ext cx="1051560" cy="10515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1" name="TextBox 20"/>
            <p:cNvSpPr txBox="1"/>
            <p:nvPr/>
          </p:nvSpPr>
          <p:spPr>
            <a:xfrm>
              <a:off x="-6792" y="223271"/>
              <a:ext cx="1051560" cy="584776"/>
            </a:xfrm>
            <a:prstGeom prst="rect">
              <a:avLst/>
            </a:prstGeom>
            <a:noFill/>
            <a:ln>
              <a:noFill/>
            </a:ln>
          </p:spPr>
          <p:txBody>
            <a:bodyPr wrap="square" rtlCol="0">
              <a:spAutoFit/>
            </a:bodyPr>
            <a:lstStyle/>
            <a:p>
              <a:pPr algn="ctr"/>
              <a:r>
                <a:rPr lang="en-US" sz="3200" b="1" dirty="0" smtClean="0">
                  <a:solidFill>
                    <a:srgbClr val="FFFFFF"/>
                  </a:solidFill>
                  <a:latin typeface="Arial"/>
                  <a:cs typeface="Arial"/>
                </a:rPr>
                <a:t>15.4</a:t>
              </a:r>
              <a:endParaRPr lang="en-US" sz="3200" b="1" dirty="0">
                <a:solidFill>
                  <a:srgbClr val="FFFFFF"/>
                </a:solidFill>
                <a:latin typeface="Arial"/>
                <a:cs typeface="Arial"/>
              </a:endParaRPr>
            </a:p>
          </p:txBody>
        </p:sp>
      </p:grpSp>
      <p:sp>
        <p:nvSpPr>
          <p:cNvPr id="22" name="TextBox 21"/>
          <p:cNvSpPr txBox="1"/>
          <p:nvPr/>
        </p:nvSpPr>
        <p:spPr>
          <a:xfrm>
            <a:off x="1200984" y="326008"/>
            <a:ext cx="7050783" cy="461665"/>
          </a:xfrm>
          <a:prstGeom prst="rect">
            <a:avLst/>
          </a:prstGeom>
          <a:noFill/>
        </p:spPr>
        <p:txBody>
          <a:bodyPr wrap="square" rtlCol="0">
            <a:spAutoFit/>
          </a:bodyPr>
          <a:lstStyle/>
          <a:p>
            <a:r>
              <a:rPr lang="en-US" sz="2400" dirty="0" smtClean="0">
                <a:latin typeface="Arial"/>
                <a:cs typeface="Arial"/>
              </a:rPr>
              <a:t>Module Learning Objectives</a:t>
            </a:r>
            <a:endParaRPr lang="en-US" sz="2400" dirty="0">
              <a:latin typeface="Arial"/>
              <a:cs typeface="Arial"/>
            </a:endParaRPr>
          </a:p>
        </p:txBody>
      </p:sp>
      <p:grpSp>
        <p:nvGrpSpPr>
          <p:cNvPr id="7" name="Group 6"/>
          <p:cNvGrpSpPr/>
          <p:nvPr/>
        </p:nvGrpSpPr>
        <p:grpSpPr>
          <a:xfrm>
            <a:off x="612022" y="1346543"/>
            <a:ext cx="1078690" cy="734479"/>
            <a:chOff x="267760" y="1346543"/>
            <a:chExt cx="1078690" cy="734479"/>
          </a:xfrm>
        </p:grpSpPr>
        <p:sp>
          <p:nvSpPr>
            <p:cNvPr id="5" name="Round Diagonal Corner Rectangle 4"/>
            <p:cNvSpPr/>
            <p:nvPr/>
          </p:nvSpPr>
          <p:spPr>
            <a:xfrm>
              <a:off x="267760" y="1346543"/>
              <a:ext cx="1078690" cy="734479"/>
            </a:xfrm>
            <a:prstGeom prst="round2Diag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 name="TextBox 2"/>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15.4.A</a:t>
              </a:r>
              <a:endParaRPr lang="en-US" sz="2400" b="1" dirty="0">
                <a:solidFill>
                  <a:schemeClr val="bg1"/>
                </a:solidFill>
                <a:latin typeface="Arial"/>
                <a:cs typeface="Arial"/>
              </a:endParaRPr>
            </a:p>
          </p:txBody>
        </p:sp>
      </p:grpSp>
      <p:grpSp>
        <p:nvGrpSpPr>
          <p:cNvPr id="8" name="Group 7"/>
          <p:cNvGrpSpPr/>
          <p:nvPr/>
        </p:nvGrpSpPr>
        <p:grpSpPr>
          <a:xfrm>
            <a:off x="1851368" y="1346543"/>
            <a:ext cx="6648095" cy="941051"/>
            <a:chOff x="1507106" y="1346543"/>
            <a:chExt cx="6648095" cy="941051"/>
          </a:xfrm>
        </p:grpSpPr>
        <p:sp>
          <p:nvSpPr>
            <p:cNvPr id="6" name="Round Diagonal Corner Rectangle 5"/>
            <p:cNvSpPr/>
            <p:nvPr/>
          </p:nvSpPr>
          <p:spPr>
            <a:xfrm>
              <a:off x="1507106" y="1346543"/>
              <a:ext cx="6648095" cy="941051"/>
            </a:xfrm>
            <a:prstGeom prst="round2Diag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4" name="TextBox 3"/>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Describe how major depression differs from normal feelings of sadness or loneliness</a:t>
              </a:r>
              <a:r>
                <a:rPr lang="en-US" dirty="0" smtClean="0">
                  <a:latin typeface="Arial"/>
                  <a:cs typeface="Arial"/>
                </a:rPr>
                <a:t>.</a:t>
              </a:r>
              <a:endParaRPr lang="en-US" dirty="0">
                <a:latin typeface="Arial"/>
                <a:cs typeface="Arial"/>
              </a:endParaRPr>
            </a:p>
          </p:txBody>
        </p:sp>
      </p:grpSp>
      <p:grpSp>
        <p:nvGrpSpPr>
          <p:cNvPr id="13" name="Group 12"/>
          <p:cNvGrpSpPr/>
          <p:nvPr/>
        </p:nvGrpSpPr>
        <p:grpSpPr>
          <a:xfrm>
            <a:off x="612022" y="2379414"/>
            <a:ext cx="1078690" cy="734479"/>
            <a:chOff x="267760" y="1346543"/>
            <a:chExt cx="1078690" cy="734479"/>
          </a:xfrm>
        </p:grpSpPr>
        <p:sp>
          <p:nvSpPr>
            <p:cNvPr id="14" name="Round Diagonal Corner Rectangle 13"/>
            <p:cNvSpPr/>
            <p:nvPr/>
          </p:nvSpPr>
          <p:spPr>
            <a:xfrm>
              <a:off x="267760" y="1346543"/>
              <a:ext cx="1078690" cy="734479"/>
            </a:xfrm>
            <a:prstGeom prst="round2Diag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5" name="TextBox 1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15.4.B</a:t>
              </a:r>
              <a:endParaRPr lang="en-US" sz="2400" b="1" dirty="0">
                <a:solidFill>
                  <a:schemeClr val="bg1"/>
                </a:solidFill>
                <a:latin typeface="Arial"/>
                <a:cs typeface="Arial"/>
              </a:endParaRPr>
            </a:p>
          </p:txBody>
        </p:sp>
      </p:grpSp>
      <p:grpSp>
        <p:nvGrpSpPr>
          <p:cNvPr id="16" name="Group 15"/>
          <p:cNvGrpSpPr/>
          <p:nvPr/>
        </p:nvGrpSpPr>
        <p:grpSpPr>
          <a:xfrm>
            <a:off x="1851368" y="2379414"/>
            <a:ext cx="6648095" cy="722376"/>
            <a:chOff x="1507106" y="1346543"/>
            <a:chExt cx="6648095" cy="722376"/>
          </a:xfrm>
        </p:grpSpPr>
        <p:sp>
          <p:nvSpPr>
            <p:cNvPr id="17" name="Round Diagonal Corner Rectangle 16"/>
            <p:cNvSpPr/>
            <p:nvPr/>
          </p:nvSpPr>
          <p:spPr>
            <a:xfrm>
              <a:off x="1507106" y="1346543"/>
              <a:ext cx="6648095" cy="722376"/>
            </a:xfrm>
            <a:prstGeom prst="round2Diag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8" name="TextBox 17"/>
            <p:cNvSpPr txBox="1"/>
            <p:nvPr/>
          </p:nvSpPr>
          <p:spPr>
            <a:xfrm>
              <a:off x="1706012" y="1467386"/>
              <a:ext cx="6387986" cy="369332"/>
            </a:xfrm>
            <a:prstGeom prst="rect">
              <a:avLst/>
            </a:prstGeom>
            <a:noFill/>
          </p:spPr>
          <p:txBody>
            <a:bodyPr wrap="square" rtlCol="0">
              <a:spAutoFit/>
            </a:bodyPr>
            <a:lstStyle/>
            <a:p>
              <a:r>
                <a:rPr lang="en-US" dirty="0">
                  <a:latin typeface="Arial"/>
                  <a:cs typeface="Arial"/>
                </a:rPr>
                <a:t>Explain the main features of bipolar disorder</a:t>
              </a:r>
              <a:r>
                <a:rPr lang="en-US" dirty="0" smtClean="0">
                  <a:latin typeface="Arial"/>
                  <a:cs typeface="Arial"/>
                </a:rPr>
                <a:t>.</a:t>
              </a:r>
              <a:endParaRPr lang="en-US" dirty="0">
                <a:latin typeface="Arial"/>
                <a:cs typeface="Arial"/>
              </a:endParaRPr>
            </a:p>
          </p:txBody>
        </p:sp>
      </p:grpSp>
      <p:grpSp>
        <p:nvGrpSpPr>
          <p:cNvPr id="23" name="Group 22"/>
          <p:cNvGrpSpPr/>
          <p:nvPr/>
        </p:nvGrpSpPr>
        <p:grpSpPr>
          <a:xfrm>
            <a:off x="612022" y="3203359"/>
            <a:ext cx="1078690" cy="734479"/>
            <a:chOff x="267760" y="1346543"/>
            <a:chExt cx="1078690" cy="734479"/>
          </a:xfrm>
        </p:grpSpPr>
        <p:sp>
          <p:nvSpPr>
            <p:cNvPr id="24" name="Round Diagonal Corner Rectangle 23"/>
            <p:cNvSpPr/>
            <p:nvPr/>
          </p:nvSpPr>
          <p:spPr>
            <a:xfrm>
              <a:off x="267760" y="1346543"/>
              <a:ext cx="1078690" cy="734479"/>
            </a:xfrm>
            <a:prstGeom prst="round2Diag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5" name="TextBox 2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15.4.C</a:t>
              </a:r>
              <a:endParaRPr lang="en-US" sz="2400" b="1" dirty="0">
                <a:solidFill>
                  <a:schemeClr val="bg1"/>
                </a:solidFill>
                <a:latin typeface="Arial"/>
                <a:cs typeface="Arial"/>
              </a:endParaRPr>
            </a:p>
          </p:txBody>
        </p:sp>
      </p:grpSp>
      <p:grpSp>
        <p:nvGrpSpPr>
          <p:cNvPr id="26" name="Group 25"/>
          <p:cNvGrpSpPr/>
          <p:nvPr/>
        </p:nvGrpSpPr>
        <p:grpSpPr>
          <a:xfrm>
            <a:off x="1851368" y="3203359"/>
            <a:ext cx="6648095" cy="941832"/>
            <a:chOff x="1507106" y="1346543"/>
            <a:chExt cx="6648095" cy="941832"/>
          </a:xfrm>
        </p:grpSpPr>
        <p:sp>
          <p:nvSpPr>
            <p:cNvPr id="27" name="Round Diagonal Corner Rectangle 26"/>
            <p:cNvSpPr/>
            <p:nvPr/>
          </p:nvSpPr>
          <p:spPr>
            <a:xfrm>
              <a:off x="1507106" y="1346543"/>
              <a:ext cx="6648095" cy="941832"/>
            </a:xfrm>
            <a:prstGeom prst="round2Diag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8" name="TextBox 27"/>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Discuss the four major factors that contribute to the onset of depression</a:t>
              </a:r>
              <a:r>
                <a:rPr lang="en-US" dirty="0" smtClean="0">
                  <a:latin typeface="Arial"/>
                  <a:cs typeface="Arial"/>
                </a:rPr>
                <a:t>.</a:t>
              </a:r>
              <a:endParaRPr lang="en-US" dirty="0">
                <a:latin typeface="Arial"/>
                <a:cs typeface="Arial"/>
              </a:endParaRPr>
            </a:p>
          </p:txBody>
        </p:sp>
      </p:grpSp>
    </p:spTree>
    <p:extLst>
      <p:ext uri="{BB962C8B-B14F-4D97-AF65-F5344CB8AC3E}">
        <p14:creationId xmlns:p14="http://schemas.microsoft.com/office/powerpoint/2010/main" val="41032836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ppt_y</p:attrName>
                                        </p:attrNameLst>
                                      </p:cBhvr>
                                      <p:tavLst>
                                        <p:tav tm="0">
                                          <p:val>
                                            <p:strVal val="#ppt_y-#ppt_h*1.125000"/>
                                          </p:val>
                                        </p:tav>
                                        <p:tav tm="100000">
                                          <p:val>
                                            <p:strVal val="#ppt_y"/>
                                          </p:val>
                                        </p:tav>
                                      </p:tavLst>
                                    </p:anim>
                                    <p:animEffect transition="in" filter="wipe(down)">
                                      <p:cBhvr>
                                        <p:cTn id="13" dur="500"/>
                                        <p:tgtEl>
                                          <p:spTgt spid="22"/>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ppt_x</p:attrName>
                                        </p:attrNameLst>
                                      </p:cBhvr>
                                      <p:tavLst>
                                        <p:tav tm="0">
                                          <p:val>
                                            <p:strVal val="#ppt_x-#ppt_w*1.125000"/>
                                          </p:val>
                                        </p:tav>
                                        <p:tav tm="100000">
                                          <p:val>
                                            <p:strVal val="#ppt_x"/>
                                          </p:val>
                                        </p:tav>
                                      </p:tavLst>
                                    </p:anim>
                                    <p:animEffect transition="in" filter="wipe(right)">
                                      <p:cBhvr>
                                        <p:cTn id="18" dur="500"/>
                                        <p:tgtEl>
                                          <p:spTgt spid="2"/>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 calcmode="lin" valueType="num">
                                      <p:cBhvr>
                                        <p:cTn id="24" dur="500" fill="hold"/>
                                        <p:tgtEl>
                                          <p:spTgt spid="7"/>
                                        </p:tgtEl>
                                        <p:attrNameLst>
                                          <p:attrName>style.rotation</p:attrName>
                                        </p:attrNameLst>
                                      </p:cBhvr>
                                      <p:tavLst>
                                        <p:tav tm="0">
                                          <p:val>
                                            <p:fltVal val="90"/>
                                          </p:val>
                                        </p:tav>
                                        <p:tav tm="100000">
                                          <p:val>
                                            <p:fltVal val="0"/>
                                          </p:val>
                                        </p:tav>
                                      </p:tavLst>
                                    </p:anim>
                                    <p:animEffect transition="in" filter="fade">
                                      <p:cBhvr>
                                        <p:cTn id="25" dur="500"/>
                                        <p:tgtEl>
                                          <p:spTgt spid="7"/>
                                        </p:tgtEl>
                                      </p:cBhvr>
                                    </p:animEffect>
                                  </p:childTnLst>
                                </p:cTn>
                              </p:par>
                            </p:childTnLst>
                          </p:cTn>
                        </p:par>
                        <p:par>
                          <p:cTn id="26" fill="hold">
                            <p:stCondLst>
                              <p:cond delay="2000"/>
                            </p:stCondLst>
                            <p:childTnLst>
                              <p:par>
                                <p:cTn id="27" presetID="23" presetClass="entr" presetSubtype="16"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childTnLst>
                                </p:cTn>
                              </p:par>
                            </p:childTnLst>
                          </p:cTn>
                        </p:par>
                        <p:par>
                          <p:cTn id="31" fill="hold">
                            <p:stCondLst>
                              <p:cond delay="2500"/>
                            </p:stCondLst>
                            <p:childTnLst>
                              <p:par>
                                <p:cTn id="32" presetID="31"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 calcmode="lin" valueType="num">
                                      <p:cBhvr>
                                        <p:cTn id="36" dur="500" fill="hold"/>
                                        <p:tgtEl>
                                          <p:spTgt spid="13"/>
                                        </p:tgtEl>
                                        <p:attrNameLst>
                                          <p:attrName>style.rotation</p:attrName>
                                        </p:attrNameLst>
                                      </p:cBhvr>
                                      <p:tavLst>
                                        <p:tav tm="0">
                                          <p:val>
                                            <p:fltVal val="90"/>
                                          </p:val>
                                        </p:tav>
                                        <p:tav tm="100000">
                                          <p:val>
                                            <p:fltVal val="0"/>
                                          </p:val>
                                        </p:tav>
                                      </p:tavLst>
                                    </p:anim>
                                    <p:animEffect transition="in" filter="fade">
                                      <p:cBhvr>
                                        <p:cTn id="37" dur="500"/>
                                        <p:tgtEl>
                                          <p:spTgt spid="13"/>
                                        </p:tgtEl>
                                      </p:cBhvr>
                                    </p:animEffect>
                                  </p:childTnLst>
                                </p:cTn>
                              </p:par>
                            </p:childTnLst>
                          </p:cTn>
                        </p:par>
                        <p:par>
                          <p:cTn id="38" fill="hold">
                            <p:stCondLst>
                              <p:cond delay="3000"/>
                            </p:stCondLst>
                            <p:childTnLst>
                              <p:par>
                                <p:cTn id="39" presetID="23" presetClass="entr" presetSubtype="16"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childTnLst>
                                </p:cTn>
                              </p:par>
                            </p:childTnLst>
                          </p:cTn>
                        </p:par>
                        <p:par>
                          <p:cTn id="43" fill="hold">
                            <p:stCondLst>
                              <p:cond delay="3500"/>
                            </p:stCondLst>
                            <p:childTnLst>
                              <p:par>
                                <p:cTn id="44" presetID="31" presetClass="entr" presetSubtype="0"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 calcmode="lin" valueType="num">
                                      <p:cBhvr>
                                        <p:cTn id="48" dur="500" fill="hold"/>
                                        <p:tgtEl>
                                          <p:spTgt spid="23"/>
                                        </p:tgtEl>
                                        <p:attrNameLst>
                                          <p:attrName>style.rotation</p:attrName>
                                        </p:attrNameLst>
                                      </p:cBhvr>
                                      <p:tavLst>
                                        <p:tav tm="0">
                                          <p:val>
                                            <p:fltVal val="90"/>
                                          </p:val>
                                        </p:tav>
                                        <p:tav tm="100000">
                                          <p:val>
                                            <p:fltVal val="0"/>
                                          </p:val>
                                        </p:tav>
                                      </p:tavLst>
                                    </p:anim>
                                    <p:animEffect transition="in" filter="fade">
                                      <p:cBhvr>
                                        <p:cTn id="49" dur="500"/>
                                        <p:tgtEl>
                                          <p:spTgt spid="23"/>
                                        </p:tgtEl>
                                      </p:cBhvr>
                                    </p:animEffect>
                                  </p:childTnLst>
                                </p:cTn>
                              </p:par>
                            </p:childTnLst>
                          </p:cTn>
                        </p:par>
                        <p:par>
                          <p:cTn id="50" fill="hold">
                            <p:stCondLst>
                              <p:cond delay="4000"/>
                            </p:stCondLst>
                            <p:childTnLst>
                              <p:par>
                                <p:cTn id="51" presetID="23" presetClass="entr" presetSubtype="16" fill="hold" nodeType="after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p:cTn id="53" dur="500" fill="hold"/>
                                        <p:tgtEl>
                                          <p:spTgt spid="26"/>
                                        </p:tgtEl>
                                        <p:attrNameLst>
                                          <p:attrName>ppt_w</p:attrName>
                                        </p:attrNameLst>
                                      </p:cBhvr>
                                      <p:tavLst>
                                        <p:tav tm="0">
                                          <p:val>
                                            <p:fltVal val="0"/>
                                          </p:val>
                                        </p:tav>
                                        <p:tav tm="100000">
                                          <p:val>
                                            <p:strVal val="#ppt_w"/>
                                          </p:val>
                                        </p:tav>
                                      </p:tavLst>
                                    </p:anim>
                                    <p:anim calcmode="lin" valueType="num">
                                      <p:cBhvr>
                                        <p:cTn id="54"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4826000" y="-7471"/>
            <a:ext cx="4318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itle 1"/>
          <p:cNvSpPr>
            <a:spLocks noGrp="1"/>
          </p:cNvSpPr>
          <p:nvPr>
            <p:ph type="ctrTitle"/>
          </p:nvPr>
        </p:nvSpPr>
        <p:spPr/>
        <p:txBody>
          <a:bodyPr/>
          <a:lstStyle/>
          <a:p>
            <a:r>
              <a:rPr lang="en-US">
                <a:latin typeface="Arial" charset="0"/>
                <a:ea typeface="ＭＳ Ｐゴシック" charset="0"/>
                <a:cs typeface="ＭＳ Ｐゴシック" charset="0"/>
              </a:rPr>
              <a:t>Depression</a:t>
            </a:r>
          </a:p>
        </p:txBody>
      </p:sp>
      <p:sp>
        <p:nvSpPr>
          <p:cNvPr id="7" name="Rectangle 4"/>
          <p:cNvSpPr>
            <a:spLocks noGrp="1" noChangeArrowheads="1"/>
          </p:cNvSpPr>
          <p:nvPr>
            <p:ph idx="4294967295"/>
          </p:nvPr>
        </p:nvSpPr>
        <p:spPr>
          <a:xfrm>
            <a:off x="454807" y="1397000"/>
            <a:ext cx="4073525" cy="4424363"/>
          </a:xfrm>
        </p:spPr>
        <p:txBody>
          <a:bodyPr>
            <a:normAutofit/>
          </a:bodyPr>
          <a:lstStyle/>
          <a:p>
            <a:pPr marL="0" indent="0">
              <a:buNone/>
            </a:pPr>
            <a:r>
              <a:rPr lang="en-US" sz="2200" b="1" dirty="0">
                <a:solidFill>
                  <a:schemeClr val="accent1">
                    <a:lumMod val="75000"/>
                  </a:schemeClr>
                </a:solidFill>
                <a:latin typeface="Arial" charset="0"/>
                <a:ea typeface="ＭＳ Ｐゴシック" charset="0"/>
                <a:cs typeface="ＭＳ Ｐゴシック" charset="0"/>
              </a:rPr>
              <a:t>Major depression</a:t>
            </a:r>
          </a:p>
          <a:p>
            <a:pPr marL="0" indent="0">
              <a:spcBef>
                <a:spcPts val="1200"/>
              </a:spcBef>
              <a:buNone/>
            </a:pPr>
            <a:r>
              <a:rPr lang="en-US" sz="2200" b="1" dirty="0">
                <a:latin typeface="Arial" charset="0"/>
                <a:ea typeface="ＭＳ Ｐゴシック" charset="0"/>
                <a:cs typeface="ＭＳ Ｐゴシック" charset="0"/>
              </a:rPr>
              <a:t>A disorder involving disturbances in:</a:t>
            </a:r>
          </a:p>
          <a:p>
            <a:r>
              <a:rPr lang="en-US" sz="2000" b="1" dirty="0">
                <a:solidFill>
                  <a:schemeClr val="accent5">
                    <a:lumMod val="75000"/>
                  </a:schemeClr>
                </a:solidFill>
                <a:latin typeface="Arial" charset="0"/>
                <a:ea typeface="ＭＳ Ｐゴシック" charset="0"/>
              </a:rPr>
              <a:t>Emotion</a:t>
            </a:r>
            <a:r>
              <a:rPr lang="en-US" sz="2000" b="1" dirty="0">
                <a:solidFill>
                  <a:srgbClr val="50D4F3"/>
                </a:solidFill>
                <a:latin typeface="Arial" charset="0"/>
                <a:ea typeface="ＭＳ Ｐゴシック" charset="0"/>
              </a:rPr>
              <a:t> </a:t>
            </a:r>
            <a:br>
              <a:rPr lang="en-US" sz="2000" b="1" dirty="0">
                <a:solidFill>
                  <a:srgbClr val="50D4F3"/>
                </a:solidFill>
                <a:latin typeface="Arial" charset="0"/>
                <a:ea typeface="ＭＳ Ｐゴシック" charset="0"/>
              </a:rPr>
            </a:br>
            <a:r>
              <a:rPr lang="en-US" sz="2000" b="1" dirty="0">
                <a:latin typeface="Arial" charset="0"/>
                <a:ea typeface="ＭＳ Ｐゴシック" charset="0"/>
              </a:rPr>
              <a:t>(excessive sadness)</a:t>
            </a:r>
          </a:p>
          <a:p>
            <a:r>
              <a:rPr lang="en-US" sz="2000" b="1" dirty="0">
                <a:solidFill>
                  <a:schemeClr val="accent3">
                    <a:lumMod val="75000"/>
                  </a:schemeClr>
                </a:solidFill>
                <a:latin typeface="Arial" charset="0"/>
                <a:ea typeface="ＭＳ Ｐゴシック" charset="0"/>
              </a:rPr>
              <a:t>Behavior </a:t>
            </a:r>
            <a:br>
              <a:rPr lang="en-US" sz="2000" b="1" dirty="0">
                <a:solidFill>
                  <a:schemeClr val="accent3">
                    <a:lumMod val="75000"/>
                  </a:schemeClr>
                </a:solidFill>
                <a:latin typeface="Arial" charset="0"/>
                <a:ea typeface="ＭＳ Ｐゴシック" charset="0"/>
              </a:rPr>
            </a:br>
            <a:r>
              <a:rPr lang="en-US" sz="2000" b="1" dirty="0">
                <a:latin typeface="Arial" charset="0"/>
                <a:ea typeface="ＭＳ Ｐゴシック" charset="0"/>
              </a:rPr>
              <a:t>(loss of interest in one</a:t>
            </a:r>
            <a:r>
              <a:rPr lang="en-US" altLang="ja-JP" sz="2000" b="1" dirty="0">
                <a:latin typeface="Arial" charset="0"/>
                <a:ea typeface="ＭＳ Ｐゴシック" charset="0"/>
              </a:rPr>
              <a:t>’s usual activities)</a:t>
            </a:r>
          </a:p>
          <a:p>
            <a:r>
              <a:rPr lang="en-US" sz="2000" b="1" dirty="0">
                <a:solidFill>
                  <a:srgbClr val="E46C0A"/>
                </a:solidFill>
                <a:latin typeface="Arial" charset="0"/>
                <a:ea typeface="ＭＳ Ｐゴシック" charset="0"/>
              </a:rPr>
              <a:t>Cognition </a:t>
            </a:r>
            <a:r>
              <a:rPr lang="en-US" sz="2000" b="1" dirty="0">
                <a:solidFill>
                  <a:srgbClr val="F7D159"/>
                </a:solidFill>
                <a:latin typeface="Arial" charset="0"/>
                <a:ea typeface="ＭＳ Ｐゴシック" charset="0"/>
              </a:rPr>
              <a:t/>
            </a:r>
            <a:br>
              <a:rPr lang="en-US" sz="2000" b="1" dirty="0">
                <a:solidFill>
                  <a:srgbClr val="F7D159"/>
                </a:solidFill>
                <a:latin typeface="Arial" charset="0"/>
                <a:ea typeface="ＭＳ Ｐゴシック" charset="0"/>
              </a:rPr>
            </a:br>
            <a:r>
              <a:rPr lang="en-US" sz="2000" b="1" dirty="0">
                <a:latin typeface="Arial" charset="0"/>
                <a:ea typeface="ＭＳ Ｐゴシック" charset="0"/>
              </a:rPr>
              <a:t>(thoughts of hopelessness)</a:t>
            </a:r>
          </a:p>
          <a:p>
            <a:r>
              <a:rPr lang="en-US" sz="2000" b="1" dirty="0">
                <a:solidFill>
                  <a:schemeClr val="accent2">
                    <a:lumMod val="75000"/>
                  </a:schemeClr>
                </a:solidFill>
                <a:latin typeface="Arial" charset="0"/>
                <a:ea typeface="ＭＳ Ｐゴシック" charset="0"/>
              </a:rPr>
              <a:t>Body function </a:t>
            </a:r>
            <a:r>
              <a:rPr lang="en-US" sz="2000" b="1" dirty="0">
                <a:solidFill>
                  <a:srgbClr val="BB86E3"/>
                </a:solidFill>
                <a:latin typeface="Arial" charset="0"/>
                <a:ea typeface="ＭＳ Ｐゴシック" charset="0"/>
              </a:rPr>
              <a:t/>
            </a:r>
            <a:br>
              <a:rPr lang="en-US" sz="2000" b="1" dirty="0">
                <a:solidFill>
                  <a:srgbClr val="BB86E3"/>
                </a:solidFill>
                <a:latin typeface="Arial" charset="0"/>
                <a:ea typeface="ＭＳ Ｐゴシック" charset="0"/>
              </a:rPr>
            </a:br>
            <a:r>
              <a:rPr lang="en-US" sz="2000" b="1" dirty="0">
                <a:latin typeface="Arial" charset="0"/>
                <a:ea typeface="ＭＳ Ｐゴシック" charset="0"/>
              </a:rPr>
              <a:t>(fatigue and loss of appetite)</a:t>
            </a:r>
          </a:p>
        </p:txBody>
      </p:sp>
    </p:spTree>
    <p:extLst>
      <p:ext uri="{BB962C8B-B14F-4D97-AF65-F5344CB8AC3E}">
        <p14:creationId xmlns:p14="http://schemas.microsoft.com/office/powerpoint/2010/main" val="471891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52226"/>
                                        </p:tgtEl>
                                        <p:attrNameLst>
                                          <p:attrName>style.visibility</p:attrName>
                                        </p:attrNameLst>
                                      </p:cBhvr>
                                      <p:to>
                                        <p:strVal val="visible"/>
                                      </p:to>
                                    </p:set>
                                    <p:animEffect transition="in" filter="fade">
                                      <p:cBhvr>
                                        <p:cTn id="7" dur="1000"/>
                                        <p:tgtEl>
                                          <p:spTgt spid="52226"/>
                                        </p:tgtEl>
                                      </p:cBhvr>
                                    </p:animEffect>
                                    <p:anim calcmode="lin" valueType="num">
                                      <p:cBhvr>
                                        <p:cTn id="8" dur="1000" fill="hold"/>
                                        <p:tgtEl>
                                          <p:spTgt spid="52226"/>
                                        </p:tgtEl>
                                        <p:attrNameLst>
                                          <p:attrName>ppt_x</p:attrName>
                                        </p:attrNameLst>
                                      </p:cBhvr>
                                      <p:tavLst>
                                        <p:tav tm="0">
                                          <p:val>
                                            <p:strVal val="#ppt_x"/>
                                          </p:val>
                                        </p:tav>
                                        <p:tav tm="100000">
                                          <p:val>
                                            <p:strVal val="#ppt_x"/>
                                          </p:val>
                                        </p:tav>
                                      </p:tavLst>
                                    </p:anim>
                                    <p:anim calcmode="lin" valueType="num">
                                      <p:cBhvr>
                                        <p:cTn id="9" dur="1000" fill="hold"/>
                                        <p:tgtEl>
                                          <p:spTgt spid="522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1000"/>
                                        <p:tgtEl>
                                          <p:spTgt spid="7">
                                            <p:txEl>
                                              <p:pRg st="0" end="0"/>
                                            </p:txEl>
                                          </p:spTgt>
                                        </p:tgtEl>
                                      </p:cBhvr>
                                    </p:animEffect>
                                    <p:anim calcmode="lin" valueType="num">
                                      <p:cBhvr>
                                        <p:cTn id="1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2000"/>
                                        <p:tgtEl>
                                          <p:spTgt spid="7">
                                            <p:txEl>
                                              <p:pRg st="1" end="1"/>
                                            </p:txEl>
                                          </p:spTgt>
                                        </p:tgtEl>
                                      </p:cBhvr>
                                    </p:animEffect>
                                  </p:childTnLst>
                                </p:cTn>
                              </p:par>
                            </p:childTnLst>
                          </p:cTn>
                        </p:par>
                      </p:childTnLst>
                    </p:cTn>
                  </p:par>
                  <p:par>
                    <p:cTn id="20" fill="hold">
                      <p:stCondLst>
                        <p:cond delay="indefinite"/>
                      </p:stCondLst>
                      <p:childTnLst>
                        <p:par>
                          <p:cTn id="21" fill="hold" nodeType="afterGroup">
                            <p:stCondLst>
                              <p:cond delay="0"/>
                            </p:stCondLst>
                            <p:childTnLst>
                              <p:par>
                                <p:cTn id="22" presetID="12" presetClass="entr" presetSubtype="1" fill="hold" grpId="0" nodeType="clickEffect">
                                  <p:stCondLst>
                                    <p:cond delay="25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slide(fromTop)">
                                      <p:cBhvr>
                                        <p:cTn id="24" dur="500"/>
                                        <p:tgtEl>
                                          <p:spTgt spid="7">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1" fill="hold" grpId="0" nodeType="clickEffect">
                                  <p:stCondLst>
                                    <p:cond delay="25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slide(fromTop)">
                                      <p:cBhvr>
                                        <p:cTn id="29" dur="500"/>
                                        <p:tgtEl>
                                          <p:spTgt spid="7">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1" fill="hold" grpId="0" nodeType="clickEffect">
                                  <p:stCondLst>
                                    <p:cond delay="250"/>
                                  </p:stCondLst>
                                  <p:childTnLst>
                                    <p:set>
                                      <p:cBhvr>
                                        <p:cTn id="33" dur="1" fill="hold">
                                          <p:stCondLst>
                                            <p:cond delay="0"/>
                                          </p:stCondLst>
                                        </p:cTn>
                                        <p:tgtEl>
                                          <p:spTgt spid="7">
                                            <p:txEl>
                                              <p:pRg st="4" end="4"/>
                                            </p:txEl>
                                          </p:spTgt>
                                        </p:tgtEl>
                                        <p:attrNameLst>
                                          <p:attrName>style.visibility</p:attrName>
                                        </p:attrNameLst>
                                      </p:cBhvr>
                                      <p:to>
                                        <p:strVal val="visible"/>
                                      </p:to>
                                    </p:set>
                                    <p:animEffect transition="in" filter="slide(fromTop)">
                                      <p:cBhvr>
                                        <p:cTn id="34" dur="500"/>
                                        <p:tgtEl>
                                          <p:spTgt spid="7">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1" fill="hold" grpId="0" nodeType="clickEffect">
                                  <p:stCondLst>
                                    <p:cond delay="250"/>
                                  </p:stCondLst>
                                  <p:childTnLst>
                                    <p:set>
                                      <p:cBhvr>
                                        <p:cTn id="38" dur="1" fill="hold">
                                          <p:stCondLst>
                                            <p:cond delay="0"/>
                                          </p:stCondLst>
                                        </p:cTn>
                                        <p:tgtEl>
                                          <p:spTgt spid="7">
                                            <p:txEl>
                                              <p:pRg st="5" end="5"/>
                                            </p:txEl>
                                          </p:spTgt>
                                        </p:tgtEl>
                                        <p:attrNameLst>
                                          <p:attrName>style.visibility</p:attrName>
                                        </p:attrNameLst>
                                      </p:cBhvr>
                                      <p:to>
                                        <p:strVal val="visible"/>
                                      </p:to>
                                    </p:set>
                                    <p:animEffect transition="in" filter="slide(fromTop)">
                                      <p:cBhvr>
                                        <p:cTn id="39"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a:spLocks noChangeArrowheads="1"/>
          </p:cNvSpPr>
          <p:nvPr/>
        </p:nvSpPr>
        <p:spPr bwMode="auto">
          <a:xfrm>
            <a:off x="2801472" y="1777461"/>
            <a:ext cx="3541058" cy="3539616"/>
          </a:xfrm>
          <a:prstGeom prst="ellipse">
            <a:avLst/>
          </a:prstGeom>
          <a:solidFill>
            <a:srgbClr val="000000"/>
          </a:solidFill>
          <a:ln>
            <a:noFill/>
          </a:ln>
        </p:spPr>
        <p:txBody>
          <a:bodyPr wrap="none" anchor="ctr"/>
          <a:lstStyle/>
          <a:p>
            <a:pPr algn="ctr"/>
            <a:endParaRPr lang="en-US" sz="1800"/>
          </a:p>
        </p:txBody>
      </p:sp>
      <p:sp>
        <p:nvSpPr>
          <p:cNvPr id="54276" name="Title 8"/>
          <p:cNvSpPr>
            <a:spLocks noGrp="1"/>
          </p:cNvSpPr>
          <p:nvPr>
            <p:ph type="ctrTitle"/>
          </p:nvPr>
        </p:nvSpPr>
        <p:spPr/>
        <p:txBody>
          <a:bodyPr/>
          <a:lstStyle/>
          <a:p>
            <a:pPr eaLnBrk="1" hangingPunct="1"/>
            <a:r>
              <a:rPr lang="en-US">
                <a:latin typeface="Arial" charset="0"/>
                <a:ea typeface="ＭＳ Ｐゴシック" charset="0"/>
                <a:cs typeface="ＭＳ Ｐゴシック" charset="0"/>
              </a:rPr>
              <a:t>Bipolar Disorder</a:t>
            </a:r>
          </a:p>
        </p:txBody>
      </p:sp>
      <p:sp>
        <p:nvSpPr>
          <p:cNvPr id="12" name="Content Placeholder 11"/>
          <p:cNvSpPr>
            <a:spLocks noGrp="1"/>
          </p:cNvSpPr>
          <p:nvPr>
            <p:ph sz="half" idx="4294967295"/>
          </p:nvPr>
        </p:nvSpPr>
        <p:spPr>
          <a:xfrm>
            <a:off x="2948268" y="2540000"/>
            <a:ext cx="3244850" cy="2654300"/>
          </a:xfrm>
        </p:spPr>
        <p:txBody>
          <a:bodyPr>
            <a:normAutofit/>
          </a:bodyPr>
          <a:lstStyle/>
          <a:p>
            <a:pPr marL="0" lvl="1" indent="0" algn="ctr">
              <a:spcBef>
                <a:spcPts val="600"/>
              </a:spcBef>
              <a:buNone/>
            </a:pPr>
            <a:r>
              <a:rPr lang="en-US" sz="2000" b="1" dirty="0">
                <a:solidFill>
                  <a:schemeClr val="accent5"/>
                </a:solidFill>
                <a:latin typeface="Arial" charset="0"/>
                <a:ea typeface="ＭＳ Ｐゴシック" charset="0"/>
              </a:rPr>
              <a:t>Bipolar disorder:</a:t>
            </a:r>
          </a:p>
          <a:p>
            <a:pPr marL="0" indent="0" algn="ctr" eaLnBrk="1" hangingPunct="1">
              <a:spcBef>
                <a:spcPts val="600"/>
              </a:spcBef>
              <a:buNone/>
            </a:pPr>
            <a:r>
              <a:rPr lang="en-US" sz="2000" b="1" dirty="0">
                <a:solidFill>
                  <a:schemeClr val="bg1"/>
                </a:solidFill>
                <a:latin typeface="Arial" charset="0"/>
                <a:ea typeface="ＭＳ Ｐゴシック" charset="0"/>
                <a:cs typeface="ＭＳ Ｐゴシック" charset="0"/>
              </a:rPr>
              <a:t>A mood disorder in which episodes of both depression and mania (excessive euphoria) </a:t>
            </a:r>
            <a:r>
              <a:rPr lang="en-US" sz="2000" b="1" dirty="0" smtClean="0">
                <a:solidFill>
                  <a:schemeClr val="bg1"/>
                </a:solidFill>
                <a:latin typeface="Arial" charset="0"/>
                <a:ea typeface="ＭＳ Ｐゴシック" charset="0"/>
                <a:cs typeface="ＭＳ Ｐゴシック" charset="0"/>
              </a:rPr>
              <a:t>occur</a:t>
            </a:r>
            <a:endParaRPr lang="en-US" sz="2000" b="1" dirty="0">
              <a:solidFill>
                <a:schemeClr val="bg1"/>
              </a:solidFill>
              <a:latin typeface="Arial" charset="0"/>
              <a:ea typeface="ＭＳ Ｐゴシック" charset="0"/>
              <a:cs typeface="ＭＳ Ｐゴシック" charset="0"/>
            </a:endParaRPr>
          </a:p>
        </p:txBody>
      </p:sp>
      <p:pic>
        <p:nvPicPr>
          <p:cNvPr id="9" name="Picture 10"/>
          <p:cNvPicPr>
            <a:picLocks noChangeAspect="1"/>
          </p:cNvPicPr>
          <p:nvPr/>
        </p:nvPicPr>
        <p:blipFill>
          <a:blip r:embed="rId3" cstate="screen">
            <a:extLst>
              <a:ext uri="{BEBA8EAE-BF5A-486C-A8C5-ECC9F3942E4B}">
                <a14:imgProps xmlns:a14="http://schemas.microsoft.com/office/drawing/2010/main">
                  <a14:imgLayer r:embed="rId4">
                    <a14:imgEffect>
                      <a14:backgroundRemoval t="3200" b="96779" l="3212" r="96759">
                        <a14:foregroundMark x1="48119" y1="28862" x2="51563" y2="28523"/>
                        <a14:backgroundMark x1="37153" y1="17313" x2="36632" y2="18373"/>
                        <a14:backgroundMark x1="49277" y1="25853" x2="50868" y2="27463"/>
                      </a14:backgroundRemoval>
                    </a14:imgEffect>
                  </a14:imgLayer>
                </a14:imgProps>
              </a:ext>
              <a:ext uri="{28A0092B-C50C-407E-A947-70E740481C1C}">
                <a14:useLocalDpi xmlns:a14="http://schemas.microsoft.com/office/drawing/2010/main"/>
              </a:ext>
            </a:extLst>
          </a:blip>
          <a:stretch>
            <a:fillRect/>
          </a:stretch>
        </p:blipFill>
        <p:spPr bwMode="auto">
          <a:xfrm>
            <a:off x="-134478" y="497913"/>
            <a:ext cx="4657863" cy="636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5" cstate="screen">
            <a:extLst>
              <a:ext uri="{BEBA8EAE-BF5A-486C-A8C5-ECC9F3942E4B}">
                <a14:imgProps xmlns:a14="http://schemas.microsoft.com/office/drawing/2010/main">
                  <a14:imgLayer r:embed="rId6">
                    <a14:imgEffect>
                      <a14:backgroundRemoval t="7492" b="92487" l="7449" r="92519">
                        <a14:foregroundMark x1="38100" y1="55871" x2="54135" y2="52315"/>
                        <a14:foregroundMark x1="28093" y1="65867" x2="28472" y2="69423"/>
                        <a14:foregroundMark x1="51294" y1="34954" x2="64489" y2="41120"/>
                      </a14:backgroundRemoval>
                    </a14:imgEffect>
                  </a14:imgLayer>
                </a14:imgProps>
              </a:ext>
              <a:ext uri="{28A0092B-C50C-407E-A947-70E740481C1C}">
                <a14:useLocalDpi xmlns:a14="http://schemas.microsoft.com/office/drawing/2010/main"/>
              </a:ext>
            </a:extLst>
          </a:blip>
          <a:stretch>
            <a:fillRect/>
          </a:stretch>
        </p:blipFill>
        <p:spPr bwMode="auto">
          <a:xfrm>
            <a:off x="4903943" y="497913"/>
            <a:ext cx="4240057" cy="636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185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47"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23" presetClass="entr" presetSubtype="16"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childTnLst>
                                </p:cTn>
                              </p:par>
                            </p:childTnLst>
                          </p:cTn>
                        </p:par>
                        <p:par>
                          <p:cTn id="22" fill="hold">
                            <p:stCondLst>
                              <p:cond delay="2500"/>
                            </p:stCondLst>
                            <p:childTnLst>
                              <p:par>
                                <p:cTn id="23" presetID="31" presetClass="entr" presetSubtype="0"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 calcmode="lin" valueType="num">
                                      <p:cBhvr>
                                        <p:cTn id="25"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12">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12">
                                            <p:txEl>
                                              <p:pRg st="0" end="0"/>
                                            </p:txEl>
                                          </p:spTgt>
                                        </p:tgtEl>
                                        <p:attrNameLst>
                                          <p:attrName>style.rotation</p:attrName>
                                        </p:attrNameLst>
                                      </p:cBhvr>
                                      <p:tavLst>
                                        <p:tav tm="0">
                                          <p:val>
                                            <p:fltVal val="90"/>
                                          </p:val>
                                        </p:tav>
                                        <p:tav tm="100000">
                                          <p:val>
                                            <p:fltVal val="0"/>
                                          </p:val>
                                        </p:tav>
                                      </p:tavLst>
                                    </p:anim>
                                    <p:animEffect transition="in" filter="fade">
                                      <p:cBhvr>
                                        <p:cTn id="28" dur="1000"/>
                                        <p:tgtEl>
                                          <p:spTgt spid="12">
                                            <p:txEl>
                                              <p:pRg st="0" end="0"/>
                                            </p:txEl>
                                          </p:spTgt>
                                        </p:tgtEl>
                                      </p:cBhvr>
                                    </p:animEffect>
                                  </p:childTnLst>
                                </p:cTn>
                              </p:par>
                            </p:childTnLst>
                          </p:cTn>
                        </p:par>
                        <p:par>
                          <p:cTn id="29" fill="hold">
                            <p:stCondLst>
                              <p:cond delay="3500"/>
                            </p:stCondLst>
                            <p:childTnLst>
                              <p:par>
                                <p:cTn id="30" presetID="31" presetClass="entr" presetSubtype="0" fill="hold" grpId="0" nodeType="afterEffect">
                                  <p:stCondLst>
                                    <p:cond delay="0"/>
                                  </p:stCondLst>
                                  <p:childTnLst>
                                    <p:set>
                                      <p:cBhvr>
                                        <p:cTn id="31" dur="1" fill="hold">
                                          <p:stCondLst>
                                            <p:cond delay="0"/>
                                          </p:stCondLst>
                                        </p:cTn>
                                        <p:tgtEl>
                                          <p:spTgt spid="12">
                                            <p:txEl>
                                              <p:pRg st="1" end="1"/>
                                            </p:txEl>
                                          </p:spTgt>
                                        </p:tgtEl>
                                        <p:attrNameLst>
                                          <p:attrName>style.visibility</p:attrName>
                                        </p:attrNameLst>
                                      </p:cBhvr>
                                      <p:to>
                                        <p:strVal val="visible"/>
                                      </p:to>
                                    </p:set>
                                    <p:anim calcmode="lin" valueType="num">
                                      <p:cBhvr>
                                        <p:cTn id="32" dur="1000" fill="hold"/>
                                        <p:tgtEl>
                                          <p:spTgt spid="12">
                                            <p:txEl>
                                              <p:pRg st="1" end="1"/>
                                            </p:txEl>
                                          </p:spTgt>
                                        </p:tgtEl>
                                        <p:attrNameLst>
                                          <p:attrName>ppt_w</p:attrName>
                                        </p:attrNameLst>
                                      </p:cBhvr>
                                      <p:tavLst>
                                        <p:tav tm="0">
                                          <p:val>
                                            <p:fltVal val="0"/>
                                          </p:val>
                                        </p:tav>
                                        <p:tav tm="100000">
                                          <p:val>
                                            <p:strVal val="#ppt_w"/>
                                          </p:val>
                                        </p:tav>
                                      </p:tavLst>
                                    </p:anim>
                                    <p:anim calcmode="lin" valueType="num">
                                      <p:cBhvr>
                                        <p:cTn id="33" dur="1000" fill="hold"/>
                                        <p:tgtEl>
                                          <p:spTgt spid="12">
                                            <p:txEl>
                                              <p:pRg st="1" end="1"/>
                                            </p:txEl>
                                          </p:spTgt>
                                        </p:tgtEl>
                                        <p:attrNameLst>
                                          <p:attrName>ppt_h</p:attrName>
                                        </p:attrNameLst>
                                      </p:cBhvr>
                                      <p:tavLst>
                                        <p:tav tm="0">
                                          <p:val>
                                            <p:fltVal val="0"/>
                                          </p:val>
                                        </p:tav>
                                        <p:tav tm="100000">
                                          <p:val>
                                            <p:strVal val="#ppt_h"/>
                                          </p:val>
                                        </p:tav>
                                      </p:tavLst>
                                    </p:anim>
                                    <p:anim calcmode="lin" valueType="num">
                                      <p:cBhvr>
                                        <p:cTn id="34" dur="1000" fill="hold"/>
                                        <p:tgtEl>
                                          <p:spTgt spid="12">
                                            <p:txEl>
                                              <p:pRg st="1" end="1"/>
                                            </p:txEl>
                                          </p:spTgt>
                                        </p:tgtEl>
                                        <p:attrNameLst>
                                          <p:attrName>style.rotation</p:attrName>
                                        </p:attrNameLst>
                                      </p:cBhvr>
                                      <p:tavLst>
                                        <p:tav tm="0">
                                          <p:val>
                                            <p:fltVal val="90"/>
                                          </p:val>
                                        </p:tav>
                                        <p:tav tm="100000">
                                          <p:val>
                                            <p:fltVal val="0"/>
                                          </p:val>
                                        </p:tav>
                                      </p:tavLst>
                                    </p:anim>
                                    <p:animEffect transition="in" filter="fade">
                                      <p:cBhvr>
                                        <p:cTn id="35" dur="10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6"/>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479425" y="1187663"/>
            <a:ext cx="3457575" cy="4937125"/>
          </a:xfrm>
          <a:prstGeom prst="rect">
            <a:avLst/>
          </a:prstGeom>
          <a:noFill/>
          <a:ln>
            <a:noFill/>
          </a:ln>
          <a:effectLst>
            <a:outerShdw blurRad="241300" dist="38100" dir="2700000"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itle 4"/>
          <p:cNvSpPr>
            <a:spLocks noGrp="1"/>
          </p:cNvSpPr>
          <p:nvPr>
            <p:ph type="ctrTitle"/>
          </p:nvPr>
        </p:nvSpPr>
        <p:spPr/>
        <p:txBody>
          <a:bodyPr/>
          <a:lstStyle/>
          <a:p>
            <a:r>
              <a:rPr lang="en-US">
                <a:latin typeface="Arial" charset="0"/>
                <a:ea typeface="ＭＳ Ｐゴシック" charset="0"/>
                <a:cs typeface="ＭＳ Ｐゴシック" charset="0"/>
              </a:rPr>
              <a:t>Origins of Depression</a:t>
            </a:r>
          </a:p>
        </p:txBody>
      </p:sp>
      <p:sp>
        <p:nvSpPr>
          <p:cNvPr id="6" name="Content Placeholder 5"/>
          <p:cNvSpPr>
            <a:spLocks noGrp="1"/>
          </p:cNvSpPr>
          <p:nvPr>
            <p:ph sz="half" idx="4294967295"/>
          </p:nvPr>
        </p:nvSpPr>
        <p:spPr>
          <a:xfrm>
            <a:off x="4514557" y="2025716"/>
            <a:ext cx="4191000" cy="3190068"/>
          </a:xfrm>
        </p:spPr>
        <p:txBody>
          <a:bodyPr>
            <a:normAutofit fontScale="92500"/>
          </a:bodyPr>
          <a:lstStyle/>
          <a:p>
            <a:pPr marL="0" indent="0">
              <a:buNone/>
            </a:pPr>
            <a:r>
              <a:rPr lang="en-US" sz="2600" b="1" dirty="0">
                <a:solidFill>
                  <a:srgbClr val="C62DB0"/>
                </a:solidFill>
                <a:latin typeface="Arial" charset="0"/>
                <a:ea typeface="ＭＳ Ｐゴシック" charset="0"/>
                <a:cs typeface="ＭＳ Ｐゴシック" charset="0"/>
              </a:rPr>
              <a:t>Vulnerability-Stress Model:</a:t>
            </a:r>
          </a:p>
          <a:p>
            <a:pPr marL="0" indent="0">
              <a:buNone/>
            </a:pPr>
            <a:r>
              <a:rPr lang="en-US" sz="2600" b="1" dirty="0">
                <a:latin typeface="Arial" charset="0"/>
                <a:ea typeface="ＭＳ Ｐゴシック" charset="0"/>
                <a:cs typeface="ＭＳ Ｐゴシック" charset="0"/>
              </a:rPr>
              <a:t>Approaches that </a:t>
            </a:r>
            <a:br>
              <a:rPr lang="en-US" sz="2600" b="1" dirty="0">
                <a:latin typeface="Arial" charset="0"/>
                <a:ea typeface="ＭＳ Ｐゴシック" charset="0"/>
                <a:cs typeface="ＭＳ Ｐゴシック" charset="0"/>
              </a:rPr>
            </a:br>
            <a:r>
              <a:rPr lang="en-US" sz="2600" b="1" dirty="0">
                <a:latin typeface="Arial" charset="0"/>
                <a:ea typeface="ＭＳ Ｐゴシック" charset="0"/>
                <a:cs typeface="ＭＳ Ｐゴシック" charset="0"/>
              </a:rPr>
              <a:t>emphasize how individual vulnerabilities interact </a:t>
            </a:r>
            <a:br>
              <a:rPr lang="en-US" sz="2600" b="1" dirty="0">
                <a:latin typeface="Arial" charset="0"/>
                <a:ea typeface="ＭＳ Ｐゴシック" charset="0"/>
                <a:cs typeface="ＭＳ Ｐゴシック" charset="0"/>
              </a:rPr>
            </a:br>
            <a:r>
              <a:rPr lang="en-US" sz="2600" b="1" dirty="0">
                <a:latin typeface="Arial" charset="0"/>
                <a:ea typeface="ＭＳ Ｐゴシック" charset="0"/>
                <a:cs typeface="ＭＳ Ｐゴシック" charset="0"/>
              </a:rPr>
              <a:t>with external stresses or circumstances to produce specific mental disorders, such as depression</a:t>
            </a:r>
          </a:p>
          <a:p>
            <a:pPr marL="0" indent="0"/>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958278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107522"/>
                                        </p:tgtEl>
                                        <p:attrNameLst>
                                          <p:attrName>style.visibility</p:attrName>
                                        </p:attrNameLst>
                                      </p:cBhvr>
                                      <p:to>
                                        <p:strVal val="visible"/>
                                      </p:to>
                                    </p:set>
                                    <p:anim calcmode="lin" valueType="num">
                                      <p:cBhvr>
                                        <p:cTn id="7" dur="1000" fill="hold"/>
                                        <p:tgtEl>
                                          <p:spTgt spid="107522"/>
                                        </p:tgtEl>
                                        <p:attrNameLst>
                                          <p:attrName>ppt_w</p:attrName>
                                        </p:attrNameLst>
                                      </p:cBhvr>
                                      <p:tavLst>
                                        <p:tav tm="0">
                                          <p:val>
                                            <p:fltVal val="0"/>
                                          </p:val>
                                        </p:tav>
                                        <p:tav tm="100000">
                                          <p:val>
                                            <p:strVal val="#ppt_w"/>
                                          </p:val>
                                        </p:tav>
                                      </p:tavLst>
                                    </p:anim>
                                    <p:anim calcmode="lin" valueType="num">
                                      <p:cBhvr>
                                        <p:cTn id="8" dur="1000" fill="hold"/>
                                        <p:tgtEl>
                                          <p:spTgt spid="107522"/>
                                        </p:tgtEl>
                                        <p:attrNameLst>
                                          <p:attrName>ppt_h</p:attrName>
                                        </p:attrNameLst>
                                      </p:cBhvr>
                                      <p:tavLst>
                                        <p:tav tm="0">
                                          <p:val>
                                            <p:fltVal val="0"/>
                                          </p:val>
                                        </p:tav>
                                        <p:tav tm="100000">
                                          <p:val>
                                            <p:strVal val="#ppt_h"/>
                                          </p:val>
                                        </p:tav>
                                      </p:tavLst>
                                    </p:anim>
                                    <p:anim calcmode="lin" valueType="num">
                                      <p:cBhvr>
                                        <p:cTn id="9" dur="1000" fill="hold"/>
                                        <p:tgtEl>
                                          <p:spTgt spid="107522"/>
                                        </p:tgtEl>
                                        <p:attrNameLst>
                                          <p:attrName>style.rotation</p:attrName>
                                        </p:attrNameLst>
                                      </p:cBhvr>
                                      <p:tavLst>
                                        <p:tav tm="0">
                                          <p:val>
                                            <p:fltVal val="90"/>
                                          </p:val>
                                        </p:tav>
                                        <p:tav tm="100000">
                                          <p:val>
                                            <p:fltVal val="0"/>
                                          </p:val>
                                        </p:tav>
                                      </p:tavLst>
                                    </p:anim>
                                    <p:animEffect transition="in" filter="fade">
                                      <p:cBhvr>
                                        <p:cTn id="10" dur="1000"/>
                                        <p:tgtEl>
                                          <p:spTgt spid="107522"/>
                                        </p:tgtEl>
                                      </p:cBhvr>
                                    </p:animEffect>
                                  </p:childTnLst>
                                </p:cTn>
                              </p:par>
                            </p:childTnLst>
                          </p:cTn>
                        </p:par>
                        <p:par>
                          <p:cTn id="11" fill="hold" nodeType="afterGroup">
                            <p:stCondLst>
                              <p:cond delay="1000"/>
                            </p:stCondLst>
                            <p:childTnLst>
                              <p:par>
                                <p:cTn id="12" presetID="12" presetClass="entr" presetSubtype="4" fill="hold" grpId="0" nodeType="after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slide(fromBottom)">
                                      <p:cBhvr>
                                        <p:cTn id="14" dur="1000"/>
                                        <p:tgtEl>
                                          <p:spTgt spid="6">
                                            <p:txEl>
                                              <p:pRg st="0" end="0"/>
                                            </p:txEl>
                                          </p:spTgt>
                                        </p:tgtEl>
                                      </p:cBhvr>
                                    </p:animEffect>
                                  </p:childTnLst>
                                </p:cTn>
                              </p:par>
                            </p:childTnLst>
                          </p:cTn>
                        </p:par>
                        <p:par>
                          <p:cTn id="15" fill="hold" nodeType="afterGroup">
                            <p:stCondLst>
                              <p:cond delay="2000"/>
                            </p:stCondLst>
                            <p:childTnLst>
                              <p:par>
                                <p:cTn id="16" presetID="47" presetClass="entr" presetSubtype="0" fill="hold" grpId="0" nodeType="after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1000"/>
                                        <p:tgtEl>
                                          <p:spTgt spid="6">
                                            <p:txEl>
                                              <p:pRg st="1" end="1"/>
                                            </p:txEl>
                                          </p:spTgt>
                                        </p:tgtEl>
                                      </p:cBhvr>
                                    </p:animEffect>
                                    <p:anim calcmode="lin" valueType="num">
                                      <p:cBhvr>
                                        <p:cTn id="1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1"/>
          <p:cNvGrpSpPr>
            <a:grpSpLocks/>
          </p:cNvGrpSpPr>
          <p:nvPr/>
        </p:nvGrpSpPr>
        <p:grpSpPr bwMode="auto">
          <a:xfrm>
            <a:off x="3360738" y="2406650"/>
            <a:ext cx="4171950" cy="1079500"/>
            <a:chOff x="2997200" y="2260600"/>
            <a:chExt cx="4171950" cy="1079500"/>
          </a:xfrm>
        </p:grpSpPr>
        <p:sp>
          <p:nvSpPr>
            <p:cNvPr id="136230" name="Rectangle 30"/>
            <p:cNvSpPr>
              <a:spLocks noChangeArrowheads="1"/>
            </p:cNvSpPr>
            <p:nvPr/>
          </p:nvSpPr>
          <p:spPr bwMode="gray">
            <a:xfrm>
              <a:off x="2997200" y="2260600"/>
              <a:ext cx="4171950" cy="1079500"/>
            </a:xfrm>
            <a:prstGeom prst="rect">
              <a:avLst/>
            </a:prstGeom>
            <a:gradFill rotWithShape="1">
              <a:gsLst>
                <a:gs pos="0">
                  <a:srgbClr val="99CC00">
                    <a:alpha val="0"/>
                  </a:srgbClr>
                </a:gs>
                <a:gs pos="100000">
                  <a:schemeClr val="accent3">
                    <a:alpha val="75000"/>
                  </a:schemeClr>
                </a:gs>
              </a:gsLst>
              <a:lin ang="0" scaled="1"/>
            </a:gradFill>
            <a:ln w="76200">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57380" name="Text Box 8"/>
            <p:cNvSpPr txBox="1">
              <a:spLocks noChangeArrowheads="1"/>
            </p:cNvSpPr>
            <p:nvPr/>
          </p:nvSpPr>
          <p:spPr bwMode="auto">
            <a:xfrm>
              <a:off x="3265716" y="2451782"/>
              <a:ext cx="373198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ko-KR" sz="1800" b="1" dirty="0">
                  <a:solidFill>
                    <a:schemeClr val="accent3">
                      <a:lumMod val="50000"/>
                    </a:schemeClr>
                  </a:solidFill>
                  <a:cs typeface="Arial" charset="0"/>
                </a:rPr>
                <a:t>Violence, childhood physical abuse, and parental neglect</a:t>
              </a:r>
            </a:p>
          </p:txBody>
        </p:sp>
      </p:grpSp>
      <p:grpSp>
        <p:nvGrpSpPr>
          <p:cNvPr id="3" name="Group 42"/>
          <p:cNvGrpSpPr>
            <a:grpSpLocks/>
          </p:cNvGrpSpPr>
          <p:nvPr/>
        </p:nvGrpSpPr>
        <p:grpSpPr bwMode="auto">
          <a:xfrm>
            <a:off x="2555875" y="1319213"/>
            <a:ext cx="4171950" cy="1079500"/>
            <a:chOff x="2628900" y="1092200"/>
            <a:chExt cx="4171950" cy="1079500"/>
          </a:xfrm>
        </p:grpSpPr>
        <p:sp>
          <p:nvSpPr>
            <p:cNvPr id="57377" name="Rectangle 30"/>
            <p:cNvSpPr>
              <a:spLocks noChangeArrowheads="1"/>
            </p:cNvSpPr>
            <p:nvPr/>
          </p:nvSpPr>
          <p:spPr bwMode="gray">
            <a:xfrm flipH="1">
              <a:off x="2628900" y="1092200"/>
              <a:ext cx="4171950" cy="1079500"/>
            </a:xfrm>
            <a:prstGeom prst="rect">
              <a:avLst/>
            </a:prstGeom>
            <a:gradFill rotWithShape="1">
              <a:gsLst>
                <a:gs pos="0">
                  <a:srgbClr val="99CC00">
                    <a:alpha val="0"/>
                  </a:srgbClr>
                </a:gs>
                <a:gs pos="100000">
                  <a:schemeClr val="accent1">
                    <a:alpha val="75000"/>
                  </a:schemeClr>
                </a:gs>
              </a:gsLst>
              <a:lin ang="0" scaled="1"/>
            </a:gradFill>
            <a:ln>
              <a:noFill/>
            </a:ln>
            <a:extLst>
              <a:ext uri="{91240B29-F687-4f45-9708-019B960494DF}">
                <a14:hiddenLine xmlns:a14="http://schemas.microsoft.com/office/drawing/2010/main" w="76200">
                  <a:solidFill>
                    <a:srgbClr val="000000"/>
                  </a:solidFill>
                  <a:miter lim="800000"/>
                  <a:headEnd/>
                  <a:tailEnd/>
                </a14:hiddenLine>
              </a:ext>
            </a:extLst>
          </p:spPr>
          <p:txBody>
            <a:bodyPr wrap="none" anchor="ctr"/>
            <a:lstStyle/>
            <a:p>
              <a:endParaRPr lang="en-US"/>
            </a:p>
          </p:txBody>
        </p:sp>
        <p:sp>
          <p:nvSpPr>
            <p:cNvPr id="57378" name="Text Box 11"/>
            <p:cNvSpPr txBox="1">
              <a:spLocks noChangeArrowheads="1"/>
            </p:cNvSpPr>
            <p:nvPr/>
          </p:nvSpPr>
          <p:spPr bwMode="auto">
            <a:xfrm>
              <a:off x="2959100" y="1381125"/>
              <a:ext cx="3048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ko-KR" sz="1800" b="1" dirty="0">
                  <a:solidFill>
                    <a:schemeClr val="tx2">
                      <a:lumMod val="75000"/>
                    </a:schemeClr>
                  </a:solidFill>
                  <a:cs typeface="Arial" charset="0"/>
                </a:rPr>
                <a:t>Genetic predispositions</a:t>
              </a:r>
            </a:p>
          </p:txBody>
        </p:sp>
      </p:grpSp>
      <p:grpSp>
        <p:nvGrpSpPr>
          <p:cNvPr id="4" name="Group 39"/>
          <p:cNvGrpSpPr>
            <a:grpSpLocks/>
          </p:cNvGrpSpPr>
          <p:nvPr/>
        </p:nvGrpSpPr>
        <p:grpSpPr bwMode="auto">
          <a:xfrm>
            <a:off x="1912938" y="4583113"/>
            <a:ext cx="4171950" cy="1079500"/>
            <a:chOff x="1930400" y="4610100"/>
            <a:chExt cx="4171950" cy="1079500"/>
          </a:xfrm>
        </p:grpSpPr>
        <p:sp>
          <p:nvSpPr>
            <p:cNvPr id="36" name="Rectangle 30"/>
            <p:cNvSpPr>
              <a:spLocks noChangeArrowheads="1"/>
            </p:cNvSpPr>
            <p:nvPr/>
          </p:nvSpPr>
          <p:spPr bwMode="gray">
            <a:xfrm>
              <a:off x="1930400" y="4610100"/>
              <a:ext cx="4171950" cy="1079500"/>
            </a:xfrm>
            <a:prstGeom prst="rect">
              <a:avLst/>
            </a:prstGeom>
            <a:gradFill rotWithShape="1">
              <a:gsLst>
                <a:gs pos="0">
                  <a:schemeClr val="accent6">
                    <a:alpha val="0"/>
                  </a:schemeClr>
                </a:gs>
                <a:gs pos="100000">
                  <a:schemeClr val="accent6">
                    <a:alpha val="60000"/>
                  </a:schemeClr>
                </a:gs>
              </a:gsLst>
              <a:lin ang="0" scaled="1"/>
            </a:gradFill>
            <a:ln w="76200">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57376" name="Text Box 31"/>
            <p:cNvSpPr txBox="1">
              <a:spLocks noChangeArrowheads="1"/>
            </p:cNvSpPr>
            <p:nvPr/>
          </p:nvSpPr>
          <p:spPr bwMode="auto">
            <a:xfrm>
              <a:off x="3447143" y="4911724"/>
              <a:ext cx="21009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ko-KR" sz="1800" b="1" dirty="0">
                  <a:solidFill>
                    <a:schemeClr val="accent6">
                      <a:lumMod val="50000"/>
                    </a:schemeClr>
                  </a:solidFill>
                  <a:cs typeface="Arial" charset="0"/>
                </a:rPr>
                <a:t>Cognitive habits</a:t>
              </a:r>
            </a:p>
          </p:txBody>
        </p:sp>
      </p:grpSp>
      <p:grpSp>
        <p:nvGrpSpPr>
          <p:cNvPr id="5" name="Group 40"/>
          <p:cNvGrpSpPr>
            <a:grpSpLocks/>
          </p:cNvGrpSpPr>
          <p:nvPr/>
        </p:nvGrpSpPr>
        <p:grpSpPr bwMode="auto">
          <a:xfrm>
            <a:off x="1455738" y="3494088"/>
            <a:ext cx="4171950" cy="1079500"/>
            <a:chOff x="1473200" y="3429000"/>
            <a:chExt cx="4171950" cy="1079500"/>
          </a:xfrm>
        </p:grpSpPr>
        <p:sp>
          <p:nvSpPr>
            <p:cNvPr id="136207" name="Rectangle 30"/>
            <p:cNvSpPr>
              <a:spLocks noChangeArrowheads="1"/>
            </p:cNvSpPr>
            <p:nvPr/>
          </p:nvSpPr>
          <p:spPr bwMode="gray">
            <a:xfrm flipH="1">
              <a:off x="1473200" y="3429000"/>
              <a:ext cx="4171950" cy="1079500"/>
            </a:xfrm>
            <a:prstGeom prst="rect">
              <a:avLst/>
            </a:prstGeom>
            <a:gradFill rotWithShape="1">
              <a:gsLst>
                <a:gs pos="0">
                  <a:srgbClr val="99CC00">
                    <a:alpha val="0"/>
                  </a:srgbClr>
                </a:gs>
                <a:gs pos="100000">
                  <a:schemeClr val="accent5">
                    <a:alpha val="56000"/>
                  </a:schemeClr>
                </a:gs>
              </a:gsLst>
              <a:lin ang="0" scaled="1"/>
            </a:gradFill>
            <a:ln w="76200">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57374" name="Text Box 5"/>
            <p:cNvSpPr txBox="1">
              <a:spLocks noChangeArrowheads="1"/>
            </p:cNvSpPr>
            <p:nvPr/>
          </p:nvSpPr>
          <p:spPr bwMode="auto">
            <a:xfrm>
              <a:off x="2079625" y="3594100"/>
              <a:ext cx="35210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ko-KR" sz="1800" b="1" dirty="0">
                  <a:solidFill>
                    <a:schemeClr val="accent5">
                      <a:lumMod val="50000"/>
                    </a:schemeClr>
                  </a:solidFill>
                  <a:cs typeface="Arial" charset="0"/>
                </a:rPr>
                <a:t>Losses of important relationships</a:t>
              </a:r>
            </a:p>
          </p:txBody>
        </p:sp>
      </p:grpSp>
      <p:grpSp>
        <p:nvGrpSpPr>
          <p:cNvPr id="6" name="Group 32"/>
          <p:cNvGrpSpPr>
            <a:grpSpLocks/>
          </p:cNvGrpSpPr>
          <p:nvPr/>
        </p:nvGrpSpPr>
        <p:grpSpPr bwMode="auto">
          <a:xfrm flipH="1">
            <a:off x="7242175" y="2354263"/>
            <a:ext cx="1184275" cy="1182687"/>
            <a:chOff x="629444" y="4447381"/>
            <a:chExt cx="1117600" cy="1117600"/>
          </a:xfrm>
        </p:grpSpPr>
        <p:sp>
          <p:nvSpPr>
            <p:cNvPr id="34" name="Oval 16"/>
            <p:cNvSpPr>
              <a:spLocks noChangeArrowheads="1"/>
            </p:cNvSpPr>
            <p:nvPr/>
          </p:nvSpPr>
          <p:spPr bwMode="auto">
            <a:xfrm>
              <a:off x="629444" y="4447381"/>
              <a:ext cx="1117600" cy="1117600"/>
            </a:xfrm>
            <a:prstGeom prst="ellipse">
              <a:avLst/>
            </a:prstGeom>
            <a:solidFill>
              <a:schemeClr val="bg1"/>
            </a:solidFill>
            <a:ln w="127000">
              <a:solidFill>
                <a:schemeClr val="accent3"/>
              </a:solidFill>
              <a:round/>
              <a:headEnd/>
              <a:tailEnd/>
            </a:ln>
          </p:spPr>
          <p:txBody>
            <a:bodyPr wrap="none" anchor="ctr"/>
            <a:lstStyle/>
            <a:p>
              <a:pPr>
                <a:defRPr/>
              </a:pPr>
              <a:endParaRPr lang="en-US">
                <a:ea typeface="ＭＳ Ｐゴシック" charset="-128"/>
                <a:cs typeface="ＭＳ Ｐゴシック" charset="-128"/>
              </a:endParaRPr>
            </a:p>
          </p:txBody>
        </p:sp>
        <p:sp>
          <p:nvSpPr>
            <p:cNvPr id="35" name="Oval 34"/>
            <p:cNvSpPr/>
            <p:nvPr/>
          </p:nvSpPr>
          <p:spPr bwMode="auto">
            <a:xfrm>
              <a:off x="900152" y="4718089"/>
              <a:ext cx="576185" cy="576185"/>
            </a:xfrm>
            <a:prstGeom prst="ellipse">
              <a:avLst/>
            </a:prstGeom>
            <a:solidFill>
              <a:schemeClr val="accent3"/>
            </a:solidFill>
            <a:ln w="9525" cap="flat" cmpd="sng" algn="ctr">
              <a:noFill/>
              <a:prstDash val="solid"/>
              <a:round/>
              <a:headEnd type="none" w="med" len="med"/>
              <a:tailEnd type="none" w="med" len="med"/>
            </a:ln>
            <a:effectLst/>
            <a:scene3d>
              <a:camera prst="orthographicFront"/>
              <a:lightRig rig="threePt" dir="t"/>
            </a:scene3d>
            <a:sp3d>
              <a:bevelT w="381000"/>
            </a:sp3d>
          </p:spPr>
          <p:txBody>
            <a:bodyPr wrap="none" anchor="ctr"/>
            <a:lstStyle/>
            <a:p>
              <a:pPr algn="ctr">
                <a:defRPr/>
              </a:pPr>
              <a:endParaRPr lang="en-US" sz="1800" dirty="0">
                <a:solidFill>
                  <a:schemeClr val="accent1"/>
                </a:solidFill>
                <a:latin typeface="Arial" pitchFamily="-111" charset="0"/>
                <a:ea typeface="ＭＳ Ｐゴシック" charset="-128"/>
                <a:cs typeface="ＭＳ Ｐゴシック" charset="-128"/>
              </a:endParaRPr>
            </a:p>
          </p:txBody>
        </p:sp>
      </p:grpSp>
      <p:sp>
        <p:nvSpPr>
          <p:cNvPr id="57351" name="Rectangle 18"/>
          <p:cNvSpPr>
            <a:spLocks noGrp="1"/>
          </p:cNvSpPr>
          <p:nvPr>
            <p:ph type="ctrTitle"/>
          </p:nvPr>
        </p:nvSpPr>
        <p:spPr/>
        <p:txBody>
          <a:bodyPr/>
          <a:lstStyle/>
          <a:p>
            <a:r>
              <a:rPr lang="en-US">
                <a:latin typeface="Arial" charset="0"/>
                <a:ea typeface="ＭＳ Ｐゴシック" charset="0"/>
                <a:cs typeface="ＭＳ Ｐゴシック" charset="0"/>
              </a:rPr>
              <a:t>Origins of Depression</a:t>
            </a:r>
          </a:p>
        </p:txBody>
      </p:sp>
      <p:grpSp>
        <p:nvGrpSpPr>
          <p:cNvPr id="7" name="Group 23"/>
          <p:cNvGrpSpPr>
            <a:grpSpLocks/>
          </p:cNvGrpSpPr>
          <p:nvPr/>
        </p:nvGrpSpPr>
        <p:grpSpPr bwMode="auto">
          <a:xfrm>
            <a:off x="598488" y="3443288"/>
            <a:ext cx="1184275" cy="1182687"/>
            <a:chOff x="629444" y="4447381"/>
            <a:chExt cx="1117600" cy="1117600"/>
          </a:xfrm>
        </p:grpSpPr>
        <p:sp>
          <p:nvSpPr>
            <p:cNvPr id="10" name="Oval 16"/>
            <p:cNvSpPr>
              <a:spLocks noChangeArrowheads="1"/>
            </p:cNvSpPr>
            <p:nvPr/>
          </p:nvSpPr>
          <p:spPr bwMode="auto">
            <a:xfrm>
              <a:off x="629444" y="4447381"/>
              <a:ext cx="1117600" cy="1117600"/>
            </a:xfrm>
            <a:prstGeom prst="ellipse">
              <a:avLst/>
            </a:prstGeom>
            <a:solidFill>
              <a:schemeClr val="bg1"/>
            </a:solidFill>
            <a:ln w="127000">
              <a:solidFill>
                <a:schemeClr val="accent5"/>
              </a:solidFill>
              <a:round/>
              <a:headEnd/>
              <a:tailEnd/>
            </a:ln>
          </p:spPr>
          <p:txBody>
            <a:bodyPr wrap="none" anchor="ctr"/>
            <a:lstStyle/>
            <a:p>
              <a:pPr>
                <a:defRPr/>
              </a:pPr>
              <a:endParaRPr lang="en-US">
                <a:ea typeface="ＭＳ Ｐゴシック" charset="-128"/>
                <a:cs typeface="ＭＳ Ｐゴシック" charset="-128"/>
              </a:endParaRPr>
            </a:p>
          </p:txBody>
        </p:sp>
        <p:sp>
          <p:nvSpPr>
            <p:cNvPr id="23" name="Oval 22"/>
            <p:cNvSpPr/>
            <p:nvPr/>
          </p:nvSpPr>
          <p:spPr bwMode="auto">
            <a:xfrm>
              <a:off x="900152" y="4718089"/>
              <a:ext cx="576185" cy="576185"/>
            </a:xfrm>
            <a:prstGeom prst="ellipse">
              <a:avLst/>
            </a:prstGeom>
            <a:solidFill>
              <a:schemeClr val="accent5"/>
            </a:solidFill>
            <a:ln w="9525" cap="flat" cmpd="sng" algn="ctr">
              <a:noFill/>
              <a:prstDash val="solid"/>
              <a:round/>
              <a:headEnd type="none" w="med" len="med"/>
              <a:tailEnd type="none" w="med" len="med"/>
            </a:ln>
            <a:effectLst/>
            <a:scene3d>
              <a:camera prst="orthographicFront"/>
              <a:lightRig rig="threePt" dir="t"/>
            </a:scene3d>
            <a:sp3d>
              <a:bevelT w="381000"/>
            </a:sp3d>
          </p:spPr>
          <p:txBody>
            <a:bodyPr wrap="none" anchor="ctr"/>
            <a:lstStyle/>
            <a:p>
              <a:pPr algn="ctr">
                <a:defRPr/>
              </a:pPr>
              <a:endParaRPr lang="en-US" sz="1800" dirty="0">
                <a:solidFill>
                  <a:schemeClr val="accent1"/>
                </a:solidFill>
                <a:latin typeface="Arial" pitchFamily="-111" charset="0"/>
                <a:ea typeface="ＭＳ Ｐゴシック" charset="-128"/>
                <a:cs typeface="ＭＳ Ｐゴシック" charset="-128"/>
              </a:endParaRPr>
            </a:p>
          </p:txBody>
        </p:sp>
      </p:grpSp>
      <p:grpSp>
        <p:nvGrpSpPr>
          <p:cNvPr id="8" name="Group 25"/>
          <p:cNvGrpSpPr>
            <a:grpSpLocks/>
          </p:cNvGrpSpPr>
          <p:nvPr/>
        </p:nvGrpSpPr>
        <p:grpSpPr bwMode="auto">
          <a:xfrm>
            <a:off x="1589088" y="1266825"/>
            <a:ext cx="1184275" cy="1182688"/>
            <a:chOff x="629444" y="4447381"/>
            <a:chExt cx="1117600" cy="1117600"/>
          </a:xfrm>
        </p:grpSpPr>
        <p:sp>
          <p:nvSpPr>
            <p:cNvPr id="57361" name="Oval 16"/>
            <p:cNvSpPr>
              <a:spLocks noChangeArrowheads="1"/>
            </p:cNvSpPr>
            <p:nvPr/>
          </p:nvSpPr>
          <p:spPr bwMode="auto">
            <a:xfrm>
              <a:off x="629444" y="4447381"/>
              <a:ext cx="1117600" cy="1117600"/>
            </a:xfrm>
            <a:prstGeom prst="ellipse">
              <a:avLst/>
            </a:prstGeom>
            <a:solidFill>
              <a:schemeClr val="bg1"/>
            </a:solidFill>
            <a:ln w="127000">
              <a:solidFill>
                <a:schemeClr val="accent1"/>
              </a:solidFill>
              <a:round/>
              <a:headEnd/>
              <a:tailEnd/>
            </a:ln>
          </p:spPr>
          <p:txBody>
            <a:bodyPr wrap="none" anchor="ctr"/>
            <a:lstStyle/>
            <a:p>
              <a:endParaRPr lang="en-US"/>
            </a:p>
          </p:txBody>
        </p:sp>
        <p:sp>
          <p:nvSpPr>
            <p:cNvPr id="28" name="Oval 27"/>
            <p:cNvSpPr/>
            <p:nvPr/>
          </p:nvSpPr>
          <p:spPr bwMode="auto">
            <a:xfrm>
              <a:off x="900152" y="4718089"/>
              <a:ext cx="576185" cy="576185"/>
            </a:xfrm>
            <a:prstGeom prst="ellipse">
              <a:avLst/>
            </a:prstGeom>
            <a:solidFill>
              <a:schemeClr val="accent1"/>
            </a:solidFill>
            <a:ln w="9525" cap="flat" cmpd="sng" algn="ctr">
              <a:noFill/>
              <a:prstDash val="solid"/>
              <a:round/>
              <a:headEnd type="none" w="med" len="med"/>
              <a:tailEnd type="none" w="med" len="med"/>
            </a:ln>
            <a:effectLst/>
            <a:scene3d>
              <a:camera prst="orthographicFront"/>
              <a:lightRig rig="threePt" dir="t"/>
            </a:scene3d>
            <a:sp3d>
              <a:bevelT w="381000"/>
            </a:sp3d>
          </p:spPr>
          <p:txBody>
            <a:bodyPr wrap="none" anchor="ctr"/>
            <a:lstStyle/>
            <a:p>
              <a:pPr algn="ctr">
                <a:defRPr/>
              </a:pPr>
              <a:endParaRPr lang="en-US" sz="1800" dirty="0">
                <a:solidFill>
                  <a:schemeClr val="accent1"/>
                </a:solidFill>
                <a:latin typeface="Arial" pitchFamily="-111" charset="0"/>
                <a:ea typeface="ＭＳ Ｐゴシック" charset="-128"/>
                <a:cs typeface="ＭＳ Ｐゴシック" charset="-128"/>
              </a:endParaRPr>
            </a:p>
          </p:txBody>
        </p:sp>
      </p:grpSp>
      <p:grpSp>
        <p:nvGrpSpPr>
          <p:cNvPr id="9" name="Group 36"/>
          <p:cNvGrpSpPr>
            <a:grpSpLocks/>
          </p:cNvGrpSpPr>
          <p:nvPr/>
        </p:nvGrpSpPr>
        <p:grpSpPr bwMode="auto">
          <a:xfrm flipH="1">
            <a:off x="5830888" y="4530725"/>
            <a:ext cx="1184275" cy="1182688"/>
            <a:chOff x="629444" y="4447381"/>
            <a:chExt cx="1117600" cy="1117600"/>
          </a:xfrm>
        </p:grpSpPr>
        <p:sp>
          <p:nvSpPr>
            <p:cNvPr id="38" name="Oval 16"/>
            <p:cNvSpPr>
              <a:spLocks noChangeArrowheads="1"/>
            </p:cNvSpPr>
            <p:nvPr/>
          </p:nvSpPr>
          <p:spPr bwMode="auto">
            <a:xfrm>
              <a:off x="629444" y="4447381"/>
              <a:ext cx="1117600" cy="1117600"/>
            </a:xfrm>
            <a:prstGeom prst="ellipse">
              <a:avLst/>
            </a:prstGeom>
            <a:solidFill>
              <a:schemeClr val="bg1"/>
            </a:solidFill>
            <a:ln w="127000">
              <a:solidFill>
                <a:schemeClr val="accent6"/>
              </a:solidFill>
              <a:round/>
              <a:headEnd/>
              <a:tailEnd/>
            </a:ln>
            <a:scene3d>
              <a:camera prst="orthographicFront"/>
              <a:lightRig rig="threePt" dir="t"/>
            </a:scene3d>
            <a:sp3d>
              <a:bevelT w="381000"/>
            </a:sp3d>
          </p:spPr>
          <p:txBody>
            <a:bodyPr wrap="none" anchor="ctr"/>
            <a:lstStyle/>
            <a:p>
              <a:pPr>
                <a:defRPr/>
              </a:pPr>
              <a:endParaRPr lang="en-US">
                <a:ea typeface="ＭＳ Ｐゴシック" charset="-128"/>
                <a:cs typeface="ＭＳ Ｐゴシック" charset="-128"/>
              </a:endParaRPr>
            </a:p>
          </p:txBody>
        </p:sp>
        <p:sp>
          <p:nvSpPr>
            <p:cNvPr id="39" name="Oval 38"/>
            <p:cNvSpPr/>
            <p:nvPr/>
          </p:nvSpPr>
          <p:spPr bwMode="auto">
            <a:xfrm>
              <a:off x="900152" y="4718089"/>
              <a:ext cx="576185" cy="576185"/>
            </a:xfrm>
            <a:prstGeom prst="ellips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w="381000"/>
            </a:sp3d>
          </p:spPr>
          <p:txBody>
            <a:bodyPr wrap="none" anchor="ctr"/>
            <a:lstStyle/>
            <a:p>
              <a:pPr algn="ctr">
                <a:defRPr/>
              </a:pPr>
              <a:endParaRPr lang="en-US" sz="1800" dirty="0">
                <a:solidFill>
                  <a:schemeClr val="accent1"/>
                </a:solidFill>
                <a:latin typeface="Arial" pitchFamily="-111" charset="0"/>
                <a:ea typeface="ＭＳ Ｐゴシック" charset="-128"/>
                <a:cs typeface="ＭＳ Ｐゴシック" charset="-128"/>
              </a:endParaRPr>
            </a:p>
          </p:txBody>
        </p:sp>
      </p:grpSp>
    </p:spTree>
    <p:extLst>
      <p:ext uri="{BB962C8B-B14F-4D97-AF65-F5344CB8AC3E}">
        <p14:creationId xmlns:p14="http://schemas.microsoft.com/office/powerpoint/2010/main" val="2419475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lide(fromLef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childTnLst>
                                </p:cTn>
                              </p:par>
                            </p:childTnLst>
                          </p:cTn>
                        </p:par>
                        <p:par>
                          <p:cTn id="19" fill="hold" nodeType="afterGroup">
                            <p:stCondLst>
                              <p:cond delay="500"/>
                            </p:stCondLst>
                            <p:childTnLst>
                              <p:par>
                                <p:cTn id="20" presetID="12" presetClass="entr" presetSubtype="2"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slide(fromRight)">
                                      <p:cBhvr>
                                        <p:cTn id="22" dur="500"/>
                                        <p:tgtEl>
                                          <p:spTgt spid="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childTnLst>
                                </p:cTn>
                              </p:par>
                            </p:childTnLst>
                          </p:cTn>
                        </p:par>
                        <p:par>
                          <p:cTn id="29" fill="hold" nodeType="afterGroup">
                            <p:stCondLst>
                              <p:cond delay="500"/>
                            </p:stCondLst>
                            <p:childTnLst>
                              <p:par>
                                <p:cTn id="30" presetID="12" presetClass="entr" presetSubtype="8"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slide(fromLeft)">
                                      <p:cBhvr>
                                        <p:cTn id="32" dur="500"/>
                                        <p:tgtEl>
                                          <p:spTgt spid="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childTnLst>
                                </p:cTn>
                              </p:par>
                            </p:childTnLst>
                          </p:cTn>
                        </p:par>
                        <p:par>
                          <p:cTn id="39" fill="hold" nodeType="afterGroup">
                            <p:stCondLst>
                              <p:cond delay="500"/>
                            </p:stCondLst>
                            <p:childTnLst>
                              <p:par>
                                <p:cTn id="40" presetID="12" presetClass="entr" presetSubtype="2"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slide(fromRight)">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7" name="Rounded Rectangle 6"/>
          <p:cNvSpPr/>
          <p:nvPr/>
        </p:nvSpPr>
        <p:spPr bwMode="auto">
          <a:xfrm>
            <a:off x="1215571" y="1203843"/>
            <a:ext cx="6712858" cy="4807857"/>
          </a:xfrm>
          <a:prstGeom prst="roundRect">
            <a:avLst>
              <a:gd name="adj" fmla="val 7867"/>
            </a:avLst>
          </a:prstGeom>
          <a:gradFill flip="none" rotWithShape="1">
            <a:gsLst>
              <a:gs pos="0">
                <a:schemeClr val="accent1">
                  <a:lumMod val="40000"/>
                  <a:lumOff val="60000"/>
                  <a:alpha val="54000"/>
                </a:schemeClr>
              </a:gs>
              <a:gs pos="100000">
                <a:schemeClr val="bg1"/>
              </a:gs>
            </a:gsLst>
            <a:path path="circle">
              <a:fillToRect l="100000" t="100000"/>
            </a:path>
            <a:tileRect r="-100000" b="-100000"/>
          </a:gradFill>
          <a:ln w="76200" cap="flat" cmpd="sng" algn="ctr">
            <a:solidFill>
              <a:schemeClr val="accent1"/>
            </a:solidFill>
            <a:prstDash val="solid"/>
            <a:round/>
            <a:headEnd type="none" w="med" len="med"/>
            <a:tailEnd type="none" w="med" len="med"/>
          </a:ln>
          <a:effectLst>
            <a:outerShdw blurRad="127000" dist="38100" dir="2700000">
              <a:srgbClr val="000000">
                <a:alpha val="43000"/>
              </a:srgbClr>
            </a:outerShdw>
          </a:effectLst>
        </p:spPr>
        <p:txBody>
          <a:bodyPr wrap="none" anchor="ctr"/>
          <a:lstStyle/>
          <a:p>
            <a:pPr algn="ctr">
              <a:defRPr/>
            </a:pPr>
            <a:endParaRPr lang="en-US" sz="1800">
              <a:latin typeface="Arial" pitchFamily="-111" charset="0"/>
              <a:ea typeface="ＭＳ Ｐゴシック" charset="-128"/>
              <a:cs typeface="ＭＳ Ｐゴシック" charset="-128"/>
            </a:endParaRPr>
          </a:p>
        </p:txBody>
      </p:sp>
      <p:sp>
        <p:nvSpPr>
          <p:cNvPr id="59397" name="Title 9"/>
          <p:cNvSpPr>
            <a:spLocks noGrp="1"/>
          </p:cNvSpPr>
          <p:nvPr>
            <p:ph type="ctrTitle"/>
          </p:nvPr>
        </p:nvSpPr>
        <p:spPr/>
        <p:txBody>
          <a:bodyPr/>
          <a:lstStyle/>
          <a:p>
            <a:r>
              <a:rPr lang="en-US">
                <a:latin typeface="Arial" charset="0"/>
                <a:ea typeface="ＭＳ Ｐゴシック" charset="0"/>
                <a:cs typeface="ＭＳ Ｐゴシック" charset="0"/>
              </a:rPr>
              <a:t>Genetic Predispositions</a:t>
            </a:r>
          </a:p>
        </p:txBody>
      </p:sp>
      <p:sp>
        <p:nvSpPr>
          <p:cNvPr id="258051" name="Rectangle 4"/>
          <p:cNvSpPr>
            <a:spLocks noGrp="1" noChangeArrowheads="1"/>
          </p:cNvSpPr>
          <p:nvPr>
            <p:ph idx="4294967295"/>
          </p:nvPr>
        </p:nvSpPr>
        <p:spPr>
          <a:xfrm>
            <a:off x="1491116" y="1350016"/>
            <a:ext cx="6133354" cy="4601882"/>
          </a:xfrm>
        </p:spPr>
        <p:txBody>
          <a:bodyPr>
            <a:normAutofit fontScale="62500" lnSpcReduction="20000"/>
          </a:bodyPr>
          <a:lstStyle/>
          <a:p>
            <a:pPr>
              <a:lnSpc>
                <a:spcPct val="120000"/>
              </a:lnSpc>
              <a:spcAft>
                <a:spcPts val="600"/>
              </a:spcAft>
            </a:pPr>
            <a:r>
              <a:rPr lang="en-US" sz="3500" b="1" dirty="0">
                <a:solidFill>
                  <a:schemeClr val="accent1"/>
                </a:solidFill>
                <a:latin typeface="Arial" charset="0"/>
                <a:ea typeface="ＭＳ Ｐゴシック" charset="0"/>
              </a:rPr>
              <a:t>Major depression is </a:t>
            </a:r>
            <a:r>
              <a:rPr lang="en-US" sz="3500" b="1" dirty="0" smtClean="0">
                <a:solidFill>
                  <a:schemeClr val="accent1"/>
                </a:solidFill>
                <a:latin typeface="Arial" charset="0"/>
                <a:ea typeface="ＭＳ Ｐゴシック" charset="0"/>
              </a:rPr>
              <a:t>moderately</a:t>
            </a:r>
            <a:br>
              <a:rPr lang="en-US" sz="3500" b="1" dirty="0" smtClean="0">
                <a:solidFill>
                  <a:schemeClr val="accent1"/>
                </a:solidFill>
                <a:latin typeface="Arial" charset="0"/>
                <a:ea typeface="ＭＳ Ｐゴシック" charset="0"/>
              </a:rPr>
            </a:br>
            <a:r>
              <a:rPr lang="en-US" sz="3500" b="1" dirty="0" smtClean="0">
                <a:solidFill>
                  <a:schemeClr val="accent1"/>
                </a:solidFill>
                <a:latin typeface="Arial" charset="0"/>
                <a:ea typeface="ＭＳ Ｐゴシック" charset="0"/>
              </a:rPr>
              <a:t>heritable</a:t>
            </a:r>
            <a:r>
              <a:rPr lang="en-US" sz="3500" b="1" dirty="0">
                <a:solidFill>
                  <a:schemeClr val="accent1"/>
                </a:solidFill>
                <a:latin typeface="Arial" charset="0"/>
                <a:ea typeface="ＭＳ Ｐゴシック" charset="0"/>
              </a:rPr>
              <a:t>; genes must be involved </a:t>
            </a:r>
            <a:r>
              <a:rPr lang="en-US" sz="3500" b="1" dirty="0" smtClean="0">
                <a:solidFill>
                  <a:schemeClr val="accent1"/>
                </a:solidFill>
                <a:latin typeface="Arial" charset="0"/>
                <a:ea typeface="ＭＳ Ｐゴシック" charset="0"/>
              </a:rPr>
              <a:t>for </a:t>
            </a:r>
            <a:r>
              <a:rPr lang="en-US" sz="3500" b="1" dirty="0">
                <a:solidFill>
                  <a:schemeClr val="accent1"/>
                </a:solidFill>
                <a:latin typeface="Arial" charset="0"/>
                <a:ea typeface="ＭＳ Ｐゴシック" charset="0"/>
              </a:rPr>
              <a:t>some individuals.</a:t>
            </a:r>
          </a:p>
          <a:p>
            <a:pPr>
              <a:lnSpc>
                <a:spcPct val="120000"/>
              </a:lnSpc>
              <a:spcAft>
                <a:spcPts val="600"/>
              </a:spcAft>
            </a:pPr>
            <a:r>
              <a:rPr lang="en-US" sz="3500" b="1" dirty="0">
                <a:solidFill>
                  <a:srgbClr val="C62DB0"/>
                </a:solidFill>
                <a:latin typeface="Arial" charset="0"/>
                <a:ea typeface="ＭＳ Ｐゴシック" charset="0"/>
              </a:rPr>
              <a:t>Search for specific genes </a:t>
            </a:r>
            <a:r>
              <a:rPr lang="en-US" sz="3500" b="1" dirty="0" smtClean="0">
                <a:solidFill>
                  <a:srgbClr val="C62DB0"/>
                </a:solidFill>
                <a:latin typeface="Arial" charset="0"/>
                <a:ea typeface="ＭＳ Ｐゴシック" charset="0"/>
              </a:rPr>
              <a:t>has </a:t>
            </a:r>
            <a:r>
              <a:rPr lang="en-US" sz="3500" b="1" dirty="0">
                <a:solidFill>
                  <a:srgbClr val="C62DB0"/>
                </a:solidFill>
                <a:latin typeface="Arial" charset="0"/>
                <a:ea typeface="ＭＳ Ｐゴシック" charset="0"/>
              </a:rPr>
              <a:t>been unsuccessful.</a:t>
            </a:r>
          </a:p>
          <a:p>
            <a:pPr>
              <a:lnSpc>
                <a:spcPct val="120000"/>
              </a:lnSpc>
              <a:spcAft>
                <a:spcPts val="600"/>
              </a:spcAft>
            </a:pPr>
            <a:r>
              <a:rPr lang="en-US" sz="3500" b="1" dirty="0">
                <a:solidFill>
                  <a:srgbClr val="8D35D1"/>
                </a:solidFill>
                <a:latin typeface="Arial" charset="0"/>
                <a:ea typeface="ＭＳ Ｐゴシック" charset="0"/>
              </a:rPr>
              <a:t>New Zealand study on serotonin receptor gene 5-HTT</a:t>
            </a:r>
          </a:p>
          <a:p>
            <a:pPr lvl="1">
              <a:lnSpc>
                <a:spcPct val="120000"/>
              </a:lnSpc>
              <a:spcAft>
                <a:spcPts val="600"/>
              </a:spcAft>
            </a:pPr>
            <a:r>
              <a:rPr lang="en-US" sz="3200" b="1" dirty="0">
                <a:latin typeface="Arial" charset="0"/>
                <a:ea typeface="ＭＳ Ｐゴシック" charset="0"/>
              </a:rPr>
              <a:t>Initial conclusions showing interactions between genes and experience were premature.</a:t>
            </a:r>
          </a:p>
          <a:p>
            <a:pPr lvl="1">
              <a:lnSpc>
                <a:spcPct val="120000"/>
              </a:lnSpc>
              <a:spcAft>
                <a:spcPts val="600"/>
              </a:spcAft>
            </a:pPr>
            <a:r>
              <a:rPr lang="en-US" sz="3200" b="1" dirty="0">
                <a:latin typeface="Arial" charset="0"/>
                <a:ea typeface="ＭＳ Ｐゴシック" charset="0"/>
              </a:rPr>
              <a:t>Nonetheless, research into gene–environment interactions continues.</a:t>
            </a:r>
          </a:p>
        </p:txBody>
      </p:sp>
      <p:grpSp>
        <p:nvGrpSpPr>
          <p:cNvPr id="3" name="Group 25"/>
          <p:cNvGrpSpPr>
            <a:grpSpLocks/>
          </p:cNvGrpSpPr>
          <p:nvPr/>
        </p:nvGrpSpPr>
        <p:grpSpPr bwMode="auto">
          <a:xfrm>
            <a:off x="7188200" y="1108368"/>
            <a:ext cx="1184275" cy="1182687"/>
            <a:chOff x="629444" y="4447381"/>
            <a:chExt cx="1117600" cy="1117600"/>
          </a:xfrm>
        </p:grpSpPr>
        <p:sp>
          <p:nvSpPr>
            <p:cNvPr id="59401" name="Oval 16"/>
            <p:cNvSpPr>
              <a:spLocks noChangeArrowheads="1"/>
            </p:cNvSpPr>
            <p:nvPr/>
          </p:nvSpPr>
          <p:spPr bwMode="auto">
            <a:xfrm>
              <a:off x="629444" y="4447381"/>
              <a:ext cx="1117600" cy="1117600"/>
            </a:xfrm>
            <a:prstGeom prst="ellipse">
              <a:avLst/>
            </a:prstGeom>
            <a:solidFill>
              <a:schemeClr val="bg1"/>
            </a:solidFill>
            <a:ln w="127000">
              <a:solidFill>
                <a:schemeClr val="accent1"/>
              </a:solidFill>
              <a:round/>
              <a:headEnd/>
              <a:tailEnd/>
            </a:ln>
          </p:spPr>
          <p:txBody>
            <a:bodyPr wrap="none" anchor="ctr"/>
            <a:lstStyle/>
            <a:p>
              <a:endParaRPr lang="en-US"/>
            </a:p>
          </p:txBody>
        </p:sp>
        <p:sp>
          <p:nvSpPr>
            <p:cNvPr id="11" name="Oval 10"/>
            <p:cNvSpPr/>
            <p:nvPr/>
          </p:nvSpPr>
          <p:spPr bwMode="auto">
            <a:xfrm>
              <a:off x="900152" y="4718089"/>
              <a:ext cx="576185" cy="576185"/>
            </a:xfrm>
            <a:prstGeom prst="ellipse">
              <a:avLst/>
            </a:prstGeom>
            <a:solidFill>
              <a:schemeClr val="accent1"/>
            </a:solidFill>
            <a:ln w="9525" cap="flat" cmpd="sng" algn="ctr">
              <a:noFill/>
              <a:prstDash val="solid"/>
              <a:round/>
              <a:headEnd type="none" w="med" len="med"/>
              <a:tailEnd type="none" w="med" len="med"/>
            </a:ln>
            <a:effectLst/>
            <a:scene3d>
              <a:camera prst="orthographicFront"/>
              <a:lightRig rig="threePt" dir="t"/>
            </a:scene3d>
            <a:sp3d>
              <a:bevelT w="381000"/>
            </a:sp3d>
          </p:spPr>
          <p:txBody>
            <a:bodyPr wrap="none" anchor="ctr"/>
            <a:lstStyle/>
            <a:p>
              <a:pPr algn="ctr">
                <a:defRPr/>
              </a:pPr>
              <a:endParaRPr lang="en-US" sz="1800" dirty="0">
                <a:solidFill>
                  <a:schemeClr val="accent1"/>
                </a:solidFill>
                <a:latin typeface="Arial" pitchFamily="-111" charset="0"/>
                <a:ea typeface="ＭＳ Ｐゴシック" charset="-128"/>
                <a:cs typeface="ＭＳ Ｐゴシック" charset="-128"/>
              </a:endParaRPr>
            </a:p>
          </p:txBody>
        </p:sp>
      </p:grpSp>
    </p:spTree>
    <p:extLst>
      <p:ext uri="{BB962C8B-B14F-4D97-AF65-F5344CB8AC3E}">
        <p14:creationId xmlns:p14="http://schemas.microsoft.com/office/powerpoint/2010/main" val="1028326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17" presetClass="entr" presetSubtype="2" fill="hold"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ppt_x</p:attrName>
                                        </p:attrNameLst>
                                      </p:cBhvr>
                                      <p:tavLst>
                                        <p:tav tm="0">
                                          <p:val>
                                            <p:strVal val="#ppt_x+#ppt_w/2"/>
                                          </p:val>
                                        </p:tav>
                                        <p:tav tm="100000">
                                          <p:val>
                                            <p:strVal val="#ppt_x"/>
                                          </p:val>
                                        </p:tav>
                                      </p:tavLst>
                                    </p:anim>
                                    <p:anim calcmode="lin" valueType="num">
                                      <p:cBhvr>
                                        <p:cTn id="12" dur="1000" fill="hold"/>
                                        <p:tgtEl>
                                          <p:spTgt spid="7"/>
                                        </p:tgtEl>
                                        <p:attrNameLst>
                                          <p:attrName>ppt_y</p:attrName>
                                        </p:attrNameLst>
                                      </p:cBhvr>
                                      <p:tavLst>
                                        <p:tav tm="0">
                                          <p:val>
                                            <p:strVal val="#ppt_y"/>
                                          </p:val>
                                        </p:tav>
                                        <p:tav tm="100000">
                                          <p:val>
                                            <p:strVal val="#ppt_y"/>
                                          </p:val>
                                        </p:tav>
                                      </p:tavLst>
                                    </p:anim>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childTnLst>
                                </p:cTn>
                              </p:par>
                            </p:childTnLst>
                          </p:cTn>
                        </p:par>
                        <p:par>
                          <p:cTn id="15" fill="hold" nodeType="afterGroup">
                            <p:stCondLst>
                              <p:cond delay="1750"/>
                            </p:stCondLst>
                            <p:childTnLst>
                              <p:par>
                                <p:cTn id="16" presetID="12" presetClass="entr" presetSubtype="4" fill="hold" grpId="0" nodeType="afterEffect">
                                  <p:stCondLst>
                                    <p:cond delay="500"/>
                                  </p:stCondLst>
                                  <p:childTnLst>
                                    <p:set>
                                      <p:cBhvr>
                                        <p:cTn id="17" dur="1" fill="hold">
                                          <p:stCondLst>
                                            <p:cond delay="0"/>
                                          </p:stCondLst>
                                        </p:cTn>
                                        <p:tgtEl>
                                          <p:spTgt spid="258051">
                                            <p:txEl>
                                              <p:pRg st="0" end="0"/>
                                            </p:txEl>
                                          </p:spTgt>
                                        </p:tgtEl>
                                        <p:attrNameLst>
                                          <p:attrName>style.visibility</p:attrName>
                                        </p:attrNameLst>
                                      </p:cBhvr>
                                      <p:to>
                                        <p:strVal val="visible"/>
                                      </p:to>
                                    </p:set>
                                    <p:animEffect transition="in" filter="slide(fromBottom)">
                                      <p:cBhvr>
                                        <p:cTn id="18" dur="500"/>
                                        <p:tgtEl>
                                          <p:spTgt spid="25805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500"/>
                                  </p:stCondLst>
                                  <p:childTnLst>
                                    <p:set>
                                      <p:cBhvr>
                                        <p:cTn id="22" dur="1" fill="hold">
                                          <p:stCondLst>
                                            <p:cond delay="0"/>
                                          </p:stCondLst>
                                        </p:cTn>
                                        <p:tgtEl>
                                          <p:spTgt spid="258051">
                                            <p:txEl>
                                              <p:pRg st="1" end="1"/>
                                            </p:txEl>
                                          </p:spTgt>
                                        </p:tgtEl>
                                        <p:attrNameLst>
                                          <p:attrName>style.visibility</p:attrName>
                                        </p:attrNameLst>
                                      </p:cBhvr>
                                      <p:to>
                                        <p:strVal val="visible"/>
                                      </p:to>
                                    </p:set>
                                    <p:animEffect transition="in" filter="slide(fromBottom)">
                                      <p:cBhvr>
                                        <p:cTn id="23" dur="500"/>
                                        <p:tgtEl>
                                          <p:spTgt spid="258051">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500"/>
                                  </p:stCondLst>
                                  <p:childTnLst>
                                    <p:set>
                                      <p:cBhvr>
                                        <p:cTn id="27" dur="1" fill="hold">
                                          <p:stCondLst>
                                            <p:cond delay="0"/>
                                          </p:stCondLst>
                                        </p:cTn>
                                        <p:tgtEl>
                                          <p:spTgt spid="258051">
                                            <p:txEl>
                                              <p:pRg st="2" end="2"/>
                                            </p:txEl>
                                          </p:spTgt>
                                        </p:tgtEl>
                                        <p:attrNameLst>
                                          <p:attrName>style.visibility</p:attrName>
                                        </p:attrNameLst>
                                      </p:cBhvr>
                                      <p:to>
                                        <p:strVal val="visible"/>
                                      </p:to>
                                    </p:set>
                                    <p:animEffect transition="in" filter="slide(fromBottom)">
                                      <p:cBhvr>
                                        <p:cTn id="28" dur="500"/>
                                        <p:tgtEl>
                                          <p:spTgt spid="258051">
                                            <p:txEl>
                                              <p:pRg st="2" end="2"/>
                                            </p:txEl>
                                          </p:spTgt>
                                        </p:tgtEl>
                                      </p:cBhvr>
                                    </p:animEffect>
                                  </p:childTnLst>
                                </p:cTn>
                              </p:par>
                              <p:par>
                                <p:cTn id="29" presetID="12" presetClass="entr" presetSubtype="1" fill="hold" grpId="0" nodeType="withEffect">
                                  <p:stCondLst>
                                    <p:cond delay="250"/>
                                  </p:stCondLst>
                                  <p:childTnLst>
                                    <p:set>
                                      <p:cBhvr>
                                        <p:cTn id="30" dur="1" fill="hold">
                                          <p:stCondLst>
                                            <p:cond delay="0"/>
                                          </p:stCondLst>
                                        </p:cTn>
                                        <p:tgtEl>
                                          <p:spTgt spid="258051">
                                            <p:txEl>
                                              <p:pRg st="3" end="3"/>
                                            </p:txEl>
                                          </p:spTgt>
                                        </p:tgtEl>
                                        <p:attrNameLst>
                                          <p:attrName>style.visibility</p:attrName>
                                        </p:attrNameLst>
                                      </p:cBhvr>
                                      <p:to>
                                        <p:strVal val="visible"/>
                                      </p:to>
                                    </p:set>
                                    <p:animEffect transition="in" filter="slide(fromTop)">
                                      <p:cBhvr>
                                        <p:cTn id="31" dur="500"/>
                                        <p:tgtEl>
                                          <p:spTgt spid="258051">
                                            <p:txEl>
                                              <p:pRg st="3" end="3"/>
                                            </p:txEl>
                                          </p:spTgt>
                                        </p:tgtEl>
                                      </p:cBhvr>
                                    </p:animEffect>
                                  </p:childTnLst>
                                </p:cTn>
                              </p:par>
                              <p:par>
                                <p:cTn id="32" presetID="12" presetClass="entr" presetSubtype="1" fill="hold" grpId="0" nodeType="withEffect">
                                  <p:stCondLst>
                                    <p:cond delay="250"/>
                                  </p:stCondLst>
                                  <p:childTnLst>
                                    <p:set>
                                      <p:cBhvr>
                                        <p:cTn id="33" dur="1" fill="hold">
                                          <p:stCondLst>
                                            <p:cond delay="0"/>
                                          </p:stCondLst>
                                        </p:cTn>
                                        <p:tgtEl>
                                          <p:spTgt spid="258051">
                                            <p:txEl>
                                              <p:pRg st="4" end="4"/>
                                            </p:txEl>
                                          </p:spTgt>
                                        </p:tgtEl>
                                        <p:attrNameLst>
                                          <p:attrName>style.visibility</p:attrName>
                                        </p:attrNameLst>
                                      </p:cBhvr>
                                      <p:to>
                                        <p:strVal val="visible"/>
                                      </p:to>
                                    </p:set>
                                    <p:animEffect transition="in" filter="slide(fromTop)">
                                      <p:cBhvr>
                                        <p:cTn id="34" dur="500"/>
                                        <p:tgtEl>
                                          <p:spTgt spid="25805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1"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6" name="Rounded Rectangle 5"/>
          <p:cNvSpPr/>
          <p:nvPr/>
        </p:nvSpPr>
        <p:spPr bwMode="auto">
          <a:xfrm>
            <a:off x="1215571" y="1203843"/>
            <a:ext cx="6712858" cy="4807857"/>
          </a:xfrm>
          <a:prstGeom prst="roundRect">
            <a:avLst>
              <a:gd name="adj" fmla="val 7867"/>
            </a:avLst>
          </a:prstGeom>
          <a:gradFill flip="none" rotWithShape="1">
            <a:gsLst>
              <a:gs pos="0">
                <a:schemeClr val="accent3">
                  <a:lumMod val="60000"/>
                  <a:lumOff val="40000"/>
                  <a:alpha val="54000"/>
                </a:schemeClr>
              </a:gs>
              <a:gs pos="100000">
                <a:schemeClr val="bg1"/>
              </a:gs>
            </a:gsLst>
            <a:path path="circle">
              <a:fillToRect l="100000" t="100000"/>
            </a:path>
            <a:tileRect r="-100000" b="-100000"/>
          </a:gradFill>
          <a:ln w="76200" cap="flat" cmpd="sng" algn="ctr">
            <a:solidFill>
              <a:schemeClr val="accent3"/>
            </a:solidFill>
            <a:prstDash val="solid"/>
            <a:round/>
            <a:headEnd type="none" w="med" len="med"/>
            <a:tailEnd type="none" w="med" len="med"/>
          </a:ln>
          <a:effectLst>
            <a:outerShdw blurRad="127000" dist="38100" dir="2700000">
              <a:srgbClr val="000000">
                <a:alpha val="43000"/>
              </a:srgbClr>
            </a:outerShdw>
          </a:effectLst>
        </p:spPr>
        <p:txBody>
          <a:bodyPr wrap="none" anchor="ctr"/>
          <a:lstStyle/>
          <a:p>
            <a:pPr algn="ctr">
              <a:defRPr/>
            </a:pPr>
            <a:endParaRPr lang="en-US" sz="1800">
              <a:latin typeface="Arial" pitchFamily="-111" charset="0"/>
              <a:ea typeface="ＭＳ Ｐゴシック" charset="-128"/>
              <a:cs typeface="ＭＳ Ｐゴシック" charset="-128"/>
            </a:endParaRPr>
          </a:p>
        </p:txBody>
      </p:sp>
      <p:sp>
        <p:nvSpPr>
          <p:cNvPr id="61445" name="Title 4"/>
          <p:cNvSpPr>
            <a:spLocks noGrp="1"/>
          </p:cNvSpPr>
          <p:nvPr>
            <p:ph type="ctrTitle"/>
          </p:nvPr>
        </p:nvSpPr>
        <p:spPr/>
        <p:txBody>
          <a:bodyPr/>
          <a:lstStyle/>
          <a:p>
            <a:r>
              <a:rPr lang="en-US">
                <a:latin typeface="Arial" charset="0"/>
                <a:ea typeface="ＭＳ Ｐゴシック" charset="0"/>
                <a:cs typeface="ＭＳ Ｐゴシック" charset="0"/>
              </a:rPr>
              <a:t>Violence and Parental Neglect</a:t>
            </a:r>
          </a:p>
        </p:txBody>
      </p:sp>
      <p:sp>
        <p:nvSpPr>
          <p:cNvPr id="260099" name="Rectangle 4"/>
          <p:cNvSpPr>
            <a:spLocks noGrp="1" noChangeArrowheads="1"/>
          </p:cNvSpPr>
          <p:nvPr>
            <p:ph idx="4294967295"/>
          </p:nvPr>
        </p:nvSpPr>
        <p:spPr>
          <a:xfrm>
            <a:off x="1583765" y="1672328"/>
            <a:ext cx="6066117" cy="4065084"/>
          </a:xfrm>
        </p:spPr>
        <p:txBody>
          <a:bodyPr>
            <a:normAutofit/>
          </a:bodyPr>
          <a:lstStyle/>
          <a:p>
            <a:pPr marL="0" indent="0">
              <a:buNone/>
            </a:pPr>
            <a:r>
              <a:rPr lang="en-US" sz="2400" b="1" dirty="0">
                <a:solidFill>
                  <a:schemeClr val="accent3"/>
                </a:solidFill>
                <a:latin typeface="Arial" charset="0"/>
                <a:ea typeface="ＭＳ Ｐゴシック" charset="0"/>
                <a:cs typeface="ＭＳ Ｐゴシック" charset="0"/>
              </a:rPr>
              <a:t>Repeated </a:t>
            </a:r>
            <a:r>
              <a:rPr lang="en-US" sz="2400" b="1" dirty="0" smtClean="0">
                <a:solidFill>
                  <a:schemeClr val="accent3"/>
                </a:solidFill>
                <a:latin typeface="Arial" charset="0"/>
                <a:ea typeface="ＭＳ Ｐゴシック" charset="0"/>
                <a:cs typeface="ＭＳ Ｐゴシック" charset="0"/>
              </a:rPr>
              <a:t>experiences with </a:t>
            </a:r>
            <a:r>
              <a:rPr lang="en-US" sz="2400" b="1" dirty="0">
                <a:solidFill>
                  <a:schemeClr val="accent3"/>
                </a:solidFill>
                <a:latin typeface="Arial" charset="0"/>
                <a:ea typeface="ＭＳ Ｐゴシック" charset="0"/>
                <a:cs typeface="ＭＳ Ｐゴシック" charset="0"/>
              </a:rPr>
              <a:t>violence</a:t>
            </a:r>
          </a:p>
          <a:p>
            <a:pPr marL="231775" indent="-231775">
              <a:spcAft>
                <a:spcPts val="1200"/>
              </a:spcAft>
            </a:pPr>
            <a:r>
              <a:rPr lang="en-US" sz="2200" b="1" dirty="0">
                <a:latin typeface="Arial" charset="0"/>
                <a:ea typeface="ＭＳ Ｐゴシック" charset="0"/>
              </a:rPr>
              <a:t>One of the most powerful factors associated with clinical depression </a:t>
            </a:r>
          </a:p>
          <a:p>
            <a:pPr marL="0" indent="0">
              <a:buNone/>
            </a:pPr>
            <a:r>
              <a:rPr lang="en-US" sz="2400" b="1" dirty="0">
                <a:solidFill>
                  <a:srgbClr val="C62DB0"/>
                </a:solidFill>
                <a:latin typeface="Arial" charset="0"/>
                <a:ea typeface="ＭＳ Ｐゴシック" charset="0"/>
                <a:cs typeface="ＭＳ Ｐゴシック" charset="0"/>
              </a:rPr>
              <a:t>Childhood maltreatment</a:t>
            </a:r>
          </a:p>
          <a:p>
            <a:pPr marL="231775" indent="-231775"/>
            <a:r>
              <a:rPr lang="en-US" sz="2200" b="1" dirty="0">
                <a:latin typeface="Arial" charset="0"/>
                <a:ea typeface="ＭＳ Ｐゴシック" charset="0"/>
              </a:rPr>
              <a:t>Effects of maltreatment in childhood on later depression are independent of all other childhood and adult risk factors</a:t>
            </a:r>
          </a:p>
          <a:p>
            <a:pPr marL="0" indent="0">
              <a:spcBef>
                <a:spcPts val="1800"/>
              </a:spcBef>
              <a:buNone/>
            </a:pPr>
            <a:r>
              <a:rPr lang="en-US" sz="2400" b="1" dirty="0">
                <a:solidFill>
                  <a:srgbClr val="8D35D1"/>
                </a:solidFill>
                <a:latin typeface="Arial" charset="0"/>
                <a:ea typeface="ＭＳ Ｐゴシック" charset="0"/>
                <a:cs typeface="ＭＳ Ｐゴシック" charset="0"/>
              </a:rPr>
              <a:t>Domestic violence</a:t>
            </a:r>
          </a:p>
          <a:p>
            <a:pPr marL="231775" indent="-231775">
              <a:spcAft>
                <a:spcPts val="1200"/>
              </a:spcAft>
            </a:pPr>
            <a:r>
              <a:rPr lang="en-US" sz="2200" b="1" dirty="0">
                <a:latin typeface="Arial" charset="0"/>
                <a:ea typeface="ＭＳ Ｐゴシック" charset="0"/>
              </a:rPr>
              <a:t>Contributes to depression in women</a:t>
            </a:r>
          </a:p>
        </p:txBody>
      </p:sp>
      <p:grpSp>
        <p:nvGrpSpPr>
          <p:cNvPr id="3" name="Group 32"/>
          <p:cNvGrpSpPr>
            <a:grpSpLocks/>
          </p:cNvGrpSpPr>
          <p:nvPr/>
        </p:nvGrpSpPr>
        <p:grpSpPr bwMode="auto">
          <a:xfrm flipH="1">
            <a:off x="7188200" y="1108368"/>
            <a:ext cx="1184275" cy="1182687"/>
            <a:chOff x="629444" y="4447381"/>
            <a:chExt cx="1117600" cy="1117600"/>
          </a:xfrm>
        </p:grpSpPr>
        <p:sp>
          <p:nvSpPr>
            <p:cNvPr id="11" name="Oval 16"/>
            <p:cNvSpPr>
              <a:spLocks noChangeArrowheads="1"/>
            </p:cNvSpPr>
            <p:nvPr/>
          </p:nvSpPr>
          <p:spPr bwMode="auto">
            <a:xfrm>
              <a:off x="629444" y="4447381"/>
              <a:ext cx="1117600" cy="1117600"/>
            </a:xfrm>
            <a:prstGeom prst="ellipse">
              <a:avLst/>
            </a:prstGeom>
            <a:solidFill>
              <a:schemeClr val="bg1"/>
            </a:solidFill>
            <a:ln w="127000">
              <a:solidFill>
                <a:schemeClr val="accent3"/>
              </a:solidFill>
              <a:round/>
              <a:headEnd/>
              <a:tailEnd/>
            </a:ln>
          </p:spPr>
          <p:txBody>
            <a:bodyPr wrap="none" anchor="ctr"/>
            <a:lstStyle/>
            <a:p>
              <a:pPr>
                <a:defRPr/>
              </a:pPr>
              <a:endParaRPr lang="en-US">
                <a:ea typeface="ＭＳ Ｐゴシック" charset="-128"/>
                <a:cs typeface="ＭＳ Ｐゴシック" charset="-128"/>
              </a:endParaRPr>
            </a:p>
          </p:txBody>
        </p:sp>
        <p:sp>
          <p:nvSpPr>
            <p:cNvPr id="12" name="Oval 11"/>
            <p:cNvSpPr/>
            <p:nvPr/>
          </p:nvSpPr>
          <p:spPr bwMode="auto">
            <a:xfrm>
              <a:off x="900152" y="4718089"/>
              <a:ext cx="576185" cy="576185"/>
            </a:xfrm>
            <a:prstGeom prst="ellipse">
              <a:avLst/>
            </a:prstGeom>
            <a:solidFill>
              <a:schemeClr val="accent3"/>
            </a:solidFill>
            <a:ln w="9525" cap="flat" cmpd="sng" algn="ctr">
              <a:noFill/>
              <a:prstDash val="solid"/>
              <a:round/>
              <a:headEnd type="none" w="med" len="med"/>
              <a:tailEnd type="none" w="med" len="med"/>
            </a:ln>
            <a:effectLst/>
            <a:scene3d>
              <a:camera prst="orthographicFront"/>
              <a:lightRig rig="threePt" dir="t"/>
            </a:scene3d>
            <a:sp3d>
              <a:bevelT w="381000"/>
            </a:sp3d>
          </p:spPr>
          <p:txBody>
            <a:bodyPr wrap="none" anchor="ctr"/>
            <a:lstStyle/>
            <a:p>
              <a:pPr algn="ctr">
                <a:defRPr/>
              </a:pPr>
              <a:endParaRPr lang="en-US" sz="1800" dirty="0">
                <a:solidFill>
                  <a:schemeClr val="accent1"/>
                </a:solidFill>
                <a:latin typeface="Arial" pitchFamily="-111" charset="0"/>
                <a:ea typeface="ＭＳ Ｐゴシック" charset="-128"/>
                <a:cs typeface="ＭＳ Ｐゴシック" charset="-128"/>
              </a:endParaRPr>
            </a:p>
          </p:txBody>
        </p:sp>
      </p:grpSp>
    </p:spTree>
    <p:extLst>
      <p:ext uri="{BB962C8B-B14F-4D97-AF65-F5344CB8AC3E}">
        <p14:creationId xmlns:p14="http://schemas.microsoft.com/office/powerpoint/2010/main" val="2855408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17" presetClass="entr" presetSubtype="2" fill="hold" nodeType="withEffect">
                                  <p:stCondLst>
                                    <p:cond delay="75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ppt_x</p:attrName>
                                        </p:attrNameLst>
                                      </p:cBhvr>
                                      <p:tavLst>
                                        <p:tav tm="0">
                                          <p:val>
                                            <p:strVal val="#ppt_x+#ppt_w/2"/>
                                          </p:val>
                                        </p:tav>
                                        <p:tav tm="100000">
                                          <p:val>
                                            <p:strVal val="#ppt_x"/>
                                          </p:val>
                                        </p:tav>
                                      </p:tavLst>
                                    </p:anim>
                                    <p:anim calcmode="lin" valueType="num">
                                      <p:cBhvr>
                                        <p:cTn id="12" dur="1000" fill="hold"/>
                                        <p:tgtEl>
                                          <p:spTgt spid="6"/>
                                        </p:tgtEl>
                                        <p:attrNameLst>
                                          <p:attrName>ppt_y</p:attrName>
                                        </p:attrNameLst>
                                      </p:cBhvr>
                                      <p:tavLst>
                                        <p:tav tm="0">
                                          <p:val>
                                            <p:strVal val="#ppt_y"/>
                                          </p:val>
                                        </p:tav>
                                        <p:tav tm="100000">
                                          <p:val>
                                            <p:strVal val="#ppt_y"/>
                                          </p:val>
                                        </p:tav>
                                      </p:tavLst>
                                    </p:anim>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strVal val="#ppt_h"/>
                                          </p:val>
                                        </p:tav>
                                        <p:tav tm="100000">
                                          <p:val>
                                            <p:strVal val="#ppt_h"/>
                                          </p:val>
                                        </p:tav>
                                      </p:tavLst>
                                    </p:anim>
                                  </p:childTnLst>
                                </p:cTn>
                              </p:par>
                            </p:childTnLst>
                          </p:cTn>
                        </p:par>
                        <p:par>
                          <p:cTn id="15" fill="hold">
                            <p:stCondLst>
                              <p:cond delay="1750"/>
                            </p:stCondLst>
                            <p:childTnLst>
                              <p:par>
                                <p:cTn id="16" presetID="12" presetClass="entr" presetSubtype="4" fill="hold" grpId="0" nodeType="afterEffect">
                                  <p:stCondLst>
                                    <p:cond delay="0"/>
                                  </p:stCondLst>
                                  <p:childTnLst>
                                    <p:set>
                                      <p:cBhvr>
                                        <p:cTn id="17" dur="1" fill="hold">
                                          <p:stCondLst>
                                            <p:cond delay="0"/>
                                          </p:stCondLst>
                                        </p:cTn>
                                        <p:tgtEl>
                                          <p:spTgt spid="260099">
                                            <p:txEl>
                                              <p:pRg st="0" end="0"/>
                                            </p:txEl>
                                          </p:spTgt>
                                        </p:tgtEl>
                                        <p:attrNameLst>
                                          <p:attrName>style.visibility</p:attrName>
                                        </p:attrNameLst>
                                      </p:cBhvr>
                                      <p:to>
                                        <p:strVal val="visible"/>
                                      </p:to>
                                    </p:set>
                                    <p:anim calcmode="lin" valueType="num">
                                      <p:cBhvr additive="base">
                                        <p:cTn id="18" dur="500"/>
                                        <p:tgtEl>
                                          <p:spTgt spid="260099">
                                            <p:txEl>
                                              <p:pRg st="0" end="0"/>
                                            </p:txEl>
                                          </p:spTgt>
                                        </p:tgtEl>
                                        <p:attrNameLst>
                                          <p:attrName>ppt_y</p:attrName>
                                        </p:attrNameLst>
                                      </p:cBhvr>
                                      <p:tavLst>
                                        <p:tav tm="0">
                                          <p:val>
                                            <p:strVal val="#ppt_y+#ppt_h*1.125000"/>
                                          </p:val>
                                        </p:tav>
                                        <p:tav tm="100000">
                                          <p:val>
                                            <p:strVal val="#ppt_y"/>
                                          </p:val>
                                        </p:tav>
                                      </p:tavLst>
                                    </p:anim>
                                    <p:animEffect transition="in" filter="wipe(up)">
                                      <p:cBhvr>
                                        <p:cTn id="19" dur="500"/>
                                        <p:tgtEl>
                                          <p:spTgt spid="260099">
                                            <p:txEl>
                                              <p:pRg st="0" end="0"/>
                                            </p:txEl>
                                          </p:spTgt>
                                        </p:tgtEl>
                                      </p:cBhvr>
                                    </p:animEffect>
                                  </p:childTnLst>
                                </p:cTn>
                              </p:par>
                            </p:childTnLst>
                          </p:cTn>
                        </p:par>
                        <p:par>
                          <p:cTn id="20" fill="hold">
                            <p:stCondLst>
                              <p:cond delay="2250"/>
                            </p:stCondLst>
                            <p:childTnLst>
                              <p:par>
                                <p:cTn id="21" presetID="12" presetClass="entr" presetSubtype="4" fill="hold" grpId="0" nodeType="afterEffect">
                                  <p:stCondLst>
                                    <p:cond delay="0"/>
                                  </p:stCondLst>
                                  <p:childTnLst>
                                    <p:set>
                                      <p:cBhvr>
                                        <p:cTn id="22" dur="1" fill="hold">
                                          <p:stCondLst>
                                            <p:cond delay="0"/>
                                          </p:stCondLst>
                                        </p:cTn>
                                        <p:tgtEl>
                                          <p:spTgt spid="260099">
                                            <p:txEl>
                                              <p:pRg st="1" end="1"/>
                                            </p:txEl>
                                          </p:spTgt>
                                        </p:tgtEl>
                                        <p:attrNameLst>
                                          <p:attrName>style.visibility</p:attrName>
                                        </p:attrNameLst>
                                      </p:cBhvr>
                                      <p:to>
                                        <p:strVal val="visible"/>
                                      </p:to>
                                    </p:set>
                                    <p:anim calcmode="lin" valueType="num">
                                      <p:cBhvr additive="base">
                                        <p:cTn id="23" dur="500"/>
                                        <p:tgtEl>
                                          <p:spTgt spid="260099">
                                            <p:txEl>
                                              <p:pRg st="1" end="1"/>
                                            </p:txEl>
                                          </p:spTgt>
                                        </p:tgtEl>
                                        <p:attrNameLst>
                                          <p:attrName>ppt_y</p:attrName>
                                        </p:attrNameLst>
                                      </p:cBhvr>
                                      <p:tavLst>
                                        <p:tav tm="0">
                                          <p:val>
                                            <p:strVal val="#ppt_y+#ppt_h*1.125000"/>
                                          </p:val>
                                        </p:tav>
                                        <p:tav tm="100000">
                                          <p:val>
                                            <p:strVal val="#ppt_y"/>
                                          </p:val>
                                        </p:tav>
                                      </p:tavLst>
                                    </p:anim>
                                    <p:animEffect transition="in" filter="wipe(up)">
                                      <p:cBhvr>
                                        <p:cTn id="24" dur="500"/>
                                        <p:tgtEl>
                                          <p:spTgt spid="26009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260099">
                                            <p:txEl>
                                              <p:pRg st="2" end="2"/>
                                            </p:txEl>
                                          </p:spTgt>
                                        </p:tgtEl>
                                        <p:attrNameLst>
                                          <p:attrName>style.visibility</p:attrName>
                                        </p:attrNameLst>
                                      </p:cBhvr>
                                      <p:to>
                                        <p:strVal val="visible"/>
                                      </p:to>
                                    </p:set>
                                    <p:anim calcmode="lin" valueType="num">
                                      <p:cBhvr additive="base">
                                        <p:cTn id="29" dur="500"/>
                                        <p:tgtEl>
                                          <p:spTgt spid="260099">
                                            <p:txEl>
                                              <p:pRg st="2" end="2"/>
                                            </p:txEl>
                                          </p:spTgt>
                                        </p:tgtEl>
                                        <p:attrNameLst>
                                          <p:attrName>ppt_y</p:attrName>
                                        </p:attrNameLst>
                                      </p:cBhvr>
                                      <p:tavLst>
                                        <p:tav tm="0">
                                          <p:val>
                                            <p:strVal val="#ppt_y+#ppt_h*1.125000"/>
                                          </p:val>
                                        </p:tav>
                                        <p:tav tm="100000">
                                          <p:val>
                                            <p:strVal val="#ppt_y"/>
                                          </p:val>
                                        </p:tav>
                                      </p:tavLst>
                                    </p:anim>
                                    <p:animEffect transition="in" filter="wipe(up)">
                                      <p:cBhvr>
                                        <p:cTn id="30" dur="500"/>
                                        <p:tgtEl>
                                          <p:spTgt spid="260099">
                                            <p:txEl>
                                              <p:pRg st="2" end="2"/>
                                            </p:txEl>
                                          </p:spTgt>
                                        </p:tgtEl>
                                      </p:cBhvr>
                                    </p:animEffect>
                                  </p:childTnLst>
                                </p:cTn>
                              </p:par>
                            </p:childTnLst>
                          </p:cTn>
                        </p:par>
                        <p:par>
                          <p:cTn id="31" fill="hold">
                            <p:stCondLst>
                              <p:cond delay="500"/>
                            </p:stCondLst>
                            <p:childTnLst>
                              <p:par>
                                <p:cTn id="32" presetID="12" presetClass="entr" presetSubtype="4" fill="hold" grpId="0" nodeType="afterEffect">
                                  <p:stCondLst>
                                    <p:cond delay="0"/>
                                  </p:stCondLst>
                                  <p:childTnLst>
                                    <p:set>
                                      <p:cBhvr>
                                        <p:cTn id="33" dur="1" fill="hold">
                                          <p:stCondLst>
                                            <p:cond delay="0"/>
                                          </p:stCondLst>
                                        </p:cTn>
                                        <p:tgtEl>
                                          <p:spTgt spid="260099">
                                            <p:txEl>
                                              <p:pRg st="3" end="3"/>
                                            </p:txEl>
                                          </p:spTgt>
                                        </p:tgtEl>
                                        <p:attrNameLst>
                                          <p:attrName>style.visibility</p:attrName>
                                        </p:attrNameLst>
                                      </p:cBhvr>
                                      <p:to>
                                        <p:strVal val="visible"/>
                                      </p:to>
                                    </p:set>
                                    <p:anim calcmode="lin" valueType="num">
                                      <p:cBhvr additive="base">
                                        <p:cTn id="34" dur="500"/>
                                        <p:tgtEl>
                                          <p:spTgt spid="260099">
                                            <p:txEl>
                                              <p:pRg st="3" end="3"/>
                                            </p:txEl>
                                          </p:spTgt>
                                        </p:tgtEl>
                                        <p:attrNameLst>
                                          <p:attrName>ppt_y</p:attrName>
                                        </p:attrNameLst>
                                      </p:cBhvr>
                                      <p:tavLst>
                                        <p:tav tm="0">
                                          <p:val>
                                            <p:strVal val="#ppt_y+#ppt_h*1.125000"/>
                                          </p:val>
                                        </p:tav>
                                        <p:tav tm="100000">
                                          <p:val>
                                            <p:strVal val="#ppt_y"/>
                                          </p:val>
                                        </p:tav>
                                      </p:tavLst>
                                    </p:anim>
                                    <p:animEffect transition="in" filter="wipe(up)">
                                      <p:cBhvr>
                                        <p:cTn id="35" dur="500"/>
                                        <p:tgtEl>
                                          <p:spTgt spid="260099">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4" fill="hold" grpId="0" nodeType="clickEffect">
                                  <p:stCondLst>
                                    <p:cond delay="0"/>
                                  </p:stCondLst>
                                  <p:childTnLst>
                                    <p:set>
                                      <p:cBhvr>
                                        <p:cTn id="39" dur="1" fill="hold">
                                          <p:stCondLst>
                                            <p:cond delay="0"/>
                                          </p:stCondLst>
                                        </p:cTn>
                                        <p:tgtEl>
                                          <p:spTgt spid="260099">
                                            <p:txEl>
                                              <p:pRg st="4" end="4"/>
                                            </p:txEl>
                                          </p:spTgt>
                                        </p:tgtEl>
                                        <p:attrNameLst>
                                          <p:attrName>style.visibility</p:attrName>
                                        </p:attrNameLst>
                                      </p:cBhvr>
                                      <p:to>
                                        <p:strVal val="visible"/>
                                      </p:to>
                                    </p:set>
                                    <p:anim calcmode="lin" valueType="num">
                                      <p:cBhvr additive="base">
                                        <p:cTn id="40" dur="500"/>
                                        <p:tgtEl>
                                          <p:spTgt spid="260099">
                                            <p:txEl>
                                              <p:pRg st="4" end="4"/>
                                            </p:txEl>
                                          </p:spTgt>
                                        </p:tgtEl>
                                        <p:attrNameLst>
                                          <p:attrName>ppt_y</p:attrName>
                                        </p:attrNameLst>
                                      </p:cBhvr>
                                      <p:tavLst>
                                        <p:tav tm="0">
                                          <p:val>
                                            <p:strVal val="#ppt_y+#ppt_h*1.125000"/>
                                          </p:val>
                                        </p:tav>
                                        <p:tav tm="100000">
                                          <p:val>
                                            <p:strVal val="#ppt_y"/>
                                          </p:val>
                                        </p:tav>
                                      </p:tavLst>
                                    </p:anim>
                                    <p:animEffect transition="in" filter="wipe(up)">
                                      <p:cBhvr>
                                        <p:cTn id="41" dur="500"/>
                                        <p:tgtEl>
                                          <p:spTgt spid="260099">
                                            <p:txEl>
                                              <p:pRg st="4" end="4"/>
                                            </p:txEl>
                                          </p:spTgt>
                                        </p:tgtEl>
                                      </p:cBhvr>
                                    </p:animEffect>
                                  </p:childTnLst>
                                </p:cTn>
                              </p:par>
                            </p:childTnLst>
                          </p:cTn>
                        </p:par>
                        <p:par>
                          <p:cTn id="42" fill="hold">
                            <p:stCondLst>
                              <p:cond delay="500"/>
                            </p:stCondLst>
                            <p:childTnLst>
                              <p:par>
                                <p:cTn id="43" presetID="12" presetClass="entr" presetSubtype="4" fill="hold" grpId="0" nodeType="afterEffect">
                                  <p:stCondLst>
                                    <p:cond delay="0"/>
                                  </p:stCondLst>
                                  <p:childTnLst>
                                    <p:set>
                                      <p:cBhvr>
                                        <p:cTn id="44" dur="1" fill="hold">
                                          <p:stCondLst>
                                            <p:cond delay="0"/>
                                          </p:stCondLst>
                                        </p:cTn>
                                        <p:tgtEl>
                                          <p:spTgt spid="260099">
                                            <p:txEl>
                                              <p:pRg st="5" end="5"/>
                                            </p:txEl>
                                          </p:spTgt>
                                        </p:tgtEl>
                                        <p:attrNameLst>
                                          <p:attrName>style.visibility</p:attrName>
                                        </p:attrNameLst>
                                      </p:cBhvr>
                                      <p:to>
                                        <p:strVal val="visible"/>
                                      </p:to>
                                    </p:set>
                                    <p:anim calcmode="lin" valueType="num">
                                      <p:cBhvr additive="base">
                                        <p:cTn id="45" dur="500"/>
                                        <p:tgtEl>
                                          <p:spTgt spid="260099">
                                            <p:txEl>
                                              <p:pRg st="5" end="5"/>
                                            </p:txEl>
                                          </p:spTgt>
                                        </p:tgtEl>
                                        <p:attrNameLst>
                                          <p:attrName>ppt_y</p:attrName>
                                        </p:attrNameLst>
                                      </p:cBhvr>
                                      <p:tavLst>
                                        <p:tav tm="0">
                                          <p:val>
                                            <p:strVal val="#ppt_y+#ppt_h*1.125000"/>
                                          </p:val>
                                        </p:tav>
                                        <p:tav tm="100000">
                                          <p:val>
                                            <p:strVal val="#ppt_y"/>
                                          </p:val>
                                        </p:tav>
                                      </p:tavLst>
                                    </p:anim>
                                    <p:animEffect transition="in" filter="wipe(up)">
                                      <p:cBhvr>
                                        <p:cTn id="46" dur="500"/>
                                        <p:tgtEl>
                                          <p:spTgt spid="26009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6" name="Rounded Rectangle 5"/>
          <p:cNvSpPr/>
          <p:nvPr/>
        </p:nvSpPr>
        <p:spPr bwMode="auto">
          <a:xfrm>
            <a:off x="1215571" y="1203843"/>
            <a:ext cx="6712858" cy="4807857"/>
          </a:xfrm>
          <a:prstGeom prst="roundRect">
            <a:avLst>
              <a:gd name="adj" fmla="val 7867"/>
            </a:avLst>
          </a:prstGeom>
          <a:gradFill flip="none" rotWithShape="1">
            <a:gsLst>
              <a:gs pos="0">
                <a:schemeClr val="accent5">
                  <a:lumMod val="60000"/>
                  <a:lumOff val="40000"/>
                  <a:alpha val="54000"/>
                </a:schemeClr>
              </a:gs>
              <a:gs pos="100000">
                <a:schemeClr val="bg1"/>
              </a:gs>
            </a:gsLst>
            <a:path path="circle">
              <a:fillToRect l="100000" t="100000"/>
            </a:path>
            <a:tileRect r="-100000" b="-100000"/>
          </a:gradFill>
          <a:ln w="76200" cap="flat" cmpd="sng" algn="ctr">
            <a:solidFill>
              <a:schemeClr val="accent5"/>
            </a:solidFill>
            <a:prstDash val="solid"/>
            <a:round/>
            <a:headEnd type="none" w="med" len="med"/>
            <a:tailEnd type="none" w="med" len="med"/>
          </a:ln>
          <a:effectLst>
            <a:outerShdw blurRad="127000" dist="38100" dir="2700000">
              <a:srgbClr val="000000">
                <a:alpha val="43000"/>
              </a:srgbClr>
            </a:outerShdw>
          </a:effectLst>
        </p:spPr>
        <p:txBody>
          <a:bodyPr wrap="none" anchor="ctr"/>
          <a:lstStyle/>
          <a:p>
            <a:pPr algn="ctr">
              <a:defRPr/>
            </a:pPr>
            <a:endParaRPr lang="en-US" sz="1800">
              <a:latin typeface="Arial" pitchFamily="-111" charset="0"/>
              <a:ea typeface="ＭＳ Ｐゴシック" charset="-128"/>
              <a:cs typeface="ＭＳ Ｐゴシック" charset="-128"/>
            </a:endParaRPr>
          </a:p>
        </p:txBody>
      </p:sp>
      <p:sp>
        <p:nvSpPr>
          <p:cNvPr id="63494" name="Title 4"/>
          <p:cNvSpPr>
            <a:spLocks noGrp="1"/>
          </p:cNvSpPr>
          <p:nvPr>
            <p:ph type="ctrTitle"/>
          </p:nvPr>
        </p:nvSpPr>
        <p:spPr/>
        <p:txBody>
          <a:bodyPr/>
          <a:lstStyle/>
          <a:p>
            <a:r>
              <a:rPr lang="en-US" dirty="0">
                <a:solidFill>
                  <a:schemeClr val="bg1"/>
                </a:solidFill>
                <a:effectLst>
                  <a:outerShdw blurRad="25400" dist="25400" dir="2700000" algn="tl" rotWithShape="0">
                    <a:srgbClr val="000000"/>
                  </a:outerShdw>
                </a:effectLst>
                <a:latin typeface="Arial" charset="0"/>
                <a:ea typeface="ＭＳ Ｐゴシック" charset="0"/>
                <a:cs typeface="ＭＳ Ｐゴシック" charset="0"/>
              </a:rPr>
              <a:t>Losses of Important Relationships</a:t>
            </a:r>
          </a:p>
        </p:txBody>
      </p:sp>
      <p:sp>
        <p:nvSpPr>
          <p:cNvPr id="262147" name="Content Placeholder 2"/>
          <p:cNvSpPr>
            <a:spLocks noGrp="1"/>
          </p:cNvSpPr>
          <p:nvPr>
            <p:ph idx="4294967295"/>
          </p:nvPr>
        </p:nvSpPr>
        <p:spPr>
          <a:xfrm>
            <a:off x="1766047" y="1529055"/>
            <a:ext cx="5511800" cy="4235450"/>
          </a:xfrm>
        </p:spPr>
        <p:txBody>
          <a:bodyPr>
            <a:noAutofit/>
          </a:bodyPr>
          <a:lstStyle/>
          <a:p>
            <a:pPr marL="0" indent="0" eaLnBrk="1" hangingPunct="1">
              <a:buNone/>
              <a:defRPr/>
            </a:pPr>
            <a:r>
              <a:rPr lang="en-US" sz="2200" b="1" dirty="0" smtClean="0">
                <a:solidFill>
                  <a:schemeClr val="accent5"/>
                </a:solidFill>
                <a:latin typeface="Arial" charset="0"/>
                <a:ea typeface="ＭＳ Ｐゴシック" charset="0"/>
                <a:cs typeface="ＭＳ Ｐゴシック" charset="0"/>
              </a:rPr>
              <a:t>When an infant is separated from a primary attachment figure:</a:t>
            </a:r>
          </a:p>
          <a:p>
            <a:pPr eaLnBrk="1" hangingPunct="1">
              <a:buFont typeface="Arial"/>
              <a:buChar char="•"/>
              <a:defRPr/>
            </a:pPr>
            <a:r>
              <a:rPr lang="en-US" sz="2000" b="1" dirty="0" smtClean="0">
                <a:solidFill>
                  <a:srgbClr val="000000"/>
                </a:solidFill>
                <a:latin typeface="Arial" charset="0"/>
                <a:ea typeface="ＭＳ Ｐゴシック" charset="0"/>
                <a:cs typeface="ＭＳ Ｐゴシック" charset="0"/>
              </a:rPr>
              <a:t>Despair</a:t>
            </a:r>
          </a:p>
          <a:p>
            <a:pPr eaLnBrk="1" hangingPunct="1">
              <a:buFont typeface="Arial"/>
              <a:buChar char="•"/>
              <a:defRPr/>
            </a:pPr>
            <a:r>
              <a:rPr lang="en-US" sz="2000" b="1" dirty="0" smtClean="0">
                <a:solidFill>
                  <a:srgbClr val="000000"/>
                </a:solidFill>
                <a:latin typeface="Arial" charset="0"/>
                <a:ea typeface="ＭＳ Ｐゴシック" charset="0"/>
                <a:cs typeface="ＭＳ Ｐゴシック" charset="0"/>
              </a:rPr>
              <a:t>Passivity</a:t>
            </a:r>
          </a:p>
          <a:p>
            <a:pPr eaLnBrk="1" hangingPunct="1">
              <a:buFont typeface="Arial"/>
              <a:buChar char="•"/>
              <a:defRPr/>
            </a:pPr>
            <a:r>
              <a:rPr lang="en-US" sz="2000" b="1" dirty="0" smtClean="0">
                <a:solidFill>
                  <a:srgbClr val="000000"/>
                </a:solidFill>
                <a:latin typeface="Arial" charset="0"/>
                <a:ea typeface="ＭＳ Ｐゴシック" charset="0"/>
                <a:cs typeface="ＭＳ Ｐゴシック" charset="0"/>
              </a:rPr>
              <a:t>Harm to immune system</a:t>
            </a:r>
          </a:p>
          <a:p>
            <a:pPr marL="0" indent="0" eaLnBrk="1" hangingPunct="1">
              <a:spcBef>
                <a:spcPts val="1800"/>
              </a:spcBef>
              <a:buNone/>
              <a:defRPr/>
            </a:pPr>
            <a:r>
              <a:rPr lang="en-US" sz="2200" b="1" dirty="0" smtClean="0">
                <a:solidFill>
                  <a:schemeClr val="accent2">
                    <a:lumMod val="75000"/>
                  </a:schemeClr>
                </a:solidFill>
                <a:latin typeface="Arial" charset="0"/>
                <a:ea typeface="ＭＳ Ｐゴシック" charset="0"/>
                <a:cs typeface="ＭＳ Ｐゴシック" charset="0"/>
              </a:rPr>
              <a:t>Many </a:t>
            </a:r>
            <a:r>
              <a:rPr lang="en-US" sz="2200" b="1" dirty="0">
                <a:solidFill>
                  <a:schemeClr val="accent2">
                    <a:lumMod val="75000"/>
                  </a:schemeClr>
                </a:solidFill>
                <a:latin typeface="Arial" charset="0"/>
                <a:ea typeface="ＭＳ Ｐゴシック" charset="0"/>
                <a:cs typeface="ＭＳ Ｐゴシック" charset="0"/>
              </a:rPr>
              <a:t>depressed </a:t>
            </a:r>
            <a:r>
              <a:rPr lang="en-US" sz="2200" b="1" dirty="0" smtClean="0">
                <a:solidFill>
                  <a:schemeClr val="accent2">
                    <a:lumMod val="75000"/>
                  </a:schemeClr>
                </a:solidFill>
                <a:latin typeface="Arial" charset="0"/>
                <a:ea typeface="ＭＳ Ｐゴシック" charset="0"/>
                <a:cs typeface="ＭＳ Ｐゴシック" charset="0"/>
              </a:rPr>
              <a:t>people have </a:t>
            </a:r>
            <a:r>
              <a:rPr lang="en-US" sz="2200" b="1" dirty="0">
                <a:solidFill>
                  <a:schemeClr val="accent2">
                    <a:lumMod val="75000"/>
                  </a:schemeClr>
                </a:solidFill>
                <a:latin typeface="Arial" charset="0"/>
                <a:ea typeface="ＭＳ Ｐゴシック" charset="0"/>
                <a:cs typeface="ＭＳ Ｐゴシック" charset="0"/>
              </a:rPr>
              <a:t>a history of:</a:t>
            </a:r>
          </a:p>
          <a:p>
            <a:pPr>
              <a:defRPr/>
            </a:pPr>
            <a:r>
              <a:rPr lang="en-US" sz="2000" b="1" dirty="0">
                <a:solidFill>
                  <a:srgbClr val="404040"/>
                </a:solidFill>
                <a:latin typeface="Arial" charset="0"/>
                <a:ea typeface="ＭＳ Ｐゴシック" charset="0"/>
              </a:rPr>
              <a:t>Separations</a:t>
            </a:r>
          </a:p>
          <a:p>
            <a:pPr>
              <a:defRPr/>
            </a:pPr>
            <a:r>
              <a:rPr lang="en-US" sz="2000" b="1" dirty="0">
                <a:solidFill>
                  <a:srgbClr val="404040"/>
                </a:solidFill>
                <a:latin typeface="Arial" charset="0"/>
                <a:ea typeface="ＭＳ Ｐゴシック" charset="0"/>
              </a:rPr>
              <a:t>Losses</a:t>
            </a:r>
          </a:p>
          <a:p>
            <a:pPr>
              <a:defRPr/>
            </a:pPr>
            <a:r>
              <a:rPr lang="en-US" sz="2000" b="1" dirty="0">
                <a:solidFill>
                  <a:srgbClr val="404040"/>
                </a:solidFill>
                <a:latin typeface="Arial" charset="0"/>
                <a:ea typeface="ＭＳ Ｐゴシック" charset="0"/>
              </a:rPr>
              <a:t>Rejections</a:t>
            </a:r>
          </a:p>
          <a:p>
            <a:pPr>
              <a:spcAft>
                <a:spcPts val="1800"/>
              </a:spcAft>
              <a:defRPr/>
            </a:pPr>
            <a:r>
              <a:rPr lang="en-US" sz="2000" b="1" dirty="0" smtClean="0">
                <a:solidFill>
                  <a:srgbClr val="404040"/>
                </a:solidFill>
                <a:latin typeface="Arial" charset="0"/>
                <a:ea typeface="ＭＳ Ｐゴシック" charset="0"/>
              </a:rPr>
              <a:t>Impaired, insecure attachments</a:t>
            </a:r>
            <a:endParaRPr lang="en-US" sz="2000" b="1" dirty="0">
              <a:solidFill>
                <a:srgbClr val="404040"/>
              </a:solidFill>
              <a:latin typeface="Arial" charset="0"/>
              <a:ea typeface="ＭＳ Ｐゴシック" charset="0"/>
            </a:endParaRPr>
          </a:p>
        </p:txBody>
      </p:sp>
      <p:grpSp>
        <p:nvGrpSpPr>
          <p:cNvPr id="3" name="Group 23"/>
          <p:cNvGrpSpPr>
            <a:grpSpLocks/>
          </p:cNvGrpSpPr>
          <p:nvPr/>
        </p:nvGrpSpPr>
        <p:grpSpPr bwMode="auto">
          <a:xfrm>
            <a:off x="7188200" y="1108368"/>
            <a:ext cx="1184275" cy="1182687"/>
            <a:chOff x="629444" y="4447381"/>
            <a:chExt cx="1117600" cy="1117600"/>
          </a:xfrm>
        </p:grpSpPr>
        <p:sp>
          <p:nvSpPr>
            <p:cNvPr id="11" name="Oval 16"/>
            <p:cNvSpPr>
              <a:spLocks noChangeArrowheads="1"/>
            </p:cNvSpPr>
            <p:nvPr/>
          </p:nvSpPr>
          <p:spPr bwMode="auto">
            <a:xfrm>
              <a:off x="629444" y="4447381"/>
              <a:ext cx="1117600" cy="1117600"/>
            </a:xfrm>
            <a:prstGeom prst="ellipse">
              <a:avLst/>
            </a:prstGeom>
            <a:solidFill>
              <a:schemeClr val="bg1"/>
            </a:solidFill>
            <a:ln w="127000">
              <a:solidFill>
                <a:schemeClr val="accent5"/>
              </a:solidFill>
              <a:round/>
              <a:headEnd/>
              <a:tailEnd/>
            </a:ln>
          </p:spPr>
          <p:txBody>
            <a:bodyPr wrap="none" anchor="ctr"/>
            <a:lstStyle/>
            <a:p>
              <a:pPr>
                <a:defRPr/>
              </a:pPr>
              <a:endParaRPr lang="en-US">
                <a:ea typeface="ＭＳ Ｐゴシック" charset="-128"/>
                <a:cs typeface="ＭＳ Ｐゴシック" charset="-128"/>
              </a:endParaRPr>
            </a:p>
          </p:txBody>
        </p:sp>
        <p:sp>
          <p:nvSpPr>
            <p:cNvPr id="12" name="Oval 11"/>
            <p:cNvSpPr/>
            <p:nvPr/>
          </p:nvSpPr>
          <p:spPr bwMode="auto">
            <a:xfrm>
              <a:off x="900152" y="4718089"/>
              <a:ext cx="576185" cy="576185"/>
            </a:xfrm>
            <a:prstGeom prst="ellipse">
              <a:avLst/>
            </a:prstGeom>
            <a:solidFill>
              <a:schemeClr val="accent5"/>
            </a:solidFill>
            <a:ln w="9525" cap="flat" cmpd="sng" algn="ctr">
              <a:noFill/>
              <a:prstDash val="solid"/>
              <a:round/>
              <a:headEnd type="none" w="med" len="med"/>
              <a:tailEnd type="none" w="med" len="med"/>
            </a:ln>
            <a:effectLst/>
            <a:scene3d>
              <a:camera prst="orthographicFront"/>
              <a:lightRig rig="threePt" dir="t"/>
            </a:scene3d>
            <a:sp3d>
              <a:bevelT w="381000"/>
            </a:sp3d>
          </p:spPr>
          <p:txBody>
            <a:bodyPr wrap="none" anchor="ctr"/>
            <a:lstStyle/>
            <a:p>
              <a:pPr algn="ctr">
                <a:defRPr/>
              </a:pPr>
              <a:endParaRPr lang="en-US" sz="1800" dirty="0">
                <a:solidFill>
                  <a:schemeClr val="accent1"/>
                </a:solidFill>
                <a:latin typeface="Arial" pitchFamily="-111" charset="0"/>
                <a:ea typeface="ＭＳ Ｐゴシック" charset="-128"/>
                <a:cs typeface="ＭＳ Ｐゴシック" charset="-128"/>
              </a:endParaRPr>
            </a:p>
          </p:txBody>
        </p:sp>
      </p:grpSp>
    </p:spTree>
    <p:extLst>
      <p:ext uri="{BB962C8B-B14F-4D97-AF65-F5344CB8AC3E}">
        <p14:creationId xmlns:p14="http://schemas.microsoft.com/office/powerpoint/2010/main" val="1132705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17" presetClass="entr" presetSubtype="2" fill="hold" nodeType="withEffect">
                                  <p:stCondLst>
                                    <p:cond delay="75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ppt_x</p:attrName>
                                        </p:attrNameLst>
                                      </p:cBhvr>
                                      <p:tavLst>
                                        <p:tav tm="0">
                                          <p:val>
                                            <p:strVal val="#ppt_x+#ppt_w/2"/>
                                          </p:val>
                                        </p:tav>
                                        <p:tav tm="100000">
                                          <p:val>
                                            <p:strVal val="#ppt_x"/>
                                          </p:val>
                                        </p:tav>
                                      </p:tavLst>
                                    </p:anim>
                                    <p:anim calcmode="lin" valueType="num">
                                      <p:cBhvr>
                                        <p:cTn id="12" dur="1000" fill="hold"/>
                                        <p:tgtEl>
                                          <p:spTgt spid="6"/>
                                        </p:tgtEl>
                                        <p:attrNameLst>
                                          <p:attrName>ppt_y</p:attrName>
                                        </p:attrNameLst>
                                      </p:cBhvr>
                                      <p:tavLst>
                                        <p:tav tm="0">
                                          <p:val>
                                            <p:strVal val="#ppt_y"/>
                                          </p:val>
                                        </p:tav>
                                        <p:tav tm="100000">
                                          <p:val>
                                            <p:strVal val="#ppt_y"/>
                                          </p:val>
                                        </p:tav>
                                      </p:tavLst>
                                    </p:anim>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strVal val="#ppt_h"/>
                                          </p:val>
                                        </p:tav>
                                        <p:tav tm="100000">
                                          <p:val>
                                            <p:strVal val="#ppt_h"/>
                                          </p:val>
                                        </p:tav>
                                      </p:tavLst>
                                    </p:anim>
                                  </p:childTnLst>
                                </p:cTn>
                              </p:par>
                            </p:childTnLst>
                          </p:cTn>
                        </p:par>
                        <p:par>
                          <p:cTn id="15" fill="hold" nodeType="afterGroup">
                            <p:stCondLst>
                              <p:cond delay="1750"/>
                            </p:stCondLst>
                            <p:childTnLst>
                              <p:par>
                                <p:cTn id="16" presetID="12" presetClass="entr" presetSubtype="4" fill="hold" grpId="0" nodeType="afterEffect">
                                  <p:stCondLst>
                                    <p:cond delay="0"/>
                                  </p:stCondLst>
                                  <p:childTnLst>
                                    <p:set>
                                      <p:cBhvr>
                                        <p:cTn id="17" dur="1" fill="hold">
                                          <p:stCondLst>
                                            <p:cond delay="0"/>
                                          </p:stCondLst>
                                        </p:cTn>
                                        <p:tgtEl>
                                          <p:spTgt spid="262147">
                                            <p:txEl>
                                              <p:pRg st="0" end="0"/>
                                            </p:txEl>
                                          </p:spTgt>
                                        </p:tgtEl>
                                        <p:attrNameLst>
                                          <p:attrName>style.visibility</p:attrName>
                                        </p:attrNameLst>
                                      </p:cBhvr>
                                      <p:to>
                                        <p:strVal val="visible"/>
                                      </p:to>
                                    </p:set>
                                    <p:animEffect transition="in" filter="slide(fromBottom)">
                                      <p:cBhvr>
                                        <p:cTn id="18" dur="500"/>
                                        <p:tgtEl>
                                          <p:spTgt spid="262147">
                                            <p:txEl>
                                              <p:pRg st="0" end="0"/>
                                            </p:txEl>
                                          </p:spTgt>
                                        </p:tgtEl>
                                      </p:cBhvr>
                                    </p:animEffect>
                                  </p:childTnLst>
                                </p:cTn>
                              </p:par>
                            </p:childTnLst>
                          </p:cTn>
                        </p:par>
                        <p:par>
                          <p:cTn id="19" fill="hold" nodeType="withGroup">
                            <p:stCondLst>
                              <p:cond delay="2250"/>
                            </p:stCondLst>
                            <p:childTnLst>
                              <p:par>
                                <p:cTn id="20" presetID="12" presetClass="entr" presetSubtype="4" fill="hold" grpId="0" nodeType="afterEffect">
                                  <p:stCondLst>
                                    <p:cond delay="0"/>
                                  </p:stCondLst>
                                  <p:childTnLst>
                                    <p:set>
                                      <p:cBhvr>
                                        <p:cTn id="21" dur="1" fill="hold">
                                          <p:stCondLst>
                                            <p:cond delay="0"/>
                                          </p:stCondLst>
                                        </p:cTn>
                                        <p:tgtEl>
                                          <p:spTgt spid="262147">
                                            <p:txEl>
                                              <p:pRg st="1" end="1"/>
                                            </p:txEl>
                                          </p:spTgt>
                                        </p:tgtEl>
                                        <p:attrNameLst>
                                          <p:attrName>style.visibility</p:attrName>
                                        </p:attrNameLst>
                                      </p:cBhvr>
                                      <p:to>
                                        <p:strVal val="visible"/>
                                      </p:to>
                                    </p:set>
                                    <p:animEffect transition="in" filter="slide(fromBottom)">
                                      <p:cBhvr>
                                        <p:cTn id="22" dur="500"/>
                                        <p:tgtEl>
                                          <p:spTgt spid="262147">
                                            <p:txEl>
                                              <p:pRg st="1" end="1"/>
                                            </p:txEl>
                                          </p:spTgt>
                                        </p:tgtEl>
                                      </p:cBhvr>
                                    </p:animEffect>
                                  </p:childTnLst>
                                </p:cTn>
                              </p:par>
                            </p:childTnLst>
                          </p:cTn>
                        </p:par>
                        <p:par>
                          <p:cTn id="23" fill="hold" nodeType="withGroup">
                            <p:stCondLst>
                              <p:cond delay="2750"/>
                            </p:stCondLst>
                            <p:childTnLst>
                              <p:par>
                                <p:cTn id="24" presetID="12" presetClass="entr" presetSubtype="4" fill="hold" grpId="0" nodeType="afterEffect">
                                  <p:stCondLst>
                                    <p:cond delay="0"/>
                                  </p:stCondLst>
                                  <p:childTnLst>
                                    <p:set>
                                      <p:cBhvr>
                                        <p:cTn id="25" dur="1" fill="hold">
                                          <p:stCondLst>
                                            <p:cond delay="0"/>
                                          </p:stCondLst>
                                        </p:cTn>
                                        <p:tgtEl>
                                          <p:spTgt spid="262147">
                                            <p:txEl>
                                              <p:pRg st="2" end="2"/>
                                            </p:txEl>
                                          </p:spTgt>
                                        </p:tgtEl>
                                        <p:attrNameLst>
                                          <p:attrName>style.visibility</p:attrName>
                                        </p:attrNameLst>
                                      </p:cBhvr>
                                      <p:to>
                                        <p:strVal val="visible"/>
                                      </p:to>
                                    </p:set>
                                    <p:animEffect transition="in" filter="slide(fromBottom)">
                                      <p:cBhvr>
                                        <p:cTn id="26" dur="500"/>
                                        <p:tgtEl>
                                          <p:spTgt spid="262147">
                                            <p:txEl>
                                              <p:pRg st="2" end="2"/>
                                            </p:txEl>
                                          </p:spTgt>
                                        </p:tgtEl>
                                      </p:cBhvr>
                                    </p:animEffect>
                                  </p:childTnLst>
                                </p:cTn>
                              </p:par>
                            </p:childTnLst>
                          </p:cTn>
                        </p:par>
                        <p:par>
                          <p:cTn id="27" fill="hold" nodeType="withGroup">
                            <p:stCondLst>
                              <p:cond delay="3250"/>
                            </p:stCondLst>
                            <p:childTnLst>
                              <p:par>
                                <p:cTn id="28" presetID="12" presetClass="entr" presetSubtype="4" fill="hold" grpId="0" nodeType="afterEffect">
                                  <p:stCondLst>
                                    <p:cond delay="0"/>
                                  </p:stCondLst>
                                  <p:childTnLst>
                                    <p:set>
                                      <p:cBhvr>
                                        <p:cTn id="29" dur="1" fill="hold">
                                          <p:stCondLst>
                                            <p:cond delay="0"/>
                                          </p:stCondLst>
                                        </p:cTn>
                                        <p:tgtEl>
                                          <p:spTgt spid="262147">
                                            <p:txEl>
                                              <p:pRg st="3" end="3"/>
                                            </p:txEl>
                                          </p:spTgt>
                                        </p:tgtEl>
                                        <p:attrNameLst>
                                          <p:attrName>style.visibility</p:attrName>
                                        </p:attrNameLst>
                                      </p:cBhvr>
                                      <p:to>
                                        <p:strVal val="visible"/>
                                      </p:to>
                                    </p:set>
                                    <p:animEffect transition="in" filter="slide(fromBottom)">
                                      <p:cBhvr>
                                        <p:cTn id="30" dur="500"/>
                                        <p:tgtEl>
                                          <p:spTgt spid="262147">
                                            <p:txEl>
                                              <p:pRg st="3" end="3"/>
                                            </p:txEl>
                                          </p:spTgt>
                                        </p:tgtEl>
                                      </p:cBhvr>
                                    </p:animEffect>
                                  </p:childTnLst>
                                </p:cTn>
                              </p:par>
                            </p:childTnLst>
                          </p:cTn>
                        </p:par>
                      </p:childTnLst>
                    </p:cTn>
                  </p:par>
                  <p:par>
                    <p:cTn id="31" fill="hold">
                      <p:stCondLst>
                        <p:cond delay="indefinite"/>
                      </p:stCondLst>
                      <p:childTnLst>
                        <p:par>
                          <p:cTn id="32" fill="hold" nodeType="withGroup">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262147">
                                            <p:txEl>
                                              <p:pRg st="4" end="4"/>
                                            </p:txEl>
                                          </p:spTgt>
                                        </p:tgtEl>
                                        <p:attrNameLst>
                                          <p:attrName>style.visibility</p:attrName>
                                        </p:attrNameLst>
                                      </p:cBhvr>
                                      <p:to>
                                        <p:strVal val="visible"/>
                                      </p:to>
                                    </p:set>
                                    <p:animEffect transition="in" filter="slide(fromBottom)">
                                      <p:cBhvr>
                                        <p:cTn id="35" dur="500"/>
                                        <p:tgtEl>
                                          <p:spTgt spid="262147">
                                            <p:txEl>
                                              <p:pRg st="4" end="4"/>
                                            </p:txEl>
                                          </p:spTgt>
                                        </p:tgtEl>
                                      </p:cBhvr>
                                    </p:animEffect>
                                  </p:childTnLst>
                                </p:cTn>
                              </p:par>
                            </p:childTnLst>
                          </p:cTn>
                        </p:par>
                        <p:par>
                          <p:cTn id="36" fill="hold" nodeType="afterGroup">
                            <p:stCondLst>
                              <p:cond delay="500"/>
                            </p:stCondLst>
                            <p:childTnLst>
                              <p:par>
                                <p:cTn id="37" presetID="12" presetClass="entr" presetSubtype="1" fill="hold" grpId="0" nodeType="afterEffect">
                                  <p:stCondLst>
                                    <p:cond delay="0"/>
                                  </p:stCondLst>
                                  <p:childTnLst>
                                    <p:set>
                                      <p:cBhvr>
                                        <p:cTn id="38" dur="1" fill="hold">
                                          <p:stCondLst>
                                            <p:cond delay="0"/>
                                          </p:stCondLst>
                                        </p:cTn>
                                        <p:tgtEl>
                                          <p:spTgt spid="262147">
                                            <p:txEl>
                                              <p:pRg st="5" end="5"/>
                                            </p:txEl>
                                          </p:spTgt>
                                        </p:tgtEl>
                                        <p:attrNameLst>
                                          <p:attrName>style.visibility</p:attrName>
                                        </p:attrNameLst>
                                      </p:cBhvr>
                                      <p:to>
                                        <p:strVal val="visible"/>
                                      </p:to>
                                    </p:set>
                                    <p:animEffect transition="in" filter="slide(fromTop)">
                                      <p:cBhvr>
                                        <p:cTn id="39" dur="500"/>
                                        <p:tgtEl>
                                          <p:spTgt spid="262147">
                                            <p:txEl>
                                              <p:pRg st="5" end="5"/>
                                            </p:txEl>
                                          </p:spTgt>
                                        </p:tgtEl>
                                      </p:cBhvr>
                                    </p:animEffect>
                                  </p:childTnLst>
                                </p:cTn>
                              </p:par>
                            </p:childTnLst>
                          </p:cTn>
                        </p:par>
                        <p:par>
                          <p:cTn id="40" fill="hold">
                            <p:stCondLst>
                              <p:cond delay="1000"/>
                            </p:stCondLst>
                            <p:childTnLst>
                              <p:par>
                                <p:cTn id="41" presetID="12" presetClass="entr" presetSubtype="1" fill="hold" grpId="0" nodeType="afterEffect">
                                  <p:stCondLst>
                                    <p:cond delay="0"/>
                                  </p:stCondLst>
                                  <p:childTnLst>
                                    <p:set>
                                      <p:cBhvr>
                                        <p:cTn id="42" dur="1" fill="hold">
                                          <p:stCondLst>
                                            <p:cond delay="0"/>
                                          </p:stCondLst>
                                        </p:cTn>
                                        <p:tgtEl>
                                          <p:spTgt spid="262147">
                                            <p:txEl>
                                              <p:pRg st="6" end="6"/>
                                            </p:txEl>
                                          </p:spTgt>
                                        </p:tgtEl>
                                        <p:attrNameLst>
                                          <p:attrName>style.visibility</p:attrName>
                                        </p:attrNameLst>
                                      </p:cBhvr>
                                      <p:to>
                                        <p:strVal val="visible"/>
                                      </p:to>
                                    </p:set>
                                    <p:animEffect transition="in" filter="slide(fromTop)">
                                      <p:cBhvr>
                                        <p:cTn id="43" dur="500"/>
                                        <p:tgtEl>
                                          <p:spTgt spid="262147">
                                            <p:txEl>
                                              <p:pRg st="6" end="6"/>
                                            </p:txEl>
                                          </p:spTgt>
                                        </p:tgtEl>
                                      </p:cBhvr>
                                    </p:animEffect>
                                  </p:childTnLst>
                                </p:cTn>
                              </p:par>
                            </p:childTnLst>
                          </p:cTn>
                        </p:par>
                        <p:par>
                          <p:cTn id="44" fill="hold">
                            <p:stCondLst>
                              <p:cond delay="1500"/>
                            </p:stCondLst>
                            <p:childTnLst>
                              <p:par>
                                <p:cTn id="45" presetID="12" presetClass="entr" presetSubtype="1" fill="hold" grpId="0" nodeType="afterEffect">
                                  <p:stCondLst>
                                    <p:cond delay="0"/>
                                  </p:stCondLst>
                                  <p:childTnLst>
                                    <p:set>
                                      <p:cBhvr>
                                        <p:cTn id="46" dur="1" fill="hold">
                                          <p:stCondLst>
                                            <p:cond delay="0"/>
                                          </p:stCondLst>
                                        </p:cTn>
                                        <p:tgtEl>
                                          <p:spTgt spid="262147">
                                            <p:txEl>
                                              <p:pRg st="7" end="7"/>
                                            </p:txEl>
                                          </p:spTgt>
                                        </p:tgtEl>
                                        <p:attrNameLst>
                                          <p:attrName>style.visibility</p:attrName>
                                        </p:attrNameLst>
                                      </p:cBhvr>
                                      <p:to>
                                        <p:strVal val="visible"/>
                                      </p:to>
                                    </p:set>
                                    <p:animEffect transition="in" filter="slide(fromTop)">
                                      <p:cBhvr>
                                        <p:cTn id="47" dur="500"/>
                                        <p:tgtEl>
                                          <p:spTgt spid="262147">
                                            <p:txEl>
                                              <p:pRg st="7" end="7"/>
                                            </p:txEl>
                                          </p:spTgt>
                                        </p:tgtEl>
                                      </p:cBhvr>
                                    </p:animEffect>
                                  </p:childTnLst>
                                </p:cTn>
                              </p:par>
                            </p:childTnLst>
                          </p:cTn>
                        </p:par>
                        <p:par>
                          <p:cTn id="48" fill="hold">
                            <p:stCondLst>
                              <p:cond delay="2000"/>
                            </p:stCondLst>
                            <p:childTnLst>
                              <p:par>
                                <p:cTn id="49" presetID="12" presetClass="entr" presetSubtype="1" fill="hold" grpId="0" nodeType="afterEffect">
                                  <p:stCondLst>
                                    <p:cond delay="0"/>
                                  </p:stCondLst>
                                  <p:childTnLst>
                                    <p:set>
                                      <p:cBhvr>
                                        <p:cTn id="50" dur="1" fill="hold">
                                          <p:stCondLst>
                                            <p:cond delay="0"/>
                                          </p:stCondLst>
                                        </p:cTn>
                                        <p:tgtEl>
                                          <p:spTgt spid="262147">
                                            <p:txEl>
                                              <p:pRg st="8" end="8"/>
                                            </p:txEl>
                                          </p:spTgt>
                                        </p:tgtEl>
                                        <p:attrNameLst>
                                          <p:attrName>style.visibility</p:attrName>
                                        </p:attrNameLst>
                                      </p:cBhvr>
                                      <p:to>
                                        <p:strVal val="visible"/>
                                      </p:to>
                                    </p:set>
                                    <p:animEffect transition="in" filter="slide(fromTop)">
                                      <p:cBhvr>
                                        <p:cTn id="51" dur="500"/>
                                        <p:tgtEl>
                                          <p:spTgt spid="26214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7"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64514" name="Title 7"/>
          <p:cNvSpPr>
            <a:spLocks noGrp="1"/>
          </p:cNvSpPr>
          <p:nvPr>
            <p:ph type="ctrTitle"/>
          </p:nvPr>
        </p:nvSpPr>
        <p:spPr/>
        <p:txBody>
          <a:bodyPr/>
          <a:lstStyle/>
          <a:p>
            <a:r>
              <a:rPr lang="en-US">
                <a:ea typeface="ＭＳ Ｐゴシック" charset="0"/>
              </a:rPr>
              <a:t>Cognitive Habits</a:t>
            </a:r>
          </a:p>
        </p:txBody>
      </p:sp>
      <p:sp>
        <p:nvSpPr>
          <p:cNvPr id="11" name="Rounded Rectangle 10"/>
          <p:cNvSpPr/>
          <p:nvPr/>
        </p:nvSpPr>
        <p:spPr bwMode="auto">
          <a:xfrm>
            <a:off x="223410" y="1644598"/>
            <a:ext cx="2803605" cy="2722708"/>
          </a:xfrm>
          <a:prstGeom prst="roundRect">
            <a:avLst>
              <a:gd name="adj" fmla="val 7867"/>
            </a:avLst>
          </a:prstGeom>
          <a:gradFill flip="none" rotWithShape="1">
            <a:gsLst>
              <a:gs pos="0">
                <a:schemeClr val="accent6">
                  <a:lumMod val="40000"/>
                  <a:lumOff val="60000"/>
                  <a:alpha val="43000"/>
                </a:schemeClr>
              </a:gs>
              <a:gs pos="100000">
                <a:schemeClr val="bg1">
                  <a:alpha val="93000"/>
                </a:schemeClr>
              </a:gs>
            </a:gsLst>
            <a:path path="circle">
              <a:fillToRect l="100000" t="100000"/>
            </a:path>
            <a:tileRect r="-100000" b="-100000"/>
          </a:gradFill>
          <a:ln w="50800" cap="flat" cmpd="sng" algn="ctr">
            <a:solidFill>
              <a:schemeClr val="accent6"/>
            </a:solidFill>
            <a:prstDash val="solid"/>
            <a:round/>
            <a:headEnd type="none" w="med" len="med"/>
            <a:tailEnd type="none" w="med" len="med"/>
          </a:ln>
          <a:effectLst>
            <a:outerShdw blurRad="127000" dist="38100" dir="2700000">
              <a:srgbClr val="000000">
                <a:alpha val="43000"/>
              </a:srgbClr>
            </a:outerShdw>
          </a:effectLst>
        </p:spPr>
        <p:txBody>
          <a:bodyPr wrap="none" anchor="ctr"/>
          <a:lstStyle/>
          <a:p>
            <a:pPr algn="ctr">
              <a:defRPr/>
            </a:pPr>
            <a:endParaRPr lang="en-US" sz="1800">
              <a:latin typeface="Arial"/>
              <a:ea typeface="ＭＳ Ｐゴシック" charset="-128"/>
              <a:cs typeface="Arial"/>
            </a:endParaRPr>
          </a:p>
        </p:txBody>
      </p:sp>
      <p:sp>
        <p:nvSpPr>
          <p:cNvPr id="13" name="Rounded Rectangle 12"/>
          <p:cNvSpPr/>
          <p:nvPr/>
        </p:nvSpPr>
        <p:spPr bwMode="auto">
          <a:xfrm>
            <a:off x="3138433" y="1647586"/>
            <a:ext cx="2803605" cy="2722708"/>
          </a:xfrm>
          <a:prstGeom prst="roundRect">
            <a:avLst>
              <a:gd name="adj" fmla="val 7867"/>
            </a:avLst>
          </a:prstGeom>
          <a:gradFill flip="none" rotWithShape="1">
            <a:gsLst>
              <a:gs pos="0">
                <a:schemeClr val="accent6">
                  <a:lumMod val="40000"/>
                  <a:lumOff val="60000"/>
                  <a:alpha val="61000"/>
                </a:schemeClr>
              </a:gs>
              <a:gs pos="100000">
                <a:schemeClr val="bg1"/>
              </a:gs>
            </a:gsLst>
            <a:path path="circle">
              <a:fillToRect l="100000" t="100000"/>
            </a:path>
            <a:tileRect r="-100000" b="-100000"/>
          </a:gradFill>
          <a:ln w="50800" cap="flat" cmpd="sng" algn="ctr">
            <a:solidFill>
              <a:schemeClr val="accent6"/>
            </a:solidFill>
            <a:prstDash val="solid"/>
            <a:round/>
            <a:headEnd type="none" w="med" len="med"/>
            <a:tailEnd type="none" w="med" len="med"/>
          </a:ln>
          <a:effectLst>
            <a:outerShdw blurRad="127000" dist="38100" dir="2700000">
              <a:srgbClr val="000000">
                <a:alpha val="43000"/>
              </a:srgbClr>
            </a:outerShdw>
          </a:effectLst>
        </p:spPr>
        <p:txBody>
          <a:bodyPr wrap="none" anchor="ctr"/>
          <a:lstStyle/>
          <a:p>
            <a:pPr algn="ctr">
              <a:defRPr/>
            </a:pPr>
            <a:endParaRPr lang="en-US" sz="1800">
              <a:latin typeface="Arial"/>
              <a:ea typeface="ＭＳ Ｐゴシック" charset="-128"/>
              <a:cs typeface="Arial"/>
            </a:endParaRPr>
          </a:p>
        </p:txBody>
      </p:sp>
      <p:sp>
        <p:nvSpPr>
          <p:cNvPr id="14" name="Rounded Rectangle 13"/>
          <p:cNvSpPr/>
          <p:nvPr/>
        </p:nvSpPr>
        <p:spPr bwMode="auto">
          <a:xfrm>
            <a:off x="6075870" y="1662527"/>
            <a:ext cx="2803605" cy="2722708"/>
          </a:xfrm>
          <a:prstGeom prst="roundRect">
            <a:avLst>
              <a:gd name="adj" fmla="val 7867"/>
            </a:avLst>
          </a:prstGeom>
          <a:gradFill flip="none" rotWithShape="1">
            <a:gsLst>
              <a:gs pos="0">
                <a:schemeClr val="accent6">
                  <a:lumMod val="40000"/>
                  <a:lumOff val="60000"/>
                  <a:alpha val="61000"/>
                </a:schemeClr>
              </a:gs>
              <a:gs pos="100000">
                <a:schemeClr val="bg1"/>
              </a:gs>
            </a:gsLst>
            <a:path path="circle">
              <a:fillToRect l="100000" t="100000"/>
            </a:path>
            <a:tileRect r="-100000" b="-100000"/>
          </a:gradFill>
          <a:ln w="50800" cap="flat" cmpd="sng" algn="ctr">
            <a:solidFill>
              <a:schemeClr val="accent6"/>
            </a:solidFill>
            <a:prstDash val="solid"/>
            <a:round/>
            <a:headEnd type="none" w="med" len="med"/>
            <a:tailEnd type="none" w="med" len="med"/>
          </a:ln>
          <a:effectLst>
            <a:outerShdw blurRad="127000" dist="38100" dir="2700000">
              <a:srgbClr val="000000">
                <a:alpha val="43000"/>
              </a:srgbClr>
            </a:outerShdw>
          </a:effectLst>
        </p:spPr>
        <p:txBody>
          <a:bodyPr wrap="none" anchor="ctr"/>
          <a:lstStyle/>
          <a:p>
            <a:pPr algn="ctr">
              <a:defRPr/>
            </a:pPr>
            <a:endParaRPr lang="en-US" sz="1800">
              <a:latin typeface="Arial"/>
              <a:ea typeface="ＭＳ Ｐゴシック" charset="-128"/>
              <a:cs typeface="Arial"/>
            </a:endParaRPr>
          </a:p>
        </p:txBody>
      </p:sp>
      <p:sp>
        <p:nvSpPr>
          <p:cNvPr id="8" name="Rectangle 4"/>
          <p:cNvSpPr txBox="1">
            <a:spLocks noChangeArrowheads="1"/>
          </p:cNvSpPr>
          <p:nvPr/>
        </p:nvSpPr>
        <p:spPr bwMode="auto">
          <a:xfrm>
            <a:off x="3300225" y="1794529"/>
            <a:ext cx="2698750" cy="2008187"/>
          </a:xfrm>
          <a:prstGeom prst="rect">
            <a:avLst/>
          </a:prstGeom>
          <a:noFill/>
          <a:ln w="9525">
            <a:noFill/>
            <a:miter lim="800000"/>
            <a:headEnd/>
            <a:tailEnd/>
          </a:ln>
        </p:spPr>
        <p:txBody>
          <a:bodyPr/>
          <a:lstStyle/>
          <a:p>
            <a:pPr>
              <a:lnSpc>
                <a:spcPct val="95000"/>
              </a:lnSpc>
              <a:spcBef>
                <a:spcPct val="20000"/>
              </a:spcBef>
              <a:tabLst>
                <a:tab pos="800100" algn="l"/>
              </a:tabLst>
              <a:defRPr/>
            </a:pPr>
            <a:r>
              <a:rPr lang="en-US" sz="2200" b="1" kern="0" dirty="0">
                <a:solidFill>
                  <a:srgbClr val="FF6600"/>
                </a:solidFill>
                <a:latin typeface="Arial"/>
                <a:ea typeface="ＭＳ Ｐゴシック" charset="-128"/>
                <a:cs typeface="Arial"/>
              </a:rPr>
              <a:t>Depressed </a:t>
            </a:r>
            <a:br>
              <a:rPr lang="en-US" sz="2200" b="1" kern="0" dirty="0">
                <a:solidFill>
                  <a:srgbClr val="FF6600"/>
                </a:solidFill>
                <a:latin typeface="Arial"/>
                <a:ea typeface="ＭＳ Ｐゴシック" charset="-128"/>
                <a:cs typeface="Arial"/>
              </a:rPr>
            </a:br>
            <a:r>
              <a:rPr lang="en-US" sz="2200" b="1" kern="0" dirty="0">
                <a:solidFill>
                  <a:srgbClr val="FF6600"/>
                </a:solidFill>
                <a:latin typeface="Arial"/>
                <a:ea typeface="ＭＳ Ｐゴシック" charset="-128"/>
                <a:cs typeface="Arial"/>
              </a:rPr>
              <a:t>people believe their situation is:</a:t>
            </a:r>
          </a:p>
          <a:p>
            <a:pPr marL="231775" lvl="1" indent="-231775">
              <a:lnSpc>
                <a:spcPct val="95000"/>
              </a:lnSpc>
              <a:spcBef>
                <a:spcPct val="20000"/>
              </a:spcBef>
              <a:buFontTx/>
              <a:buChar char="•"/>
              <a:tabLst>
                <a:tab pos="800100" algn="l"/>
              </a:tabLst>
              <a:defRPr/>
            </a:pPr>
            <a:r>
              <a:rPr lang="en-US" sz="2000" b="1" kern="0" dirty="0">
                <a:latin typeface="Arial"/>
                <a:ea typeface="ＭＳ Ｐゴシック" charset="-128"/>
                <a:cs typeface="Arial"/>
              </a:rPr>
              <a:t>Permanent</a:t>
            </a:r>
          </a:p>
          <a:p>
            <a:pPr marL="169863" lvl="1" indent="-169863">
              <a:lnSpc>
                <a:spcPct val="95000"/>
              </a:lnSpc>
              <a:spcBef>
                <a:spcPct val="20000"/>
              </a:spcBef>
              <a:buFontTx/>
              <a:buChar char="•"/>
              <a:tabLst>
                <a:tab pos="800100" algn="l"/>
              </a:tabLst>
              <a:defRPr/>
            </a:pPr>
            <a:r>
              <a:rPr lang="en-US" sz="2000" b="1" kern="0" dirty="0">
                <a:latin typeface="Arial"/>
                <a:ea typeface="ＭＳ Ｐゴシック" charset="-128"/>
                <a:cs typeface="Arial"/>
              </a:rPr>
              <a:t> Uncontrollable</a:t>
            </a:r>
          </a:p>
        </p:txBody>
      </p:sp>
      <p:sp>
        <p:nvSpPr>
          <p:cNvPr id="10" name="Rectangle 4"/>
          <p:cNvSpPr txBox="1">
            <a:spLocks noChangeArrowheads="1"/>
          </p:cNvSpPr>
          <p:nvPr/>
        </p:nvSpPr>
        <p:spPr bwMode="auto">
          <a:xfrm>
            <a:off x="6294438" y="1794529"/>
            <a:ext cx="2225675"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800100" algn="l"/>
              </a:tabLst>
              <a:defRPr sz="2400">
                <a:solidFill>
                  <a:schemeClr val="tx1"/>
                </a:solidFill>
                <a:latin typeface="Arial" charset="0"/>
                <a:ea typeface="ＭＳ Ｐゴシック" charset="0"/>
                <a:cs typeface="ＭＳ Ｐゴシック" charset="0"/>
              </a:defRPr>
            </a:lvl1pPr>
            <a:lvl2pPr marL="223838" indent="-223838" eaLnBrk="0" hangingPunct="0">
              <a:tabLst>
                <a:tab pos="800100" algn="l"/>
              </a:tabLst>
              <a:defRPr sz="2400">
                <a:solidFill>
                  <a:schemeClr val="tx1"/>
                </a:solidFill>
                <a:latin typeface="Arial" charset="0"/>
                <a:ea typeface="ＭＳ Ｐゴシック" charset="0"/>
              </a:defRPr>
            </a:lvl2pPr>
            <a:lvl3pPr marL="1143000" indent="-228600" eaLnBrk="0" hangingPunct="0">
              <a:tabLst>
                <a:tab pos="800100" algn="l"/>
              </a:tabLst>
              <a:defRPr sz="2400">
                <a:solidFill>
                  <a:schemeClr val="tx1"/>
                </a:solidFill>
                <a:latin typeface="Arial" charset="0"/>
                <a:ea typeface="ＭＳ Ｐゴシック" charset="0"/>
              </a:defRPr>
            </a:lvl3pPr>
            <a:lvl4pPr marL="1600200" indent="-228600" eaLnBrk="0" hangingPunct="0">
              <a:tabLst>
                <a:tab pos="800100" algn="l"/>
              </a:tabLst>
              <a:defRPr sz="2400">
                <a:solidFill>
                  <a:schemeClr val="tx1"/>
                </a:solidFill>
                <a:latin typeface="Arial" charset="0"/>
                <a:ea typeface="ＭＳ Ｐゴシック" charset="0"/>
              </a:defRPr>
            </a:lvl4pPr>
            <a:lvl5pPr marL="2057400" indent="-228600" eaLnBrk="0" hangingPunct="0">
              <a:tabLst>
                <a:tab pos="8001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8001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8001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8001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800100" algn="l"/>
              </a:tabLst>
              <a:defRPr sz="2400">
                <a:solidFill>
                  <a:schemeClr val="tx1"/>
                </a:solidFill>
                <a:latin typeface="Arial" charset="0"/>
                <a:ea typeface="ＭＳ Ｐゴシック" charset="0"/>
              </a:defRPr>
            </a:lvl9pPr>
          </a:lstStyle>
          <a:p>
            <a:pPr eaLnBrk="1" hangingPunct="1">
              <a:lnSpc>
                <a:spcPct val="95000"/>
              </a:lnSpc>
              <a:spcBef>
                <a:spcPct val="20000"/>
              </a:spcBef>
            </a:pPr>
            <a:r>
              <a:rPr lang="en-US" sz="2200" b="1" dirty="0">
                <a:solidFill>
                  <a:srgbClr val="009483"/>
                </a:solidFill>
                <a:latin typeface="Arial"/>
                <a:cs typeface="Arial"/>
              </a:rPr>
              <a:t>Rumination: </a:t>
            </a:r>
            <a:r>
              <a:rPr lang="en-US" sz="2000" b="1" dirty="0">
                <a:latin typeface="Arial"/>
                <a:cs typeface="Arial"/>
              </a:rPr>
              <a:t>Brooding about negative aspects of one</a:t>
            </a:r>
            <a:r>
              <a:rPr lang="en-US" altLang="ja-JP" sz="2000" b="1" dirty="0">
                <a:latin typeface="Arial"/>
                <a:cs typeface="Arial"/>
              </a:rPr>
              <a:t>’s life</a:t>
            </a:r>
          </a:p>
          <a:p>
            <a:pPr lvl="1" eaLnBrk="1" hangingPunct="1">
              <a:lnSpc>
                <a:spcPct val="95000"/>
              </a:lnSpc>
              <a:spcBef>
                <a:spcPct val="20000"/>
              </a:spcBef>
              <a:buFontTx/>
              <a:buChar char="•"/>
            </a:pPr>
            <a:r>
              <a:rPr lang="en-US" sz="2000" b="1" dirty="0">
                <a:latin typeface="Arial"/>
                <a:cs typeface="Arial"/>
              </a:rPr>
              <a:t>More common in women</a:t>
            </a:r>
          </a:p>
        </p:txBody>
      </p:sp>
      <p:grpSp>
        <p:nvGrpSpPr>
          <p:cNvPr id="3" name="Group 36"/>
          <p:cNvGrpSpPr>
            <a:grpSpLocks/>
          </p:cNvGrpSpPr>
          <p:nvPr/>
        </p:nvGrpSpPr>
        <p:grpSpPr bwMode="auto">
          <a:xfrm flipH="1">
            <a:off x="2366775" y="1578629"/>
            <a:ext cx="693737" cy="692150"/>
            <a:chOff x="629444" y="4447381"/>
            <a:chExt cx="1117600" cy="1117600"/>
          </a:xfrm>
        </p:grpSpPr>
        <p:sp>
          <p:nvSpPr>
            <p:cNvPr id="16" name="Oval 16"/>
            <p:cNvSpPr>
              <a:spLocks noChangeArrowheads="1"/>
            </p:cNvSpPr>
            <p:nvPr/>
          </p:nvSpPr>
          <p:spPr bwMode="auto">
            <a:xfrm>
              <a:off x="629444" y="4447381"/>
              <a:ext cx="1117600" cy="1117600"/>
            </a:xfrm>
            <a:prstGeom prst="ellipse">
              <a:avLst/>
            </a:prstGeom>
            <a:solidFill>
              <a:schemeClr val="bg1"/>
            </a:solidFill>
            <a:ln w="101600">
              <a:solidFill>
                <a:schemeClr val="accent6"/>
              </a:solidFill>
              <a:round/>
              <a:headEnd/>
              <a:tailEnd/>
            </a:ln>
            <a:scene3d>
              <a:camera prst="orthographicFront"/>
              <a:lightRig rig="threePt" dir="t"/>
            </a:scene3d>
            <a:sp3d>
              <a:bevelT w="381000"/>
            </a:sp3d>
          </p:spPr>
          <p:txBody>
            <a:bodyPr wrap="none" anchor="ctr"/>
            <a:lstStyle/>
            <a:p>
              <a:pPr>
                <a:defRPr/>
              </a:pPr>
              <a:endParaRPr lang="en-US">
                <a:latin typeface="Arial"/>
                <a:ea typeface="ＭＳ Ｐゴシック" charset="-128"/>
                <a:cs typeface="Arial"/>
              </a:endParaRPr>
            </a:p>
          </p:txBody>
        </p:sp>
        <p:sp>
          <p:nvSpPr>
            <p:cNvPr id="17" name="Oval 16"/>
            <p:cNvSpPr/>
            <p:nvPr/>
          </p:nvSpPr>
          <p:spPr bwMode="auto">
            <a:xfrm>
              <a:off x="858855" y="4676792"/>
              <a:ext cx="658776" cy="658777"/>
            </a:xfrm>
            <a:prstGeom prst="ellips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w="381000"/>
            </a:sp3d>
          </p:spPr>
          <p:txBody>
            <a:bodyPr wrap="none" anchor="ctr"/>
            <a:lstStyle/>
            <a:p>
              <a:pPr algn="ctr">
                <a:defRPr/>
              </a:pPr>
              <a:endParaRPr lang="en-US" sz="1800" dirty="0">
                <a:solidFill>
                  <a:schemeClr val="accent1"/>
                </a:solidFill>
                <a:latin typeface="Arial"/>
                <a:ea typeface="ＭＳ Ｐゴシック" charset="-128"/>
                <a:cs typeface="Arial"/>
              </a:endParaRPr>
            </a:p>
          </p:txBody>
        </p:sp>
      </p:grpSp>
      <p:grpSp>
        <p:nvGrpSpPr>
          <p:cNvPr id="4" name="Group 36"/>
          <p:cNvGrpSpPr>
            <a:grpSpLocks/>
          </p:cNvGrpSpPr>
          <p:nvPr/>
        </p:nvGrpSpPr>
        <p:grpSpPr bwMode="auto">
          <a:xfrm flipH="1">
            <a:off x="5303650" y="1578629"/>
            <a:ext cx="692150" cy="692150"/>
            <a:chOff x="629444" y="4447381"/>
            <a:chExt cx="1117600" cy="1117600"/>
          </a:xfrm>
        </p:grpSpPr>
        <p:sp>
          <p:nvSpPr>
            <p:cNvPr id="20" name="Oval 16"/>
            <p:cNvSpPr>
              <a:spLocks noChangeArrowheads="1"/>
            </p:cNvSpPr>
            <p:nvPr/>
          </p:nvSpPr>
          <p:spPr bwMode="auto">
            <a:xfrm>
              <a:off x="629444" y="4447381"/>
              <a:ext cx="1117600" cy="1117600"/>
            </a:xfrm>
            <a:prstGeom prst="ellipse">
              <a:avLst/>
            </a:prstGeom>
            <a:solidFill>
              <a:schemeClr val="bg1"/>
            </a:solidFill>
            <a:ln w="101600">
              <a:solidFill>
                <a:schemeClr val="accent6"/>
              </a:solidFill>
              <a:round/>
              <a:headEnd/>
              <a:tailEnd/>
            </a:ln>
            <a:scene3d>
              <a:camera prst="orthographicFront"/>
              <a:lightRig rig="threePt" dir="t"/>
            </a:scene3d>
            <a:sp3d>
              <a:bevelT w="381000"/>
            </a:sp3d>
          </p:spPr>
          <p:txBody>
            <a:bodyPr wrap="none" anchor="ctr"/>
            <a:lstStyle/>
            <a:p>
              <a:pPr>
                <a:defRPr/>
              </a:pPr>
              <a:endParaRPr lang="en-US">
                <a:latin typeface="Arial"/>
                <a:ea typeface="ＭＳ Ｐゴシック" charset="-128"/>
                <a:cs typeface="Arial"/>
              </a:endParaRPr>
            </a:p>
          </p:txBody>
        </p:sp>
        <p:sp>
          <p:nvSpPr>
            <p:cNvPr id="21" name="Oval 20"/>
            <p:cNvSpPr/>
            <p:nvPr/>
          </p:nvSpPr>
          <p:spPr bwMode="auto">
            <a:xfrm>
              <a:off x="858855" y="4676792"/>
              <a:ext cx="658776" cy="658777"/>
            </a:xfrm>
            <a:prstGeom prst="ellips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w="381000"/>
            </a:sp3d>
          </p:spPr>
          <p:txBody>
            <a:bodyPr wrap="none" anchor="ctr"/>
            <a:lstStyle/>
            <a:p>
              <a:pPr algn="ctr">
                <a:defRPr/>
              </a:pPr>
              <a:endParaRPr lang="en-US" sz="1800" dirty="0">
                <a:solidFill>
                  <a:schemeClr val="accent1"/>
                </a:solidFill>
                <a:latin typeface="Arial"/>
                <a:ea typeface="ＭＳ Ｐゴシック" charset="-128"/>
                <a:cs typeface="Arial"/>
              </a:endParaRPr>
            </a:p>
          </p:txBody>
        </p:sp>
      </p:grpSp>
      <p:grpSp>
        <p:nvGrpSpPr>
          <p:cNvPr id="5" name="Group 36"/>
          <p:cNvGrpSpPr>
            <a:grpSpLocks/>
          </p:cNvGrpSpPr>
          <p:nvPr/>
        </p:nvGrpSpPr>
        <p:grpSpPr bwMode="auto">
          <a:xfrm flipH="1">
            <a:off x="8302625" y="1578629"/>
            <a:ext cx="692150" cy="692150"/>
            <a:chOff x="629444" y="4447381"/>
            <a:chExt cx="1117600" cy="1117600"/>
          </a:xfrm>
        </p:grpSpPr>
        <p:sp>
          <p:nvSpPr>
            <p:cNvPr id="23" name="Oval 16"/>
            <p:cNvSpPr>
              <a:spLocks noChangeArrowheads="1"/>
            </p:cNvSpPr>
            <p:nvPr/>
          </p:nvSpPr>
          <p:spPr bwMode="auto">
            <a:xfrm>
              <a:off x="629444" y="4447381"/>
              <a:ext cx="1117600" cy="1117600"/>
            </a:xfrm>
            <a:prstGeom prst="ellipse">
              <a:avLst/>
            </a:prstGeom>
            <a:solidFill>
              <a:schemeClr val="bg1"/>
            </a:solidFill>
            <a:ln w="101600">
              <a:solidFill>
                <a:schemeClr val="accent6"/>
              </a:solidFill>
              <a:round/>
              <a:headEnd/>
              <a:tailEnd/>
            </a:ln>
            <a:scene3d>
              <a:camera prst="orthographicFront"/>
              <a:lightRig rig="threePt" dir="t"/>
            </a:scene3d>
            <a:sp3d>
              <a:bevelT w="381000"/>
            </a:sp3d>
          </p:spPr>
          <p:txBody>
            <a:bodyPr wrap="none" anchor="ctr"/>
            <a:lstStyle/>
            <a:p>
              <a:pPr>
                <a:defRPr/>
              </a:pPr>
              <a:endParaRPr lang="en-US">
                <a:latin typeface="Arial"/>
                <a:ea typeface="ＭＳ Ｐゴシック" charset="-128"/>
                <a:cs typeface="Arial"/>
              </a:endParaRPr>
            </a:p>
          </p:txBody>
        </p:sp>
        <p:sp>
          <p:nvSpPr>
            <p:cNvPr id="24" name="Oval 23"/>
            <p:cNvSpPr/>
            <p:nvPr/>
          </p:nvSpPr>
          <p:spPr bwMode="auto">
            <a:xfrm>
              <a:off x="858855" y="4676792"/>
              <a:ext cx="658776" cy="658777"/>
            </a:xfrm>
            <a:prstGeom prst="ellips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w="381000"/>
            </a:sp3d>
          </p:spPr>
          <p:txBody>
            <a:bodyPr wrap="none" anchor="ctr"/>
            <a:lstStyle/>
            <a:p>
              <a:pPr algn="ctr">
                <a:defRPr/>
              </a:pPr>
              <a:endParaRPr lang="en-US" sz="1800" dirty="0">
                <a:solidFill>
                  <a:schemeClr val="accent1"/>
                </a:solidFill>
                <a:latin typeface="Arial"/>
                <a:ea typeface="ＭＳ Ｐゴシック" charset="-128"/>
                <a:cs typeface="Arial"/>
              </a:endParaRPr>
            </a:p>
          </p:txBody>
        </p:sp>
      </p:grpSp>
      <p:sp>
        <p:nvSpPr>
          <p:cNvPr id="115716" name="Rectangle 4"/>
          <p:cNvSpPr>
            <a:spLocks noGrp="1" noChangeArrowheads="1"/>
          </p:cNvSpPr>
          <p:nvPr>
            <p:ph idx="4294967295"/>
          </p:nvPr>
        </p:nvSpPr>
        <p:spPr>
          <a:xfrm>
            <a:off x="381004" y="1794529"/>
            <a:ext cx="2502646" cy="2559050"/>
          </a:xfrm>
        </p:spPr>
        <p:txBody>
          <a:bodyPr/>
          <a:lstStyle/>
          <a:p>
            <a:pPr marL="0" indent="0" eaLnBrk="1" hangingPunct="1">
              <a:lnSpc>
                <a:spcPct val="95000"/>
              </a:lnSpc>
              <a:buNone/>
              <a:tabLst>
                <a:tab pos="800100" algn="l"/>
              </a:tabLst>
            </a:pPr>
            <a:r>
              <a:rPr lang="en-US" sz="2200" b="1" dirty="0">
                <a:solidFill>
                  <a:schemeClr val="accent1"/>
                </a:solidFill>
                <a:ea typeface="ＭＳ Ｐゴシック" charset="0"/>
              </a:rPr>
              <a:t>Depression</a:t>
            </a:r>
            <a:r>
              <a:rPr lang="en-US" sz="2200" b="1" dirty="0">
                <a:ea typeface="ＭＳ Ｐゴシック" charset="0"/>
              </a:rPr>
              <a:t> </a:t>
            </a:r>
            <a:r>
              <a:rPr lang="en-US" sz="2200" b="1" dirty="0" smtClean="0">
                <a:ea typeface="ＭＳ Ｐゴシック" charset="0"/>
              </a:rPr>
              <a:t>involves</a:t>
            </a:r>
            <a:br>
              <a:rPr lang="en-US" sz="2200" b="1" dirty="0" smtClean="0">
                <a:ea typeface="ＭＳ Ｐゴシック" charset="0"/>
              </a:rPr>
            </a:br>
            <a:r>
              <a:rPr lang="en-US" sz="2200" b="1" dirty="0" smtClean="0">
                <a:ea typeface="ＭＳ Ｐゴシック" charset="0"/>
              </a:rPr>
              <a:t>specific</a:t>
            </a:r>
            <a:r>
              <a:rPr lang="en-US" sz="2200" b="1" dirty="0">
                <a:ea typeface="ＭＳ Ｐゴシック" charset="0"/>
              </a:rPr>
              <a:t>, negative ways of thinking about one’s situation</a:t>
            </a:r>
          </a:p>
        </p:txBody>
      </p:sp>
    </p:spTree>
    <p:extLst>
      <p:ext uri="{BB962C8B-B14F-4D97-AF65-F5344CB8AC3E}">
        <p14:creationId xmlns:p14="http://schemas.microsoft.com/office/powerpoint/2010/main" val="2127578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17" presetClass="entr" presetSubtype="2" fill="hold" nodeType="withEffect">
                                  <p:stCondLst>
                                    <p:cond delay="50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ppt_x</p:attrName>
                                        </p:attrNameLst>
                                      </p:cBhvr>
                                      <p:tavLst>
                                        <p:tav tm="0">
                                          <p:val>
                                            <p:strVal val="#ppt_x+#ppt_w/2"/>
                                          </p:val>
                                        </p:tav>
                                        <p:tav tm="100000">
                                          <p:val>
                                            <p:strVal val="#ppt_x"/>
                                          </p:val>
                                        </p:tav>
                                      </p:tavLst>
                                    </p:anim>
                                    <p:anim calcmode="lin" valueType="num">
                                      <p:cBhvr>
                                        <p:cTn id="12" dur="500" fill="hold"/>
                                        <p:tgtEl>
                                          <p:spTgt spid="11"/>
                                        </p:tgtEl>
                                        <p:attrNameLst>
                                          <p:attrName>ppt_y</p:attrName>
                                        </p:attrNameLst>
                                      </p:cBhvr>
                                      <p:tavLst>
                                        <p:tav tm="0">
                                          <p:val>
                                            <p:strVal val="#ppt_y"/>
                                          </p:val>
                                        </p:tav>
                                        <p:tav tm="100000">
                                          <p:val>
                                            <p:strVal val="#ppt_y"/>
                                          </p:val>
                                        </p:tav>
                                      </p:tavLst>
                                    </p:anim>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strVal val="#ppt_h"/>
                                          </p:val>
                                        </p:tav>
                                        <p:tav tm="100000">
                                          <p:val>
                                            <p:strVal val="#ppt_h"/>
                                          </p:val>
                                        </p:tav>
                                      </p:tavLst>
                                    </p:anim>
                                  </p:childTnLst>
                                </p:cTn>
                              </p:par>
                            </p:childTnLst>
                          </p:cTn>
                        </p:par>
                        <p:par>
                          <p:cTn id="15" fill="hold" nodeType="afterGroup">
                            <p:stCondLst>
                              <p:cond delay="1000"/>
                            </p:stCondLst>
                            <p:childTnLst>
                              <p:par>
                                <p:cTn id="16" presetID="12" presetClass="entr" presetSubtype="4" fill="hold" grpId="0" nodeType="afterEffect">
                                  <p:stCondLst>
                                    <p:cond delay="0"/>
                                  </p:stCondLst>
                                  <p:childTnLst>
                                    <p:set>
                                      <p:cBhvr>
                                        <p:cTn id="17" dur="1" fill="hold">
                                          <p:stCondLst>
                                            <p:cond delay="0"/>
                                          </p:stCondLst>
                                        </p:cTn>
                                        <p:tgtEl>
                                          <p:spTgt spid="115716">
                                            <p:txEl>
                                              <p:pRg st="0" end="0"/>
                                            </p:txEl>
                                          </p:spTgt>
                                        </p:tgtEl>
                                        <p:attrNameLst>
                                          <p:attrName>style.visibility</p:attrName>
                                        </p:attrNameLst>
                                      </p:cBhvr>
                                      <p:to>
                                        <p:strVal val="visible"/>
                                      </p:to>
                                    </p:set>
                                    <p:animEffect transition="in" filter="slide(fromBottom)">
                                      <p:cBhvr>
                                        <p:cTn id="18" dur="500"/>
                                        <p:tgtEl>
                                          <p:spTgt spid="115716">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childTnLst>
                                </p:cTn>
                              </p:par>
                              <p:par>
                                <p:cTn id="25" presetID="17" presetClass="entr" presetSubtype="2" fill="hold" nodeType="withEffect">
                                  <p:stCondLst>
                                    <p:cond delay="50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ppt_x</p:attrName>
                                        </p:attrNameLst>
                                      </p:cBhvr>
                                      <p:tavLst>
                                        <p:tav tm="0">
                                          <p:val>
                                            <p:strVal val="#ppt_x+#ppt_w/2"/>
                                          </p:val>
                                        </p:tav>
                                        <p:tav tm="100000">
                                          <p:val>
                                            <p:strVal val="#ppt_x"/>
                                          </p:val>
                                        </p:tav>
                                      </p:tavLst>
                                    </p:anim>
                                    <p:anim calcmode="lin" valueType="num">
                                      <p:cBhvr>
                                        <p:cTn id="28" dur="500" fill="hold"/>
                                        <p:tgtEl>
                                          <p:spTgt spid="13"/>
                                        </p:tgtEl>
                                        <p:attrNameLst>
                                          <p:attrName>ppt_y</p:attrName>
                                        </p:attrNameLst>
                                      </p:cBhvr>
                                      <p:tavLst>
                                        <p:tav tm="0">
                                          <p:val>
                                            <p:strVal val="#ppt_y"/>
                                          </p:val>
                                        </p:tav>
                                        <p:tav tm="100000">
                                          <p:val>
                                            <p:strVal val="#ppt_y"/>
                                          </p:val>
                                        </p:tav>
                                      </p:tavLst>
                                    </p:anim>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strVal val="#ppt_h"/>
                                          </p:val>
                                        </p:tav>
                                        <p:tav tm="100000">
                                          <p:val>
                                            <p:strVal val="#ppt_h"/>
                                          </p:val>
                                        </p:tav>
                                      </p:tavLst>
                                    </p:anim>
                                  </p:childTnLst>
                                </p:cTn>
                              </p:par>
                            </p:childTnLst>
                          </p:cTn>
                        </p:par>
                        <p:par>
                          <p:cTn id="31" fill="hold" nodeType="afterGroup">
                            <p:stCondLst>
                              <p:cond delay="1000"/>
                            </p:stCondLst>
                            <p:childTnLst>
                              <p:par>
                                <p:cTn id="32" presetID="12" presetClass="entr" presetSubtype="4" fill="hold" grpId="0" nodeType="after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slide(fromBottom)">
                                      <p:cBhvr>
                                        <p:cTn id="34" dur="500"/>
                                        <p:tgtEl>
                                          <p:spTgt spid="8">
                                            <p:txEl>
                                              <p:pRg st="0" end="0"/>
                                            </p:txEl>
                                          </p:spTgt>
                                        </p:tgtEl>
                                      </p:cBhvr>
                                    </p:animEffect>
                                  </p:childTnLst>
                                </p:cTn>
                              </p:par>
                            </p:childTnLst>
                          </p:cTn>
                        </p:par>
                        <p:par>
                          <p:cTn id="35" fill="hold" nodeType="afterGroup">
                            <p:stCondLst>
                              <p:cond delay="1500"/>
                            </p:stCondLst>
                            <p:childTnLst>
                              <p:par>
                                <p:cTn id="36" presetID="12" presetClass="entr" presetSubtype="1" fill="hold" grpId="0" nodeType="afterEffect">
                                  <p:stCondLst>
                                    <p:cond delay="0"/>
                                  </p:stCondLst>
                                  <p:childTnLst>
                                    <p:set>
                                      <p:cBhvr>
                                        <p:cTn id="37" dur="1" fill="hold">
                                          <p:stCondLst>
                                            <p:cond delay="0"/>
                                          </p:stCondLst>
                                        </p:cTn>
                                        <p:tgtEl>
                                          <p:spTgt spid="8">
                                            <p:txEl>
                                              <p:pRg st="1" end="1"/>
                                            </p:txEl>
                                          </p:spTgt>
                                        </p:tgtEl>
                                        <p:attrNameLst>
                                          <p:attrName>style.visibility</p:attrName>
                                        </p:attrNameLst>
                                      </p:cBhvr>
                                      <p:to>
                                        <p:strVal val="visible"/>
                                      </p:to>
                                    </p:set>
                                    <p:animEffect transition="in" filter="slide(fromTop)">
                                      <p:cBhvr>
                                        <p:cTn id="38" dur="500"/>
                                        <p:tgtEl>
                                          <p:spTgt spid="8">
                                            <p:txEl>
                                              <p:pRg st="1" end="1"/>
                                            </p:txEl>
                                          </p:spTgt>
                                        </p:tgtEl>
                                      </p:cBhvr>
                                    </p:animEffect>
                                  </p:childTnLst>
                                </p:cTn>
                              </p:par>
                            </p:childTnLst>
                          </p:cTn>
                        </p:par>
                        <p:par>
                          <p:cTn id="39" fill="hold" nodeType="afterGroup">
                            <p:stCondLst>
                              <p:cond delay="2000"/>
                            </p:stCondLst>
                            <p:childTnLst>
                              <p:par>
                                <p:cTn id="40" presetID="12" presetClass="entr" presetSubtype="1" fill="hold" grpId="0" nodeType="afterEffect">
                                  <p:stCondLst>
                                    <p:cond delay="0"/>
                                  </p:stCondLst>
                                  <p:childTnLst>
                                    <p:set>
                                      <p:cBhvr>
                                        <p:cTn id="41" dur="1" fill="hold">
                                          <p:stCondLst>
                                            <p:cond delay="0"/>
                                          </p:stCondLst>
                                        </p:cTn>
                                        <p:tgtEl>
                                          <p:spTgt spid="8">
                                            <p:txEl>
                                              <p:pRg st="2" end="2"/>
                                            </p:txEl>
                                          </p:spTgt>
                                        </p:tgtEl>
                                        <p:attrNameLst>
                                          <p:attrName>style.visibility</p:attrName>
                                        </p:attrNameLst>
                                      </p:cBhvr>
                                      <p:to>
                                        <p:strVal val="visible"/>
                                      </p:to>
                                    </p:set>
                                    <p:animEffect transition="in" filter="slide(fromTop)">
                                      <p:cBhvr>
                                        <p:cTn id="42" dur="500"/>
                                        <p:tgtEl>
                                          <p:spTgt spid="8">
                                            <p:txEl>
                                              <p:pRg st="2" end="2"/>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16"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childTnLst>
                                </p:cTn>
                              </p:par>
                              <p:par>
                                <p:cTn id="49" presetID="17" presetClass="entr" presetSubtype="2" fill="hold" nodeType="withEffect">
                                  <p:stCondLst>
                                    <p:cond delay="500"/>
                                  </p:stCondLst>
                                  <p:childTnLst>
                                    <p:set>
                                      <p:cBhvr>
                                        <p:cTn id="50" dur="1" fill="hold">
                                          <p:stCondLst>
                                            <p:cond delay="0"/>
                                          </p:stCondLst>
                                        </p:cTn>
                                        <p:tgtEl>
                                          <p:spTgt spid="14"/>
                                        </p:tgtEl>
                                        <p:attrNameLst>
                                          <p:attrName>style.visibility</p:attrName>
                                        </p:attrNameLst>
                                      </p:cBhvr>
                                      <p:to>
                                        <p:strVal val="visible"/>
                                      </p:to>
                                    </p:set>
                                    <p:anim calcmode="lin" valueType="num">
                                      <p:cBhvr>
                                        <p:cTn id="51" dur="500" fill="hold"/>
                                        <p:tgtEl>
                                          <p:spTgt spid="14"/>
                                        </p:tgtEl>
                                        <p:attrNameLst>
                                          <p:attrName>ppt_x</p:attrName>
                                        </p:attrNameLst>
                                      </p:cBhvr>
                                      <p:tavLst>
                                        <p:tav tm="0">
                                          <p:val>
                                            <p:strVal val="#ppt_x+#ppt_w/2"/>
                                          </p:val>
                                        </p:tav>
                                        <p:tav tm="100000">
                                          <p:val>
                                            <p:strVal val="#ppt_x"/>
                                          </p:val>
                                        </p:tav>
                                      </p:tavLst>
                                    </p:anim>
                                    <p:anim calcmode="lin" valueType="num">
                                      <p:cBhvr>
                                        <p:cTn id="52" dur="500" fill="hold"/>
                                        <p:tgtEl>
                                          <p:spTgt spid="14"/>
                                        </p:tgtEl>
                                        <p:attrNameLst>
                                          <p:attrName>ppt_y</p:attrName>
                                        </p:attrNameLst>
                                      </p:cBhvr>
                                      <p:tavLst>
                                        <p:tav tm="0">
                                          <p:val>
                                            <p:strVal val="#ppt_y"/>
                                          </p:val>
                                        </p:tav>
                                        <p:tav tm="100000">
                                          <p:val>
                                            <p:strVal val="#ppt_y"/>
                                          </p:val>
                                        </p:tav>
                                      </p:tavLst>
                                    </p:anim>
                                    <p:anim calcmode="lin" valueType="num">
                                      <p:cBhvr>
                                        <p:cTn id="53" dur="500" fill="hold"/>
                                        <p:tgtEl>
                                          <p:spTgt spid="14"/>
                                        </p:tgtEl>
                                        <p:attrNameLst>
                                          <p:attrName>ppt_w</p:attrName>
                                        </p:attrNameLst>
                                      </p:cBhvr>
                                      <p:tavLst>
                                        <p:tav tm="0">
                                          <p:val>
                                            <p:fltVal val="0"/>
                                          </p:val>
                                        </p:tav>
                                        <p:tav tm="100000">
                                          <p:val>
                                            <p:strVal val="#ppt_w"/>
                                          </p:val>
                                        </p:tav>
                                      </p:tavLst>
                                    </p:anim>
                                    <p:anim calcmode="lin" valueType="num">
                                      <p:cBhvr>
                                        <p:cTn id="54" dur="500" fill="hold"/>
                                        <p:tgtEl>
                                          <p:spTgt spid="14"/>
                                        </p:tgtEl>
                                        <p:attrNameLst>
                                          <p:attrName>ppt_h</p:attrName>
                                        </p:attrNameLst>
                                      </p:cBhvr>
                                      <p:tavLst>
                                        <p:tav tm="0">
                                          <p:val>
                                            <p:strVal val="#ppt_h"/>
                                          </p:val>
                                        </p:tav>
                                        <p:tav tm="100000">
                                          <p:val>
                                            <p:strVal val="#ppt_h"/>
                                          </p:val>
                                        </p:tav>
                                      </p:tavLst>
                                    </p:anim>
                                  </p:childTnLst>
                                </p:cTn>
                              </p:par>
                            </p:childTnLst>
                          </p:cTn>
                        </p:par>
                        <p:par>
                          <p:cTn id="55" fill="hold" nodeType="afterGroup">
                            <p:stCondLst>
                              <p:cond delay="1000"/>
                            </p:stCondLst>
                            <p:childTnLst>
                              <p:par>
                                <p:cTn id="56" presetID="12" presetClass="entr" presetSubtype="4" fill="hold" grpId="0" nodeType="afterEffect">
                                  <p:stCondLst>
                                    <p:cond delay="0"/>
                                  </p:stCondLst>
                                  <p:childTnLst>
                                    <p:set>
                                      <p:cBhvr>
                                        <p:cTn id="57" dur="1" fill="hold">
                                          <p:stCondLst>
                                            <p:cond delay="0"/>
                                          </p:stCondLst>
                                        </p:cTn>
                                        <p:tgtEl>
                                          <p:spTgt spid="10">
                                            <p:txEl>
                                              <p:pRg st="0" end="0"/>
                                            </p:txEl>
                                          </p:spTgt>
                                        </p:tgtEl>
                                        <p:attrNameLst>
                                          <p:attrName>style.visibility</p:attrName>
                                        </p:attrNameLst>
                                      </p:cBhvr>
                                      <p:to>
                                        <p:strVal val="visible"/>
                                      </p:to>
                                    </p:set>
                                    <p:animEffect transition="in" filter="slide(fromBottom)">
                                      <p:cBhvr>
                                        <p:cTn id="58" dur="500"/>
                                        <p:tgtEl>
                                          <p:spTgt spid="10">
                                            <p:txEl>
                                              <p:pRg st="0" end="0"/>
                                            </p:txEl>
                                          </p:spTgt>
                                        </p:tgtEl>
                                      </p:cBhvr>
                                    </p:animEffect>
                                  </p:childTnLst>
                                </p:cTn>
                              </p:par>
                            </p:childTnLst>
                          </p:cTn>
                        </p:par>
                        <p:par>
                          <p:cTn id="59" fill="hold" nodeType="afterGroup">
                            <p:stCondLst>
                              <p:cond delay="1500"/>
                            </p:stCondLst>
                            <p:childTnLst>
                              <p:par>
                                <p:cTn id="60" presetID="12" presetClass="entr" presetSubtype="1" fill="hold" grpId="0" nodeType="afterEffect">
                                  <p:stCondLst>
                                    <p:cond delay="0"/>
                                  </p:stCondLst>
                                  <p:childTnLst>
                                    <p:set>
                                      <p:cBhvr>
                                        <p:cTn id="61" dur="1" fill="hold">
                                          <p:stCondLst>
                                            <p:cond delay="0"/>
                                          </p:stCondLst>
                                        </p:cTn>
                                        <p:tgtEl>
                                          <p:spTgt spid="10">
                                            <p:txEl>
                                              <p:pRg st="1" end="1"/>
                                            </p:txEl>
                                          </p:spTgt>
                                        </p:tgtEl>
                                        <p:attrNameLst>
                                          <p:attrName>style.visibility</p:attrName>
                                        </p:attrNameLst>
                                      </p:cBhvr>
                                      <p:to>
                                        <p:strVal val="visible"/>
                                      </p:to>
                                    </p:set>
                                    <p:animEffect transition="in" filter="slide(fromTop)">
                                      <p:cBhvr>
                                        <p:cTn id="6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build="p"/>
      <p:bldP spid="11571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048" y="819321"/>
            <a:ext cx="5273933"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grpSp>
        <p:nvGrpSpPr>
          <p:cNvPr id="19" name="Group 18"/>
          <p:cNvGrpSpPr/>
          <p:nvPr/>
        </p:nvGrpSpPr>
        <p:grpSpPr>
          <a:xfrm>
            <a:off x="-6792" y="-6792"/>
            <a:ext cx="1051560" cy="1051560"/>
            <a:chOff x="-6792" y="-6792"/>
            <a:chExt cx="1051560" cy="1051560"/>
          </a:xfrm>
        </p:grpSpPr>
        <p:sp>
          <p:nvSpPr>
            <p:cNvPr id="20" name="Rectangle 19"/>
            <p:cNvSpPr/>
            <p:nvPr/>
          </p:nvSpPr>
          <p:spPr>
            <a:xfrm>
              <a:off x="-6792" y="-6792"/>
              <a:ext cx="1051560" cy="10515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1" name="TextBox 20"/>
            <p:cNvSpPr txBox="1"/>
            <p:nvPr/>
          </p:nvSpPr>
          <p:spPr>
            <a:xfrm>
              <a:off x="-6792" y="223271"/>
              <a:ext cx="1051560" cy="584776"/>
            </a:xfrm>
            <a:prstGeom prst="rect">
              <a:avLst/>
            </a:prstGeom>
            <a:noFill/>
            <a:ln>
              <a:noFill/>
            </a:ln>
          </p:spPr>
          <p:txBody>
            <a:bodyPr wrap="square" rtlCol="0">
              <a:spAutoFit/>
            </a:bodyPr>
            <a:lstStyle/>
            <a:p>
              <a:pPr algn="ctr"/>
              <a:r>
                <a:rPr lang="en-US" sz="3200" b="1" dirty="0" smtClean="0">
                  <a:solidFill>
                    <a:srgbClr val="FFFFFF"/>
                  </a:solidFill>
                  <a:latin typeface="Arial"/>
                  <a:cs typeface="Arial"/>
                </a:rPr>
                <a:t>15.1</a:t>
              </a:r>
              <a:endParaRPr lang="en-US" sz="3200" b="1" dirty="0">
                <a:solidFill>
                  <a:srgbClr val="FFFFFF"/>
                </a:solidFill>
                <a:latin typeface="Arial"/>
                <a:cs typeface="Arial"/>
              </a:endParaRPr>
            </a:p>
          </p:txBody>
        </p:sp>
      </p:grpSp>
      <p:sp>
        <p:nvSpPr>
          <p:cNvPr id="22" name="TextBox 21"/>
          <p:cNvSpPr txBox="1"/>
          <p:nvPr/>
        </p:nvSpPr>
        <p:spPr>
          <a:xfrm>
            <a:off x="1200984" y="326008"/>
            <a:ext cx="7050783" cy="461665"/>
          </a:xfrm>
          <a:prstGeom prst="rect">
            <a:avLst/>
          </a:prstGeom>
          <a:noFill/>
        </p:spPr>
        <p:txBody>
          <a:bodyPr wrap="square" rtlCol="0">
            <a:spAutoFit/>
          </a:bodyPr>
          <a:lstStyle/>
          <a:p>
            <a:r>
              <a:rPr lang="en-US" sz="2400" dirty="0" smtClean="0">
                <a:latin typeface="Arial"/>
                <a:cs typeface="Arial"/>
              </a:rPr>
              <a:t>Module Learning Objectives</a:t>
            </a:r>
            <a:endParaRPr lang="en-US" sz="2400" dirty="0">
              <a:latin typeface="Arial"/>
              <a:cs typeface="Arial"/>
            </a:endParaRPr>
          </a:p>
        </p:txBody>
      </p:sp>
      <p:grpSp>
        <p:nvGrpSpPr>
          <p:cNvPr id="7" name="Group 6"/>
          <p:cNvGrpSpPr/>
          <p:nvPr/>
        </p:nvGrpSpPr>
        <p:grpSpPr>
          <a:xfrm>
            <a:off x="612022" y="1346543"/>
            <a:ext cx="1078690" cy="734479"/>
            <a:chOff x="267760" y="1346543"/>
            <a:chExt cx="1078690" cy="734479"/>
          </a:xfrm>
        </p:grpSpPr>
        <p:sp>
          <p:nvSpPr>
            <p:cNvPr id="5" name="Round Diagonal Corner Rectangle 4"/>
            <p:cNvSpPr/>
            <p:nvPr/>
          </p:nvSpPr>
          <p:spPr>
            <a:xfrm>
              <a:off x="267760" y="1346543"/>
              <a:ext cx="1078690" cy="734479"/>
            </a:xfrm>
            <a:prstGeom prst="round2Diag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 name="TextBox 2"/>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15.1.A</a:t>
              </a:r>
              <a:endParaRPr lang="en-US" sz="2400" b="1" dirty="0">
                <a:solidFill>
                  <a:schemeClr val="bg1"/>
                </a:solidFill>
                <a:latin typeface="Arial"/>
                <a:cs typeface="Arial"/>
              </a:endParaRPr>
            </a:p>
          </p:txBody>
        </p:sp>
      </p:grpSp>
      <p:grpSp>
        <p:nvGrpSpPr>
          <p:cNvPr id="8" name="Group 7"/>
          <p:cNvGrpSpPr/>
          <p:nvPr/>
        </p:nvGrpSpPr>
        <p:grpSpPr>
          <a:xfrm>
            <a:off x="1851368" y="1346543"/>
            <a:ext cx="6648095" cy="941051"/>
            <a:chOff x="1507106" y="1346543"/>
            <a:chExt cx="6648095" cy="941051"/>
          </a:xfrm>
        </p:grpSpPr>
        <p:sp>
          <p:nvSpPr>
            <p:cNvPr id="6" name="Round Diagonal Corner Rectangle 5"/>
            <p:cNvSpPr/>
            <p:nvPr/>
          </p:nvSpPr>
          <p:spPr>
            <a:xfrm>
              <a:off x="1507106" y="1346543"/>
              <a:ext cx="6648095" cy="941051"/>
            </a:xfrm>
            <a:prstGeom prst="round2Diag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4" name="TextBox 3"/>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Consider why it is difficult to obtain a universally agreed-upon definition of “mental disorder.</a:t>
              </a:r>
              <a:r>
                <a:rPr lang="en-US" dirty="0" smtClean="0">
                  <a:latin typeface="Arial"/>
                  <a:cs typeface="Arial"/>
                </a:rPr>
                <a:t>”</a:t>
              </a:r>
              <a:endParaRPr lang="en-US" dirty="0">
                <a:latin typeface="Arial"/>
                <a:cs typeface="Arial"/>
              </a:endParaRPr>
            </a:p>
          </p:txBody>
        </p:sp>
      </p:grpSp>
      <p:grpSp>
        <p:nvGrpSpPr>
          <p:cNvPr id="13" name="Group 12"/>
          <p:cNvGrpSpPr/>
          <p:nvPr/>
        </p:nvGrpSpPr>
        <p:grpSpPr>
          <a:xfrm>
            <a:off x="612022" y="2379414"/>
            <a:ext cx="1078690" cy="734479"/>
            <a:chOff x="267760" y="1346543"/>
            <a:chExt cx="1078690" cy="734479"/>
          </a:xfrm>
        </p:grpSpPr>
        <p:sp>
          <p:nvSpPr>
            <p:cNvPr id="14" name="Round Diagonal Corner Rectangle 13"/>
            <p:cNvSpPr/>
            <p:nvPr/>
          </p:nvSpPr>
          <p:spPr>
            <a:xfrm>
              <a:off x="267760" y="1346543"/>
              <a:ext cx="1078690" cy="734479"/>
            </a:xfrm>
            <a:prstGeom prst="round2Diag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5" name="TextBox 1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15.1.B</a:t>
              </a:r>
              <a:endParaRPr lang="en-US" sz="2400" b="1" dirty="0">
                <a:solidFill>
                  <a:schemeClr val="bg1"/>
                </a:solidFill>
                <a:latin typeface="Arial"/>
                <a:cs typeface="Arial"/>
              </a:endParaRPr>
            </a:p>
          </p:txBody>
        </p:sp>
      </p:grpSp>
      <p:grpSp>
        <p:nvGrpSpPr>
          <p:cNvPr id="16" name="Group 15"/>
          <p:cNvGrpSpPr/>
          <p:nvPr/>
        </p:nvGrpSpPr>
        <p:grpSpPr>
          <a:xfrm>
            <a:off x="1851368" y="2379414"/>
            <a:ext cx="6648095" cy="941832"/>
            <a:chOff x="1507106" y="1346543"/>
            <a:chExt cx="6648095" cy="941832"/>
          </a:xfrm>
        </p:grpSpPr>
        <p:sp>
          <p:nvSpPr>
            <p:cNvPr id="17" name="Round Diagonal Corner Rectangle 16"/>
            <p:cNvSpPr/>
            <p:nvPr/>
          </p:nvSpPr>
          <p:spPr>
            <a:xfrm>
              <a:off x="1507106" y="1346543"/>
              <a:ext cx="6648095" cy="941832"/>
            </a:xfrm>
            <a:prstGeom prst="round2Diag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8" name="TextBox 17"/>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Describe four dangers associated with using the DSM for diagnosis of mental disorders, and give an example of each</a:t>
              </a:r>
              <a:r>
                <a:rPr lang="en-US" dirty="0" smtClean="0">
                  <a:latin typeface="Arial"/>
                  <a:cs typeface="Arial"/>
                </a:rPr>
                <a:t>.</a:t>
              </a:r>
              <a:endParaRPr lang="en-US" dirty="0">
                <a:latin typeface="Arial"/>
                <a:cs typeface="Arial"/>
              </a:endParaRPr>
            </a:p>
          </p:txBody>
        </p:sp>
      </p:grpSp>
      <p:grpSp>
        <p:nvGrpSpPr>
          <p:cNvPr id="23" name="Group 22"/>
          <p:cNvGrpSpPr/>
          <p:nvPr/>
        </p:nvGrpSpPr>
        <p:grpSpPr>
          <a:xfrm>
            <a:off x="612022" y="3417694"/>
            <a:ext cx="1078690" cy="734479"/>
            <a:chOff x="267760" y="1346543"/>
            <a:chExt cx="1078690" cy="734479"/>
          </a:xfrm>
        </p:grpSpPr>
        <p:sp>
          <p:nvSpPr>
            <p:cNvPr id="24" name="Round Diagonal Corner Rectangle 23"/>
            <p:cNvSpPr/>
            <p:nvPr/>
          </p:nvSpPr>
          <p:spPr>
            <a:xfrm>
              <a:off x="267760" y="1346543"/>
              <a:ext cx="1078690" cy="734479"/>
            </a:xfrm>
            <a:prstGeom prst="round2Diag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5" name="TextBox 2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15.1.C</a:t>
              </a:r>
              <a:endParaRPr lang="en-US" sz="2400" b="1" dirty="0">
                <a:solidFill>
                  <a:schemeClr val="bg1"/>
                </a:solidFill>
                <a:latin typeface="Arial"/>
                <a:cs typeface="Arial"/>
              </a:endParaRPr>
            </a:p>
          </p:txBody>
        </p:sp>
      </p:grpSp>
      <p:grpSp>
        <p:nvGrpSpPr>
          <p:cNvPr id="26" name="Group 25"/>
          <p:cNvGrpSpPr/>
          <p:nvPr/>
        </p:nvGrpSpPr>
        <p:grpSpPr>
          <a:xfrm>
            <a:off x="1851368" y="3417694"/>
            <a:ext cx="6648095" cy="941832"/>
            <a:chOff x="1507106" y="1346543"/>
            <a:chExt cx="6648095" cy="941832"/>
          </a:xfrm>
        </p:grpSpPr>
        <p:sp>
          <p:nvSpPr>
            <p:cNvPr id="27" name="Round Diagonal Corner Rectangle 26"/>
            <p:cNvSpPr/>
            <p:nvPr/>
          </p:nvSpPr>
          <p:spPr>
            <a:xfrm>
              <a:off x="1507106" y="1346543"/>
              <a:ext cx="6648095" cy="941832"/>
            </a:xfrm>
            <a:prstGeom prst="round2Diag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8" name="TextBox 27"/>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Explain the theoretical basis of projective tests, and identify the problems associated with these techniques</a:t>
              </a:r>
              <a:r>
                <a:rPr lang="en-US" dirty="0" smtClean="0">
                  <a:latin typeface="Arial"/>
                  <a:cs typeface="Arial"/>
                </a:rPr>
                <a:t>.</a:t>
              </a:r>
              <a:endParaRPr lang="en-US" dirty="0">
                <a:latin typeface="Arial"/>
                <a:cs typeface="Arial"/>
              </a:endParaRPr>
            </a:p>
          </p:txBody>
        </p:sp>
      </p:grpSp>
    </p:spTree>
    <p:extLst>
      <p:ext uri="{BB962C8B-B14F-4D97-AF65-F5344CB8AC3E}">
        <p14:creationId xmlns:p14="http://schemas.microsoft.com/office/powerpoint/2010/main" val="767495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ppt_y</p:attrName>
                                        </p:attrNameLst>
                                      </p:cBhvr>
                                      <p:tavLst>
                                        <p:tav tm="0">
                                          <p:val>
                                            <p:strVal val="#ppt_y-#ppt_h*1.125000"/>
                                          </p:val>
                                        </p:tav>
                                        <p:tav tm="100000">
                                          <p:val>
                                            <p:strVal val="#ppt_y"/>
                                          </p:val>
                                        </p:tav>
                                      </p:tavLst>
                                    </p:anim>
                                    <p:animEffect transition="in" filter="wipe(down)">
                                      <p:cBhvr>
                                        <p:cTn id="13" dur="500"/>
                                        <p:tgtEl>
                                          <p:spTgt spid="22"/>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ppt_x</p:attrName>
                                        </p:attrNameLst>
                                      </p:cBhvr>
                                      <p:tavLst>
                                        <p:tav tm="0">
                                          <p:val>
                                            <p:strVal val="#ppt_x-#ppt_w*1.125000"/>
                                          </p:val>
                                        </p:tav>
                                        <p:tav tm="100000">
                                          <p:val>
                                            <p:strVal val="#ppt_x"/>
                                          </p:val>
                                        </p:tav>
                                      </p:tavLst>
                                    </p:anim>
                                    <p:animEffect transition="in" filter="wipe(right)">
                                      <p:cBhvr>
                                        <p:cTn id="18" dur="500"/>
                                        <p:tgtEl>
                                          <p:spTgt spid="2"/>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 calcmode="lin" valueType="num">
                                      <p:cBhvr>
                                        <p:cTn id="24" dur="500" fill="hold"/>
                                        <p:tgtEl>
                                          <p:spTgt spid="7"/>
                                        </p:tgtEl>
                                        <p:attrNameLst>
                                          <p:attrName>style.rotation</p:attrName>
                                        </p:attrNameLst>
                                      </p:cBhvr>
                                      <p:tavLst>
                                        <p:tav tm="0">
                                          <p:val>
                                            <p:fltVal val="90"/>
                                          </p:val>
                                        </p:tav>
                                        <p:tav tm="100000">
                                          <p:val>
                                            <p:fltVal val="0"/>
                                          </p:val>
                                        </p:tav>
                                      </p:tavLst>
                                    </p:anim>
                                    <p:animEffect transition="in" filter="fade">
                                      <p:cBhvr>
                                        <p:cTn id="25" dur="500"/>
                                        <p:tgtEl>
                                          <p:spTgt spid="7"/>
                                        </p:tgtEl>
                                      </p:cBhvr>
                                    </p:animEffect>
                                  </p:childTnLst>
                                </p:cTn>
                              </p:par>
                            </p:childTnLst>
                          </p:cTn>
                        </p:par>
                        <p:par>
                          <p:cTn id="26" fill="hold">
                            <p:stCondLst>
                              <p:cond delay="2000"/>
                            </p:stCondLst>
                            <p:childTnLst>
                              <p:par>
                                <p:cTn id="27" presetID="23" presetClass="entr" presetSubtype="16"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childTnLst>
                                </p:cTn>
                              </p:par>
                            </p:childTnLst>
                          </p:cTn>
                        </p:par>
                        <p:par>
                          <p:cTn id="31" fill="hold">
                            <p:stCondLst>
                              <p:cond delay="2500"/>
                            </p:stCondLst>
                            <p:childTnLst>
                              <p:par>
                                <p:cTn id="32" presetID="31"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 calcmode="lin" valueType="num">
                                      <p:cBhvr>
                                        <p:cTn id="36" dur="500" fill="hold"/>
                                        <p:tgtEl>
                                          <p:spTgt spid="13"/>
                                        </p:tgtEl>
                                        <p:attrNameLst>
                                          <p:attrName>style.rotation</p:attrName>
                                        </p:attrNameLst>
                                      </p:cBhvr>
                                      <p:tavLst>
                                        <p:tav tm="0">
                                          <p:val>
                                            <p:fltVal val="90"/>
                                          </p:val>
                                        </p:tav>
                                        <p:tav tm="100000">
                                          <p:val>
                                            <p:fltVal val="0"/>
                                          </p:val>
                                        </p:tav>
                                      </p:tavLst>
                                    </p:anim>
                                    <p:animEffect transition="in" filter="fade">
                                      <p:cBhvr>
                                        <p:cTn id="37" dur="500"/>
                                        <p:tgtEl>
                                          <p:spTgt spid="13"/>
                                        </p:tgtEl>
                                      </p:cBhvr>
                                    </p:animEffect>
                                  </p:childTnLst>
                                </p:cTn>
                              </p:par>
                            </p:childTnLst>
                          </p:cTn>
                        </p:par>
                        <p:par>
                          <p:cTn id="38" fill="hold">
                            <p:stCondLst>
                              <p:cond delay="3000"/>
                            </p:stCondLst>
                            <p:childTnLst>
                              <p:par>
                                <p:cTn id="39" presetID="23" presetClass="entr" presetSubtype="16"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childTnLst>
                                </p:cTn>
                              </p:par>
                            </p:childTnLst>
                          </p:cTn>
                        </p:par>
                        <p:par>
                          <p:cTn id="43" fill="hold">
                            <p:stCondLst>
                              <p:cond delay="3500"/>
                            </p:stCondLst>
                            <p:childTnLst>
                              <p:par>
                                <p:cTn id="44" presetID="31" presetClass="entr" presetSubtype="0"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 calcmode="lin" valueType="num">
                                      <p:cBhvr>
                                        <p:cTn id="48" dur="500" fill="hold"/>
                                        <p:tgtEl>
                                          <p:spTgt spid="23"/>
                                        </p:tgtEl>
                                        <p:attrNameLst>
                                          <p:attrName>style.rotation</p:attrName>
                                        </p:attrNameLst>
                                      </p:cBhvr>
                                      <p:tavLst>
                                        <p:tav tm="0">
                                          <p:val>
                                            <p:fltVal val="90"/>
                                          </p:val>
                                        </p:tav>
                                        <p:tav tm="100000">
                                          <p:val>
                                            <p:fltVal val="0"/>
                                          </p:val>
                                        </p:tav>
                                      </p:tavLst>
                                    </p:anim>
                                    <p:animEffect transition="in" filter="fade">
                                      <p:cBhvr>
                                        <p:cTn id="49" dur="500"/>
                                        <p:tgtEl>
                                          <p:spTgt spid="23"/>
                                        </p:tgtEl>
                                      </p:cBhvr>
                                    </p:animEffect>
                                  </p:childTnLst>
                                </p:cTn>
                              </p:par>
                            </p:childTnLst>
                          </p:cTn>
                        </p:par>
                        <p:par>
                          <p:cTn id="50" fill="hold">
                            <p:stCondLst>
                              <p:cond delay="4000"/>
                            </p:stCondLst>
                            <p:childTnLst>
                              <p:par>
                                <p:cTn id="51" presetID="23" presetClass="entr" presetSubtype="16" fill="hold" nodeType="after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p:cTn id="53" dur="500" fill="hold"/>
                                        <p:tgtEl>
                                          <p:spTgt spid="26"/>
                                        </p:tgtEl>
                                        <p:attrNameLst>
                                          <p:attrName>ppt_w</p:attrName>
                                        </p:attrNameLst>
                                      </p:cBhvr>
                                      <p:tavLst>
                                        <p:tav tm="0">
                                          <p:val>
                                            <p:fltVal val="0"/>
                                          </p:val>
                                        </p:tav>
                                        <p:tav tm="100000">
                                          <p:val>
                                            <p:strVal val="#ppt_w"/>
                                          </p:val>
                                        </p:tav>
                                      </p:tavLst>
                                    </p:anim>
                                    <p:anim calcmode="lin" valueType="num">
                                      <p:cBhvr>
                                        <p:cTn id="54"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ALCRPN0.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7791"/>
            <a:ext cx="9144000" cy="6474295"/>
          </a:xfrm>
          <a:prstGeom prst="rect">
            <a:avLst/>
          </a:prstGeom>
        </p:spPr>
      </p:pic>
      <p:sp>
        <p:nvSpPr>
          <p:cNvPr id="2" name="Rectangle 1"/>
          <p:cNvSpPr/>
          <p:nvPr/>
        </p:nvSpPr>
        <p:spPr>
          <a:xfrm>
            <a:off x="5787487" y="1978831"/>
            <a:ext cx="2441120" cy="1128463"/>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6360242" y="622710"/>
            <a:ext cx="1261806" cy="1261806"/>
            <a:chOff x="815959" y="622710"/>
            <a:chExt cx="1261806" cy="1261806"/>
          </a:xfrm>
        </p:grpSpPr>
        <p:sp>
          <p:nvSpPr>
            <p:cNvPr id="4" name="Oval 3"/>
            <p:cNvSpPr/>
            <p:nvPr/>
          </p:nvSpPr>
          <p:spPr>
            <a:xfrm>
              <a:off x="815959" y="622710"/>
              <a:ext cx="1261806" cy="126180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921082" y="944304"/>
              <a:ext cx="1051560" cy="584776"/>
            </a:xfrm>
            <a:prstGeom prst="rect">
              <a:avLst/>
            </a:prstGeom>
            <a:noFill/>
            <a:ln>
              <a:noFill/>
            </a:ln>
          </p:spPr>
          <p:txBody>
            <a:bodyPr wrap="square" rtlCol="0">
              <a:spAutoFit/>
            </a:bodyPr>
            <a:lstStyle/>
            <a:p>
              <a:pPr algn="ctr"/>
              <a:r>
                <a:rPr lang="en-US" sz="3200" b="1" dirty="0" smtClean="0">
                  <a:solidFill>
                    <a:srgbClr val="4AC6A0"/>
                  </a:solidFill>
                  <a:latin typeface="Arial"/>
                  <a:cs typeface="Arial"/>
                </a:rPr>
                <a:t>15.5</a:t>
              </a:r>
              <a:endParaRPr lang="en-US" sz="3200" b="1" dirty="0">
                <a:solidFill>
                  <a:srgbClr val="4AC6A0"/>
                </a:solidFill>
                <a:latin typeface="Arial"/>
                <a:cs typeface="Arial"/>
              </a:endParaRPr>
            </a:p>
          </p:txBody>
        </p:sp>
      </p:grpSp>
      <p:sp>
        <p:nvSpPr>
          <p:cNvPr id="6" name="TextBox 5"/>
          <p:cNvSpPr txBox="1"/>
          <p:nvPr/>
        </p:nvSpPr>
        <p:spPr>
          <a:xfrm>
            <a:off x="5787487" y="2105743"/>
            <a:ext cx="2441120" cy="830997"/>
          </a:xfrm>
          <a:prstGeom prst="rect">
            <a:avLst/>
          </a:prstGeom>
          <a:noFill/>
        </p:spPr>
        <p:txBody>
          <a:bodyPr wrap="square" rtlCol="0">
            <a:spAutoFit/>
          </a:bodyPr>
          <a:lstStyle/>
          <a:p>
            <a:pPr algn="ctr"/>
            <a:r>
              <a:rPr lang="en-US" sz="2400" b="1" dirty="0">
                <a:solidFill>
                  <a:schemeClr val="bg1"/>
                </a:solidFill>
                <a:latin typeface=""/>
              </a:rPr>
              <a:t>Personality </a:t>
            </a:r>
            <a:r>
              <a:rPr lang="en-US" sz="2400" b="1" dirty="0" smtClean="0">
                <a:solidFill>
                  <a:schemeClr val="bg1"/>
                </a:solidFill>
                <a:latin typeface=""/>
              </a:rPr>
              <a:t>Disorders</a:t>
            </a:r>
            <a:endParaRPr lang="en-US" sz="2400" b="1" dirty="0">
              <a:solidFill>
                <a:schemeClr val="bg1"/>
              </a:solidFill>
              <a:latin typeface="Arial"/>
              <a:cs typeface="Arial"/>
            </a:endParaRPr>
          </a:p>
        </p:txBody>
      </p:sp>
    </p:spTree>
    <p:extLst>
      <p:ext uri="{BB962C8B-B14F-4D97-AF65-F5344CB8AC3E}">
        <p14:creationId xmlns:p14="http://schemas.microsoft.com/office/powerpoint/2010/main" val="4478324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048" y="819321"/>
            <a:ext cx="5273933"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grpSp>
        <p:nvGrpSpPr>
          <p:cNvPr id="19" name="Group 18"/>
          <p:cNvGrpSpPr/>
          <p:nvPr/>
        </p:nvGrpSpPr>
        <p:grpSpPr>
          <a:xfrm>
            <a:off x="-6792" y="-6792"/>
            <a:ext cx="1051560" cy="1051560"/>
            <a:chOff x="-6792" y="-6792"/>
            <a:chExt cx="1051560" cy="1051560"/>
          </a:xfrm>
        </p:grpSpPr>
        <p:sp>
          <p:nvSpPr>
            <p:cNvPr id="20" name="Rectangle 19"/>
            <p:cNvSpPr/>
            <p:nvPr/>
          </p:nvSpPr>
          <p:spPr>
            <a:xfrm>
              <a:off x="-6792" y="-6792"/>
              <a:ext cx="1051560" cy="10515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1" name="TextBox 20"/>
            <p:cNvSpPr txBox="1"/>
            <p:nvPr/>
          </p:nvSpPr>
          <p:spPr>
            <a:xfrm>
              <a:off x="-6792" y="223271"/>
              <a:ext cx="1051560" cy="584776"/>
            </a:xfrm>
            <a:prstGeom prst="rect">
              <a:avLst/>
            </a:prstGeom>
            <a:noFill/>
            <a:ln>
              <a:noFill/>
            </a:ln>
          </p:spPr>
          <p:txBody>
            <a:bodyPr wrap="square" rtlCol="0">
              <a:spAutoFit/>
            </a:bodyPr>
            <a:lstStyle/>
            <a:p>
              <a:pPr algn="ctr"/>
              <a:r>
                <a:rPr lang="en-US" sz="3200" b="1" dirty="0" smtClean="0">
                  <a:solidFill>
                    <a:srgbClr val="FFFFFF"/>
                  </a:solidFill>
                  <a:latin typeface="Arial"/>
                  <a:cs typeface="Arial"/>
                </a:rPr>
                <a:t>15.5</a:t>
              </a:r>
              <a:endParaRPr lang="en-US" sz="3200" b="1" dirty="0">
                <a:solidFill>
                  <a:srgbClr val="FFFFFF"/>
                </a:solidFill>
                <a:latin typeface="Arial"/>
                <a:cs typeface="Arial"/>
              </a:endParaRPr>
            </a:p>
          </p:txBody>
        </p:sp>
      </p:grpSp>
      <p:sp>
        <p:nvSpPr>
          <p:cNvPr id="22" name="TextBox 21"/>
          <p:cNvSpPr txBox="1"/>
          <p:nvPr/>
        </p:nvSpPr>
        <p:spPr>
          <a:xfrm>
            <a:off x="1200984" y="326008"/>
            <a:ext cx="7050783" cy="461665"/>
          </a:xfrm>
          <a:prstGeom prst="rect">
            <a:avLst/>
          </a:prstGeom>
          <a:noFill/>
        </p:spPr>
        <p:txBody>
          <a:bodyPr wrap="square" rtlCol="0">
            <a:spAutoFit/>
          </a:bodyPr>
          <a:lstStyle/>
          <a:p>
            <a:r>
              <a:rPr lang="en-US" sz="2400" dirty="0" smtClean="0">
                <a:latin typeface="Arial"/>
                <a:cs typeface="Arial"/>
              </a:rPr>
              <a:t>Module Learning Objectives</a:t>
            </a:r>
            <a:endParaRPr lang="en-US" sz="2400" dirty="0">
              <a:latin typeface="Arial"/>
              <a:cs typeface="Arial"/>
            </a:endParaRPr>
          </a:p>
        </p:txBody>
      </p:sp>
      <p:grpSp>
        <p:nvGrpSpPr>
          <p:cNvPr id="7" name="Group 6"/>
          <p:cNvGrpSpPr/>
          <p:nvPr/>
        </p:nvGrpSpPr>
        <p:grpSpPr>
          <a:xfrm>
            <a:off x="612022" y="1346543"/>
            <a:ext cx="1078690" cy="734479"/>
            <a:chOff x="267760" y="1346543"/>
            <a:chExt cx="1078690" cy="734479"/>
          </a:xfrm>
        </p:grpSpPr>
        <p:sp>
          <p:nvSpPr>
            <p:cNvPr id="5" name="Round Diagonal Corner Rectangle 4"/>
            <p:cNvSpPr/>
            <p:nvPr/>
          </p:nvSpPr>
          <p:spPr>
            <a:xfrm>
              <a:off x="267760" y="1346543"/>
              <a:ext cx="1078690" cy="734479"/>
            </a:xfrm>
            <a:prstGeom prst="round2Diag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 name="TextBox 2"/>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15.5.A</a:t>
              </a:r>
              <a:endParaRPr lang="en-US" sz="2400" b="1" dirty="0">
                <a:solidFill>
                  <a:schemeClr val="bg1"/>
                </a:solidFill>
                <a:latin typeface="Arial"/>
                <a:cs typeface="Arial"/>
              </a:endParaRPr>
            </a:p>
          </p:txBody>
        </p:sp>
      </p:grpSp>
      <p:grpSp>
        <p:nvGrpSpPr>
          <p:cNvPr id="8" name="Group 7"/>
          <p:cNvGrpSpPr/>
          <p:nvPr/>
        </p:nvGrpSpPr>
        <p:grpSpPr>
          <a:xfrm>
            <a:off x="1851368" y="1346543"/>
            <a:ext cx="6648095" cy="722376"/>
            <a:chOff x="1507106" y="1346543"/>
            <a:chExt cx="6648095" cy="722376"/>
          </a:xfrm>
        </p:grpSpPr>
        <p:sp>
          <p:nvSpPr>
            <p:cNvPr id="6" name="Round Diagonal Corner Rectangle 5"/>
            <p:cNvSpPr/>
            <p:nvPr/>
          </p:nvSpPr>
          <p:spPr>
            <a:xfrm>
              <a:off x="1507106" y="1346543"/>
              <a:ext cx="6648095" cy="722376"/>
            </a:xfrm>
            <a:prstGeom prst="round2Diag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4" name="TextBox 3"/>
            <p:cNvSpPr txBox="1"/>
            <p:nvPr/>
          </p:nvSpPr>
          <p:spPr>
            <a:xfrm>
              <a:off x="1706012" y="1467386"/>
              <a:ext cx="6387986" cy="369332"/>
            </a:xfrm>
            <a:prstGeom prst="rect">
              <a:avLst/>
            </a:prstGeom>
            <a:noFill/>
          </p:spPr>
          <p:txBody>
            <a:bodyPr wrap="square" rtlCol="0">
              <a:spAutoFit/>
            </a:bodyPr>
            <a:lstStyle/>
            <a:p>
              <a:r>
                <a:rPr lang="en-US" dirty="0">
                  <a:latin typeface="Arial"/>
                  <a:cs typeface="Arial"/>
                </a:rPr>
                <a:t>Explain the main features of borderline personality disorder</a:t>
              </a:r>
              <a:r>
                <a:rPr lang="en-US" dirty="0" smtClean="0">
                  <a:latin typeface="Arial"/>
                  <a:cs typeface="Arial"/>
                </a:rPr>
                <a:t>.</a:t>
              </a:r>
              <a:endParaRPr lang="en-US" dirty="0">
                <a:latin typeface="Arial"/>
                <a:cs typeface="Arial"/>
              </a:endParaRPr>
            </a:p>
          </p:txBody>
        </p:sp>
      </p:grpSp>
      <p:grpSp>
        <p:nvGrpSpPr>
          <p:cNvPr id="13" name="Group 12"/>
          <p:cNvGrpSpPr/>
          <p:nvPr/>
        </p:nvGrpSpPr>
        <p:grpSpPr>
          <a:xfrm>
            <a:off x="612022" y="2165157"/>
            <a:ext cx="1078690" cy="734479"/>
            <a:chOff x="267760" y="1346543"/>
            <a:chExt cx="1078690" cy="734479"/>
          </a:xfrm>
        </p:grpSpPr>
        <p:sp>
          <p:nvSpPr>
            <p:cNvPr id="14" name="Round Diagonal Corner Rectangle 13"/>
            <p:cNvSpPr/>
            <p:nvPr/>
          </p:nvSpPr>
          <p:spPr>
            <a:xfrm>
              <a:off x="267760" y="1346543"/>
              <a:ext cx="1078690" cy="734479"/>
            </a:xfrm>
            <a:prstGeom prst="round2Diag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5" name="TextBox 1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15.5.B</a:t>
              </a:r>
              <a:endParaRPr lang="en-US" sz="2400" b="1" dirty="0">
                <a:solidFill>
                  <a:schemeClr val="bg1"/>
                </a:solidFill>
                <a:latin typeface="Arial"/>
                <a:cs typeface="Arial"/>
              </a:endParaRPr>
            </a:p>
          </p:txBody>
        </p:sp>
      </p:grpSp>
      <p:grpSp>
        <p:nvGrpSpPr>
          <p:cNvPr id="16" name="Group 15"/>
          <p:cNvGrpSpPr/>
          <p:nvPr/>
        </p:nvGrpSpPr>
        <p:grpSpPr>
          <a:xfrm>
            <a:off x="1851368" y="2165157"/>
            <a:ext cx="6648095" cy="941832"/>
            <a:chOff x="1507106" y="1346543"/>
            <a:chExt cx="6648095" cy="941832"/>
          </a:xfrm>
        </p:grpSpPr>
        <p:sp>
          <p:nvSpPr>
            <p:cNvPr id="17" name="Round Diagonal Corner Rectangle 16"/>
            <p:cNvSpPr/>
            <p:nvPr/>
          </p:nvSpPr>
          <p:spPr>
            <a:xfrm>
              <a:off x="1507106" y="1346543"/>
              <a:ext cx="6648095" cy="941832"/>
            </a:xfrm>
            <a:prstGeom prst="round2Diag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8" name="TextBox 17"/>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Distinguish between the terms </a:t>
              </a:r>
              <a:r>
                <a:rPr lang="en-US" i="1" dirty="0">
                  <a:latin typeface="Arial"/>
                  <a:cs typeface="Arial"/>
                </a:rPr>
                <a:t>psychopathy</a:t>
              </a:r>
              <a:r>
                <a:rPr lang="en-US" dirty="0">
                  <a:latin typeface="Arial"/>
                  <a:cs typeface="Arial"/>
                </a:rPr>
                <a:t> and </a:t>
              </a:r>
              <a:r>
                <a:rPr lang="en-US" i="1" dirty="0">
                  <a:latin typeface="Arial"/>
                  <a:cs typeface="Arial"/>
                </a:rPr>
                <a:t>antisocial personality disorder</a:t>
              </a:r>
              <a:r>
                <a:rPr lang="en-US" dirty="0">
                  <a:latin typeface="Arial"/>
                  <a:cs typeface="Arial"/>
                </a:rPr>
                <a:t>, and note the common elements of each</a:t>
              </a:r>
              <a:r>
                <a:rPr lang="en-US" dirty="0" smtClean="0">
                  <a:latin typeface="Arial"/>
                  <a:cs typeface="Arial"/>
                </a:rPr>
                <a:t>.</a:t>
              </a:r>
              <a:endParaRPr lang="en-US" dirty="0">
                <a:latin typeface="Arial"/>
                <a:cs typeface="Arial"/>
              </a:endParaRPr>
            </a:p>
          </p:txBody>
        </p:sp>
      </p:grpSp>
      <p:grpSp>
        <p:nvGrpSpPr>
          <p:cNvPr id="23" name="Group 22"/>
          <p:cNvGrpSpPr/>
          <p:nvPr/>
        </p:nvGrpSpPr>
        <p:grpSpPr>
          <a:xfrm>
            <a:off x="612022" y="3204423"/>
            <a:ext cx="1078690" cy="734479"/>
            <a:chOff x="267760" y="1346543"/>
            <a:chExt cx="1078690" cy="734479"/>
          </a:xfrm>
        </p:grpSpPr>
        <p:sp>
          <p:nvSpPr>
            <p:cNvPr id="24" name="Round Diagonal Corner Rectangle 23"/>
            <p:cNvSpPr/>
            <p:nvPr/>
          </p:nvSpPr>
          <p:spPr>
            <a:xfrm>
              <a:off x="267760" y="1346543"/>
              <a:ext cx="1078690" cy="734479"/>
            </a:xfrm>
            <a:prstGeom prst="round2Diag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5" name="TextBox 2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15.5.C</a:t>
              </a:r>
              <a:endParaRPr lang="en-US" sz="2400" b="1" dirty="0">
                <a:solidFill>
                  <a:schemeClr val="bg1"/>
                </a:solidFill>
                <a:latin typeface="Arial"/>
                <a:cs typeface="Arial"/>
              </a:endParaRPr>
            </a:p>
          </p:txBody>
        </p:sp>
      </p:grpSp>
      <p:grpSp>
        <p:nvGrpSpPr>
          <p:cNvPr id="26" name="Group 25"/>
          <p:cNvGrpSpPr/>
          <p:nvPr/>
        </p:nvGrpSpPr>
        <p:grpSpPr>
          <a:xfrm>
            <a:off x="1851368" y="3204423"/>
            <a:ext cx="6648095" cy="941832"/>
            <a:chOff x="1507106" y="1346543"/>
            <a:chExt cx="6648095" cy="941832"/>
          </a:xfrm>
        </p:grpSpPr>
        <p:sp>
          <p:nvSpPr>
            <p:cNvPr id="27" name="Round Diagonal Corner Rectangle 26"/>
            <p:cNvSpPr/>
            <p:nvPr/>
          </p:nvSpPr>
          <p:spPr>
            <a:xfrm>
              <a:off x="1507106" y="1346543"/>
              <a:ext cx="6648095" cy="941832"/>
            </a:xfrm>
            <a:prstGeom prst="round2Diag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8" name="TextBox 27"/>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List and explain the major factors that contribute to the central features of psychopathy</a:t>
              </a:r>
              <a:r>
                <a:rPr lang="en-US" dirty="0" smtClean="0">
                  <a:latin typeface="Arial"/>
                  <a:cs typeface="Arial"/>
                </a:rPr>
                <a:t>.</a:t>
              </a:r>
              <a:endParaRPr lang="en-US" dirty="0">
                <a:latin typeface="Arial"/>
                <a:cs typeface="Arial"/>
              </a:endParaRPr>
            </a:p>
          </p:txBody>
        </p:sp>
      </p:grpSp>
    </p:spTree>
    <p:extLst>
      <p:ext uri="{BB962C8B-B14F-4D97-AF65-F5344CB8AC3E}">
        <p14:creationId xmlns:p14="http://schemas.microsoft.com/office/powerpoint/2010/main" val="1963660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ppt_y</p:attrName>
                                        </p:attrNameLst>
                                      </p:cBhvr>
                                      <p:tavLst>
                                        <p:tav tm="0">
                                          <p:val>
                                            <p:strVal val="#ppt_y-#ppt_h*1.125000"/>
                                          </p:val>
                                        </p:tav>
                                        <p:tav tm="100000">
                                          <p:val>
                                            <p:strVal val="#ppt_y"/>
                                          </p:val>
                                        </p:tav>
                                      </p:tavLst>
                                    </p:anim>
                                    <p:animEffect transition="in" filter="wipe(down)">
                                      <p:cBhvr>
                                        <p:cTn id="13" dur="500"/>
                                        <p:tgtEl>
                                          <p:spTgt spid="22"/>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ppt_x</p:attrName>
                                        </p:attrNameLst>
                                      </p:cBhvr>
                                      <p:tavLst>
                                        <p:tav tm="0">
                                          <p:val>
                                            <p:strVal val="#ppt_x-#ppt_w*1.125000"/>
                                          </p:val>
                                        </p:tav>
                                        <p:tav tm="100000">
                                          <p:val>
                                            <p:strVal val="#ppt_x"/>
                                          </p:val>
                                        </p:tav>
                                      </p:tavLst>
                                    </p:anim>
                                    <p:animEffect transition="in" filter="wipe(right)">
                                      <p:cBhvr>
                                        <p:cTn id="18" dur="500"/>
                                        <p:tgtEl>
                                          <p:spTgt spid="2"/>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 calcmode="lin" valueType="num">
                                      <p:cBhvr>
                                        <p:cTn id="24" dur="500" fill="hold"/>
                                        <p:tgtEl>
                                          <p:spTgt spid="7"/>
                                        </p:tgtEl>
                                        <p:attrNameLst>
                                          <p:attrName>style.rotation</p:attrName>
                                        </p:attrNameLst>
                                      </p:cBhvr>
                                      <p:tavLst>
                                        <p:tav tm="0">
                                          <p:val>
                                            <p:fltVal val="90"/>
                                          </p:val>
                                        </p:tav>
                                        <p:tav tm="100000">
                                          <p:val>
                                            <p:fltVal val="0"/>
                                          </p:val>
                                        </p:tav>
                                      </p:tavLst>
                                    </p:anim>
                                    <p:animEffect transition="in" filter="fade">
                                      <p:cBhvr>
                                        <p:cTn id="25" dur="500"/>
                                        <p:tgtEl>
                                          <p:spTgt spid="7"/>
                                        </p:tgtEl>
                                      </p:cBhvr>
                                    </p:animEffect>
                                  </p:childTnLst>
                                </p:cTn>
                              </p:par>
                            </p:childTnLst>
                          </p:cTn>
                        </p:par>
                        <p:par>
                          <p:cTn id="26" fill="hold">
                            <p:stCondLst>
                              <p:cond delay="2000"/>
                            </p:stCondLst>
                            <p:childTnLst>
                              <p:par>
                                <p:cTn id="27" presetID="23" presetClass="entr" presetSubtype="16"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childTnLst>
                                </p:cTn>
                              </p:par>
                            </p:childTnLst>
                          </p:cTn>
                        </p:par>
                        <p:par>
                          <p:cTn id="31" fill="hold">
                            <p:stCondLst>
                              <p:cond delay="2500"/>
                            </p:stCondLst>
                            <p:childTnLst>
                              <p:par>
                                <p:cTn id="32" presetID="31"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 calcmode="lin" valueType="num">
                                      <p:cBhvr>
                                        <p:cTn id="36" dur="500" fill="hold"/>
                                        <p:tgtEl>
                                          <p:spTgt spid="13"/>
                                        </p:tgtEl>
                                        <p:attrNameLst>
                                          <p:attrName>style.rotation</p:attrName>
                                        </p:attrNameLst>
                                      </p:cBhvr>
                                      <p:tavLst>
                                        <p:tav tm="0">
                                          <p:val>
                                            <p:fltVal val="90"/>
                                          </p:val>
                                        </p:tav>
                                        <p:tav tm="100000">
                                          <p:val>
                                            <p:fltVal val="0"/>
                                          </p:val>
                                        </p:tav>
                                      </p:tavLst>
                                    </p:anim>
                                    <p:animEffect transition="in" filter="fade">
                                      <p:cBhvr>
                                        <p:cTn id="37" dur="500"/>
                                        <p:tgtEl>
                                          <p:spTgt spid="13"/>
                                        </p:tgtEl>
                                      </p:cBhvr>
                                    </p:animEffect>
                                  </p:childTnLst>
                                </p:cTn>
                              </p:par>
                            </p:childTnLst>
                          </p:cTn>
                        </p:par>
                        <p:par>
                          <p:cTn id="38" fill="hold">
                            <p:stCondLst>
                              <p:cond delay="3000"/>
                            </p:stCondLst>
                            <p:childTnLst>
                              <p:par>
                                <p:cTn id="39" presetID="23" presetClass="entr" presetSubtype="16"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childTnLst>
                                </p:cTn>
                              </p:par>
                            </p:childTnLst>
                          </p:cTn>
                        </p:par>
                        <p:par>
                          <p:cTn id="43" fill="hold">
                            <p:stCondLst>
                              <p:cond delay="3500"/>
                            </p:stCondLst>
                            <p:childTnLst>
                              <p:par>
                                <p:cTn id="44" presetID="31" presetClass="entr" presetSubtype="0"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 calcmode="lin" valueType="num">
                                      <p:cBhvr>
                                        <p:cTn id="48" dur="500" fill="hold"/>
                                        <p:tgtEl>
                                          <p:spTgt spid="23"/>
                                        </p:tgtEl>
                                        <p:attrNameLst>
                                          <p:attrName>style.rotation</p:attrName>
                                        </p:attrNameLst>
                                      </p:cBhvr>
                                      <p:tavLst>
                                        <p:tav tm="0">
                                          <p:val>
                                            <p:fltVal val="90"/>
                                          </p:val>
                                        </p:tav>
                                        <p:tav tm="100000">
                                          <p:val>
                                            <p:fltVal val="0"/>
                                          </p:val>
                                        </p:tav>
                                      </p:tavLst>
                                    </p:anim>
                                    <p:animEffect transition="in" filter="fade">
                                      <p:cBhvr>
                                        <p:cTn id="49" dur="500"/>
                                        <p:tgtEl>
                                          <p:spTgt spid="23"/>
                                        </p:tgtEl>
                                      </p:cBhvr>
                                    </p:animEffect>
                                  </p:childTnLst>
                                </p:cTn>
                              </p:par>
                            </p:childTnLst>
                          </p:cTn>
                        </p:par>
                        <p:par>
                          <p:cTn id="50" fill="hold">
                            <p:stCondLst>
                              <p:cond delay="4000"/>
                            </p:stCondLst>
                            <p:childTnLst>
                              <p:par>
                                <p:cTn id="51" presetID="23" presetClass="entr" presetSubtype="16" fill="hold" nodeType="after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p:cTn id="53" dur="500" fill="hold"/>
                                        <p:tgtEl>
                                          <p:spTgt spid="26"/>
                                        </p:tgtEl>
                                        <p:attrNameLst>
                                          <p:attrName>ppt_w</p:attrName>
                                        </p:attrNameLst>
                                      </p:cBhvr>
                                      <p:tavLst>
                                        <p:tav tm="0">
                                          <p:val>
                                            <p:fltVal val="0"/>
                                          </p:val>
                                        </p:tav>
                                        <p:tav tm="100000">
                                          <p:val>
                                            <p:strVal val="#ppt_w"/>
                                          </p:val>
                                        </p:tav>
                                      </p:tavLst>
                                    </p:anim>
                                    <p:anim calcmode="lin" valueType="num">
                                      <p:cBhvr>
                                        <p:cTn id="54"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68610" name="Title 37"/>
          <p:cNvSpPr>
            <a:spLocks noGrp="1"/>
          </p:cNvSpPr>
          <p:nvPr>
            <p:ph type="ctrTitle"/>
          </p:nvPr>
        </p:nvSpPr>
        <p:spPr/>
        <p:txBody>
          <a:bodyPr/>
          <a:lstStyle/>
          <a:p>
            <a:r>
              <a:rPr lang="en-US">
                <a:latin typeface="Arial" charset="0"/>
                <a:ea typeface="ＭＳ Ｐゴシック" charset="0"/>
                <a:cs typeface="ＭＳ Ｐゴシック" charset="0"/>
              </a:rPr>
              <a:t>Personality Disorders</a:t>
            </a:r>
          </a:p>
        </p:txBody>
      </p:sp>
      <p:sp>
        <p:nvSpPr>
          <p:cNvPr id="6" name="Content Placeholder 5"/>
          <p:cNvSpPr>
            <a:spLocks noGrp="1"/>
          </p:cNvSpPr>
          <p:nvPr>
            <p:ph idx="4294967295"/>
          </p:nvPr>
        </p:nvSpPr>
        <p:spPr>
          <a:xfrm>
            <a:off x="579755" y="1561354"/>
            <a:ext cx="3663539" cy="3391646"/>
          </a:xfrm>
        </p:spPr>
        <p:txBody>
          <a:bodyPr>
            <a:normAutofit fontScale="62500" lnSpcReduction="20000"/>
          </a:bodyPr>
          <a:lstStyle/>
          <a:p>
            <a:pPr marL="0" indent="0">
              <a:lnSpc>
                <a:spcPct val="120000"/>
              </a:lnSpc>
              <a:buNone/>
            </a:pPr>
            <a:r>
              <a:rPr lang="en-US" sz="3100" b="1" dirty="0">
                <a:solidFill>
                  <a:srgbClr val="FFFF00"/>
                </a:solidFill>
                <a:latin typeface="Arial" charset="0"/>
                <a:ea typeface="ＭＳ Ｐゴシック" charset="0"/>
                <a:cs typeface="ＭＳ Ｐゴシック" charset="0"/>
              </a:rPr>
              <a:t>Personality disorders</a:t>
            </a:r>
          </a:p>
          <a:p>
            <a:pPr marL="0" indent="0">
              <a:lnSpc>
                <a:spcPct val="120000"/>
              </a:lnSpc>
              <a:spcAft>
                <a:spcPts val="600"/>
              </a:spcAft>
              <a:buNone/>
            </a:pPr>
            <a:r>
              <a:rPr lang="en-US" sz="3100" b="1" dirty="0">
                <a:solidFill>
                  <a:srgbClr val="FFFFFF"/>
                </a:solidFill>
                <a:latin typeface="Arial" charset="0"/>
                <a:ea typeface="ＭＳ Ｐゴシック" charset="0"/>
                <a:cs typeface="ＭＳ Ｐゴシック" charset="0"/>
              </a:rPr>
              <a:t>Impairments in personality that cause great distress or an inability to get along with others</a:t>
            </a:r>
          </a:p>
          <a:p>
            <a:pPr>
              <a:lnSpc>
                <a:spcPct val="120000"/>
              </a:lnSpc>
            </a:pPr>
            <a:r>
              <a:rPr lang="en-US" b="1" dirty="0">
                <a:latin typeface="Arial" charset="0"/>
                <a:ea typeface="ＭＳ Ｐゴシック" charset="0"/>
              </a:rPr>
              <a:t>Borderline personality disorder: </a:t>
            </a:r>
            <a:r>
              <a:rPr lang="en-US" b="1" dirty="0">
                <a:solidFill>
                  <a:schemeClr val="accent1">
                    <a:lumMod val="75000"/>
                  </a:schemeClr>
                </a:solidFill>
                <a:latin typeface="Arial" charset="0"/>
                <a:ea typeface="ＭＳ Ｐゴシック" charset="0"/>
              </a:rPr>
              <a:t>Characterized by extreme negative emotionality and inability to regulate </a:t>
            </a:r>
            <a:r>
              <a:rPr lang="en-US" b="1" dirty="0" smtClean="0">
                <a:solidFill>
                  <a:schemeClr val="accent1">
                    <a:lumMod val="75000"/>
                  </a:schemeClr>
                </a:solidFill>
                <a:latin typeface="Arial" charset="0"/>
                <a:ea typeface="ＭＳ Ｐゴシック" charset="0"/>
              </a:rPr>
              <a:t>emotions</a:t>
            </a:r>
            <a:endParaRPr lang="en-US" b="1" dirty="0">
              <a:solidFill>
                <a:schemeClr val="accent1">
                  <a:lumMod val="75000"/>
                </a:schemeClr>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220874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slide(fromLeft)">
                                      <p:cBhvr>
                                        <p:cTn id="7" dur="500"/>
                                        <p:tgtEl>
                                          <p:spTgt spid="6">
                                            <p:txEl>
                                              <p:pRg st="0" end="0"/>
                                            </p:txEl>
                                          </p:spTgt>
                                        </p:tgtEl>
                                      </p:cBhvr>
                                    </p:animEffect>
                                  </p:childTnLst>
                                </p:cTn>
                              </p:par>
                            </p:childTnLst>
                          </p:cTn>
                        </p:par>
                        <p:par>
                          <p:cTn id="8" fill="hold" nodeType="afterGroup">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1000"/>
                                        <p:tgtEl>
                                          <p:spTgt spid="6">
                                            <p:txEl>
                                              <p:pRg st="1" end="1"/>
                                            </p:txEl>
                                          </p:spTgt>
                                        </p:tgtEl>
                                      </p:cBhvr>
                                    </p:animEffect>
                                    <p:anim calcmode="lin" valueType="num">
                                      <p:cBhvr>
                                        <p:cTn id="1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50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fade">
                                      <p:cBhvr>
                                        <p:cTn id="18" dur="1000"/>
                                        <p:tgtEl>
                                          <p:spTgt spid="6">
                                            <p:txEl>
                                              <p:pRg st="2" end="2"/>
                                            </p:txEl>
                                          </p:spTgt>
                                        </p:tgtEl>
                                      </p:cBhvr>
                                    </p:animEffect>
                                    <p:anim calcmode="lin" valueType="num">
                                      <p:cBhvr>
                                        <p:cTn id="19"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1" y="1734424"/>
            <a:ext cx="9144001" cy="3270869"/>
          </a:xfrm>
          <a:prstGeom prst="rect">
            <a:avLst/>
          </a:prstGeom>
          <a:solidFill>
            <a:schemeClr val="bg1"/>
          </a:solidFill>
          <a:ln w="9525" cap="flat" cmpd="sng" algn="ctr">
            <a:noFill/>
            <a:prstDash val="solid"/>
            <a:round/>
            <a:headEnd type="none" w="med" len="med"/>
            <a:tailEnd type="none" w="med" len="med"/>
          </a:ln>
          <a:effectLst>
            <a:outerShdw blurRad="127000" dist="38100" dir="2700000">
              <a:srgbClr val="000000">
                <a:alpha val="43000"/>
              </a:srgbClr>
            </a:outerShdw>
          </a:effectLst>
        </p:spPr>
        <p:txBody>
          <a:bodyPr wrap="none" anchor="ctr"/>
          <a:lstStyle/>
          <a:p>
            <a:pPr algn="ctr">
              <a:defRPr/>
            </a:pPr>
            <a:endParaRPr lang="en-US" sz="1800">
              <a:latin typeface="Arial" pitchFamily="-111" charset="0"/>
              <a:ea typeface="ＭＳ Ｐゴシック" charset="-128"/>
              <a:cs typeface="ＭＳ Ｐゴシック" charset="-128"/>
            </a:endParaRPr>
          </a:p>
        </p:txBody>
      </p:sp>
      <p:sp>
        <p:nvSpPr>
          <p:cNvPr id="70661" name="Title 37"/>
          <p:cNvSpPr>
            <a:spLocks noGrp="1"/>
          </p:cNvSpPr>
          <p:nvPr>
            <p:ph type="ctrTitle"/>
          </p:nvPr>
        </p:nvSpPr>
        <p:spPr/>
        <p:txBody>
          <a:bodyPr/>
          <a:lstStyle/>
          <a:p>
            <a:pPr eaLnBrk="1" hangingPunct="1"/>
            <a:r>
              <a:rPr lang="en-US">
                <a:latin typeface="Arial" charset="0"/>
                <a:ea typeface="ＭＳ Ｐゴシック" charset="0"/>
                <a:cs typeface="ＭＳ Ｐゴシック" charset="0"/>
              </a:rPr>
              <a:t>Antisocial Personality Disorder</a:t>
            </a:r>
          </a:p>
        </p:txBody>
      </p:sp>
      <p:sp>
        <p:nvSpPr>
          <p:cNvPr id="6" name="Content Placeholder 5"/>
          <p:cNvSpPr>
            <a:spLocks noGrp="1"/>
          </p:cNvSpPr>
          <p:nvPr>
            <p:ph idx="4294967295"/>
          </p:nvPr>
        </p:nvSpPr>
        <p:spPr>
          <a:xfrm>
            <a:off x="4526523" y="2353981"/>
            <a:ext cx="4527830" cy="1978960"/>
          </a:xfrm>
        </p:spPr>
        <p:txBody>
          <a:bodyPr>
            <a:normAutofit/>
          </a:bodyPr>
          <a:lstStyle/>
          <a:p>
            <a:pPr marL="0" indent="0">
              <a:lnSpc>
                <a:spcPct val="100000"/>
              </a:lnSpc>
              <a:buNone/>
            </a:pPr>
            <a:r>
              <a:rPr lang="en-US" sz="2400" b="1" dirty="0">
                <a:solidFill>
                  <a:srgbClr val="4F3967"/>
                </a:solidFill>
                <a:latin typeface="Arial" charset="0"/>
                <a:ea typeface="ＭＳ Ｐゴシック" charset="0"/>
                <a:cs typeface="ＭＳ Ｐゴシック" charset="0"/>
              </a:rPr>
              <a:t>Characterized by a lifelong pattern of irresponsible, antisocial behavior such as law-breaking, violence, and other impulsive, restless </a:t>
            </a:r>
            <a:r>
              <a:rPr lang="en-US" sz="2400" b="1" dirty="0" smtClean="0">
                <a:solidFill>
                  <a:srgbClr val="4F3967"/>
                </a:solidFill>
                <a:latin typeface="Arial" charset="0"/>
                <a:ea typeface="ＭＳ Ｐゴシック" charset="0"/>
                <a:cs typeface="ＭＳ Ｐゴシック" charset="0"/>
              </a:rPr>
              <a:t>acts</a:t>
            </a:r>
            <a:endParaRPr lang="en-US" sz="2400" b="1" dirty="0">
              <a:solidFill>
                <a:srgbClr val="4F3967"/>
              </a:solidFill>
              <a:latin typeface="Arial" charset="0"/>
              <a:ea typeface="ＭＳ Ｐゴシック" charset="0"/>
              <a:cs typeface="ＭＳ Ｐゴシック" charset="0"/>
            </a:endParaRPr>
          </a:p>
        </p:txBody>
      </p:sp>
      <p:pic>
        <p:nvPicPr>
          <p:cNvPr id="122883" name="Picture 3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0" y="1892812"/>
            <a:ext cx="4373675" cy="29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3846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5" presetClass="entr" presetSubtype="0" fill="hold" nodeType="afterEffect">
                                  <p:stCondLst>
                                    <p:cond delay="0"/>
                                  </p:stCondLst>
                                  <p:childTnLst>
                                    <p:set>
                                      <p:cBhvr>
                                        <p:cTn id="11" dur="1" fill="hold">
                                          <p:stCondLst>
                                            <p:cond delay="0"/>
                                          </p:stCondLst>
                                        </p:cTn>
                                        <p:tgtEl>
                                          <p:spTgt spid="122883"/>
                                        </p:tgtEl>
                                        <p:attrNameLst>
                                          <p:attrName>style.visibility</p:attrName>
                                        </p:attrNameLst>
                                      </p:cBhvr>
                                      <p:to>
                                        <p:strVal val="visible"/>
                                      </p:to>
                                    </p:set>
                                    <p:anim calcmode="lin" valueType="num">
                                      <p:cBhvr>
                                        <p:cTn id="12" dur="1000" fill="hold"/>
                                        <p:tgtEl>
                                          <p:spTgt spid="122883"/>
                                        </p:tgtEl>
                                        <p:attrNameLst>
                                          <p:attrName>ppt_w</p:attrName>
                                        </p:attrNameLst>
                                      </p:cBhvr>
                                      <p:tavLst>
                                        <p:tav tm="0">
                                          <p:val>
                                            <p:strVal val="#ppt_w*0.70"/>
                                          </p:val>
                                        </p:tav>
                                        <p:tav tm="100000">
                                          <p:val>
                                            <p:strVal val="#ppt_w"/>
                                          </p:val>
                                        </p:tav>
                                      </p:tavLst>
                                    </p:anim>
                                    <p:anim calcmode="lin" valueType="num">
                                      <p:cBhvr>
                                        <p:cTn id="13" dur="1000" fill="hold"/>
                                        <p:tgtEl>
                                          <p:spTgt spid="122883"/>
                                        </p:tgtEl>
                                        <p:attrNameLst>
                                          <p:attrName>ppt_h</p:attrName>
                                        </p:attrNameLst>
                                      </p:cBhvr>
                                      <p:tavLst>
                                        <p:tav tm="0">
                                          <p:val>
                                            <p:strVal val="#ppt_h"/>
                                          </p:val>
                                        </p:tav>
                                        <p:tav tm="100000">
                                          <p:val>
                                            <p:strVal val="#ppt_h"/>
                                          </p:val>
                                        </p:tav>
                                      </p:tavLst>
                                    </p:anim>
                                    <p:animEffect transition="in" filter="fade">
                                      <p:cBhvr>
                                        <p:cTn id="14" dur="1000"/>
                                        <p:tgtEl>
                                          <p:spTgt spid="122883"/>
                                        </p:tgtEl>
                                      </p:cBhvr>
                                    </p:animEffect>
                                  </p:childTnLst>
                                </p:cTn>
                              </p:par>
                            </p:childTnLst>
                          </p:cTn>
                        </p:par>
                        <p:par>
                          <p:cTn id="15" fill="hold">
                            <p:stCondLst>
                              <p:cond delay="1500"/>
                            </p:stCondLst>
                            <p:childTnLst>
                              <p:par>
                                <p:cTn id="16" presetID="55" presetClass="entr" presetSubtype="0" fill="hold" grpId="0" nodeType="after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 calcmode="lin" valueType="num">
                                      <p:cBhvr>
                                        <p:cTn id="18" dur="1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19"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20"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4"/>
          <p:cNvSpPr>
            <a:spLocks noGrp="1"/>
          </p:cNvSpPr>
          <p:nvPr>
            <p:ph type="ctrTitle"/>
          </p:nvPr>
        </p:nvSpPr>
        <p:spPr/>
        <p:txBody>
          <a:bodyPr/>
          <a:lstStyle/>
          <a:p>
            <a:r>
              <a:rPr lang="en-US">
                <a:latin typeface="Arial" charset="0"/>
                <a:ea typeface="ＭＳ Ｐゴシック" charset="0"/>
                <a:cs typeface="ＭＳ Ｐゴシック" charset="0"/>
              </a:rPr>
              <a:t>Psychopathy: Myths and Evidence</a:t>
            </a:r>
          </a:p>
        </p:txBody>
      </p:sp>
      <p:sp>
        <p:nvSpPr>
          <p:cNvPr id="6" name="TextBox 5"/>
          <p:cNvSpPr txBox="1"/>
          <p:nvPr/>
        </p:nvSpPr>
        <p:spPr>
          <a:xfrm>
            <a:off x="871106" y="1667902"/>
            <a:ext cx="3698875" cy="3816429"/>
          </a:xfrm>
          <a:prstGeom prst="rect">
            <a:avLst/>
          </a:prstGeom>
          <a:noFill/>
        </p:spPr>
        <p:txBody>
          <a:bodyPr>
            <a:spAutoFit/>
          </a:bodyPr>
          <a:lstStyle/>
          <a:p>
            <a:pPr>
              <a:defRPr/>
            </a:pPr>
            <a:r>
              <a:rPr lang="en-US" sz="2400" b="1" dirty="0">
                <a:solidFill>
                  <a:schemeClr val="accent6">
                    <a:lumMod val="75000"/>
                  </a:schemeClr>
                </a:solidFill>
                <a:latin typeface="Arial"/>
                <a:cs typeface="Arial"/>
              </a:rPr>
              <a:t>Psychopathy</a:t>
            </a:r>
            <a:endParaRPr lang="en-US" sz="2400" dirty="0">
              <a:solidFill>
                <a:schemeClr val="accent6">
                  <a:lumMod val="75000"/>
                </a:schemeClr>
              </a:solidFill>
              <a:latin typeface="Arial"/>
              <a:cs typeface="Arial"/>
            </a:endParaRPr>
          </a:p>
          <a:p>
            <a:pPr>
              <a:spcBef>
                <a:spcPts val="1200"/>
              </a:spcBef>
              <a:defRPr/>
            </a:pPr>
            <a:r>
              <a:rPr lang="en-US" sz="2400" b="1" dirty="0">
                <a:solidFill>
                  <a:schemeClr val="bg1"/>
                </a:solidFill>
                <a:latin typeface="Arial"/>
                <a:ea typeface="ＭＳ Ｐゴシック" charset="-128"/>
                <a:cs typeface="Arial"/>
              </a:rPr>
              <a:t>A personality disorder characterized by:</a:t>
            </a:r>
          </a:p>
          <a:p>
            <a:pPr marL="342900" indent="-342900">
              <a:spcBef>
                <a:spcPts val="1200"/>
              </a:spcBef>
              <a:buFont typeface="Arial"/>
              <a:buChar char="•"/>
              <a:defRPr/>
            </a:pPr>
            <a:r>
              <a:rPr lang="en-US" sz="2400" b="1" dirty="0">
                <a:solidFill>
                  <a:srgbClr val="FCDC64"/>
                </a:solidFill>
                <a:latin typeface="Arial"/>
                <a:ea typeface="ＭＳ Ｐゴシック" charset="-128"/>
                <a:cs typeface="Arial"/>
              </a:rPr>
              <a:t>Fearlessness</a:t>
            </a:r>
          </a:p>
          <a:p>
            <a:pPr marL="342900" indent="-342900">
              <a:spcBef>
                <a:spcPts val="1200"/>
              </a:spcBef>
              <a:buFont typeface="Arial"/>
              <a:buChar char="•"/>
              <a:defRPr/>
            </a:pPr>
            <a:r>
              <a:rPr lang="en-US" sz="2400" b="1" dirty="0">
                <a:solidFill>
                  <a:srgbClr val="FCDC64"/>
                </a:solidFill>
                <a:latin typeface="Arial"/>
                <a:ea typeface="ＭＳ Ｐゴシック" charset="-128"/>
                <a:cs typeface="Arial"/>
              </a:rPr>
              <a:t>Lack of empathy, guilt, and remorse</a:t>
            </a:r>
          </a:p>
          <a:p>
            <a:pPr marL="342900" indent="-342900">
              <a:spcBef>
                <a:spcPts val="1200"/>
              </a:spcBef>
              <a:buFont typeface="Arial"/>
              <a:buChar char="•"/>
              <a:defRPr/>
            </a:pPr>
            <a:r>
              <a:rPr lang="en-US" sz="2400" b="1" dirty="0">
                <a:solidFill>
                  <a:srgbClr val="FCDC64"/>
                </a:solidFill>
                <a:latin typeface="Arial"/>
                <a:ea typeface="ＭＳ Ｐゴシック" charset="-128"/>
                <a:cs typeface="Arial"/>
              </a:rPr>
              <a:t>The use of deceit</a:t>
            </a:r>
          </a:p>
          <a:p>
            <a:pPr marL="342900" indent="-342900">
              <a:spcBef>
                <a:spcPts val="1200"/>
              </a:spcBef>
              <a:buFont typeface="Arial"/>
              <a:buChar char="•"/>
              <a:defRPr/>
            </a:pPr>
            <a:r>
              <a:rPr lang="en-US" sz="2400" b="1" dirty="0" err="1" smtClean="0">
                <a:solidFill>
                  <a:srgbClr val="FCDC64"/>
                </a:solidFill>
                <a:latin typeface="Arial"/>
                <a:ea typeface="ＭＳ Ｐゴシック" charset="-128"/>
                <a:cs typeface="Arial"/>
              </a:rPr>
              <a:t>Coldheartedness</a:t>
            </a:r>
            <a:endParaRPr lang="en-US" sz="2400" dirty="0">
              <a:solidFill>
                <a:srgbClr val="FCDC64"/>
              </a:solidFill>
              <a:latin typeface="Arial"/>
              <a:cs typeface="Arial"/>
            </a:endParaRPr>
          </a:p>
        </p:txBody>
      </p:sp>
      <p:pic>
        <p:nvPicPr>
          <p:cNvPr id="7" name="Picture 6" descr="AAAYPBB0.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498353" y="0"/>
            <a:ext cx="3645648"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6879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nodeType="afterGroup">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fade">
                                      <p:cBhvr>
                                        <p:cTn id="23" dur="500"/>
                                        <p:tgtEl>
                                          <p:spTgt spid="6">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500"/>
                                        <p:tgtEl>
                                          <p:spTgt spid="6">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Effect transition="in" filter="fade">
                                      <p:cBhvr>
                                        <p:cTn id="33" dur="500"/>
                                        <p:tgtEl>
                                          <p:spTgt spid="6">
                                            <p:txEl>
                                              <p:pRg st="4" end="4"/>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txEl>
                                              <p:pRg st="5" end="5"/>
                                            </p:txEl>
                                          </p:spTgt>
                                        </p:tgtEl>
                                        <p:attrNameLst>
                                          <p:attrName>style.visibility</p:attrName>
                                        </p:attrNameLst>
                                      </p:cBhvr>
                                      <p:to>
                                        <p:strVal val="visible"/>
                                      </p:to>
                                    </p:set>
                                    <p:animEffect transition="in" filter="fade">
                                      <p:cBhvr>
                                        <p:cTn id="38"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4"/>
          <p:cNvSpPr>
            <a:spLocks noGrp="1"/>
          </p:cNvSpPr>
          <p:nvPr>
            <p:ph type="ctrTitle"/>
          </p:nvPr>
        </p:nvSpPr>
        <p:spPr/>
        <p:txBody>
          <a:bodyPr/>
          <a:lstStyle/>
          <a:p>
            <a:r>
              <a:rPr lang="en-US">
                <a:latin typeface="Arial" charset="0"/>
                <a:ea typeface="ＭＳ Ｐゴシック" charset="0"/>
                <a:cs typeface="ＭＳ Ｐゴシック" charset="0"/>
              </a:rPr>
              <a:t>Psychopathy: Myths and Evidence</a:t>
            </a:r>
          </a:p>
        </p:txBody>
      </p:sp>
      <p:sp>
        <p:nvSpPr>
          <p:cNvPr id="6" name="TextBox 5"/>
          <p:cNvSpPr txBox="1"/>
          <p:nvPr/>
        </p:nvSpPr>
        <p:spPr>
          <a:xfrm>
            <a:off x="5678773" y="1472626"/>
            <a:ext cx="3343275" cy="4124206"/>
          </a:xfrm>
          <a:prstGeom prst="rect">
            <a:avLst/>
          </a:prstGeom>
          <a:noFill/>
        </p:spPr>
        <p:txBody>
          <a:bodyPr>
            <a:spAutoFit/>
          </a:bodyPr>
          <a:lstStyle/>
          <a:p>
            <a:pPr>
              <a:defRPr/>
            </a:pPr>
            <a:r>
              <a:rPr lang="en-US" sz="2200" b="1" dirty="0">
                <a:solidFill>
                  <a:schemeClr val="bg1">
                    <a:lumMod val="50000"/>
                  </a:schemeClr>
                </a:solidFill>
                <a:latin typeface="Arial"/>
                <a:cs typeface="Arial"/>
              </a:rPr>
              <a:t>Psychopathy:</a:t>
            </a:r>
            <a:endParaRPr lang="en-US" sz="2200" dirty="0">
              <a:solidFill>
                <a:schemeClr val="bg1">
                  <a:lumMod val="50000"/>
                </a:schemeClr>
              </a:solidFill>
              <a:latin typeface="Arial"/>
              <a:cs typeface="Arial"/>
            </a:endParaRPr>
          </a:p>
          <a:p>
            <a:pPr marL="342900" indent="-342900">
              <a:spcBef>
                <a:spcPts val="1200"/>
              </a:spcBef>
              <a:buFont typeface="Arial"/>
              <a:buChar char="•"/>
              <a:defRPr/>
            </a:pPr>
            <a:r>
              <a:rPr lang="en-US" sz="2000" b="1" dirty="0">
                <a:solidFill>
                  <a:schemeClr val="tx2">
                    <a:lumMod val="75000"/>
                  </a:schemeClr>
                </a:solidFill>
                <a:latin typeface="Arial"/>
                <a:ea typeface="ＭＳ Ｐゴシック" charset="-128"/>
                <a:cs typeface="Arial"/>
              </a:rPr>
              <a:t>It is not the same as being violent and sadistic</a:t>
            </a:r>
          </a:p>
          <a:p>
            <a:pPr marL="342900" indent="-342900">
              <a:spcBef>
                <a:spcPts val="1200"/>
              </a:spcBef>
              <a:buFont typeface="Arial"/>
              <a:buChar char="•"/>
              <a:defRPr/>
            </a:pPr>
            <a:r>
              <a:rPr lang="en-US" sz="2000" b="1" dirty="0">
                <a:solidFill>
                  <a:schemeClr val="tx2">
                    <a:lumMod val="75000"/>
                  </a:schemeClr>
                </a:solidFill>
                <a:latin typeface="Arial"/>
                <a:ea typeface="ＭＳ Ｐゴシック" charset="-128"/>
                <a:cs typeface="Arial"/>
              </a:rPr>
              <a:t>It is not the same as being psychotic</a:t>
            </a:r>
          </a:p>
          <a:p>
            <a:pPr marL="342900" indent="-342900">
              <a:spcBef>
                <a:spcPts val="1200"/>
              </a:spcBef>
              <a:buFont typeface="Arial"/>
              <a:buChar char="•"/>
              <a:defRPr/>
            </a:pPr>
            <a:r>
              <a:rPr lang="en-US" sz="2000" b="1" dirty="0">
                <a:solidFill>
                  <a:schemeClr val="tx2">
                    <a:lumMod val="75000"/>
                  </a:schemeClr>
                </a:solidFill>
                <a:latin typeface="Arial"/>
                <a:ea typeface="ＭＳ Ｐゴシック" charset="-128"/>
                <a:cs typeface="Arial"/>
              </a:rPr>
              <a:t>“Born, not made” appears to be wrong</a:t>
            </a:r>
          </a:p>
          <a:p>
            <a:pPr marL="342900" indent="-342900">
              <a:spcBef>
                <a:spcPts val="1200"/>
              </a:spcBef>
              <a:buFont typeface="Arial"/>
              <a:buChar char="•"/>
              <a:defRPr/>
            </a:pPr>
            <a:r>
              <a:rPr lang="en-US" sz="2000" b="1" dirty="0">
                <a:solidFill>
                  <a:schemeClr val="tx2">
                    <a:lumMod val="75000"/>
                  </a:schemeClr>
                </a:solidFill>
                <a:latin typeface="Arial"/>
                <a:ea typeface="ＭＳ Ｐゴシック" charset="-128"/>
                <a:cs typeface="Arial"/>
              </a:rPr>
              <a:t>The belief that psychopaths cannot change is wrong</a:t>
            </a:r>
            <a:endParaRPr lang="en-US" sz="2000" dirty="0">
              <a:solidFill>
                <a:schemeClr val="tx2">
                  <a:lumMod val="75000"/>
                </a:schemeClr>
              </a:solidFill>
              <a:latin typeface="Arial"/>
              <a:cs typeface="Arial"/>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463" y="1595438"/>
            <a:ext cx="5470234" cy="3887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5356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nodeType="afterGroup">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fade">
                                      <p:cBhvr>
                                        <p:cTn id="23" dur="500"/>
                                        <p:tgtEl>
                                          <p:spTgt spid="6">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500"/>
                                        <p:tgtEl>
                                          <p:spTgt spid="6">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Effect transition="in" filter="fade">
                                      <p:cBhvr>
                                        <p:cTn id="33"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8"/>
          <p:cNvSpPr>
            <a:spLocks noGrp="1"/>
          </p:cNvSpPr>
          <p:nvPr>
            <p:ph type="ctrTitle"/>
          </p:nvPr>
        </p:nvSpPr>
        <p:spPr/>
        <p:txBody>
          <a:bodyPr/>
          <a:lstStyle/>
          <a:p>
            <a:r>
              <a:rPr lang="en-US">
                <a:latin typeface="Arial" charset="0"/>
                <a:ea typeface="ＭＳ Ｐゴシック" charset="0"/>
                <a:cs typeface="ＭＳ Ｐゴシック" charset="0"/>
              </a:rPr>
              <a:t>Figure 15.2: Emotions and Psychopathy</a:t>
            </a:r>
          </a:p>
        </p:txBody>
      </p:sp>
      <p:grpSp>
        <p:nvGrpSpPr>
          <p:cNvPr id="12" name="Group 28"/>
          <p:cNvGrpSpPr>
            <a:grpSpLocks/>
          </p:cNvGrpSpPr>
          <p:nvPr/>
        </p:nvGrpSpPr>
        <p:grpSpPr bwMode="auto">
          <a:xfrm>
            <a:off x="2597150" y="1004418"/>
            <a:ext cx="4003675" cy="5229225"/>
            <a:chOff x="5347511" y="1426394"/>
            <a:chExt cx="3559460" cy="4522714"/>
          </a:xfrm>
        </p:grpSpPr>
        <p:sp>
          <p:nvSpPr>
            <p:cNvPr id="31" name="Rounded Rectangle 30"/>
            <p:cNvSpPr>
              <a:spLocks noChangeArrowheads="1"/>
            </p:cNvSpPr>
            <p:nvPr/>
          </p:nvSpPr>
          <p:spPr bwMode="auto">
            <a:xfrm>
              <a:off x="5347511" y="1426394"/>
              <a:ext cx="3559460" cy="4522714"/>
            </a:xfrm>
            <a:prstGeom prst="roundRect">
              <a:avLst>
                <a:gd name="adj" fmla="val 7866"/>
              </a:avLst>
            </a:prstGeom>
            <a:solidFill>
              <a:srgbClr val="FFFFFF"/>
            </a:solidFill>
            <a:ln>
              <a:noFill/>
            </a:ln>
            <a:effectLst>
              <a:outerShdw blurRad="127000" dist="76200" dir="5400000" rotWithShape="0">
                <a:srgbClr val="000000">
                  <a:alpha val="62000"/>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defRPr/>
              </a:pPr>
              <a:endParaRPr lang="en-US" sz="1800">
                <a:latin typeface="Arial" pitchFamily="-111" charset="0"/>
                <a:ea typeface="ＭＳ Ｐゴシック" charset="-128"/>
                <a:cs typeface="ＭＳ Ｐゴシック" charset="-128"/>
              </a:endParaRPr>
            </a:p>
          </p:txBody>
        </p:sp>
        <p:pic>
          <p:nvPicPr>
            <p:cNvPr id="72709"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59887" y="1604792"/>
              <a:ext cx="3124641" cy="417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39513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ALCRPN0.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7791"/>
            <a:ext cx="9144000" cy="6474295"/>
          </a:xfrm>
          <a:prstGeom prst="rect">
            <a:avLst/>
          </a:prstGeom>
        </p:spPr>
      </p:pic>
      <p:sp>
        <p:nvSpPr>
          <p:cNvPr id="2" name="Rectangle 1"/>
          <p:cNvSpPr/>
          <p:nvPr/>
        </p:nvSpPr>
        <p:spPr>
          <a:xfrm>
            <a:off x="5787487" y="1978831"/>
            <a:ext cx="2441120" cy="1128463"/>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6360242" y="622710"/>
            <a:ext cx="1261806" cy="1261806"/>
            <a:chOff x="815959" y="622710"/>
            <a:chExt cx="1261806" cy="1261806"/>
          </a:xfrm>
        </p:grpSpPr>
        <p:sp>
          <p:nvSpPr>
            <p:cNvPr id="4" name="Oval 3"/>
            <p:cNvSpPr/>
            <p:nvPr/>
          </p:nvSpPr>
          <p:spPr>
            <a:xfrm>
              <a:off x="815959" y="622710"/>
              <a:ext cx="1261806" cy="126180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921082" y="944304"/>
              <a:ext cx="1051560" cy="584776"/>
            </a:xfrm>
            <a:prstGeom prst="rect">
              <a:avLst/>
            </a:prstGeom>
            <a:noFill/>
            <a:ln>
              <a:noFill/>
            </a:ln>
          </p:spPr>
          <p:txBody>
            <a:bodyPr wrap="square" rtlCol="0">
              <a:spAutoFit/>
            </a:bodyPr>
            <a:lstStyle/>
            <a:p>
              <a:pPr algn="ctr"/>
              <a:r>
                <a:rPr lang="en-US" sz="3200" b="1" dirty="0" smtClean="0">
                  <a:solidFill>
                    <a:srgbClr val="4AC6A0"/>
                  </a:solidFill>
                  <a:latin typeface="Arial"/>
                  <a:cs typeface="Arial"/>
                </a:rPr>
                <a:t>15.6</a:t>
              </a:r>
              <a:endParaRPr lang="en-US" sz="3200" b="1" dirty="0">
                <a:solidFill>
                  <a:srgbClr val="4AC6A0"/>
                </a:solidFill>
                <a:latin typeface="Arial"/>
                <a:cs typeface="Arial"/>
              </a:endParaRPr>
            </a:p>
          </p:txBody>
        </p:sp>
      </p:grpSp>
      <p:sp>
        <p:nvSpPr>
          <p:cNvPr id="6" name="TextBox 5"/>
          <p:cNvSpPr txBox="1"/>
          <p:nvPr/>
        </p:nvSpPr>
        <p:spPr>
          <a:xfrm>
            <a:off x="5787487" y="2105743"/>
            <a:ext cx="2441120" cy="830997"/>
          </a:xfrm>
          <a:prstGeom prst="rect">
            <a:avLst/>
          </a:prstGeom>
          <a:noFill/>
        </p:spPr>
        <p:txBody>
          <a:bodyPr wrap="square" rtlCol="0">
            <a:spAutoFit/>
          </a:bodyPr>
          <a:lstStyle/>
          <a:p>
            <a:pPr algn="ctr"/>
            <a:r>
              <a:rPr lang="en-US" sz="2400" b="1" dirty="0" smtClean="0">
                <a:solidFill>
                  <a:schemeClr val="bg1"/>
                </a:solidFill>
                <a:latin typeface=""/>
              </a:rPr>
              <a:t>Drug Abuse and Addiction</a:t>
            </a:r>
            <a:endParaRPr lang="en-US" sz="2400" b="1" dirty="0">
              <a:solidFill>
                <a:schemeClr val="bg1"/>
              </a:solidFill>
              <a:latin typeface="Arial"/>
              <a:cs typeface="Arial"/>
            </a:endParaRPr>
          </a:p>
        </p:txBody>
      </p:sp>
    </p:spTree>
    <p:extLst>
      <p:ext uri="{BB962C8B-B14F-4D97-AF65-F5344CB8AC3E}">
        <p14:creationId xmlns:p14="http://schemas.microsoft.com/office/powerpoint/2010/main" val="21215678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048" y="819321"/>
            <a:ext cx="5273933"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grpSp>
        <p:nvGrpSpPr>
          <p:cNvPr id="19" name="Group 18"/>
          <p:cNvGrpSpPr/>
          <p:nvPr/>
        </p:nvGrpSpPr>
        <p:grpSpPr>
          <a:xfrm>
            <a:off x="-6792" y="-6792"/>
            <a:ext cx="1051560" cy="1051560"/>
            <a:chOff x="-6792" y="-6792"/>
            <a:chExt cx="1051560" cy="1051560"/>
          </a:xfrm>
        </p:grpSpPr>
        <p:sp>
          <p:nvSpPr>
            <p:cNvPr id="20" name="Rectangle 19"/>
            <p:cNvSpPr/>
            <p:nvPr/>
          </p:nvSpPr>
          <p:spPr>
            <a:xfrm>
              <a:off x="-6792" y="-6792"/>
              <a:ext cx="1051560" cy="10515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1" name="TextBox 20"/>
            <p:cNvSpPr txBox="1"/>
            <p:nvPr/>
          </p:nvSpPr>
          <p:spPr>
            <a:xfrm>
              <a:off x="-6792" y="223271"/>
              <a:ext cx="1051560" cy="584776"/>
            </a:xfrm>
            <a:prstGeom prst="rect">
              <a:avLst/>
            </a:prstGeom>
            <a:noFill/>
            <a:ln>
              <a:noFill/>
            </a:ln>
          </p:spPr>
          <p:txBody>
            <a:bodyPr wrap="square" rtlCol="0">
              <a:spAutoFit/>
            </a:bodyPr>
            <a:lstStyle/>
            <a:p>
              <a:pPr algn="ctr"/>
              <a:r>
                <a:rPr lang="en-US" sz="3200" b="1" dirty="0" smtClean="0">
                  <a:solidFill>
                    <a:srgbClr val="FFFFFF"/>
                  </a:solidFill>
                  <a:latin typeface="Arial"/>
                  <a:cs typeface="Arial"/>
                </a:rPr>
                <a:t>15.6</a:t>
              </a:r>
              <a:endParaRPr lang="en-US" sz="3200" b="1" dirty="0">
                <a:solidFill>
                  <a:srgbClr val="FFFFFF"/>
                </a:solidFill>
                <a:latin typeface="Arial"/>
                <a:cs typeface="Arial"/>
              </a:endParaRPr>
            </a:p>
          </p:txBody>
        </p:sp>
      </p:grpSp>
      <p:sp>
        <p:nvSpPr>
          <p:cNvPr id="22" name="TextBox 21"/>
          <p:cNvSpPr txBox="1"/>
          <p:nvPr/>
        </p:nvSpPr>
        <p:spPr>
          <a:xfrm>
            <a:off x="1200984" y="326008"/>
            <a:ext cx="7050783" cy="461665"/>
          </a:xfrm>
          <a:prstGeom prst="rect">
            <a:avLst/>
          </a:prstGeom>
          <a:noFill/>
        </p:spPr>
        <p:txBody>
          <a:bodyPr wrap="square" rtlCol="0">
            <a:spAutoFit/>
          </a:bodyPr>
          <a:lstStyle/>
          <a:p>
            <a:r>
              <a:rPr lang="en-US" sz="2400" dirty="0" smtClean="0">
                <a:latin typeface="Arial"/>
                <a:cs typeface="Arial"/>
              </a:rPr>
              <a:t>Module Learning Objectives</a:t>
            </a:r>
            <a:endParaRPr lang="en-US" sz="2400" dirty="0">
              <a:latin typeface="Arial"/>
              <a:cs typeface="Arial"/>
            </a:endParaRPr>
          </a:p>
        </p:txBody>
      </p:sp>
      <p:grpSp>
        <p:nvGrpSpPr>
          <p:cNvPr id="7" name="Group 6"/>
          <p:cNvGrpSpPr/>
          <p:nvPr/>
        </p:nvGrpSpPr>
        <p:grpSpPr>
          <a:xfrm>
            <a:off x="612022" y="1346543"/>
            <a:ext cx="1078690" cy="734479"/>
            <a:chOff x="267760" y="1346543"/>
            <a:chExt cx="1078690" cy="734479"/>
          </a:xfrm>
        </p:grpSpPr>
        <p:sp>
          <p:nvSpPr>
            <p:cNvPr id="5" name="Round Diagonal Corner Rectangle 4"/>
            <p:cNvSpPr/>
            <p:nvPr/>
          </p:nvSpPr>
          <p:spPr>
            <a:xfrm>
              <a:off x="267760" y="1346543"/>
              <a:ext cx="1078690" cy="734479"/>
            </a:xfrm>
            <a:prstGeom prst="round2Diag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 name="TextBox 2"/>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15.6.A</a:t>
              </a:r>
              <a:endParaRPr lang="en-US" sz="2400" b="1" dirty="0">
                <a:solidFill>
                  <a:schemeClr val="bg1"/>
                </a:solidFill>
                <a:latin typeface="Arial"/>
                <a:cs typeface="Arial"/>
              </a:endParaRPr>
            </a:p>
          </p:txBody>
        </p:sp>
      </p:grpSp>
      <p:grpSp>
        <p:nvGrpSpPr>
          <p:cNvPr id="8" name="Group 7"/>
          <p:cNvGrpSpPr/>
          <p:nvPr/>
        </p:nvGrpSpPr>
        <p:grpSpPr>
          <a:xfrm>
            <a:off x="1851368" y="1346543"/>
            <a:ext cx="6648095" cy="941051"/>
            <a:chOff x="1507106" y="1346543"/>
            <a:chExt cx="6648095" cy="941051"/>
          </a:xfrm>
        </p:grpSpPr>
        <p:sp>
          <p:nvSpPr>
            <p:cNvPr id="6" name="Round Diagonal Corner Rectangle 5"/>
            <p:cNvSpPr/>
            <p:nvPr/>
          </p:nvSpPr>
          <p:spPr>
            <a:xfrm>
              <a:off x="1507106" y="1346543"/>
              <a:ext cx="6648095" cy="941051"/>
            </a:xfrm>
            <a:prstGeom prst="round2Diag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4" name="TextBox 3"/>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Discuss how the biological model of addiction would explain drug abuse and alcoholism</a:t>
              </a:r>
              <a:r>
                <a:rPr lang="en-US" dirty="0" smtClean="0">
                  <a:latin typeface="Arial"/>
                  <a:cs typeface="Arial"/>
                </a:rPr>
                <a:t>.</a:t>
              </a:r>
              <a:endParaRPr lang="en-US" dirty="0">
                <a:latin typeface="Arial"/>
                <a:cs typeface="Arial"/>
              </a:endParaRPr>
            </a:p>
          </p:txBody>
        </p:sp>
      </p:grpSp>
      <p:grpSp>
        <p:nvGrpSpPr>
          <p:cNvPr id="13" name="Group 12"/>
          <p:cNvGrpSpPr/>
          <p:nvPr/>
        </p:nvGrpSpPr>
        <p:grpSpPr>
          <a:xfrm>
            <a:off x="612022" y="2379414"/>
            <a:ext cx="1078690" cy="734479"/>
            <a:chOff x="267760" y="1346543"/>
            <a:chExt cx="1078690" cy="734479"/>
          </a:xfrm>
        </p:grpSpPr>
        <p:sp>
          <p:nvSpPr>
            <p:cNvPr id="14" name="Round Diagonal Corner Rectangle 13"/>
            <p:cNvSpPr/>
            <p:nvPr/>
          </p:nvSpPr>
          <p:spPr>
            <a:xfrm>
              <a:off x="267760" y="1346543"/>
              <a:ext cx="1078690" cy="734479"/>
            </a:xfrm>
            <a:prstGeom prst="round2Diag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5" name="TextBox 1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15.6.B</a:t>
              </a:r>
              <a:endParaRPr lang="en-US" sz="2400" b="1" dirty="0">
                <a:solidFill>
                  <a:schemeClr val="bg1"/>
                </a:solidFill>
                <a:latin typeface="Arial"/>
                <a:cs typeface="Arial"/>
              </a:endParaRPr>
            </a:p>
          </p:txBody>
        </p:sp>
      </p:grpSp>
      <p:grpSp>
        <p:nvGrpSpPr>
          <p:cNvPr id="16" name="Group 15"/>
          <p:cNvGrpSpPr/>
          <p:nvPr/>
        </p:nvGrpSpPr>
        <p:grpSpPr>
          <a:xfrm>
            <a:off x="1851368" y="2379414"/>
            <a:ext cx="6648095" cy="941832"/>
            <a:chOff x="1507106" y="1346543"/>
            <a:chExt cx="6648095" cy="941832"/>
          </a:xfrm>
        </p:grpSpPr>
        <p:sp>
          <p:nvSpPr>
            <p:cNvPr id="17" name="Round Diagonal Corner Rectangle 16"/>
            <p:cNvSpPr/>
            <p:nvPr/>
          </p:nvSpPr>
          <p:spPr>
            <a:xfrm>
              <a:off x="1507106" y="1346543"/>
              <a:ext cx="6648095" cy="941832"/>
            </a:xfrm>
            <a:prstGeom prst="round2Diag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8" name="TextBox 17"/>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Discuss how the learning model of addiction would explain drug abuse and alcoholism</a:t>
              </a:r>
              <a:r>
                <a:rPr lang="en-US" dirty="0" smtClean="0">
                  <a:latin typeface="Arial"/>
                  <a:cs typeface="Arial"/>
                </a:rPr>
                <a:t>.</a:t>
              </a:r>
              <a:endParaRPr lang="en-US" dirty="0">
                <a:latin typeface="Arial"/>
                <a:cs typeface="Arial"/>
              </a:endParaRPr>
            </a:p>
          </p:txBody>
        </p:sp>
      </p:grpSp>
      <p:grpSp>
        <p:nvGrpSpPr>
          <p:cNvPr id="23" name="Group 22"/>
          <p:cNvGrpSpPr/>
          <p:nvPr/>
        </p:nvGrpSpPr>
        <p:grpSpPr>
          <a:xfrm>
            <a:off x="612022" y="3413261"/>
            <a:ext cx="1078690" cy="734479"/>
            <a:chOff x="267760" y="1346543"/>
            <a:chExt cx="1078690" cy="734479"/>
          </a:xfrm>
        </p:grpSpPr>
        <p:sp>
          <p:nvSpPr>
            <p:cNvPr id="24" name="Round Diagonal Corner Rectangle 23"/>
            <p:cNvSpPr/>
            <p:nvPr/>
          </p:nvSpPr>
          <p:spPr>
            <a:xfrm>
              <a:off x="267760" y="1346543"/>
              <a:ext cx="1078690" cy="734479"/>
            </a:xfrm>
            <a:prstGeom prst="round2Diag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5" name="TextBox 2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15.6.C</a:t>
              </a:r>
              <a:endParaRPr lang="en-US" sz="2400" b="1" dirty="0">
                <a:solidFill>
                  <a:schemeClr val="bg1"/>
                </a:solidFill>
                <a:latin typeface="Arial"/>
                <a:cs typeface="Arial"/>
              </a:endParaRPr>
            </a:p>
          </p:txBody>
        </p:sp>
      </p:grpSp>
      <p:grpSp>
        <p:nvGrpSpPr>
          <p:cNvPr id="26" name="Group 25"/>
          <p:cNvGrpSpPr/>
          <p:nvPr/>
        </p:nvGrpSpPr>
        <p:grpSpPr>
          <a:xfrm>
            <a:off x="1851368" y="3413261"/>
            <a:ext cx="6648095" cy="1197864"/>
            <a:chOff x="1507106" y="1346543"/>
            <a:chExt cx="6648095" cy="1197864"/>
          </a:xfrm>
        </p:grpSpPr>
        <p:sp>
          <p:nvSpPr>
            <p:cNvPr id="27" name="Round Diagonal Corner Rectangle 26"/>
            <p:cNvSpPr/>
            <p:nvPr/>
          </p:nvSpPr>
          <p:spPr>
            <a:xfrm>
              <a:off x="1507106" y="1346543"/>
              <a:ext cx="6648095" cy="1197864"/>
            </a:xfrm>
            <a:prstGeom prst="round2Diag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8" name="TextBox 27"/>
            <p:cNvSpPr txBox="1"/>
            <p:nvPr/>
          </p:nvSpPr>
          <p:spPr>
            <a:xfrm>
              <a:off x="1706012" y="1467386"/>
              <a:ext cx="6387986" cy="923330"/>
            </a:xfrm>
            <a:prstGeom prst="rect">
              <a:avLst/>
            </a:prstGeom>
            <a:noFill/>
          </p:spPr>
          <p:txBody>
            <a:bodyPr wrap="square" rtlCol="0">
              <a:spAutoFit/>
            </a:bodyPr>
            <a:lstStyle/>
            <a:p>
              <a:r>
                <a:rPr lang="en-US" dirty="0">
                  <a:latin typeface="Arial"/>
                  <a:cs typeface="Arial"/>
                </a:rPr>
                <a:t>Explain the different predictions that the biological model and learning model would make regarding the benefits of total abstinence from versus moderate intake of alcohol</a:t>
              </a:r>
              <a:r>
                <a:rPr lang="en-US" dirty="0" smtClean="0">
                  <a:latin typeface="Arial"/>
                  <a:cs typeface="Arial"/>
                </a:rPr>
                <a:t>.</a:t>
              </a:r>
              <a:endParaRPr lang="en-US" dirty="0">
                <a:latin typeface="Arial"/>
                <a:cs typeface="Arial"/>
              </a:endParaRPr>
            </a:p>
          </p:txBody>
        </p:sp>
      </p:grpSp>
    </p:spTree>
    <p:extLst>
      <p:ext uri="{BB962C8B-B14F-4D97-AF65-F5344CB8AC3E}">
        <p14:creationId xmlns:p14="http://schemas.microsoft.com/office/powerpoint/2010/main" val="133090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ppt_y</p:attrName>
                                        </p:attrNameLst>
                                      </p:cBhvr>
                                      <p:tavLst>
                                        <p:tav tm="0">
                                          <p:val>
                                            <p:strVal val="#ppt_y-#ppt_h*1.125000"/>
                                          </p:val>
                                        </p:tav>
                                        <p:tav tm="100000">
                                          <p:val>
                                            <p:strVal val="#ppt_y"/>
                                          </p:val>
                                        </p:tav>
                                      </p:tavLst>
                                    </p:anim>
                                    <p:animEffect transition="in" filter="wipe(down)">
                                      <p:cBhvr>
                                        <p:cTn id="13" dur="500"/>
                                        <p:tgtEl>
                                          <p:spTgt spid="22"/>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ppt_x</p:attrName>
                                        </p:attrNameLst>
                                      </p:cBhvr>
                                      <p:tavLst>
                                        <p:tav tm="0">
                                          <p:val>
                                            <p:strVal val="#ppt_x-#ppt_w*1.125000"/>
                                          </p:val>
                                        </p:tav>
                                        <p:tav tm="100000">
                                          <p:val>
                                            <p:strVal val="#ppt_x"/>
                                          </p:val>
                                        </p:tav>
                                      </p:tavLst>
                                    </p:anim>
                                    <p:animEffect transition="in" filter="wipe(right)">
                                      <p:cBhvr>
                                        <p:cTn id="18" dur="500"/>
                                        <p:tgtEl>
                                          <p:spTgt spid="2"/>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 calcmode="lin" valueType="num">
                                      <p:cBhvr>
                                        <p:cTn id="24" dur="500" fill="hold"/>
                                        <p:tgtEl>
                                          <p:spTgt spid="7"/>
                                        </p:tgtEl>
                                        <p:attrNameLst>
                                          <p:attrName>style.rotation</p:attrName>
                                        </p:attrNameLst>
                                      </p:cBhvr>
                                      <p:tavLst>
                                        <p:tav tm="0">
                                          <p:val>
                                            <p:fltVal val="90"/>
                                          </p:val>
                                        </p:tav>
                                        <p:tav tm="100000">
                                          <p:val>
                                            <p:fltVal val="0"/>
                                          </p:val>
                                        </p:tav>
                                      </p:tavLst>
                                    </p:anim>
                                    <p:animEffect transition="in" filter="fade">
                                      <p:cBhvr>
                                        <p:cTn id="25" dur="500"/>
                                        <p:tgtEl>
                                          <p:spTgt spid="7"/>
                                        </p:tgtEl>
                                      </p:cBhvr>
                                    </p:animEffect>
                                  </p:childTnLst>
                                </p:cTn>
                              </p:par>
                            </p:childTnLst>
                          </p:cTn>
                        </p:par>
                        <p:par>
                          <p:cTn id="26" fill="hold">
                            <p:stCondLst>
                              <p:cond delay="2000"/>
                            </p:stCondLst>
                            <p:childTnLst>
                              <p:par>
                                <p:cTn id="27" presetID="23" presetClass="entr" presetSubtype="16"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childTnLst>
                                </p:cTn>
                              </p:par>
                            </p:childTnLst>
                          </p:cTn>
                        </p:par>
                        <p:par>
                          <p:cTn id="31" fill="hold">
                            <p:stCondLst>
                              <p:cond delay="2500"/>
                            </p:stCondLst>
                            <p:childTnLst>
                              <p:par>
                                <p:cTn id="32" presetID="31"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 calcmode="lin" valueType="num">
                                      <p:cBhvr>
                                        <p:cTn id="36" dur="500" fill="hold"/>
                                        <p:tgtEl>
                                          <p:spTgt spid="13"/>
                                        </p:tgtEl>
                                        <p:attrNameLst>
                                          <p:attrName>style.rotation</p:attrName>
                                        </p:attrNameLst>
                                      </p:cBhvr>
                                      <p:tavLst>
                                        <p:tav tm="0">
                                          <p:val>
                                            <p:fltVal val="90"/>
                                          </p:val>
                                        </p:tav>
                                        <p:tav tm="100000">
                                          <p:val>
                                            <p:fltVal val="0"/>
                                          </p:val>
                                        </p:tav>
                                      </p:tavLst>
                                    </p:anim>
                                    <p:animEffect transition="in" filter="fade">
                                      <p:cBhvr>
                                        <p:cTn id="37" dur="500"/>
                                        <p:tgtEl>
                                          <p:spTgt spid="13"/>
                                        </p:tgtEl>
                                      </p:cBhvr>
                                    </p:animEffect>
                                  </p:childTnLst>
                                </p:cTn>
                              </p:par>
                            </p:childTnLst>
                          </p:cTn>
                        </p:par>
                        <p:par>
                          <p:cTn id="38" fill="hold">
                            <p:stCondLst>
                              <p:cond delay="3000"/>
                            </p:stCondLst>
                            <p:childTnLst>
                              <p:par>
                                <p:cTn id="39" presetID="23" presetClass="entr" presetSubtype="16"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childTnLst>
                                </p:cTn>
                              </p:par>
                            </p:childTnLst>
                          </p:cTn>
                        </p:par>
                        <p:par>
                          <p:cTn id="43" fill="hold">
                            <p:stCondLst>
                              <p:cond delay="3500"/>
                            </p:stCondLst>
                            <p:childTnLst>
                              <p:par>
                                <p:cTn id="44" presetID="31" presetClass="entr" presetSubtype="0"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 calcmode="lin" valueType="num">
                                      <p:cBhvr>
                                        <p:cTn id="48" dur="500" fill="hold"/>
                                        <p:tgtEl>
                                          <p:spTgt spid="23"/>
                                        </p:tgtEl>
                                        <p:attrNameLst>
                                          <p:attrName>style.rotation</p:attrName>
                                        </p:attrNameLst>
                                      </p:cBhvr>
                                      <p:tavLst>
                                        <p:tav tm="0">
                                          <p:val>
                                            <p:fltVal val="90"/>
                                          </p:val>
                                        </p:tav>
                                        <p:tav tm="100000">
                                          <p:val>
                                            <p:fltVal val="0"/>
                                          </p:val>
                                        </p:tav>
                                      </p:tavLst>
                                    </p:anim>
                                    <p:animEffect transition="in" filter="fade">
                                      <p:cBhvr>
                                        <p:cTn id="49" dur="500"/>
                                        <p:tgtEl>
                                          <p:spTgt spid="23"/>
                                        </p:tgtEl>
                                      </p:cBhvr>
                                    </p:animEffect>
                                  </p:childTnLst>
                                </p:cTn>
                              </p:par>
                            </p:childTnLst>
                          </p:cTn>
                        </p:par>
                        <p:par>
                          <p:cTn id="50" fill="hold">
                            <p:stCondLst>
                              <p:cond delay="4000"/>
                            </p:stCondLst>
                            <p:childTnLst>
                              <p:par>
                                <p:cTn id="51" presetID="23" presetClass="entr" presetSubtype="16" fill="hold" nodeType="after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p:cTn id="53" dur="500" fill="hold"/>
                                        <p:tgtEl>
                                          <p:spTgt spid="26"/>
                                        </p:tgtEl>
                                        <p:attrNameLst>
                                          <p:attrName>ppt_w</p:attrName>
                                        </p:attrNameLst>
                                      </p:cBhvr>
                                      <p:tavLst>
                                        <p:tav tm="0">
                                          <p:val>
                                            <p:fltVal val="0"/>
                                          </p:val>
                                        </p:tav>
                                        <p:tav tm="100000">
                                          <p:val>
                                            <p:strVal val="#ppt_w"/>
                                          </p:val>
                                        </p:tav>
                                      </p:tavLst>
                                    </p:anim>
                                    <p:anim calcmode="lin" valueType="num">
                                      <p:cBhvr>
                                        <p:cTn id="54"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4" name="Round Diagonal Corner Rectangle 13"/>
          <p:cNvSpPr>
            <a:spLocks noChangeArrowheads="1"/>
          </p:cNvSpPr>
          <p:nvPr/>
        </p:nvSpPr>
        <p:spPr bwMode="auto">
          <a:xfrm>
            <a:off x="288924" y="1329766"/>
            <a:ext cx="4776135" cy="4521200"/>
          </a:xfrm>
          <a:prstGeom prst="round2DiagRect">
            <a:avLst/>
          </a:prstGeom>
          <a:gradFill rotWithShape="1">
            <a:gsLst>
              <a:gs pos="0">
                <a:schemeClr val="bg1">
                  <a:alpha val="84998"/>
                </a:schemeClr>
              </a:gs>
              <a:gs pos="100000">
                <a:srgbClr val="EDEDED">
                  <a:alpha val="50000"/>
                </a:srgbClr>
              </a:gs>
            </a:gsLst>
            <a:lin ang="5400000"/>
          </a:gradFill>
          <a:ln>
            <a:noFill/>
          </a:ln>
          <a:effectLst>
            <a:outerShdw blurRad="63500" dist="38100" dir="2700000" rotWithShape="0">
              <a:srgbClr val="00000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defRPr/>
            </a:pPr>
            <a:endParaRPr lang="en-US" sz="1800"/>
          </a:p>
        </p:txBody>
      </p:sp>
      <p:sp>
        <p:nvSpPr>
          <p:cNvPr id="76803" name="Title 1"/>
          <p:cNvSpPr>
            <a:spLocks noGrp="1"/>
          </p:cNvSpPr>
          <p:nvPr>
            <p:ph type="ctrTitle"/>
          </p:nvPr>
        </p:nvSpPr>
        <p:spPr/>
        <p:txBody>
          <a:bodyPr/>
          <a:lstStyle/>
          <a:p>
            <a:r>
              <a:rPr lang="en-US">
                <a:latin typeface="Arial" charset="0"/>
                <a:ea typeface="ＭＳ Ｐゴシック" charset="0"/>
                <a:cs typeface="ＭＳ Ｐゴシック" charset="0"/>
              </a:rPr>
              <a:t>Biology and Addiction</a:t>
            </a:r>
          </a:p>
        </p:txBody>
      </p:sp>
      <p:sp>
        <p:nvSpPr>
          <p:cNvPr id="8" name="Content Placeholder 7"/>
          <p:cNvSpPr>
            <a:spLocks noGrp="1"/>
          </p:cNvSpPr>
          <p:nvPr>
            <p:ph idx="4294967295"/>
          </p:nvPr>
        </p:nvSpPr>
        <p:spPr>
          <a:xfrm>
            <a:off x="597652" y="1489637"/>
            <a:ext cx="4288118" cy="4187825"/>
          </a:xfrm>
        </p:spPr>
        <p:txBody>
          <a:bodyPr>
            <a:noAutofit/>
          </a:bodyPr>
          <a:lstStyle/>
          <a:p>
            <a:pPr marL="0" indent="0">
              <a:buNone/>
            </a:pPr>
            <a:r>
              <a:rPr lang="en-US" sz="2000" b="1" dirty="0">
                <a:solidFill>
                  <a:srgbClr val="E95400"/>
                </a:solidFill>
                <a:latin typeface="Arial" charset="0"/>
                <a:ea typeface="ＭＳ Ｐゴシック" charset="0"/>
                <a:cs typeface="ＭＳ Ｐゴシック" charset="0"/>
              </a:rPr>
              <a:t>Biological model</a:t>
            </a:r>
          </a:p>
          <a:p>
            <a:pPr marL="0" indent="0">
              <a:buNone/>
            </a:pPr>
            <a:r>
              <a:rPr lang="en-US" sz="2000" b="1" dirty="0">
                <a:solidFill>
                  <a:srgbClr val="262626"/>
                </a:solidFill>
                <a:latin typeface="Arial" charset="0"/>
                <a:ea typeface="ＭＳ Ｐゴシック" charset="0"/>
                <a:cs typeface="ＭＳ Ｐゴシック" charset="0"/>
              </a:rPr>
              <a:t>Addiction is due primarily to a person’s neurology and genetic predisposition:</a:t>
            </a:r>
          </a:p>
          <a:p>
            <a:r>
              <a:rPr lang="en-US" sz="2000" b="1" dirty="0">
                <a:solidFill>
                  <a:srgbClr val="262626"/>
                </a:solidFill>
                <a:latin typeface="Arial" charset="0"/>
                <a:ea typeface="ＭＳ Ｐゴシック" charset="0"/>
              </a:rPr>
              <a:t>Begins in early adolescence </a:t>
            </a:r>
          </a:p>
          <a:p>
            <a:pPr>
              <a:spcAft>
                <a:spcPts val="600"/>
              </a:spcAft>
            </a:pPr>
            <a:r>
              <a:rPr lang="en-US" sz="2000" b="1" dirty="0">
                <a:solidFill>
                  <a:srgbClr val="262626"/>
                </a:solidFill>
                <a:latin typeface="Arial" charset="0"/>
                <a:ea typeface="ＭＳ Ｐゴシック" charset="0"/>
              </a:rPr>
              <a:t>Is linked to impulsivity, antisocial behavior, criminality</a:t>
            </a:r>
          </a:p>
          <a:p>
            <a:pPr marL="0" indent="0">
              <a:spcAft>
                <a:spcPts val="600"/>
              </a:spcAft>
              <a:buNone/>
            </a:pPr>
            <a:r>
              <a:rPr lang="en-US" sz="2000" b="1" dirty="0">
                <a:solidFill>
                  <a:srgbClr val="47186B"/>
                </a:solidFill>
                <a:latin typeface="Arial" charset="0"/>
                <a:ea typeface="ＭＳ Ｐゴシック" charset="0"/>
                <a:cs typeface="ＭＳ Ｐゴシック" charset="0"/>
              </a:rPr>
              <a:t>Genes affect sensitivity </a:t>
            </a:r>
            <a:br>
              <a:rPr lang="en-US" sz="2000" b="1" dirty="0">
                <a:solidFill>
                  <a:srgbClr val="47186B"/>
                </a:solidFill>
                <a:latin typeface="Arial" charset="0"/>
                <a:ea typeface="ＭＳ Ｐゴシック" charset="0"/>
                <a:cs typeface="ＭＳ Ｐゴシック" charset="0"/>
              </a:rPr>
            </a:br>
            <a:r>
              <a:rPr lang="en-US" sz="2000" b="1" dirty="0">
                <a:solidFill>
                  <a:srgbClr val="47186B"/>
                </a:solidFill>
                <a:latin typeface="Arial" charset="0"/>
                <a:ea typeface="ＭＳ Ｐゴシック" charset="0"/>
                <a:cs typeface="ＭＳ Ｐゴシック" charset="0"/>
              </a:rPr>
              <a:t>to alcohol.</a:t>
            </a:r>
          </a:p>
          <a:p>
            <a:pPr marL="0" indent="0">
              <a:buNone/>
            </a:pPr>
            <a:r>
              <a:rPr lang="en-US" sz="2000" b="1" dirty="0">
                <a:solidFill>
                  <a:srgbClr val="800000"/>
                </a:solidFill>
                <a:latin typeface="Arial" charset="0"/>
                <a:ea typeface="ＭＳ Ｐゴシック" charset="0"/>
                <a:cs typeface="ＭＳ Ｐゴシック" charset="0"/>
              </a:rPr>
              <a:t>Heavy drug abuse changes the brain and makes addiction more likely.</a:t>
            </a:r>
          </a:p>
        </p:txBody>
      </p:sp>
    </p:spTree>
    <p:extLst>
      <p:ext uri="{BB962C8B-B14F-4D97-AF65-F5344CB8AC3E}">
        <p14:creationId xmlns:p14="http://schemas.microsoft.com/office/powerpoint/2010/main" val="1090280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withEffect">
                                  <p:stCondLst>
                                    <p:cond delay="25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
                                          </p:val>
                                        </p:tav>
                                        <p:tav tm="100000">
                                          <p:val>
                                            <p:strVal val="#ppt_x"/>
                                          </p:val>
                                        </p:tav>
                                      </p:tavLst>
                                    </p:anim>
                                    <p:anim calcmode="lin" valueType="num">
                                      <p:cBhvr>
                                        <p:cTn id="8" dur="500" fill="hold"/>
                                        <p:tgtEl>
                                          <p:spTgt spid="14"/>
                                        </p:tgtEl>
                                        <p:attrNameLst>
                                          <p:attrName>ppt_y</p:attrName>
                                        </p:attrNameLst>
                                      </p:cBhvr>
                                      <p:tavLst>
                                        <p:tav tm="0">
                                          <p:val>
                                            <p:strVal val="#ppt_y-#ppt_h/2"/>
                                          </p:val>
                                        </p:tav>
                                        <p:tav tm="100000">
                                          <p:val>
                                            <p:strVal val="#ppt_y"/>
                                          </p:val>
                                        </p:tav>
                                      </p:tavLst>
                                    </p:anim>
                                    <p:anim calcmode="lin" valueType="num">
                                      <p:cBhvr>
                                        <p:cTn id="9" dur="500" fill="hold"/>
                                        <p:tgtEl>
                                          <p:spTgt spid="14"/>
                                        </p:tgtEl>
                                        <p:attrNameLst>
                                          <p:attrName>ppt_w</p:attrName>
                                        </p:attrNameLst>
                                      </p:cBhvr>
                                      <p:tavLst>
                                        <p:tav tm="0">
                                          <p:val>
                                            <p:strVal val="#ppt_w"/>
                                          </p:val>
                                        </p:tav>
                                        <p:tav tm="100000">
                                          <p:val>
                                            <p:strVal val="#ppt_w"/>
                                          </p:val>
                                        </p:tav>
                                      </p:tavLst>
                                    </p:anim>
                                    <p:anim calcmode="lin" valueType="num">
                                      <p:cBhvr>
                                        <p:cTn id="10" dur="500" fill="hold"/>
                                        <p:tgtEl>
                                          <p:spTgt spid="14"/>
                                        </p:tgtEl>
                                        <p:attrNameLst>
                                          <p:attrName>ppt_h</p:attrName>
                                        </p:attrNameLst>
                                      </p:cBhvr>
                                      <p:tavLst>
                                        <p:tav tm="0">
                                          <p:val>
                                            <p:fltVal val="0"/>
                                          </p:val>
                                        </p:tav>
                                        <p:tav tm="100000">
                                          <p:val>
                                            <p:strVal val="#ppt_h"/>
                                          </p:val>
                                        </p:tav>
                                      </p:tavLst>
                                    </p:anim>
                                  </p:childTnLst>
                                </p:cTn>
                              </p:par>
                            </p:childTnLst>
                          </p:cTn>
                        </p:par>
                        <p:par>
                          <p:cTn id="11" fill="hold" nodeType="afterGroup">
                            <p:stCondLst>
                              <p:cond delay="750"/>
                            </p:stCondLst>
                            <p:childTnLst>
                              <p:par>
                                <p:cTn id="12" presetID="12" presetClass="entr" presetSubtype="4" fill="hold" grpId="0" nodeType="after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slide(fromBottom)">
                                      <p:cBhvr>
                                        <p:cTn id="14" dur="500"/>
                                        <p:tgtEl>
                                          <p:spTgt spid="8">
                                            <p:txEl>
                                              <p:pRg st="0" end="0"/>
                                            </p:txEl>
                                          </p:spTgt>
                                        </p:tgtEl>
                                      </p:cBhvr>
                                    </p:animEffect>
                                  </p:childTnLst>
                                </p:cTn>
                              </p:par>
                            </p:childTnLst>
                          </p:cTn>
                        </p:par>
                        <p:par>
                          <p:cTn id="15" fill="hold" nodeType="afterGroup">
                            <p:stCondLst>
                              <p:cond delay="1250"/>
                            </p:stCondLst>
                            <p:childTnLst>
                              <p:par>
                                <p:cTn id="16" presetID="12" presetClass="entr" presetSubtype="8" fill="hold" grpId="0" nodeType="after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slide(fromLeft)">
                                      <p:cBhvr>
                                        <p:cTn id="18" dur="500"/>
                                        <p:tgtEl>
                                          <p:spTgt spid="8">
                                            <p:txEl>
                                              <p:pRg st="1" end="1"/>
                                            </p:txEl>
                                          </p:spTgt>
                                        </p:tgtEl>
                                      </p:cBhvr>
                                    </p:animEffect>
                                  </p:childTnLst>
                                </p:cTn>
                              </p:par>
                            </p:childTnLst>
                          </p:cTn>
                        </p:par>
                      </p:childTnLst>
                    </p:cTn>
                  </p:par>
                  <p:par>
                    <p:cTn id="19" fill="hold">
                      <p:stCondLst>
                        <p:cond delay="indefinite"/>
                      </p:stCondLst>
                      <p:childTnLst>
                        <p:par>
                          <p:cTn id="20" fill="hold" nodeType="afterGroup">
                            <p:stCondLst>
                              <p:cond delay="0"/>
                            </p:stCondLst>
                            <p:childTnLst>
                              <p:par>
                                <p:cTn id="21" presetID="12" presetClass="entr" presetSubtype="1" fill="hold" grpId="0" nodeType="clickEffect">
                                  <p:stCondLst>
                                    <p:cond delay="500"/>
                                  </p:stCondLst>
                                  <p:childTnLst>
                                    <p:set>
                                      <p:cBhvr>
                                        <p:cTn id="22" dur="1" fill="hold">
                                          <p:stCondLst>
                                            <p:cond delay="0"/>
                                          </p:stCondLst>
                                        </p:cTn>
                                        <p:tgtEl>
                                          <p:spTgt spid="8">
                                            <p:txEl>
                                              <p:pRg st="2" end="2"/>
                                            </p:txEl>
                                          </p:spTgt>
                                        </p:tgtEl>
                                        <p:attrNameLst>
                                          <p:attrName>style.visibility</p:attrName>
                                        </p:attrNameLst>
                                      </p:cBhvr>
                                      <p:to>
                                        <p:strVal val="visible"/>
                                      </p:to>
                                    </p:set>
                                    <p:animEffect transition="in" filter="slide(fromTop)">
                                      <p:cBhvr>
                                        <p:cTn id="23" dur="500"/>
                                        <p:tgtEl>
                                          <p:spTgt spid="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1" fill="hold" grpId="0" nodeType="clickEffect">
                                  <p:stCondLst>
                                    <p:cond delay="25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slide(fromTop)">
                                      <p:cBhvr>
                                        <p:cTn id="28" dur="500"/>
                                        <p:tgtEl>
                                          <p:spTgt spid="8">
                                            <p:txEl>
                                              <p:pRg st="3" end="3"/>
                                            </p:txEl>
                                          </p:spTgt>
                                        </p:tgtEl>
                                      </p:cBhvr>
                                    </p:animEffect>
                                  </p:childTnLst>
                                </p:cTn>
                              </p:par>
                            </p:childTnLst>
                          </p:cTn>
                        </p:par>
                      </p:childTnLst>
                    </p:cTn>
                  </p:par>
                  <p:par>
                    <p:cTn id="29" fill="hold">
                      <p:stCondLst>
                        <p:cond delay="indefinite"/>
                      </p:stCondLst>
                      <p:childTnLst>
                        <p:par>
                          <p:cTn id="30" fill="hold" nodeType="afterGroup">
                            <p:stCondLst>
                              <p:cond delay="0"/>
                            </p:stCondLst>
                            <p:childTnLst>
                              <p:par>
                                <p:cTn id="31" presetID="12" presetClass="entr" presetSubtype="4" fill="hold" grpId="0" nodeType="clickEffect">
                                  <p:stCondLst>
                                    <p:cond delay="500"/>
                                  </p:stCondLst>
                                  <p:childTnLst>
                                    <p:set>
                                      <p:cBhvr>
                                        <p:cTn id="32" dur="1" fill="hold">
                                          <p:stCondLst>
                                            <p:cond delay="0"/>
                                          </p:stCondLst>
                                        </p:cTn>
                                        <p:tgtEl>
                                          <p:spTgt spid="8">
                                            <p:txEl>
                                              <p:pRg st="4" end="4"/>
                                            </p:txEl>
                                          </p:spTgt>
                                        </p:tgtEl>
                                        <p:attrNameLst>
                                          <p:attrName>style.visibility</p:attrName>
                                        </p:attrNameLst>
                                      </p:cBhvr>
                                      <p:to>
                                        <p:strVal val="visible"/>
                                      </p:to>
                                    </p:set>
                                    <p:animEffect transition="in" filter="slide(fromBottom)">
                                      <p:cBhvr>
                                        <p:cTn id="33" dur="500"/>
                                        <p:tgtEl>
                                          <p:spTgt spid="8">
                                            <p:txEl>
                                              <p:pRg st="4" end="4"/>
                                            </p:txEl>
                                          </p:spTgt>
                                        </p:tgtEl>
                                      </p:cBhvr>
                                    </p:animEffect>
                                  </p:childTnLst>
                                </p:cTn>
                              </p:par>
                            </p:childTnLst>
                          </p:cTn>
                        </p:par>
                        <p:par>
                          <p:cTn id="34" fill="hold" nodeType="afterGroup">
                            <p:stCondLst>
                              <p:cond delay="1000"/>
                            </p:stCondLst>
                            <p:childTnLst>
                              <p:par>
                                <p:cTn id="35" presetID="12" presetClass="entr" presetSubtype="4" fill="hold" grpId="0" nodeType="afterEffect">
                                  <p:stCondLst>
                                    <p:cond delay="50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slide(fromBottom)">
                                      <p:cBhvr>
                                        <p:cTn id="3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6" name="Round Diagonal Corner Rectangle 5"/>
          <p:cNvSpPr>
            <a:spLocks noChangeArrowheads="1"/>
          </p:cNvSpPr>
          <p:nvPr/>
        </p:nvSpPr>
        <p:spPr bwMode="auto">
          <a:xfrm>
            <a:off x="2092325" y="1511448"/>
            <a:ext cx="4959350" cy="4240065"/>
          </a:xfrm>
          <a:prstGeom prst="round2DiagRect">
            <a:avLst/>
          </a:prstGeom>
          <a:solidFill>
            <a:srgbClr val="7C8BC4">
              <a:alpha val="75000"/>
            </a:srgbClr>
          </a:solidFill>
          <a:ln>
            <a:noFill/>
          </a:ln>
          <a:effectLst>
            <a:outerShdw blurRad="152400" dist="38100" dir="2700000" rotWithShape="0">
              <a:srgbClr val="000000">
                <a:alpha val="73000"/>
              </a:srgbClr>
            </a:outerShdw>
          </a:effectLst>
          <a:extLst/>
        </p:spPr>
        <p:txBody>
          <a:bodyPr wrap="none" anchor="ctr"/>
          <a:lstStyle/>
          <a:p>
            <a:pPr algn="ctr">
              <a:defRPr/>
            </a:pPr>
            <a:endParaRPr lang="en-US" sz="1800" dirty="0">
              <a:latin typeface="Arial" pitchFamily="-111" charset="0"/>
              <a:ea typeface="ＭＳ Ｐゴシック" charset="-128"/>
              <a:cs typeface="ＭＳ Ｐゴシック" charset="-128"/>
            </a:endParaRPr>
          </a:p>
        </p:txBody>
      </p:sp>
      <p:sp>
        <p:nvSpPr>
          <p:cNvPr id="24579" name="Title 4"/>
          <p:cNvSpPr>
            <a:spLocks noGrp="1"/>
          </p:cNvSpPr>
          <p:nvPr>
            <p:ph type="ctrTitle"/>
          </p:nvPr>
        </p:nvSpPr>
        <p:spPr/>
        <p:txBody>
          <a:bodyPr/>
          <a:lstStyle/>
          <a:p>
            <a:r>
              <a:rPr lang="en-US">
                <a:latin typeface="Arial" charset="0"/>
                <a:ea typeface="ＭＳ Ｐゴシック" charset="0"/>
                <a:cs typeface="ＭＳ Ｐゴシック" charset="0"/>
              </a:rPr>
              <a:t>Dilemmas of Definition</a:t>
            </a:r>
          </a:p>
        </p:txBody>
      </p:sp>
      <p:sp>
        <p:nvSpPr>
          <p:cNvPr id="91139" name="Rectangle 3"/>
          <p:cNvSpPr>
            <a:spLocks noGrp="1"/>
          </p:cNvSpPr>
          <p:nvPr>
            <p:ph idx="4294967295"/>
          </p:nvPr>
        </p:nvSpPr>
        <p:spPr>
          <a:xfrm>
            <a:off x="2346353" y="1760074"/>
            <a:ext cx="4649929" cy="3846513"/>
          </a:xfrm>
        </p:spPr>
        <p:txBody>
          <a:bodyPr>
            <a:noAutofit/>
          </a:bodyPr>
          <a:lstStyle/>
          <a:p>
            <a:pPr marL="0" indent="0">
              <a:buNone/>
            </a:pPr>
            <a:r>
              <a:rPr lang="en-US" sz="2200" b="1" dirty="0">
                <a:solidFill>
                  <a:srgbClr val="FFFFFF"/>
                </a:solidFill>
                <a:latin typeface="Arial" charset="0"/>
                <a:ea typeface="ＭＳ Ｐゴシック" charset="0"/>
                <a:cs typeface="ＭＳ Ｐゴシック" charset="0"/>
              </a:rPr>
              <a:t>Mental disorder: </a:t>
            </a:r>
            <a:br>
              <a:rPr lang="en-US" sz="2200" b="1" dirty="0">
                <a:solidFill>
                  <a:srgbClr val="FFFFFF"/>
                </a:solidFill>
                <a:latin typeface="Arial" charset="0"/>
                <a:ea typeface="ＭＳ Ｐゴシック" charset="0"/>
                <a:cs typeface="ＭＳ Ｐゴシック" charset="0"/>
              </a:rPr>
            </a:br>
            <a:r>
              <a:rPr lang="en-US" sz="2200" b="1" dirty="0">
                <a:latin typeface="Arial" charset="0"/>
                <a:ea typeface="ＭＳ Ｐゴシック" charset="0"/>
                <a:cs typeface="ＭＳ Ｐゴシック" charset="0"/>
              </a:rPr>
              <a:t>Any behavior or emotional state that:</a:t>
            </a:r>
          </a:p>
          <a:p>
            <a:r>
              <a:rPr lang="en-US" sz="2000" b="1" dirty="0">
                <a:latin typeface="Arial" charset="0"/>
                <a:ea typeface="ＭＳ Ｐゴシック" charset="0"/>
              </a:rPr>
              <a:t>Causes an individual great suffering</a:t>
            </a:r>
          </a:p>
          <a:p>
            <a:r>
              <a:rPr lang="en-US" sz="2000" b="1" dirty="0">
                <a:latin typeface="Arial" charset="0"/>
                <a:ea typeface="ＭＳ Ｐゴシック" charset="0"/>
              </a:rPr>
              <a:t>Is self-destructive</a:t>
            </a:r>
          </a:p>
          <a:p>
            <a:r>
              <a:rPr lang="en-US" sz="2000" b="1" dirty="0">
                <a:latin typeface="Arial" charset="0"/>
                <a:ea typeface="ＭＳ Ｐゴシック" charset="0"/>
              </a:rPr>
              <a:t>Seriously impairs the </a:t>
            </a:r>
            <a:r>
              <a:rPr lang="en-US" sz="2000" b="1" dirty="0" smtClean="0">
                <a:latin typeface="Arial" charset="0"/>
                <a:ea typeface="ＭＳ Ｐゴシック" charset="0"/>
              </a:rPr>
              <a:t>person’</a:t>
            </a:r>
            <a:r>
              <a:rPr lang="en-US" altLang="ja-JP" sz="2000" b="1" dirty="0" smtClean="0">
                <a:latin typeface="Arial" charset="0"/>
                <a:ea typeface="ＭＳ Ｐゴシック" charset="0"/>
              </a:rPr>
              <a:t>s </a:t>
            </a:r>
            <a:r>
              <a:rPr lang="en-US" altLang="ja-JP" sz="2000" b="1" dirty="0">
                <a:latin typeface="Arial" charset="0"/>
                <a:ea typeface="ＭＳ Ｐゴシック" charset="0"/>
              </a:rPr>
              <a:t>ability to work or get along with others</a:t>
            </a:r>
          </a:p>
          <a:p>
            <a:r>
              <a:rPr lang="en-US" sz="2000" b="1" dirty="0">
                <a:latin typeface="Arial" charset="0"/>
                <a:ea typeface="ＭＳ Ｐゴシック" charset="0"/>
              </a:rPr>
              <a:t>Makes a person unable to control the impulse to endanger </a:t>
            </a:r>
            <a:r>
              <a:rPr lang="en-US" sz="2000" b="1" dirty="0" smtClean="0">
                <a:latin typeface="Arial" charset="0"/>
                <a:ea typeface="ＭＳ Ｐゴシック" charset="0"/>
              </a:rPr>
              <a:t>others</a:t>
            </a:r>
            <a:endParaRPr lang="en-US" sz="2000" b="1" dirty="0">
              <a:latin typeface="Arial" charset="0"/>
              <a:ea typeface="ＭＳ Ｐゴシック" charset="0"/>
            </a:endParaRPr>
          </a:p>
        </p:txBody>
      </p:sp>
    </p:spTree>
    <p:extLst>
      <p:ext uri="{BB962C8B-B14F-4D97-AF65-F5344CB8AC3E}">
        <p14:creationId xmlns:p14="http://schemas.microsoft.com/office/powerpoint/2010/main" val="772230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100000">
                                          <p:val>
                                            <p:strVal val="#ppt_x"/>
                                          </p:val>
                                        </p:tav>
                                      </p:tavLst>
                                    </p:anim>
                                    <p:anim calcmode="lin" valueType="num">
                                      <p:cBhvr>
                                        <p:cTn id="8" dur="500" fill="hold"/>
                                        <p:tgtEl>
                                          <p:spTgt spid="6"/>
                                        </p:tgtEl>
                                        <p:attrNameLst>
                                          <p:attrName>ppt_y</p:attrName>
                                        </p:attrNameLst>
                                      </p:cBhvr>
                                      <p:tavLst>
                                        <p:tav tm="0">
                                          <p:val>
                                            <p:strVal val="#ppt_y-#ppt_h/2"/>
                                          </p:val>
                                        </p:tav>
                                        <p:tav tm="100000">
                                          <p:val>
                                            <p:strVal val="#ppt_y"/>
                                          </p:val>
                                        </p:tav>
                                      </p:tavLst>
                                    </p:anim>
                                    <p:anim calcmode="lin" valueType="num">
                                      <p:cBhvr>
                                        <p:cTn id="9" dur="500" fill="hold"/>
                                        <p:tgtEl>
                                          <p:spTgt spid="6"/>
                                        </p:tgtEl>
                                        <p:attrNameLst>
                                          <p:attrName>ppt_w</p:attrName>
                                        </p:attrNameLst>
                                      </p:cBhvr>
                                      <p:tavLst>
                                        <p:tav tm="0">
                                          <p:val>
                                            <p:strVal val="#ppt_w"/>
                                          </p:val>
                                        </p:tav>
                                        <p:tav tm="100000">
                                          <p:val>
                                            <p:strVal val="#ppt_w"/>
                                          </p:val>
                                        </p:tav>
                                      </p:tavLst>
                                    </p:anim>
                                    <p:anim calcmode="lin" valueType="num">
                                      <p:cBhvr>
                                        <p:cTn id="10" dur="500" fill="hold"/>
                                        <p:tgtEl>
                                          <p:spTgt spid="6"/>
                                        </p:tgtEl>
                                        <p:attrNameLst>
                                          <p:attrName>ppt_h</p:attrName>
                                        </p:attrNameLst>
                                      </p:cBhvr>
                                      <p:tavLst>
                                        <p:tav tm="0">
                                          <p:val>
                                            <p:fltVal val="0"/>
                                          </p:val>
                                        </p:tav>
                                        <p:tav tm="100000">
                                          <p:val>
                                            <p:strVal val="#ppt_h"/>
                                          </p:val>
                                        </p:tav>
                                      </p:tavLst>
                                    </p:anim>
                                  </p:childTnLst>
                                </p:cTn>
                              </p:par>
                            </p:childTnLst>
                          </p:cTn>
                        </p:par>
                        <p:par>
                          <p:cTn id="11" fill="hold" nodeType="afterGroup">
                            <p:stCondLst>
                              <p:cond delay="500"/>
                            </p:stCondLst>
                            <p:childTnLst>
                              <p:par>
                                <p:cTn id="12" presetID="37" presetClass="entr" presetSubtype="0" fill="hold" grpId="0" nodeType="afterEffect">
                                  <p:stCondLst>
                                    <p:cond delay="0"/>
                                  </p:stCondLst>
                                  <p:childTnLst>
                                    <p:set>
                                      <p:cBhvr>
                                        <p:cTn id="13" dur="1" fill="hold">
                                          <p:stCondLst>
                                            <p:cond delay="0"/>
                                          </p:stCondLst>
                                        </p:cTn>
                                        <p:tgtEl>
                                          <p:spTgt spid="91139">
                                            <p:txEl>
                                              <p:pRg st="0" end="0"/>
                                            </p:txEl>
                                          </p:spTgt>
                                        </p:tgtEl>
                                        <p:attrNameLst>
                                          <p:attrName>style.visibility</p:attrName>
                                        </p:attrNameLst>
                                      </p:cBhvr>
                                      <p:to>
                                        <p:strVal val="visible"/>
                                      </p:to>
                                    </p:set>
                                    <p:animEffect transition="in" filter="fade">
                                      <p:cBhvr>
                                        <p:cTn id="14" dur="1000"/>
                                        <p:tgtEl>
                                          <p:spTgt spid="91139">
                                            <p:txEl>
                                              <p:pRg st="0" end="0"/>
                                            </p:txEl>
                                          </p:spTgt>
                                        </p:tgtEl>
                                      </p:cBhvr>
                                    </p:animEffect>
                                    <p:anim calcmode="lin" valueType="num">
                                      <p:cBhvr>
                                        <p:cTn id="15" dur="1000" fill="hold"/>
                                        <p:tgtEl>
                                          <p:spTgt spid="91139">
                                            <p:txEl>
                                              <p:pRg st="0" end="0"/>
                                            </p:txEl>
                                          </p:spTgt>
                                        </p:tgtEl>
                                        <p:attrNameLst>
                                          <p:attrName>ppt_x</p:attrName>
                                        </p:attrNameLst>
                                      </p:cBhvr>
                                      <p:tavLst>
                                        <p:tav tm="0">
                                          <p:val>
                                            <p:strVal val="#ppt_x"/>
                                          </p:val>
                                        </p:tav>
                                        <p:tav tm="100000">
                                          <p:val>
                                            <p:strVal val="#ppt_x"/>
                                          </p:val>
                                        </p:tav>
                                      </p:tavLst>
                                    </p:anim>
                                    <p:anim calcmode="lin" valueType="num">
                                      <p:cBhvr>
                                        <p:cTn id="16" dur="900" decel="100000" fill="hold"/>
                                        <p:tgtEl>
                                          <p:spTgt spid="91139">
                                            <p:txEl>
                                              <p:pRg st="0" end="0"/>
                                            </p:txEl>
                                          </p:spTgt>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91139">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nodeType="afterGroup">
                            <p:stCondLst>
                              <p:cond delay="0"/>
                            </p:stCondLst>
                            <p:childTnLst>
                              <p:par>
                                <p:cTn id="20" presetID="12" presetClass="entr" presetSubtype="1" fill="hold" grpId="0" nodeType="clickEffect">
                                  <p:stCondLst>
                                    <p:cond delay="250"/>
                                  </p:stCondLst>
                                  <p:childTnLst>
                                    <p:set>
                                      <p:cBhvr>
                                        <p:cTn id="21" dur="1" fill="hold">
                                          <p:stCondLst>
                                            <p:cond delay="0"/>
                                          </p:stCondLst>
                                        </p:cTn>
                                        <p:tgtEl>
                                          <p:spTgt spid="91139">
                                            <p:txEl>
                                              <p:pRg st="1" end="1"/>
                                            </p:txEl>
                                          </p:spTgt>
                                        </p:tgtEl>
                                        <p:attrNameLst>
                                          <p:attrName>style.visibility</p:attrName>
                                        </p:attrNameLst>
                                      </p:cBhvr>
                                      <p:to>
                                        <p:strVal val="visible"/>
                                      </p:to>
                                    </p:set>
                                    <p:animEffect transition="in" filter="slide(fromTop)">
                                      <p:cBhvr>
                                        <p:cTn id="22" dur="500"/>
                                        <p:tgtEl>
                                          <p:spTgt spid="9113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grpId="0" nodeType="clickEffect">
                                  <p:stCondLst>
                                    <p:cond delay="250"/>
                                  </p:stCondLst>
                                  <p:childTnLst>
                                    <p:set>
                                      <p:cBhvr>
                                        <p:cTn id="26" dur="1" fill="hold">
                                          <p:stCondLst>
                                            <p:cond delay="0"/>
                                          </p:stCondLst>
                                        </p:cTn>
                                        <p:tgtEl>
                                          <p:spTgt spid="91139">
                                            <p:txEl>
                                              <p:pRg st="2" end="2"/>
                                            </p:txEl>
                                          </p:spTgt>
                                        </p:tgtEl>
                                        <p:attrNameLst>
                                          <p:attrName>style.visibility</p:attrName>
                                        </p:attrNameLst>
                                      </p:cBhvr>
                                      <p:to>
                                        <p:strVal val="visible"/>
                                      </p:to>
                                    </p:set>
                                    <p:animEffect transition="in" filter="slide(fromTop)">
                                      <p:cBhvr>
                                        <p:cTn id="27" dur="500"/>
                                        <p:tgtEl>
                                          <p:spTgt spid="9113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1" fill="hold" grpId="0" nodeType="clickEffect">
                                  <p:stCondLst>
                                    <p:cond delay="250"/>
                                  </p:stCondLst>
                                  <p:childTnLst>
                                    <p:set>
                                      <p:cBhvr>
                                        <p:cTn id="31" dur="1" fill="hold">
                                          <p:stCondLst>
                                            <p:cond delay="0"/>
                                          </p:stCondLst>
                                        </p:cTn>
                                        <p:tgtEl>
                                          <p:spTgt spid="91139">
                                            <p:txEl>
                                              <p:pRg st="3" end="3"/>
                                            </p:txEl>
                                          </p:spTgt>
                                        </p:tgtEl>
                                        <p:attrNameLst>
                                          <p:attrName>style.visibility</p:attrName>
                                        </p:attrNameLst>
                                      </p:cBhvr>
                                      <p:to>
                                        <p:strVal val="visible"/>
                                      </p:to>
                                    </p:set>
                                    <p:animEffect transition="in" filter="slide(fromTop)">
                                      <p:cBhvr>
                                        <p:cTn id="32" dur="500"/>
                                        <p:tgtEl>
                                          <p:spTgt spid="91139">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1" fill="hold" grpId="0" nodeType="clickEffect">
                                  <p:stCondLst>
                                    <p:cond delay="250"/>
                                  </p:stCondLst>
                                  <p:childTnLst>
                                    <p:set>
                                      <p:cBhvr>
                                        <p:cTn id="36" dur="1" fill="hold">
                                          <p:stCondLst>
                                            <p:cond delay="0"/>
                                          </p:stCondLst>
                                        </p:cTn>
                                        <p:tgtEl>
                                          <p:spTgt spid="91139">
                                            <p:txEl>
                                              <p:pRg st="4" end="4"/>
                                            </p:txEl>
                                          </p:spTgt>
                                        </p:tgtEl>
                                        <p:attrNameLst>
                                          <p:attrName>style.visibility</p:attrName>
                                        </p:attrNameLst>
                                      </p:cBhvr>
                                      <p:to>
                                        <p:strVal val="visible"/>
                                      </p:to>
                                    </p:set>
                                    <p:animEffect transition="in" filter="slide(fromTop)">
                                      <p:cBhvr>
                                        <p:cTn id="37" dur="500"/>
                                        <p:tgtEl>
                                          <p:spTgt spid="911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1139"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4"/>
          <p:cNvSpPr>
            <a:spLocks noGrp="1"/>
          </p:cNvSpPr>
          <p:nvPr>
            <p:ph type="ctrTitle"/>
          </p:nvPr>
        </p:nvSpPr>
        <p:spPr/>
        <p:txBody>
          <a:bodyPr/>
          <a:lstStyle/>
          <a:p>
            <a:r>
              <a:rPr lang="en-US">
                <a:latin typeface="Arial" charset="0"/>
                <a:ea typeface="ＭＳ Ｐゴシック" charset="0"/>
                <a:cs typeface="ＭＳ Ｐゴシック" charset="0"/>
              </a:rPr>
              <a:t>Figure 15.3: The Addicted Brain</a:t>
            </a:r>
          </a:p>
        </p:txBody>
      </p:sp>
      <p:pic>
        <p:nvPicPr>
          <p:cNvPr id="6" name="Picture 5" descr="Fig15-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19225" y="1007969"/>
            <a:ext cx="629602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9412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7" name="Round Diagonal Corner Rectangle 16"/>
          <p:cNvSpPr>
            <a:spLocks noChangeArrowheads="1"/>
          </p:cNvSpPr>
          <p:nvPr/>
        </p:nvSpPr>
        <p:spPr bwMode="auto">
          <a:xfrm>
            <a:off x="244476" y="1515867"/>
            <a:ext cx="5276290" cy="4266359"/>
          </a:xfrm>
          <a:prstGeom prst="round2DiagRect">
            <a:avLst/>
          </a:prstGeom>
          <a:gradFill rotWithShape="1">
            <a:gsLst>
              <a:gs pos="0">
                <a:schemeClr val="bg1">
                  <a:alpha val="93999"/>
                </a:schemeClr>
              </a:gs>
              <a:gs pos="100000">
                <a:srgbClr val="EDEDED">
                  <a:alpha val="62999"/>
                </a:srgbClr>
              </a:gs>
            </a:gsLst>
            <a:lin ang="5400000"/>
          </a:gradFill>
          <a:ln>
            <a:noFill/>
          </a:ln>
          <a:effectLst>
            <a:outerShdw blurRad="63500" dist="38100" dir="2700000" rotWithShape="0">
              <a:srgbClr val="00000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defRPr/>
            </a:pPr>
            <a:endParaRPr lang="en-US" sz="1800"/>
          </a:p>
        </p:txBody>
      </p:sp>
      <p:sp>
        <p:nvSpPr>
          <p:cNvPr id="78851" name="Title 3"/>
          <p:cNvSpPr>
            <a:spLocks noGrp="1"/>
          </p:cNvSpPr>
          <p:nvPr>
            <p:ph type="ctrTitle"/>
          </p:nvPr>
        </p:nvSpPr>
        <p:spPr/>
        <p:txBody>
          <a:bodyPr/>
          <a:lstStyle/>
          <a:p>
            <a:r>
              <a:rPr lang="en-US">
                <a:latin typeface="Arial" charset="0"/>
                <a:ea typeface="ＭＳ Ｐゴシック" charset="0"/>
                <a:cs typeface="ＭＳ Ｐゴシック" charset="0"/>
              </a:rPr>
              <a:t>Learning, Culture, and Addiction</a:t>
            </a:r>
          </a:p>
        </p:txBody>
      </p:sp>
      <p:sp>
        <p:nvSpPr>
          <p:cNvPr id="133128" name="Rectangle 4"/>
          <p:cNvSpPr>
            <a:spLocks noGrp="1" noChangeArrowheads="1"/>
          </p:cNvSpPr>
          <p:nvPr>
            <p:ph idx="4294967295"/>
          </p:nvPr>
        </p:nvSpPr>
        <p:spPr>
          <a:xfrm>
            <a:off x="455706" y="1716547"/>
            <a:ext cx="4981575" cy="4027488"/>
          </a:xfrm>
        </p:spPr>
        <p:txBody>
          <a:bodyPr>
            <a:normAutofit fontScale="92500"/>
          </a:bodyPr>
          <a:lstStyle/>
          <a:p>
            <a:pPr>
              <a:spcAft>
                <a:spcPts val="600"/>
              </a:spcAft>
            </a:pPr>
            <a:r>
              <a:rPr lang="en-US" sz="2200" b="1" dirty="0">
                <a:solidFill>
                  <a:srgbClr val="800000"/>
                </a:solidFill>
                <a:latin typeface="Arial" charset="0"/>
                <a:ea typeface="ＭＳ Ｐゴシック" charset="0"/>
                <a:cs typeface="ＭＳ Ｐゴシック" charset="0"/>
              </a:rPr>
              <a:t>Addiction patterns vary according </a:t>
            </a:r>
            <a:br>
              <a:rPr lang="en-US" sz="2200" b="1" dirty="0">
                <a:solidFill>
                  <a:srgbClr val="800000"/>
                </a:solidFill>
                <a:latin typeface="Arial" charset="0"/>
                <a:ea typeface="ＭＳ Ｐゴシック" charset="0"/>
                <a:cs typeface="ＭＳ Ｐゴシック" charset="0"/>
              </a:rPr>
            </a:br>
            <a:r>
              <a:rPr lang="en-US" sz="2200" b="1" dirty="0">
                <a:solidFill>
                  <a:srgbClr val="800000"/>
                </a:solidFill>
                <a:latin typeface="Arial" charset="0"/>
                <a:ea typeface="ＭＳ Ｐゴシック" charset="0"/>
                <a:cs typeface="ＭＳ Ｐゴシック" charset="0"/>
              </a:rPr>
              <a:t>to cultural practices.</a:t>
            </a:r>
          </a:p>
          <a:p>
            <a:pPr>
              <a:spcAft>
                <a:spcPts val="600"/>
              </a:spcAft>
            </a:pPr>
            <a:r>
              <a:rPr lang="en-US" sz="2200" b="1" dirty="0">
                <a:solidFill>
                  <a:srgbClr val="008000"/>
                </a:solidFill>
                <a:latin typeface="Arial" charset="0"/>
                <a:ea typeface="ＭＳ Ｐゴシック" charset="0"/>
                <a:cs typeface="ＭＳ Ｐゴシック" charset="0"/>
              </a:rPr>
              <a:t>Policies of total abstinence tend to increase addiction rates rather than </a:t>
            </a:r>
            <a:br>
              <a:rPr lang="en-US" sz="2200" b="1" dirty="0">
                <a:solidFill>
                  <a:srgbClr val="008000"/>
                </a:solidFill>
                <a:latin typeface="Arial" charset="0"/>
                <a:ea typeface="ＭＳ Ｐゴシック" charset="0"/>
                <a:cs typeface="ＭＳ Ｐゴシック" charset="0"/>
              </a:rPr>
            </a:br>
            <a:r>
              <a:rPr lang="en-US" sz="2200" b="1" dirty="0">
                <a:solidFill>
                  <a:srgbClr val="008000"/>
                </a:solidFill>
                <a:latin typeface="Arial" charset="0"/>
                <a:ea typeface="ＭＳ Ｐゴシック" charset="0"/>
                <a:cs typeface="ＭＳ Ｐゴシック" charset="0"/>
              </a:rPr>
              <a:t>reduce them.</a:t>
            </a:r>
          </a:p>
          <a:p>
            <a:pPr>
              <a:spcAft>
                <a:spcPts val="600"/>
              </a:spcAft>
            </a:pPr>
            <a:r>
              <a:rPr lang="en-US" sz="2200" b="1" dirty="0">
                <a:solidFill>
                  <a:srgbClr val="6A24A0"/>
                </a:solidFill>
                <a:latin typeface="Arial" charset="0"/>
                <a:ea typeface="ＭＳ Ｐゴシック" charset="0"/>
                <a:cs typeface="ＭＳ Ｐゴシック" charset="0"/>
              </a:rPr>
              <a:t>Not all addicts have withdrawal symptoms when they stop taking </a:t>
            </a:r>
            <a:br>
              <a:rPr lang="en-US" sz="2200" b="1" dirty="0">
                <a:solidFill>
                  <a:srgbClr val="6A24A0"/>
                </a:solidFill>
                <a:latin typeface="Arial" charset="0"/>
                <a:ea typeface="ＭＳ Ｐゴシック" charset="0"/>
                <a:cs typeface="ＭＳ Ｐゴシック" charset="0"/>
              </a:rPr>
            </a:br>
            <a:r>
              <a:rPr lang="en-US" sz="2200" b="1" dirty="0">
                <a:solidFill>
                  <a:srgbClr val="6A24A0"/>
                </a:solidFill>
                <a:latin typeface="Arial" charset="0"/>
                <a:ea typeface="ＭＳ Ｐゴシック" charset="0"/>
                <a:cs typeface="ＭＳ Ｐゴシック" charset="0"/>
              </a:rPr>
              <a:t>a drug.</a:t>
            </a:r>
            <a:endParaRPr lang="en-US" sz="2200" b="1" dirty="0">
              <a:solidFill>
                <a:srgbClr val="0D98B8"/>
              </a:solidFill>
              <a:latin typeface="Arial" charset="0"/>
              <a:ea typeface="ＭＳ Ｐゴシック" charset="0"/>
              <a:cs typeface="ＭＳ Ｐゴシック" charset="0"/>
            </a:endParaRPr>
          </a:p>
          <a:p>
            <a:pPr>
              <a:spcAft>
                <a:spcPts val="600"/>
              </a:spcAft>
            </a:pPr>
            <a:r>
              <a:rPr lang="en-US" sz="2200" b="1" dirty="0">
                <a:solidFill>
                  <a:srgbClr val="045164"/>
                </a:solidFill>
                <a:latin typeface="Arial" charset="0"/>
                <a:ea typeface="ＭＳ Ｐゴシック" charset="0"/>
                <a:cs typeface="ＭＳ Ｐゴシック" charset="0"/>
              </a:rPr>
              <a:t>Addiction does not depend on properties of the drug alone but </a:t>
            </a:r>
            <a:br>
              <a:rPr lang="en-US" sz="2200" b="1" dirty="0">
                <a:solidFill>
                  <a:srgbClr val="045164"/>
                </a:solidFill>
                <a:latin typeface="Arial" charset="0"/>
                <a:ea typeface="ＭＳ Ｐゴシック" charset="0"/>
                <a:cs typeface="ＭＳ Ｐゴシック" charset="0"/>
              </a:rPr>
            </a:br>
            <a:r>
              <a:rPr lang="en-US" sz="2200" b="1" dirty="0">
                <a:solidFill>
                  <a:srgbClr val="045164"/>
                </a:solidFill>
                <a:latin typeface="Arial" charset="0"/>
                <a:ea typeface="ＭＳ Ｐゴシック" charset="0"/>
                <a:cs typeface="ＭＳ Ｐゴシック" charset="0"/>
              </a:rPr>
              <a:t>also on the reasons for taking it. </a:t>
            </a:r>
          </a:p>
        </p:txBody>
      </p:sp>
    </p:spTree>
    <p:extLst>
      <p:ext uri="{BB962C8B-B14F-4D97-AF65-F5344CB8AC3E}">
        <p14:creationId xmlns:p14="http://schemas.microsoft.com/office/powerpoint/2010/main" val="1150140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withEffect">
                                  <p:stCondLst>
                                    <p:cond delay="25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ppt_x</p:attrName>
                                        </p:attrNameLst>
                                      </p:cBhvr>
                                      <p:tavLst>
                                        <p:tav tm="0">
                                          <p:val>
                                            <p:strVal val="#ppt_x"/>
                                          </p:val>
                                        </p:tav>
                                        <p:tav tm="100000">
                                          <p:val>
                                            <p:strVal val="#ppt_x"/>
                                          </p:val>
                                        </p:tav>
                                      </p:tavLst>
                                    </p:anim>
                                    <p:anim calcmode="lin" valueType="num">
                                      <p:cBhvr>
                                        <p:cTn id="8" dur="500" fill="hold"/>
                                        <p:tgtEl>
                                          <p:spTgt spid="17"/>
                                        </p:tgtEl>
                                        <p:attrNameLst>
                                          <p:attrName>ppt_y</p:attrName>
                                        </p:attrNameLst>
                                      </p:cBhvr>
                                      <p:tavLst>
                                        <p:tav tm="0">
                                          <p:val>
                                            <p:strVal val="#ppt_y-#ppt_h/2"/>
                                          </p:val>
                                        </p:tav>
                                        <p:tav tm="100000">
                                          <p:val>
                                            <p:strVal val="#ppt_y"/>
                                          </p:val>
                                        </p:tav>
                                      </p:tavLst>
                                    </p:anim>
                                    <p:anim calcmode="lin" valueType="num">
                                      <p:cBhvr>
                                        <p:cTn id="9" dur="500" fill="hold"/>
                                        <p:tgtEl>
                                          <p:spTgt spid="17"/>
                                        </p:tgtEl>
                                        <p:attrNameLst>
                                          <p:attrName>ppt_w</p:attrName>
                                        </p:attrNameLst>
                                      </p:cBhvr>
                                      <p:tavLst>
                                        <p:tav tm="0">
                                          <p:val>
                                            <p:strVal val="#ppt_w"/>
                                          </p:val>
                                        </p:tav>
                                        <p:tav tm="100000">
                                          <p:val>
                                            <p:strVal val="#ppt_w"/>
                                          </p:val>
                                        </p:tav>
                                      </p:tavLst>
                                    </p:anim>
                                    <p:anim calcmode="lin" valueType="num">
                                      <p:cBhvr>
                                        <p:cTn id="10" dur="500" fill="hold"/>
                                        <p:tgtEl>
                                          <p:spTgt spid="17"/>
                                        </p:tgtEl>
                                        <p:attrNameLst>
                                          <p:attrName>ppt_h</p:attrName>
                                        </p:attrNameLst>
                                      </p:cBhvr>
                                      <p:tavLst>
                                        <p:tav tm="0">
                                          <p:val>
                                            <p:fltVal val="0"/>
                                          </p:val>
                                        </p:tav>
                                        <p:tav tm="100000">
                                          <p:val>
                                            <p:strVal val="#ppt_h"/>
                                          </p:val>
                                        </p:tav>
                                      </p:tavLst>
                                    </p:anim>
                                  </p:childTnLst>
                                </p:cTn>
                              </p:par>
                            </p:childTnLst>
                          </p:cTn>
                        </p:par>
                        <p:par>
                          <p:cTn id="11" fill="hold" nodeType="afterGroup">
                            <p:stCondLst>
                              <p:cond delay="750"/>
                            </p:stCondLst>
                            <p:childTnLst>
                              <p:par>
                                <p:cTn id="12" presetID="12" presetClass="entr" presetSubtype="4" fill="hold" grpId="0" nodeType="afterEffect">
                                  <p:stCondLst>
                                    <p:cond delay="0"/>
                                  </p:stCondLst>
                                  <p:childTnLst>
                                    <p:set>
                                      <p:cBhvr>
                                        <p:cTn id="13" dur="1" fill="hold">
                                          <p:stCondLst>
                                            <p:cond delay="0"/>
                                          </p:stCondLst>
                                        </p:cTn>
                                        <p:tgtEl>
                                          <p:spTgt spid="133128">
                                            <p:txEl>
                                              <p:pRg st="0" end="0"/>
                                            </p:txEl>
                                          </p:spTgt>
                                        </p:tgtEl>
                                        <p:attrNameLst>
                                          <p:attrName>style.visibility</p:attrName>
                                        </p:attrNameLst>
                                      </p:cBhvr>
                                      <p:to>
                                        <p:strVal val="visible"/>
                                      </p:to>
                                    </p:set>
                                    <p:animEffect transition="in" filter="slide(fromBottom)">
                                      <p:cBhvr>
                                        <p:cTn id="14" dur="500"/>
                                        <p:tgtEl>
                                          <p:spTgt spid="133128">
                                            <p:txEl>
                                              <p:pRg st="0" end="0"/>
                                            </p:txEl>
                                          </p:spTgt>
                                        </p:tgtEl>
                                      </p:cBhvr>
                                    </p:animEffect>
                                  </p:childTnLst>
                                </p:cTn>
                              </p:par>
                            </p:childTnLst>
                          </p:cTn>
                        </p:par>
                        <p:par>
                          <p:cTn id="15" fill="hold" nodeType="afterGroup">
                            <p:stCondLst>
                              <p:cond delay="1250"/>
                            </p:stCondLst>
                            <p:childTnLst>
                              <p:par>
                                <p:cTn id="16" presetID="12" presetClass="entr" presetSubtype="4" fill="hold" grpId="0" nodeType="afterEffect">
                                  <p:stCondLst>
                                    <p:cond delay="500"/>
                                  </p:stCondLst>
                                  <p:childTnLst>
                                    <p:set>
                                      <p:cBhvr>
                                        <p:cTn id="17" dur="1" fill="hold">
                                          <p:stCondLst>
                                            <p:cond delay="0"/>
                                          </p:stCondLst>
                                        </p:cTn>
                                        <p:tgtEl>
                                          <p:spTgt spid="133128">
                                            <p:txEl>
                                              <p:pRg st="1" end="1"/>
                                            </p:txEl>
                                          </p:spTgt>
                                        </p:tgtEl>
                                        <p:attrNameLst>
                                          <p:attrName>style.visibility</p:attrName>
                                        </p:attrNameLst>
                                      </p:cBhvr>
                                      <p:to>
                                        <p:strVal val="visible"/>
                                      </p:to>
                                    </p:set>
                                    <p:animEffect transition="in" filter="slide(fromBottom)">
                                      <p:cBhvr>
                                        <p:cTn id="18" dur="500"/>
                                        <p:tgtEl>
                                          <p:spTgt spid="133128">
                                            <p:txEl>
                                              <p:pRg st="1" end="1"/>
                                            </p:txEl>
                                          </p:spTgt>
                                        </p:tgtEl>
                                      </p:cBhvr>
                                    </p:animEffect>
                                  </p:childTnLst>
                                </p:cTn>
                              </p:par>
                            </p:childTnLst>
                          </p:cTn>
                        </p:par>
                        <p:par>
                          <p:cTn id="19" fill="hold" nodeType="afterGroup">
                            <p:stCondLst>
                              <p:cond delay="2250"/>
                            </p:stCondLst>
                            <p:childTnLst>
                              <p:par>
                                <p:cTn id="20" presetID="12" presetClass="entr" presetSubtype="4" fill="hold" grpId="0" nodeType="afterEffect">
                                  <p:stCondLst>
                                    <p:cond delay="500"/>
                                  </p:stCondLst>
                                  <p:childTnLst>
                                    <p:set>
                                      <p:cBhvr>
                                        <p:cTn id="21" dur="1" fill="hold">
                                          <p:stCondLst>
                                            <p:cond delay="0"/>
                                          </p:stCondLst>
                                        </p:cTn>
                                        <p:tgtEl>
                                          <p:spTgt spid="133128">
                                            <p:txEl>
                                              <p:pRg st="2" end="2"/>
                                            </p:txEl>
                                          </p:spTgt>
                                        </p:tgtEl>
                                        <p:attrNameLst>
                                          <p:attrName>style.visibility</p:attrName>
                                        </p:attrNameLst>
                                      </p:cBhvr>
                                      <p:to>
                                        <p:strVal val="visible"/>
                                      </p:to>
                                    </p:set>
                                    <p:animEffect transition="in" filter="slide(fromBottom)">
                                      <p:cBhvr>
                                        <p:cTn id="22" dur="500"/>
                                        <p:tgtEl>
                                          <p:spTgt spid="133128">
                                            <p:txEl>
                                              <p:pRg st="2" end="2"/>
                                            </p:txEl>
                                          </p:spTgt>
                                        </p:tgtEl>
                                      </p:cBhvr>
                                    </p:animEffect>
                                  </p:childTnLst>
                                </p:cTn>
                              </p:par>
                            </p:childTnLst>
                          </p:cTn>
                        </p:par>
                        <p:par>
                          <p:cTn id="23" fill="hold" nodeType="afterGroup">
                            <p:stCondLst>
                              <p:cond delay="3250"/>
                            </p:stCondLst>
                            <p:childTnLst>
                              <p:par>
                                <p:cTn id="24" presetID="12" presetClass="entr" presetSubtype="4" fill="hold" grpId="0" nodeType="afterEffect">
                                  <p:stCondLst>
                                    <p:cond delay="500"/>
                                  </p:stCondLst>
                                  <p:childTnLst>
                                    <p:set>
                                      <p:cBhvr>
                                        <p:cTn id="25" dur="1" fill="hold">
                                          <p:stCondLst>
                                            <p:cond delay="0"/>
                                          </p:stCondLst>
                                        </p:cTn>
                                        <p:tgtEl>
                                          <p:spTgt spid="133128">
                                            <p:txEl>
                                              <p:pRg st="3" end="3"/>
                                            </p:txEl>
                                          </p:spTgt>
                                        </p:tgtEl>
                                        <p:attrNameLst>
                                          <p:attrName>style.visibility</p:attrName>
                                        </p:attrNameLst>
                                      </p:cBhvr>
                                      <p:to>
                                        <p:strVal val="visible"/>
                                      </p:to>
                                    </p:set>
                                    <p:animEffect transition="in" filter="slide(fromBottom)">
                                      <p:cBhvr>
                                        <p:cTn id="26" dur="500"/>
                                        <p:tgtEl>
                                          <p:spTgt spid="13312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3128"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ctrTitle"/>
          </p:nvPr>
        </p:nvSpPr>
        <p:spPr/>
        <p:txBody>
          <a:bodyPr/>
          <a:lstStyle/>
          <a:p>
            <a:r>
              <a:rPr lang="en-US">
                <a:latin typeface="Arial" charset="0"/>
                <a:ea typeface="ＭＳ Ｐゴシック" charset="0"/>
                <a:cs typeface="ＭＳ Ｐゴシック" charset="0"/>
              </a:rPr>
              <a:t>Debating the Causes of Addiction</a:t>
            </a:r>
          </a:p>
        </p:txBody>
      </p:sp>
      <p:pic>
        <p:nvPicPr>
          <p:cNvPr id="2" name="Picture 1" descr="Review15.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3382" y="1379733"/>
            <a:ext cx="8377237" cy="423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Review15.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66700" y="1312498"/>
            <a:ext cx="8610600" cy="423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1163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ALCRPN0.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7791"/>
            <a:ext cx="9144000" cy="6474295"/>
          </a:xfrm>
          <a:prstGeom prst="rect">
            <a:avLst/>
          </a:prstGeom>
        </p:spPr>
      </p:pic>
      <p:sp>
        <p:nvSpPr>
          <p:cNvPr id="2" name="Rectangle 1"/>
          <p:cNvSpPr/>
          <p:nvPr/>
        </p:nvSpPr>
        <p:spPr>
          <a:xfrm>
            <a:off x="5787487" y="1978831"/>
            <a:ext cx="2441120" cy="1472568"/>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6360242" y="622710"/>
            <a:ext cx="1261806" cy="1261806"/>
            <a:chOff x="815959" y="622710"/>
            <a:chExt cx="1261806" cy="1261806"/>
          </a:xfrm>
        </p:grpSpPr>
        <p:sp>
          <p:nvSpPr>
            <p:cNvPr id="4" name="Oval 3"/>
            <p:cNvSpPr/>
            <p:nvPr/>
          </p:nvSpPr>
          <p:spPr>
            <a:xfrm>
              <a:off x="815959" y="622710"/>
              <a:ext cx="1261806" cy="126180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921082" y="944304"/>
              <a:ext cx="1051560" cy="584776"/>
            </a:xfrm>
            <a:prstGeom prst="rect">
              <a:avLst/>
            </a:prstGeom>
            <a:noFill/>
            <a:ln>
              <a:noFill/>
            </a:ln>
          </p:spPr>
          <p:txBody>
            <a:bodyPr wrap="square" rtlCol="0">
              <a:spAutoFit/>
            </a:bodyPr>
            <a:lstStyle/>
            <a:p>
              <a:pPr algn="ctr"/>
              <a:r>
                <a:rPr lang="en-US" sz="3200" b="1" dirty="0" smtClean="0">
                  <a:solidFill>
                    <a:srgbClr val="4AC6A0"/>
                  </a:solidFill>
                  <a:latin typeface="Arial"/>
                  <a:cs typeface="Arial"/>
                </a:rPr>
                <a:t>15.7</a:t>
              </a:r>
              <a:endParaRPr lang="en-US" sz="3200" b="1" dirty="0">
                <a:solidFill>
                  <a:srgbClr val="4AC6A0"/>
                </a:solidFill>
                <a:latin typeface="Arial"/>
                <a:cs typeface="Arial"/>
              </a:endParaRPr>
            </a:p>
          </p:txBody>
        </p:sp>
      </p:grpSp>
      <p:sp>
        <p:nvSpPr>
          <p:cNvPr id="6" name="TextBox 5"/>
          <p:cNvSpPr txBox="1"/>
          <p:nvPr/>
        </p:nvSpPr>
        <p:spPr>
          <a:xfrm>
            <a:off x="5787487" y="2105743"/>
            <a:ext cx="2441120" cy="1200328"/>
          </a:xfrm>
          <a:prstGeom prst="rect">
            <a:avLst/>
          </a:prstGeom>
          <a:noFill/>
        </p:spPr>
        <p:txBody>
          <a:bodyPr wrap="square" rtlCol="0">
            <a:spAutoFit/>
          </a:bodyPr>
          <a:lstStyle/>
          <a:p>
            <a:pPr algn="ctr"/>
            <a:r>
              <a:rPr lang="en-US" sz="2400" b="1" dirty="0">
                <a:solidFill>
                  <a:schemeClr val="bg1"/>
                </a:solidFill>
                <a:latin typeface=""/>
              </a:rPr>
              <a:t>Dissociative Identity </a:t>
            </a:r>
            <a:r>
              <a:rPr lang="en-US" sz="2400" b="1" dirty="0" smtClean="0">
                <a:solidFill>
                  <a:schemeClr val="bg1"/>
                </a:solidFill>
                <a:latin typeface=""/>
              </a:rPr>
              <a:t>Disorder</a:t>
            </a:r>
            <a:endParaRPr lang="en-US" sz="2400" b="1" dirty="0">
              <a:solidFill>
                <a:schemeClr val="bg1"/>
              </a:solidFill>
              <a:latin typeface="Arial"/>
              <a:cs typeface="Arial"/>
            </a:endParaRPr>
          </a:p>
        </p:txBody>
      </p:sp>
    </p:spTree>
    <p:extLst>
      <p:ext uri="{BB962C8B-B14F-4D97-AF65-F5344CB8AC3E}">
        <p14:creationId xmlns:p14="http://schemas.microsoft.com/office/powerpoint/2010/main" val="3299094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048" y="819321"/>
            <a:ext cx="5273933"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grpSp>
        <p:nvGrpSpPr>
          <p:cNvPr id="19" name="Group 18"/>
          <p:cNvGrpSpPr/>
          <p:nvPr/>
        </p:nvGrpSpPr>
        <p:grpSpPr>
          <a:xfrm>
            <a:off x="-6792" y="-6792"/>
            <a:ext cx="1051560" cy="1051560"/>
            <a:chOff x="-6792" y="-6792"/>
            <a:chExt cx="1051560" cy="1051560"/>
          </a:xfrm>
        </p:grpSpPr>
        <p:sp>
          <p:nvSpPr>
            <p:cNvPr id="20" name="Rectangle 19"/>
            <p:cNvSpPr/>
            <p:nvPr/>
          </p:nvSpPr>
          <p:spPr>
            <a:xfrm>
              <a:off x="-6792" y="-6792"/>
              <a:ext cx="1051560" cy="10515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1" name="TextBox 20"/>
            <p:cNvSpPr txBox="1"/>
            <p:nvPr/>
          </p:nvSpPr>
          <p:spPr>
            <a:xfrm>
              <a:off x="-6792" y="223271"/>
              <a:ext cx="1051560" cy="584776"/>
            </a:xfrm>
            <a:prstGeom prst="rect">
              <a:avLst/>
            </a:prstGeom>
            <a:noFill/>
            <a:ln>
              <a:noFill/>
            </a:ln>
          </p:spPr>
          <p:txBody>
            <a:bodyPr wrap="square" rtlCol="0">
              <a:spAutoFit/>
            </a:bodyPr>
            <a:lstStyle/>
            <a:p>
              <a:pPr algn="ctr"/>
              <a:r>
                <a:rPr lang="en-US" sz="3200" b="1" dirty="0" smtClean="0">
                  <a:solidFill>
                    <a:srgbClr val="FFFFFF"/>
                  </a:solidFill>
                  <a:latin typeface="Arial"/>
                  <a:cs typeface="Arial"/>
                </a:rPr>
                <a:t>15.7</a:t>
              </a:r>
              <a:endParaRPr lang="en-US" sz="3200" b="1" dirty="0">
                <a:solidFill>
                  <a:srgbClr val="FFFFFF"/>
                </a:solidFill>
                <a:latin typeface="Arial"/>
                <a:cs typeface="Arial"/>
              </a:endParaRPr>
            </a:p>
          </p:txBody>
        </p:sp>
      </p:grpSp>
      <p:sp>
        <p:nvSpPr>
          <p:cNvPr id="22" name="TextBox 21"/>
          <p:cNvSpPr txBox="1"/>
          <p:nvPr/>
        </p:nvSpPr>
        <p:spPr>
          <a:xfrm>
            <a:off x="1200984" y="326008"/>
            <a:ext cx="7050783" cy="461665"/>
          </a:xfrm>
          <a:prstGeom prst="rect">
            <a:avLst/>
          </a:prstGeom>
          <a:noFill/>
        </p:spPr>
        <p:txBody>
          <a:bodyPr wrap="square" rtlCol="0">
            <a:spAutoFit/>
          </a:bodyPr>
          <a:lstStyle/>
          <a:p>
            <a:r>
              <a:rPr lang="en-US" sz="2400" dirty="0" smtClean="0">
                <a:latin typeface="Arial"/>
                <a:cs typeface="Arial"/>
              </a:rPr>
              <a:t>Module Learning Objectives</a:t>
            </a:r>
            <a:endParaRPr lang="en-US" sz="2400" dirty="0">
              <a:latin typeface="Arial"/>
              <a:cs typeface="Arial"/>
            </a:endParaRPr>
          </a:p>
        </p:txBody>
      </p:sp>
      <p:grpSp>
        <p:nvGrpSpPr>
          <p:cNvPr id="7" name="Group 6"/>
          <p:cNvGrpSpPr/>
          <p:nvPr/>
        </p:nvGrpSpPr>
        <p:grpSpPr>
          <a:xfrm>
            <a:off x="612022" y="1346543"/>
            <a:ext cx="1078690" cy="734479"/>
            <a:chOff x="267760" y="1346543"/>
            <a:chExt cx="1078690" cy="734479"/>
          </a:xfrm>
        </p:grpSpPr>
        <p:sp>
          <p:nvSpPr>
            <p:cNvPr id="5" name="Round Diagonal Corner Rectangle 4"/>
            <p:cNvSpPr/>
            <p:nvPr/>
          </p:nvSpPr>
          <p:spPr>
            <a:xfrm>
              <a:off x="267760" y="1346543"/>
              <a:ext cx="1078690" cy="734479"/>
            </a:xfrm>
            <a:prstGeom prst="round2Diag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 name="TextBox 2"/>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15.7.A</a:t>
              </a:r>
              <a:endParaRPr lang="en-US" sz="2400" b="1" dirty="0">
                <a:solidFill>
                  <a:schemeClr val="bg1"/>
                </a:solidFill>
                <a:latin typeface="Arial"/>
                <a:cs typeface="Arial"/>
              </a:endParaRPr>
            </a:p>
          </p:txBody>
        </p:sp>
      </p:grpSp>
      <p:grpSp>
        <p:nvGrpSpPr>
          <p:cNvPr id="8" name="Group 7"/>
          <p:cNvGrpSpPr/>
          <p:nvPr/>
        </p:nvGrpSpPr>
        <p:grpSpPr>
          <a:xfrm>
            <a:off x="1851368" y="1346543"/>
            <a:ext cx="6648095" cy="941051"/>
            <a:chOff x="1507106" y="1346543"/>
            <a:chExt cx="6648095" cy="941051"/>
          </a:xfrm>
        </p:grpSpPr>
        <p:sp>
          <p:nvSpPr>
            <p:cNvPr id="6" name="Round Diagonal Corner Rectangle 5"/>
            <p:cNvSpPr/>
            <p:nvPr/>
          </p:nvSpPr>
          <p:spPr>
            <a:xfrm>
              <a:off x="1507106" y="1346543"/>
              <a:ext cx="6648095" cy="941051"/>
            </a:xfrm>
            <a:prstGeom prst="round2Diag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4" name="TextBox 3"/>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Discuss the factors that make dissociative identity disorder a controversial diagnosis</a:t>
              </a:r>
              <a:r>
                <a:rPr lang="en-US" dirty="0" smtClean="0">
                  <a:latin typeface="Arial"/>
                  <a:cs typeface="Arial"/>
                </a:rPr>
                <a:t>.</a:t>
              </a:r>
              <a:endParaRPr lang="en-US" dirty="0">
                <a:latin typeface="Arial"/>
                <a:cs typeface="Arial"/>
              </a:endParaRPr>
            </a:p>
          </p:txBody>
        </p:sp>
      </p:grpSp>
      <p:grpSp>
        <p:nvGrpSpPr>
          <p:cNvPr id="13" name="Group 12"/>
          <p:cNvGrpSpPr/>
          <p:nvPr/>
        </p:nvGrpSpPr>
        <p:grpSpPr>
          <a:xfrm>
            <a:off x="612022" y="2379414"/>
            <a:ext cx="1078690" cy="734479"/>
            <a:chOff x="267760" y="1346543"/>
            <a:chExt cx="1078690" cy="734479"/>
          </a:xfrm>
        </p:grpSpPr>
        <p:sp>
          <p:nvSpPr>
            <p:cNvPr id="14" name="Round Diagonal Corner Rectangle 13"/>
            <p:cNvSpPr/>
            <p:nvPr/>
          </p:nvSpPr>
          <p:spPr>
            <a:xfrm>
              <a:off x="267760" y="1346543"/>
              <a:ext cx="1078690" cy="734479"/>
            </a:xfrm>
            <a:prstGeom prst="round2Diag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5" name="TextBox 1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15.7.B</a:t>
              </a:r>
              <a:endParaRPr lang="en-US" sz="2400" b="1" dirty="0">
                <a:solidFill>
                  <a:schemeClr val="bg1"/>
                </a:solidFill>
                <a:latin typeface="Arial"/>
                <a:cs typeface="Arial"/>
              </a:endParaRPr>
            </a:p>
          </p:txBody>
        </p:sp>
      </p:grpSp>
      <p:grpSp>
        <p:nvGrpSpPr>
          <p:cNvPr id="16" name="Group 15"/>
          <p:cNvGrpSpPr/>
          <p:nvPr/>
        </p:nvGrpSpPr>
        <p:grpSpPr>
          <a:xfrm>
            <a:off x="1851368" y="2379414"/>
            <a:ext cx="6648095" cy="941832"/>
            <a:chOff x="1507106" y="1346543"/>
            <a:chExt cx="6648095" cy="941832"/>
          </a:xfrm>
        </p:grpSpPr>
        <p:sp>
          <p:nvSpPr>
            <p:cNvPr id="17" name="Round Diagonal Corner Rectangle 16"/>
            <p:cNvSpPr/>
            <p:nvPr/>
          </p:nvSpPr>
          <p:spPr>
            <a:xfrm>
              <a:off x="1507106" y="1346543"/>
              <a:ext cx="6648095" cy="941832"/>
            </a:xfrm>
            <a:prstGeom prst="round2Diag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8" name="TextBox 17"/>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Evaluate the likely explanations for dissociative personality disorder</a:t>
              </a:r>
              <a:r>
                <a:rPr lang="en-US" dirty="0" smtClean="0">
                  <a:latin typeface="Arial"/>
                  <a:cs typeface="Arial"/>
                </a:rPr>
                <a:t>.</a:t>
              </a:r>
              <a:endParaRPr lang="en-US" dirty="0">
                <a:latin typeface="Arial"/>
                <a:cs typeface="Arial"/>
              </a:endParaRPr>
            </a:p>
          </p:txBody>
        </p:sp>
      </p:grpSp>
    </p:spTree>
    <p:extLst>
      <p:ext uri="{BB962C8B-B14F-4D97-AF65-F5344CB8AC3E}">
        <p14:creationId xmlns:p14="http://schemas.microsoft.com/office/powerpoint/2010/main" val="41323840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ppt_y</p:attrName>
                                        </p:attrNameLst>
                                      </p:cBhvr>
                                      <p:tavLst>
                                        <p:tav tm="0">
                                          <p:val>
                                            <p:strVal val="#ppt_y-#ppt_h*1.125000"/>
                                          </p:val>
                                        </p:tav>
                                        <p:tav tm="100000">
                                          <p:val>
                                            <p:strVal val="#ppt_y"/>
                                          </p:val>
                                        </p:tav>
                                      </p:tavLst>
                                    </p:anim>
                                    <p:animEffect transition="in" filter="wipe(down)">
                                      <p:cBhvr>
                                        <p:cTn id="13" dur="500"/>
                                        <p:tgtEl>
                                          <p:spTgt spid="22"/>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ppt_x</p:attrName>
                                        </p:attrNameLst>
                                      </p:cBhvr>
                                      <p:tavLst>
                                        <p:tav tm="0">
                                          <p:val>
                                            <p:strVal val="#ppt_x-#ppt_w*1.125000"/>
                                          </p:val>
                                        </p:tav>
                                        <p:tav tm="100000">
                                          <p:val>
                                            <p:strVal val="#ppt_x"/>
                                          </p:val>
                                        </p:tav>
                                      </p:tavLst>
                                    </p:anim>
                                    <p:animEffect transition="in" filter="wipe(right)">
                                      <p:cBhvr>
                                        <p:cTn id="18" dur="500"/>
                                        <p:tgtEl>
                                          <p:spTgt spid="2"/>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 calcmode="lin" valueType="num">
                                      <p:cBhvr>
                                        <p:cTn id="24" dur="500" fill="hold"/>
                                        <p:tgtEl>
                                          <p:spTgt spid="7"/>
                                        </p:tgtEl>
                                        <p:attrNameLst>
                                          <p:attrName>style.rotation</p:attrName>
                                        </p:attrNameLst>
                                      </p:cBhvr>
                                      <p:tavLst>
                                        <p:tav tm="0">
                                          <p:val>
                                            <p:fltVal val="90"/>
                                          </p:val>
                                        </p:tav>
                                        <p:tav tm="100000">
                                          <p:val>
                                            <p:fltVal val="0"/>
                                          </p:val>
                                        </p:tav>
                                      </p:tavLst>
                                    </p:anim>
                                    <p:animEffect transition="in" filter="fade">
                                      <p:cBhvr>
                                        <p:cTn id="25" dur="500"/>
                                        <p:tgtEl>
                                          <p:spTgt spid="7"/>
                                        </p:tgtEl>
                                      </p:cBhvr>
                                    </p:animEffect>
                                  </p:childTnLst>
                                </p:cTn>
                              </p:par>
                            </p:childTnLst>
                          </p:cTn>
                        </p:par>
                        <p:par>
                          <p:cTn id="26" fill="hold">
                            <p:stCondLst>
                              <p:cond delay="2000"/>
                            </p:stCondLst>
                            <p:childTnLst>
                              <p:par>
                                <p:cTn id="27" presetID="23" presetClass="entr" presetSubtype="16"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childTnLst>
                                </p:cTn>
                              </p:par>
                            </p:childTnLst>
                          </p:cTn>
                        </p:par>
                        <p:par>
                          <p:cTn id="31" fill="hold">
                            <p:stCondLst>
                              <p:cond delay="2500"/>
                            </p:stCondLst>
                            <p:childTnLst>
                              <p:par>
                                <p:cTn id="32" presetID="31"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 calcmode="lin" valueType="num">
                                      <p:cBhvr>
                                        <p:cTn id="36" dur="500" fill="hold"/>
                                        <p:tgtEl>
                                          <p:spTgt spid="13"/>
                                        </p:tgtEl>
                                        <p:attrNameLst>
                                          <p:attrName>style.rotation</p:attrName>
                                        </p:attrNameLst>
                                      </p:cBhvr>
                                      <p:tavLst>
                                        <p:tav tm="0">
                                          <p:val>
                                            <p:fltVal val="90"/>
                                          </p:val>
                                        </p:tav>
                                        <p:tav tm="100000">
                                          <p:val>
                                            <p:fltVal val="0"/>
                                          </p:val>
                                        </p:tav>
                                      </p:tavLst>
                                    </p:anim>
                                    <p:animEffect transition="in" filter="fade">
                                      <p:cBhvr>
                                        <p:cTn id="37" dur="500"/>
                                        <p:tgtEl>
                                          <p:spTgt spid="13"/>
                                        </p:tgtEl>
                                      </p:cBhvr>
                                    </p:animEffect>
                                  </p:childTnLst>
                                </p:cTn>
                              </p:par>
                            </p:childTnLst>
                          </p:cTn>
                        </p:par>
                        <p:par>
                          <p:cTn id="38" fill="hold">
                            <p:stCondLst>
                              <p:cond delay="3000"/>
                            </p:stCondLst>
                            <p:childTnLst>
                              <p:par>
                                <p:cTn id="39" presetID="23" presetClass="entr" presetSubtype="16"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2211294" y="1464235"/>
            <a:ext cx="4609353" cy="3891244"/>
          </a:xfrm>
          <a:prstGeom prst="round2Diag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995" name="Title 7"/>
          <p:cNvSpPr>
            <a:spLocks noGrp="1"/>
          </p:cNvSpPr>
          <p:nvPr>
            <p:ph type="ctrTitle"/>
          </p:nvPr>
        </p:nvSpPr>
        <p:spPr/>
        <p:txBody>
          <a:bodyPr/>
          <a:lstStyle/>
          <a:p>
            <a:r>
              <a:rPr lang="en-US">
                <a:latin typeface="Arial" charset="0"/>
                <a:ea typeface="ＭＳ Ｐゴシック" charset="0"/>
                <a:cs typeface="ＭＳ Ｐゴシック" charset="0"/>
              </a:rPr>
              <a:t>Dissociative Identity Disorder</a:t>
            </a:r>
          </a:p>
        </p:txBody>
      </p:sp>
      <p:sp>
        <p:nvSpPr>
          <p:cNvPr id="139266" name="Rectangle 4"/>
          <p:cNvSpPr>
            <a:spLocks noGrp="1" noChangeArrowheads="1"/>
          </p:cNvSpPr>
          <p:nvPr>
            <p:ph idx="4294967295"/>
          </p:nvPr>
        </p:nvSpPr>
        <p:spPr>
          <a:xfrm>
            <a:off x="2554941" y="1685179"/>
            <a:ext cx="4034118" cy="3670300"/>
          </a:xfrm>
        </p:spPr>
        <p:txBody>
          <a:bodyPr>
            <a:normAutofit/>
          </a:bodyPr>
          <a:lstStyle/>
          <a:p>
            <a:pPr marL="0" indent="0">
              <a:buNone/>
            </a:pPr>
            <a:r>
              <a:rPr lang="en-US" sz="2400" b="1" dirty="0">
                <a:solidFill>
                  <a:schemeClr val="bg1"/>
                </a:solidFill>
                <a:latin typeface="Arial" charset="0"/>
                <a:ea typeface="ＭＳ Ｐゴシック" charset="0"/>
                <a:cs typeface="ＭＳ Ｐゴシック" charset="0"/>
              </a:rPr>
              <a:t>A controversial disorder marked by the appearance within one person of two or more distinct personalities, each with its own name and traits</a:t>
            </a:r>
          </a:p>
          <a:p>
            <a:r>
              <a:rPr lang="en-US" sz="2400" b="1" dirty="0">
                <a:solidFill>
                  <a:srgbClr val="FFFF00"/>
                </a:solidFill>
                <a:latin typeface="Arial" charset="0"/>
                <a:ea typeface="ＭＳ Ｐゴシック" charset="0"/>
              </a:rPr>
              <a:t>Formerly known as Multiple Personality Disorder (MPD)</a:t>
            </a:r>
          </a:p>
        </p:txBody>
      </p:sp>
    </p:spTree>
    <p:extLst>
      <p:ext uri="{BB962C8B-B14F-4D97-AF65-F5344CB8AC3E}">
        <p14:creationId xmlns:p14="http://schemas.microsoft.com/office/powerpoint/2010/main" val="642875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39266">
                                            <p:txEl>
                                              <p:pRg st="0" end="0"/>
                                            </p:txEl>
                                          </p:spTgt>
                                        </p:tgtEl>
                                        <p:attrNameLst>
                                          <p:attrName>style.visibility</p:attrName>
                                        </p:attrNameLst>
                                      </p:cBhvr>
                                      <p:to>
                                        <p:strVal val="visible"/>
                                      </p:to>
                                    </p:set>
                                    <p:animEffect transition="in" filter="fade">
                                      <p:cBhvr>
                                        <p:cTn id="13" dur="1000"/>
                                        <p:tgtEl>
                                          <p:spTgt spid="139266">
                                            <p:txEl>
                                              <p:pRg st="0" end="0"/>
                                            </p:txEl>
                                          </p:spTgt>
                                        </p:tgtEl>
                                      </p:cBhvr>
                                    </p:animEffect>
                                    <p:anim calcmode="lin" valueType="num">
                                      <p:cBhvr>
                                        <p:cTn id="14" dur="1000" fill="hold"/>
                                        <p:tgtEl>
                                          <p:spTgt spid="13926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3926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nodeType="afterGroup">
                            <p:stCondLst>
                              <p:cond delay="0"/>
                            </p:stCondLst>
                            <p:childTnLst>
                              <p:par>
                                <p:cTn id="18" presetID="22" presetClass="entr" presetSubtype="1" fill="hold" grpId="0" nodeType="clickEffect">
                                  <p:stCondLst>
                                    <p:cond delay="250"/>
                                  </p:stCondLst>
                                  <p:childTnLst>
                                    <p:set>
                                      <p:cBhvr>
                                        <p:cTn id="19" dur="1" fill="hold">
                                          <p:stCondLst>
                                            <p:cond delay="0"/>
                                          </p:stCondLst>
                                        </p:cTn>
                                        <p:tgtEl>
                                          <p:spTgt spid="139266">
                                            <p:txEl>
                                              <p:pRg st="1" end="1"/>
                                            </p:txEl>
                                          </p:spTgt>
                                        </p:tgtEl>
                                        <p:attrNameLst>
                                          <p:attrName>style.visibility</p:attrName>
                                        </p:attrNameLst>
                                      </p:cBhvr>
                                      <p:to>
                                        <p:strVal val="visible"/>
                                      </p:to>
                                    </p:set>
                                    <p:animEffect transition="in" filter="wipe(up)">
                                      <p:cBhvr>
                                        <p:cTn id="20" dur="500"/>
                                        <p:tgtEl>
                                          <p:spTgt spid="13926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9266"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8"/>
          <p:cNvSpPr>
            <a:spLocks noGrp="1"/>
          </p:cNvSpPr>
          <p:nvPr>
            <p:ph type="ctrTitle"/>
          </p:nvPr>
        </p:nvSpPr>
        <p:spPr/>
        <p:txBody>
          <a:bodyPr/>
          <a:lstStyle/>
          <a:p>
            <a:r>
              <a:rPr lang="en-US">
                <a:latin typeface="Arial" charset="0"/>
                <a:ea typeface="ＭＳ Ｐゴシック" charset="0"/>
                <a:cs typeface="ＭＳ Ｐゴシック" charset="0"/>
              </a:rPr>
              <a:t>Can You See the Real Me?</a:t>
            </a:r>
          </a:p>
        </p:txBody>
      </p:sp>
      <p:sp>
        <p:nvSpPr>
          <p:cNvPr id="11" name="Content Placeholder 10"/>
          <p:cNvSpPr>
            <a:spLocks noGrp="1"/>
          </p:cNvSpPr>
          <p:nvPr>
            <p:ph sz="half" idx="4294967295"/>
          </p:nvPr>
        </p:nvSpPr>
        <p:spPr>
          <a:xfrm>
            <a:off x="312774" y="1644650"/>
            <a:ext cx="4402138" cy="3778250"/>
          </a:xfrm>
        </p:spPr>
        <p:txBody>
          <a:bodyPr>
            <a:normAutofit fontScale="62500" lnSpcReduction="20000"/>
          </a:bodyPr>
          <a:lstStyle/>
          <a:p>
            <a:pPr marL="222250" indent="-222250" eaLnBrk="1" hangingPunct="1">
              <a:lnSpc>
                <a:spcPct val="120000"/>
              </a:lnSpc>
              <a:spcBef>
                <a:spcPts val="1200"/>
              </a:spcBef>
              <a:buFontTx/>
              <a:buChar char="•"/>
            </a:pPr>
            <a:r>
              <a:rPr lang="en-US" b="1" dirty="0">
                <a:solidFill>
                  <a:schemeClr val="accent2">
                    <a:lumMod val="75000"/>
                  </a:schemeClr>
                </a:solidFill>
                <a:latin typeface="Arial" charset="0"/>
                <a:ea typeface="ＭＳ Ｐゴシック" charset="0"/>
                <a:cs typeface="ＭＳ Ｐゴシック" charset="0"/>
              </a:rPr>
              <a:t>Some psychiatrists and clinical psychologists take dissociative identity disorder very seriously</a:t>
            </a:r>
          </a:p>
          <a:p>
            <a:pPr marL="222250" indent="-222250" eaLnBrk="1" hangingPunct="1">
              <a:lnSpc>
                <a:spcPct val="120000"/>
              </a:lnSpc>
              <a:spcBef>
                <a:spcPts val="1200"/>
              </a:spcBef>
              <a:buFontTx/>
              <a:buChar char="•"/>
            </a:pPr>
            <a:r>
              <a:rPr lang="en-US" b="1" dirty="0">
                <a:solidFill>
                  <a:schemeClr val="accent1">
                    <a:lumMod val="75000"/>
                  </a:schemeClr>
                </a:solidFill>
                <a:latin typeface="Arial" charset="0"/>
                <a:ea typeface="ＭＳ Ｐゴシック" charset="0"/>
                <a:cs typeface="ＭＳ Ｐゴシック" charset="0"/>
              </a:rPr>
              <a:t>Starts in childhood as a means of coping with sexual abuse, traumatic experiences</a:t>
            </a:r>
          </a:p>
          <a:p>
            <a:pPr marL="222250" indent="-222250" eaLnBrk="1" hangingPunct="1">
              <a:lnSpc>
                <a:spcPct val="120000"/>
              </a:lnSpc>
              <a:spcBef>
                <a:spcPts val="1200"/>
              </a:spcBef>
              <a:buFontTx/>
              <a:buChar char="•"/>
            </a:pPr>
            <a:r>
              <a:rPr lang="en-US" b="1" dirty="0">
                <a:solidFill>
                  <a:schemeClr val="accent3">
                    <a:lumMod val="75000"/>
                  </a:schemeClr>
                </a:solidFill>
                <a:latin typeface="Arial" charset="0"/>
                <a:ea typeface="ＭＳ Ｐゴシック" charset="0"/>
                <a:cs typeface="ＭＳ Ｐゴシック" charset="0"/>
              </a:rPr>
              <a:t>Mental </a:t>
            </a:r>
            <a:r>
              <a:rPr lang="ja-JP" altLang="en-US" b="1" dirty="0">
                <a:solidFill>
                  <a:schemeClr val="accent3">
                    <a:lumMod val="75000"/>
                  </a:schemeClr>
                </a:solidFill>
                <a:latin typeface="Arial" charset="0"/>
                <a:ea typeface="ＭＳ Ｐゴシック" charset="0"/>
                <a:cs typeface="ＭＳ Ｐゴシック" charset="0"/>
              </a:rPr>
              <a:t>“</a:t>
            </a:r>
            <a:r>
              <a:rPr lang="en-US" altLang="ja-JP" b="1" dirty="0">
                <a:solidFill>
                  <a:schemeClr val="accent3">
                    <a:lumMod val="75000"/>
                  </a:schemeClr>
                </a:solidFill>
                <a:latin typeface="Arial" charset="0"/>
                <a:ea typeface="ＭＳ Ｐゴシック" charset="0"/>
                <a:cs typeface="ＭＳ Ｐゴシック" charset="0"/>
              </a:rPr>
              <a:t>splitting</a:t>
            </a:r>
            <a:r>
              <a:rPr lang="ja-JP" altLang="en-US" b="1" dirty="0">
                <a:solidFill>
                  <a:schemeClr val="accent3">
                    <a:lumMod val="75000"/>
                  </a:schemeClr>
                </a:solidFill>
                <a:latin typeface="Arial" charset="0"/>
                <a:ea typeface="ＭＳ Ｐゴシック" charset="0"/>
                <a:cs typeface="ＭＳ Ｐゴシック" charset="0"/>
              </a:rPr>
              <a:t>”</a:t>
            </a:r>
            <a:r>
              <a:rPr lang="en-US" altLang="ja-JP" b="1" dirty="0">
                <a:solidFill>
                  <a:schemeClr val="accent3">
                    <a:lumMod val="75000"/>
                  </a:schemeClr>
                </a:solidFill>
                <a:latin typeface="Arial" charset="0"/>
                <a:ea typeface="ＭＳ Ｐゴシック" charset="0"/>
                <a:cs typeface="ＭＳ Ｐゴシック" charset="0"/>
              </a:rPr>
              <a:t> (dissociation) caused by trauma</a:t>
            </a:r>
          </a:p>
          <a:p>
            <a:pPr marL="222250" indent="-222250" eaLnBrk="1" hangingPunct="1">
              <a:lnSpc>
                <a:spcPct val="120000"/>
              </a:lnSpc>
              <a:spcBef>
                <a:spcPts val="1200"/>
              </a:spcBef>
              <a:buFontTx/>
              <a:buChar char="•"/>
            </a:pPr>
            <a:r>
              <a:rPr lang="en-US" altLang="ja-JP" b="1" dirty="0">
                <a:solidFill>
                  <a:schemeClr val="accent6">
                    <a:lumMod val="50000"/>
                  </a:schemeClr>
                </a:solidFill>
                <a:latin typeface="Arial" charset="0"/>
                <a:ea typeface="ＭＳ Ｐゴシック" charset="0"/>
                <a:cs typeface="ＭＳ Ｐゴシック" charset="0"/>
              </a:rPr>
              <a:t>“Dissociative amnesia” lacks historical and empirical support</a:t>
            </a:r>
          </a:p>
        </p:txBody>
      </p:sp>
      <p:pic>
        <p:nvPicPr>
          <p:cNvPr id="2" name="Picture 1" descr="AL1125193_High Re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94941" y="1456764"/>
            <a:ext cx="4049059" cy="4049059"/>
          </a:xfrm>
          <a:prstGeom prst="rect">
            <a:avLst/>
          </a:prstGeom>
        </p:spPr>
      </p:pic>
    </p:spTree>
    <p:extLst>
      <p:ext uri="{BB962C8B-B14F-4D97-AF65-F5344CB8AC3E}">
        <p14:creationId xmlns:p14="http://schemas.microsoft.com/office/powerpoint/2010/main" val="2843288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22" presetClass="entr" presetSubtype="8" fill="hold" grpId="0" nodeType="afterEffect">
                                  <p:stCondLst>
                                    <p:cond delay="25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wipe(left)">
                                      <p:cBhvr>
                                        <p:cTn id="14" dur="500"/>
                                        <p:tgtEl>
                                          <p:spTgt spid="11">
                                            <p:txEl>
                                              <p:pRg st="0" end="0"/>
                                            </p:txEl>
                                          </p:spTgt>
                                        </p:tgtEl>
                                      </p:cBhvr>
                                    </p:animEffect>
                                  </p:childTnLst>
                                </p:cTn>
                              </p:par>
                            </p:childTnLst>
                          </p:cTn>
                        </p:par>
                        <p:par>
                          <p:cTn id="15" fill="hold">
                            <p:stCondLst>
                              <p:cond delay="1750"/>
                            </p:stCondLst>
                            <p:childTnLst>
                              <p:par>
                                <p:cTn id="16" presetID="22" presetClass="entr" presetSubtype="8" fill="hold" grpId="0" nodeType="afterEffect">
                                  <p:stCondLst>
                                    <p:cond delay="500"/>
                                  </p:stCondLst>
                                  <p:childTnLst>
                                    <p:set>
                                      <p:cBhvr>
                                        <p:cTn id="17" dur="1" fill="hold">
                                          <p:stCondLst>
                                            <p:cond delay="0"/>
                                          </p:stCondLst>
                                        </p:cTn>
                                        <p:tgtEl>
                                          <p:spTgt spid="11">
                                            <p:txEl>
                                              <p:pRg st="1" end="1"/>
                                            </p:txEl>
                                          </p:spTgt>
                                        </p:tgtEl>
                                        <p:attrNameLst>
                                          <p:attrName>style.visibility</p:attrName>
                                        </p:attrNameLst>
                                      </p:cBhvr>
                                      <p:to>
                                        <p:strVal val="visible"/>
                                      </p:to>
                                    </p:set>
                                    <p:animEffect transition="in" filter="wipe(left)">
                                      <p:cBhvr>
                                        <p:cTn id="18" dur="1000"/>
                                        <p:tgtEl>
                                          <p:spTgt spid="11">
                                            <p:txEl>
                                              <p:pRg st="1" end="1"/>
                                            </p:txEl>
                                          </p:spTgt>
                                        </p:tgtEl>
                                      </p:cBhvr>
                                    </p:animEffect>
                                  </p:childTnLst>
                                </p:cTn>
                              </p:par>
                            </p:childTnLst>
                          </p:cTn>
                        </p:par>
                        <p:par>
                          <p:cTn id="19" fill="hold">
                            <p:stCondLst>
                              <p:cond delay="3250"/>
                            </p:stCondLst>
                            <p:childTnLst>
                              <p:par>
                                <p:cTn id="20" presetID="22" presetClass="entr" presetSubtype="8" fill="hold" grpId="0" nodeType="afterEffect">
                                  <p:stCondLst>
                                    <p:cond delay="50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wipe(left)">
                                      <p:cBhvr>
                                        <p:cTn id="22" dur="1000"/>
                                        <p:tgtEl>
                                          <p:spTgt spid="11">
                                            <p:txEl>
                                              <p:pRg st="2" end="2"/>
                                            </p:txEl>
                                          </p:spTgt>
                                        </p:tgtEl>
                                      </p:cBhvr>
                                    </p:animEffect>
                                  </p:childTnLst>
                                </p:cTn>
                              </p:par>
                            </p:childTnLst>
                          </p:cTn>
                        </p:par>
                        <p:par>
                          <p:cTn id="23" fill="hold">
                            <p:stCondLst>
                              <p:cond delay="4750"/>
                            </p:stCondLst>
                            <p:childTnLst>
                              <p:par>
                                <p:cTn id="24" presetID="22" presetClass="entr" presetSubtype="8" fill="hold" grpId="0" nodeType="afterEffect">
                                  <p:stCondLst>
                                    <p:cond delay="0"/>
                                  </p:stCondLst>
                                  <p:childTnLst>
                                    <p:set>
                                      <p:cBhvr>
                                        <p:cTn id="25" dur="1" fill="hold">
                                          <p:stCondLst>
                                            <p:cond delay="0"/>
                                          </p:stCondLst>
                                        </p:cTn>
                                        <p:tgtEl>
                                          <p:spTgt spid="11">
                                            <p:txEl>
                                              <p:pRg st="3" end="3"/>
                                            </p:txEl>
                                          </p:spTgt>
                                        </p:tgtEl>
                                        <p:attrNameLst>
                                          <p:attrName>style.visibility</p:attrName>
                                        </p:attrNameLst>
                                      </p:cBhvr>
                                      <p:to>
                                        <p:strVal val="visible"/>
                                      </p:to>
                                    </p:set>
                                    <p:animEffect transition="in" filter="wipe(left)">
                                      <p:cBhvr>
                                        <p:cTn id="26" dur="10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8"/>
          <p:cNvSpPr>
            <a:spLocks noGrp="1"/>
          </p:cNvSpPr>
          <p:nvPr>
            <p:ph type="ctrTitle"/>
          </p:nvPr>
        </p:nvSpPr>
        <p:spPr/>
        <p:txBody>
          <a:bodyPr/>
          <a:lstStyle/>
          <a:p>
            <a:r>
              <a:rPr lang="en-US">
                <a:latin typeface="Arial" charset="0"/>
                <a:ea typeface="ＭＳ Ｐゴシック" charset="0"/>
                <a:cs typeface="ＭＳ Ｐゴシック" charset="0"/>
              </a:rPr>
              <a:t>Putting the Pieces Together</a:t>
            </a:r>
          </a:p>
        </p:txBody>
      </p:sp>
      <p:sp>
        <p:nvSpPr>
          <p:cNvPr id="12" name="Content Placeholder 11"/>
          <p:cNvSpPr>
            <a:spLocks noGrp="1"/>
          </p:cNvSpPr>
          <p:nvPr>
            <p:ph sz="half" idx="4294967295"/>
          </p:nvPr>
        </p:nvSpPr>
        <p:spPr>
          <a:xfrm>
            <a:off x="482636" y="1248428"/>
            <a:ext cx="3790541" cy="4735513"/>
          </a:xfrm>
        </p:spPr>
        <p:txBody>
          <a:bodyPr>
            <a:normAutofit fontScale="62500" lnSpcReduction="20000"/>
          </a:bodyPr>
          <a:lstStyle/>
          <a:p>
            <a:pPr marL="222250" indent="-222250" eaLnBrk="1" hangingPunct="1">
              <a:lnSpc>
                <a:spcPct val="120000"/>
              </a:lnSpc>
              <a:spcBef>
                <a:spcPts val="1200"/>
              </a:spcBef>
              <a:buFontTx/>
              <a:buChar char="•"/>
              <a:tabLst>
                <a:tab pos="800100" algn="l"/>
              </a:tabLst>
            </a:pPr>
            <a:r>
              <a:rPr lang="en-US" b="1" dirty="0">
                <a:solidFill>
                  <a:schemeClr val="accent3">
                    <a:lumMod val="60000"/>
                    <a:lumOff val="40000"/>
                  </a:schemeClr>
                </a:solidFill>
                <a:latin typeface="Arial" charset="0"/>
                <a:ea typeface="ＭＳ Ｐゴシック" charset="0"/>
                <a:cs typeface="ＭＳ Ｐゴシック" charset="0"/>
              </a:rPr>
              <a:t>Extreme form of the ability to present different aspects of our personalities to others</a:t>
            </a:r>
          </a:p>
          <a:p>
            <a:pPr marL="222250" indent="-222250" eaLnBrk="1" hangingPunct="1">
              <a:lnSpc>
                <a:spcPct val="120000"/>
              </a:lnSpc>
              <a:spcBef>
                <a:spcPts val="1200"/>
              </a:spcBef>
              <a:buFontTx/>
              <a:buChar char="•"/>
              <a:tabLst>
                <a:tab pos="800100" algn="l"/>
              </a:tabLst>
            </a:pPr>
            <a:r>
              <a:rPr lang="en-US" b="1" dirty="0">
                <a:solidFill>
                  <a:schemeClr val="accent6">
                    <a:lumMod val="75000"/>
                  </a:schemeClr>
                </a:solidFill>
                <a:latin typeface="Arial" charset="0"/>
                <a:ea typeface="ＭＳ Ｐゴシック" charset="0"/>
                <a:cs typeface="ＭＳ Ｐゴシック" charset="0"/>
              </a:rPr>
              <a:t>Created through pressure and suggestion by clinicians working with vulnerable patients</a:t>
            </a:r>
          </a:p>
          <a:p>
            <a:pPr marL="222250" indent="-222250" eaLnBrk="1" hangingPunct="1">
              <a:lnSpc>
                <a:spcPct val="120000"/>
              </a:lnSpc>
              <a:spcBef>
                <a:spcPts val="1200"/>
              </a:spcBef>
              <a:buFontTx/>
              <a:buChar char="•"/>
              <a:tabLst>
                <a:tab pos="800100" algn="l"/>
              </a:tabLst>
            </a:pPr>
            <a:r>
              <a:rPr lang="en-US" b="1" dirty="0">
                <a:solidFill>
                  <a:schemeClr val="bg1"/>
                </a:solidFill>
                <a:latin typeface="Arial" charset="0"/>
                <a:ea typeface="ＭＳ Ｐゴシック" charset="0"/>
                <a:cs typeface="ＭＳ Ｐゴシック" charset="0"/>
              </a:rPr>
              <a:t>Shift from handfuls of diagnoses to tens of thousands in a decade</a:t>
            </a:r>
          </a:p>
          <a:p>
            <a:pPr marL="638175" lvl="3" indent="-177800" eaLnBrk="1" hangingPunct="1">
              <a:lnSpc>
                <a:spcPct val="120000"/>
              </a:lnSpc>
              <a:spcBef>
                <a:spcPts val="1200"/>
              </a:spcBef>
              <a:buFont typeface="Lucida Grande" charset="0"/>
              <a:buChar char="–"/>
              <a:tabLst>
                <a:tab pos="800100" algn="l"/>
              </a:tabLst>
            </a:pPr>
            <a:r>
              <a:rPr lang="en-US" sz="3200" b="1" dirty="0">
                <a:solidFill>
                  <a:srgbClr val="FCDC64"/>
                </a:solidFill>
                <a:latin typeface="Arial" charset="0"/>
                <a:ea typeface="ＭＳ Ｐゴシック" charset="0"/>
              </a:rPr>
              <a:t>Media coverage</a:t>
            </a:r>
          </a:p>
          <a:p>
            <a:pPr marL="638175" lvl="3" indent="-177800" eaLnBrk="1" hangingPunct="1">
              <a:lnSpc>
                <a:spcPct val="120000"/>
              </a:lnSpc>
              <a:spcBef>
                <a:spcPts val="1200"/>
              </a:spcBef>
              <a:buFont typeface="Lucida Grande" charset="0"/>
              <a:buChar char="–"/>
              <a:tabLst>
                <a:tab pos="800100" algn="l"/>
              </a:tabLst>
            </a:pPr>
            <a:r>
              <a:rPr lang="en-US" sz="3200" b="1" dirty="0">
                <a:solidFill>
                  <a:srgbClr val="FCDC64"/>
                </a:solidFill>
                <a:latin typeface="Arial" charset="0"/>
                <a:ea typeface="ＭＳ Ｐゴシック" charset="0"/>
              </a:rPr>
              <a:t>Lucrative </a:t>
            </a:r>
            <a:r>
              <a:rPr lang="en-US" sz="3200" b="1" dirty="0" smtClean="0">
                <a:solidFill>
                  <a:srgbClr val="FCDC64"/>
                </a:solidFill>
                <a:latin typeface="Arial" charset="0"/>
                <a:ea typeface="ＭＳ Ｐゴシック" charset="0"/>
              </a:rPr>
              <a:t>business</a:t>
            </a:r>
            <a:endParaRPr lang="en-US" sz="3200" b="1" dirty="0">
              <a:solidFill>
                <a:srgbClr val="FCDC64"/>
              </a:solidFill>
              <a:latin typeface="Arial" charset="0"/>
              <a:ea typeface="ＭＳ Ｐゴシック" charset="0"/>
              <a:cs typeface="ＭＳ Ｐゴシック" charset="0"/>
            </a:endParaRPr>
          </a:p>
        </p:txBody>
      </p:sp>
      <p:pic>
        <p:nvPicPr>
          <p:cNvPr id="5" name="Picture 4" descr="AAJCELG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17573" y="985742"/>
            <a:ext cx="4173538" cy="518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23342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fmla="#ppt_w*sin(2.5*pi*$)">
                                          <p:val>
                                            <p:fltVal val="0"/>
                                          </p:val>
                                        </p:tav>
                                        <p:tav tm="100000">
                                          <p:val>
                                            <p:fltVal val="1"/>
                                          </p:val>
                                        </p:tav>
                                      </p:tavLst>
                                    </p:anim>
                                    <p:anim calcmode="lin" valueType="num">
                                      <p:cBhvr>
                                        <p:cTn id="8" dur="2000" fill="hold"/>
                                        <p:tgtEl>
                                          <p:spTgt spid="5"/>
                                        </p:tgtEl>
                                        <p:attrNameLst>
                                          <p:attrName>ppt_h</p:attrName>
                                        </p:attrNameLst>
                                      </p:cBhvr>
                                      <p:tavLst>
                                        <p:tav tm="0">
                                          <p:val>
                                            <p:strVal val="#ppt_h"/>
                                          </p:val>
                                        </p:tav>
                                        <p:tav tm="100000">
                                          <p:val>
                                            <p:strVal val="#ppt_h"/>
                                          </p:val>
                                        </p:tav>
                                      </p:tavLst>
                                    </p:anim>
                                  </p:childTnLst>
                                </p:cTn>
                              </p:par>
                            </p:childTnLst>
                          </p:cTn>
                        </p:par>
                        <p:par>
                          <p:cTn id="9" fill="hold">
                            <p:stCondLst>
                              <p:cond delay="2000"/>
                            </p:stCondLst>
                            <p:childTnLst>
                              <p:par>
                                <p:cTn id="10" presetID="22" presetClass="entr" presetSubtype="8" fill="hold" grpId="0" nodeType="after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left)">
                                      <p:cBhvr>
                                        <p:cTn id="12" dur="1000"/>
                                        <p:tgtEl>
                                          <p:spTgt spid="12">
                                            <p:txEl>
                                              <p:pRg st="0" end="0"/>
                                            </p:txEl>
                                          </p:spTgt>
                                        </p:tgtEl>
                                      </p:cBhvr>
                                    </p:animEffect>
                                  </p:childTnLst>
                                </p:cTn>
                              </p:par>
                            </p:childTnLst>
                          </p:cTn>
                        </p:par>
                      </p:childTnLst>
                    </p:cTn>
                  </p:par>
                  <p:par>
                    <p:cTn id="13" fill="hold">
                      <p:stCondLst>
                        <p:cond delay="indefinite"/>
                      </p:stCondLst>
                      <p:childTnLst>
                        <p:par>
                          <p:cTn id="14" fill="hold" nodeType="after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wipe(left)">
                                      <p:cBhvr>
                                        <p:cTn id="17" dur="1000"/>
                                        <p:tgtEl>
                                          <p:spTgt spid="12">
                                            <p:txEl>
                                              <p:pRg st="1" end="1"/>
                                            </p:txEl>
                                          </p:spTgt>
                                        </p:tgtEl>
                                      </p:cBhvr>
                                    </p:animEffect>
                                  </p:childTnLst>
                                </p:cTn>
                              </p:par>
                            </p:childTnLst>
                          </p:cTn>
                        </p:par>
                      </p:childTnLst>
                    </p:cTn>
                  </p:par>
                  <p:par>
                    <p:cTn id="18" fill="hold">
                      <p:stCondLst>
                        <p:cond delay="indefinite"/>
                      </p:stCondLst>
                      <p:childTnLst>
                        <p:par>
                          <p:cTn id="19" fill="hold" nodeType="after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wipe(left)">
                                      <p:cBhvr>
                                        <p:cTn id="22" dur="1000"/>
                                        <p:tgtEl>
                                          <p:spTgt spid="12">
                                            <p:txEl>
                                              <p:pRg st="2" end="2"/>
                                            </p:txEl>
                                          </p:spTgt>
                                        </p:tgtEl>
                                      </p:cBhvr>
                                    </p:animEffect>
                                  </p:childTnLst>
                                </p:cTn>
                              </p:par>
                            </p:childTnLst>
                          </p:cTn>
                        </p:par>
                        <p:par>
                          <p:cTn id="23" fill="hold" nodeType="afterGroup">
                            <p:stCondLst>
                              <p:cond delay="1000"/>
                            </p:stCondLst>
                            <p:childTnLst>
                              <p:par>
                                <p:cTn id="24" presetID="22" presetClass="entr" presetSubtype="1" fill="hold" grpId="0" nodeType="afterEffect">
                                  <p:stCondLst>
                                    <p:cond delay="0"/>
                                  </p:stCondLst>
                                  <p:childTnLst>
                                    <p:set>
                                      <p:cBhvr>
                                        <p:cTn id="25" dur="1" fill="hold">
                                          <p:stCondLst>
                                            <p:cond delay="0"/>
                                          </p:stCondLst>
                                        </p:cTn>
                                        <p:tgtEl>
                                          <p:spTgt spid="12">
                                            <p:txEl>
                                              <p:pRg st="3" end="3"/>
                                            </p:txEl>
                                          </p:spTgt>
                                        </p:tgtEl>
                                        <p:attrNameLst>
                                          <p:attrName>style.visibility</p:attrName>
                                        </p:attrNameLst>
                                      </p:cBhvr>
                                      <p:to>
                                        <p:strVal val="visible"/>
                                      </p:to>
                                    </p:set>
                                    <p:animEffect transition="in" filter="wipe(up)">
                                      <p:cBhvr>
                                        <p:cTn id="26" dur="1000"/>
                                        <p:tgtEl>
                                          <p:spTgt spid="12">
                                            <p:txEl>
                                              <p:pRg st="3" end="3"/>
                                            </p:txEl>
                                          </p:spTgt>
                                        </p:tgtEl>
                                      </p:cBhvr>
                                    </p:animEffect>
                                  </p:childTnLst>
                                </p:cTn>
                              </p:par>
                            </p:childTnLst>
                          </p:cTn>
                        </p:par>
                        <p:par>
                          <p:cTn id="27" fill="hold" nodeType="afterGroup">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12">
                                            <p:txEl>
                                              <p:pRg st="4" end="4"/>
                                            </p:txEl>
                                          </p:spTgt>
                                        </p:tgtEl>
                                        <p:attrNameLst>
                                          <p:attrName>style.visibility</p:attrName>
                                        </p:attrNameLst>
                                      </p:cBhvr>
                                      <p:to>
                                        <p:strVal val="visible"/>
                                      </p:to>
                                    </p:set>
                                    <p:animEffect transition="in" filter="wipe(up)">
                                      <p:cBhvr>
                                        <p:cTn id="30" dur="10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ALCRPN0.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7791"/>
            <a:ext cx="9144000" cy="6474295"/>
          </a:xfrm>
          <a:prstGeom prst="rect">
            <a:avLst/>
          </a:prstGeom>
        </p:spPr>
      </p:pic>
      <p:sp>
        <p:nvSpPr>
          <p:cNvPr id="2" name="Rectangle 1"/>
          <p:cNvSpPr/>
          <p:nvPr/>
        </p:nvSpPr>
        <p:spPr>
          <a:xfrm>
            <a:off x="5787487" y="1978831"/>
            <a:ext cx="2441120" cy="771381"/>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6360242" y="622710"/>
            <a:ext cx="1261806" cy="1261806"/>
            <a:chOff x="815959" y="622710"/>
            <a:chExt cx="1261806" cy="1261806"/>
          </a:xfrm>
        </p:grpSpPr>
        <p:sp>
          <p:nvSpPr>
            <p:cNvPr id="4" name="Oval 3"/>
            <p:cNvSpPr/>
            <p:nvPr/>
          </p:nvSpPr>
          <p:spPr>
            <a:xfrm>
              <a:off x="815959" y="622710"/>
              <a:ext cx="1261806" cy="126180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921082" y="944304"/>
              <a:ext cx="1051560" cy="584776"/>
            </a:xfrm>
            <a:prstGeom prst="rect">
              <a:avLst/>
            </a:prstGeom>
            <a:noFill/>
            <a:ln>
              <a:noFill/>
            </a:ln>
          </p:spPr>
          <p:txBody>
            <a:bodyPr wrap="square" rtlCol="0">
              <a:spAutoFit/>
            </a:bodyPr>
            <a:lstStyle/>
            <a:p>
              <a:pPr algn="ctr"/>
              <a:r>
                <a:rPr lang="en-US" sz="3200" b="1" dirty="0" smtClean="0">
                  <a:solidFill>
                    <a:srgbClr val="4AC6A0"/>
                  </a:solidFill>
                  <a:latin typeface="Arial"/>
                  <a:cs typeface="Arial"/>
                </a:rPr>
                <a:t>15.8</a:t>
              </a:r>
              <a:endParaRPr lang="en-US" sz="3200" b="1" dirty="0">
                <a:solidFill>
                  <a:srgbClr val="4AC6A0"/>
                </a:solidFill>
                <a:latin typeface="Arial"/>
                <a:cs typeface="Arial"/>
              </a:endParaRPr>
            </a:p>
          </p:txBody>
        </p:sp>
      </p:grpSp>
      <p:sp>
        <p:nvSpPr>
          <p:cNvPr id="6" name="TextBox 5"/>
          <p:cNvSpPr txBox="1"/>
          <p:nvPr/>
        </p:nvSpPr>
        <p:spPr>
          <a:xfrm>
            <a:off x="5787487" y="2105743"/>
            <a:ext cx="2441120" cy="461665"/>
          </a:xfrm>
          <a:prstGeom prst="rect">
            <a:avLst/>
          </a:prstGeom>
          <a:noFill/>
        </p:spPr>
        <p:txBody>
          <a:bodyPr wrap="square" rtlCol="0">
            <a:spAutoFit/>
          </a:bodyPr>
          <a:lstStyle/>
          <a:p>
            <a:pPr algn="ctr"/>
            <a:r>
              <a:rPr lang="en-US" sz="2400" b="1" dirty="0" smtClean="0">
                <a:solidFill>
                  <a:schemeClr val="bg1"/>
                </a:solidFill>
                <a:latin typeface=""/>
              </a:rPr>
              <a:t>Schizophrenia</a:t>
            </a:r>
            <a:endParaRPr lang="en-US" sz="2400" b="1" dirty="0">
              <a:solidFill>
                <a:schemeClr val="bg1"/>
              </a:solidFill>
              <a:latin typeface="Arial"/>
              <a:cs typeface="Arial"/>
            </a:endParaRPr>
          </a:p>
        </p:txBody>
      </p:sp>
    </p:spTree>
    <p:extLst>
      <p:ext uri="{BB962C8B-B14F-4D97-AF65-F5344CB8AC3E}">
        <p14:creationId xmlns:p14="http://schemas.microsoft.com/office/powerpoint/2010/main" val="17135933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048" y="819321"/>
            <a:ext cx="5273933"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grpSp>
        <p:nvGrpSpPr>
          <p:cNvPr id="19" name="Group 18"/>
          <p:cNvGrpSpPr/>
          <p:nvPr/>
        </p:nvGrpSpPr>
        <p:grpSpPr>
          <a:xfrm>
            <a:off x="-6792" y="-6792"/>
            <a:ext cx="1051560" cy="1051560"/>
            <a:chOff x="-6792" y="-6792"/>
            <a:chExt cx="1051560" cy="1051560"/>
          </a:xfrm>
        </p:grpSpPr>
        <p:sp>
          <p:nvSpPr>
            <p:cNvPr id="20" name="Rectangle 19"/>
            <p:cNvSpPr/>
            <p:nvPr/>
          </p:nvSpPr>
          <p:spPr>
            <a:xfrm>
              <a:off x="-6792" y="-6792"/>
              <a:ext cx="1051560" cy="10515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1" name="TextBox 20"/>
            <p:cNvSpPr txBox="1"/>
            <p:nvPr/>
          </p:nvSpPr>
          <p:spPr>
            <a:xfrm>
              <a:off x="-6792" y="223271"/>
              <a:ext cx="1051560" cy="584776"/>
            </a:xfrm>
            <a:prstGeom prst="rect">
              <a:avLst/>
            </a:prstGeom>
            <a:noFill/>
            <a:ln>
              <a:noFill/>
            </a:ln>
          </p:spPr>
          <p:txBody>
            <a:bodyPr wrap="square" rtlCol="0">
              <a:spAutoFit/>
            </a:bodyPr>
            <a:lstStyle/>
            <a:p>
              <a:pPr algn="ctr"/>
              <a:r>
                <a:rPr lang="en-US" sz="3200" b="1" dirty="0" smtClean="0">
                  <a:solidFill>
                    <a:srgbClr val="FFFFFF"/>
                  </a:solidFill>
                  <a:latin typeface="Arial"/>
                  <a:cs typeface="Arial"/>
                </a:rPr>
                <a:t>15.8</a:t>
              </a:r>
              <a:endParaRPr lang="en-US" sz="3200" b="1" dirty="0">
                <a:solidFill>
                  <a:srgbClr val="FFFFFF"/>
                </a:solidFill>
                <a:latin typeface="Arial"/>
                <a:cs typeface="Arial"/>
              </a:endParaRPr>
            </a:p>
          </p:txBody>
        </p:sp>
      </p:grpSp>
      <p:sp>
        <p:nvSpPr>
          <p:cNvPr id="22" name="TextBox 21"/>
          <p:cNvSpPr txBox="1"/>
          <p:nvPr/>
        </p:nvSpPr>
        <p:spPr>
          <a:xfrm>
            <a:off x="1200984" y="326008"/>
            <a:ext cx="7050783" cy="461665"/>
          </a:xfrm>
          <a:prstGeom prst="rect">
            <a:avLst/>
          </a:prstGeom>
          <a:noFill/>
        </p:spPr>
        <p:txBody>
          <a:bodyPr wrap="square" rtlCol="0">
            <a:spAutoFit/>
          </a:bodyPr>
          <a:lstStyle/>
          <a:p>
            <a:r>
              <a:rPr lang="en-US" sz="2400" dirty="0" smtClean="0">
                <a:latin typeface="Arial"/>
                <a:cs typeface="Arial"/>
              </a:rPr>
              <a:t>Module Learning Objectives</a:t>
            </a:r>
            <a:endParaRPr lang="en-US" sz="2400" dirty="0">
              <a:latin typeface="Arial"/>
              <a:cs typeface="Arial"/>
            </a:endParaRPr>
          </a:p>
        </p:txBody>
      </p:sp>
      <p:grpSp>
        <p:nvGrpSpPr>
          <p:cNvPr id="7" name="Group 6"/>
          <p:cNvGrpSpPr/>
          <p:nvPr/>
        </p:nvGrpSpPr>
        <p:grpSpPr>
          <a:xfrm>
            <a:off x="612022" y="1346543"/>
            <a:ext cx="1078690" cy="734479"/>
            <a:chOff x="267760" y="1346543"/>
            <a:chExt cx="1078690" cy="734479"/>
          </a:xfrm>
        </p:grpSpPr>
        <p:sp>
          <p:nvSpPr>
            <p:cNvPr id="5" name="Round Diagonal Corner Rectangle 4"/>
            <p:cNvSpPr/>
            <p:nvPr/>
          </p:nvSpPr>
          <p:spPr>
            <a:xfrm>
              <a:off x="267760" y="1346543"/>
              <a:ext cx="1078690" cy="734479"/>
            </a:xfrm>
            <a:prstGeom prst="round2Diag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 name="TextBox 2"/>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15.8.A</a:t>
              </a:r>
              <a:endParaRPr lang="en-US" sz="2400" b="1" dirty="0">
                <a:solidFill>
                  <a:schemeClr val="bg1"/>
                </a:solidFill>
                <a:latin typeface="Arial"/>
                <a:cs typeface="Arial"/>
              </a:endParaRPr>
            </a:p>
          </p:txBody>
        </p:sp>
      </p:grpSp>
      <p:grpSp>
        <p:nvGrpSpPr>
          <p:cNvPr id="8" name="Group 7"/>
          <p:cNvGrpSpPr/>
          <p:nvPr/>
        </p:nvGrpSpPr>
        <p:grpSpPr>
          <a:xfrm>
            <a:off x="1851368" y="1346543"/>
            <a:ext cx="6648095" cy="941051"/>
            <a:chOff x="1507106" y="1346543"/>
            <a:chExt cx="6648095" cy="941051"/>
          </a:xfrm>
        </p:grpSpPr>
        <p:sp>
          <p:nvSpPr>
            <p:cNvPr id="6" name="Round Diagonal Corner Rectangle 5"/>
            <p:cNvSpPr/>
            <p:nvPr/>
          </p:nvSpPr>
          <p:spPr>
            <a:xfrm>
              <a:off x="1507106" y="1346543"/>
              <a:ext cx="6648095" cy="941051"/>
            </a:xfrm>
            <a:prstGeom prst="round2Diag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4" name="TextBox 3"/>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Describe the five major symptoms of schizophrenia, and give an example of each</a:t>
              </a:r>
              <a:r>
                <a:rPr lang="en-US" dirty="0" smtClean="0">
                  <a:latin typeface="Arial"/>
                  <a:cs typeface="Arial"/>
                </a:rPr>
                <a:t>.</a:t>
              </a:r>
              <a:endParaRPr lang="en-US" dirty="0">
                <a:latin typeface="Arial"/>
                <a:cs typeface="Arial"/>
              </a:endParaRPr>
            </a:p>
          </p:txBody>
        </p:sp>
      </p:grpSp>
      <p:grpSp>
        <p:nvGrpSpPr>
          <p:cNvPr id="13" name="Group 12"/>
          <p:cNvGrpSpPr/>
          <p:nvPr/>
        </p:nvGrpSpPr>
        <p:grpSpPr>
          <a:xfrm>
            <a:off x="612022" y="2379414"/>
            <a:ext cx="1078690" cy="734479"/>
            <a:chOff x="267760" y="1346543"/>
            <a:chExt cx="1078690" cy="734479"/>
          </a:xfrm>
        </p:grpSpPr>
        <p:sp>
          <p:nvSpPr>
            <p:cNvPr id="14" name="Round Diagonal Corner Rectangle 13"/>
            <p:cNvSpPr/>
            <p:nvPr/>
          </p:nvSpPr>
          <p:spPr>
            <a:xfrm>
              <a:off x="267760" y="1346543"/>
              <a:ext cx="1078690" cy="734479"/>
            </a:xfrm>
            <a:prstGeom prst="round2Diag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5" name="TextBox 1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15.8.B</a:t>
              </a:r>
              <a:endParaRPr lang="en-US" sz="2400" b="1" dirty="0">
                <a:solidFill>
                  <a:schemeClr val="bg1"/>
                </a:solidFill>
                <a:latin typeface="Arial"/>
                <a:cs typeface="Arial"/>
              </a:endParaRPr>
            </a:p>
          </p:txBody>
        </p:sp>
      </p:grpSp>
      <p:grpSp>
        <p:nvGrpSpPr>
          <p:cNvPr id="16" name="Group 15"/>
          <p:cNvGrpSpPr/>
          <p:nvPr/>
        </p:nvGrpSpPr>
        <p:grpSpPr>
          <a:xfrm>
            <a:off x="1851368" y="2379414"/>
            <a:ext cx="6648095" cy="941832"/>
            <a:chOff x="1507106" y="1346543"/>
            <a:chExt cx="6648095" cy="941832"/>
          </a:xfrm>
        </p:grpSpPr>
        <p:sp>
          <p:nvSpPr>
            <p:cNvPr id="17" name="Round Diagonal Corner Rectangle 16"/>
            <p:cNvSpPr/>
            <p:nvPr/>
          </p:nvSpPr>
          <p:spPr>
            <a:xfrm>
              <a:off x="1507106" y="1346543"/>
              <a:ext cx="6648095" cy="941832"/>
            </a:xfrm>
            <a:prstGeom prst="round2Diag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8" name="TextBox 17"/>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Describe the three main contributing factors to the origin of schizophrenia</a:t>
              </a:r>
              <a:r>
                <a:rPr lang="en-US" dirty="0" smtClean="0">
                  <a:latin typeface="Arial"/>
                  <a:cs typeface="Arial"/>
                </a:rPr>
                <a:t>.</a:t>
              </a:r>
              <a:endParaRPr lang="en-US" dirty="0">
                <a:latin typeface="Arial"/>
                <a:cs typeface="Arial"/>
              </a:endParaRPr>
            </a:p>
          </p:txBody>
        </p:sp>
      </p:grpSp>
    </p:spTree>
    <p:extLst>
      <p:ext uri="{BB962C8B-B14F-4D97-AF65-F5344CB8AC3E}">
        <p14:creationId xmlns:p14="http://schemas.microsoft.com/office/powerpoint/2010/main" val="3337063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ppt_y</p:attrName>
                                        </p:attrNameLst>
                                      </p:cBhvr>
                                      <p:tavLst>
                                        <p:tav tm="0">
                                          <p:val>
                                            <p:strVal val="#ppt_y-#ppt_h*1.125000"/>
                                          </p:val>
                                        </p:tav>
                                        <p:tav tm="100000">
                                          <p:val>
                                            <p:strVal val="#ppt_y"/>
                                          </p:val>
                                        </p:tav>
                                      </p:tavLst>
                                    </p:anim>
                                    <p:animEffect transition="in" filter="wipe(down)">
                                      <p:cBhvr>
                                        <p:cTn id="13" dur="500"/>
                                        <p:tgtEl>
                                          <p:spTgt spid="22"/>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ppt_x</p:attrName>
                                        </p:attrNameLst>
                                      </p:cBhvr>
                                      <p:tavLst>
                                        <p:tav tm="0">
                                          <p:val>
                                            <p:strVal val="#ppt_x-#ppt_w*1.125000"/>
                                          </p:val>
                                        </p:tav>
                                        <p:tav tm="100000">
                                          <p:val>
                                            <p:strVal val="#ppt_x"/>
                                          </p:val>
                                        </p:tav>
                                      </p:tavLst>
                                    </p:anim>
                                    <p:animEffect transition="in" filter="wipe(right)">
                                      <p:cBhvr>
                                        <p:cTn id="18" dur="500"/>
                                        <p:tgtEl>
                                          <p:spTgt spid="2"/>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 calcmode="lin" valueType="num">
                                      <p:cBhvr>
                                        <p:cTn id="24" dur="500" fill="hold"/>
                                        <p:tgtEl>
                                          <p:spTgt spid="7"/>
                                        </p:tgtEl>
                                        <p:attrNameLst>
                                          <p:attrName>style.rotation</p:attrName>
                                        </p:attrNameLst>
                                      </p:cBhvr>
                                      <p:tavLst>
                                        <p:tav tm="0">
                                          <p:val>
                                            <p:fltVal val="90"/>
                                          </p:val>
                                        </p:tav>
                                        <p:tav tm="100000">
                                          <p:val>
                                            <p:fltVal val="0"/>
                                          </p:val>
                                        </p:tav>
                                      </p:tavLst>
                                    </p:anim>
                                    <p:animEffect transition="in" filter="fade">
                                      <p:cBhvr>
                                        <p:cTn id="25" dur="500"/>
                                        <p:tgtEl>
                                          <p:spTgt spid="7"/>
                                        </p:tgtEl>
                                      </p:cBhvr>
                                    </p:animEffect>
                                  </p:childTnLst>
                                </p:cTn>
                              </p:par>
                            </p:childTnLst>
                          </p:cTn>
                        </p:par>
                        <p:par>
                          <p:cTn id="26" fill="hold">
                            <p:stCondLst>
                              <p:cond delay="2000"/>
                            </p:stCondLst>
                            <p:childTnLst>
                              <p:par>
                                <p:cTn id="27" presetID="23" presetClass="entr" presetSubtype="16"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childTnLst>
                                </p:cTn>
                              </p:par>
                            </p:childTnLst>
                          </p:cTn>
                        </p:par>
                        <p:par>
                          <p:cTn id="31" fill="hold">
                            <p:stCondLst>
                              <p:cond delay="2500"/>
                            </p:stCondLst>
                            <p:childTnLst>
                              <p:par>
                                <p:cTn id="32" presetID="31"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 calcmode="lin" valueType="num">
                                      <p:cBhvr>
                                        <p:cTn id="36" dur="500" fill="hold"/>
                                        <p:tgtEl>
                                          <p:spTgt spid="13"/>
                                        </p:tgtEl>
                                        <p:attrNameLst>
                                          <p:attrName>style.rotation</p:attrName>
                                        </p:attrNameLst>
                                      </p:cBhvr>
                                      <p:tavLst>
                                        <p:tav tm="0">
                                          <p:val>
                                            <p:fltVal val="90"/>
                                          </p:val>
                                        </p:tav>
                                        <p:tav tm="100000">
                                          <p:val>
                                            <p:fltVal val="0"/>
                                          </p:val>
                                        </p:tav>
                                      </p:tavLst>
                                    </p:anim>
                                    <p:animEffect transition="in" filter="fade">
                                      <p:cBhvr>
                                        <p:cTn id="37" dur="500"/>
                                        <p:tgtEl>
                                          <p:spTgt spid="13"/>
                                        </p:tgtEl>
                                      </p:cBhvr>
                                    </p:animEffect>
                                  </p:childTnLst>
                                </p:cTn>
                              </p:par>
                            </p:childTnLst>
                          </p:cTn>
                        </p:par>
                        <p:par>
                          <p:cTn id="38" fill="hold">
                            <p:stCondLst>
                              <p:cond delay="3000"/>
                            </p:stCondLst>
                            <p:childTnLst>
                              <p:par>
                                <p:cTn id="39" presetID="23" presetClass="entr" presetSubtype="16"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Round Diagonal Corner Rectangle 7"/>
          <p:cNvSpPr>
            <a:spLocks noChangeArrowheads="1"/>
          </p:cNvSpPr>
          <p:nvPr/>
        </p:nvSpPr>
        <p:spPr bwMode="auto">
          <a:xfrm>
            <a:off x="1987550" y="2111352"/>
            <a:ext cx="4821238" cy="2325589"/>
          </a:xfrm>
          <a:prstGeom prst="round2DiagRect">
            <a:avLst/>
          </a:prstGeom>
          <a:solidFill>
            <a:schemeClr val="bg1">
              <a:alpha val="85000"/>
            </a:schemeClr>
          </a:solidFill>
          <a:ln>
            <a:noFill/>
          </a:ln>
          <a:effectLst>
            <a:outerShdw blurRad="152400" dist="38100" dir="2700000" rotWithShape="0">
              <a:srgbClr val="000000">
                <a:alpha val="73000"/>
              </a:srgbClr>
            </a:outerShdw>
          </a:effectLst>
          <a:extLst/>
        </p:spPr>
        <p:txBody>
          <a:bodyPr wrap="none" anchor="ctr"/>
          <a:lstStyle/>
          <a:p>
            <a:pPr algn="ctr">
              <a:defRPr/>
            </a:pPr>
            <a:endParaRPr lang="en-US" sz="1800" dirty="0">
              <a:latin typeface="Arial" pitchFamily="-111" charset="0"/>
              <a:ea typeface="ＭＳ Ｐゴシック" charset="-128"/>
              <a:cs typeface="ＭＳ Ｐゴシック" charset="-128"/>
            </a:endParaRPr>
          </a:p>
        </p:txBody>
      </p:sp>
      <p:sp>
        <p:nvSpPr>
          <p:cNvPr id="26627" name="Title 4"/>
          <p:cNvSpPr>
            <a:spLocks noGrp="1"/>
          </p:cNvSpPr>
          <p:nvPr>
            <p:ph type="ctrTitle"/>
          </p:nvPr>
        </p:nvSpPr>
        <p:spPr/>
        <p:txBody>
          <a:bodyPr/>
          <a:lstStyle/>
          <a:p>
            <a:pPr eaLnBrk="1" hangingPunct="1"/>
            <a:r>
              <a:rPr lang="en-US">
                <a:latin typeface="Arial" charset="0"/>
                <a:ea typeface="ＭＳ Ｐゴシック" charset="0"/>
                <a:cs typeface="ＭＳ Ｐゴシック" charset="0"/>
              </a:rPr>
              <a:t>Dilemmas of Diagnosis</a:t>
            </a:r>
          </a:p>
        </p:txBody>
      </p:sp>
      <p:sp>
        <p:nvSpPr>
          <p:cNvPr id="93187" name="Rectangle 3"/>
          <p:cNvSpPr>
            <a:spLocks noGrp="1"/>
          </p:cNvSpPr>
          <p:nvPr>
            <p:ph idx="4294967295"/>
          </p:nvPr>
        </p:nvSpPr>
        <p:spPr>
          <a:xfrm>
            <a:off x="2282835" y="2339145"/>
            <a:ext cx="4269602" cy="2051050"/>
          </a:xfrm>
        </p:spPr>
        <p:txBody>
          <a:bodyPr>
            <a:normAutofit/>
          </a:bodyPr>
          <a:lstStyle/>
          <a:p>
            <a:pPr marL="0" indent="0" eaLnBrk="1" hangingPunct="1">
              <a:spcAft>
                <a:spcPts val="600"/>
              </a:spcAft>
              <a:buNone/>
            </a:pPr>
            <a:r>
              <a:rPr lang="en-US" sz="2400" b="1" dirty="0">
                <a:solidFill>
                  <a:schemeClr val="bg2">
                    <a:lumMod val="50000"/>
                  </a:schemeClr>
                </a:solidFill>
                <a:latin typeface="Arial" charset="0"/>
                <a:ea typeface="ＭＳ Ｐゴシック" charset="0"/>
                <a:cs typeface="ＭＳ Ｐゴシック" charset="0"/>
              </a:rPr>
              <a:t>Diagnostic and Statistical Manual of Mental Disorders (DSM): </a:t>
            </a:r>
            <a:r>
              <a:rPr lang="en-US" sz="2400" b="1" dirty="0" smtClean="0">
                <a:latin typeface="Arial" charset="0"/>
                <a:ea typeface="ＭＳ Ｐゴシック" charset="0"/>
                <a:cs typeface="ＭＳ Ｐゴシック" charset="0"/>
              </a:rPr>
              <a:t>APA’</a:t>
            </a:r>
            <a:r>
              <a:rPr lang="en-US" altLang="ja-JP" sz="2400" b="1" dirty="0" smtClean="0">
                <a:latin typeface="Arial" charset="0"/>
                <a:ea typeface="ＭＳ Ｐゴシック" charset="0"/>
                <a:cs typeface="ＭＳ Ｐゴシック" charset="0"/>
              </a:rPr>
              <a:t>s </a:t>
            </a:r>
            <a:r>
              <a:rPr lang="en-US" altLang="ja-JP" sz="2400" b="1" dirty="0">
                <a:latin typeface="Arial" charset="0"/>
                <a:ea typeface="ＭＳ Ｐゴシック" charset="0"/>
                <a:cs typeface="ＭＳ Ｐゴシック" charset="0"/>
              </a:rPr>
              <a:t>standard reference manual used to diagnose mental disorders</a:t>
            </a:r>
            <a:endParaRPr lang="en-US" sz="2400" b="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832708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100000">
                                          <p:val>
                                            <p:strVal val="#ppt_x"/>
                                          </p:val>
                                        </p:tav>
                                      </p:tavLst>
                                    </p:anim>
                                    <p:anim calcmode="lin" valueType="num">
                                      <p:cBhvr>
                                        <p:cTn id="8" dur="500" fill="hold"/>
                                        <p:tgtEl>
                                          <p:spTgt spid="8"/>
                                        </p:tgtEl>
                                        <p:attrNameLst>
                                          <p:attrName>ppt_y</p:attrName>
                                        </p:attrNameLst>
                                      </p:cBhvr>
                                      <p:tavLst>
                                        <p:tav tm="0">
                                          <p:val>
                                            <p:strVal val="#ppt_y-#ppt_h/2"/>
                                          </p:val>
                                        </p:tav>
                                        <p:tav tm="100000">
                                          <p:val>
                                            <p:strVal val="#ppt_y"/>
                                          </p:val>
                                        </p:tav>
                                      </p:tavLst>
                                    </p:anim>
                                    <p:anim calcmode="lin" valueType="num">
                                      <p:cBhvr>
                                        <p:cTn id="9" dur="500" fill="hold"/>
                                        <p:tgtEl>
                                          <p:spTgt spid="8"/>
                                        </p:tgtEl>
                                        <p:attrNameLst>
                                          <p:attrName>ppt_w</p:attrName>
                                        </p:attrNameLst>
                                      </p:cBhvr>
                                      <p:tavLst>
                                        <p:tav tm="0">
                                          <p:val>
                                            <p:strVal val="#ppt_w"/>
                                          </p:val>
                                        </p:tav>
                                        <p:tav tm="100000">
                                          <p:val>
                                            <p:strVal val="#ppt_w"/>
                                          </p:val>
                                        </p:tav>
                                      </p:tavLst>
                                    </p:anim>
                                    <p:anim calcmode="lin" valueType="num">
                                      <p:cBhvr>
                                        <p:cTn id="10" dur="500" fill="hold"/>
                                        <p:tgtEl>
                                          <p:spTgt spid="8"/>
                                        </p:tgtEl>
                                        <p:attrNameLst>
                                          <p:attrName>ppt_h</p:attrName>
                                        </p:attrNameLst>
                                      </p:cBhvr>
                                      <p:tavLst>
                                        <p:tav tm="0">
                                          <p:val>
                                            <p:fltVal val="0"/>
                                          </p:val>
                                        </p:tav>
                                        <p:tav tm="100000">
                                          <p:val>
                                            <p:strVal val="#ppt_h"/>
                                          </p:val>
                                        </p:tav>
                                      </p:tavLst>
                                    </p:anim>
                                  </p:childTnLst>
                                </p:cTn>
                              </p:par>
                            </p:childTnLst>
                          </p:cTn>
                        </p:par>
                        <p:par>
                          <p:cTn id="11" fill="hold" nodeType="afterGroup">
                            <p:stCondLst>
                              <p:cond delay="500"/>
                            </p:stCondLst>
                            <p:childTnLst>
                              <p:par>
                                <p:cTn id="12" presetID="37" presetClass="entr" presetSubtype="0" fill="hold" grpId="0" nodeType="afterEffect">
                                  <p:stCondLst>
                                    <p:cond delay="0"/>
                                  </p:stCondLst>
                                  <p:childTnLst>
                                    <p:set>
                                      <p:cBhvr>
                                        <p:cTn id="13" dur="1" fill="hold">
                                          <p:stCondLst>
                                            <p:cond delay="0"/>
                                          </p:stCondLst>
                                        </p:cTn>
                                        <p:tgtEl>
                                          <p:spTgt spid="93187">
                                            <p:txEl>
                                              <p:pRg st="0" end="0"/>
                                            </p:txEl>
                                          </p:spTgt>
                                        </p:tgtEl>
                                        <p:attrNameLst>
                                          <p:attrName>style.visibility</p:attrName>
                                        </p:attrNameLst>
                                      </p:cBhvr>
                                      <p:to>
                                        <p:strVal val="visible"/>
                                      </p:to>
                                    </p:set>
                                    <p:animEffect transition="in" filter="fade">
                                      <p:cBhvr>
                                        <p:cTn id="14" dur="1000"/>
                                        <p:tgtEl>
                                          <p:spTgt spid="93187">
                                            <p:txEl>
                                              <p:pRg st="0" end="0"/>
                                            </p:txEl>
                                          </p:spTgt>
                                        </p:tgtEl>
                                      </p:cBhvr>
                                    </p:animEffect>
                                    <p:anim calcmode="lin" valueType="num">
                                      <p:cBhvr>
                                        <p:cTn id="15" dur="1000" fill="hold"/>
                                        <p:tgtEl>
                                          <p:spTgt spid="93187">
                                            <p:txEl>
                                              <p:pRg st="0" end="0"/>
                                            </p:txEl>
                                          </p:spTgt>
                                        </p:tgtEl>
                                        <p:attrNameLst>
                                          <p:attrName>ppt_x</p:attrName>
                                        </p:attrNameLst>
                                      </p:cBhvr>
                                      <p:tavLst>
                                        <p:tav tm="0">
                                          <p:val>
                                            <p:strVal val="#ppt_x"/>
                                          </p:val>
                                        </p:tav>
                                        <p:tav tm="100000">
                                          <p:val>
                                            <p:strVal val="#ppt_x"/>
                                          </p:val>
                                        </p:tav>
                                      </p:tavLst>
                                    </p:anim>
                                    <p:anim calcmode="lin" valueType="num">
                                      <p:cBhvr>
                                        <p:cTn id="16" dur="900" decel="100000" fill="hold"/>
                                        <p:tgtEl>
                                          <p:spTgt spid="93187">
                                            <p:txEl>
                                              <p:pRg st="0" end="0"/>
                                            </p:txEl>
                                          </p:spTgt>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93187">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3187"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ctrTitle"/>
          </p:nvPr>
        </p:nvSpPr>
        <p:spPr/>
        <p:txBody>
          <a:bodyPr/>
          <a:lstStyle/>
          <a:p>
            <a:r>
              <a:rPr lang="en-US">
                <a:latin typeface="Arial" charset="0"/>
                <a:ea typeface="ＭＳ Ｐゴシック" charset="0"/>
                <a:cs typeface="ＭＳ Ｐゴシック" charset="0"/>
              </a:rPr>
              <a:t>Symptoms of Schizophrenia</a:t>
            </a:r>
          </a:p>
        </p:txBody>
      </p:sp>
      <p:sp>
        <p:nvSpPr>
          <p:cNvPr id="14" name="Content Placeholder 13"/>
          <p:cNvSpPr>
            <a:spLocks noGrp="1"/>
          </p:cNvSpPr>
          <p:nvPr>
            <p:ph idx="4294967295"/>
          </p:nvPr>
        </p:nvSpPr>
        <p:spPr>
          <a:xfrm>
            <a:off x="4340599" y="2061883"/>
            <a:ext cx="4474696" cy="3556000"/>
          </a:xfrm>
        </p:spPr>
        <p:txBody>
          <a:bodyPr>
            <a:noAutofit/>
          </a:bodyPr>
          <a:lstStyle/>
          <a:p>
            <a:pPr marL="0" indent="0">
              <a:buNone/>
            </a:pPr>
            <a:r>
              <a:rPr lang="en-US" sz="2400" b="1" dirty="0">
                <a:latin typeface="Arial" charset="0"/>
                <a:ea typeface="ＭＳ Ｐゴシック" charset="0"/>
                <a:cs typeface="ＭＳ Ｐゴシック" charset="0"/>
              </a:rPr>
              <a:t>Psychotic disorder marked by delusions, hallucinations, disorganized and incoherent speech, inappropriate behavior, and cognitive impairments. </a:t>
            </a:r>
          </a:p>
          <a:p>
            <a:r>
              <a:rPr lang="en-US" sz="2400" b="1" dirty="0">
                <a:latin typeface="Arial" charset="0"/>
                <a:ea typeface="ＭＳ Ｐゴシック" charset="0"/>
              </a:rPr>
              <a:t>Example of a </a:t>
            </a:r>
            <a:r>
              <a:rPr lang="en-US" sz="2400" b="1" dirty="0" smtClean="0">
                <a:solidFill>
                  <a:srgbClr val="FF8D08"/>
                </a:solidFill>
                <a:latin typeface="Arial" charset="0"/>
                <a:ea typeface="ＭＳ Ｐゴシック" charset="0"/>
              </a:rPr>
              <a:t>psychosis</a:t>
            </a:r>
            <a:endParaRPr lang="en-US" sz="2400" b="1" dirty="0">
              <a:latin typeface="Arial" charset="0"/>
              <a:ea typeface="ＭＳ Ｐゴシック" charset="0"/>
              <a:cs typeface="ＭＳ Ｐゴシック" charset="0"/>
            </a:endParaRPr>
          </a:p>
        </p:txBody>
      </p:sp>
      <p:pic>
        <p:nvPicPr>
          <p:cNvPr id="2" name="Picture 1" descr="AL1107932_High Res.jpg"/>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0" y="698501"/>
            <a:ext cx="3847353" cy="5771029"/>
          </a:xfrm>
          <a:prstGeom prst="rect">
            <a:avLst/>
          </a:prstGeom>
        </p:spPr>
      </p:pic>
    </p:spTree>
    <p:extLst>
      <p:ext uri="{BB962C8B-B14F-4D97-AF65-F5344CB8AC3E}">
        <p14:creationId xmlns:p14="http://schemas.microsoft.com/office/powerpoint/2010/main" val="299295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withEffect">
                                  <p:stCondLst>
                                    <p:cond delay="0"/>
                                  </p:stCondLst>
                                  <p:iterate type="wd">
                                    <p:tmPct val="10000"/>
                                  </p:iterate>
                                  <p:childTnLst>
                                    <p:set>
                                      <p:cBhvr>
                                        <p:cTn id="6" dur="1" fill="hold">
                                          <p:stCondLst>
                                            <p:cond delay="0"/>
                                          </p:stCondLst>
                                        </p:cTn>
                                        <p:tgtEl>
                                          <p:spTgt spid="14">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14">
                                            <p:txEl>
                                              <p:pRg st="0" end="0"/>
                                            </p:txEl>
                                          </p:spTgt>
                                        </p:tgtEl>
                                        <p:attrNameLst>
                                          <p:attrName>ppt_w</p:attrName>
                                        </p:attrNameLst>
                                      </p:cBhvr>
                                    </p:anim>
                                    <p:anim by="(#ppt_w*0.50)" calcmode="lin" valueType="num">
                                      <p:cBhvr>
                                        <p:cTn id="8" dur="500" decel="50000" autoRev="1" fill="hold">
                                          <p:stCondLst>
                                            <p:cond delay="0"/>
                                          </p:stCondLst>
                                        </p:cTn>
                                        <p:tgtEl>
                                          <p:spTgt spid="14">
                                            <p:txEl>
                                              <p:pRg st="0" end="0"/>
                                            </p:txEl>
                                          </p:spTgt>
                                        </p:tgtEl>
                                        <p:attrNameLst>
                                          <p:attrName>ppt_x</p:attrName>
                                        </p:attrNameLst>
                                      </p:cBhvr>
                                    </p:anim>
                                    <p:anim from="(-#ppt_h/2)" to="(#ppt_y)" calcmode="lin" valueType="num">
                                      <p:cBhvr>
                                        <p:cTn id="9" dur="1000" fill="hold">
                                          <p:stCondLst>
                                            <p:cond delay="0"/>
                                          </p:stCondLst>
                                        </p:cTn>
                                        <p:tgtEl>
                                          <p:spTgt spid="14">
                                            <p:txEl>
                                              <p:pRg st="0" end="0"/>
                                            </p:txEl>
                                          </p:spTgt>
                                        </p:tgtEl>
                                        <p:attrNameLst>
                                          <p:attrName>ppt_y</p:attrName>
                                        </p:attrNameLst>
                                      </p:cBhvr>
                                    </p:anim>
                                    <p:animRot by="21600000">
                                      <p:cBhvr>
                                        <p:cTn id="10" dur="1000" fill="hold">
                                          <p:stCondLst>
                                            <p:cond delay="0"/>
                                          </p:stCondLst>
                                        </p:cTn>
                                        <p:tgtEl>
                                          <p:spTgt spid="14">
                                            <p:txEl>
                                              <p:pRg st="0" end="0"/>
                                            </p:txEl>
                                          </p:spTgt>
                                        </p:tgtEl>
                                        <p:attrNameLst>
                                          <p:attrName>r</p:attrName>
                                        </p:attrNameLst>
                                      </p:cBhvr>
                                    </p:animRot>
                                  </p:childTnLst>
                                </p:cTn>
                              </p:par>
                            </p:childTnLst>
                          </p:cTn>
                        </p:par>
                      </p:childTnLst>
                    </p:cTn>
                  </p:par>
                  <p:par>
                    <p:cTn id="11" fill="hold">
                      <p:stCondLst>
                        <p:cond delay="indefinite"/>
                      </p:stCondLst>
                      <p:childTnLst>
                        <p:par>
                          <p:cTn id="12" fill="hold" nodeType="afterGroup">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animEffect transition="in" filter="fade">
                                      <p:cBhvr>
                                        <p:cTn id="15" dur="1000"/>
                                        <p:tgtEl>
                                          <p:spTgt spid="14">
                                            <p:txEl>
                                              <p:pRg st="1" end="1"/>
                                            </p:txEl>
                                          </p:spTgt>
                                        </p:tgtEl>
                                      </p:cBhvr>
                                    </p:animEffect>
                                    <p:anim calcmode="lin" valueType="num">
                                      <p:cBhvr>
                                        <p:cTn id="16"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7"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p:cNvGrpSpPr>
            <a:grpSpLocks/>
          </p:cNvGrpSpPr>
          <p:nvPr/>
        </p:nvGrpSpPr>
        <p:grpSpPr bwMode="auto">
          <a:xfrm>
            <a:off x="1255088" y="2283753"/>
            <a:ext cx="7370762" cy="2573338"/>
            <a:chOff x="1392768" y="2209806"/>
            <a:chExt cx="6946900" cy="2573820"/>
          </a:xfrm>
        </p:grpSpPr>
        <p:sp>
          <p:nvSpPr>
            <p:cNvPr id="95262" name="Line 2"/>
            <p:cNvSpPr>
              <a:spLocks noChangeShapeType="1"/>
            </p:cNvSpPr>
            <p:nvPr/>
          </p:nvSpPr>
          <p:spPr bwMode="auto">
            <a:xfrm>
              <a:off x="1421343" y="3058558"/>
              <a:ext cx="6918325" cy="15875"/>
            </a:xfrm>
            <a:prstGeom prst="line">
              <a:avLst/>
            </a:prstGeom>
            <a:noFill/>
            <a:ln w="12700">
              <a:solidFill>
                <a:srgbClr val="7C8BC4"/>
              </a:solidFill>
              <a:round/>
              <a:headEnd/>
              <a:tailEnd/>
            </a:ln>
            <a:extLst>
              <a:ext uri="{909E8E84-426E-40dd-AFC4-6F175D3DCCD1}">
                <a14:hiddenFill xmlns:a14="http://schemas.microsoft.com/office/drawing/2010/main">
                  <a:noFill/>
                </a14:hiddenFill>
              </a:ext>
            </a:extLst>
          </p:spPr>
          <p:txBody>
            <a:bodyPr wrap="none" anchor="ctr"/>
            <a:lstStyle/>
            <a:p>
              <a:endParaRPr lang="en-US" sz="2400" b="1">
                <a:latin typeface="Arial"/>
                <a:cs typeface="Arial"/>
              </a:endParaRPr>
            </a:p>
          </p:txBody>
        </p:sp>
        <p:sp>
          <p:nvSpPr>
            <p:cNvPr id="95263" name="Line 3"/>
            <p:cNvSpPr>
              <a:spLocks noChangeShapeType="1"/>
            </p:cNvSpPr>
            <p:nvPr/>
          </p:nvSpPr>
          <p:spPr bwMode="auto">
            <a:xfrm>
              <a:off x="1421343" y="3911592"/>
              <a:ext cx="6918325" cy="3175"/>
            </a:xfrm>
            <a:prstGeom prst="line">
              <a:avLst/>
            </a:prstGeom>
            <a:noFill/>
            <a:ln w="12700">
              <a:solidFill>
                <a:srgbClr val="7C8BC4"/>
              </a:solidFill>
              <a:round/>
              <a:headEnd/>
              <a:tailEnd/>
            </a:ln>
            <a:extLst>
              <a:ext uri="{909E8E84-426E-40dd-AFC4-6F175D3DCCD1}">
                <a14:hiddenFill xmlns:a14="http://schemas.microsoft.com/office/drawing/2010/main">
                  <a:noFill/>
                </a14:hiddenFill>
              </a:ext>
            </a:extLst>
          </p:spPr>
          <p:txBody>
            <a:bodyPr wrap="none" anchor="ctr"/>
            <a:lstStyle/>
            <a:p>
              <a:endParaRPr lang="en-US" sz="2400" b="1">
                <a:latin typeface="Arial"/>
                <a:cs typeface="Arial"/>
              </a:endParaRPr>
            </a:p>
          </p:txBody>
        </p:sp>
        <p:sp>
          <p:nvSpPr>
            <p:cNvPr id="95264" name="Line 4"/>
            <p:cNvSpPr>
              <a:spLocks noChangeShapeType="1"/>
            </p:cNvSpPr>
            <p:nvPr/>
          </p:nvSpPr>
          <p:spPr bwMode="auto">
            <a:xfrm>
              <a:off x="1392768" y="4770926"/>
              <a:ext cx="6946900" cy="12700"/>
            </a:xfrm>
            <a:prstGeom prst="line">
              <a:avLst/>
            </a:prstGeom>
            <a:noFill/>
            <a:ln w="12700">
              <a:solidFill>
                <a:srgbClr val="7C8BC4"/>
              </a:solidFill>
              <a:round/>
              <a:headEnd/>
              <a:tailEnd/>
            </a:ln>
            <a:extLst>
              <a:ext uri="{909E8E84-426E-40dd-AFC4-6F175D3DCCD1}">
                <a14:hiddenFill xmlns:a14="http://schemas.microsoft.com/office/drawing/2010/main">
                  <a:noFill/>
                </a14:hiddenFill>
              </a:ext>
            </a:extLst>
          </p:spPr>
          <p:txBody>
            <a:bodyPr wrap="none" anchor="ctr"/>
            <a:lstStyle/>
            <a:p>
              <a:endParaRPr lang="en-US" sz="2400" b="1">
                <a:latin typeface="Arial"/>
                <a:cs typeface="Arial"/>
              </a:endParaRPr>
            </a:p>
          </p:txBody>
        </p:sp>
        <p:sp>
          <p:nvSpPr>
            <p:cNvPr id="95265" name="Line 6"/>
            <p:cNvSpPr>
              <a:spLocks noChangeShapeType="1"/>
            </p:cNvSpPr>
            <p:nvPr/>
          </p:nvSpPr>
          <p:spPr bwMode="auto">
            <a:xfrm>
              <a:off x="1545168" y="2209806"/>
              <a:ext cx="6781800" cy="0"/>
            </a:xfrm>
            <a:prstGeom prst="line">
              <a:avLst/>
            </a:prstGeom>
            <a:noFill/>
            <a:ln w="12700">
              <a:solidFill>
                <a:srgbClr val="7C8BC4"/>
              </a:solidFill>
              <a:round/>
              <a:headEnd/>
              <a:tailEnd/>
            </a:ln>
            <a:extLst>
              <a:ext uri="{909E8E84-426E-40dd-AFC4-6F175D3DCCD1}">
                <a14:hiddenFill xmlns:a14="http://schemas.microsoft.com/office/drawing/2010/main">
                  <a:noFill/>
                </a14:hiddenFill>
              </a:ext>
            </a:extLst>
          </p:spPr>
          <p:txBody>
            <a:bodyPr wrap="none" anchor="ctr"/>
            <a:lstStyle/>
            <a:p>
              <a:endParaRPr lang="en-US" sz="2400" b="1">
                <a:latin typeface="Arial"/>
                <a:cs typeface="Arial"/>
              </a:endParaRPr>
            </a:p>
          </p:txBody>
        </p:sp>
      </p:grpSp>
      <p:sp>
        <p:nvSpPr>
          <p:cNvPr id="25" name="Oval 24"/>
          <p:cNvSpPr/>
          <p:nvPr/>
        </p:nvSpPr>
        <p:spPr bwMode="auto">
          <a:xfrm>
            <a:off x="608974" y="4713687"/>
            <a:ext cx="1091145" cy="1091145"/>
          </a:xfrm>
          <a:prstGeom prst="ellipse">
            <a:avLst/>
          </a:prstGeom>
          <a:solidFill>
            <a:srgbClr val="4F3967"/>
          </a:solidFill>
          <a:ln w="9525" cap="flat" cmpd="sng" algn="ctr">
            <a:no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endParaRPr lang="en-US" sz="2400" b="1">
              <a:latin typeface="Arial"/>
              <a:ea typeface="ＭＳ Ｐゴシック" charset="-128"/>
              <a:cs typeface="Arial"/>
            </a:endParaRPr>
          </a:p>
        </p:txBody>
      </p:sp>
      <p:sp>
        <p:nvSpPr>
          <p:cNvPr id="26" name="Oval 25"/>
          <p:cNvSpPr/>
          <p:nvPr/>
        </p:nvSpPr>
        <p:spPr bwMode="auto">
          <a:xfrm>
            <a:off x="608974" y="3862788"/>
            <a:ext cx="1091145" cy="1091145"/>
          </a:xfrm>
          <a:prstGeom prst="ellipse">
            <a:avLst/>
          </a:prstGeom>
          <a:solidFill>
            <a:srgbClr val="E7C8B3"/>
          </a:solidFill>
          <a:ln w="9525" cap="flat" cmpd="sng" algn="ctr">
            <a:no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endParaRPr lang="en-US" sz="2400" b="1">
              <a:latin typeface="Arial"/>
              <a:ea typeface="ＭＳ Ｐゴシック" charset="-128"/>
              <a:cs typeface="Arial"/>
            </a:endParaRPr>
          </a:p>
        </p:txBody>
      </p:sp>
      <p:sp>
        <p:nvSpPr>
          <p:cNvPr id="27" name="Oval 26"/>
          <p:cNvSpPr/>
          <p:nvPr/>
        </p:nvSpPr>
        <p:spPr bwMode="auto">
          <a:xfrm>
            <a:off x="608974" y="3011888"/>
            <a:ext cx="1091145" cy="1091145"/>
          </a:xfrm>
          <a:prstGeom prst="ellipse">
            <a:avLst/>
          </a:prstGeom>
          <a:solidFill>
            <a:srgbClr val="4F3967"/>
          </a:solidFill>
          <a:ln w="9525" cap="flat" cmpd="sng" algn="ctr">
            <a:no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endParaRPr lang="en-US" sz="2400" b="1">
              <a:latin typeface="Arial"/>
              <a:ea typeface="ＭＳ Ｐゴシック" charset="-128"/>
              <a:cs typeface="Arial"/>
            </a:endParaRPr>
          </a:p>
        </p:txBody>
      </p:sp>
      <p:sp>
        <p:nvSpPr>
          <p:cNvPr id="28" name="Oval 27"/>
          <p:cNvSpPr/>
          <p:nvPr/>
        </p:nvSpPr>
        <p:spPr bwMode="auto">
          <a:xfrm>
            <a:off x="608974" y="2160988"/>
            <a:ext cx="1091145" cy="1091145"/>
          </a:xfrm>
          <a:prstGeom prst="ellipse">
            <a:avLst/>
          </a:prstGeom>
          <a:solidFill>
            <a:srgbClr val="E7C8B3"/>
          </a:solidFill>
          <a:ln w="9525" cap="flat" cmpd="sng" algn="ctr">
            <a:no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endParaRPr lang="en-US" sz="2400" b="1">
              <a:latin typeface="Arial"/>
              <a:ea typeface="ＭＳ Ｐゴシック" charset="-128"/>
              <a:cs typeface="Arial"/>
            </a:endParaRPr>
          </a:p>
        </p:txBody>
      </p:sp>
      <p:sp>
        <p:nvSpPr>
          <p:cNvPr id="29" name="Oval 28"/>
          <p:cNvSpPr/>
          <p:nvPr/>
        </p:nvSpPr>
        <p:spPr bwMode="auto">
          <a:xfrm>
            <a:off x="608974" y="1310088"/>
            <a:ext cx="1091145" cy="1091145"/>
          </a:xfrm>
          <a:prstGeom prst="ellipse">
            <a:avLst/>
          </a:prstGeom>
          <a:solidFill>
            <a:srgbClr val="4F3967"/>
          </a:solidFill>
          <a:ln w="9525" cap="flat" cmpd="sng" algn="ctr">
            <a:no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endParaRPr lang="en-US" sz="2400" b="1">
              <a:latin typeface="Arial"/>
              <a:ea typeface="ＭＳ Ｐゴシック" charset="-128"/>
              <a:cs typeface="Arial"/>
            </a:endParaRPr>
          </a:p>
        </p:txBody>
      </p:sp>
      <p:sp>
        <p:nvSpPr>
          <p:cNvPr id="412685" name="Rectangle 13"/>
          <p:cNvSpPr>
            <a:spLocks noChangeArrowheads="1"/>
          </p:cNvSpPr>
          <p:nvPr/>
        </p:nvSpPr>
        <p:spPr bwMode="auto">
          <a:xfrm>
            <a:off x="1898025" y="1683678"/>
            <a:ext cx="57912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0000"/>
              </a:lnSpc>
              <a:spcBef>
                <a:spcPct val="20000"/>
              </a:spcBef>
              <a:buFont typeface="Times" charset="0"/>
              <a:buNone/>
            </a:pPr>
            <a:r>
              <a:rPr lang="en-US" sz="2400" b="1" dirty="0">
                <a:solidFill>
                  <a:srgbClr val="4F3967"/>
                </a:solidFill>
                <a:latin typeface="Arial"/>
                <a:cs typeface="Arial"/>
              </a:rPr>
              <a:t>Bizarre delusions</a:t>
            </a:r>
          </a:p>
        </p:txBody>
      </p:sp>
      <p:sp>
        <p:nvSpPr>
          <p:cNvPr id="412686" name="Rectangle 14"/>
          <p:cNvSpPr>
            <a:spLocks noChangeArrowheads="1"/>
          </p:cNvSpPr>
          <p:nvPr/>
        </p:nvSpPr>
        <p:spPr bwMode="auto">
          <a:xfrm>
            <a:off x="1898025" y="2537753"/>
            <a:ext cx="67691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0000"/>
              </a:lnSpc>
              <a:spcBef>
                <a:spcPct val="20000"/>
              </a:spcBef>
              <a:buFont typeface="Times" charset="0"/>
              <a:buNone/>
            </a:pPr>
            <a:r>
              <a:rPr lang="en-US" sz="2400" b="1" dirty="0">
                <a:solidFill>
                  <a:srgbClr val="B29A8A"/>
                </a:solidFill>
                <a:latin typeface="Arial"/>
                <a:cs typeface="Arial"/>
              </a:rPr>
              <a:t>Hallucinations</a:t>
            </a:r>
          </a:p>
        </p:txBody>
      </p:sp>
      <p:sp>
        <p:nvSpPr>
          <p:cNvPr id="412687" name="Rectangle 15"/>
          <p:cNvSpPr>
            <a:spLocks noChangeArrowheads="1"/>
          </p:cNvSpPr>
          <p:nvPr/>
        </p:nvSpPr>
        <p:spPr bwMode="auto">
          <a:xfrm>
            <a:off x="1898025" y="3391828"/>
            <a:ext cx="6019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lnSpc>
                <a:spcPct val="90000"/>
              </a:lnSpc>
            </a:pPr>
            <a:r>
              <a:rPr lang="en-US" sz="2400" b="1" dirty="0">
                <a:solidFill>
                  <a:srgbClr val="4F3967"/>
                </a:solidFill>
                <a:latin typeface="Arial"/>
                <a:cs typeface="Arial"/>
              </a:rPr>
              <a:t>Disorganized, incoherent speech</a:t>
            </a:r>
          </a:p>
        </p:txBody>
      </p:sp>
      <p:sp>
        <p:nvSpPr>
          <p:cNvPr id="412688" name="Rectangle 16"/>
          <p:cNvSpPr>
            <a:spLocks noChangeArrowheads="1"/>
          </p:cNvSpPr>
          <p:nvPr/>
        </p:nvSpPr>
        <p:spPr bwMode="auto">
          <a:xfrm>
            <a:off x="1898025" y="4245903"/>
            <a:ext cx="6858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0000"/>
              </a:lnSpc>
            </a:pPr>
            <a:r>
              <a:rPr lang="en-US" sz="2400" b="1" dirty="0">
                <a:solidFill>
                  <a:srgbClr val="B29A8A"/>
                </a:solidFill>
                <a:latin typeface="Arial"/>
                <a:cs typeface="Arial"/>
              </a:rPr>
              <a:t>Grossly disorganized or catatonic behavior</a:t>
            </a:r>
          </a:p>
        </p:txBody>
      </p:sp>
      <p:sp>
        <p:nvSpPr>
          <p:cNvPr id="412689" name="Rectangle 17"/>
          <p:cNvSpPr>
            <a:spLocks noChangeArrowheads="1"/>
          </p:cNvSpPr>
          <p:nvPr/>
        </p:nvSpPr>
        <p:spPr bwMode="auto">
          <a:xfrm>
            <a:off x="1898025" y="5099978"/>
            <a:ext cx="65151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0000"/>
              </a:lnSpc>
              <a:spcBef>
                <a:spcPct val="20000"/>
              </a:spcBef>
              <a:buFont typeface="Times" charset="0"/>
              <a:buNone/>
            </a:pPr>
            <a:r>
              <a:rPr lang="en-US" sz="2400" b="1">
                <a:solidFill>
                  <a:srgbClr val="4F3967"/>
                </a:solidFill>
                <a:latin typeface="Arial"/>
                <a:cs typeface="Arial"/>
              </a:rPr>
              <a:t>Negative symptoms</a:t>
            </a:r>
          </a:p>
        </p:txBody>
      </p:sp>
      <p:grpSp>
        <p:nvGrpSpPr>
          <p:cNvPr id="3" name="Group 18"/>
          <p:cNvGrpSpPr>
            <a:grpSpLocks/>
          </p:cNvGrpSpPr>
          <p:nvPr/>
        </p:nvGrpSpPr>
        <p:grpSpPr bwMode="auto">
          <a:xfrm>
            <a:off x="701050" y="1628119"/>
            <a:ext cx="868363" cy="3910016"/>
            <a:chOff x="1089" y="1473"/>
            <a:chExt cx="244" cy="2463"/>
          </a:xfrm>
        </p:grpSpPr>
        <p:sp>
          <p:nvSpPr>
            <p:cNvPr id="412691" name="Rectangle 19"/>
            <p:cNvSpPr>
              <a:spLocks noChangeArrowheads="1"/>
            </p:cNvSpPr>
            <p:nvPr/>
          </p:nvSpPr>
          <p:spPr bwMode="white">
            <a:xfrm>
              <a:off x="1089" y="1473"/>
              <a:ext cx="244" cy="291"/>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a:defRPr/>
              </a:pPr>
              <a:r>
                <a:rPr lang="en-US" sz="2400" b="1" dirty="0">
                  <a:solidFill>
                    <a:schemeClr val="bg1"/>
                  </a:solidFill>
                  <a:latin typeface="Arial"/>
                  <a:ea typeface="ＭＳ Ｐゴシック" pitchFamily="-111" charset="-128"/>
                  <a:cs typeface="Arial"/>
                </a:rPr>
                <a:t>1</a:t>
              </a:r>
            </a:p>
          </p:txBody>
        </p:sp>
        <p:sp>
          <p:nvSpPr>
            <p:cNvPr id="412692" name="Rectangle 20"/>
            <p:cNvSpPr>
              <a:spLocks noChangeArrowheads="1"/>
            </p:cNvSpPr>
            <p:nvPr/>
          </p:nvSpPr>
          <p:spPr bwMode="white">
            <a:xfrm>
              <a:off x="1089" y="2028"/>
              <a:ext cx="244" cy="291"/>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a:defRPr/>
              </a:pPr>
              <a:r>
                <a:rPr lang="en-US" sz="2400" b="1" dirty="0">
                  <a:solidFill>
                    <a:schemeClr val="bg1"/>
                  </a:solidFill>
                  <a:latin typeface="Arial"/>
                  <a:ea typeface="ＭＳ Ｐゴシック" pitchFamily="-111" charset="-128"/>
                  <a:cs typeface="Arial"/>
                </a:rPr>
                <a:t>2</a:t>
              </a:r>
            </a:p>
          </p:txBody>
        </p:sp>
        <p:sp>
          <p:nvSpPr>
            <p:cNvPr id="412693" name="Rectangle 21"/>
            <p:cNvSpPr>
              <a:spLocks noChangeArrowheads="1"/>
            </p:cNvSpPr>
            <p:nvPr/>
          </p:nvSpPr>
          <p:spPr bwMode="white">
            <a:xfrm>
              <a:off x="1089" y="2554"/>
              <a:ext cx="244" cy="291"/>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a:defRPr/>
              </a:pPr>
              <a:r>
                <a:rPr lang="en-US" sz="2400" b="1" dirty="0">
                  <a:solidFill>
                    <a:schemeClr val="bg1"/>
                  </a:solidFill>
                  <a:latin typeface="Arial"/>
                  <a:ea typeface="ＭＳ Ｐゴシック" pitchFamily="-111" charset="-128"/>
                  <a:cs typeface="Arial"/>
                </a:rPr>
                <a:t>3</a:t>
              </a:r>
            </a:p>
          </p:txBody>
        </p:sp>
        <p:sp>
          <p:nvSpPr>
            <p:cNvPr id="412694" name="Rectangle 22"/>
            <p:cNvSpPr>
              <a:spLocks noChangeArrowheads="1"/>
            </p:cNvSpPr>
            <p:nvPr/>
          </p:nvSpPr>
          <p:spPr bwMode="white">
            <a:xfrm>
              <a:off x="1089" y="3109"/>
              <a:ext cx="244" cy="291"/>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a:defRPr/>
              </a:pPr>
              <a:r>
                <a:rPr lang="en-US" sz="2400" b="1" dirty="0">
                  <a:solidFill>
                    <a:schemeClr val="bg1"/>
                  </a:solidFill>
                  <a:latin typeface="Arial"/>
                  <a:ea typeface="ＭＳ Ｐゴシック" pitchFamily="-111" charset="-128"/>
                  <a:cs typeface="Arial"/>
                </a:rPr>
                <a:t>4</a:t>
              </a:r>
            </a:p>
          </p:txBody>
        </p:sp>
        <p:sp>
          <p:nvSpPr>
            <p:cNvPr id="412695" name="Rectangle 23"/>
            <p:cNvSpPr>
              <a:spLocks noChangeArrowheads="1"/>
            </p:cNvSpPr>
            <p:nvPr/>
          </p:nvSpPr>
          <p:spPr bwMode="white">
            <a:xfrm>
              <a:off x="1089" y="3645"/>
              <a:ext cx="244" cy="291"/>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a:defRPr/>
              </a:pPr>
              <a:r>
                <a:rPr lang="en-US" sz="2400" b="1" dirty="0">
                  <a:solidFill>
                    <a:schemeClr val="bg1"/>
                  </a:solidFill>
                  <a:latin typeface="Arial"/>
                  <a:ea typeface="ＭＳ Ｐゴシック" pitchFamily="-111" charset="-128"/>
                  <a:cs typeface="Arial"/>
                </a:rPr>
                <a:t>5</a:t>
              </a:r>
            </a:p>
          </p:txBody>
        </p:sp>
      </p:grpSp>
      <p:sp>
        <p:nvSpPr>
          <p:cNvPr id="95256" name="Title 25"/>
          <p:cNvSpPr>
            <a:spLocks noGrp="1"/>
          </p:cNvSpPr>
          <p:nvPr>
            <p:ph type="ctrTitle"/>
          </p:nvPr>
        </p:nvSpPr>
        <p:spPr/>
        <p:txBody>
          <a:bodyPr>
            <a:normAutofit/>
          </a:bodyPr>
          <a:lstStyle/>
          <a:p>
            <a:r>
              <a:rPr lang="en-US" dirty="0">
                <a:ea typeface="ＭＳ Ｐゴシック" charset="0"/>
              </a:rPr>
              <a:t>Symptoms of Schizophrenia</a:t>
            </a:r>
          </a:p>
        </p:txBody>
      </p:sp>
    </p:spTree>
    <p:extLst>
      <p:ext uri="{BB962C8B-B14F-4D97-AF65-F5344CB8AC3E}">
        <p14:creationId xmlns:p14="http://schemas.microsoft.com/office/powerpoint/2010/main" val="994209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200"/>
                                  </p:stCondLst>
                                  <p:childTnLst>
                                    <p:set>
                                      <p:cBhvr>
                                        <p:cTn id="10" dur="1" fill="hold">
                                          <p:stCondLst>
                                            <p:cond delay="0"/>
                                          </p:stCondLst>
                                        </p:cTn>
                                        <p:tgtEl>
                                          <p:spTgt spid="26"/>
                                        </p:tgtEl>
                                        <p:attrNameLst>
                                          <p:attrName>style.visibility</p:attrName>
                                        </p:attrNameLst>
                                      </p:cBhvr>
                                      <p:to>
                                        <p:strVal val="visible"/>
                                      </p:to>
                                    </p:set>
                                    <p:anim calcmode="lin" valueType="num">
                                      <p:cBhvr>
                                        <p:cTn id="11" dur="500" fill="hold"/>
                                        <p:tgtEl>
                                          <p:spTgt spid="26"/>
                                        </p:tgtEl>
                                        <p:attrNameLst>
                                          <p:attrName>ppt_w</p:attrName>
                                        </p:attrNameLst>
                                      </p:cBhvr>
                                      <p:tavLst>
                                        <p:tav tm="0">
                                          <p:val>
                                            <p:fltVal val="0"/>
                                          </p:val>
                                        </p:tav>
                                        <p:tav tm="100000">
                                          <p:val>
                                            <p:strVal val="#ppt_w"/>
                                          </p:val>
                                        </p:tav>
                                      </p:tavLst>
                                    </p:anim>
                                    <p:anim calcmode="lin" valueType="num">
                                      <p:cBhvr>
                                        <p:cTn id="12" dur="500" fill="hold"/>
                                        <p:tgtEl>
                                          <p:spTgt spid="26"/>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300"/>
                                  </p:stCondLst>
                                  <p:childTnLst>
                                    <p:set>
                                      <p:cBhvr>
                                        <p:cTn id="14" dur="1" fill="hold">
                                          <p:stCondLst>
                                            <p:cond delay="0"/>
                                          </p:stCondLst>
                                        </p:cTn>
                                        <p:tgtEl>
                                          <p:spTgt spid="27"/>
                                        </p:tgtEl>
                                        <p:attrNameLst>
                                          <p:attrName>style.visibility</p:attrName>
                                        </p:attrNameLst>
                                      </p:cBhvr>
                                      <p:to>
                                        <p:strVal val="visible"/>
                                      </p:to>
                                    </p:set>
                                    <p:anim calcmode="lin" valueType="num">
                                      <p:cBhvr>
                                        <p:cTn id="15" dur="500" fill="hold"/>
                                        <p:tgtEl>
                                          <p:spTgt spid="27"/>
                                        </p:tgtEl>
                                        <p:attrNameLst>
                                          <p:attrName>ppt_w</p:attrName>
                                        </p:attrNameLst>
                                      </p:cBhvr>
                                      <p:tavLst>
                                        <p:tav tm="0">
                                          <p:val>
                                            <p:fltVal val="0"/>
                                          </p:val>
                                        </p:tav>
                                        <p:tav tm="100000">
                                          <p:val>
                                            <p:strVal val="#ppt_w"/>
                                          </p:val>
                                        </p:tav>
                                      </p:tavLst>
                                    </p:anim>
                                    <p:anim calcmode="lin" valueType="num">
                                      <p:cBhvr>
                                        <p:cTn id="16" dur="500" fill="hold"/>
                                        <p:tgtEl>
                                          <p:spTgt spid="27"/>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40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500"/>
                                  </p:stCondLst>
                                  <p:childTnLst>
                                    <p:set>
                                      <p:cBhvr>
                                        <p:cTn id="22" dur="1" fill="hold">
                                          <p:stCondLst>
                                            <p:cond delay="0"/>
                                          </p:stCondLst>
                                        </p:cTn>
                                        <p:tgtEl>
                                          <p:spTgt spid="29"/>
                                        </p:tgtEl>
                                        <p:attrNameLst>
                                          <p:attrName>style.visibility</p:attrName>
                                        </p:attrNameLst>
                                      </p:cBhvr>
                                      <p:to>
                                        <p:strVal val="visible"/>
                                      </p:to>
                                    </p:set>
                                    <p:anim calcmode="lin" valueType="num">
                                      <p:cBhvr>
                                        <p:cTn id="23" dur="500" fill="hold"/>
                                        <p:tgtEl>
                                          <p:spTgt spid="29"/>
                                        </p:tgtEl>
                                        <p:attrNameLst>
                                          <p:attrName>ppt_w</p:attrName>
                                        </p:attrNameLst>
                                      </p:cBhvr>
                                      <p:tavLst>
                                        <p:tav tm="0">
                                          <p:val>
                                            <p:fltVal val="0"/>
                                          </p:val>
                                        </p:tav>
                                        <p:tav tm="100000">
                                          <p:val>
                                            <p:strVal val="#ppt_w"/>
                                          </p:val>
                                        </p:tav>
                                      </p:tavLst>
                                    </p:anim>
                                    <p:anim calcmode="lin" valueType="num">
                                      <p:cBhvr>
                                        <p:cTn id="24" dur="500" fill="hold"/>
                                        <p:tgtEl>
                                          <p:spTgt spid="29"/>
                                        </p:tgtEl>
                                        <p:attrNameLst>
                                          <p:attrName>ppt_h</p:attrName>
                                        </p:attrNameLst>
                                      </p:cBhvr>
                                      <p:tavLst>
                                        <p:tav tm="0">
                                          <p:val>
                                            <p:fltVal val="0"/>
                                          </p:val>
                                        </p:tav>
                                        <p:tav tm="100000">
                                          <p:val>
                                            <p:strVal val="#ppt_h"/>
                                          </p:val>
                                        </p:tav>
                                      </p:tavLst>
                                    </p:anim>
                                  </p:childTnLst>
                                </p:cTn>
                              </p:par>
                              <p:par>
                                <p:cTn id="25" presetID="22" presetClass="entr" presetSubtype="1" fill="hold" nodeType="withEffect">
                                  <p:stCondLst>
                                    <p:cond delay="700"/>
                                  </p:stCondLst>
                                  <p:childTnLst>
                                    <p:set>
                                      <p:cBhvr>
                                        <p:cTn id="26" dur="1" fill="hold">
                                          <p:stCondLst>
                                            <p:cond delay="0"/>
                                          </p:stCondLst>
                                        </p:cTn>
                                        <p:tgtEl>
                                          <p:spTgt spid="3"/>
                                        </p:tgtEl>
                                        <p:attrNameLst>
                                          <p:attrName>style.visibility</p:attrName>
                                        </p:attrNameLst>
                                      </p:cBhvr>
                                      <p:to>
                                        <p:strVal val="visible"/>
                                      </p:to>
                                    </p:set>
                                    <p:animEffect transition="in" filter="wipe(up)">
                                      <p:cBhvr>
                                        <p:cTn id="27" dur="500"/>
                                        <p:tgtEl>
                                          <p:spTgt spid="3"/>
                                        </p:tgtEl>
                                      </p:cBhvr>
                                    </p:animEffect>
                                  </p:childTnLst>
                                </p:cTn>
                              </p:par>
                            </p:childTnLst>
                          </p:cTn>
                        </p:par>
                        <p:par>
                          <p:cTn id="28" fill="hold" nodeType="afterGroup">
                            <p:stCondLst>
                              <p:cond delay="1200"/>
                            </p:stCondLst>
                            <p:childTnLst>
                              <p:par>
                                <p:cTn id="29" presetID="22" presetClass="entr" presetSubtype="8"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cTn>
                              </p:par>
                            </p:childTnLst>
                          </p:cTn>
                        </p:par>
                        <p:par>
                          <p:cTn id="32" fill="hold" nodeType="afterGroup">
                            <p:stCondLst>
                              <p:cond delay="1700"/>
                            </p:stCondLst>
                            <p:childTnLst>
                              <p:par>
                                <p:cTn id="33" presetID="10" presetClass="entr" presetSubtype="0" fill="hold" grpId="0" nodeType="afterEffect">
                                  <p:stCondLst>
                                    <p:cond delay="0"/>
                                  </p:stCondLst>
                                  <p:childTnLst>
                                    <p:set>
                                      <p:cBhvr>
                                        <p:cTn id="34" dur="1" fill="hold">
                                          <p:stCondLst>
                                            <p:cond delay="0"/>
                                          </p:stCondLst>
                                        </p:cTn>
                                        <p:tgtEl>
                                          <p:spTgt spid="412685"/>
                                        </p:tgtEl>
                                        <p:attrNameLst>
                                          <p:attrName>style.visibility</p:attrName>
                                        </p:attrNameLst>
                                      </p:cBhvr>
                                      <p:to>
                                        <p:strVal val="visible"/>
                                      </p:to>
                                    </p:set>
                                    <p:animEffect transition="in" filter="fade">
                                      <p:cBhvr>
                                        <p:cTn id="35" dur="500"/>
                                        <p:tgtEl>
                                          <p:spTgt spid="412685"/>
                                        </p:tgtEl>
                                      </p:cBhvr>
                                    </p:animEffect>
                                  </p:childTnLst>
                                  <p:subTnLst>
                                    <p:animClr clrSpc="rgb" dir="cw">
                                      <p:cBhvr override="childStyle">
                                        <p:cTn dur="1" fill="hold" display="0" masterRel="nextClick" afterEffect="1"/>
                                        <p:tgtEl>
                                          <p:spTgt spid="412685"/>
                                        </p:tgtEl>
                                        <p:attrNameLst>
                                          <p:attrName>ppt_c</p:attrName>
                                        </p:attrNameLst>
                                      </p:cBhvr>
                                      <p:to>
                                        <a:schemeClr val="bg2"/>
                                      </p:to>
                                    </p:animClr>
                                  </p:sub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12686"/>
                                        </p:tgtEl>
                                        <p:attrNameLst>
                                          <p:attrName>style.visibility</p:attrName>
                                        </p:attrNameLst>
                                      </p:cBhvr>
                                      <p:to>
                                        <p:strVal val="visible"/>
                                      </p:to>
                                    </p:set>
                                    <p:animEffect transition="in" filter="fade">
                                      <p:cBhvr>
                                        <p:cTn id="40" dur="500"/>
                                        <p:tgtEl>
                                          <p:spTgt spid="412686"/>
                                        </p:tgtEl>
                                      </p:cBhvr>
                                    </p:animEffect>
                                  </p:childTnLst>
                                  <p:subTnLst>
                                    <p:animClr clrSpc="rgb" dir="cw">
                                      <p:cBhvr override="childStyle">
                                        <p:cTn dur="1" fill="hold" display="0" masterRel="nextClick" afterEffect="1"/>
                                        <p:tgtEl>
                                          <p:spTgt spid="412686"/>
                                        </p:tgtEl>
                                        <p:attrNameLst>
                                          <p:attrName>ppt_c</p:attrName>
                                        </p:attrNameLst>
                                      </p:cBhvr>
                                      <p:to>
                                        <a:schemeClr val="bg2"/>
                                      </p:to>
                                    </p:animClr>
                                  </p:sub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12687"/>
                                        </p:tgtEl>
                                        <p:attrNameLst>
                                          <p:attrName>style.visibility</p:attrName>
                                        </p:attrNameLst>
                                      </p:cBhvr>
                                      <p:to>
                                        <p:strVal val="visible"/>
                                      </p:to>
                                    </p:set>
                                    <p:animEffect transition="in" filter="fade">
                                      <p:cBhvr>
                                        <p:cTn id="45" dur="500"/>
                                        <p:tgtEl>
                                          <p:spTgt spid="412687"/>
                                        </p:tgtEl>
                                      </p:cBhvr>
                                    </p:animEffect>
                                  </p:childTnLst>
                                  <p:subTnLst>
                                    <p:animClr clrSpc="rgb" dir="cw">
                                      <p:cBhvr override="childStyle">
                                        <p:cTn dur="1" fill="hold" display="0" masterRel="nextClick" afterEffect="1"/>
                                        <p:tgtEl>
                                          <p:spTgt spid="412687"/>
                                        </p:tgtEl>
                                        <p:attrNameLst>
                                          <p:attrName>ppt_c</p:attrName>
                                        </p:attrNameLst>
                                      </p:cBhvr>
                                      <p:to>
                                        <a:schemeClr val="bg2"/>
                                      </p:to>
                                    </p:animClr>
                                  </p:sub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12688"/>
                                        </p:tgtEl>
                                        <p:attrNameLst>
                                          <p:attrName>style.visibility</p:attrName>
                                        </p:attrNameLst>
                                      </p:cBhvr>
                                      <p:to>
                                        <p:strVal val="visible"/>
                                      </p:to>
                                    </p:set>
                                    <p:animEffect transition="in" filter="fade">
                                      <p:cBhvr>
                                        <p:cTn id="50" dur="500"/>
                                        <p:tgtEl>
                                          <p:spTgt spid="412688"/>
                                        </p:tgtEl>
                                      </p:cBhvr>
                                    </p:animEffect>
                                  </p:childTnLst>
                                  <p:subTnLst>
                                    <p:animClr clrSpc="rgb" dir="cw">
                                      <p:cBhvr override="childStyle">
                                        <p:cTn dur="1" fill="hold" display="0" masterRel="nextClick" afterEffect="1"/>
                                        <p:tgtEl>
                                          <p:spTgt spid="412688"/>
                                        </p:tgtEl>
                                        <p:attrNameLst>
                                          <p:attrName>ppt_c</p:attrName>
                                        </p:attrNameLst>
                                      </p:cBhvr>
                                      <p:to>
                                        <a:schemeClr val="bg2"/>
                                      </p:to>
                                    </p:animClr>
                                  </p:sub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12689"/>
                                        </p:tgtEl>
                                        <p:attrNameLst>
                                          <p:attrName>style.visibility</p:attrName>
                                        </p:attrNameLst>
                                      </p:cBhvr>
                                      <p:to>
                                        <p:strVal val="visible"/>
                                      </p:to>
                                    </p:set>
                                    <p:animEffect transition="in" filter="fade">
                                      <p:cBhvr>
                                        <p:cTn id="55" dur="500"/>
                                        <p:tgtEl>
                                          <p:spTgt spid="412689"/>
                                        </p:tgtEl>
                                      </p:cBhvr>
                                    </p:animEffect>
                                  </p:childTnLst>
                                  <p:subTnLst>
                                    <p:animClr clrSpc="rgb" dir="cw">
                                      <p:cBhvr override="childStyle">
                                        <p:cTn dur="1" fill="hold" display="0" masterRel="nextClick" afterEffect="1"/>
                                        <p:tgtEl>
                                          <p:spTgt spid="412689"/>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85" grpId="0"/>
      <p:bldP spid="412686" grpId="0"/>
      <p:bldP spid="412687" grpId="0"/>
      <p:bldP spid="412688" grpId="0"/>
      <p:bldP spid="41268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1"/>
          <p:cNvGrpSpPr>
            <a:grpSpLocks/>
          </p:cNvGrpSpPr>
          <p:nvPr/>
        </p:nvGrpSpPr>
        <p:grpSpPr bwMode="auto">
          <a:xfrm>
            <a:off x="2457450" y="3063973"/>
            <a:ext cx="4171950" cy="1079500"/>
            <a:chOff x="2997200" y="2260600"/>
            <a:chExt cx="4171950" cy="1079500"/>
          </a:xfrm>
        </p:grpSpPr>
        <p:sp>
          <p:nvSpPr>
            <p:cNvPr id="136230" name="Rectangle 30"/>
            <p:cNvSpPr>
              <a:spLocks noChangeArrowheads="1"/>
            </p:cNvSpPr>
            <p:nvPr/>
          </p:nvSpPr>
          <p:spPr bwMode="gray">
            <a:xfrm>
              <a:off x="2997200" y="2260600"/>
              <a:ext cx="4171950" cy="1079500"/>
            </a:xfrm>
            <a:prstGeom prst="rect">
              <a:avLst/>
            </a:prstGeom>
            <a:gradFill rotWithShape="1">
              <a:gsLst>
                <a:gs pos="0">
                  <a:srgbClr val="99CC00">
                    <a:alpha val="0"/>
                  </a:srgbClr>
                </a:gs>
                <a:gs pos="100000">
                  <a:schemeClr val="accent3">
                    <a:alpha val="75000"/>
                  </a:schemeClr>
                </a:gs>
              </a:gsLst>
              <a:lin ang="0" scaled="1"/>
            </a:gradFill>
            <a:ln w="76200">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97294" name="Text Box 8"/>
            <p:cNvSpPr txBox="1">
              <a:spLocks noChangeArrowheads="1"/>
            </p:cNvSpPr>
            <p:nvPr/>
          </p:nvSpPr>
          <p:spPr bwMode="auto">
            <a:xfrm>
              <a:off x="4022725" y="2465388"/>
              <a:ext cx="27876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ko-KR" sz="1800" b="1">
                  <a:solidFill>
                    <a:srgbClr val="FFFFFF"/>
                  </a:solidFill>
                  <a:cs typeface="Arial" charset="0"/>
                </a:rPr>
                <a:t>Prenatal problems or birth complications</a:t>
              </a:r>
              <a:endParaRPr lang="en-US" altLang="ko-KR" sz="1800" b="1">
                <a:solidFill>
                  <a:srgbClr val="262626"/>
                </a:solidFill>
                <a:cs typeface="Arial" charset="0"/>
              </a:endParaRPr>
            </a:p>
          </p:txBody>
        </p:sp>
      </p:grpSp>
      <p:grpSp>
        <p:nvGrpSpPr>
          <p:cNvPr id="3" name="Group 42"/>
          <p:cNvGrpSpPr>
            <a:grpSpLocks/>
          </p:cNvGrpSpPr>
          <p:nvPr/>
        </p:nvGrpSpPr>
        <p:grpSpPr bwMode="auto">
          <a:xfrm>
            <a:off x="2755900" y="1689198"/>
            <a:ext cx="4171950" cy="1079500"/>
            <a:chOff x="2628900" y="1092200"/>
            <a:chExt cx="4171950" cy="1079500"/>
          </a:xfrm>
        </p:grpSpPr>
        <p:sp>
          <p:nvSpPr>
            <p:cNvPr id="97291" name="Rectangle 30"/>
            <p:cNvSpPr>
              <a:spLocks noChangeArrowheads="1"/>
            </p:cNvSpPr>
            <p:nvPr/>
          </p:nvSpPr>
          <p:spPr bwMode="gray">
            <a:xfrm flipH="1">
              <a:off x="2628900" y="1092200"/>
              <a:ext cx="4171950" cy="1079500"/>
            </a:xfrm>
            <a:prstGeom prst="rect">
              <a:avLst/>
            </a:prstGeom>
            <a:gradFill rotWithShape="1">
              <a:gsLst>
                <a:gs pos="0">
                  <a:srgbClr val="99CC00">
                    <a:alpha val="0"/>
                  </a:srgbClr>
                </a:gs>
                <a:gs pos="100000">
                  <a:schemeClr val="accent1">
                    <a:alpha val="75000"/>
                  </a:schemeClr>
                </a:gs>
              </a:gsLst>
              <a:lin ang="0" scaled="1"/>
            </a:gradFill>
            <a:ln>
              <a:noFill/>
            </a:ln>
            <a:extLst>
              <a:ext uri="{91240B29-F687-4f45-9708-019B960494DF}">
                <a14:hiddenLine xmlns:a14="http://schemas.microsoft.com/office/drawing/2010/main" w="76200">
                  <a:solidFill>
                    <a:srgbClr val="000000"/>
                  </a:solidFill>
                  <a:miter lim="800000"/>
                  <a:headEnd/>
                  <a:tailEnd/>
                </a14:hiddenLine>
              </a:ext>
            </a:extLst>
          </p:spPr>
          <p:txBody>
            <a:bodyPr wrap="none" anchor="ctr"/>
            <a:lstStyle/>
            <a:p>
              <a:endParaRPr lang="en-US"/>
            </a:p>
          </p:txBody>
        </p:sp>
        <p:sp>
          <p:nvSpPr>
            <p:cNvPr id="97292" name="Text Box 11"/>
            <p:cNvSpPr txBox="1">
              <a:spLocks noChangeArrowheads="1"/>
            </p:cNvSpPr>
            <p:nvPr/>
          </p:nvSpPr>
          <p:spPr bwMode="auto">
            <a:xfrm>
              <a:off x="3070225" y="1285875"/>
              <a:ext cx="22637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ko-KR" sz="1800" b="1">
                  <a:solidFill>
                    <a:schemeClr val="bg1"/>
                  </a:solidFill>
                  <a:cs typeface="Arial" charset="0"/>
                </a:rPr>
                <a:t>Genetic predispositions</a:t>
              </a:r>
              <a:endParaRPr lang="en-US" altLang="ko-KR" sz="1800" b="1">
                <a:solidFill>
                  <a:srgbClr val="262626"/>
                </a:solidFill>
                <a:cs typeface="Arial" charset="0"/>
              </a:endParaRPr>
            </a:p>
          </p:txBody>
        </p:sp>
      </p:grpSp>
      <p:grpSp>
        <p:nvGrpSpPr>
          <p:cNvPr id="4" name="Group 40"/>
          <p:cNvGrpSpPr>
            <a:grpSpLocks/>
          </p:cNvGrpSpPr>
          <p:nvPr/>
        </p:nvGrpSpPr>
        <p:grpSpPr bwMode="auto">
          <a:xfrm>
            <a:off x="2584450" y="4391123"/>
            <a:ext cx="4171950" cy="1079500"/>
            <a:chOff x="1473200" y="3429000"/>
            <a:chExt cx="4171950" cy="1079500"/>
          </a:xfrm>
        </p:grpSpPr>
        <p:sp>
          <p:nvSpPr>
            <p:cNvPr id="136207" name="Rectangle 30"/>
            <p:cNvSpPr>
              <a:spLocks noChangeArrowheads="1"/>
            </p:cNvSpPr>
            <p:nvPr/>
          </p:nvSpPr>
          <p:spPr bwMode="gray">
            <a:xfrm flipH="1">
              <a:off x="1473200" y="3429000"/>
              <a:ext cx="4171950" cy="1079500"/>
            </a:xfrm>
            <a:prstGeom prst="rect">
              <a:avLst/>
            </a:prstGeom>
            <a:gradFill rotWithShape="1">
              <a:gsLst>
                <a:gs pos="0">
                  <a:srgbClr val="99CC00">
                    <a:alpha val="0"/>
                  </a:srgbClr>
                </a:gs>
                <a:gs pos="100000">
                  <a:schemeClr val="accent5">
                    <a:alpha val="56000"/>
                  </a:schemeClr>
                </a:gs>
              </a:gsLst>
              <a:lin ang="0" scaled="1"/>
            </a:gradFill>
            <a:ln w="76200">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97290" name="Text Box 5"/>
            <p:cNvSpPr txBox="1">
              <a:spLocks noChangeArrowheads="1"/>
            </p:cNvSpPr>
            <p:nvPr/>
          </p:nvSpPr>
          <p:spPr bwMode="auto">
            <a:xfrm>
              <a:off x="2079625" y="3594100"/>
              <a:ext cx="35210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ko-KR" sz="1800" b="1">
                  <a:solidFill>
                    <a:srgbClr val="FFFFFF"/>
                  </a:solidFill>
                  <a:cs typeface="Arial" charset="0"/>
                </a:rPr>
                <a:t>Biological events during adolescence</a:t>
              </a:r>
              <a:endParaRPr lang="en-US" altLang="ko-KR" sz="1800" b="1">
                <a:solidFill>
                  <a:srgbClr val="262626"/>
                </a:solidFill>
                <a:cs typeface="Arial" charset="0"/>
              </a:endParaRPr>
            </a:p>
          </p:txBody>
        </p:sp>
      </p:grpSp>
      <p:grpSp>
        <p:nvGrpSpPr>
          <p:cNvPr id="5" name="Group 32"/>
          <p:cNvGrpSpPr>
            <a:grpSpLocks/>
          </p:cNvGrpSpPr>
          <p:nvPr/>
        </p:nvGrpSpPr>
        <p:grpSpPr bwMode="auto">
          <a:xfrm flipH="1">
            <a:off x="6267450" y="2932211"/>
            <a:ext cx="1341438" cy="1339850"/>
            <a:chOff x="629444" y="4447381"/>
            <a:chExt cx="1117600" cy="1117600"/>
          </a:xfrm>
          <a:effectLst>
            <a:outerShdw blurRad="50800" dist="38100" dir="2700000">
              <a:srgbClr val="000000">
                <a:alpha val="43000"/>
              </a:srgbClr>
            </a:outerShdw>
          </a:effectLst>
        </p:grpSpPr>
        <p:sp>
          <p:nvSpPr>
            <p:cNvPr id="34" name="Oval 16"/>
            <p:cNvSpPr>
              <a:spLocks noChangeArrowheads="1"/>
            </p:cNvSpPr>
            <p:nvPr/>
          </p:nvSpPr>
          <p:spPr bwMode="auto">
            <a:xfrm>
              <a:off x="629444" y="4447381"/>
              <a:ext cx="1117600" cy="1117600"/>
            </a:xfrm>
            <a:prstGeom prst="ellipse">
              <a:avLst/>
            </a:prstGeom>
            <a:solidFill>
              <a:schemeClr val="bg1"/>
            </a:solidFill>
            <a:ln w="127000">
              <a:solidFill>
                <a:schemeClr val="accent3"/>
              </a:solidFill>
              <a:round/>
              <a:headEnd/>
              <a:tailEnd/>
            </a:ln>
          </p:spPr>
          <p:txBody>
            <a:bodyPr wrap="none" anchor="ctr"/>
            <a:lstStyle/>
            <a:p>
              <a:pPr>
                <a:defRPr/>
              </a:pPr>
              <a:endParaRPr lang="en-US">
                <a:ea typeface="ＭＳ Ｐゴシック" charset="-128"/>
                <a:cs typeface="ＭＳ Ｐゴシック" charset="-128"/>
              </a:endParaRPr>
            </a:p>
          </p:txBody>
        </p:sp>
        <p:sp>
          <p:nvSpPr>
            <p:cNvPr id="35" name="Oval 34"/>
            <p:cNvSpPr/>
            <p:nvPr/>
          </p:nvSpPr>
          <p:spPr bwMode="auto">
            <a:xfrm>
              <a:off x="900152" y="4718089"/>
              <a:ext cx="576185" cy="576185"/>
            </a:xfrm>
            <a:prstGeom prst="ellipse">
              <a:avLst/>
            </a:prstGeom>
            <a:solidFill>
              <a:schemeClr val="accent3"/>
            </a:solidFill>
            <a:ln w="9525" cap="flat" cmpd="sng" algn="ctr">
              <a:noFill/>
              <a:prstDash val="solid"/>
              <a:round/>
              <a:headEnd type="none" w="med" len="med"/>
              <a:tailEnd type="none" w="med" len="med"/>
            </a:ln>
            <a:effectLst/>
            <a:scene3d>
              <a:camera prst="orthographicFront"/>
              <a:lightRig rig="threePt" dir="t"/>
            </a:scene3d>
            <a:sp3d>
              <a:bevelT w="381000"/>
            </a:sp3d>
          </p:spPr>
          <p:txBody>
            <a:bodyPr wrap="none" anchor="ctr"/>
            <a:lstStyle/>
            <a:p>
              <a:pPr algn="ctr">
                <a:defRPr/>
              </a:pPr>
              <a:endParaRPr lang="en-US" sz="1800" dirty="0">
                <a:solidFill>
                  <a:schemeClr val="accent1"/>
                </a:solidFill>
                <a:latin typeface="Arial" pitchFamily="-111" charset="0"/>
                <a:ea typeface="ＭＳ Ｐゴシック" charset="-128"/>
                <a:cs typeface="ＭＳ Ｐゴシック" charset="-128"/>
              </a:endParaRPr>
            </a:p>
          </p:txBody>
        </p:sp>
      </p:grpSp>
      <p:sp>
        <p:nvSpPr>
          <p:cNvPr id="97286" name="Rectangle 18"/>
          <p:cNvSpPr>
            <a:spLocks noGrp="1"/>
          </p:cNvSpPr>
          <p:nvPr>
            <p:ph type="ctrTitle"/>
          </p:nvPr>
        </p:nvSpPr>
        <p:spPr/>
        <p:txBody>
          <a:bodyPr/>
          <a:lstStyle/>
          <a:p>
            <a:r>
              <a:rPr lang="en-US">
                <a:latin typeface="Arial" charset="0"/>
                <a:ea typeface="ＭＳ Ｐゴシック" charset="0"/>
                <a:cs typeface="ＭＳ Ｐゴシック" charset="0"/>
              </a:rPr>
              <a:t>Origins of Schizophrenia</a:t>
            </a:r>
          </a:p>
        </p:txBody>
      </p:sp>
      <p:grpSp>
        <p:nvGrpSpPr>
          <p:cNvPr id="6" name="Group 23"/>
          <p:cNvGrpSpPr>
            <a:grpSpLocks/>
          </p:cNvGrpSpPr>
          <p:nvPr/>
        </p:nvGrpSpPr>
        <p:grpSpPr bwMode="auto">
          <a:xfrm>
            <a:off x="1619250" y="4259361"/>
            <a:ext cx="1341438" cy="1339850"/>
            <a:chOff x="629444" y="4447381"/>
            <a:chExt cx="1117600" cy="1117600"/>
          </a:xfrm>
          <a:effectLst>
            <a:outerShdw blurRad="50800" dist="38100" dir="2700000">
              <a:srgbClr val="000000">
                <a:alpha val="43000"/>
              </a:srgbClr>
            </a:outerShdw>
          </a:effectLst>
        </p:grpSpPr>
        <p:sp>
          <p:nvSpPr>
            <p:cNvPr id="10" name="Oval 16"/>
            <p:cNvSpPr>
              <a:spLocks noChangeArrowheads="1"/>
            </p:cNvSpPr>
            <p:nvPr/>
          </p:nvSpPr>
          <p:spPr bwMode="auto">
            <a:xfrm>
              <a:off x="629444" y="4447381"/>
              <a:ext cx="1117600" cy="1117600"/>
            </a:xfrm>
            <a:prstGeom prst="ellipse">
              <a:avLst/>
            </a:prstGeom>
            <a:solidFill>
              <a:schemeClr val="bg1"/>
            </a:solidFill>
            <a:ln w="127000">
              <a:solidFill>
                <a:schemeClr val="accent5"/>
              </a:solidFill>
              <a:round/>
              <a:headEnd/>
              <a:tailEnd/>
            </a:ln>
          </p:spPr>
          <p:txBody>
            <a:bodyPr wrap="none" anchor="ctr"/>
            <a:lstStyle/>
            <a:p>
              <a:pPr>
                <a:defRPr/>
              </a:pPr>
              <a:endParaRPr lang="en-US">
                <a:ea typeface="ＭＳ Ｐゴシック" charset="-128"/>
                <a:cs typeface="ＭＳ Ｐゴシック" charset="-128"/>
              </a:endParaRPr>
            </a:p>
          </p:txBody>
        </p:sp>
        <p:sp>
          <p:nvSpPr>
            <p:cNvPr id="23" name="Oval 22"/>
            <p:cNvSpPr/>
            <p:nvPr/>
          </p:nvSpPr>
          <p:spPr bwMode="auto">
            <a:xfrm>
              <a:off x="900152" y="4718089"/>
              <a:ext cx="576185" cy="576185"/>
            </a:xfrm>
            <a:prstGeom prst="ellipse">
              <a:avLst/>
            </a:prstGeom>
            <a:solidFill>
              <a:schemeClr val="accent5"/>
            </a:solidFill>
            <a:ln w="9525" cap="flat" cmpd="sng" algn="ctr">
              <a:noFill/>
              <a:prstDash val="solid"/>
              <a:round/>
              <a:headEnd type="none" w="med" len="med"/>
              <a:tailEnd type="none" w="med" len="med"/>
            </a:ln>
            <a:effectLst/>
            <a:scene3d>
              <a:camera prst="orthographicFront"/>
              <a:lightRig rig="threePt" dir="t"/>
            </a:scene3d>
            <a:sp3d>
              <a:bevelT w="381000"/>
            </a:sp3d>
          </p:spPr>
          <p:txBody>
            <a:bodyPr wrap="none" anchor="ctr"/>
            <a:lstStyle/>
            <a:p>
              <a:pPr algn="ctr">
                <a:defRPr/>
              </a:pPr>
              <a:endParaRPr lang="en-US" sz="1800" dirty="0">
                <a:solidFill>
                  <a:schemeClr val="accent1"/>
                </a:solidFill>
                <a:latin typeface="Arial" pitchFamily="-111" charset="0"/>
                <a:ea typeface="ＭＳ Ｐゴシック" charset="-128"/>
                <a:cs typeface="ＭＳ Ｐゴシック" charset="-128"/>
              </a:endParaRPr>
            </a:p>
          </p:txBody>
        </p:sp>
      </p:grpSp>
      <p:grpSp>
        <p:nvGrpSpPr>
          <p:cNvPr id="7" name="Group 25"/>
          <p:cNvGrpSpPr>
            <a:grpSpLocks/>
          </p:cNvGrpSpPr>
          <p:nvPr/>
        </p:nvGrpSpPr>
        <p:grpSpPr bwMode="auto">
          <a:xfrm>
            <a:off x="1625600" y="1557436"/>
            <a:ext cx="1341438" cy="1339850"/>
            <a:chOff x="629444" y="4447381"/>
            <a:chExt cx="1117600" cy="1117600"/>
          </a:xfrm>
          <a:effectLst>
            <a:outerShdw blurRad="50800" dist="38100" dir="2700000">
              <a:srgbClr val="000000">
                <a:alpha val="43000"/>
              </a:srgbClr>
            </a:outerShdw>
          </a:effectLst>
        </p:grpSpPr>
        <p:sp>
          <p:nvSpPr>
            <p:cNvPr id="149513" name="Oval 16"/>
            <p:cNvSpPr>
              <a:spLocks noChangeArrowheads="1"/>
            </p:cNvSpPr>
            <p:nvPr/>
          </p:nvSpPr>
          <p:spPr bwMode="auto">
            <a:xfrm>
              <a:off x="629444" y="4447381"/>
              <a:ext cx="1117600" cy="1117600"/>
            </a:xfrm>
            <a:prstGeom prst="ellipse">
              <a:avLst/>
            </a:prstGeom>
            <a:solidFill>
              <a:schemeClr val="bg1"/>
            </a:solidFill>
            <a:ln w="127000">
              <a:solidFill>
                <a:schemeClr val="accent1"/>
              </a:solidFill>
              <a:round/>
              <a:headEnd/>
              <a:tailEnd/>
            </a:ln>
          </p:spPr>
          <p:txBody>
            <a:bodyPr wrap="none" anchor="ctr"/>
            <a:lstStyle/>
            <a:p>
              <a:pPr>
                <a:defRPr/>
              </a:pPr>
              <a:endParaRPr lang="en-US">
                <a:ea typeface="ＭＳ Ｐゴシック" charset="-128"/>
                <a:cs typeface="ＭＳ Ｐゴシック" charset="-128"/>
              </a:endParaRPr>
            </a:p>
          </p:txBody>
        </p:sp>
        <p:sp>
          <p:nvSpPr>
            <p:cNvPr id="28" name="Oval 27"/>
            <p:cNvSpPr/>
            <p:nvPr/>
          </p:nvSpPr>
          <p:spPr bwMode="auto">
            <a:xfrm>
              <a:off x="900152" y="4718089"/>
              <a:ext cx="576185" cy="576185"/>
            </a:xfrm>
            <a:prstGeom prst="ellipse">
              <a:avLst/>
            </a:prstGeom>
            <a:solidFill>
              <a:schemeClr val="accent1"/>
            </a:solidFill>
            <a:ln w="9525" cap="flat" cmpd="sng" algn="ctr">
              <a:noFill/>
              <a:prstDash val="solid"/>
              <a:round/>
              <a:headEnd type="none" w="med" len="med"/>
              <a:tailEnd type="none" w="med" len="med"/>
            </a:ln>
            <a:effectLst/>
            <a:scene3d>
              <a:camera prst="orthographicFront"/>
              <a:lightRig rig="threePt" dir="t"/>
            </a:scene3d>
            <a:sp3d>
              <a:bevelT w="381000"/>
            </a:sp3d>
          </p:spPr>
          <p:txBody>
            <a:bodyPr wrap="none" anchor="ctr"/>
            <a:lstStyle/>
            <a:p>
              <a:pPr algn="ctr">
                <a:defRPr/>
              </a:pPr>
              <a:endParaRPr lang="en-US" sz="1800" dirty="0">
                <a:solidFill>
                  <a:schemeClr val="accent1"/>
                </a:solidFill>
                <a:latin typeface="Arial" pitchFamily="-111" charset="0"/>
                <a:ea typeface="ＭＳ Ｐゴシック" charset="-128"/>
                <a:cs typeface="ＭＳ Ｐゴシック" charset="-128"/>
              </a:endParaRPr>
            </a:p>
          </p:txBody>
        </p:sp>
      </p:grpSp>
    </p:spTree>
    <p:extLst>
      <p:ext uri="{BB962C8B-B14F-4D97-AF65-F5344CB8AC3E}">
        <p14:creationId xmlns:p14="http://schemas.microsoft.com/office/powerpoint/2010/main" val="2083976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lide(fromLef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childTnLst>
                                </p:cTn>
                              </p:par>
                            </p:childTnLst>
                          </p:cTn>
                        </p:par>
                        <p:par>
                          <p:cTn id="19" fill="hold" nodeType="afterGroup">
                            <p:stCondLst>
                              <p:cond delay="500"/>
                            </p:stCondLst>
                            <p:childTnLst>
                              <p:par>
                                <p:cTn id="20" presetID="12" presetClass="entr" presetSubtype="2"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slide(fromRight)">
                                      <p:cBhvr>
                                        <p:cTn id="22" dur="500"/>
                                        <p:tgtEl>
                                          <p:spTgt spid="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childTnLst>
                                </p:cTn>
                              </p:par>
                            </p:childTnLst>
                          </p:cTn>
                        </p:par>
                        <p:par>
                          <p:cTn id="29" fill="hold" nodeType="afterGroup">
                            <p:stCondLst>
                              <p:cond delay="500"/>
                            </p:stCondLst>
                            <p:childTnLst>
                              <p:par>
                                <p:cTn id="30" presetID="12" presetClass="entr" presetSubtype="8"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slide(fromLeft)">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le 1"/>
          <p:cNvSpPr>
            <a:spLocks noGrp="1"/>
          </p:cNvSpPr>
          <p:nvPr>
            <p:ph type="ctrTitle"/>
          </p:nvPr>
        </p:nvSpPr>
        <p:spPr/>
        <p:txBody>
          <a:bodyPr/>
          <a:lstStyle/>
          <a:p>
            <a:r>
              <a:rPr lang="en-US">
                <a:latin typeface="Arial" charset="0"/>
                <a:ea typeface="ＭＳ Ｐゴシック" charset="0"/>
                <a:cs typeface="ＭＳ Ｐゴシック" charset="0"/>
              </a:rPr>
              <a:t>Figure 15.4: Schizophrenia and the Brain</a:t>
            </a:r>
          </a:p>
        </p:txBody>
      </p:sp>
      <p:pic>
        <p:nvPicPr>
          <p:cNvPr id="3" name="Picture 2" descr="Fig15-0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4838" y="1133849"/>
            <a:ext cx="7931150" cy="493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6529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5"/>
          <p:cNvSpPr>
            <a:spLocks noGrp="1"/>
          </p:cNvSpPr>
          <p:nvPr>
            <p:ph type="ctrTitle"/>
          </p:nvPr>
        </p:nvSpPr>
        <p:spPr/>
        <p:txBody>
          <a:bodyPr/>
          <a:lstStyle/>
          <a:p>
            <a:r>
              <a:rPr lang="en-US">
                <a:latin typeface="Arial" charset="0"/>
                <a:ea typeface="ＭＳ Ｐゴシック" charset="0"/>
                <a:cs typeface="ＭＳ Ｐゴシック" charset="0"/>
              </a:rPr>
              <a:t>Figure 15.5: Genetic Vulnerability to Schizophrenia</a:t>
            </a:r>
          </a:p>
        </p:txBody>
      </p:sp>
      <p:pic>
        <p:nvPicPr>
          <p:cNvPr id="5" name="Picture 4" descr="AAFDEYN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0009" y="1005987"/>
            <a:ext cx="8684932" cy="523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1765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Round Diagonal Corner Rectangle 2"/>
          <p:cNvSpPr/>
          <p:nvPr/>
        </p:nvSpPr>
        <p:spPr>
          <a:xfrm>
            <a:off x="1847103" y="1800412"/>
            <a:ext cx="5449795" cy="3503706"/>
          </a:xfrm>
          <a:prstGeom prst="round2DiagRect">
            <a:avLst/>
          </a:prstGeom>
          <a:solidFill>
            <a:schemeClr val="bg1">
              <a:alpha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378" name="Title 4"/>
          <p:cNvSpPr>
            <a:spLocks noGrp="1"/>
          </p:cNvSpPr>
          <p:nvPr>
            <p:ph type="ctrTitle"/>
          </p:nvPr>
        </p:nvSpPr>
        <p:spPr/>
        <p:txBody>
          <a:bodyPr/>
          <a:lstStyle/>
          <a:p>
            <a:r>
              <a:rPr lang="en-US">
                <a:latin typeface="Arial" charset="0"/>
                <a:ea typeface="ＭＳ Ｐゴシック" charset="0"/>
                <a:cs typeface="ＭＳ Ｐゴシック" charset="0"/>
              </a:rPr>
              <a:t>Prenatal Problems or Birth Complications</a:t>
            </a:r>
          </a:p>
        </p:txBody>
      </p:sp>
      <p:sp>
        <p:nvSpPr>
          <p:cNvPr id="153604" name="Rectangle 4"/>
          <p:cNvSpPr>
            <a:spLocks noGrp="1" noChangeArrowheads="1"/>
          </p:cNvSpPr>
          <p:nvPr>
            <p:ph idx="4294967295"/>
          </p:nvPr>
        </p:nvSpPr>
        <p:spPr>
          <a:xfrm>
            <a:off x="2129118" y="2050397"/>
            <a:ext cx="4885765" cy="3111500"/>
          </a:xfrm>
        </p:spPr>
        <p:txBody>
          <a:bodyPr>
            <a:noAutofit/>
          </a:bodyPr>
          <a:lstStyle/>
          <a:p>
            <a:pPr marL="0" indent="0">
              <a:spcAft>
                <a:spcPts val="600"/>
              </a:spcAft>
              <a:buNone/>
            </a:pPr>
            <a:r>
              <a:rPr lang="en-US" sz="2000" b="1" dirty="0">
                <a:solidFill>
                  <a:schemeClr val="accent1">
                    <a:lumMod val="75000"/>
                  </a:schemeClr>
                </a:solidFill>
                <a:latin typeface="Arial" charset="0"/>
                <a:ea typeface="ＭＳ Ｐゴシック" charset="0"/>
                <a:cs typeface="ＭＳ Ｐゴシック" charset="0"/>
              </a:rPr>
              <a:t>Damage to the fetal brain increases likelihood of schizophrenia later in life.</a:t>
            </a:r>
          </a:p>
          <a:p>
            <a:pPr>
              <a:spcAft>
                <a:spcPts val="600"/>
              </a:spcAft>
            </a:pPr>
            <a:r>
              <a:rPr lang="en-US" sz="2000" b="1" dirty="0">
                <a:solidFill>
                  <a:schemeClr val="tx2">
                    <a:lumMod val="60000"/>
                    <a:lumOff val="40000"/>
                  </a:schemeClr>
                </a:solidFill>
                <a:latin typeface="Arial" charset="0"/>
                <a:ea typeface="ＭＳ Ｐゴシック" charset="0"/>
              </a:rPr>
              <a:t>May occur as a </a:t>
            </a:r>
            <a:r>
              <a:rPr lang="en-US" sz="2000" b="1" dirty="0" smtClean="0">
                <a:solidFill>
                  <a:schemeClr val="tx2">
                    <a:lumMod val="60000"/>
                    <a:lumOff val="40000"/>
                  </a:schemeClr>
                </a:solidFill>
                <a:latin typeface="Arial" charset="0"/>
                <a:ea typeface="ＭＳ Ｐゴシック" charset="0"/>
              </a:rPr>
              <a:t>function of </a:t>
            </a:r>
            <a:r>
              <a:rPr lang="en-US" sz="2000" b="1" dirty="0">
                <a:solidFill>
                  <a:schemeClr val="tx2">
                    <a:lumMod val="60000"/>
                    <a:lumOff val="40000"/>
                  </a:schemeClr>
                </a:solidFill>
                <a:latin typeface="Arial" charset="0"/>
                <a:ea typeface="ＭＳ Ｐゴシック" charset="0"/>
              </a:rPr>
              <a:t>maternal </a:t>
            </a:r>
            <a:r>
              <a:rPr lang="en-US" sz="2000" b="1" dirty="0" smtClean="0">
                <a:solidFill>
                  <a:schemeClr val="tx2">
                    <a:lumMod val="60000"/>
                    <a:lumOff val="40000"/>
                  </a:schemeClr>
                </a:solidFill>
                <a:latin typeface="Arial" charset="0"/>
                <a:ea typeface="ＭＳ Ｐゴシック" charset="0"/>
              </a:rPr>
              <a:t>malnutrition or </a:t>
            </a:r>
            <a:r>
              <a:rPr lang="en-US" sz="2000" b="1" dirty="0">
                <a:solidFill>
                  <a:schemeClr val="tx2">
                    <a:lumMod val="60000"/>
                    <a:lumOff val="40000"/>
                  </a:schemeClr>
                </a:solidFill>
                <a:latin typeface="Arial" charset="0"/>
                <a:ea typeface="ＭＳ Ｐゴシック" charset="0"/>
              </a:rPr>
              <a:t>illness</a:t>
            </a:r>
          </a:p>
          <a:p>
            <a:pPr>
              <a:spcAft>
                <a:spcPts val="600"/>
              </a:spcAft>
            </a:pPr>
            <a:r>
              <a:rPr lang="en-US" sz="2000" b="1" dirty="0">
                <a:solidFill>
                  <a:schemeClr val="tx2">
                    <a:lumMod val="60000"/>
                    <a:lumOff val="40000"/>
                  </a:schemeClr>
                </a:solidFill>
                <a:latin typeface="Arial" charset="0"/>
                <a:ea typeface="ＭＳ Ｐゴシック" charset="0"/>
              </a:rPr>
              <a:t>May also occur </a:t>
            </a:r>
            <a:r>
              <a:rPr lang="en-US" sz="2000" b="1" dirty="0" smtClean="0">
                <a:solidFill>
                  <a:schemeClr val="tx2">
                    <a:lumMod val="60000"/>
                    <a:lumOff val="40000"/>
                  </a:schemeClr>
                </a:solidFill>
                <a:latin typeface="Arial" charset="0"/>
                <a:ea typeface="ＭＳ Ｐゴシック" charset="0"/>
              </a:rPr>
              <a:t>if brain </a:t>
            </a:r>
            <a:r>
              <a:rPr lang="en-US" sz="2000" b="1" dirty="0">
                <a:solidFill>
                  <a:schemeClr val="tx2">
                    <a:lumMod val="60000"/>
                    <a:lumOff val="40000"/>
                  </a:schemeClr>
                </a:solidFill>
                <a:latin typeface="Arial" charset="0"/>
                <a:ea typeface="ＭＳ Ｐゴシック" charset="0"/>
              </a:rPr>
              <a:t>injury or oxygen deprivation occurs at birth</a:t>
            </a:r>
          </a:p>
          <a:p>
            <a:pPr>
              <a:spcAft>
                <a:spcPts val="600"/>
              </a:spcAft>
            </a:pPr>
            <a:r>
              <a:rPr lang="en-US" sz="2000" b="1" dirty="0">
                <a:solidFill>
                  <a:schemeClr val="tx2">
                    <a:lumMod val="60000"/>
                    <a:lumOff val="40000"/>
                  </a:schemeClr>
                </a:solidFill>
                <a:latin typeface="Arial" charset="0"/>
                <a:ea typeface="ＭＳ Ｐゴシック" charset="0"/>
              </a:rPr>
              <a:t>There are other </a:t>
            </a:r>
            <a:r>
              <a:rPr lang="en-US" sz="2000" b="1" dirty="0" err="1">
                <a:solidFill>
                  <a:schemeClr val="tx2">
                    <a:lumMod val="60000"/>
                    <a:lumOff val="40000"/>
                  </a:schemeClr>
                </a:solidFill>
                <a:latin typeface="Arial" charset="0"/>
                <a:ea typeface="ＭＳ Ｐゴシック" charset="0"/>
              </a:rPr>
              <a:t>nongenetic</a:t>
            </a:r>
            <a:r>
              <a:rPr lang="en-US" sz="2000" b="1" dirty="0">
                <a:solidFill>
                  <a:schemeClr val="tx2">
                    <a:lumMod val="60000"/>
                    <a:lumOff val="40000"/>
                  </a:schemeClr>
                </a:solidFill>
                <a:latin typeface="Arial" charset="0"/>
                <a:ea typeface="ＭＳ Ｐゴシック" charset="0"/>
              </a:rPr>
              <a:t> prenatal factors</a:t>
            </a:r>
          </a:p>
        </p:txBody>
      </p:sp>
    </p:spTree>
    <p:extLst>
      <p:ext uri="{BB962C8B-B14F-4D97-AF65-F5344CB8AC3E}">
        <p14:creationId xmlns:p14="http://schemas.microsoft.com/office/powerpoint/2010/main" val="1698631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2" presetClass="entr" presetSubtype="2" fill="hold" grpId="0" nodeType="afterEffect">
                                  <p:stCondLst>
                                    <p:cond delay="0"/>
                                  </p:stCondLst>
                                  <p:childTnLst>
                                    <p:set>
                                      <p:cBhvr>
                                        <p:cTn id="10" dur="1" fill="hold">
                                          <p:stCondLst>
                                            <p:cond delay="0"/>
                                          </p:stCondLst>
                                        </p:cTn>
                                        <p:tgtEl>
                                          <p:spTgt spid="153604">
                                            <p:txEl>
                                              <p:pRg st="0" end="0"/>
                                            </p:txEl>
                                          </p:spTgt>
                                        </p:tgtEl>
                                        <p:attrNameLst>
                                          <p:attrName>style.visibility</p:attrName>
                                        </p:attrNameLst>
                                      </p:cBhvr>
                                      <p:to>
                                        <p:strVal val="visible"/>
                                      </p:to>
                                    </p:set>
                                    <p:animEffect transition="in" filter="slide(fromRight)">
                                      <p:cBhvr>
                                        <p:cTn id="11" dur="500"/>
                                        <p:tgtEl>
                                          <p:spTgt spid="15360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2" fill="hold" grpId="0" nodeType="clickEffect">
                                  <p:stCondLst>
                                    <p:cond delay="0"/>
                                  </p:stCondLst>
                                  <p:childTnLst>
                                    <p:set>
                                      <p:cBhvr>
                                        <p:cTn id="15" dur="1" fill="hold">
                                          <p:stCondLst>
                                            <p:cond delay="0"/>
                                          </p:stCondLst>
                                        </p:cTn>
                                        <p:tgtEl>
                                          <p:spTgt spid="153604">
                                            <p:txEl>
                                              <p:pRg st="1" end="1"/>
                                            </p:txEl>
                                          </p:spTgt>
                                        </p:tgtEl>
                                        <p:attrNameLst>
                                          <p:attrName>style.visibility</p:attrName>
                                        </p:attrNameLst>
                                      </p:cBhvr>
                                      <p:to>
                                        <p:strVal val="visible"/>
                                      </p:to>
                                    </p:set>
                                    <p:animEffect transition="in" filter="slide(fromRight)">
                                      <p:cBhvr>
                                        <p:cTn id="16" dur="500"/>
                                        <p:tgtEl>
                                          <p:spTgt spid="15360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2" fill="hold" grpId="0" nodeType="clickEffect">
                                  <p:stCondLst>
                                    <p:cond delay="0"/>
                                  </p:stCondLst>
                                  <p:childTnLst>
                                    <p:set>
                                      <p:cBhvr>
                                        <p:cTn id="20" dur="1" fill="hold">
                                          <p:stCondLst>
                                            <p:cond delay="0"/>
                                          </p:stCondLst>
                                        </p:cTn>
                                        <p:tgtEl>
                                          <p:spTgt spid="153604">
                                            <p:txEl>
                                              <p:pRg st="2" end="2"/>
                                            </p:txEl>
                                          </p:spTgt>
                                        </p:tgtEl>
                                        <p:attrNameLst>
                                          <p:attrName>style.visibility</p:attrName>
                                        </p:attrNameLst>
                                      </p:cBhvr>
                                      <p:to>
                                        <p:strVal val="visible"/>
                                      </p:to>
                                    </p:set>
                                    <p:animEffect transition="in" filter="slide(fromRight)">
                                      <p:cBhvr>
                                        <p:cTn id="21" dur="500"/>
                                        <p:tgtEl>
                                          <p:spTgt spid="15360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2" fill="hold" grpId="0" nodeType="clickEffect">
                                  <p:stCondLst>
                                    <p:cond delay="0"/>
                                  </p:stCondLst>
                                  <p:childTnLst>
                                    <p:set>
                                      <p:cBhvr>
                                        <p:cTn id="25" dur="1" fill="hold">
                                          <p:stCondLst>
                                            <p:cond delay="0"/>
                                          </p:stCondLst>
                                        </p:cTn>
                                        <p:tgtEl>
                                          <p:spTgt spid="153604">
                                            <p:txEl>
                                              <p:pRg st="3" end="3"/>
                                            </p:txEl>
                                          </p:spTgt>
                                        </p:tgtEl>
                                        <p:attrNameLst>
                                          <p:attrName>style.visibility</p:attrName>
                                        </p:attrNameLst>
                                      </p:cBhvr>
                                      <p:to>
                                        <p:strVal val="visible"/>
                                      </p:to>
                                    </p:set>
                                    <p:animEffect transition="in" filter="slide(fromRight)">
                                      <p:cBhvr>
                                        <p:cTn id="26" dur="500"/>
                                        <p:tgtEl>
                                          <p:spTgt spid="15360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3604"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a:grpSpLocks/>
          </p:cNvGrpSpPr>
          <p:nvPr/>
        </p:nvGrpSpPr>
        <p:grpSpPr bwMode="auto">
          <a:xfrm>
            <a:off x="-7477" y="1449290"/>
            <a:ext cx="9151477" cy="4026646"/>
            <a:chOff x="-7477" y="1449036"/>
            <a:chExt cx="9151477" cy="4027320"/>
          </a:xfrm>
        </p:grpSpPr>
        <p:sp>
          <p:nvSpPr>
            <p:cNvPr id="15" name="Rectangle 14"/>
            <p:cNvSpPr>
              <a:spLocks noChangeArrowheads="1"/>
            </p:cNvSpPr>
            <p:nvPr/>
          </p:nvSpPr>
          <p:spPr bwMode="auto">
            <a:xfrm>
              <a:off x="0" y="1449036"/>
              <a:ext cx="9144000" cy="4027320"/>
            </a:xfrm>
            <a:prstGeom prst="rect">
              <a:avLst/>
            </a:prstGeom>
            <a:solidFill>
              <a:srgbClr val="7C8BC4"/>
            </a:solidFill>
            <a:ln>
              <a:noFill/>
            </a:ln>
            <a:effectLst>
              <a:outerShdw blurRad="127000" dist="38100" dir="2700000" rotWithShape="0">
                <a:srgbClr val="00000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defRPr/>
              </a:pPr>
              <a:endParaRPr lang="en-US" sz="1800">
                <a:latin typeface="Arial" pitchFamily="-111" charset="0"/>
                <a:ea typeface="ＭＳ Ｐゴシック" charset="-128"/>
                <a:cs typeface="ＭＳ Ｐゴシック" charset="-128"/>
              </a:endParaRPr>
            </a:p>
          </p:txBody>
        </p:sp>
        <p:pic>
          <p:nvPicPr>
            <p:cNvPr id="103430" name="Picture 1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7477" y="1600483"/>
              <a:ext cx="4656026" cy="3704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3427" name="Title 5"/>
          <p:cNvSpPr>
            <a:spLocks noGrp="1"/>
          </p:cNvSpPr>
          <p:nvPr>
            <p:ph type="ctrTitle"/>
          </p:nvPr>
        </p:nvSpPr>
        <p:spPr/>
        <p:txBody>
          <a:bodyPr>
            <a:normAutofit/>
          </a:bodyPr>
          <a:lstStyle/>
          <a:p>
            <a:r>
              <a:rPr lang="en-US" dirty="0">
                <a:latin typeface="Arial" charset="0"/>
                <a:ea typeface="ＭＳ Ｐゴシック" charset="0"/>
                <a:cs typeface="ＭＳ Ｐゴシック" charset="0"/>
              </a:rPr>
              <a:t>Biological Events During </a:t>
            </a:r>
            <a:r>
              <a:rPr lang="en-US" dirty="0" smtClean="0">
                <a:latin typeface="Arial" charset="0"/>
                <a:ea typeface="ＭＳ Ｐゴシック" charset="0"/>
                <a:cs typeface="ＭＳ Ｐゴシック" charset="0"/>
              </a:rPr>
              <a:t>Adolescence</a:t>
            </a:r>
            <a:endParaRPr lang="en-US" dirty="0">
              <a:latin typeface="Arial" charset="0"/>
              <a:ea typeface="ＭＳ Ｐゴシック" charset="0"/>
              <a:cs typeface="ＭＳ Ｐゴシック" charset="0"/>
            </a:endParaRPr>
          </a:p>
        </p:txBody>
      </p:sp>
      <p:sp>
        <p:nvSpPr>
          <p:cNvPr id="155651" name="Rectangle 10"/>
          <p:cNvSpPr>
            <a:spLocks noGrp="1" noChangeArrowheads="1"/>
          </p:cNvSpPr>
          <p:nvPr>
            <p:ph idx="4294967295"/>
          </p:nvPr>
        </p:nvSpPr>
        <p:spPr>
          <a:xfrm>
            <a:off x="4833555" y="1818628"/>
            <a:ext cx="4138612" cy="3460750"/>
          </a:xfrm>
        </p:spPr>
        <p:txBody>
          <a:bodyPr>
            <a:noAutofit/>
          </a:bodyPr>
          <a:lstStyle/>
          <a:p>
            <a:pPr marL="0" indent="0">
              <a:spcAft>
                <a:spcPts val="1200"/>
              </a:spcAft>
              <a:buNone/>
            </a:pPr>
            <a:r>
              <a:rPr lang="en-US" sz="2000" b="1" dirty="0">
                <a:solidFill>
                  <a:schemeClr val="bg1"/>
                </a:solidFill>
                <a:latin typeface="Arial" charset="0"/>
                <a:ea typeface="ＭＳ Ｐゴシック" charset="0"/>
                <a:cs typeface="ＭＳ Ｐゴシック" charset="0"/>
              </a:rPr>
              <a:t>In adolescence, the brain undergoes a natural pruning-away of synapses.</a:t>
            </a:r>
          </a:p>
          <a:p>
            <a:pPr marL="0" indent="0">
              <a:spcAft>
                <a:spcPts val="1200"/>
              </a:spcAft>
              <a:buNone/>
            </a:pPr>
            <a:r>
              <a:rPr lang="en-US" sz="2000" b="1" dirty="0">
                <a:latin typeface="Arial" charset="0"/>
                <a:ea typeface="ＭＳ Ｐゴシック" charset="0"/>
                <a:cs typeface="ＭＳ Ｐゴシック" charset="0"/>
              </a:rPr>
              <a:t>In individuals with schizophrenia, a greater number of synapses are pruned away.</a:t>
            </a:r>
          </a:p>
          <a:p>
            <a:r>
              <a:rPr lang="en-US" sz="2000" b="1" dirty="0">
                <a:latin typeface="Arial" charset="0"/>
                <a:ea typeface="ＭＳ Ｐゴシック" charset="0"/>
              </a:rPr>
              <a:t>May explain why first episode occurs in adolescence or early adulthood</a:t>
            </a:r>
          </a:p>
        </p:txBody>
      </p:sp>
    </p:spTree>
    <p:extLst>
      <p:ext uri="{BB962C8B-B14F-4D97-AF65-F5344CB8AC3E}">
        <p14:creationId xmlns:p14="http://schemas.microsoft.com/office/powerpoint/2010/main" val="2140336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childTnLst>
                          </p:cTn>
                        </p:par>
                        <p:par>
                          <p:cTn id="8" fill="hold" nodeType="afterGroup">
                            <p:stCondLst>
                              <p:cond delay="500"/>
                            </p:stCondLst>
                            <p:childTnLst>
                              <p:par>
                                <p:cTn id="9" presetID="12" presetClass="entr" presetSubtype="8" fill="hold" grpId="0" nodeType="afterEffect">
                                  <p:stCondLst>
                                    <p:cond delay="250"/>
                                  </p:stCondLst>
                                  <p:childTnLst>
                                    <p:set>
                                      <p:cBhvr>
                                        <p:cTn id="10" dur="1" fill="hold">
                                          <p:stCondLst>
                                            <p:cond delay="0"/>
                                          </p:stCondLst>
                                        </p:cTn>
                                        <p:tgtEl>
                                          <p:spTgt spid="155651"/>
                                        </p:tgtEl>
                                        <p:attrNameLst>
                                          <p:attrName>style.visibility</p:attrName>
                                        </p:attrNameLst>
                                      </p:cBhvr>
                                      <p:to>
                                        <p:strVal val="visible"/>
                                      </p:to>
                                    </p:set>
                                    <p:animEffect transition="in" filter="slide(fromLeft)">
                                      <p:cBhvr>
                                        <p:cTn id="11" dur="500"/>
                                        <p:tgtEl>
                                          <p:spTgt spid="155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4"/>
          <p:cNvSpPr>
            <a:spLocks noGrp="1"/>
          </p:cNvSpPr>
          <p:nvPr>
            <p:ph type="ctrTitle"/>
          </p:nvPr>
        </p:nvSpPr>
        <p:spPr/>
        <p:txBody>
          <a:bodyPr/>
          <a:lstStyle/>
          <a:p>
            <a:r>
              <a:rPr lang="en-US">
                <a:latin typeface="Arial" charset="0"/>
                <a:ea typeface="ＭＳ Ｐゴシック" charset="0"/>
                <a:cs typeface="ＭＳ Ｐゴシック" charset="0"/>
              </a:rPr>
              <a:t>Figure 15.6: The Adolescent Brain and Schizophrenia</a:t>
            </a:r>
          </a:p>
        </p:txBody>
      </p:sp>
      <p:pic>
        <p:nvPicPr>
          <p:cNvPr id="6" name="Picture 5" descr="AAEPIMY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09032" y="971648"/>
            <a:ext cx="4325937"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6259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1124758_Original.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844" y="40442"/>
            <a:ext cx="9103156" cy="6373594"/>
          </a:xfrm>
          <a:prstGeom prst="rect">
            <a:avLst/>
          </a:prstGeom>
        </p:spPr>
      </p:pic>
      <p:sp>
        <p:nvSpPr>
          <p:cNvPr id="3" name="Rectangle 3"/>
          <p:cNvSpPr txBox="1">
            <a:spLocks/>
          </p:cNvSpPr>
          <p:nvPr/>
        </p:nvSpPr>
        <p:spPr>
          <a:xfrm>
            <a:off x="715122" y="1784132"/>
            <a:ext cx="7605928" cy="4133782"/>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b="1" dirty="0" smtClean="0">
                <a:solidFill>
                  <a:schemeClr val="accent6">
                    <a:lumMod val="75000"/>
                  </a:schemeClr>
                </a:solidFill>
                <a:latin typeface="Arial" charset="0"/>
                <a:ea typeface="ＭＳ Ｐゴシック" charset="0"/>
                <a:cs typeface="ＭＳ Ｐゴシック" charset="0"/>
              </a:rPr>
              <a:t>Taking Psychology with You</a:t>
            </a:r>
          </a:p>
          <a:p>
            <a:pPr marL="457200" indent="0">
              <a:spcBef>
                <a:spcPts val="1200"/>
              </a:spcBef>
              <a:buFont typeface="Arial"/>
              <a:buNone/>
            </a:pPr>
            <a:r>
              <a:rPr lang="en-US" sz="2400" b="1" dirty="0" smtClean="0">
                <a:solidFill>
                  <a:srgbClr val="FFFF00"/>
                </a:solidFill>
                <a:latin typeface="Arial" charset="0"/>
                <a:ea typeface="ＭＳ Ｐゴシック" charset="0"/>
                <a:cs typeface="ＭＳ Ｐゴシック" charset="0"/>
              </a:rPr>
              <a:t>Mental Disorder and Personal Responsibility</a:t>
            </a:r>
            <a:endParaRPr lang="en-US" sz="2200" b="1" dirty="0" smtClean="0">
              <a:solidFill>
                <a:srgbClr val="FFFF00"/>
              </a:solidFill>
              <a:latin typeface="Arial" charset="0"/>
              <a:ea typeface="ＭＳ Ｐゴシック" charset="0"/>
              <a:cs typeface="ＭＳ Ｐゴシック" charset="0"/>
            </a:endParaRPr>
          </a:p>
          <a:p>
            <a:pPr marL="914400">
              <a:spcBef>
                <a:spcPts val="1200"/>
              </a:spcBef>
            </a:pPr>
            <a:r>
              <a:rPr lang="en-US" sz="2200" b="1" dirty="0" smtClean="0">
                <a:solidFill>
                  <a:schemeClr val="bg1"/>
                </a:solidFill>
                <a:latin typeface="Arial" charset="0"/>
                <a:ea typeface="ＭＳ Ｐゴシック" charset="0"/>
                <a:cs typeface="ＭＳ Ｐゴシック" charset="0"/>
              </a:rPr>
              <a:t>People </a:t>
            </a:r>
            <a:r>
              <a:rPr lang="en-US" sz="2200" b="1" dirty="0">
                <a:solidFill>
                  <a:schemeClr val="bg1"/>
                </a:solidFill>
                <a:latin typeface="Arial" charset="0"/>
                <a:ea typeface="ＭＳ Ｐゴシック" charset="0"/>
                <a:cs typeface="ＭＳ Ｐゴシック" charset="0"/>
              </a:rPr>
              <a:t>who commit crimes or behave reprehensibly must face the consequences of their behavior.</a:t>
            </a:r>
          </a:p>
          <a:p>
            <a:pPr marL="914400">
              <a:spcBef>
                <a:spcPts val="1200"/>
              </a:spcBef>
            </a:pPr>
            <a:r>
              <a:rPr lang="en-US" sz="2200" b="1" dirty="0">
                <a:solidFill>
                  <a:schemeClr val="bg1"/>
                </a:solidFill>
                <a:latin typeface="Arial" charset="0"/>
                <a:ea typeface="ＭＳ Ｐゴシック" charset="0"/>
                <a:cs typeface="ＭＳ Ｐゴシック" charset="0"/>
              </a:rPr>
              <a:t>At the same time, people with psychological problems should have the compassionate support of society in their search for help</a:t>
            </a:r>
            <a:r>
              <a:rPr lang="en-US" sz="2200" b="1" dirty="0" smtClean="0">
                <a:solidFill>
                  <a:schemeClr val="bg1"/>
                </a:solidFill>
                <a:latin typeface="Arial" charset="0"/>
                <a:ea typeface="ＭＳ Ｐゴシック" charset="0"/>
                <a:cs typeface="ＭＳ Ｐゴシック" charset="0"/>
              </a:rPr>
              <a:t>.</a:t>
            </a:r>
            <a:endParaRPr lang="en-US" sz="2200" b="1"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057786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42" presetClass="entr" presetSubtype="0"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42" presetClass="entr" presetSubtype="0" fill="hold" grpId="0" nodeType="after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9" fill="hold">
                            <p:stCondLst>
                              <p:cond delay="4000"/>
                            </p:stCondLst>
                            <p:childTnLst>
                              <p:par>
                                <p:cTn id="30" presetID="42" presetClass="entr" presetSubtype="0" fill="hold" grpId="0" nodeType="after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707105"/>
            <a:ext cx="9144000" cy="646331"/>
          </a:xfrm>
          <a:prstGeom prst="rect">
            <a:avLst/>
          </a:prstGeom>
          <a:noFill/>
        </p:spPr>
        <p:txBody>
          <a:bodyPr wrap="square" rtlCol="0">
            <a:spAutoFit/>
          </a:bodyPr>
          <a:lstStyle/>
          <a:p>
            <a:pPr algn="ctr"/>
            <a:r>
              <a:rPr lang="en-US" sz="3600" b="1" dirty="0" smtClean="0">
                <a:solidFill>
                  <a:schemeClr val="bg1"/>
                </a:solidFill>
                <a:latin typeface="Arial"/>
                <a:cs typeface="Arial"/>
              </a:rPr>
              <a:t>End of Chapter</a:t>
            </a:r>
            <a:endParaRPr lang="en-US" sz="3600" b="1" dirty="0">
              <a:solidFill>
                <a:schemeClr val="bg1"/>
              </a:solidFill>
              <a:latin typeface="Arial"/>
              <a:cs typeface="Arial"/>
            </a:endParaRPr>
          </a:p>
        </p:txBody>
      </p:sp>
    </p:spTree>
    <p:extLst>
      <p:ext uri="{BB962C8B-B14F-4D97-AF65-F5344CB8AC3E}">
        <p14:creationId xmlns:p14="http://schemas.microsoft.com/office/powerpoint/2010/main" val="18553273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 Diagonal Corner Rectangle 8"/>
          <p:cNvSpPr/>
          <p:nvPr/>
        </p:nvSpPr>
        <p:spPr bwMode="auto">
          <a:xfrm>
            <a:off x="4684736" y="1328057"/>
            <a:ext cx="3848100" cy="4663197"/>
          </a:xfrm>
          <a:prstGeom prst="round2DiagRect">
            <a:avLst/>
          </a:prstGeom>
          <a:solidFill>
            <a:schemeClr val="accent6">
              <a:lumMod val="60000"/>
              <a:lumOff val="40000"/>
            </a:schemeClr>
          </a:solidFill>
          <a:ln w="9525" cap="flat" cmpd="sng" algn="ctr">
            <a:noFill/>
            <a:prstDash val="solid"/>
            <a:round/>
            <a:headEnd type="none" w="med" len="med"/>
            <a:tailEnd type="none" w="med" len="med"/>
          </a:ln>
          <a:effectLst>
            <a:outerShdw blurRad="50800" dist="38100" dir="2700000" algn="tl" rotWithShape="0">
              <a:srgbClr val="000000">
                <a:alpha val="43000"/>
              </a:srgbClr>
            </a:outerShdw>
          </a:effectLst>
        </p:spPr>
        <p:txBody>
          <a:bodyPr wrap="none" anchor="ctr"/>
          <a:lstStyle/>
          <a:p>
            <a:pPr algn="ctr">
              <a:defRPr/>
            </a:pPr>
            <a:endParaRPr lang="en-US" sz="1800">
              <a:latin typeface="Arial" pitchFamily="-111" charset="0"/>
              <a:ea typeface="ＭＳ Ｐゴシック" pitchFamily="-111" charset="-128"/>
              <a:cs typeface="ＭＳ Ｐゴシック" pitchFamily="-111" charset="-128"/>
            </a:endParaRPr>
          </a:p>
        </p:txBody>
      </p:sp>
      <p:sp>
        <p:nvSpPr>
          <p:cNvPr id="7" name="Round Diagonal Corner Rectangle 6"/>
          <p:cNvSpPr/>
          <p:nvPr/>
        </p:nvSpPr>
        <p:spPr bwMode="auto">
          <a:xfrm>
            <a:off x="558800" y="1328057"/>
            <a:ext cx="3848100" cy="4663197"/>
          </a:xfrm>
          <a:prstGeom prst="round2DiagRect">
            <a:avLst/>
          </a:prstGeom>
          <a:solidFill>
            <a:schemeClr val="accent3">
              <a:lumMod val="60000"/>
              <a:lumOff val="40000"/>
            </a:schemeClr>
          </a:solidFill>
          <a:ln w="9525" cap="flat" cmpd="sng" algn="ctr">
            <a:noFill/>
            <a:prstDash val="solid"/>
            <a:round/>
            <a:headEnd type="none" w="med" len="med"/>
            <a:tailEnd type="none" w="med" len="med"/>
          </a:ln>
          <a:effectLst>
            <a:outerShdw blurRad="50800" dist="38100" dir="2700000" algn="tl" rotWithShape="0">
              <a:srgbClr val="000000">
                <a:alpha val="43000"/>
              </a:srgbClr>
            </a:outerShdw>
          </a:effectLst>
        </p:spPr>
        <p:txBody>
          <a:bodyPr wrap="none" anchor="ctr"/>
          <a:lstStyle/>
          <a:p>
            <a:pPr algn="ctr">
              <a:defRPr/>
            </a:pPr>
            <a:endParaRPr lang="en-US" sz="1800">
              <a:latin typeface="Arial" pitchFamily="-111" charset="0"/>
              <a:ea typeface="ＭＳ Ｐゴシック" pitchFamily="-111" charset="-128"/>
              <a:cs typeface="ＭＳ Ｐゴシック" pitchFamily="-111" charset="-128"/>
            </a:endParaRPr>
          </a:p>
        </p:txBody>
      </p:sp>
      <p:sp>
        <p:nvSpPr>
          <p:cNvPr id="28680" name="Title 1"/>
          <p:cNvSpPr>
            <a:spLocks noGrp="1"/>
          </p:cNvSpPr>
          <p:nvPr>
            <p:ph type="ctrTitle"/>
          </p:nvPr>
        </p:nvSpPr>
        <p:spPr/>
        <p:txBody>
          <a:bodyPr/>
          <a:lstStyle/>
          <a:p>
            <a:pPr eaLnBrk="1" hangingPunct="1"/>
            <a:r>
              <a:rPr lang="en-US">
                <a:latin typeface="Arial" charset="0"/>
                <a:ea typeface="ＭＳ Ｐゴシック" charset="0"/>
                <a:cs typeface="ＭＳ Ｐゴシック" charset="0"/>
              </a:rPr>
              <a:t>Classifying Disorders: The DSM</a:t>
            </a:r>
          </a:p>
        </p:txBody>
      </p:sp>
      <p:sp>
        <p:nvSpPr>
          <p:cNvPr id="510978" name="Rectangle 2"/>
          <p:cNvSpPr>
            <a:spLocks noGrp="1"/>
          </p:cNvSpPr>
          <p:nvPr>
            <p:ph type="body" sz="half" idx="4294967295"/>
          </p:nvPr>
        </p:nvSpPr>
        <p:spPr>
          <a:xfrm>
            <a:off x="911576" y="1519238"/>
            <a:ext cx="3286125" cy="4000500"/>
          </a:xfrm>
          <a:prstGeom prst="rect">
            <a:avLst/>
          </a:prstGeom>
        </p:spPr>
        <p:txBody>
          <a:bodyPr>
            <a:noAutofit/>
          </a:bodyPr>
          <a:lstStyle/>
          <a:p>
            <a:pPr marL="0" indent="0" eaLnBrk="1" hangingPunct="1">
              <a:lnSpc>
                <a:spcPct val="95000"/>
              </a:lnSpc>
              <a:buNone/>
              <a:tabLst>
                <a:tab pos="174625" algn="l"/>
                <a:tab pos="800100" algn="l"/>
              </a:tabLst>
            </a:pPr>
            <a:r>
              <a:rPr lang="en-US" sz="2200" b="1" dirty="0">
                <a:solidFill>
                  <a:schemeClr val="accent3">
                    <a:lumMod val="75000"/>
                  </a:schemeClr>
                </a:solidFill>
                <a:latin typeface="Arial" charset="0"/>
                <a:ea typeface="ＭＳ Ｐゴシック" charset="0"/>
                <a:cs typeface="ＭＳ Ｐゴシック" charset="0"/>
              </a:rPr>
              <a:t>Critics: </a:t>
            </a:r>
          </a:p>
          <a:p>
            <a:pPr marL="0" indent="0" eaLnBrk="1" hangingPunct="1">
              <a:lnSpc>
                <a:spcPct val="95000"/>
              </a:lnSpc>
              <a:buNone/>
              <a:tabLst>
                <a:tab pos="174625" algn="l"/>
                <a:tab pos="800100" algn="l"/>
              </a:tabLst>
            </a:pPr>
            <a:r>
              <a:rPr lang="en-US" sz="2200" b="1" dirty="0">
                <a:latin typeface="Arial" charset="0"/>
                <a:ea typeface="ＭＳ Ｐゴシック" charset="0"/>
                <a:cs typeface="ＭＳ Ｐゴシック" charset="0"/>
              </a:rPr>
              <a:t>Inherent </a:t>
            </a:r>
            <a:r>
              <a:rPr lang="en-US" sz="2200" b="1" dirty="0" smtClean="0">
                <a:latin typeface="Arial" charset="0"/>
                <a:ea typeface="ＭＳ Ｐゴシック" charset="0"/>
                <a:cs typeface="ＭＳ Ｐゴシック" charset="0"/>
              </a:rPr>
              <a:t>problems in </a:t>
            </a:r>
            <a:r>
              <a:rPr lang="en-US" sz="2200" b="1" dirty="0">
                <a:latin typeface="Arial" charset="0"/>
                <a:ea typeface="ＭＳ Ｐゴシック" charset="0"/>
                <a:cs typeface="ＭＳ Ｐゴシック" charset="0"/>
              </a:rPr>
              <a:t>DSM:</a:t>
            </a:r>
          </a:p>
          <a:p>
            <a:pPr marL="225425" indent="-225425" eaLnBrk="1" hangingPunct="1">
              <a:lnSpc>
                <a:spcPct val="95000"/>
              </a:lnSpc>
              <a:buFontTx/>
              <a:buChar char="•"/>
            </a:pPr>
            <a:r>
              <a:rPr lang="en-US" sz="2000" b="1" dirty="0" smtClean="0">
                <a:solidFill>
                  <a:schemeClr val="accent3">
                    <a:lumMod val="50000"/>
                  </a:schemeClr>
                </a:solidFill>
                <a:latin typeface="Arial" charset="0"/>
                <a:ea typeface="ＭＳ Ｐゴシック" charset="0"/>
                <a:cs typeface="ＭＳ Ｐゴシック" charset="0"/>
              </a:rPr>
              <a:t>The </a:t>
            </a:r>
            <a:r>
              <a:rPr lang="en-US" sz="2000" b="1" dirty="0">
                <a:solidFill>
                  <a:schemeClr val="accent3">
                    <a:lumMod val="50000"/>
                  </a:schemeClr>
                </a:solidFill>
                <a:latin typeface="Arial" charset="0"/>
                <a:ea typeface="ＭＳ Ｐゴシック" charset="0"/>
                <a:cs typeface="ＭＳ Ｐゴシック" charset="0"/>
              </a:rPr>
              <a:t>danger </a:t>
            </a:r>
            <a:r>
              <a:rPr lang="en-US" sz="2000" b="1" dirty="0" smtClean="0">
                <a:solidFill>
                  <a:schemeClr val="accent3">
                    <a:lumMod val="50000"/>
                  </a:schemeClr>
                </a:solidFill>
                <a:latin typeface="Arial" charset="0"/>
                <a:ea typeface="ＭＳ Ｐゴシック" charset="0"/>
                <a:cs typeface="ＭＳ Ｐゴシック" charset="0"/>
              </a:rPr>
              <a:t>of </a:t>
            </a:r>
            <a:r>
              <a:rPr lang="en-US" sz="2000" b="1" dirty="0" err="1" smtClean="0">
                <a:solidFill>
                  <a:schemeClr val="accent3">
                    <a:lumMod val="50000"/>
                  </a:schemeClr>
                </a:solidFill>
                <a:latin typeface="Arial" charset="0"/>
                <a:ea typeface="ＭＳ Ｐゴシック" charset="0"/>
                <a:cs typeface="ＭＳ Ｐゴシック" charset="0"/>
              </a:rPr>
              <a:t>overdiagnosis</a:t>
            </a:r>
            <a:endParaRPr lang="en-US" sz="2000" b="1" dirty="0">
              <a:solidFill>
                <a:schemeClr val="accent3">
                  <a:lumMod val="50000"/>
                </a:schemeClr>
              </a:solidFill>
              <a:latin typeface="Arial" charset="0"/>
              <a:ea typeface="ＭＳ Ｐゴシック" charset="0"/>
              <a:cs typeface="ＭＳ Ｐゴシック" charset="0"/>
            </a:endParaRPr>
          </a:p>
          <a:p>
            <a:pPr marL="225425" indent="-225425" eaLnBrk="1" hangingPunct="1">
              <a:lnSpc>
                <a:spcPct val="95000"/>
              </a:lnSpc>
              <a:buFontTx/>
              <a:buChar char="•"/>
            </a:pPr>
            <a:r>
              <a:rPr lang="en-US" sz="2000" b="1" dirty="0" smtClean="0">
                <a:solidFill>
                  <a:schemeClr val="accent3">
                    <a:lumMod val="50000"/>
                  </a:schemeClr>
                </a:solidFill>
                <a:latin typeface="Arial" charset="0"/>
                <a:ea typeface="ＭＳ Ｐゴシック" charset="0"/>
                <a:cs typeface="ＭＳ Ｐゴシック" charset="0"/>
              </a:rPr>
              <a:t>The </a:t>
            </a:r>
            <a:r>
              <a:rPr lang="en-US" sz="2000" b="1" dirty="0">
                <a:solidFill>
                  <a:schemeClr val="accent3">
                    <a:lumMod val="50000"/>
                  </a:schemeClr>
                </a:solidFill>
                <a:latin typeface="Arial" charset="0"/>
                <a:ea typeface="ＭＳ Ｐゴシック" charset="0"/>
                <a:cs typeface="ＭＳ Ｐゴシック" charset="0"/>
              </a:rPr>
              <a:t>power </a:t>
            </a:r>
            <a:r>
              <a:rPr lang="en-US" sz="2000" b="1" dirty="0" smtClean="0">
                <a:solidFill>
                  <a:schemeClr val="accent3">
                    <a:lumMod val="50000"/>
                  </a:schemeClr>
                </a:solidFill>
                <a:latin typeface="Arial" charset="0"/>
                <a:ea typeface="ＭＳ Ｐゴシック" charset="0"/>
                <a:cs typeface="ＭＳ Ｐゴシック" charset="0"/>
              </a:rPr>
              <a:t>of diagnostic </a:t>
            </a:r>
            <a:r>
              <a:rPr lang="en-US" sz="2000" b="1" dirty="0">
                <a:solidFill>
                  <a:schemeClr val="accent3">
                    <a:lumMod val="50000"/>
                  </a:schemeClr>
                </a:solidFill>
                <a:latin typeface="Arial" charset="0"/>
                <a:ea typeface="ＭＳ Ｐゴシック" charset="0"/>
                <a:cs typeface="ＭＳ Ｐゴシック" charset="0"/>
              </a:rPr>
              <a:t>labels</a:t>
            </a:r>
          </a:p>
          <a:p>
            <a:pPr marL="225425" indent="-225425" eaLnBrk="1" hangingPunct="1">
              <a:lnSpc>
                <a:spcPct val="95000"/>
              </a:lnSpc>
              <a:buFontTx/>
              <a:buChar char="•"/>
            </a:pPr>
            <a:r>
              <a:rPr lang="en-US" sz="2000" b="1" dirty="0" smtClean="0">
                <a:solidFill>
                  <a:schemeClr val="accent3">
                    <a:lumMod val="50000"/>
                  </a:schemeClr>
                </a:solidFill>
                <a:latin typeface="Arial" charset="0"/>
                <a:ea typeface="ＭＳ Ｐゴシック" charset="0"/>
                <a:cs typeface="ＭＳ Ｐゴシック" charset="0"/>
              </a:rPr>
              <a:t>Confusion </a:t>
            </a:r>
            <a:r>
              <a:rPr lang="en-US" sz="2000" b="1" dirty="0">
                <a:solidFill>
                  <a:schemeClr val="accent3">
                    <a:lumMod val="50000"/>
                  </a:schemeClr>
                </a:solidFill>
                <a:latin typeface="Arial" charset="0"/>
                <a:ea typeface="ＭＳ Ｐゴシック" charset="0"/>
                <a:cs typeface="ＭＳ Ｐゴシック" charset="0"/>
              </a:rPr>
              <a:t>of </a:t>
            </a:r>
            <a:r>
              <a:rPr lang="en-US" sz="2000" b="1" dirty="0" smtClean="0">
                <a:solidFill>
                  <a:schemeClr val="accent3">
                    <a:lumMod val="50000"/>
                  </a:schemeClr>
                </a:solidFill>
                <a:latin typeface="Arial" charset="0"/>
                <a:ea typeface="ＭＳ Ｐゴシック" charset="0"/>
                <a:cs typeface="ＭＳ Ｐゴシック" charset="0"/>
              </a:rPr>
              <a:t>serious mental </a:t>
            </a:r>
            <a:r>
              <a:rPr lang="en-US" sz="2000" b="1" dirty="0">
                <a:solidFill>
                  <a:schemeClr val="accent3">
                    <a:lumMod val="50000"/>
                  </a:schemeClr>
                </a:solidFill>
                <a:latin typeface="Arial" charset="0"/>
                <a:ea typeface="ＭＳ Ｐゴシック" charset="0"/>
                <a:cs typeface="ＭＳ Ｐゴシック" charset="0"/>
              </a:rPr>
              <a:t>disorders </a:t>
            </a:r>
            <a:r>
              <a:rPr lang="en-US" sz="2000" b="1" dirty="0" smtClean="0">
                <a:solidFill>
                  <a:schemeClr val="accent3">
                    <a:lumMod val="50000"/>
                  </a:schemeClr>
                </a:solidFill>
                <a:latin typeface="Arial" charset="0"/>
                <a:ea typeface="ＭＳ Ｐゴシック" charset="0"/>
                <a:cs typeface="ＭＳ Ｐゴシック" charset="0"/>
              </a:rPr>
              <a:t>with normal </a:t>
            </a:r>
            <a:r>
              <a:rPr lang="en-US" sz="2000" b="1" dirty="0">
                <a:solidFill>
                  <a:schemeClr val="accent3">
                    <a:lumMod val="50000"/>
                  </a:schemeClr>
                </a:solidFill>
                <a:latin typeface="Arial" charset="0"/>
                <a:ea typeface="ＭＳ Ｐゴシック" charset="0"/>
                <a:cs typeface="ＭＳ Ｐゴシック" charset="0"/>
              </a:rPr>
              <a:t>problems</a:t>
            </a:r>
          </a:p>
          <a:p>
            <a:pPr marL="225425" indent="-225425" eaLnBrk="1" hangingPunct="1">
              <a:lnSpc>
                <a:spcPct val="95000"/>
              </a:lnSpc>
              <a:buFontTx/>
              <a:buChar char="•"/>
            </a:pPr>
            <a:r>
              <a:rPr lang="en-US" sz="2000" b="1" dirty="0" smtClean="0">
                <a:solidFill>
                  <a:schemeClr val="accent3">
                    <a:lumMod val="50000"/>
                  </a:schemeClr>
                </a:solidFill>
                <a:latin typeface="Arial" charset="0"/>
                <a:ea typeface="ＭＳ Ｐゴシック" charset="0"/>
                <a:cs typeface="ＭＳ Ｐゴシック" charset="0"/>
              </a:rPr>
              <a:t>The </a:t>
            </a:r>
            <a:r>
              <a:rPr lang="en-US" sz="2000" b="1" dirty="0">
                <a:solidFill>
                  <a:schemeClr val="accent3">
                    <a:lumMod val="50000"/>
                  </a:schemeClr>
                </a:solidFill>
                <a:latin typeface="Arial" charset="0"/>
                <a:ea typeface="ＭＳ Ｐゴシック" charset="0"/>
                <a:cs typeface="ＭＳ Ｐゴシック" charset="0"/>
              </a:rPr>
              <a:t>illusion </a:t>
            </a:r>
            <a:r>
              <a:rPr lang="en-US" sz="2000" b="1" dirty="0" smtClean="0">
                <a:solidFill>
                  <a:schemeClr val="accent3">
                    <a:lumMod val="50000"/>
                  </a:schemeClr>
                </a:solidFill>
                <a:latin typeface="Arial" charset="0"/>
                <a:ea typeface="ＭＳ Ｐゴシック" charset="0"/>
                <a:cs typeface="ＭＳ Ｐゴシック" charset="0"/>
              </a:rPr>
              <a:t>of objectivity</a:t>
            </a:r>
            <a:endParaRPr lang="en-US" sz="2000" b="1" dirty="0">
              <a:solidFill>
                <a:schemeClr val="accent3">
                  <a:lumMod val="50000"/>
                </a:schemeClr>
              </a:solidFill>
              <a:latin typeface="Arial" charset="0"/>
              <a:ea typeface="ＭＳ Ｐゴシック" charset="0"/>
              <a:cs typeface="ＭＳ Ｐゴシック" charset="0"/>
            </a:endParaRPr>
          </a:p>
        </p:txBody>
      </p:sp>
      <p:sp>
        <p:nvSpPr>
          <p:cNvPr id="510979" name="Rectangle 3"/>
          <p:cNvSpPr>
            <a:spLocks noGrp="1"/>
          </p:cNvSpPr>
          <p:nvPr>
            <p:ph type="body" sz="half" idx="4294967295"/>
          </p:nvPr>
        </p:nvSpPr>
        <p:spPr>
          <a:xfrm>
            <a:off x="5040503" y="1519238"/>
            <a:ext cx="3332162" cy="3810000"/>
          </a:xfrm>
          <a:prstGeom prst="rect">
            <a:avLst/>
          </a:prstGeom>
        </p:spPr>
        <p:txBody>
          <a:bodyPr>
            <a:normAutofit/>
          </a:bodyPr>
          <a:lstStyle/>
          <a:p>
            <a:pPr marL="0" indent="0" eaLnBrk="1" hangingPunct="1">
              <a:spcAft>
                <a:spcPts val="600"/>
              </a:spcAft>
              <a:buNone/>
            </a:pPr>
            <a:r>
              <a:rPr lang="en-US" sz="2200" b="1" dirty="0">
                <a:solidFill>
                  <a:schemeClr val="accent6">
                    <a:lumMod val="75000"/>
                  </a:schemeClr>
                </a:solidFill>
                <a:latin typeface="Arial" charset="0"/>
                <a:ea typeface="ＭＳ Ｐゴシック" charset="0"/>
                <a:cs typeface="ＭＳ Ｐゴシック" charset="0"/>
              </a:rPr>
              <a:t>Supporters:</a:t>
            </a:r>
            <a:r>
              <a:rPr lang="en-US" sz="2200" b="1" dirty="0">
                <a:solidFill>
                  <a:srgbClr val="FF6600"/>
                </a:solidFill>
                <a:latin typeface="Arial" charset="0"/>
                <a:ea typeface="ＭＳ Ｐゴシック" charset="0"/>
                <a:cs typeface="ＭＳ Ｐゴシック" charset="0"/>
              </a:rPr>
              <a:t> </a:t>
            </a:r>
          </a:p>
          <a:p>
            <a:pPr marL="0" indent="0" eaLnBrk="1" hangingPunct="1">
              <a:lnSpc>
                <a:spcPct val="95000"/>
              </a:lnSpc>
              <a:buNone/>
            </a:pPr>
            <a:r>
              <a:rPr lang="en-US" sz="2200" b="1" dirty="0">
                <a:solidFill>
                  <a:srgbClr val="424242"/>
                </a:solidFill>
                <a:latin typeface="Arial" charset="0"/>
                <a:ea typeface="ＭＳ Ｐゴシック" charset="0"/>
                <a:cs typeface="ＭＳ Ｐゴシック" charset="0"/>
              </a:rPr>
              <a:t>It is important to help clinicians distinguish among disorders that share </a:t>
            </a:r>
            <a:r>
              <a:rPr lang="en-US" sz="2200" b="1" dirty="0" smtClean="0">
                <a:solidFill>
                  <a:srgbClr val="424242"/>
                </a:solidFill>
                <a:latin typeface="Arial" charset="0"/>
                <a:ea typeface="ＭＳ Ｐゴシック" charset="0"/>
                <a:cs typeface="ＭＳ Ｐゴシック" charset="0"/>
              </a:rPr>
              <a:t>certain symptoms</a:t>
            </a:r>
            <a:r>
              <a:rPr lang="en-US" sz="2200" b="1" dirty="0">
                <a:solidFill>
                  <a:srgbClr val="424242"/>
                </a:solidFill>
                <a:latin typeface="Arial" charset="0"/>
                <a:ea typeface="ＭＳ Ｐゴシック" charset="0"/>
                <a:cs typeface="ＭＳ Ｐゴシック" charset="0"/>
              </a:rPr>
              <a:t>, such as anxiety, irritability, or delusions, so they can be diagnosed reliably and treated properly.</a:t>
            </a:r>
          </a:p>
        </p:txBody>
      </p:sp>
    </p:spTree>
    <p:extLst>
      <p:ext uri="{BB962C8B-B14F-4D97-AF65-F5344CB8AC3E}">
        <p14:creationId xmlns:p14="http://schemas.microsoft.com/office/powerpoint/2010/main" val="995329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10978">
                                            <p:txEl>
                                              <p:pRg st="0" end="0"/>
                                            </p:txEl>
                                          </p:spTgt>
                                        </p:tgtEl>
                                        <p:attrNameLst>
                                          <p:attrName>style.visibility</p:attrName>
                                        </p:attrNameLst>
                                      </p:cBhvr>
                                      <p:to>
                                        <p:strVal val="visible"/>
                                      </p:to>
                                    </p:set>
                                    <p:anim calcmode="lin" valueType="num">
                                      <p:cBhvr additive="base">
                                        <p:cTn id="12" dur="500" fill="hold"/>
                                        <p:tgtEl>
                                          <p:spTgt spid="51097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10978">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510978">
                                            <p:txEl>
                                              <p:pRg st="1" end="1"/>
                                            </p:txEl>
                                          </p:spTgt>
                                        </p:tgtEl>
                                        <p:attrNameLst>
                                          <p:attrName>style.visibility</p:attrName>
                                        </p:attrNameLst>
                                      </p:cBhvr>
                                      <p:to>
                                        <p:strVal val="visible"/>
                                      </p:to>
                                    </p:set>
                                    <p:anim calcmode="lin" valueType="num">
                                      <p:cBhvr additive="base">
                                        <p:cTn id="17" dur="500" fill="hold"/>
                                        <p:tgtEl>
                                          <p:spTgt spid="510978">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1097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10978">
                                            <p:txEl>
                                              <p:pRg st="2" end="2"/>
                                            </p:txEl>
                                          </p:spTgt>
                                        </p:tgtEl>
                                        <p:attrNameLst>
                                          <p:attrName>style.visibility</p:attrName>
                                        </p:attrNameLst>
                                      </p:cBhvr>
                                      <p:to>
                                        <p:strVal val="visible"/>
                                      </p:to>
                                    </p:set>
                                    <p:anim calcmode="lin" valueType="num">
                                      <p:cBhvr additive="base">
                                        <p:cTn id="23" dur="500" fill="hold"/>
                                        <p:tgtEl>
                                          <p:spTgt spid="510978">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1097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10978">
                                            <p:txEl>
                                              <p:pRg st="3" end="3"/>
                                            </p:txEl>
                                          </p:spTgt>
                                        </p:tgtEl>
                                        <p:attrNameLst>
                                          <p:attrName>style.visibility</p:attrName>
                                        </p:attrNameLst>
                                      </p:cBhvr>
                                      <p:to>
                                        <p:strVal val="visible"/>
                                      </p:to>
                                    </p:set>
                                    <p:anim calcmode="lin" valueType="num">
                                      <p:cBhvr additive="base">
                                        <p:cTn id="29" dur="500" fill="hold"/>
                                        <p:tgtEl>
                                          <p:spTgt spid="510978">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1097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10978">
                                            <p:txEl>
                                              <p:pRg st="4" end="4"/>
                                            </p:txEl>
                                          </p:spTgt>
                                        </p:tgtEl>
                                        <p:attrNameLst>
                                          <p:attrName>style.visibility</p:attrName>
                                        </p:attrNameLst>
                                      </p:cBhvr>
                                      <p:to>
                                        <p:strVal val="visible"/>
                                      </p:to>
                                    </p:set>
                                    <p:anim calcmode="lin" valueType="num">
                                      <p:cBhvr additive="base">
                                        <p:cTn id="35" dur="500" fill="hold"/>
                                        <p:tgtEl>
                                          <p:spTgt spid="510978">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1097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510978">
                                            <p:txEl>
                                              <p:pRg st="5" end="5"/>
                                            </p:txEl>
                                          </p:spTgt>
                                        </p:tgtEl>
                                        <p:attrNameLst>
                                          <p:attrName>style.visibility</p:attrName>
                                        </p:attrNameLst>
                                      </p:cBhvr>
                                      <p:to>
                                        <p:strVal val="visible"/>
                                      </p:to>
                                    </p:set>
                                    <p:anim calcmode="lin" valueType="num">
                                      <p:cBhvr additive="base">
                                        <p:cTn id="41" dur="500" fill="hold"/>
                                        <p:tgtEl>
                                          <p:spTgt spid="510978">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1097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childTnLst>
                          </p:cTn>
                        </p:par>
                        <p:par>
                          <p:cTn id="49" fill="hold">
                            <p:stCondLst>
                              <p:cond delay="500"/>
                            </p:stCondLst>
                            <p:childTnLst>
                              <p:par>
                                <p:cTn id="50" presetID="2" presetClass="entr" presetSubtype="4" fill="hold" grpId="0" nodeType="afterEffect">
                                  <p:stCondLst>
                                    <p:cond delay="0"/>
                                  </p:stCondLst>
                                  <p:childTnLst>
                                    <p:set>
                                      <p:cBhvr>
                                        <p:cTn id="51" dur="1" fill="hold">
                                          <p:stCondLst>
                                            <p:cond delay="0"/>
                                          </p:stCondLst>
                                        </p:cTn>
                                        <p:tgtEl>
                                          <p:spTgt spid="510979">
                                            <p:txEl>
                                              <p:pRg st="0" end="0"/>
                                            </p:txEl>
                                          </p:spTgt>
                                        </p:tgtEl>
                                        <p:attrNameLst>
                                          <p:attrName>style.visibility</p:attrName>
                                        </p:attrNameLst>
                                      </p:cBhvr>
                                      <p:to>
                                        <p:strVal val="visible"/>
                                      </p:to>
                                    </p:set>
                                    <p:anim calcmode="lin" valueType="num">
                                      <p:cBhvr additive="base">
                                        <p:cTn id="52" dur="500" fill="hold"/>
                                        <p:tgtEl>
                                          <p:spTgt spid="510979">
                                            <p:txEl>
                                              <p:pRg st="0" end="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510979">
                                            <p:txEl>
                                              <p:pRg st="0" end="0"/>
                                            </p:txEl>
                                          </p:spTgt>
                                        </p:tgtEl>
                                        <p:attrNameLst>
                                          <p:attrName>ppt_y</p:attrName>
                                        </p:attrNameLst>
                                      </p:cBhvr>
                                      <p:tavLst>
                                        <p:tav tm="0">
                                          <p:val>
                                            <p:strVal val="1+#ppt_h/2"/>
                                          </p:val>
                                        </p:tav>
                                        <p:tav tm="100000">
                                          <p:val>
                                            <p:strVal val="#ppt_y"/>
                                          </p:val>
                                        </p:tav>
                                      </p:tavLst>
                                    </p:anim>
                                  </p:childTnLst>
                                </p:cTn>
                              </p:par>
                            </p:childTnLst>
                          </p:cTn>
                        </p:par>
                        <p:par>
                          <p:cTn id="54" fill="hold">
                            <p:stCondLst>
                              <p:cond delay="1000"/>
                            </p:stCondLst>
                            <p:childTnLst>
                              <p:par>
                                <p:cTn id="55" presetID="2" presetClass="entr" presetSubtype="4" fill="hold" grpId="0" nodeType="afterEffect">
                                  <p:stCondLst>
                                    <p:cond delay="0"/>
                                  </p:stCondLst>
                                  <p:childTnLst>
                                    <p:set>
                                      <p:cBhvr>
                                        <p:cTn id="56" dur="1" fill="hold">
                                          <p:stCondLst>
                                            <p:cond delay="0"/>
                                          </p:stCondLst>
                                        </p:cTn>
                                        <p:tgtEl>
                                          <p:spTgt spid="510979">
                                            <p:txEl>
                                              <p:pRg st="1" end="1"/>
                                            </p:txEl>
                                          </p:spTgt>
                                        </p:tgtEl>
                                        <p:attrNameLst>
                                          <p:attrName>style.visibility</p:attrName>
                                        </p:attrNameLst>
                                      </p:cBhvr>
                                      <p:to>
                                        <p:strVal val="visible"/>
                                      </p:to>
                                    </p:set>
                                    <p:anim calcmode="lin" valueType="num">
                                      <p:cBhvr additive="base">
                                        <p:cTn id="57" dur="500" fill="hold"/>
                                        <p:tgtEl>
                                          <p:spTgt spid="510979">
                                            <p:txEl>
                                              <p:pRg st="1" end="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51097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510978" grpId="0" uiExpand="1" build="p"/>
      <p:bldP spid="510979"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707105"/>
            <a:ext cx="9144000" cy="646331"/>
          </a:xfrm>
          <a:prstGeom prst="rect">
            <a:avLst/>
          </a:prstGeom>
          <a:noFill/>
        </p:spPr>
        <p:txBody>
          <a:bodyPr wrap="square" rtlCol="0">
            <a:spAutoFit/>
          </a:bodyPr>
          <a:lstStyle/>
          <a:p>
            <a:pPr algn="ctr"/>
            <a:r>
              <a:rPr lang="en-US" sz="3600" b="1" dirty="0" smtClean="0">
                <a:solidFill>
                  <a:srgbClr val="4F3967"/>
                </a:solidFill>
                <a:latin typeface="Arial"/>
                <a:cs typeface="Arial"/>
              </a:rPr>
              <a:t>Acknowledgments</a:t>
            </a:r>
            <a:endParaRPr lang="en-US" sz="3600" b="1" dirty="0">
              <a:solidFill>
                <a:srgbClr val="4F3967"/>
              </a:solidFill>
              <a:latin typeface="Arial"/>
              <a:cs typeface="Arial"/>
            </a:endParaRPr>
          </a:p>
        </p:txBody>
      </p:sp>
    </p:spTree>
    <p:extLst>
      <p:ext uri="{BB962C8B-B14F-4D97-AF65-F5344CB8AC3E}">
        <p14:creationId xmlns:p14="http://schemas.microsoft.com/office/powerpoint/2010/main" val="16570970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167329537"/>
              </p:ext>
            </p:extLst>
          </p:nvPr>
        </p:nvGraphicFramePr>
        <p:xfrm>
          <a:off x="213896" y="240631"/>
          <a:ext cx="8686800" cy="6144768"/>
        </p:xfrm>
        <a:graphic>
          <a:graphicData uri="http://schemas.openxmlformats.org/drawingml/2006/table">
            <a:tbl>
              <a:tblPr firstRow="1" bandRow="1">
                <a:tableStyleId>{5C22544A-7EE6-4342-B048-85BDC9FD1C3A}</a:tableStyleId>
              </a:tblPr>
              <a:tblGrid>
                <a:gridCol w="761999"/>
                <a:gridCol w="7924801"/>
              </a:tblGrid>
              <a:tr h="256032">
                <a:tc>
                  <a:txBody>
                    <a:bodyPr/>
                    <a:lstStyle/>
                    <a:p>
                      <a:r>
                        <a:rPr lang="en-US" sz="1000" dirty="0" smtClean="0">
                          <a:solidFill>
                            <a:schemeClr val="bg1"/>
                          </a:solidFill>
                          <a:latin typeface="Arial"/>
                          <a:cs typeface="Arial"/>
                        </a:rPr>
                        <a:t>Slide</a:t>
                      </a:r>
                      <a:endParaRPr lang="en-US" sz="1000" dirty="0">
                        <a:solidFill>
                          <a:schemeClr val="bg1"/>
                        </a:solidFill>
                        <a:latin typeface="Arial"/>
                        <a:cs typeface="Arial"/>
                      </a:endParaRP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solidFill>
                      <a:schemeClr val="tx1"/>
                    </a:solidFill>
                  </a:tcPr>
                </a:tc>
                <a:tc>
                  <a:txBody>
                    <a:bodyPr/>
                    <a:lstStyle/>
                    <a:p>
                      <a:r>
                        <a:rPr lang="en-US" sz="1000" dirty="0" smtClean="0">
                          <a:solidFill>
                            <a:srgbClr val="FFFFFF"/>
                          </a:solidFill>
                          <a:latin typeface="Arial"/>
                          <a:cs typeface="Arial"/>
                        </a:rPr>
                        <a:t>Credit</a:t>
                      </a:r>
                      <a:endParaRPr lang="en-US" sz="1000" dirty="0">
                        <a:solidFill>
                          <a:srgbClr val="FFFFFF"/>
                        </a:solidFill>
                        <a:latin typeface="Arial"/>
                        <a:cs typeface="Arial"/>
                      </a:endParaRP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solidFill>
                      <a:schemeClr val="tx1"/>
                    </a:solidFill>
                  </a:tcPr>
                </a:tc>
              </a:tr>
              <a:tr h="256032">
                <a:tc>
                  <a:txBody>
                    <a:bodyPr/>
                    <a:lstStyle/>
                    <a:p>
                      <a:pPr algn="l" fontAlgn="b"/>
                      <a:r>
                        <a:rPr lang="en-US" sz="1200" b="0" i="0" u="none" strike="noStrike" dirty="0">
                          <a:solidFill>
                            <a:srgbClr val="000000"/>
                          </a:solidFill>
                          <a:effectLst/>
                          <a:latin typeface="Arial"/>
                          <a:cs typeface="Arial"/>
                        </a:rPr>
                        <a:t>Slide 4</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Ioannis Pantzi.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5</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Adisa.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7</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Thorsten Schmitt.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8</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Kovalchuk Oleksandr.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9</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Mega Pixel.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12</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Kamira.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13</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Velychko.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15</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Nachiketa Bajaj.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18</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Oleg Zabielin.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19</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Abas Kamal bin Sulaiman.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22</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Piotr Marcinski.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23</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Dmitry Lobanov.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23</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Piotr Marcinski.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26</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Alex Mit.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27</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Artem Furman.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28</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hikrcn.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29</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Oleg Golovnev.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32</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luxorphoto.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33</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Blazej Lyjak.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39</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David Orcea.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41</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David Orcea.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45</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Gabriela Trojanowska.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46</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dirty="0">
                          <a:solidFill>
                            <a:srgbClr val="000000"/>
                          </a:solidFill>
                          <a:effectLst/>
                          <a:latin typeface="Arial"/>
                          <a:cs typeface="Arial"/>
                        </a:rPr>
                        <a:t>A.R. </a:t>
                      </a:r>
                      <a:r>
                        <a:rPr lang="en-US" sz="1200" b="0" i="0" u="none" strike="noStrike" dirty="0" err="1">
                          <a:solidFill>
                            <a:srgbClr val="000000"/>
                          </a:solidFill>
                          <a:effectLst/>
                          <a:latin typeface="Arial"/>
                          <a:cs typeface="Arial"/>
                        </a:rPr>
                        <a:t>Monko</a:t>
                      </a:r>
                      <a:r>
                        <a:rPr lang="en-US" sz="1200" b="0" i="0" u="none" strike="noStrike" dirty="0">
                          <a:solidFill>
                            <a:srgbClr val="000000"/>
                          </a:solidFill>
                          <a:effectLst/>
                          <a:latin typeface="Arial"/>
                          <a:cs typeface="Arial"/>
                        </a:rPr>
                        <a:t>. </a:t>
                      </a:r>
                      <a:r>
                        <a:rPr lang="en-US" sz="1200" b="0" i="0" u="none" strike="noStrike" dirty="0" err="1">
                          <a:solidFill>
                            <a:srgbClr val="000000"/>
                          </a:solidFill>
                          <a:effectLst/>
                          <a:latin typeface="Arial"/>
                          <a:cs typeface="Arial"/>
                        </a:rPr>
                        <a:t>Shutterstock</a:t>
                      </a:r>
                      <a:endParaRPr lang="en-US" sz="1200" b="0" i="0" u="none" strike="noStrike" dirty="0">
                        <a:solidFill>
                          <a:srgbClr val="000000"/>
                        </a:solidFill>
                        <a:effectLst/>
                        <a:latin typeface="Arial"/>
                        <a:cs typeface="Arial"/>
                      </a:endParaRP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356730941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353876911"/>
              </p:ext>
            </p:extLst>
          </p:nvPr>
        </p:nvGraphicFramePr>
        <p:xfrm>
          <a:off x="213896" y="240631"/>
          <a:ext cx="8686800" cy="1280160"/>
        </p:xfrm>
        <a:graphic>
          <a:graphicData uri="http://schemas.openxmlformats.org/drawingml/2006/table">
            <a:tbl>
              <a:tblPr firstRow="1" bandRow="1">
                <a:tableStyleId>{5C22544A-7EE6-4342-B048-85BDC9FD1C3A}</a:tableStyleId>
              </a:tblPr>
              <a:tblGrid>
                <a:gridCol w="761999"/>
                <a:gridCol w="7924801"/>
              </a:tblGrid>
              <a:tr h="256032">
                <a:tc>
                  <a:txBody>
                    <a:bodyPr/>
                    <a:lstStyle/>
                    <a:p>
                      <a:r>
                        <a:rPr lang="en-US" sz="1000" dirty="0" smtClean="0">
                          <a:solidFill>
                            <a:schemeClr val="bg1"/>
                          </a:solidFill>
                          <a:latin typeface="Arial"/>
                          <a:cs typeface="Arial"/>
                        </a:rPr>
                        <a:t>Slide</a:t>
                      </a:r>
                      <a:endParaRPr lang="en-US" sz="1000" dirty="0">
                        <a:solidFill>
                          <a:schemeClr val="bg1"/>
                        </a:solidFill>
                        <a:latin typeface="Arial"/>
                        <a:cs typeface="Arial"/>
                      </a:endParaRP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solidFill>
                      <a:schemeClr val="tx1"/>
                    </a:solidFill>
                  </a:tcPr>
                </a:tc>
                <a:tc>
                  <a:txBody>
                    <a:bodyPr/>
                    <a:lstStyle/>
                    <a:p>
                      <a:r>
                        <a:rPr lang="en-US" sz="1000" dirty="0" smtClean="0">
                          <a:solidFill>
                            <a:srgbClr val="FFFFFF"/>
                          </a:solidFill>
                          <a:latin typeface="Arial"/>
                          <a:cs typeface="Arial"/>
                        </a:rPr>
                        <a:t>Credit</a:t>
                      </a:r>
                      <a:endParaRPr lang="en-US" sz="1000" dirty="0">
                        <a:solidFill>
                          <a:srgbClr val="FFFFFF"/>
                        </a:solidFill>
                        <a:latin typeface="Arial"/>
                        <a:cs typeface="Arial"/>
                      </a:endParaRP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solidFill>
                      <a:schemeClr val="tx1"/>
                    </a:solidFill>
                  </a:tcPr>
                </a:tc>
              </a:tr>
              <a:tr h="256032">
                <a:tc>
                  <a:txBody>
                    <a:bodyPr/>
                    <a:lstStyle/>
                    <a:p>
                      <a:pPr algn="l" fontAlgn="b"/>
                      <a:r>
                        <a:rPr lang="en-US" sz="1200" b="0" i="0" u="none" strike="noStrike" dirty="0">
                          <a:solidFill>
                            <a:srgbClr val="000000"/>
                          </a:solidFill>
                          <a:effectLst/>
                          <a:latin typeface="Arial"/>
                          <a:cs typeface="Arial"/>
                        </a:rPr>
                        <a:t>Slide 50</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Steven Frame.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55</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123rf.com</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56</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Cheryl Casey.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58</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dirty="0" err="1">
                          <a:solidFill>
                            <a:srgbClr val="000000"/>
                          </a:solidFill>
                          <a:effectLst/>
                          <a:latin typeface="Arial"/>
                          <a:cs typeface="Arial"/>
                        </a:rPr>
                        <a:t>quetton</a:t>
                      </a:r>
                      <a:r>
                        <a:rPr lang="en-US" sz="1200" b="0" i="0" u="none" strike="noStrike" dirty="0">
                          <a:solidFill>
                            <a:srgbClr val="000000"/>
                          </a:solidFill>
                          <a:effectLst/>
                          <a:latin typeface="Arial"/>
                          <a:cs typeface="Arial"/>
                        </a:rPr>
                        <a:t>. </a:t>
                      </a:r>
                      <a:r>
                        <a:rPr lang="en-US" sz="1200" b="0" i="0" u="none" strike="noStrike" dirty="0" err="1">
                          <a:solidFill>
                            <a:srgbClr val="000000"/>
                          </a:solidFill>
                          <a:effectLst/>
                          <a:latin typeface="Arial"/>
                          <a:cs typeface="Arial"/>
                        </a:rPr>
                        <a:t>Shutterstock</a:t>
                      </a:r>
                      <a:endParaRPr lang="en-US" sz="1200" b="0" i="0" u="none" strike="noStrike" dirty="0">
                        <a:solidFill>
                          <a:srgbClr val="000000"/>
                        </a:solidFill>
                        <a:effectLst/>
                        <a:latin typeface="Arial"/>
                        <a:cs typeface="Arial"/>
                      </a:endParaRP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62825595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 Diagonal Corner Rectangle 7"/>
          <p:cNvSpPr>
            <a:spLocks noChangeArrowheads="1"/>
          </p:cNvSpPr>
          <p:nvPr/>
        </p:nvSpPr>
        <p:spPr bwMode="auto">
          <a:xfrm>
            <a:off x="4853944" y="1397001"/>
            <a:ext cx="3872249" cy="3846322"/>
          </a:xfrm>
          <a:prstGeom prst="round2DiagRect">
            <a:avLst/>
          </a:prstGeom>
          <a:solidFill>
            <a:schemeClr val="accent1">
              <a:lumMod val="75000"/>
            </a:schemeClr>
          </a:solidFill>
          <a:ln>
            <a:noFill/>
          </a:ln>
          <a:effectLst>
            <a:outerShdw blurRad="101600" dist="38100" dir="2700000" rotWithShape="0">
              <a:srgbClr val="000000">
                <a:alpha val="42998"/>
              </a:srgbClr>
            </a:outerShdw>
          </a:effectLst>
          <a:extLst/>
        </p:spPr>
        <p:txBody>
          <a:bodyPr wrap="none" anchor="ctr"/>
          <a:lstStyle/>
          <a:p>
            <a:pPr algn="ctr">
              <a:defRPr/>
            </a:pPr>
            <a:endParaRPr lang="en-US" sz="1800">
              <a:latin typeface="Arial" pitchFamily="-111" charset="0"/>
              <a:ea typeface="ＭＳ Ｐゴシック" charset="-128"/>
              <a:cs typeface="ＭＳ Ｐゴシック" charset="-128"/>
            </a:endParaRPr>
          </a:p>
        </p:txBody>
      </p:sp>
      <p:sp>
        <p:nvSpPr>
          <p:cNvPr id="7" name="Round Diagonal Corner Rectangle 6"/>
          <p:cNvSpPr>
            <a:spLocks noChangeArrowheads="1"/>
          </p:cNvSpPr>
          <p:nvPr/>
        </p:nvSpPr>
        <p:spPr bwMode="auto">
          <a:xfrm>
            <a:off x="271463" y="1397000"/>
            <a:ext cx="3070981" cy="2286000"/>
          </a:xfrm>
          <a:prstGeom prst="round2DiagRect">
            <a:avLst/>
          </a:prstGeom>
          <a:solidFill>
            <a:srgbClr val="FFFF00"/>
          </a:solidFill>
          <a:ln>
            <a:noFill/>
          </a:ln>
          <a:effectLst>
            <a:outerShdw blurRad="101600" dist="38100" dir="2700000" rotWithShape="0">
              <a:srgbClr val="000000">
                <a:alpha val="42998"/>
              </a:srgbClr>
            </a:outerShdw>
          </a:effectLst>
          <a:extLst/>
        </p:spPr>
        <p:txBody>
          <a:bodyPr wrap="none" anchor="ctr"/>
          <a:lstStyle/>
          <a:p>
            <a:pPr algn="ctr">
              <a:defRPr/>
            </a:pPr>
            <a:endParaRPr lang="en-US" sz="1800">
              <a:latin typeface="Arial" pitchFamily="-111" charset="0"/>
              <a:ea typeface="ＭＳ Ｐゴシック" charset="-128"/>
              <a:cs typeface="ＭＳ Ｐゴシック" charset="-128"/>
            </a:endParaRPr>
          </a:p>
        </p:txBody>
      </p:sp>
      <p:sp>
        <p:nvSpPr>
          <p:cNvPr id="219139" name="Content Placeholder 2"/>
          <p:cNvSpPr>
            <a:spLocks noGrp="1"/>
          </p:cNvSpPr>
          <p:nvPr>
            <p:ph idx="4294967295"/>
          </p:nvPr>
        </p:nvSpPr>
        <p:spPr>
          <a:xfrm>
            <a:off x="5111876" y="1581150"/>
            <a:ext cx="3489659" cy="3592053"/>
          </a:xfrm>
        </p:spPr>
        <p:txBody>
          <a:bodyPr>
            <a:noAutofit/>
          </a:bodyPr>
          <a:lstStyle/>
          <a:p>
            <a:pPr marL="0" indent="0">
              <a:buNone/>
              <a:defRPr/>
            </a:pPr>
            <a:r>
              <a:rPr lang="en-US" sz="2000" b="1" dirty="0" smtClean="0">
                <a:solidFill>
                  <a:srgbClr val="FFFF00"/>
                </a:solidFill>
                <a:latin typeface="Arial" charset="0"/>
                <a:ea typeface="ＭＳ Ｐゴシック" charset="0"/>
                <a:cs typeface="ＭＳ Ｐゴシック" charset="0"/>
              </a:rPr>
              <a:t>The DSM-5 discusses three culture-related concepts:</a:t>
            </a:r>
            <a:endParaRPr lang="en-US" sz="2000" b="1" dirty="0">
              <a:solidFill>
                <a:srgbClr val="FFFF00"/>
              </a:solidFill>
              <a:latin typeface="Arial" charset="0"/>
              <a:ea typeface="ＭＳ Ｐゴシック" charset="0"/>
              <a:cs typeface="ＭＳ Ｐゴシック" charset="0"/>
            </a:endParaRPr>
          </a:p>
          <a:p>
            <a:pPr marL="0" indent="0">
              <a:spcBef>
                <a:spcPts val="1200"/>
              </a:spcBef>
              <a:buNone/>
              <a:defRPr/>
            </a:pPr>
            <a:r>
              <a:rPr lang="en-US" sz="2000" b="1" dirty="0" smtClean="0">
                <a:solidFill>
                  <a:schemeClr val="bg1"/>
                </a:solidFill>
                <a:latin typeface="Arial" charset="0"/>
                <a:ea typeface="ＭＳ Ｐゴシック" charset="0"/>
                <a:cs typeface="ＭＳ Ｐゴシック" charset="0"/>
              </a:rPr>
              <a:t>Cultural syndrome</a:t>
            </a:r>
          </a:p>
          <a:p>
            <a:pPr lvl="1">
              <a:spcBef>
                <a:spcPts val="600"/>
              </a:spcBef>
              <a:buFont typeface="Arial"/>
              <a:buChar char="•"/>
              <a:defRPr/>
            </a:pPr>
            <a:r>
              <a:rPr lang="en-US" sz="1800" b="1" i="1" dirty="0" err="1" smtClean="0">
                <a:solidFill>
                  <a:srgbClr val="FFFF00"/>
                </a:solidFill>
                <a:latin typeface="Arial" charset="0"/>
                <a:ea typeface="ＭＳ Ｐゴシック" charset="0"/>
                <a:cs typeface="ＭＳ Ｐゴシック" charset="0"/>
              </a:rPr>
              <a:t>Ataque</a:t>
            </a:r>
            <a:r>
              <a:rPr lang="en-US" sz="1800" b="1" i="1" dirty="0" smtClean="0">
                <a:solidFill>
                  <a:srgbClr val="FFFF00"/>
                </a:solidFill>
                <a:latin typeface="Arial" charset="0"/>
                <a:ea typeface="ＭＳ Ｐゴシック" charset="0"/>
                <a:cs typeface="ＭＳ Ｐゴシック" charset="0"/>
              </a:rPr>
              <a:t> de </a:t>
            </a:r>
            <a:r>
              <a:rPr lang="en-US" sz="1800" b="1" i="1" dirty="0" err="1" smtClean="0">
                <a:solidFill>
                  <a:srgbClr val="FFFF00"/>
                </a:solidFill>
                <a:latin typeface="Arial" charset="0"/>
                <a:ea typeface="ＭＳ Ｐゴシック" charset="0"/>
                <a:cs typeface="ＭＳ Ｐゴシック" charset="0"/>
              </a:rPr>
              <a:t>nervios</a:t>
            </a:r>
            <a:endParaRPr lang="en-US" sz="1800" b="1" i="1" dirty="0" smtClean="0">
              <a:solidFill>
                <a:srgbClr val="FFFF00"/>
              </a:solidFill>
              <a:latin typeface="Arial" charset="0"/>
              <a:ea typeface="ＭＳ Ｐゴシック" charset="0"/>
              <a:cs typeface="ＭＳ Ｐゴシック" charset="0"/>
            </a:endParaRPr>
          </a:p>
          <a:p>
            <a:pPr marL="0" indent="0">
              <a:spcBef>
                <a:spcPts val="1200"/>
              </a:spcBef>
              <a:buNone/>
              <a:defRPr/>
            </a:pPr>
            <a:r>
              <a:rPr lang="en-US" sz="2000" b="1" dirty="0" smtClean="0">
                <a:solidFill>
                  <a:schemeClr val="bg1"/>
                </a:solidFill>
                <a:latin typeface="Arial" charset="0"/>
                <a:ea typeface="ＭＳ Ｐゴシック" charset="0"/>
                <a:cs typeface="ＭＳ Ｐゴシック" charset="0"/>
              </a:rPr>
              <a:t>Culture idiom of distress</a:t>
            </a:r>
          </a:p>
          <a:p>
            <a:pPr lvl="1">
              <a:spcBef>
                <a:spcPts val="600"/>
              </a:spcBef>
              <a:buFont typeface="Arial"/>
              <a:buChar char="•"/>
              <a:defRPr/>
            </a:pPr>
            <a:r>
              <a:rPr lang="en-US" sz="1800" b="1" i="1" dirty="0" err="1" smtClean="0">
                <a:solidFill>
                  <a:srgbClr val="FFFF00"/>
                </a:solidFill>
                <a:latin typeface="Arial" charset="0"/>
                <a:ea typeface="ＭＳ Ｐゴシック" charset="0"/>
                <a:cs typeface="ＭＳ Ｐゴシック" charset="0"/>
              </a:rPr>
              <a:t>Kufungisisa</a:t>
            </a:r>
            <a:endParaRPr lang="en-US" sz="1800" b="1" i="1" dirty="0" smtClean="0">
              <a:solidFill>
                <a:srgbClr val="FFFF00"/>
              </a:solidFill>
              <a:latin typeface="Arial" charset="0"/>
              <a:ea typeface="ＭＳ Ｐゴシック" charset="0"/>
              <a:cs typeface="ＭＳ Ｐゴシック" charset="0"/>
            </a:endParaRPr>
          </a:p>
          <a:p>
            <a:pPr marL="0" indent="0">
              <a:spcBef>
                <a:spcPts val="1200"/>
              </a:spcBef>
              <a:buNone/>
              <a:defRPr/>
            </a:pPr>
            <a:r>
              <a:rPr lang="en-US" sz="2000" b="1" dirty="0" smtClean="0">
                <a:solidFill>
                  <a:schemeClr val="bg1"/>
                </a:solidFill>
                <a:latin typeface="Arial" charset="0"/>
                <a:ea typeface="ＭＳ Ｐゴシック" charset="0"/>
                <a:cs typeface="ＭＳ Ｐゴシック" charset="0"/>
              </a:rPr>
              <a:t>Cultural explanation of symptoms</a:t>
            </a:r>
          </a:p>
          <a:p>
            <a:pPr lvl="1">
              <a:spcBef>
                <a:spcPts val="600"/>
              </a:spcBef>
              <a:buFont typeface="Arial"/>
              <a:buChar char="•"/>
              <a:defRPr/>
            </a:pPr>
            <a:r>
              <a:rPr lang="en-US" sz="1800" b="1" i="1" dirty="0" err="1" smtClean="0">
                <a:solidFill>
                  <a:srgbClr val="FFFF00"/>
                </a:solidFill>
                <a:latin typeface="Arial" charset="0"/>
                <a:ea typeface="ＭＳ Ｐゴシック" charset="0"/>
                <a:cs typeface="ＭＳ Ｐゴシック" charset="0"/>
              </a:rPr>
              <a:t>Maladi</a:t>
            </a:r>
            <a:r>
              <a:rPr lang="en-US" sz="1800" b="1" i="1" dirty="0" smtClean="0">
                <a:solidFill>
                  <a:srgbClr val="FFFF00"/>
                </a:solidFill>
                <a:latin typeface="Arial" charset="0"/>
                <a:ea typeface="ＭＳ Ｐゴシック" charset="0"/>
                <a:cs typeface="ＭＳ Ｐゴシック" charset="0"/>
              </a:rPr>
              <a:t> </a:t>
            </a:r>
            <a:r>
              <a:rPr lang="en-US" sz="1800" b="1" i="1" dirty="0" err="1" smtClean="0">
                <a:solidFill>
                  <a:srgbClr val="FFFF00"/>
                </a:solidFill>
                <a:latin typeface="Arial" charset="0"/>
                <a:ea typeface="ＭＳ Ｐゴシック" charset="0"/>
                <a:cs typeface="ＭＳ Ｐゴシック" charset="0"/>
              </a:rPr>
              <a:t>moun</a:t>
            </a:r>
            <a:endParaRPr lang="en-US" sz="1800" b="1" dirty="0">
              <a:solidFill>
                <a:srgbClr val="FFFF00"/>
              </a:solidFill>
              <a:latin typeface="Arial" charset="0"/>
              <a:ea typeface="ＭＳ Ｐゴシック" charset="0"/>
              <a:cs typeface="ＭＳ Ｐゴシック" charset="0"/>
            </a:endParaRPr>
          </a:p>
        </p:txBody>
      </p:sp>
      <p:sp>
        <p:nvSpPr>
          <p:cNvPr id="5" name="Content Placeholder 2"/>
          <p:cNvSpPr txBox="1">
            <a:spLocks/>
          </p:cNvSpPr>
          <p:nvPr/>
        </p:nvSpPr>
        <p:spPr bwMode="auto">
          <a:xfrm>
            <a:off x="434975" y="1581150"/>
            <a:ext cx="2775018" cy="198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296863"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spcBef>
                <a:spcPct val="20000"/>
              </a:spcBef>
            </a:pPr>
            <a:r>
              <a:rPr lang="en-US" sz="2000" b="1" dirty="0">
                <a:solidFill>
                  <a:schemeClr val="accent1">
                    <a:lumMod val="75000"/>
                  </a:schemeClr>
                </a:solidFill>
              </a:rPr>
              <a:t>Universal disorders</a:t>
            </a:r>
          </a:p>
          <a:p>
            <a:pPr marL="11113" lvl="1" indent="0">
              <a:lnSpc>
                <a:spcPct val="90000"/>
              </a:lnSpc>
              <a:spcBef>
                <a:spcPct val="20000"/>
              </a:spcBef>
              <a:spcAft>
                <a:spcPts val="1200"/>
              </a:spcAft>
            </a:pPr>
            <a:r>
              <a:rPr lang="en-US" sz="2000" b="1" dirty="0">
                <a:solidFill>
                  <a:srgbClr val="FF0000"/>
                </a:solidFill>
              </a:rPr>
              <a:t>Examples: </a:t>
            </a:r>
            <a:r>
              <a:rPr lang="en-US" sz="2000" b="1" dirty="0">
                <a:solidFill>
                  <a:srgbClr val="49403F"/>
                </a:solidFill>
              </a:rPr>
              <a:t>Schizophrenic delusions, depression, panic attacks</a:t>
            </a:r>
          </a:p>
        </p:txBody>
      </p:sp>
      <p:sp>
        <p:nvSpPr>
          <p:cNvPr id="9" name="Rectangle 8"/>
          <p:cNvSpPr/>
          <p:nvPr/>
        </p:nvSpPr>
        <p:spPr>
          <a:xfrm>
            <a:off x="-98323" y="-5291"/>
            <a:ext cx="9309165" cy="42744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231984" y="45734"/>
            <a:ext cx="6818563" cy="342567"/>
          </a:xfrm>
          <a:prstGeom prst="rect">
            <a:avLst/>
          </a:prstGeom>
        </p:spPr>
        <p:txBody>
          <a:bodyPr>
            <a:noAutofit/>
          </a:bodyPr>
          <a:lstStyle>
            <a:lvl1pPr algn="l" defTabSz="457200" rtl="0" eaLnBrk="1" latinLnBrk="0" hangingPunct="1">
              <a:spcBef>
                <a:spcPct val="0"/>
              </a:spcBef>
              <a:buNone/>
              <a:defRPr sz="1600" b="1" kern="1200" cap="all">
                <a:solidFill>
                  <a:srgbClr val="FFFFFF"/>
                </a:solidFill>
                <a:latin typeface="Arial"/>
                <a:ea typeface="+mj-ea"/>
                <a:cs typeface="Arial"/>
              </a:defRPr>
            </a:lvl1pPr>
          </a:lstStyle>
          <a:p>
            <a:r>
              <a:rPr lang="en-US" dirty="0" smtClean="0">
                <a:solidFill>
                  <a:schemeClr val="tx1"/>
                </a:solidFill>
              </a:rPr>
              <a:t>CULTURE AND </a:t>
            </a:r>
            <a:r>
              <a:rPr lang="en-US" dirty="0" smtClean="0">
                <a:solidFill>
                  <a:srgbClr val="FFFF00"/>
                </a:solidFill>
              </a:rPr>
              <a:t>mental illness</a:t>
            </a:r>
            <a:endParaRPr lang="en-US" dirty="0">
              <a:solidFill>
                <a:srgbClr val="FFFF00"/>
              </a:solidFill>
            </a:endParaRPr>
          </a:p>
        </p:txBody>
      </p:sp>
      <p:sp>
        <p:nvSpPr>
          <p:cNvPr id="11" name="Title 1"/>
          <p:cNvSpPr txBox="1">
            <a:spLocks/>
          </p:cNvSpPr>
          <p:nvPr/>
        </p:nvSpPr>
        <p:spPr>
          <a:xfrm>
            <a:off x="231984" y="486872"/>
            <a:ext cx="6818562" cy="472301"/>
          </a:xfrm>
          <a:prstGeom prst="rect">
            <a:avLst/>
          </a:prstGeom>
        </p:spPr>
        <p:txBody>
          <a:bodyPr vert="horz" lIns="91440" tIns="45720" rIns="91440" bIns="45720" rtlCol="0" anchor="ctr">
            <a:noAutofit/>
          </a:bodyPr>
          <a:lstStyle>
            <a:lvl1pPr algn="l" defTabSz="457200" rtl="0" eaLnBrk="1" latinLnBrk="0" hangingPunct="1">
              <a:spcBef>
                <a:spcPct val="0"/>
              </a:spcBef>
              <a:buNone/>
              <a:defRPr sz="1800" b="1" kern="1200" cap="all">
                <a:solidFill>
                  <a:schemeClr val="tx1"/>
                </a:solidFill>
                <a:latin typeface="Arial"/>
                <a:ea typeface="+mj-ea"/>
                <a:cs typeface="Arial"/>
              </a:defRPr>
            </a:lvl1pPr>
          </a:lstStyle>
          <a:p>
            <a:pPr algn="l"/>
            <a:r>
              <a:rPr lang="en-US" sz="2400" b="0" i="0" u="none" strike="noStrike" cap="none" baseline="0" dirty="0" smtClean="0">
                <a:solidFill>
                  <a:schemeClr val="tx1"/>
                </a:solidFill>
                <a:latin typeface=""/>
              </a:rPr>
              <a:t>Are Mental Problems the Same Everywhere?</a:t>
            </a:r>
            <a:endParaRPr lang="en-US" sz="2400" b="0" cap="none" dirty="0">
              <a:solidFill>
                <a:schemeClr val="tx1"/>
              </a:solidFill>
            </a:endParaRPr>
          </a:p>
        </p:txBody>
      </p:sp>
      <p:sp>
        <p:nvSpPr>
          <p:cNvPr id="12" name="Rectangle 11"/>
          <p:cNvSpPr/>
          <p:nvPr/>
        </p:nvSpPr>
        <p:spPr>
          <a:xfrm>
            <a:off x="-98323" y="422150"/>
            <a:ext cx="9309165" cy="6472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1761072" y="3070720"/>
            <a:ext cx="3292229" cy="3356829"/>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7256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0-#ppt_h/2"/>
                                          </p:val>
                                        </p:tav>
                                        <p:tav tm="100000">
                                          <p:val>
                                            <p:strVal val="#ppt_y"/>
                                          </p:val>
                                        </p:tav>
                                      </p:tavLst>
                                    </p:anim>
                                  </p:childTnLst>
                                </p:cTn>
                              </p:par>
                              <p:par>
                                <p:cTn id="24" presetID="15"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1000" fill="hold"/>
                                        <p:tgtEl>
                                          <p:spTgt spid="13"/>
                                        </p:tgtEl>
                                        <p:attrNameLst>
                                          <p:attrName>ppt_w</p:attrName>
                                        </p:attrNameLst>
                                      </p:cBhvr>
                                      <p:tavLst>
                                        <p:tav tm="0">
                                          <p:val>
                                            <p:fltVal val="0"/>
                                          </p:val>
                                        </p:tav>
                                        <p:tav tm="100000">
                                          <p:val>
                                            <p:strVal val="#ppt_w"/>
                                          </p:val>
                                        </p:tav>
                                      </p:tavLst>
                                    </p:anim>
                                    <p:anim calcmode="lin" valueType="num">
                                      <p:cBhvr>
                                        <p:cTn id="27" dur="1000" fill="hold"/>
                                        <p:tgtEl>
                                          <p:spTgt spid="13"/>
                                        </p:tgtEl>
                                        <p:attrNameLst>
                                          <p:attrName>ppt_h</p:attrName>
                                        </p:attrNameLst>
                                      </p:cBhvr>
                                      <p:tavLst>
                                        <p:tav tm="0">
                                          <p:val>
                                            <p:fltVal val="0"/>
                                          </p:val>
                                        </p:tav>
                                        <p:tav tm="100000">
                                          <p:val>
                                            <p:strVal val="#ppt_h"/>
                                          </p:val>
                                        </p:tav>
                                      </p:tavLst>
                                    </p:anim>
                                    <p:anim calcmode="lin" valueType="num">
                                      <p:cBhvr>
                                        <p:cTn id="28"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par>
                          <p:cTn id="30" fill="hold">
                            <p:stCondLst>
                              <p:cond delay="2500"/>
                            </p:stCondLst>
                            <p:childTnLst>
                              <p:par>
                                <p:cTn id="31" presetID="17" presetClass="entr" presetSubtype="1"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
                                          </p:val>
                                        </p:tav>
                                        <p:tav tm="100000">
                                          <p:val>
                                            <p:strVal val="#ppt_x"/>
                                          </p:val>
                                        </p:tav>
                                      </p:tavLst>
                                    </p:anim>
                                    <p:anim calcmode="lin" valueType="num">
                                      <p:cBhvr>
                                        <p:cTn id="34" dur="500" fill="hold"/>
                                        <p:tgtEl>
                                          <p:spTgt spid="7"/>
                                        </p:tgtEl>
                                        <p:attrNameLst>
                                          <p:attrName>ppt_y</p:attrName>
                                        </p:attrNameLst>
                                      </p:cBhvr>
                                      <p:tavLst>
                                        <p:tav tm="0">
                                          <p:val>
                                            <p:strVal val="#ppt_y-#ppt_h/2"/>
                                          </p:val>
                                        </p:tav>
                                        <p:tav tm="100000">
                                          <p:val>
                                            <p:strVal val="#ppt_y"/>
                                          </p:val>
                                        </p:tav>
                                      </p:tavLst>
                                    </p:anim>
                                    <p:anim calcmode="lin" valueType="num">
                                      <p:cBhvr>
                                        <p:cTn id="35" dur="500" fill="hold"/>
                                        <p:tgtEl>
                                          <p:spTgt spid="7"/>
                                        </p:tgtEl>
                                        <p:attrNameLst>
                                          <p:attrName>ppt_w</p:attrName>
                                        </p:attrNameLst>
                                      </p:cBhvr>
                                      <p:tavLst>
                                        <p:tav tm="0">
                                          <p:val>
                                            <p:strVal val="#ppt_w"/>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childTnLst>
                                </p:cTn>
                              </p:par>
                            </p:childTnLst>
                          </p:cTn>
                        </p:par>
                        <p:par>
                          <p:cTn id="37" fill="hold">
                            <p:stCondLst>
                              <p:cond delay="3000"/>
                            </p:stCondLst>
                            <p:childTnLst>
                              <p:par>
                                <p:cTn id="38" presetID="12" presetClass="entr" presetSubtype="4" fill="hold" grpId="0" nodeType="afterEffect">
                                  <p:stCondLst>
                                    <p:cond delay="0"/>
                                  </p:stCondLst>
                                  <p:childTnLst>
                                    <p:set>
                                      <p:cBhvr>
                                        <p:cTn id="39" dur="1" fill="hold">
                                          <p:stCondLst>
                                            <p:cond delay="0"/>
                                          </p:stCondLst>
                                        </p:cTn>
                                        <p:tgtEl>
                                          <p:spTgt spid="5">
                                            <p:txEl>
                                              <p:pRg st="0" end="0"/>
                                            </p:txEl>
                                          </p:spTgt>
                                        </p:tgtEl>
                                        <p:attrNameLst>
                                          <p:attrName>style.visibility</p:attrName>
                                        </p:attrNameLst>
                                      </p:cBhvr>
                                      <p:to>
                                        <p:strVal val="visible"/>
                                      </p:to>
                                    </p:set>
                                    <p:animEffect transition="in" filter="slide(fromBottom)">
                                      <p:cBhvr>
                                        <p:cTn id="40" dur="500"/>
                                        <p:tgtEl>
                                          <p:spTgt spid="5">
                                            <p:txEl>
                                              <p:pRg st="0" end="0"/>
                                            </p:txEl>
                                          </p:spTgt>
                                        </p:tgtEl>
                                      </p:cBhvr>
                                    </p:animEffect>
                                  </p:childTnLst>
                                </p:cTn>
                              </p:par>
                            </p:childTnLst>
                          </p:cTn>
                        </p:par>
                        <p:par>
                          <p:cTn id="41" fill="hold" nodeType="afterGroup">
                            <p:stCondLst>
                              <p:cond delay="3500"/>
                            </p:stCondLst>
                            <p:childTnLst>
                              <p:par>
                                <p:cTn id="42" presetID="12" presetClass="entr" presetSubtype="8" fill="hold" grpId="0" nodeType="afterEffect">
                                  <p:stCondLst>
                                    <p:cond delay="0"/>
                                  </p:stCondLst>
                                  <p:childTnLst>
                                    <p:set>
                                      <p:cBhvr>
                                        <p:cTn id="43" dur="1" fill="hold">
                                          <p:stCondLst>
                                            <p:cond delay="0"/>
                                          </p:stCondLst>
                                        </p:cTn>
                                        <p:tgtEl>
                                          <p:spTgt spid="5">
                                            <p:txEl>
                                              <p:pRg st="1" end="1"/>
                                            </p:txEl>
                                          </p:spTgt>
                                        </p:tgtEl>
                                        <p:attrNameLst>
                                          <p:attrName>style.visibility</p:attrName>
                                        </p:attrNameLst>
                                      </p:cBhvr>
                                      <p:to>
                                        <p:strVal val="visible"/>
                                      </p:to>
                                    </p:set>
                                    <p:animEffect transition="in" filter="slide(fromLeft)">
                                      <p:cBhvr>
                                        <p:cTn id="44" dur="500"/>
                                        <p:tgtEl>
                                          <p:spTgt spid="5">
                                            <p:txEl>
                                              <p:pRg st="1" end="1"/>
                                            </p:txEl>
                                          </p:spTgt>
                                        </p:tgtEl>
                                      </p:cBhvr>
                                    </p:animEffect>
                                  </p:childTnLst>
                                </p:cTn>
                              </p:par>
                            </p:childTnLst>
                          </p:cTn>
                        </p:par>
                        <p:par>
                          <p:cTn id="45" fill="hold">
                            <p:stCondLst>
                              <p:cond delay="4000"/>
                            </p:stCondLst>
                            <p:childTnLst>
                              <p:par>
                                <p:cTn id="46" presetID="17" presetClass="entr" presetSubtype="1" fill="hold" grpId="0" nodeType="afterEffect">
                                  <p:stCondLst>
                                    <p:cond delay="500"/>
                                  </p:stCondLst>
                                  <p:childTnLst>
                                    <p:set>
                                      <p:cBhvr>
                                        <p:cTn id="47" dur="1" fill="hold">
                                          <p:stCondLst>
                                            <p:cond delay="0"/>
                                          </p:stCondLst>
                                        </p:cTn>
                                        <p:tgtEl>
                                          <p:spTgt spid="8"/>
                                        </p:tgtEl>
                                        <p:attrNameLst>
                                          <p:attrName>style.visibility</p:attrName>
                                        </p:attrNameLst>
                                      </p:cBhvr>
                                      <p:to>
                                        <p:strVal val="visible"/>
                                      </p:to>
                                    </p:set>
                                    <p:anim calcmode="lin" valueType="num">
                                      <p:cBhvr>
                                        <p:cTn id="48" dur="500" fill="hold"/>
                                        <p:tgtEl>
                                          <p:spTgt spid="8"/>
                                        </p:tgtEl>
                                        <p:attrNameLst>
                                          <p:attrName>ppt_x</p:attrName>
                                        </p:attrNameLst>
                                      </p:cBhvr>
                                      <p:tavLst>
                                        <p:tav tm="0">
                                          <p:val>
                                            <p:strVal val="#ppt_x"/>
                                          </p:val>
                                        </p:tav>
                                        <p:tav tm="100000">
                                          <p:val>
                                            <p:strVal val="#ppt_x"/>
                                          </p:val>
                                        </p:tav>
                                      </p:tavLst>
                                    </p:anim>
                                    <p:anim calcmode="lin" valueType="num">
                                      <p:cBhvr>
                                        <p:cTn id="49" dur="500" fill="hold"/>
                                        <p:tgtEl>
                                          <p:spTgt spid="8"/>
                                        </p:tgtEl>
                                        <p:attrNameLst>
                                          <p:attrName>ppt_y</p:attrName>
                                        </p:attrNameLst>
                                      </p:cBhvr>
                                      <p:tavLst>
                                        <p:tav tm="0">
                                          <p:val>
                                            <p:strVal val="#ppt_y-#ppt_h/2"/>
                                          </p:val>
                                        </p:tav>
                                        <p:tav tm="100000">
                                          <p:val>
                                            <p:strVal val="#ppt_y"/>
                                          </p:val>
                                        </p:tav>
                                      </p:tavLst>
                                    </p:anim>
                                    <p:anim calcmode="lin" valueType="num">
                                      <p:cBhvr>
                                        <p:cTn id="50" dur="500" fill="hold"/>
                                        <p:tgtEl>
                                          <p:spTgt spid="8"/>
                                        </p:tgtEl>
                                        <p:attrNameLst>
                                          <p:attrName>ppt_w</p:attrName>
                                        </p:attrNameLst>
                                      </p:cBhvr>
                                      <p:tavLst>
                                        <p:tav tm="0">
                                          <p:val>
                                            <p:strVal val="#ppt_w"/>
                                          </p:val>
                                        </p:tav>
                                        <p:tav tm="100000">
                                          <p:val>
                                            <p:strVal val="#ppt_w"/>
                                          </p:val>
                                        </p:tav>
                                      </p:tavLst>
                                    </p:anim>
                                    <p:anim calcmode="lin" valueType="num">
                                      <p:cBhvr>
                                        <p:cTn id="51" dur="500" fill="hold"/>
                                        <p:tgtEl>
                                          <p:spTgt spid="8"/>
                                        </p:tgtEl>
                                        <p:attrNameLst>
                                          <p:attrName>ppt_h</p:attrName>
                                        </p:attrNameLst>
                                      </p:cBhvr>
                                      <p:tavLst>
                                        <p:tav tm="0">
                                          <p:val>
                                            <p:fltVal val="0"/>
                                          </p:val>
                                        </p:tav>
                                        <p:tav tm="100000">
                                          <p:val>
                                            <p:strVal val="#ppt_h"/>
                                          </p:val>
                                        </p:tav>
                                      </p:tavLst>
                                    </p:anim>
                                  </p:childTnLst>
                                </p:cTn>
                              </p:par>
                            </p:childTnLst>
                          </p:cTn>
                        </p:par>
                        <p:par>
                          <p:cTn id="52" fill="hold">
                            <p:stCondLst>
                              <p:cond delay="5000"/>
                            </p:stCondLst>
                            <p:childTnLst>
                              <p:par>
                                <p:cTn id="53" presetID="12" presetClass="entr" presetSubtype="4" fill="hold" grpId="0" nodeType="afterEffect">
                                  <p:stCondLst>
                                    <p:cond delay="0"/>
                                  </p:stCondLst>
                                  <p:childTnLst>
                                    <p:set>
                                      <p:cBhvr>
                                        <p:cTn id="54" dur="1" fill="hold">
                                          <p:stCondLst>
                                            <p:cond delay="0"/>
                                          </p:stCondLst>
                                        </p:cTn>
                                        <p:tgtEl>
                                          <p:spTgt spid="219139">
                                            <p:txEl>
                                              <p:pRg st="0" end="0"/>
                                            </p:txEl>
                                          </p:spTgt>
                                        </p:tgtEl>
                                        <p:attrNameLst>
                                          <p:attrName>style.visibility</p:attrName>
                                        </p:attrNameLst>
                                      </p:cBhvr>
                                      <p:to>
                                        <p:strVal val="visible"/>
                                      </p:to>
                                    </p:set>
                                    <p:animEffect transition="in" filter="slide(fromBottom)">
                                      <p:cBhvr>
                                        <p:cTn id="55" dur="500"/>
                                        <p:tgtEl>
                                          <p:spTgt spid="219139">
                                            <p:txEl>
                                              <p:pRg st="0" end="0"/>
                                            </p:txEl>
                                          </p:spTgt>
                                        </p:tgtEl>
                                      </p:cBhvr>
                                    </p:animEffect>
                                  </p:childTnLst>
                                </p:cTn>
                              </p:par>
                            </p:childTnLst>
                          </p:cTn>
                        </p:par>
                        <p:par>
                          <p:cTn id="56" fill="hold" nodeType="afterGroup">
                            <p:stCondLst>
                              <p:cond delay="5500"/>
                            </p:stCondLst>
                            <p:childTnLst>
                              <p:par>
                                <p:cTn id="57" presetID="12" presetClass="entr" presetSubtype="1" fill="hold" grpId="0" nodeType="afterEffect">
                                  <p:stCondLst>
                                    <p:cond delay="250"/>
                                  </p:stCondLst>
                                  <p:childTnLst>
                                    <p:set>
                                      <p:cBhvr>
                                        <p:cTn id="58" dur="1" fill="hold">
                                          <p:stCondLst>
                                            <p:cond delay="0"/>
                                          </p:stCondLst>
                                        </p:cTn>
                                        <p:tgtEl>
                                          <p:spTgt spid="219139">
                                            <p:txEl>
                                              <p:pRg st="1" end="1"/>
                                            </p:txEl>
                                          </p:spTgt>
                                        </p:tgtEl>
                                        <p:attrNameLst>
                                          <p:attrName>style.visibility</p:attrName>
                                        </p:attrNameLst>
                                      </p:cBhvr>
                                      <p:to>
                                        <p:strVal val="visible"/>
                                      </p:to>
                                    </p:set>
                                    <p:animEffect transition="in" filter="slide(fromTop)">
                                      <p:cBhvr>
                                        <p:cTn id="59" dur="500"/>
                                        <p:tgtEl>
                                          <p:spTgt spid="219139">
                                            <p:txEl>
                                              <p:pRg st="1" end="1"/>
                                            </p:txEl>
                                          </p:spTgt>
                                        </p:tgtEl>
                                      </p:cBhvr>
                                    </p:animEffect>
                                  </p:childTnLst>
                                </p:cTn>
                              </p:par>
                              <p:par>
                                <p:cTn id="60" presetID="12" presetClass="entr" presetSubtype="1" fill="hold" grpId="0" nodeType="withEffect">
                                  <p:stCondLst>
                                    <p:cond delay="250"/>
                                  </p:stCondLst>
                                  <p:childTnLst>
                                    <p:set>
                                      <p:cBhvr>
                                        <p:cTn id="61" dur="1" fill="hold">
                                          <p:stCondLst>
                                            <p:cond delay="0"/>
                                          </p:stCondLst>
                                        </p:cTn>
                                        <p:tgtEl>
                                          <p:spTgt spid="219139">
                                            <p:txEl>
                                              <p:pRg st="2" end="2"/>
                                            </p:txEl>
                                          </p:spTgt>
                                        </p:tgtEl>
                                        <p:attrNameLst>
                                          <p:attrName>style.visibility</p:attrName>
                                        </p:attrNameLst>
                                      </p:cBhvr>
                                      <p:to>
                                        <p:strVal val="visible"/>
                                      </p:to>
                                    </p:set>
                                    <p:animEffect transition="in" filter="slide(fromTop)">
                                      <p:cBhvr>
                                        <p:cTn id="62" dur="500"/>
                                        <p:tgtEl>
                                          <p:spTgt spid="219139">
                                            <p:txEl>
                                              <p:pRg st="2" end="2"/>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2" presetClass="entr" presetSubtype="1" fill="hold" grpId="0" nodeType="clickEffect">
                                  <p:stCondLst>
                                    <p:cond delay="250"/>
                                  </p:stCondLst>
                                  <p:childTnLst>
                                    <p:set>
                                      <p:cBhvr>
                                        <p:cTn id="66" dur="1" fill="hold">
                                          <p:stCondLst>
                                            <p:cond delay="0"/>
                                          </p:stCondLst>
                                        </p:cTn>
                                        <p:tgtEl>
                                          <p:spTgt spid="219139">
                                            <p:txEl>
                                              <p:pRg st="3" end="3"/>
                                            </p:txEl>
                                          </p:spTgt>
                                        </p:tgtEl>
                                        <p:attrNameLst>
                                          <p:attrName>style.visibility</p:attrName>
                                        </p:attrNameLst>
                                      </p:cBhvr>
                                      <p:to>
                                        <p:strVal val="visible"/>
                                      </p:to>
                                    </p:set>
                                    <p:animEffect transition="in" filter="slide(fromTop)">
                                      <p:cBhvr>
                                        <p:cTn id="67" dur="500"/>
                                        <p:tgtEl>
                                          <p:spTgt spid="219139">
                                            <p:txEl>
                                              <p:pRg st="3" end="3"/>
                                            </p:txEl>
                                          </p:spTgt>
                                        </p:tgtEl>
                                      </p:cBhvr>
                                    </p:animEffect>
                                  </p:childTnLst>
                                </p:cTn>
                              </p:par>
                              <p:par>
                                <p:cTn id="68" presetID="12" presetClass="entr" presetSubtype="1" fill="hold" grpId="0" nodeType="withEffect">
                                  <p:stCondLst>
                                    <p:cond delay="250"/>
                                  </p:stCondLst>
                                  <p:childTnLst>
                                    <p:set>
                                      <p:cBhvr>
                                        <p:cTn id="69" dur="1" fill="hold">
                                          <p:stCondLst>
                                            <p:cond delay="0"/>
                                          </p:stCondLst>
                                        </p:cTn>
                                        <p:tgtEl>
                                          <p:spTgt spid="219139">
                                            <p:txEl>
                                              <p:pRg st="4" end="4"/>
                                            </p:txEl>
                                          </p:spTgt>
                                        </p:tgtEl>
                                        <p:attrNameLst>
                                          <p:attrName>style.visibility</p:attrName>
                                        </p:attrNameLst>
                                      </p:cBhvr>
                                      <p:to>
                                        <p:strVal val="visible"/>
                                      </p:to>
                                    </p:set>
                                    <p:animEffect transition="in" filter="slide(fromTop)">
                                      <p:cBhvr>
                                        <p:cTn id="70" dur="500"/>
                                        <p:tgtEl>
                                          <p:spTgt spid="219139">
                                            <p:txEl>
                                              <p:pRg st="4" end="4"/>
                                            </p:txEl>
                                          </p:spTgt>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12" presetClass="entr" presetSubtype="1" fill="hold" grpId="0" nodeType="clickEffect">
                                  <p:stCondLst>
                                    <p:cond delay="250"/>
                                  </p:stCondLst>
                                  <p:childTnLst>
                                    <p:set>
                                      <p:cBhvr>
                                        <p:cTn id="74" dur="1" fill="hold">
                                          <p:stCondLst>
                                            <p:cond delay="0"/>
                                          </p:stCondLst>
                                        </p:cTn>
                                        <p:tgtEl>
                                          <p:spTgt spid="219139">
                                            <p:txEl>
                                              <p:pRg st="5" end="5"/>
                                            </p:txEl>
                                          </p:spTgt>
                                        </p:tgtEl>
                                        <p:attrNameLst>
                                          <p:attrName>style.visibility</p:attrName>
                                        </p:attrNameLst>
                                      </p:cBhvr>
                                      <p:to>
                                        <p:strVal val="visible"/>
                                      </p:to>
                                    </p:set>
                                    <p:animEffect transition="in" filter="slide(fromTop)">
                                      <p:cBhvr>
                                        <p:cTn id="75" dur="500"/>
                                        <p:tgtEl>
                                          <p:spTgt spid="219139">
                                            <p:txEl>
                                              <p:pRg st="5" end="5"/>
                                            </p:txEl>
                                          </p:spTgt>
                                        </p:tgtEl>
                                      </p:cBhvr>
                                    </p:animEffect>
                                  </p:childTnLst>
                                </p:cTn>
                              </p:par>
                              <p:par>
                                <p:cTn id="76" presetID="12" presetClass="entr" presetSubtype="1" fill="hold" grpId="0" nodeType="withEffect">
                                  <p:stCondLst>
                                    <p:cond delay="250"/>
                                  </p:stCondLst>
                                  <p:childTnLst>
                                    <p:set>
                                      <p:cBhvr>
                                        <p:cTn id="77" dur="1" fill="hold">
                                          <p:stCondLst>
                                            <p:cond delay="0"/>
                                          </p:stCondLst>
                                        </p:cTn>
                                        <p:tgtEl>
                                          <p:spTgt spid="219139">
                                            <p:txEl>
                                              <p:pRg st="6" end="6"/>
                                            </p:txEl>
                                          </p:spTgt>
                                        </p:tgtEl>
                                        <p:attrNameLst>
                                          <p:attrName>style.visibility</p:attrName>
                                        </p:attrNameLst>
                                      </p:cBhvr>
                                      <p:to>
                                        <p:strVal val="visible"/>
                                      </p:to>
                                    </p:set>
                                    <p:animEffect transition="in" filter="slide(fromTop)">
                                      <p:cBhvr>
                                        <p:cTn id="78" dur="500"/>
                                        <p:tgtEl>
                                          <p:spTgt spid="21913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219139" grpId="0" build="p"/>
      <p:bldP spid="5" grpId="0" build="p"/>
      <p:bldP spid="9" grpId="0" animBg="1"/>
      <p:bldP spid="10" grpId="0"/>
      <p:bldP spid="11" grpId="0"/>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p:cNvSpPr>
          <p:nvPr>
            <p:ph type="ctrTitle"/>
          </p:nvPr>
        </p:nvSpPr>
        <p:spPr/>
        <p:txBody>
          <a:bodyPr/>
          <a:lstStyle/>
          <a:p>
            <a:r>
              <a:rPr lang="en-US">
                <a:latin typeface="Arial" charset="0"/>
                <a:ea typeface="ＭＳ Ｐゴシック" charset="0"/>
                <a:cs typeface="ＭＳ Ｐゴシック" charset="0"/>
              </a:rPr>
              <a:t>Dilemmas of Determination: Projective Tests</a:t>
            </a:r>
          </a:p>
        </p:txBody>
      </p:sp>
      <p:sp>
        <p:nvSpPr>
          <p:cNvPr id="9" name="Content Placeholder 8"/>
          <p:cNvSpPr>
            <a:spLocks noGrp="1"/>
          </p:cNvSpPr>
          <p:nvPr>
            <p:ph idx="4294967295"/>
          </p:nvPr>
        </p:nvSpPr>
        <p:spPr>
          <a:xfrm>
            <a:off x="4465576" y="1620707"/>
            <a:ext cx="4343400" cy="3743325"/>
          </a:xfrm>
        </p:spPr>
        <p:txBody>
          <a:bodyPr>
            <a:normAutofit/>
          </a:bodyPr>
          <a:lstStyle/>
          <a:p>
            <a:pPr marL="0" indent="0">
              <a:spcAft>
                <a:spcPts val="600"/>
              </a:spcAft>
              <a:buNone/>
            </a:pPr>
            <a:r>
              <a:rPr lang="en-US" sz="2200" b="1" dirty="0">
                <a:solidFill>
                  <a:schemeClr val="accent2">
                    <a:lumMod val="75000"/>
                  </a:schemeClr>
                </a:solidFill>
                <a:latin typeface="Arial" charset="0"/>
                <a:ea typeface="ＭＳ Ｐゴシック" charset="0"/>
                <a:cs typeface="ＭＳ Ｐゴシック" charset="0"/>
              </a:rPr>
              <a:t>Projective tests: </a:t>
            </a:r>
            <a:r>
              <a:rPr lang="en-US" sz="2200" b="1" dirty="0">
                <a:latin typeface="Arial" charset="0"/>
                <a:ea typeface="ＭＳ Ｐゴシック" charset="0"/>
                <a:cs typeface="ＭＳ Ｐゴシック" charset="0"/>
              </a:rPr>
              <a:t>Used to infer a person’</a:t>
            </a:r>
            <a:r>
              <a:rPr lang="en-US" altLang="ja-JP" sz="2200" b="1" dirty="0">
                <a:latin typeface="Arial" charset="0"/>
                <a:ea typeface="ＭＳ Ｐゴシック" charset="0"/>
                <a:cs typeface="ＭＳ Ｐゴシック" charset="0"/>
              </a:rPr>
              <a:t>s motives, conflicts, and unconscious dynamics on the basis of the person’s interpretation of ambiguous stimuli</a:t>
            </a:r>
          </a:p>
          <a:p>
            <a:pPr marL="128588" lvl="2"/>
            <a:r>
              <a:rPr lang="en-US" sz="2200" b="1" dirty="0">
                <a:solidFill>
                  <a:srgbClr val="8D35D1"/>
                </a:solidFill>
                <a:latin typeface="Arial" charset="0"/>
                <a:ea typeface="ＭＳ Ｐゴシック" charset="0"/>
              </a:rPr>
              <a:t>Rorschach Inkblot Test</a:t>
            </a:r>
          </a:p>
          <a:p>
            <a:pPr marL="128588" lvl="2">
              <a:spcAft>
                <a:spcPts val="1200"/>
              </a:spcAft>
            </a:pPr>
            <a:r>
              <a:rPr lang="en-US" sz="2200" b="1" dirty="0">
                <a:solidFill>
                  <a:schemeClr val="tx2"/>
                </a:solidFill>
                <a:latin typeface="Arial" charset="0"/>
                <a:ea typeface="ＭＳ Ｐゴシック" charset="0"/>
              </a:rPr>
              <a:t>Anatomically detailed dolls</a:t>
            </a:r>
          </a:p>
          <a:p>
            <a:pPr marL="0" indent="0">
              <a:buNone/>
            </a:pPr>
            <a:r>
              <a:rPr lang="en-US" sz="2200" b="1" dirty="0">
                <a:solidFill>
                  <a:srgbClr val="FF0000"/>
                </a:solidFill>
                <a:latin typeface="Arial" charset="0"/>
                <a:ea typeface="ＭＳ Ｐゴシック" charset="0"/>
                <a:cs typeface="ＭＳ Ｐゴシック" charset="0"/>
              </a:rPr>
              <a:t>Low reliability and </a:t>
            </a:r>
            <a:r>
              <a:rPr lang="en-US" sz="2200" b="1" dirty="0" smtClean="0">
                <a:solidFill>
                  <a:srgbClr val="FF0000"/>
                </a:solidFill>
                <a:latin typeface="Arial" charset="0"/>
                <a:ea typeface="ＭＳ Ｐゴシック" charset="0"/>
                <a:cs typeface="ＭＳ Ｐゴシック" charset="0"/>
              </a:rPr>
              <a:t>validity</a:t>
            </a:r>
            <a:endParaRPr lang="en-US" sz="2200" b="1" dirty="0">
              <a:solidFill>
                <a:srgbClr val="FF0000"/>
              </a:solidFill>
              <a:latin typeface="Arial" charset="0"/>
              <a:ea typeface="ＭＳ Ｐゴシック" charset="0"/>
              <a:cs typeface="ＭＳ Ｐゴシック" charset="0"/>
            </a:endParaRPr>
          </a:p>
        </p:txBody>
      </p:sp>
      <p:pic>
        <p:nvPicPr>
          <p:cNvPr id="31748"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201613" y="1620707"/>
            <a:ext cx="3783012" cy="3681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3201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afterEffect">
                                  <p:stCondLst>
                                    <p:cond delay="0"/>
                                  </p:stCondLst>
                                  <p:childTnLst>
                                    <p:set>
                                      <p:cBhvr>
                                        <p:cTn id="6" dur="1" fill="hold">
                                          <p:stCondLst>
                                            <p:cond delay="0"/>
                                          </p:stCondLst>
                                        </p:cTn>
                                        <p:tgtEl>
                                          <p:spTgt spid="31748"/>
                                        </p:tgtEl>
                                        <p:attrNameLst>
                                          <p:attrName>style.visibility</p:attrName>
                                        </p:attrNameLst>
                                      </p:cBhvr>
                                      <p:to>
                                        <p:strVal val="visible"/>
                                      </p:to>
                                    </p:set>
                                    <p:animEffect transition="in" filter="wheel(1)">
                                      <p:cBhvr>
                                        <p:cTn id="7" dur="2000"/>
                                        <p:tgtEl>
                                          <p:spTgt spid="31748"/>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1000"/>
                                        <p:tgtEl>
                                          <p:spTgt spid="9">
                                            <p:txEl>
                                              <p:pRg st="0" end="0"/>
                                            </p:txEl>
                                          </p:spTgt>
                                        </p:tgtEl>
                                      </p:cBhvr>
                                    </p:animEffect>
                                    <p:anim calcmode="lin" valueType="num">
                                      <p:cBhvr>
                                        <p:cTn id="12"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12" presetClass="entr" presetSubtype="1" fill="hold" grpId="0" nodeType="after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slide(fromTop)">
                                      <p:cBhvr>
                                        <p:cTn id="17" dur="500"/>
                                        <p:tgtEl>
                                          <p:spTgt spid="9">
                                            <p:txEl>
                                              <p:pRg st="1" end="1"/>
                                            </p:txEl>
                                          </p:spTgt>
                                        </p:tgtEl>
                                      </p:cBhvr>
                                    </p:animEffect>
                                  </p:childTnLst>
                                </p:cTn>
                              </p:par>
                            </p:childTnLst>
                          </p:cTn>
                        </p:par>
                        <p:par>
                          <p:cTn id="18" fill="hold">
                            <p:stCondLst>
                              <p:cond delay="3500"/>
                            </p:stCondLst>
                            <p:childTnLst>
                              <p:par>
                                <p:cTn id="19" presetID="12" presetClass="entr" presetSubtype="1" fill="hold" grpId="0" nodeType="after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slide(fromTop)">
                                      <p:cBhvr>
                                        <p:cTn id="21" dur="500"/>
                                        <p:tgtEl>
                                          <p:spTgt spid="9">
                                            <p:txEl>
                                              <p:pRg st="2" end="2"/>
                                            </p:txEl>
                                          </p:spTgt>
                                        </p:tgtEl>
                                      </p:cBhvr>
                                    </p:animEffect>
                                  </p:childTnLst>
                                </p:cTn>
                              </p:par>
                            </p:childTnLst>
                          </p:cTn>
                        </p:par>
                        <p:par>
                          <p:cTn id="22" fill="hold" nodeType="afterGroup">
                            <p:stCondLst>
                              <p:cond delay="4000"/>
                            </p:stCondLst>
                            <p:childTnLst>
                              <p:par>
                                <p:cTn id="23" presetID="42" presetClass="entr" presetSubtype="0" fill="hold" grpId="0" nodeType="after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Effect transition="in" filter="fade">
                                      <p:cBhvr>
                                        <p:cTn id="25" dur="1000"/>
                                        <p:tgtEl>
                                          <p:spTgt spid="9">
                                            <p:txEl>
                                              <p:pRg st="3" end="3"/>
                                            </p:txEl>
                                          </p:spTgt>
                                        </p:tgtEl>
                                      </p:cBhvr>
                                    </p:animEffect>
                                    <p:anim calcmode="lin" valueType="num">
                                      <p:cBhvr>
                                        <p:cTn id="26"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p:cNvSpPr>
          <p:nvPr>
            <p:ph type="ctrTitle"/>
          </p:nvPr>
        </p:nvSpPr>
        <p:spPr/>
        <p:txBody>
          <a:bodyPr/>
          <a:lstStyle/>
          <a:p>
            <a:pPr eaLnBrk="1" hangingPunct="1"/>
            <a:r>
              <a:rPr lang="en-US">
                <a:latin typeface="Arial" charset="0"/>
                <a:ea typeface="ＭＳ Ｐゴシック" charset="0"/>
                <a:cs typeface="ＭＳ Ｐゴシック" charset="0"/>
              </a:rPr>
              <a:t>Dilemmas of Measurement: Objective Tests</a:t>
            </a:r>
          </a:p>
        </p:txBody>
      </p:sp>
      <p:sp>
        <p:nvSpPr>
          <p:cNvPr id="8" name="Content Placeholder 7"/>
          <p:cNvSpPr>
            <a:spLocks noGrp="1"/>
          </p:cNvSpPr>
          <p:nvPr>
            <p:ph idx="4294967295"/>
          </p:nvPr>
        </p:nvSpPr>
        <p:spPr>
          <a:xfrm>
            <a:off x="1971186" y="1525857"/>
            <a:ext cx="4846154" cy="3670719"/>
          </a:xfrm>
        </p:spPr>
        <p:txBody>
          <a:bodyPr>
            <a:normAutofit/>
          </a:bodyPr>
          <a:lstStyle/>
          <a:p>
            <a:pPr marL="0" indent="0">
              <a:spcAft>
                <a:spcPts val="600"/>
              </a:spcAft>
              <a:buNone/>
              <a:tabLst>
                <a:tab pos="282575" algn="l"/>
                <a:tab pos="800100" algn="l"/>
              </a:tabLst>
            </a:pPr>
            <a:r>
              <a:rPr lang="en-US" sz="2000" b="1" dirty="0">
                <a:solidFill>
                  <a:srgbClr val="C62DB0"/>
                </a:solidFill>
                <a:latin typeface="Arial" charset="0"/>
                <a:ea typeface="ＭＳ Ｐゴシック" charset="0"/>
                <a:cs typeface="ＭＳ Ｐゴシック" charset="0"/>
              </a:rPr>
              <a:t>Objective tests (inventories): </a:t>
            </a:r>
            <a:r>
              <a:rPr lang="en-US" sz="2000" b="1" dirty="0">
                <a:solidFill>
                  <a:srgbClr val="E6BB4F"/>
                </a:solidFill>
                <a:latin typeface="Arial" charset="0"/>
                <a:ea typeface="ＭＳ Ｐゴシック" charset="0"/>
                <a:cs typeface="ＭＳ Ｐゴシック" charset="0"/>
              </a:rPr>
              <a:t/>
            </a:r>
            <a:br>
              <a:rPr lang="en-US" sz="2000" b="1" dirty="0">
                <a:solidFill>
                  <a:srgbClr val="E6BB4F"/>
                </a:solidFill>
                <a:latin typeface="Arial" charset="0"/>
                <a:ea typeface="ＭＳ Ｐゴシック" charset="0"/>
                <a:cs typeface="ＭＳ Ｐゴシック" charset="0"/>
              </a:rPr>
            </a:br>
            <a:r>
              <a:rPr lang="en-US" sz="2000" b="1" dirty="0">
                <a:solidFill>
                  <a:srgbClr val="424242"/>
                </a:solidFill>
                <a:latin typeface="Arial" charset="0"/>
                <a:ea typeface="ＭＳ Ｐゴシック" charset="0"/>
                <a:cs typeface="ＭＳ Ｐゴシック" charset="0"/>
              </a:rPr>
              <a:t>Standardized objective questionnaires requiring written responses; typically include scales on which people are asked to rate themselves</a:t>
            </a:r>
            <a:endParaRPr lang="en-US" sz="2000" b="1" i="1" dirty="0">
              <a:solidFill>
                <a:srgbClr val="404040"/>
              </a:solidFill>
              <a:latin typeface="Arial" charset="0"/>
              <a:ea typeface="ＭＳ Ｐゴシック" charset="0"/>
              <a:cs typeface="ＭＳ Ｐゴシック" charset="0"/>
            </a:endParaRPr>
          </a:p>
          <a:p>
            <a:pPr marL="225425" indent="-225425">
              <a:spcAft>
                <a:spcPts val="600"/>
              </a:spcAft>
            </a:pPr>
            <a:r>
              <a:rPr lang="en-US" sz="2000" b="1" dirty="0" smtClean="0">
                <a:solidFill>
                  <a:srgbClr val="0D98B8"/>
                </a:solidFill>
                <a:latin typeface="Arial" charset="0"/>
                <a:ea typeface="ＭＳ Ｐゴシック" charset="0"/>
              </a:rPr>
              <a:t>Beck </a:t>
            </a:r>
            <a:r>
              <a:rPr lang="en-US" sz="2000" b="1" dirty="0">
                <a:solidFill>
                  <a:srgbClr val="0D98B8"/>
                </a:solidFill>
                <a:latin typeface="Arial" charset="0"/>
                <a:ea typeface="ＭＳ Ｐゴシック" charset="0"/>
              </a:rPr>
              <a:t>Depression Inventory</a:t>
            </a:r>
          </a:p>
          <a:p>
            <a:pPr marL="225425" indent="-225425">
              <a:spcAft>
                <a:spcPts val="600"/>
              </a:spcAft>
            </a:pPr>
            <a:r>
              <a:rPr lang="en-US" sz="2000" b="1" dirty="0" smtClean="0">
                <a:solidFill>
                  <a:srgbClr val="619311"/>
                </a:solidFill>
                <a:latin typeface="Arial" charset="0"/>
                <a:ea typeface="ＭＳ Ｐゴシック" charset="0"/>
              </a:rPr>
              <a:t>Minnesota </a:t>
            </a:r>
            <a:r>
              <a:rPr lang="en-US" sz="2000" b="1" dirty="0">
                <a:solidFill>
                  <a:srgbClr val="619311"/>
                </a:solidFill>
                <a:latin typeface="Arial" charset="0"/>
                <a:ea typeface="ＭＳ Ｐゴシック" charset="0"/>
              </a:rPr>
              <a:t>Multiphasic </a:t>
            </a:r>
            <a:r>
              <a:rPr lang="en-US" sz="2000" b="1" dirty="0" smtClean="0">
                <a:solidFill>
                  <a:srgbClr val="619311"/>
                </a:solidFill>
                <a:latin typeface="Arial" charset="0"/>
                <a:ea typeface="ＭＳ Ｐゴシック" charset="0"/>
              </a:rPr>
              <a:t>Personality Inventory </a:t>
            </a:r>
            <a:r>
              <a:rPr lang="en-US" sz="2000" b="1" dirty="0">
                <a:solidFill>
                  <a:srgbClr val="619311"/>
                </a:solidFill>
                <a:latin typeface="Arial" charset="0"/>
                <a:ea typeface="ＭＳ Ｐゴシック" charset="0"/>
              </a:rPr>
              <a:t>(MMPI</a:t>
            </a:r>
            <a:r>
              <a:rPr lang="en-US" sz="2000" b="1" dirty="0" smtClean="0">
                <a:solidFill>
                  <a:srgbClr val="619311"/>
                </a:solidFill>
                <a:latin typeface="Arial" charset="0"/>
                <a:ea typeface="ＭＳ Ｐゴシック" charset="0"/>
              </a:rPr>
              <a:t>)</a:t>
            </a:r>
            <a:endParaRPr lang="en-US" sz="2000" b="1" dirty="0">
              <a:solidFill>
                <a:srgbClr val="424242"/>
              </a:solidFill>
              <a:latin typeface="Arial" charset="0"/>
              <a:ea typeface="ＭＳ Ｐゴシック" charset="0"/>
            </a:endParaRPr>
          </a:p>
          <a:p>
            <a:pPr marL="114300" lvl="1" indent="-6350">
              <a:spcAft>
                <a:spcPts val="600"/>
              </a:spcAft>
              <a:buFont typeface="Arial" charset="0"/>
              <a:buNone/>
              <a:tabLst>
                <a:tab pos="282575" algn="l"/>
                <a:tab pos="800100" algn="l"/>
              </a:tabLst>
            </a:pPr>
            <a:r>
              <a:rPr lang="en-US" sz="2000" b="1" dirty="0">
                <a:solidFill>
                  <a:schemeClr val="accent6"/>
                </a:solidFill>
                <a:latin typeface="Arial" charset="0"/>
                <a:ea typeface="ＭＳ Ｐゴシック" charset="0"/>
              </a:rPr>
              <a:t>Generally more reliable and </a:t>
            </a:r>
            <a:r>
              <a:rPr lang="en-US" sz="2000" b="1" dirty="0" smtClean="0">
                <a:solidFill>
                  <a:schemeClr val="accent6"/>
                </a:solidFill>
                <a:latin typeface="Arial" charset="0"/>
                <a:ea typeface="ＭＳ Ｐゴシック" charset="0"/>
              </a:rPr>
              <a:t>valid than </a:t>
            </a:r>
            <a:r>
              <a:rPr lang="en-US" sz="2000" b="1" dirty="0">
                <a:solidFill>
                  <a:schemeClr val="accent6"/>
                </a:solidFill>
                <a:latin typeface="Arial" charset="0"/>
                <a:ea typeface="ＭＳ Ｐゴシック" charset="0"/>
              </a:rPr>
              <a:t>projective </a:t>
            </a:r>
            <a:r>
              <a:rPr lang="en-US" sz="2000" b="1" dirty="0" smtClean="0">
                <a:solidFill>
                  <a:schemeClr val="accent6"/>
                </a:solidFill>
                <a:latin typeface="Arial" charset="0"/>
                <a:ea typeface="ＭＳ Ｐゴシック" charset="0"/>
              </a:rPr>
              <a:t>tests</a:t>
            </a:r>
            <a:endParaRPr lang="en-US" sz="2000" b="1" dirty="0">
              <a:solidFill>
                <a:schemeClr val="accent6"/>
              </a:solidFill>
              <a:latin typeface="Arial" charset="0"/>
              <a:ea typeface="ＭＳ Ｐゴシック" charset="0"/>
              <a:cs typeface="ＭＳ Ｐゴシック" charset="0"/>
            </a:endParaRPr>
          </a:p>
        </p:txBody>
      </p:sp>
      <p:pic>
        <p:nvPicPr>
          <p:cNvPr id="2" name="Picture 1" descr="AL1178883_High Re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1165" y="5515684"/>
            <a:ext cx="8660854" cy="857008"/>
          </a:xfrm>
          <a:prstGeom prst="rect">
            <a:avLst/>
          </a:prstGeom>
        </p:spPr>
      </p:pic>
    </p:spTree>
    <p:extLst>
      <p:ext uri="{BB962C8B-B14F-4D97-AF65-F5344CB8AC3E}">
        <p14:creationId xmlns:p14="http://schemas.microsoft.com/office/powerpoint/2010/main" val="2497227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2" presetClass="entr" presetSubtype="1" fill="hold" grpId="0" nodeType="after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slide(fromTop)">
                                      <p:cBhvr>
                                        <p:cTn id="20" dur="500"/>
                                        <p:tgtEl>
                                          <p:spTgt spid="8">
                                            <p:txEl>
                                              <p:pRg st="1" end="1"/>
                                            </p:txEl>
                                          </p:spTgt>
                                        </p:tgtEl>
                                      </p:cBhvr>
                                    </p:animEffect>
                                  </p:childTnLst>
                                </p:cTn>
                              </p:par>
                            </p:childTnLst>
                          </p:cTn>
                        </p:par>
                        <p:par>
                          <p:cTn id="21" fill="hold">
                            <p:stCondLst>
                              <p:cond delay="2500"/>
                            </p:stCondLst>
                            <p:childTnLst>
                              <p:par>
                                <p:cTn id="22" presetID="12" presetClass="entr" presetSubtype="1" fill="hold" grpId="0" nodeType="after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slide(fromTop)">
                                      <p:cBhvr>
                                        <p:cTn id="24" dur="500"/>
                                        <p:tgtEl>
                                          <p:spTgt spid="8">
                                            <p:txEl>
                                              <p:pRg st="2" end="2"/>
                                            </p:txEl>
                                          </p:spTgt>
                                        </p:tgtEl>
                                      </p:cBhvr>
                                    </p:animEffect>
                                  </p:childTnLst>
                                </p:cTn>
                              </p:par>
                            </p:childTnLst>
                          </p:cTn>
                        </p:par>
                        <p:par>
                          <p:cTn id="25" fill="hold" nodeType="afterGroup">
                            <p:stCondLst>
                              <p:cond delay="3000"/>
                            </p:stCondLst>
                            <p:childTnLst>
                              <p:par>
                                <p:cTn id="26" presetID="42" presetClass="entr" presetSubtype="0" fill="hold" grpId="0" nodeType="after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1000"/>
                                        <p:tgtEl>
                                          <p:spTgt spid="8">
                                            <p:txEl>
                                              <p:pRg st="3" end="3"/>
                                            </p:txEl>
                                          </p:spTgt>
                                        </p:tgtEl>
                                      </p:cBhvr>
                                    </p:animEffect>
                                    <p:anim calcmode="lin" valueType="num">
                                      <p:cBhvr>
                                        <p:cTn id="2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937</TotalTime>
  <Words>3203</Words>
  <Application>Microsoft Macintosh PowerPoint</Application>
  <PresentationFormat>On-screen Show (4:3)</PresentationFormat>
  <Paragraphs>410</Paragraphs>
  <Slides>62</Slides>
  <Notes>38</Notes>
  <HiddenSlides>0</HiddenSlides>
  <MMClips>0</MMClips>
  <ScaleCrop>false</ScaleCrop>
  <HeadingPairs>
    <vt:vector size="4" baseType="variant">
      <vt:variant>
        <vt:lpstr>Theme</vt:lpstr>
      </vt:variant>
      <vt:variant>
        <vt:i4>2</vt:i4>
      </vt:variant>
      <vt:variant>
        <vt:lpstr>Slide Titles</vt:lpstr>
      </vt:variant>
      <vt:variant>
        <vt:i4>62</vt:i4>
      </vt:variant>
    </vt:vector>
  </HeadingPairs>
  <TitlesOfParts>
    <vt:vector size="64" baseType="lpstr">
      <vt:lpstr>1_Office Theme</vt:lpstr>
      <vt:lpstr>Custom Design</vt:lpstr>
      <vt:lpstr>PowerPoint Presentation</vt:lpstr>
      <vt:lpstr>PowerPoint Presentation</vt:lpstr>
      <vt:lpstr>PowerPoint Presentation</vt:lpstr>
      <vt:lpstr>Dilemmas of Definition</vt:lpstr>
      <vt:lpstr>Dilemmas of Diagnosis</vt:lpstr>
      <vt:lpstr>Classifying Disorders: The DSM</vt:lpstr>
      <vt:lpstr>PowerPoint Presentation</vt:lpstr>
      <vt:lpstr>Dilemmas of Determination: Projective Tests</vt:lpstr>
      <vt:lpstr>Dilemmas of Measurement: Objective Tests</vt:lpstr>
      <vt:lpstr>PowerPoint Presentation</vt:lpstr>
      <vt:lpstr>PowerPoint Presentation</vt:lpstr>
      <vt:lpstr>Anxiety and Panic</vt:lpstr>
      <vt:lpstr>Panic Disorder</vt:lpstr>
      <vt:lpstr>Panic Disorder</vt:lpstr>
      <vt:lpstr>Fears and Phobias</vt:lpstr>
      <vt:lpstr>PowerPoint Presentation</vt:lpstr>
      <vt:lpstr>PowerPoint Presentation</vt:lpstr>
      <vt:lpstr>Posttraumatic Stress Disorder</vt:lpstr>
      <vt:lpstr>Obsessions and Compulsions</vt:lpstr>
      <vt:lpstr>PowerPoint Presentation</vt:lpstr>
      <vt:lpstr>PowerPoint Presentation</vt:lpstr>
      <vt:lpstr>Depression</vt:lpstr>
      <vt:lpstr>Bipolar Disorder</vt:lpstr>
      <vt:lpstr>Origins of Depression</vt:lpstr>
      <vt:lpstr>Origins of Depression</vt:lpstr>
      <vt:lpstr>Genetic Predispositions</vt:lpstr>
      <vt:lpstr>Violence and Parental Neglect</vt:lpstr>
      <vt:lpstr>Losses of Important Relationships</vt:lpstr>
      <vt:lpstr>Cognitive Habits</vt:lpstr>
      <vt:lpstr>PowerPoint Presentation</vt:lpstr>
      <vt:lpstr>PowerPoint Presentation</vt:lpstr>
      <vt:lpstr>Personality Disorders</vt:lpstr>
      <vt:lpstr>Antisocial Personality Disorder</vt:lpstr>
      <vt:lpstr>Psychopathy: Myths and Evidence</vt:lpstr>
      <vt:lpstr>Psychopathy: Myths and Evidence</vt:lpstr>
      <vt:lpstr>Figure 15.2: Emotions and Psychopathy</vt:lpstr>
      <vt:lpstr>PowerPoint Presentation</vt:lpstr>
      <vt:lpstr>PowerPoint Presentation</vt:lpstr>
      <vt:lpstr>Biology and Addiction</vt:lpstr>
      <vt:lpstr>Figure 15.3: The Addicted Brain</vt:lpstr>
      <vt:lpstr>Learning, Culture, and Addiction</vt:lpstr>
      <vt:lpstr>Debating the Causes of Addiction</vt:lpstr>
      <vt:lpstr>PowerPoint Presentation</vt:lpstr>
      <vt:lpstr>PowerPoint Presentation</vt:lpstr>
      <vt:lpstr>Dissociative Identity Disorder</vt:lpstr>
      <vt:lpstr>Can You See the Real Me?</vt:lpstr>
      <vt:lpstr>Putting the Pieces Together</vt:lpstr>
      <vt:lpstr>PowerPoint Presentation</vt:lpstr>
      <vt:lpstr>PowerPoint Presentation</vt:lpstr>
      <vt:lpstr>Symptoms of Schizophrenia</vt:lpstr>
      <vt:lpstr>Symptoms of Schizophrenia</vt:lpstr>
      <vt:lpstr>Origins of Schizophrenia</vt:lpstr>
      <vt:lpstr>Figure 15.4: Schizophrenia and the Brain</vt:lpstr>
      <vt:lpstr>Figure 15.5: Genetic Vulnerability to Schizophrenia</vt:lpstr>
      <vt:lpstr>Prenatal Problems or Birth Complications</vt:lpstr>
      <vt:lpstr>Biological Events During Adolescence</vt:lpstr>
      <vt:lpstr>Figure 15.6: The Adolescent Brain and Schizophrenia</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Rocky Buckley</dc:creator>
  <cp:lastModifiedBy>Rocky Buckley</cp:lastModifiedBy>
  <cp:revision>64</cp:revision>
  <dcterms:created xsi:type="dcterms:W3CDTF">2016-02-12T17:13:06Z</dcterms:created>
  <dcterms:modified xsi:type="dcterms:W3CDTF">2016-03-29T19:02:56Z</dcterms:modified>
</cp:coreProperties>
</file>