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2" r:id="rId33"/>
    <p:sldId id="293" r:id="rId34"/>
    <p:sldId id="295" r:id="rId35"/>
    <p:sldId id="296" r:id="rId36"/>
    <p:sldId id="29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3967"/>
    <a:srgbClr val="7C8BC4"/>
    <a:srgbClr val="30431D"/>
    <a:srgbClr val="30390E"/>
    <a:srgbClr val="064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707" autoAdjust="0"/>
  </p:normalViewPr>
  <p:slideViewPr>
    <p:cSldViewPr>
      <p:cViewPr varScale="1">
        <p:scale>
          <a:sx n="141" d="100"/>
          <a:sy n="141" d="100"/>
        </p:scale>
        <p:origin x="-104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6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first day of class, students in an introductory psychology course actually did worse than chance on a true–false psychological information questionnaire. But by the end of the semester, after they had learned to examine the scientific evidence for their beliefs, their performance had greatly improved.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0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4F3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4F3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3338" y="6400805"/>
            <a:ext cx="9156700" cy="473070"/>
            <a:chOff x="33338" y="6400805"/>
            <a:chExt cx="9156700" cy="473070"/>
          </a:xfrm>
        </p:grpSpPr>
        <p:pic>
          <p:nvPicPr>
            <p:cNvPr id="19" name="Always Learning Logo" descr="Pearson: Always Learning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earson 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Copyright" descr="Copyright 2015, 2012, 2009"/>
            <p:cNvSpPr txBox="1">
              <a:spLocks noChangeArrowheads="1"/>
            </p:cNvSpPr>
            <p:nvPr/>
          </p:nvSpPr>
          <p:spPr bwMode="auto">
            <a:xfrm>
              <a:off x="1413669" y="6400805"/>
              <a:ext cx="6316663" cy="457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2017, 2014, 2011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4F3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6" name="Copyright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2017, 2014, 2011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7" name="Pearson Logo" descr="Pearson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12/21/15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4F3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4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12/21/15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4F3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33338" y="6408738"/>
            <a:ext cx="9156700" cy="465137"/>
            <a:chOff x="33338" y="6408738"/>
            <a:chExt cx="9156700" cy="465137"/>
          </a:xfrm>
        </p:grpSpPr>
        <p:pic>
          <p:nvPicPr>
            <p:cNvPr id="13" name="Always Learning Logo" descr="Pearson: Always Learning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Copyright" descr="Copyright 2015, 2012, 2009"/>
            <p:cNvSpPr txBox="1">
              <a:spLocks noChangeArrowheads="1"/>
            </p:cNvSpPr>
            <p:nvPr/>
          </p:nvSpPr>
          <p:spPr bwMode="auto">
            <a:xfrm>
              <a:off x="14136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2017, 2014, 2011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add Learning Objective(s)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4F3967"/>
              </a:buClr>
              <a:defRPr/>
            </a:lvl1pPr>
            <a:lvl2pPr>
              <a:buClr>
                <a:srgbClr val="4F3967"/>
              </a:buClr>
              <a:defRPr/>
            </a:lvl2pPr>
            <a:lvl3pPr>
              <a:buClr>
                <a:srgbClr val="4F3967"/>
              </a:buClr>
              <a:defRPr/>
            </a:lvl3pPr>
            <a:lvl4pPr>
              <a:buClr>
                <a:srgbClr val="4F3967"/>
              </a:buClr>
              <a:defRPr/>
            </a:lvl4pPr>
            <a:lvl5pPr>
              <a:buClr>
                <a:srgbClr val="4F3967"/>
              </a:buClr>
              <a:defRPr/>
            </a:lvl5pPr>
            <a:lvl6pPr>
              <a:buClr>
                <a:srgbClr val="4F3967"/>
              </a:buClr>
              <a:defRPr/>
            </a:lvl6pPr>
            <a:lvl7pPr>
              <a:buClr>
                <a:srgbClr val="4F3967"/>
              </a:buClr>
              <a:defRPr/>
            </a:lvl7pPr>
            <a:lvl8pPr>
              <a:buClr>
                <a:srgbClr val="4F3967"/>
              </a:buClr>
              <a:defRPr/>
            </a:lvl8pPr>
            <a:lvl9pPr>
              <a:buClr>
                <a:srgbClr val="4F3967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12/21/15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F3967"/>
              </a:buClr>
              <a:buSzPct val="100000"/>
              <a:defRPr/>
            </a:lvl1pPr>
            <a:lvl2pPr>
              <a:buClr>
                <a:srgbClr val="4F3967"/>
              </a:buClr>
              <a:defRPr/>
            </a:lvl2pPr>
            <a:lvl3pPr>
              <a:buClr>
                <a:srgbClr val="4F3967"/>
              </a:buClr>
              <a:defRPr/>
            </a:lvl3pPr>
            <a:lvl4pPr>
              <a:buClr>
                <a:srgbClr val="4F3967"/>
              </a:buClr>
              <a:defRPr/>
            </a:lvl4pPr>
            <a:lvl5pPr>
              <a:buClr>
                <a:srgbClr val="4F3967"/>
              </a:buClr>
              <a:defRPr/>
            </a:lvl5pPr>
            <a:lvl6pPr>
              <a:buClr>
                <a:srgbClr val="4F3967"/>
              </a:buClr>
              <a:defRPr/>
            </a:lvl6pPr>
            <a:lvl7pPr>
              <a:buClr>
                <a:srgbClr val="4F3967"/>
              </a:buClr>
              <a:defRPr/>
            </a:lvl7pPr>
            <a:lvl8pPr>
              <a:buClr>
                <a:srgbClr val="4F3967"/>
              </a:buClr>
              <a:defRPr/>
            </a:lvl8pPr>
            <a:lvl9pPr>
              <a:buClr>
                <a:srgbClr val="4F3967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4F3967"/>
              </a:buClr>
              <a:buSzPct val="25000"/>
              <a:defRPr sz="2400"/>
            </a:lvl1pPr>
            <a:lvl2pPr marL="569913" indent="-285750">
              <a:buClr>
                <a:srgbClr val="4F3967"/>
              </a:buClr>
              <a:defRPr sz="2000"/>
            </a:lvl2pPr>
            <a:lvl3pPr>
              <a:buClr>
                <a:srgbClr val="4F3967"/>
              </a:buClr>
              <a:defRPr sz="2000"/>
            </a:lvl3pPr>
            <a:lvl4pPr>
              <a:buClr>
                <a:srgbClr val="4F3967"/>
              </a:buClr>
              <a:defRPr/>
            </a:lvl4pPr>
            <a:lvl5pPr>
              <a:buClr>
                <a:srgbClr val="4F3967"/>
              </a:buClr>
              <a:defRPr/>
            </a:lvl5pPr>
            <a:lvl6pPr>
              <a:buClr>
                <a:srgbClr val="4F3967"/>
              </a:buClr>
              <a:defRPr/>
            </a:lvl6pPr>
            <a:lvl7pPr>
              <a:buClr>
                <a:srgbClr val="4F3967"/>
              </a:buClr>
              <a:defRPr/>
            </a:lvl7pPr>
            <a:lvl8pPr>
              <a:buClr>
                <a:srgbClr val="4F3967"/>
              </a:buClr>
              <a:defRPr/>
            </a:lvl8pPr>
            <a:lvl9pPr>
              <a:buClr>
                <a:srgbClr val="4F3967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12/21/15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4F3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6" name="Copyright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2017, 2014, 2011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7" name="Pearson Logo" descr="Pearson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buClr>
                <a:srgbClr val="4F3967"/>
              </a:buClr>
              <a:defRPr sz="2000"/>
            </a:lvl1pPr>
            <a:lvl2pPr>
              <a:buClr>
                <a:srgbClr val="4F3967"/>
              </a:buClr>
              <a:defRPr sz="1800"/>
            </a:lvl2pPr>
            <a:lvl3pPr>
              <a:buClr>
                <a:srgbClr val="4F3967"/>
              </a:buClr>
              <a:defRPr sz="1600"/>
            </a:lvl3pPr>
            <a:lvl4pPr>
              <a:buClr>
                <a:srgbClr val="4F3967"/>
              </a:buClr>
              <a:defRPr sz="1400"/>
            </a:lvl4pPr>
            <a:lvl5pPr>
              <a:buClr>
                <a:srgbClr val="4F3967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buClr>
                <a:srgbClr val="4F3967"/>
              </a:buClr>
              <a:defRPr sz="2000"/>
            </a:lvl1pPr>
            <a:lvl2pPr>
              <a:buClr>
                <a:srgbClr val="4F3967"/>
              </a:buClr>
              <a:defRPr sz="1800"/>
            </a:lvl2pPr>
            <a:lvl3pPr>
              <a:buClr>
                <a:srgbClr val="4F3967"/>
              </a:buClr>
              <a:defRPr sz="1600"/>
            </a:lvl3pPr>
            <a:lvl4pPr>
              <a:buClr>
                <a:srgbClr val="4F3967"/>
              </a:buClr>
              <a:defRPr sz="1400"/>
            </a:lvl4pPr>
            <a:lvl5pPr>
              <a:buClr>
                <a:srgbClr val="4F3967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4F3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12/21/15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4F3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13" name="Copyright" descr="Pearson: Copyright 2015, 2012, 2009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2017, 2014, 2011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30431D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30431D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30431D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30431D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30431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30431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30431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30431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30431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Twelfth Edition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What Is Psychology?</a:t>
            </a:r>
            <a:endParaRPr lang="en-US" dirty="0"/>
          </a:p>
        </p:txBody>
      </p:sp>
      <p:pic>
        <p:nvPicPr>
          <p:cNvPr id="3" name="Picture 2" descr="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7422"/>
            <a:ext cx="3886200" cy="481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54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Critical Thinking? </a:t>
            </a:r>
            <a:r>
              <a:rPr lang="en-US" sz="2000" dirty="0" smtClean="0"/>
              <a:t>(2 of 2)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 thinking helps people evaluate competing findings on psychological issues that are personally and socially important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Critical thinkers </a:t>
            </a:r>
            <a:r>
              <a:rPr lang="en-US" dirty="0"/>
              <a:t>are able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look </a:t>
            </a:r>
            <a:r>
              <a:rPr lang="en-US" dirty="0"/>
              <a:t>for flaws in </a:t>
            </a:r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resist </a:t>
            </a:r>
            <a:r>
              <a:rPr lang="en-US" dirty="0"/>
              <a:t>claims that have no </a:t>
            </a:r>
            <a:r>
              <a:rPr lang="en-US" dirty="0" smtClean="0"/>
              <a:t>support</a:t>
            </a:r>
          </a:p>
          <a:p>
            <a:r>
              <a:rPr lang="en-US" dirty="0"/>
              <a:t>Critical thinking is fundamental to all science, including psychological science.</a:t>
            </a:r>
          </a:p>
        </p:txBody>
      </p:sp>
    </p:spTree>
    <p:extLst>
      <p:ext uri="{BB962C8B-B14F-4D97-AF65-F5344CB8AC3E}">
        <p14:creationId xmlns:p14="http://schemas.microsoft.com/office/powerpoint/2010/main" val="327427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Critical </a:t>
            </a:r>
            <a:r>
              <a:rPr lang="en-US" dirty="0" smtClean="0"/>
              <a:t>Thinking </a:t>
            </a:r>
            <a:r>
              <a:rPr lang="en-US" sz="2000" dirty="0" smtClean="0"/>
              <a:t>(1 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benefit of studying psychology is the development of critical-thinking skills and attitudes. </a:t>
            </a:r>
            <a:endParaRPr lang="en-US" dirty="0" smtClean="0"/>
          </a:p>
          <a:p>
            <a:r>
              <a:rPr lang="en-US" dirty="0"/>
              <a:t>Critical thinking helps people evaluate competing findings on psychological issues that are personally and socially important. </a:t>
            </a:r>
          </a:p>
        </p:txBody>
      </p:sp>
    </p:spTree>
    <p:extLst>
      <p:ext uri="{BB962C8B-B14F-4D97-AF65-F5344CB8AC3E}">
        <p14:creationId xmlns:p14="http://schemas.microsoft.com/office/powerpoint/2010/main" val="193514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Critical </a:t>
            </a:r>
            <a:r>
              <a:rPr lang="en-US" dirty="0" smtClean="0"/>
              <a:t>Thinking </a:t>
            </a:r>
            <a:r>
              <a:rPr lang="en-US" sz="2000" dirty="0" smtClean="0"/>
              <a:t>(2 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Eight critical-thinking guidelines:</a:t>
            </a:r>
          </a:p>
          <a:p>
            <a:pPr lvl="1"/>
            <a:r>
              <a:rPr lang="en-US" dirty="0" smtClean="0"/>
              <a:t>Ask questions: be willing to wonder.</a:t>
            </a:r>
          </a:p>
          <a:p>
            <a:pPr lvl="1"/>
            <a:r>
              <a:rPr lang="en-US" dirty="0" smtClean="0"/>
              <a:t>Define your terms.</a:t>
            </a:r>
          </a:p>
          <a:p>
            <a:pPr lvl="1"/>
            <a:r>
              <a:rPr lang="en-US" dirty="0" smtClean="0"/>
              <a:t>Examine the evidence.</a:t>
            </a:r>
          </a:p>
          <a:p>
            <a:pPr lvl="1"/>
            <a:r>
              <a:rPr lang="en-US" dirty="0" smtClean="0"/>
              <a:t>Analyze assumptions and biases.</a:t>
            </a:r>
          </a:p>
          <a:p>
            <a:pPr lvl="1"/>
            <a:r>
              <a:rPr lang="en-US" dirty="0" smtClean="0"/>
              <a:t>Avoid emotional reasoning.</a:t>
            </a:r>
          </a:p>
          <a:p>
            <a:pPr lvl="1"/>
            <a:r>
              <a:rPr lang="en-US" dirty="0" smtClean="0"/>
              <a:t>Don’t oversimplify.</a:t>
            </a:r>
          </a:p>
          <a:p>
            <a:pPr lvl="1"/>
            <a:r>
              <a:rPr lang="en-US" dirty="0" smtClean="0"/>
              <a:t>Consider other interpretations.</a:t>
            </a:r>
          </a:p>
          <a:p>
            <a:pPr lvl="1"/>
            <a:r>
              <a:rPr lang="en-US" dirty="0" smtClean="0"/>
              <a:t>Tolerate uncertainty.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Psychology’s Past: From the Armchair to the Laboratory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LO 1.3.A</a:t>
            </a:r>
            <a:r>
              <a:rPr lang="en-US" sz="2800" dirty="0"/>
              <a:t> Discuss some of the pre-psychological approaches to explaining psychological topics, from ancient times through the early 1800s.</a:t>
            </a:r>
          </a:p>
          <a:p>
            <a:r>
              <a:rPr lang="en-US" sz="2800" b="1" dirty="0"/>
              <a:t>LO 1.3.B</a:t>
            </a:r>
            <a:r>
              <a:rPr lang="en-US" sz="2800" dirty="0"/>
              <a:t> Explain Wilhelm Wundt’s contributions to the birth of modern psychology.</a:t>
            </a:r>
          </a:p>
          <a:p>
            <a:r>
              <a:rPr lang="en-US" sz="2800" b="1" dirty="0"/>
              <a:t>LO 1.3.C</a:t>
            </a:r>
            <a:r>
              <a:rPr lang="en-US" sz="2800" dirty="0"/>
              <a:t> Compare the three early psychologies of structuralism, functionalism, and psychoanalysis, and identify the major thinkers who promoted each of these schools of thought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85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Forerunners of Modern Psychology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Psychology’s forerunners made some valid observations and had useful </a:t>
            </a:r>
            <a:r>
              <a:rPr lang="en-US" dirty="0" smtClean="0"/>
              <a:t>insights.</a:t>
            </a:r>
          </a:p>
          <a:p>
            <a:r>
              <a:rPr lang="en-US" dirty="0" smtClean="0"/>
              <a:t>However, they did not use rigorous </a:t>
            </a:r>
            <a:r>
              <a:rPr lang="en-US" dirty="0"/>
              <a:t>empirical </a:t>
            </a:r>
            <a:r>
              <a:rPr lang="en-US" dirty="0" smtClean="0"/>
              <a:t>methods.</a:t>
            </a:r>
          </a:p>
          <a:p>
            <a:r>
              <a:rPr lang="en-US" dirty="0" smtClean="0"/>
              <a:t>As such, they made </a:t>
            </a:r>
            <a:r>
              <a:rPr lang="en-US" dirty="0"/>
              <a:t>serious errors in the description and explanation of </a:t>
            </a:r>
            <a:r>
              <a:rPr lang="en-US" dirty="0" smtClean="0"/>
              <a:t>behavior.</a:t>
            </a:r>
          </a:p>
          <a:p>
            <a:pPr lvl="1"/>
            <a:r>
              <a:rPr lang="en-US" dirty="0" smtClean="0"/>
              <a:t>An example of a terrible blunder is </a:t>
            </a:r>
            <a:r>
              <a:rPr lang="en-US" dirty="0"/>
              <a:t>the case of </a:t>
            </a:r>
            <a:r>
              <a:rPr lang="en-US" i="1" dirty="0"/>
              <a:t>phrenology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654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Birth of Modern </a:t>
            </a:r>
            <a:r>
              <a:rPr lang="en-US" dirty="0" smtClean="0"/>
              <a:t>Psychology?</a:t>
            </a:r>
            <a:r>
              <a:rPr lang="en-US" sz="2000" dirty="0" smtClean="0"/>
              <a:t> (1 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official founder of scientific psychology was Wilhelm </a:t>
            </a:r>
            <a:r>
              <a:rPr lang="en-US" dirty="0" smtClean="0"/>
              <a:t>Wundt.</a:t>
            </a:r>
          </a:p>
          <a:p>
            <a:r>
              <a:rPr lang="en-US" dirty="0" smtClean="0"/>
              <a:t>Wundt </a:t>
            </a:r>
            <a:r>
              <a:rPr lang="en-US" dirty="0"/>
              <a:t>formally established the first psychological laboratory in 1879, in Leipzig, Germany. </a:t>
            </a:r>
          </a:p>
        </p:txBody>
      </p:sp>
    </p:spTree>
    <p:extLst>
      <p:ext uri="{BB962C8B-B14F-4D97-AF65-F5344CB8AC3E}">
        <p14:creationId xmlns:p14="http://schemas.microsoft.com/office/powerpoint/2010/main" val="229411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Birth of Modern </a:t>
            </a:r>
            <a:r>
              <a:rPr lang="en-US" dirty="0" smtClean="0"/>
              <a:t>Psychology?</a:t>
            </a:r>
            <a:r>
              <a:rPr lang="en-US" sz="2000" dirty="0" smtClean="0"/>
              <a:t> (2 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Wundt developed the </a:t>
            </a:r>
            <a:r>
              <a:rPr lang="en-US" dirty="0"/>
              <a:t>technique of trained </a:t>
            </a:r>
            <a:r>
              <a:rPr lang="en-US" i="1" dirty="0" smtClean="0"/>
              <a:t>introspection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training </a:t>
            </a:r>
            <a:r>
              <a:rPr lang="en-US" dirty="0" smtClean="0"/>
              <a:t>volunteers to </a:t>
            </a:r>
            <a:r>
              <a:rPr lang="en-US" dirty="0"/>
              <a:t>carefully observe, analyze, and describe their own sensations, mental images, </a:t>
            </a:r>
            <a:r>
              <a:rPr lang="en-US" dirty="0" smtClean="0"/>
              <a:t>and emotional </a:t>
            </a:r>
            <a:r>
              <a:rPr lang="en-US" dirty="0"/>
              <a:t>reactions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too subjective for a reliable methodology, </a:t>
            </a:r>
            <a:r>
              <a:rPr lang="en-US" dirty="0" smtClean="0"/>
              <a:t>it illustrated </a:t>
            </a:r>
            <a:r>
              <a:rPr lang="en-US" dirty="0"/>
              <a:t>the movement toward making psychology a science. </a:t>
            </a:r>
          </a:p>
        </p:txBody>
      </p:sp>
    </p:spTree>
    <p:extLst>
      <p:ext uri="{BB962C8B-B14F-4D97-AF65-F5344CB8AC3E}">
        <p14:creationId xmlns:p14="http://schemas.microsoft.com/office/powerpoint/2010/main" val="184822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Early </a:t>
            </a:r>
            <a:r>
              <a:rPr lang="en-US" dirty="0" smtClean="0"/>
              <a:t>Psychologies </a:t>
            </a:r>
            <a:r>
              <a:rPr lang="en-US" sz="2000" dirty="0" smtClean="0"/>
              <a:t>(1 of 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Structuralism</a:t>
            </a:r>
            <a:r>
              <a:rPr lang="en-US" dirty="0"/>
              <a:t> emphasized the analysis of immediate experience into basic elements</a:t>
            </a:r>
            <a:r>
              <a:rPr lang="en-US" dirty="0" smtClean="0"/>
              <a:t>.</a:t>
            </a:r>
          </a:p>
          <a:p>
            <a:r>
              <a:rPr lang="en-US" dirty="0"/>
              <a:t>It was soon abandoned, in part because of its reliance on introspection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536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Early </a:t>
            </a:r>
            <a:r>
              <a:rPr lang="en-US" dirty="0" smtClean="0"/>
              <a:t>Psychologies </a:t>
            </a:r>
            <a:r>
              <a:rPr lang="en-US" sz="2000" dirty="0" smtClean="0"/>
              <a:t>(2 of 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Functionalism</a:t>
            </a:r>
            <a:r>
              <a:rPr lang="en-US" dirty="0"/>
              <a:t> was inspired in part by the evolutionary theories of Charles </a:t>
            </a:r>
            <a:r>
              <a:rPr lang="en-US" dirty="0" smtClean="0"/>
              <a:t>Darwin.</a:t>
            </a:r>
          </a:p>
          <a:p>
            <a:r>
              <a:rPr lang="en-US" dirty="0" smtClean="0"/>
              <a:t>It </a:t>
            </a:r>
            <a:r>
              <a:rPr lang="en-US" dirty="0"/>
              <a:t>emphasized the purpose of </a:t>
            </a:r>
            <a:r>
              <a:rPr lang="en-US" dirty="0" smtClean="0"/>
              <a:t>behavior and consciousness.</a:t>
            </a:r>
          </a:p>
          <a:p>
            <a:r>
              <a:rPr lang="en-US" dirty="0"/>
              <a:t>One of its leading proponents was William James.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Early </a:t>
            </a:r>
            <a:r>
              <a:rPr lang="en-US" dirty="0" smtClean="0"/>
              <a:t>Psychologies </a:t>
            </a:r>
            <a:r>
              <a:rPr lang="en-US" sz="2000" dirty="0" smtClean="0"/>
              <a:t>(3 of 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Sigmund Freud’s theory of </a:t>
            </a:r>
            <a:r>
              <a:rPr lang="en-US" i="1" dirty="0"/>
              <a:t>psychoanalysis</a:t>
            </a:r>
            <a:r>
              <a:rPr lang="en-US" dirty="0"/>
              <a:t> emphasized unconscious causes of mental and emotional problems. </a:t>
            </a:r>
            <a:endParaRPr lang="en-US" dirty="0" smtClean="0"/>
          </a:p>
          <a:p>
            <a:r>
              <a:rPr lang="en-US" dirty="0"/>
              <a:t>Freud argued that conscious awareness is merely the tip of a mental iceberg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Freudian concepts have been profoundly influential.</a:t>
            </a:r>
          </a:p>
          <a:p>
            <a:r>
              <a:rPr lang="en-US" dirty="0" smtClean="0"/>
              <a:t>However, they are rejected by a majority of empirically oriented psychologists.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5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Psychology, Pseudoscience, and Popular Opinion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LO 1.1.A</a:t>
            </a:r>
            <a:r>
              <a:rPr lang="en-US" sz="2800" dirty="0"/>
              <a:t> Define psychology, and describe how it addresses topics from a scientific perspective.</a:t>
            </a:r>
          </a:p>
          <a:p>
            <a:r>
              <a:rPr lang="en-US" sz="2800" b="1" dirty="0"/>
              <a:t>LO 1.1.B</a:t>
            </a:r>
            <a:r>
              <a:rPr lang="en-US" sz="2800" dirty="0"/>
              <a:t> Provide examples of pseudoscience, psychobabble, popular opinion, and “plain old common sense” related to psychological topics, and describe how scientific psychology would address such claims. </a:t>
            </a:r>
          </a:p>
        </p:txBody>
      </p:sp>
    </p:spTree>
    <p:extLst>
      <p:ext uri="{BB962C8B-B14F-4D97-AF65-F5344CB8AC3E}">
        <p14:creationId xmlns:p14="http://schemas.microsoft.com/office/powerpoint/2010/main" val="409953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Psychology’s Present: The Four Perspectives of Psychological Science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LO 1.4.A</a:t>
            </a:r>
            <a:r>
              <a:rPr lang="en-US" sz="2800" dirty="0"/>
              <a:t> List and describe the four major perspectives in psychology.</a:t>
            </a:r>
          </a:p>
          <a:p>
            <a:r>
              <a:rPr lang="en-US" sz="2800" b="1" dirty="0"/>
              <a:t>LO 1.4.B</a:t>
            </a:r>
            <a:r>
              <a:rPr lang="en-US" sz="2800" dirty="0"/>
              <a:t> Describe how feminism influenced psychology. </a:t>
            </a:r>
          </a:p>
        </p:txBody>
      </p:sp>
    </p:spTree>
    <p:extLst>
      <p:ext uri="{BB962C8B-B14F-4D97-AF65-F5344CB8AC3E}">
        <p14:creationId xmlns:p14="http://schemas.microsoft.com/office/powerpoint/2010/main" val="26189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Major Perspectives in</a:t>
            </a:r>
            <a:br>
              <a:rPr lang="en-US" dirty="0" smtClean="0"/>
            </a:br>
            <a:r>
              <a:rPr lang="en-US" dirty="0" smtClean="0"/>
              <a:t>Psychology </a:t>
            </a:r>
            <a:r>
              <a:rPr lang="en-US" sz="2000" dirty="0" smtClean="0"/>
              <a:t>(1 of 6)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points of view predominate today in psychological </a:t>
            </a:r>
            <a:r>
              <a:rPr lang="en-US" dirty="0" smtClean="0"/>
              <a:t>science: </a:t>
            </a:r>
          </a:p>
          <a:p>
            <a:pPr lvl="1"/>
            <a:r>
              <a:rPr lang="en-US" dirty="0" smtClean="0"/>
              <a:t>biological</a:t>
            </a:r>
          </a:p>
          <a:p>
            <a:pPr lvl="1"/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cognitive</a:t>
            </a:r>
          </a:p>
          <a:p>
            <a:pPr lvl="1"/>
            <a:r>
              <a:rPr lang="en-US" dirty="0" smtClean="0"/>
              <a:t>sociocultural</a:t>
            </a:r>
          </a:p>
          <a:p>
            <a:r>
              <a:rPr lang="en-US" dirty="0"/>
              <a:t>In </a:t>
            </a:r>
            <a:r>
              <a:rPr lang="en-US" dirty="0" smtClean="0"/>
              <a:t>addition, </a:t>
            </a:r>
            <a:r>
              <a:rPr lang="en-US" dirty="0"/>
              <a:t>various </a:t>
            </a:r>
            <a:r>
              <a:rPr lang="en-US" dirty="0" smtClean="0"/>
              <a:t>movements have </a:t>
            </a:r>
            <a:r>
              <a:rPr lang="en-US" dirty="0"/>
              <a:t>emerged that don’t fit neatly into one of these perspectives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feminist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7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Major Perspectives in</a:t>
            </a:r>
            <a:br>
              <a:rPr lang="en-US" dirty="0" smtClean="0"/>
            </a:br>
            <a:r>
              <a:rPr lang="en-US" dirty="0" smtClean="0"/>
              <a:t>Psychology </a:t>
            </a:r>
            <a:r>
              <a:rPr lang="en-US" sz="2000" dirty="0" smtClean="0"/>
              <a:t>(2 of 6)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biological perspective</a:t>
            </a:r>
            <a:r>
              <a:rPr lang="en-US" dirty="0"/>
              <a:t> </a:t>
            </a:r>
            <a:r>
              <a:rPr lang="en-US" dirty="0" smtClean="0"/>
              <a:t>emphasizes bodily </a:t>
            </a:r>
            <a:r>
              <a:rPr lang="en-US" dirty="0"/>
              <a:t>events associated with actions, thoughts, and </a:t>
            </a:r>
            <a:r>
              <a:rPr lang="en-US" dirty="0" smtClean="0"/>
              <a:t>feelings, as well as genetic </a:t>
            </a:r>
            <a:r>
              <a:rPr lang="en-US" dirty="0"/>
              <a:t>contributions to </a:t>
            </a:r>
            <a:r>
              <a:rPr lang="en-US" dirty="0" smtClean="0"/>
              <a:t>behavior.</a:t>
            </a:r>
          </a:p>
          <a:p>
            <a:pPr lvl="1"/>
            <a:r>
              <a:rPr lang="en-US" dirty="0" smtClean="0"/>
              <a:t>electrical impulses</a:t>
            </a:r>
          </a:p>
          <a:p>
            <a:pPr lvl="1"/>
            <a:r>
              <a:rPr lang="en-US" dirty="0" smtClean="0"/>
              <a:t>hormones</a:t>
            </a:r>
          </a:p>
          <a:p>
            <a:pPr lvl="1"/>
            <a:r>
              <a:rPr lang="en-US" dirty="0" smtClean="0"/>
              <a:t>chemical substances</a:t>
            </a:r>
          </a:p>
          <a:p>
            <a:r>
              <a:rPr lang="en-US" dirty="0"/>
              <a:t>Biological psychologists study how </a:t>
            </a:r>
            <a:r>
              <a:rPr lang="en-US" dirty="0" smtClean="0"/>
              <a:t>these events </a:t>
            </a:r>
            <a:r>
              <a:rPr lang="en-US" dirty="0"/>
              <a:t>interact with events in the external environment to produce perceptions, memories</a:t>
            </a:r>
            <a:r>
              <a:rPr lang="en-US" dirty="0" smtClean="0"/>
              <a:t>, and </a:t>
            </a:r>
            <a:r>
              <a:rPr lang="en-US" dirty="0"/>
              <a:t>behavior.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225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Major Perspectives in</a:t>
            </a:r>
            <a:br>
              <a:rPr lang="en-US" dirty="0" smtClean="0"/>
            </a:br>
            <a:r>
              <a:rPr lang="en-US" dirty="0" smtClean="0"/>
              <a:t>Psychology </a:t>
            </a:r>
            <a:r>
              <a:rPr lang="en-US" sz="2000" dirty="0" smtClean="0"/>
              <a:t>(3 of 6)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</a:t>
            </a:r>
            <a:r>
              <a:rPr lang="en-US" dirty="0" smtClean="0"/>
              <a:t>the biological </a:t>
            </a:r>
            <a:r>
              <a:rPr lang="en-US" dirty="0"/>
              <a:t>perspective, a popular specialty, </a:t>
            </a:r>
            <a:r>
              <a:rPr lang="en-US" i="1" dirty="0"/>
              <a:t>evolutionary psychology</a:t>
            </a:r>
            <a:r>
              <a:rPr lang="en-US" dirty="0"/>
              <a:t>, is following in the footsteps of functionalism. </a:t>
            </a:r>
            <a:endParaRPr lang="en-US" dirty="0" smtClean="0"/>
          </a:p>
          <a:p>
            <a:r>
              <a:rPr lang="en-US" dirty="0" smtClean="0"/>
              <a:t>The message </a:t>
            </a:r>
            <a:r>
              <a:rPr lang="en-US" dirty="0"/>
              <a:t>of the biological approach is that we cannot really know ourselves if we do </a:t>
            </a:r>
            <a:r>
              <a:rPr lang="en-US" dirty="0" smtClean="0"/>
              <a:t>not know </a:t>
            </a:r>
            <a:r>
              <a:rPr lang="en-US" dirty="0"/>
              <a:t>our bodies.</a:t>
            </a:r>
          </a:p>
        </p:txBody>
      </p:sp>
    </p:spTree>
    <p:extLst>
      <p:ext uri="{BB962C8B-B14F-4D97-AF65-F5344CB8AC3E}">
        <p14:creationId xmlns:p14="http://schemas.microsoft.com/office/powerpoint/2010/main" val="160115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Major Perspectives in</a:t>
            </a:r>
            <a:br>
              <a:rPr lang="en-US" dirty="0" smtClean="0"/>
            </a:br>
            <a:r>
              <a:rPr lang="en-US" dirty="0" smtClean="0"/>
              <a:t>Psychology </a:t>
            </a:r>
            <a:r>
              <a:rPr lang="en-US" sz="2000" dirty="0" smtClean="0"/>
              <a:t>(4 of 6)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learning perspective</a:t>
            </a:r>
            <a:r>
              <a:rPr lang="en-US" dirty="0"/>
              <a:t> emphasizes how the environment and a person’s history affect </a:t>
            </a:r>
            <a:r>
              <a:rPr lang="en-US" dirty="0" smtClean="0"/>
              <a:t>behavior.</a:t>
            </a:r>
          </a:p>
          <a:p>
            <a:r>
              <a:rPr lang="en-US" dirty="0" smtClean="0"/>
              <a:t>Within </a:t>
            </a:r>
            <a:r>
              <a:rPr lang="en-US" dirty="0"/>
              <a:t>this perspective, </a:t>
            </a:r>
            <a:r>
              <a:rPr lang="en-US" i="1" dirty="0"/>
              <a:t>behaviorists</a:t>
            </a:r>
            <a:r>
              <a:rPr lang="en-US" dirty="0"/>
              <a:t> reject mentalistic </a:t>
            </a:r>
            <a:r>
              <a:rPr lang="en-US" dirty="0" smtClean="0"/>
              <a:t>explanations. </a:t>
            </a:r>
          </a:p>
          <a:p>
            <a:r>
              <a:rPr lang="en-US" i="1" dirty="0" smtClean="0"/>
              <a:t>Social</a:t>
            </a:r>
            <a:r>
              <a:rPr lang="en-US" i="1" dirty="0"/>
              <a:t>-cognitive learning theorists</a:t>
            </a:r>
            <a:r>
              <a:rPr lang="en-US" dirty="0"/>
              <a:t> combine elements of behaviorism with the study </a:t>
            </a:r>
            <a:r>
              <a:rPr lang="en-US" dirty="0" smtClean="0"/>
              <a:t>of:</a:t>
            </a:r>
          </a:p>
          <a:p>
            <a:pPr lvl="1"/>
            <a:r>
              <a:rPr lang="en-US" dirty="0" smtClean="0"/>
              <a:t>thoughts</a:t>
            </a:r>
          </a:p>
          <a:p>
            <a:pPr lvl="1"/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intentions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1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Major Perspectives in</a:t>
            </a:r>
            <a:br>
              <a:rPr lang="en-US" dirty="0" smtClean="0"/>
            </a:br>
            <a:r>
              <a:rPr lang="en-US" dirty="0" smtClean="0"/>
              <a:t>Psychology </a:t>
            </a:r>
            <a:r>
              <a:rPr lang="en-US" sz="2000" dirty="0" smtClean="0"/>
              <a:t>(5 of 6)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cognitive perspective</a:t>
            </a:r>
            <a:r>
              <a:rPr lang="en-US" dirty="0"/>
              <a:t> </a:t>
            </a:r>
            <a:r>
              <a:rPr lang="en-US" dirty="0" smtClean="0"/>
              <a:t>emphasizes:</a:t>
            </a:r>
          </a:p>
          <a:p>
            <a:pPr lvl="1"/>
            <a:r>
              <a:rPr lang="en-US" dirty="0" smtClean="0"/>
              <a:t>mental </a:t>
            </a:r>
            <a:r>
              <a:rPr lang="en-US" dirty="0"/>
              <a:t>processes in </a:t>
            </a:r>
            <a:r>
              <a:rPr lang="en-US" dirty="0" smtClean="0"/>
              <a:t>perception</a:t>
            </a:r>
          </a:p>
          <a:p>
            <a:pPr lvl="1"/>
            <a:r>
              <a:rPr lang="en-US" dirty="0" smtClean="0"/>
              <a:t>problem solving</a:t>
            </a:r>
          </a:p>
          <a:p>
            <a:pPr lvl="1"/>
            <a:r>
              <a:rPr lang="en-US" dirty="0" smtClean="0"/>
              <a:t>belief formation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human </a:t>
            </a:r>
            <a:r>
              <a:rPr lang="en-US" dirty="0" smtClean="0"/>
              <a:t>activities </a:t>
            </a:r>
          </a:p>
          <a:p>
            <a:r>
              <a:rPr lang="en-US" dirty="0" smtClean="0"/>
              <a:t>It is focused on how people’s </a:t>
            </a:r>
            <a:r>
              <a:rPr lang="en-US" dirty="0"/>
              <a:t>thoughts and explanations affect </a:t>
            </a:r>
            <a:r>
              <a:rPr lang="en-US" dirty="0" smtClean="0"/>
              <a:t>their:</a:t>
            </a:r>
          </a:p>
          <a:p>
            <a:pPr lvl="1"/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feelings</a:t>
            </a:r>
          </a:p>
          <a:p>
            <a:pPr lvl="1"/>
            <a:r>
              <a:rPr lang="en-US" dirty="0" smtClean="0"/>
              <a:t>choices</a:t>
            </a:r>
          </a:p>
        </p:txBody>
      </p:sp>
    </p:spTree>
    <p:extLst>
      <p:ext uri="{BB962C8B-B14F-4D97-AF65-F5344CB8AC3E}">
        <p14:creationId xmlns:p14="http://schemas.microsoft.com/office/powerpoint/2010/main" val="299868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Major Perspectives in</a:t>
            </a:r>
            <a:br>
              <a:rPr lang="en-US" dirty="0" smtClean="0"/>
            </a:br>
            <a:r>
              <a:rPr lang="en-US" dirty="0" smtClean="0"/>
              <a:t>Psychology </a:t>
            </a:r>
            <a:r>
              <a:rPr lang="en-US" sz="2000" dirty="0" smtClean="0"/>
              <a:t>(6 of 6)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/>
              <a:t>sociocultural perspective</a:t>
            </a:r>
            <a:r>
              <a:rPr lang="en-US" dirty="0"/>
              <a:t> explores how </a:t>
            </a:r>
            <a:r>
              <a:rPr lang="en-US" dirty="0" smtClean="0"/>
              <a:t>an </a:t>
            </a:r>
            <a:r>
              <a:rPr lang="en-US" dirty="0"/>
              <a:t>individual’s beliefs and </a:t>
            </a:r>
            <a:r>
              <a:rPr lang="en-US" dirty="0" smtClean="0"/>
              <a:t>behavior </a:t>
            </a:r>
            <a:r>
              <a:rPr lang="en-US" dirty="0"/>
              <a:t>are affected </a:t>
            </a:r>
            <a:r>
              <a:rPr lang="en-US" dirty="0" smtClean="0"/>
              <a:t>by:</a:t>
            </a:r>
          </a:p>
          <a:p>
            <a:pPr lvl="1"/>
            <a:r>
              <a:rPr lang="en-US" dirty="0" smtClean="0"/>
              <a:t>social contexts</a:t>
            </a:r>
          </a:p>
          <a:p>
            <a:pPr lvl="1"/>
            <a:r>
              <a:rPr lang="en-US" dirty="0" smtClean="0"/>
              <a:t>cultural rules</a:t>
            </a:r>
          </a:p>
          <a:p>
            <a:r>
              <a:rPr lang="en-US" i="1" dirty="0"/>
              <a:t>Cultural </a:t>
            </a:r>
            <a:r>
              <a:rPr lang="en-US" i="1" dirty="0" smtClean="0"/>
              <a:t>psychologists </a:t>
            </a:r>
            <a:r>
              <a:rPr lang="en-US" dirty="0" smtClean="0"/>
              <a:t>examine </a:t>
            </a:r>
            <a:r>
              <a:rPr lang="en-US" dirty="0"/>
              <a:t>how cultural rules and values, both explicit and unspoken, </a:t>
            </a:r>
            <a:r>
              <a:rPr lang="en-US" dirty="0" smtClean="0"/>
              <a:t>affect people’s:</a:t>
            </a:r>
          </a:p>
          <a:p>
            <a:pPr lvl="1"/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feelings</a:t>
            </a:r>
          </a:p>
        </p:txBody>
      </p:sp>
    </p:spTree>
    <p:extLst>
      <p:ext uri="{BB962C8B-B14F-4D97-AF65-F5344CB8AC3E}">
        <p14:creationId xmlns:p14="http://schemas.microsoft.com/office/powerpoint/2010/main" val="81213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Feminist Psychology </a:t>
            </a:r>
            <a:r>
              <a:rPr lang="en-US" sz="2000" dirty="0" smtClean="0"/>
              <a:t>(1 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Feminist </a:t>
            </a:r>
            <a:r>
              <a:rPr lang="en-US" i="1" dirty="0" smtClean="0"/>
              <a:t>psychology </a:t>
            </a:r>
            <a:r>
              <a:rPr lang="en-US" dirty="0" smtClean="0"/>
              <a:t>is</a:t>
            </a:r>
            <a:r>
              <a:rPr lang="en-US" i="1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psychological approach that </a:t>
            </a:r>
            <a:r>
              <a:rPr lang="en-US" dirty="0" smtClean="0"/>
              <a:t>analyzes the </a:t>
            </a:r>
            <a:r>
              <a:rPr lang="en-US" dirty="0"/>
              <a:t>influence of social inequities </a:t>
            </a:r>
            <a:r>
              <a:rPr lang="en-US" dirty="0" smtClean="0"/>
              <a:t>on:</a:t>
            </a:r>
          </a:p>
          <a:p>
            <a:pPr lvl="1"/>
            <a:r>
              <a:rPr lang="en-US" dirty="0" smtClean="0"/>
              <a:t>gender relations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behavior of the two </a:t>
            </a:r>
            <a:r>
              <a:rPr lang="en-US" dirty="0" smtClean="0"/>
              <a:t>sexes</a:t>
            </a:r>
            <a:endParaRPr lang="en-US" dirty="0"/>
          </a:p>
          <a:p>
            <a:r>
              <a:rPr lang="en-US" dirty="0" smtClean="0"/>
              <a:t>Feminist </a:t>
            </a:r>
            <a:r>
              <a:rPr lang="en-US" dirty="0"/>
              <a:t>psychology has </a:t>
            </a:r>
            <a:r>
              <a:rPr lang="en-US" dirty="0" smtClean="0"/>
              <a:t>influenced: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questions researchers </a:t>
            </a:r>
            <a:r>
              <a:rPr lang="en-US" dirty="0" smtClean="0"/>
              <a:t>ask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methods they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their </a:t>
            </a:r>
            <a:r>
              <a:rPr lang="en-US" dirty="0"/>
              <a:t>awareness of sexist biases in the </a:t>
            </a:r>
            <a:r>
              <a:rPr lang="en-US" dirty="0" smtClean="0"/>
              <a:t>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1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Feminist Psychology </a:t>
            </a:r>
            <a:r>
              <a:rPr lang="en-US" sz="2000" dirty="0" smtClean="0"/>
              <a:t>(2 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members of minority groups entered psychology, they too raised awareness of issues specific to different groups by virtue of </a:t>
            </a:r>
            <a:r>
              <a:rPr lang="en-US" dirty="0" smtClean="0"/>
              <a:t>their:</a:t>
            </a:r>
          </a:p>
          <a:p>
            <a:pPr lvl="1"/>
            <a:r>
              <a:rPr lang="en-US" dirty="0" smtClean="0"/>
              <a:t>ethnicity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sexual orientation</a:t>
            </a:r>
          </a:p>
          <a:p>
            <a:r>
              <a:rPr lang="en-US" dirty="0"/>
              <a:t>The result has been to make psychology more representative of all human beings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6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Psychologists 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LO 1.5.A</a:t>
            </a:r>
            <a:r>
              <a:rPr lang="en-US" sz="2800" dirty="0"/>
              <a:t> Distinguish basic psychology and applied psychology, and summarize the kinds of research that various psychologists might conduct.</a:t>
            </a:r>
          </a:p>
          <a:p>
            <a:r>
              <a:rPr lang="en-US" sz="2800" b="1" dirty="0"/>
              <a:t>LO 1.5.B</a:t>
            </a:r>
            <a:r>
              <a:rPr lang="en-US" sz="2800" dirty="0"/>
              <a:t> Compare the training and work settings of different psychological practitioners, such as counselors, clinical psychologists, psychotherapists, psychoanalysts, and psychiatrists.</a:t>
            </a:r>
          </a:p>
          <a:p>
            <a:r>
              <a:rPr lang="en-US" sz="2800" b="1" dirty="0"/>
              <a:t>LO 1.5.C</a:t>
            </a:r>
            <a:r>
              <a:rPr lang="en-US" sz="2800" dirty="0"/>
              <a:t> Give examples of three ways in which psychologists contribute to </a:t>
            </a:r>
            <a:r>
              <a:rPr lang="en-US" sz="2800" dirty="0" smtClean="0"/>
              <a:t>their communities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181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Psychology </a:t>
            </a:r>
            <a:r>
              <a:rPr lang="en-US" dirty="0" smtClean="0"/>
              <a:t>Is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Psychology</a:t>
            </a:r>
            <a:r>
              <a:rPr lang="en-US" dirty="0" smtClean="0"/>
              <a:t> is the discipline concerned with behavior and mental processes and how </a:t>
            </a:r>
            <a:r>
              <a:rPr lang="en-US" dirty="0"/>
              <a:t>they are affected by an organism’s external and internal </a:t>
            </a:r>
            <a:r>
              <a:rPr lang="en-US" dirty="0" smtClean="0"/>
              <a:t>environment.</a:t>
            </a:r>
          </a:p>
          <a:p>
            <a:r>
              <a:rPr lang="en-US" dirty="0"/>
              <a:t>Unlike pop psychology, scientific psychology is based on research and empirical </a:t>
            </a:r>
            <a:r>
              <a:rPr lang="en-US" dirty="0" smtClean="0"/>
              <a:t>evidence.</a:t>
            </a:r>
          </a:p>
          <a:p>
            <a:pPr lvl="1"/>
            <a:r>
              <a:rPr lang="en-US" dirty="0"/>
              <a:t>gathered by careful observation, experimentation, and measurement</a:t>
            </a:r>
          </a:p>
        </p:txBody>
      </p:sp>
    </p:spTree>
    <p:extLst>
      <p:ext uri="{BB962C8B-B14F-4D97-AF65-F5344CB8AC3E}">
        <p14:creationId xmlns:p14="http://schemas.microsoft.com/office/powerpoint/2010/main" val="409631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Research </a:t>
            </a:r>
            <a:r>
              <a:rPr lang="en-US" sz="2000" dirty="0" smtClean="0"/>
              <a:t>(1 of 2)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psychologists who do research </a:t>
            </a:r>
            <a:r>
              <a:rPr lang="en-US" dirty="0" smtClean="0"/>
              <a:t>have:</a:t>
            </a:r>
          </a:p>
          <a:p>
            <a:pPr lvl="1"/>
            <a:r>
              <a:rPr lang="en-US" dirty="0" smtClean="0"/>
              <a:t>doctoral </a:t>
            </a:r>
            <a:r>
              <a:rPr lang="en-US" dirty="0"/>
              <a:t>degrees (PhDs</a:t>
            </a:r>
            <a:r>
              <a:rPr lang="en-US" dirty="0" smtClean="0"/>
              <a:t>) or</a:t>
            </a:r>
          </a:p>
          <a:p>
            <a:pPr lvl="1"/>
            <a:r>
              <a:rPr lang="en-US" dirty="0" smtClean="0"/>
              <a:t>doctorates </a:t>
            </a:r>
            <a:r>
              <a:rPr lang="en-US" dirty="0"/>
              <a:t>in </a:t>
            </a:r>
            <a:r>
              <a:rPr lang="en-US" dirty="0" smtClean="0"/>
              <a:t>education (</a:t>
            </a:r>
            <a:r>
              <a:rPr lang="en-US" dirty="0"/>
              <a:t>EdDs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Some, seeking knowledge for its own sake, work </a:t>
            </a:r>
            <a:r>
              <a:rPr lang="en-US" dirty="0"/>
              <a:t>in </a:t>
            </a:r>
            <a:r>
              <a:rPr lang="en-US" i="1" dirty="0"/>
              <a:t>basic psychology</a:t>
            </a:r>
            <a:r>
              <a:rPr lang="en-US" dirty="0" smtClean="0"/>
              <a:t>, doing </a:t>
            </a:r>
            <a:r>
              <a:rPr lang="en-US" dirty="0"/>
              <a:t>“pure” </a:t>
            </a:r>
            <a:r>
              <a:rPr lang="en-US" dirty="0" smtClean="0"/>
              <a:t>research.</a:t>
            </a:r>
          </a:p>
          <a:p>
            <a:r>
              <a:rPr lang="en-US" dirty="0" smtClean="0"/>
              <a:t>Others</a:t>
            </a:r>
            <a:r>
              <a:rPr lang="en-US" dirty="0"/>
              <a:t>, concerned with the practical uses of knowledge, work </a:t>
            </a:r>
            <a:r>
              <a:rPr lang="en-US" dirty="0" smtClean="0"/>
              <a:t>in </a:t>
            </a:r>
            <a:r>
              <a:rPr lang="en-US" i="1" dirty="0" smtClean="0"/>
              <a:t>applied </a:t>
            </a:r>
            <a:r>
              <a:rPr lang="en-US" i="1" dirty="0"/>
              <a:t>psychology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596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Research </a:t>
            </a:r>
            <a:r>
              <a:rPr lang="en-US" sz="2000" dirty="0" smtClean="0"/>
              <a:t>(2 of 2)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Among the many psychological specialties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/>
              <a:t>experimental</a:t>
            </a:r>
          </a:p>
          <a:p>
            <a:pPr lvl="1"/>
            <a:r>
              <a:rPr lang="en-US" dirty="0" smtClean="0"/>
              <a:t>educational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evelopmental</a:t>
            </a:r>
          </a:p>
          <a:p>
            <a:pPr lvl="1"/>
            <a:r>
              <a:rPr lang="en-US" dirty="0" smtClean="0"/>
              <a:t>industrial</a:t>
            </a:r>
            <a:r>
              <a:rPr lang="en-US" dirty="0"/>
              <a:t>/</a:t>
            </a:r>
            <a:r>
              <a:rPr lang="en-US" dirty="0" smtClean="0"/>
              <a:t>organizational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sychometric</a:t>
            </a:r>
          </a:p>
          <a:p>
            <a:pPr lvl="1"/>
            <a:r>
              <a:rPr lang="en-US" dirty="0" smtClean="0"/>
              <a:t>counseling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chool</a:t>
            </a:r>
          </a:p>
          <a:p>
            <a:pPr lvl="1"/>
            <a:r>
              <a:rPr lang="en-US" dirty="0" smtClean="0"/>
              <a:t>clinical psychology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5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Psychological Practice </a:t>
            </a:r>
            <a:r>
              <a:rPr lang="en-US" sz="2000" dirty="0" smtClean="0"/>
              <a:t>(1 of 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psychologists provide mental health services (</a:t>
            </a:r>
            <a:r>
              <a:rPr lang="en-US" i="1" dirty="0"/>
              <a:t>psychological practice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r>
              <a:rPr lang="en-US" dirty="0"/>
              <a:t>Practitioners now account for over two-thirds </a:t>
            </a:r>
            <a:r>
              <a:rPr lang="en-US" dirty="0" smtClean="0"/>
              <a:t>of:</a:t>
            </a:r>
          </a:p>
          <a:p>
            <a:pPr lvl="1"/>
            <a:r>
              <a:rPr lang="en-US" dirty="0" smtClean="0"/>
              <a:t>new psychology doctorates</a:t>
            </a:r>
          </a:p>
          <a:p>
            <a:pPr lvl="1"/>
            <a:r>
              <a:rPr lang="en-US" dirty="0" smtClean="0"/>
              <a:t>members </a:t>
            </a:r>
            <a:r>
              <a:rPr lang="en-US" dirty="0"/>
              <a:t>of the American Psychological Association (APA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Psychological Practice </a:t>
            </a:r>
            <a:r>
              <a:rPr lang="en-US" sz="2000" dirty="0" smtClean="0"/>
              <a:t>(2 of 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Psychotherapist</a:t>
            </a:r>
            <a:r>
              <a:rPr lang="en-US" dirty="0"/>
              <a:t> is an unregulated term for anyone who does </a:t>
            </a:r>
            <a:r>
              <a:rPr lang="en-US" dirty="0" smtClean="0"/>
              <a:t>any kind of psychotherapy.</a:t>
            </a:r>
          </a:p>
          <a:p>
            <a:r>
              <a:rPr lang="en-US" dirty="0" smtClean="0"/>
              <a:t>The term includes </a:t>
            </a:r>
            <a:r>
              <a:rPr lang="en-US" dirty="0"/>
              <a:t>people who have no credentials or training at all</a:t>
            </a:r>
            <a:r>
              <a:rPr lang="en-US" dirty="0" smtClean="0"/>
              <a:t>.</a:t>
            </a:r>
          </a:p>
          <a:p>
            <a:r>
              <a:rPr lang="en-US" dirty="0"/>
              <a:t>Licensed therapists differ according to their training and approach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5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Psychological Practice </a:t>
            </a:r>
            <a:r>
              <a:rPr lang="en-US" sz="2000" dirty="0" smtClean="0"/>
              <a:t>(3 of 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Clinical psychologists</a:t>
            </a:r>
            <a:r>
              <a:rPr lang="en-US" dirty="0"/>
              <a:t> have a PhD, an </a:t>
            </a:r>
            <a:r>
              <a:rPr lang="en-US" dirty="0" err="1"/>
              <a:t>EdD</a:t>
            </a:r>
            <a:r>
              <a:rPr lang="en-US" dirty="0"/>
              <a:t>, or a </a:t>
            </a:r>
            <a:r>
              <a:rPr lang="en-US" dirty="0" err="1" smtClean="0"/>
              <a:t>PsyD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Psychiatrists</a:t>
            </a:r>
            <a:r>
              <a:rPr lang="en-US" dirty="0" smtClean="0"/>
              <a:t> </a:t>
            </a:r>
            <a:r>
              <a:rPr lang="en-US" dirty="0"/>
              <a:t>have an </a:t>
            </a:r>
            <a:r>
              <a:rPr lang="en-US" dirty="0" smtClean="0"/>
              <a:t>MD.</a:t>
            </a:r>
          </a:p>
          <a:p>
            <a:r>
              <a:rPr lang="en-US" i="1" dirty="0" smtClean="0"/>
              <a:t>Psychoanalysts</a:t>
            </a:r>
            <a:r>
              <a:rPr lang="en-US" dirty="0" smtClean="0"/>
              <a:t> </a:t>
            </a:r>
            <a:r>
              <a:rPr lang="en-US" dirty="0"/>
              <a:t>are trained in psychoanalytic </a:t>
            </a:r>
            <a:r>
              <a:rPr lang="en-US" dirty="0" smtClean="0"/>
              <a:t>institutes.</a:t>
            </a:r>
          </a:p>
          <a:p>
            <a:r>
              <a:rPr lang="en-US" dirty="0" smtClean="0"/>
              <a:t>Licensed </a:t>
            </a:r>
            <a:r>
              <a:rPr lang="en-US" dirty="0"/>
              <a:t>clinical social workers (LCSWs) and marriage, family, and child counselors (MFCCs) may have various postgraduate degrees. </a:t>
            </a:r>
          </a:p>
        </p:txBody>
      </p:sp>
    </p:spTree>
    <p:extLst>
      <p:ext uri="{BB962C8B-B14F-4D97-AF65-F5344CB8AC3E}">
        <p14:creationId xmlns:p14="http://schemas.microsoft.com/office/powerpoint/2010/main" val="188573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Psychology in the Community </a:t>
            </a:r>
            <a:r>
              <a:rPr lang="en-US" sz="2000" dirty="0" smtClean="0"/>
              <a:t>(1 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Psychology has expanded so rapidly that the American Psychological Association now </a:t>
            </a:r>
            <a:r>
              <a:rPr lang="en-US" dirty="0" smtClean="0"/>
              <a:t>has more </a:t>
            </a:r>
            <a:r>
              <a:rPr lang="en-US" dirty="0"/>
              <a:t>than 50 divisions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</a:t>
            </a:r>
            <a:r>
              <a:rPr lang="en-US" dirty="0"/>
              <a:t>psychologists conduct research and apply findings in a variety of nonacademic settings. </a:t>
            </a:r>
            <a:endParaRPr lang="en-US" dirty="0" smtClean="0"/>
          </a:p>
          <a:p>
            <a:r>
              <a:rPr lang="en-US" dirty="0"/>
              <a:t>Today, psychologists contribute to </a:t>
            </a:r>
            <a:r>
              <a:rPr lang="en-US" dirty="0" smtClean="0"/>
              <a:t>their communities in about </a:t>
            </a:r>
            <a:r>
              <a:rPr lang="en-US" dirty="0"/>
              <a:t>as many areas as you can think of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5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Psychology in the Community </a:t>
            </a:r>
            <a:r>
              <a:rPr lang="en-US" sz="2000" dirty="0" smtClean="0"/>
              <a:t>(2 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professionals work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their communities a better place to </a:t>
            </a:r>
            <a:r>
              <a:rPr lang="en-US" dirty="0" smtClean="0"/>
              <a:t>live</a:t>
            </a:r>
          </a:p>
          <a:p>
            <a:pPr lvl="1"/>
            <a:r>
              <a:rPr lang="en-US" dirty="0" smtClean="0"/>
              <a:t>contribute </a:t>
            </a:r>
            <a:r>
              <a:rPr lang="en-US" dirty="0"/>
              <a:t>to the mental, social, and physical health of people in those </a:t>
            </a:r>
            <a:r>
              <a:rPr lang="en-US" dirty="0" smtClean="0"/>
              <a:t>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1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Psychology Is </a:t>
            </a:r>
            <a:r>
              <a:rPr lang="en-US" dirty="0" smtClean="0"/>
              <a:t>Not </a:t>
            </a:r>
            <a:r>
              <a:rPr lang="en-US" sz="2000" dirty="0" smtClean="0"/>
              <a:t>(1 of 4)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Psychologists have many pseudoscientific competitors, such as astrologers and psychics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Like psychologists, promoters </a:t>
            </a:r>
            <a:r>
              <a:rPr lang="en-US" dirty="0"/>
              <a:t>of </a:t>
            </a:r>
            <a:r>
              <a:rPr lang="en-US" dirty="0" smtClean="0"/>
              <a:t>nonscientific systems </a:t>
            </a:r>
            <a:r>
              <a:rPr lang="en-US" dirty="0"/>
              <a:t>try to explain people’s problems and predict their behavior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their claims are put to the test, they turn out to </a:t>
            </a:r>
            <a:r>
              <a:rPr lang="en-US" dirty="0"/>
              <a:t>be so vague as to be meaningless </a:t>
            </a:r>
            <a:r>
              <a:rPr lang="en-US" dirty="0" smtClean="0"/>
              <a:t>or </a:t>
            </a:r>
            <a:r>
              <a:rPr lang="en-US" dirty="0"/>
              <a:t>just plain </a:t>
            </a:r>
            <a:r>
              <a:rPr lang="en-US" dirty="0" smtClean="0"/>
              <a:t>wrong.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Psychology Is </a:t>
            </a:r>
            <a:r>
              <a:rPr lang="en-US" dirty="0" smtClean="0"/>
              <a:t>Not </a:t>
            </a:r>
            <a:r>
              <a:rPr lang="en-US" sz="2000" dirty="0" smtClean="0"/>
              <a:t>(2 of 4)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Psychology’s methods and reliance on </a:t>
            </a:r>
            <a:r>
              <a:rPr lang="en-US" i="1" dirty="0"/>
              <a:t>empirical evidence</a:t>
            </a:r>
            <a:r>
              <a:rPr lang="en-US" dirty="0"/>
              <a:t> distinguish it from pseudoscience and “psychobabble.</a:t>
            </a:r>
            <a:r>
              <a:rPr lang="en-US" dirty="0" smtClean="0"/>
              <a:t>”</a:t>
            </a:r>
          </a:p>
          <a:p>
            <a:r>
              <a:rPr lang="en-US" dirty="0"/>
              <a:t>Like </a:t>
            </a:r>
            <a:r>
              <a:rPr lang="en-US" dirty="0" smtClean="0"/>
              <a:t>scientists in </a:t>
            </a:r>
            <a:r>
              <a:rPr lang="en-US" dirty="0"/>
              <a:t>other fields, psychological researchers strive </a:t>
            </a:r>
            <a:r>
              <a:rPr lang="en-US" dirty="0" smtClean="0"/>
              <a:t>to:</a:t>
            </a:r>
            <a:endParaRPr lang="en-US" dirty="0"/>
          </a:p>
          <a:p>
            <a:pPr lvl="1"/>
            <a:r>
              <a:rPr lang="en-US" dirty="0" smtClean="0"/>
              <a:t>discover </a:t>
            </a:r>
            <a:r>
              <a:rPr lang="en-US" dirty="0"/>
              <a:t>new phenomena and </a:t>
            </a:r>
            <a:r>
              <a:rPr lang="en-US" dirty="0" smtClean="0"/>
              <a:t>correct mistaken ideas</a:t>
            </a:r>
          </a:p>
          <a:p>
            <a:pPr lvl="1"/>
            <a:r>
              <a:rPr lang="en-US" dirty="0" smtClean="0"/>
              <a:t>deepen </a:t>
            </a:r>
            <a:r>
              <a:rPr lang="en-US" dirty="0"/>
              <a:t>our understanding of an already familiar </a:t>
            </a:r>
            <a:r>
              <a:rPr lang="en-US" dirty="0" smtClean="0"/>
              <a:t>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4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Psychology Is </a:t>
            </a:r>
            <a:r>
              <a:rPr lang="en-US" dirty="0" smtClean="0"/>
              <a:t>Not </a:t>
            </a:r>
            <a:r>
              <a:rPr lang="en-US" sz="2000" dirty="0" smtClean="0"/>
              <a:t>(3 of 4)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Psychobabble is appealing because it confirms our beliefs and </a:t>
            </a:r>
            <a:r>
              <a:rPr lang="en-US" dirty="0" smtClean="0"/>
              <a:t>prejudices.</a:t>
            </a:r>
          </a:p>
          <a:p>
            <a:r>
              <a:rPr lang="en-US" dirty="0" smtClean="0"/>
              <a:t>In </a:t>
            </a:r>
            <a:r>
              <a:rPr lang="en-US" dirty="0"/>
              <a:t>contrast, psychology often challenges them</a:t>
            </a:r>
            <a:r>
              <a:rPr lang="en-US" dirty="0" smtClean="0"/>
              <a:t>.</a:t>
            </a:r>
          </a:p>
          <a:p>
            <a:r>
              <a:rPr lang="en-US" dirty="0"/>
              <a:t>Fully understanding basic human processes that most people take </a:t>
            </a:r>
            <a:r>
              <a:rPr lang="en-US" dirty="0" smtClean="0"/>
              <a:t>for granted </a:t>
            </a:r>
            <a:r>
              <a:rPr lang="en-US" dirty="0"/>
              <a:t>often </a:t>
            </a:r>
            <a:r>
              <a:rPr lang="en-US" dirty="0" smtClean="0"/>
              <a:t>involves:</a:t>
            </a:r>
          </a:p>
          <a:p>
            <a:pPr lvl="1"/>
            <a:r>
              <a:rPr lang="en-US" dirty="0" smtClean="0"/>
              <a:t>examining </a:t>
            </a:r>
            <a:r>
              <a:rPr lang="en-US" dirty="0"/>
              <a:t>them in a new </a:t>
            </a:r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turning </a:t>
            </a:r>
            <a:r>
              <a:rPr lang="en-US" dirty="0"/>
              <a:t>common wisdom on its </a:t>
            </a:r>
            <a:r>
              <a:rPr lang="en-US" dirty="0" smtClean="0"/>
              <a:t>head for </a:t>
            </a:r>
            <a:r>
              <a:rPr lang="en-US" dirty="0"/>
              <a:t>a different </a:t>
            </a:r>
            <a:r>
              <a:rPr lang="en-US" dirty="0" smtClean="0"/>
              <a:t>perspective</a:t>
            </a:r>
          </a:p>
          <a:p>
            <a:pPr lvl="1"/>
            <a:r>
              <a:rPr lang="en-US" dirty="0" smtClean="0"/>
              <a:t>shaking </a:t>
            </a:r>
            <a:r>
              <a:rPr lang="en-US" dirty="0"/>
              <a:t>up cherished beliefs to see why and when they </a:t>
            </a:r>
            <a:r>
              <a:rPr lang="en-US" dirty="0" smtClean="0"/>
              <a:t>hold true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2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Psychology Is </a:t>
            </a:r>
            <a:r>
              <a:rPr lang="en-US" b="1" dirty="0" smtClean="0"/>
              <a:t>Not </a:t>
            </a:r>
            <a:r>
              <a:rPr lang="en-US" sz="2000" b="1" dirty="0" smtClean="0"/>
              <a:t>(4 of 4)</a:t>
            </a:r>
            <a:br>
              <a:rPr lang="en-US" sz="2000" b="1" dirty="0" smtClean="0"/>
            </a:br>
            <a:r>
              <a:rPr lang="en-US" b="1" dirty="0" smtClean="0"/>
              <a:t>Figure 1.1</a:t>
            </a:r>
            <a:br>
              <a:rPr lang="en-US" b="1" dirty="0" smtClean="0"/>
            </a:br>
            <a:r>
              <a:rPr lang="en-US" b="1" dirty="0"/>
              <a:t>Psychology: It’s Not </a:t>
            </a:r>
            <a:r>
              <a:rPr lang="en-US" b="1" dirty="0" smtClean="0"/>
              <a:t>Just</a:t>
            </a:r>
            <a:r>
              <a:rPr lang="en-US" b="1" dirty="0"/>
              <a:t> </a:t>
            </a:r>
            <a:r>
              <a:rPr lang="en-US" b="1" dirty="0" smtClean="0"/>
              <a:t>“Common </a:t>
            </a:r>
            <a:r>
              <a:rPr lang="en-US" b="1" dirty="0"/>
              <a:t>Sense”</a:t>
            </a:r>
          </a:p>
        </p:txBody>
      </p:sp>
      <p:pic>
        <p:nvPicPr>
          <p:cNvPr id="8" name="Picture 7" descr="A bar graph: psychology: it’s not just “common sense”. The bar graph compares percent items correct versus students: before course, 35%; after course, 65%. All values estimated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679" y="1600200"/>
            <a:ext cx="3881921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3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Critically and Creatively About </a:t>
            </a:r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LO 1.2.A</a:t>
            </a:r>
            <a:r>
              <a:rPr lang="en-US" sz="2800" dirty="0"/>
              <a:t> Explain why critical thinking applies to all scientific pursuits, and also why it should guide everyday judgments and decision making.</a:t>
            </a:r>
          </a:p>
          <a:p>
            <a:r>
              <a:rPr lang="en-US" sz="2800" b="1" dirty="0"/>
              <a:t>LO 1.2.B</a:t>
            </a:r>
            <a:r>
              <a:rPr lang="en-US" sz="2800" dirty="0"/>
              <a:t> List eight important critical-thinking guidelines and give an example of how each applies to the science of psychology. </a:t>
            </a:r>
          </a:p>
        </p:txBody>
      </p:sp>
    </p:spTree>
    <p:extLst>
      <p:ext uri="{BB962C8B-B14F-4D97-AF65-F5344CB8AC3E}">
        <p14:creationId xmlns:p14="http://schemas.microsoft.com/office/powerpoint/2010/main" val="234617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Critical Thinking? </a:t>
            </a:r>
            <a:r>
              <a:rPr lang="en-US" sz="2000" dirty="0" smtClean="0"/>
              <a:t>(1 of 2)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benefit of studying psychology is the development </a:t>
            </a:r>
            <a:r>
              <a:rPr lang="en-US" dirty="0" smtClean="0"/>
              <a:t>of </a:t>
            </a:r>
            <a:r>
              <a:rPr lang="en-US" i="1" dirty="0" smtClean="0"/>
              <a:t>critical</a:t>
            </a:r>
            <a:r>
              <a:rPr lang="en-US" i="1" dirty="0"/>
              <a:t>-thinking</a:t>
            </a:r>
            <a:r>
              <a:rPr lang="en-US" dirty="0"/>
              <a:t> </a:t>
            </a:r>
            <a:r>
              <a:rPr lang="en-US" dirty="0" smtClean="0"/>
              <a:t>skills and attitudes.</a:t>
            </a:r>
          </a:p>
          <a:p>
            <a:r>
              <a:rPr lang="en-US" b="1" dirty="0" smtClean="0"/>
              <a:t>Critical thinking: </a:t>
            </a:r>
            <a:r>
              <a:rPr lang="en-US" dirty="0" smtClean="0"/>
              <a:t>The </a:t>
            </a:r>
            <a:r>
              <a:rPr lang="en-US" dirty="0"/>
              <a:t>ability and willingness to </a:t>
            </a:r>
            <a:r>
              <a:rPr lang="en-US" dirty="0" smtClean="0"/>
              <a:t>assess claims </a:t>
            </a:r>
            <a:r>
              <a:rPr lang="en-US" dirty="0"/>
              <a:t>and make judgments on </a:t>
            </a:r>
            <a:r>
              <a:rPr lang="en-US" dirty="0" smtClean="0"/>
              <a:t>the basis </a:t>
            </a:r>
            <a:r>
              <a:rPr lang="en-US" dirty="0"/>
              <a:t>of well-supported reasons and </a:t>
            </a:r>
            <a:r>
              <a:rPr lang="en-US" dirty="0" smtClean="0"/>
              <a:t>evidence rather </a:t>
            </a:r>
            <a:r>
              <a:rPr lang="en-US" dirty="0"/>
              <a:t>than emotion or anecdote.</a:t>
            </a:r>
          </a:p>
        </p:txBody>
      </p:sp>
    </p:spTree>
    <p:extLst>
      <p:ext uri="{BB962C8B-B14F-4D97-AF65-F5344CB8AC3E}">
        <p14:creationId xmlns:p14="http://schemas.microsoft.com/office/powerpoint/2010/main" val="283416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</TotalTime>
  <Words>1763</Words>
  <Application>Microsoft Macintosh PowerPoint</Application>
  <PresentationFormat>On-screen Show (4:3)</PresentationFormat>
  <Paragraphs>184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508 Lecture</vt:lpstr>
      <vt:lpstr>Psychology</vt:lpstr>
      <vt:lpstr>Psychology, Pseudoscience, and Popular Opinion</vt:lpstr>
      <vt:lpstr>What Psychology Is</vt:lpstr>
      <vt:lpstr>What Psychology Is Not (1 of 4)</vt:lpstr>
      <vt:lpstr>What Psychology Is Not (2 of 4)</vt:lpstr>
      <vt:lpstr>What Psychology Is Not (3 of 4)</vt:lpstr>
      <vt:lpstr>What Psychology Is Not (4 of 4) Figure 1.1 Psychology: It’s Not Just “Common Sense”</vt:lpstr>
      <vt:lpstr>Thinking Critically and Creatively About Psychology</vt:lpstr>
      <vt:lpstr>What Is Critical Thinking? (1 of 2)</vt:lpstr>
      <vt:lpstr>What Is Critical Thinking? (2 of 2)</vt:lpstr>
      <vt:lpstr>Guidelines for Critical Thinking (1 of 2)</vt:lpstr>
      <vt:lpstr>Guidelines for Critical Thinking (2 of 2)</vt:lpstr>
      <vt:lpstr>Psychology’s Past: From the Armchair to the Laboratory </vt:lpstr>
      <vt:lpstr>The Forerunners of Modern Psychology </vt:lpstr>
      <vt:lpstr>The Birth of Modern Psychology? (1 of 2)</vt:lpstr>
      <vt:lpstr>The Birth of Modern Psychology? (2 of 2)</vt:lpstr>
      <vt:lpstr>Three Early Psychologies (1 of 3)</vt:lpstr>
      <vt:lpstr>Three Early Psychologies (2 of 3)</vt:lpstr>
      <vt:lpstr>Three Early Psychologies (3 of 3)</vt:lpstr>
      <vt:lpstr>Psychology’s Present: The Four Perspectives of Psychological Science </vt:lpstr>
      <vt:lpstr>The Major Perspectives in Psychology (1 of 6)</vt:lpstr>
      <vt:lpstr>The Major Perspectives in Psychology (2 of 6)</vt:lpstr>
      <vt:lpstr>The Major Perspectives in Psychology (3 of 6)</vt:lpstr>
      <vt:lpstr>The Major Perspectives in Psychology (4 of 6)</vt:lpstr>
      <vt:lpstr>The Major Perspectives in Psychology (5 of 6)</vt:lpstr>
      <vt:lpstr>The Major Perspectives in Psychology (6 of 6)</vt:lpstr>
      <vt:lpstr>Feminist Psychology (1 of 2)</vt:lpstr>
      <vt:lpstr>Feminist Psychology (2 of 2)</vt:lpstr>
      <vt:lpstr>What Psychologists Do</vt:lpstr>
      <vt:lpstr>Psychological Research (1 of 2)</vt:lpstr>
      <vt:lpstr>Psychological Research (2 of 2)</vt:lpstr>
      <vt:lpstr>Psychological Practice (1 of 3)</vt:lpstr>
      <vt:lpstr>Psychological Practice (2 of 3)</vt:lpstr>
      <vt:lpstr>Psychological Practice (3 of 3)</vt:lpstr>
      <vt:lpstr>Psychology in the Community (1 of 2)</vt:lpstr>
      <vt:lpstr>Psychology in the Community (2 of 2)</vt:lpstr>
    </vt:vector>
  </TitlesOfParts>
  <Company>echosvoice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Compliant Lecture PowerPoint</dc:title>
  <dc:subject>Introduction to Psychology</dc:subject>
  <dc:creator>Echo Swinford</dc:creator>
  <cp:lastModifiedBy>Rocky Buckley</cp:lastModifiedBy>
  <cp:revision>121</cp:revision>
  <dcterms:created xsi:type="dcterms:W3CDTF">2014-07-14T20:04:21Z</dcterms:created>
  <dcterms:modified xsi:type="dcterms:W3CDTF">2015-12-21T22:22:21Z</dcterms:modified>
</cp:coreProperties>
</file>