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jpg" ContentType="image/jpeg"/>
  <Default Extension="emf" ContentType="image/x-em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8"/>
  </p:notesMasterIdLst>
  <p:handoutMasterIdLst>
    <p:handoutMasterId r:id="rId39"/>
  </p:handoutMasterIdLst>
  <p:sldIdLst>
    <p:sldId id="256" r:id="rId2"/>
    <p:sldId id="257" r:id="rId3"/>
    <p:sldId id="259" r:id="rId4"/>
    <p:sldId id="261" r:id="rId5"/>
    <p:sldId id="262" r:id="rId6"/>
    <p:sldId id="263" r:id="rId7"/>
    <p:sldId id="264" r:id="rId8"/>
    <p:sldId id="265" r:id="rId9"/>
    <p:sldId id="266" r:id="rId10"/>
    <p:sldId id="267" r:id="rId11"/>
    <p:sldId id="268" r:id="rId12"/>
    <p:sldId id="269" r:id="rId13"/>
    <p:sldId id="270" r:id="rId14"/>
    <p:sldId id="271" r:id="rId15"/>
    <p:sldId id="272" r:id="rId16"/>
    <p:sldId id="273" r:id="rId17"/>
    <p:sldId id="274" r:id="rId18"/>
    <p:sldId id="276" r:id="rId19"/>
    <p:sldId id="278" r:id="rId20"/>
    <p:sldId id="279" r:id="rId21"/>
    <p:sldId id="280" r:id="rId22"/>
    <p:sldId id="281" r:id="rId23"/>
    <p:sldId id="282" r:id="rId24"/>
    <p:sldId id="283" r:id="rId25"/>
    <p:sldId id="284" r:id="rId26"/>
    <p:sldId id="285" r:id="rId27"/>
    <p:sldId id="286" r:id="rId28"/>
    <p:sldId id="287" r:id="rId29"/>
    <p:sldId id="289" r:id="rId30"/>
    <p:sldId id="290" r:id="rId31"/>
    <p:sldId id="291" r:id="rId32"/>
    <p:sldId id="292" r:id="rId33"/>
    <p:sldId id="293" r:id="rId34"/>
    <p:sldId id="295" r:id="rId35"/>
    <p:sldId id="296" r:id="rId36"/>
    <p:sldId id="297" r:id="rId3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4F3967"/>
    <a:srgbClr val="7C8BC4"/>
    <a:srgbClr val="30431D"/>
    <a:srgbClr val="30390E"/>
    <a:srgbClr val="06474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3B4B98B0-60AC-42C2-AFA5-B58CD77FA1E5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3B4B98B0-60AC-42C2-AFA5-B58CD77FA1E5}" styleName="Light Style 1 - Accent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65" autoAdjust="0"/>
    <p:restoredTop sz="94707" autoAdjust="0"/>
  </p:normalViewPr>
  <p:slideViewPr>
    <p:cSldViewPr>
      <p:cViewPr varScale="1">
        <p:scale>
          <a:sx n="141" d="100"/>
          <a:sy n="141" d="100"/>
        </p:scale>
        <p:origin x="-104" y="-12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4725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3" d="100"/>
          <a:sy n="73" d="100"/>
        </p:scale>
        <p:origin x="-2634" y="-96"/>
      </p:cViewPr>
      <p:guideLst>
        <p:guide orient="horz" pos="2880"/>
        <p:guide pos="2160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20" Type="http://schemas.openxmlformats.org/officeDocument/2006/relationships/slide" Target="slides/slide19.xml"/><Relationship Id="rId21" Type="http://schemas.openxmlformats.org/officeDocument/2006/relationships/slide" Target="slides/slide20.xml"/><Relationship Id="rId22" Type="http://schemas.openxmlformats.org/officeDocument/2006/relationships/slide" Target="slides/slide21.xml"/><Relationship Id="rId23" Type="http://schemas.openxmlformats.org/officeDocument/2006/relationships/slide" Target="slides/slide22.xml"/><Relationship Id="rId24" Type="http://schemas.openxmlformats.org/officeDocument/2006/relationships/slide" Target="slides/slide23.xml"/><Relationship Id="rId25" Type="http://schemas.openxmlformats.org/officeDocument/2006/relationships/slide" Target="slides/slide24.xml"/><Relationship Id="rId26" Type="http://schemas.openxmlformats.org/officeDocument/2006/relationships/slide" Target="slides/slide25.xml"/><Relationship Id="rId27" Type="http://schemas.openxmlformats.org/officeDocument/2006/relationships/slide" Target="slides/slide26.xml"/><Relationship Id="rId28" Type="http://schemas.openxmlformats.org/officeDocument/2006/relationships/slide" Target="slides/slide27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Relationship Id="rId3" Type="http://schemas.openxmlformats.org/officeDocument/2006/relationships/slide" Target="slides/slide2.xml"/><Relationship Id="rId4" Type="http://schemas.openxmlformats.org/officeDocument/2006/relationships/slide" Target="slides/slide3.xml"/><Relationship Id="rId5" Type="http://schemas.openxmlformats.org/officeDocument/2006/relationships/slide" Target="slides/slide4.xml"/><Relationship Id="rId30" Type="http://schemas.openxmlformats.org/officeDocument/2006/relationships/slide" Target="slides/slide29.xml"/><Relationship Id="rId31" Type="http://schemas.openxmlformats.org/officeDocument/2006/relationships/slide" Target="slides/slide30.xml"/><Relationship Id="rId32" Type="http://schemas.openxmlformats.org/officeDocument/2006/relationships/slide" Target="slides/slide31.xml"/><Relationship Id="rId9" Type="http://schemas.openxmlformats.org/officeDocument/2006/relationships/slide" Target="slides/slide8.xml"/><Relationship Id="rId6" Type="http://schemas.openxmlformats.org/officeDocument/2006/relationships/slide" Target="slides/slide5.xml"/><Relationship Id="rId7" Type="http://schemas.openxmlformats.org/officeDocument/2006/relationships/slide" Target="slides/slide6.xml"/><Relationship Id="rId8" Type="http://schemas.openxmlformats.org/officeDocument/2006/relationships/slide" Target="slides/slide7.xml"/><Relationship Id="rId33" Type="http://schemas.openxmlformats.org/officeDocument/2006/relationships/slide" Target="slides/slide32.xml"/><Relationship Id="rId34" Type="http://schemas.openxmlformats.org/officeDocument/2006/relationships/slide" Target="slides/slide33.xml"/><Relationship Id="rId35" Type="http://schemas.openxmlformats.org/officeDocument/2006/relationships/slide" Target="slides/slide34.xml"/><Relationship Id="rId36" Type="http://schemas.openxmlformats.org/officeDocument/2006/relationships/slide" Target="slides/slide35.xml"/><Relationship Id="rId10" Type="http://schemas.openxmlformats.org/officeDocument/2006/relationships/slide" Target="slides/slide9.xml"/><Relationship Id="rId11" Type="http://schemas.openxmlformats.org/officeDocument/2006/relationships/slide" Target="slides/slide10.xml"/><Relationship Id="rId12" Type="http://schemas.openxmlformats.org/officeDocument/2006/relationships/slide" Target="slides/slide11.xml"/><Relationship Id="rId13" Type="http://schemas.openxmlformats.org/officeDocument/2006/relationships/slide" Target="slides/slide12.xml"/><Relationship Id="rId14" Type="http://schemas.openxmlformats.org/officeDocument/2006/relationships/slide" Target="slides/slide13.xml"/><Relationship Id="rId15" Type="http://schemas.openxmlformats.org/officeDocument/2006/relationships/slide" Target="slides/slide14.xml"/><Relationship Id="rId16" Type="http://schemas.openxmlformats.org/officeDocument/2006/relationships/slide" Target="slides/slide15.xml"/><Relationship Id="rId17" Type="http://schemas.openxmlformats.org/officeDocument/2006/relationships/slide" Target="slides/slide16.xml"/><Relationship Id="rId18" Type="http://schemas.openxmlformats.org/officeDocument/2006/relationships/slide" Target="slides/slide17.xml"/><Relationship Id="rId19" Type="http://schemas.openxmlformats.org/officeDocument/2006/relationships/slide" Target="slides/slide18.xml"/><Relationship Id="rId37" Type="http://schemas.openxmlformats.org/officeDocument/2006/relationships/slide" Target="slides/slide36.xml"/><Relationship Id="rId38" Type="http://schemas.openxmlformats.org/officeDocument/2006/relationships/notesMaster" Target="notesMasters/notesMaster1.xml"/><Relationship Id="rId39" Type="http://schemas.openxmlformats.org/officeDocument/2006/relationships/handoutMaster" Target="handoutMasters/handoutMaster1.xml"/><Relationship Id="rId40" Type="http://schemas.openxmlformats.org/officeDocument/2006/relationships/printerSettings" Target="printerSettings/printerSettings1.bin"/><Relationship Id="rId41" Type="http://schemas.openxmlformats.org/officeDocument/2006/relationships/presProps" Target="presProps.xml"/><Relationship Id="rId42" Type="http://schemas.openxmlformats.org/officeDocument/2006/relationships/viewProps" Target="viewProps.xml"/><Relationship Id="rId43" Type="http://schemas.openxmlformats.org/officeDocument/2006/relationships/theme" Target="theme/theme1.xml"/><Relationship Id="rId44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D8D874E-E9D5-433B-A149-BDF6BFDD40A8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0DCAA22-461C-45B4-A301-BFCA580174E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0192266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EA051F04-9E25-42C3-8BC5-EC2E8469D95E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A73D6722-9B4D-4E29-B226-C325925A811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295983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1" Type="http://schemas.openxmlformats.org/officeDocument/2006/relationships/notesMaster" Target="../notesMasters/notesMaster1.xml"/><Relationship Id="rId2" Type="http://schemas.openxmlformats.org/officeDocument/2006/relationships/slide" Target="../slides/slide7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sz="1200" b="0" i="0" u="none" strike="noStrike" kern="1200" baseline="0" dirty="0" smtClean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On the first day of class, students in an introductory psychology course actually did worse than chance on a true–false psychological information questionnaire. But by the end of the semester, after they had learned to examine the scientific evidence for their beliefs, their performance had greatly improved.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73D6722-9B4D-4E29-B226-C325925A8118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9980132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1.emf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2.emf"/><Relationship Id="rId3" Type="http://schemas.openxmlformats.org/officeDocument/2006/relationships/image" Target="../media/image1.emf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Relationship Id="rId2" Type="http://schemas.openxmlformats.org/officeDocument/2006/relationships/image" Target="../media/image1.emf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white">
          <a:xfrm>
            <a:off x="0" y="0"/>
            <a:ext cx="9144000" cy="3886200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762000"/>
            <a:ext cx="7772400" cy="2838451"/>
          </a:xfrm>
        </p:spPr>
        <p:txBody>
          <a:bodyPr anchor="b">
            <a:noAutofit/>
          </a:bodyPr>
          <a:lstStyle>
            <a:lvl1pPr algn="l"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74687" y="3962400"/>
            <a:ext cx="7794626" cy="1752600"/>
          </a:xfrm>
        </p:spPr>
        <p:txBody>
          <a:bodyPr>
            <a:noAutofit/>
          </a:bodyPr>
          <a:lstStyle>
            <a:lvl1pPr marL="0" indent="0" algn="l">
              <a:spcBef>
                <a:spcPts val="0"/>
              </a:spcBef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dirty="0" smtClean="0"/>
              <a:t>Click to edit Master subtitle style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  <p:sp>
        <p:nvSpPr>
          <p:cNvPr id="8" name="Rectangle 7"/>
          <p:cNvSpPr/>
          <p:nvPr userDrawn="1"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18" name="Group 17"/>
          <p:cNvGrpSpPr/>
          <p:nvPr userDrawn="1"/>
        </p:nvGrpSpPr>
        <p:grpSpPr>
          <a:xfrm>
            <a:off x="33338" y="6400805"/>
            <a:ext cx="9156700" cy="473070"/>
            <a:chOff x="33338" y="6400805"/>
            <a:chExt cx="9156700" cy="473070"/>
          </a:xfrm>
        </p:grpSpPr>
        <p:pic>
          <p:nvPicPr>
            <p:cNvPr id="19" name="Always Learning Logo" descr="Pearson: Always Learning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33338" y="6443663"/>
              <a:ext cx="1660525" cy="430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0" name="Pearson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748588" y="6442075"/>
              <a:ext cx="14414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21" name="Copyright" descr="Copyright 2015, 2012, 2009"/>
            <p:cNvSpPr txBox="1">
              <a:spLocks noChangeArrowheads="1"/>
            </p:cNvSpPr>
            <p:nvPr/>
          </p:nvSpPr>
          <p:spPr bwMode="auto">
            <a:xfrm>
              <a:off x="1413669" y="6400805"/>
              <a:ext cx="6316663" cy="45719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2017, 2014, 2011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Pearson Education, Inc.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Rights Reserved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8879806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7"/>
          <p:cNvGrpSpPr/>
          <p:nvPr userDrawn="1"/>
        </p:nvGrpSpPr>
        <p:grpSpPr>
          <a:xfrm>
            <a:off x="93969" y="6408738"/>
            <a:ext cx="9096069" cy="463550"/>
            <a:chOff x="93969" y="6408738"/>
            <a:chExt cx="9096069" cy="463550"/>
          </a:xfrm>
        </p:grpSpPr>
        <p:sp>
          <p:nvSpPr>
            <p:cNvPr id="6" name="Copyright"/>
            <p:cNvSpPr txBox="1">
              <a:spLocks noChangeArrowheads="1"/>
            </p:cNvSpPr>
            <p:nvPr/>
          </p:nvSpPr>
          <p:spPr bwMode="auto">
            <a:xfrm>
              <a:off x="93969" y="6408738"/>
              <a:ext cx="63166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defRPr/>
              </a:pP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2017, 2014, 2011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Pearson Education, Inc.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Rights Reserved</a:t>
              </a:r>
            </a:p>
          </p:txBody>
        </p:sp>
        <p:pic>
          <p:nvPicPr>
            <p:cNvPr id="7" name="Pearson Logo" descr="Pearson_Bound_Whi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748588" y="6442075"/>
              <a:ext cx="14414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113668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Chapter Open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ectangle 15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Title 10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789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Add edition here</a:t>
            </a:r>
            <a:endParaRPr lang="en-US" dirty="0"/>
          </a:p>
        </p:txBody>
      </p:sp>
      <p:sp>
        <p:nvSpPr>
          <p:cNvPr id="9" name="Text Placeholder 8"/>
          <p:cNvSpPr>
            <a:spLocks noGrp="1"/>
          </p:cNvSpPr>
          <p:nvPr>
            <p:ph type="body" sz="quarter" idx="14" hasCustomPrompt="1"/>
          </p:nvPr>
        </p:nvSpPr>
        <p:spPr>
          <a:xfrm>
            <a:off x="5029200" y="1600201"/>
            <a:ext cx="3657600" cy="1600199"/>
          </a:xfrm>
        </p:spPr>
        <p:txBody>
          <a:bodyPr anchor="b">
            <a:noAutofit/>
          </a:bodyPr>
          <a:lstStyle>
            <a:lvl1pPr marL="0" indent="0">
              <a:spcBef>
                <a:spcPts val="0"/>
              </a:spcBef>
              <a:buNone/>
              <a:defRPr sz="4400" baseline="0"/>
            </a:lvl1pPr>
            <a:lvl2pPr marL="0" indent="0">
              <a:spcBef>
                <a:spcPts val="0"/>
              </a:spcBef>
              <a:buNone/>
              <a:defRPr sz="4400"/>
            </a:lvl2pPr>
            <a:lvl3pPr marL="0" indent="0">
              <a:spcBef>
                <a:spcPts val="0"/>
              </a:spcBef>
              <a:buNone/>
              <a:defRPr sz="4400"/>
            </a:lvl3pPr>
            <a:lvl4pPr marL="0" indent="0">
              <a:spcBef>
                <a:spcPts val="0"/>
              </a:spcBef>
              <a:buNone/>
              <a:defRPr sz="4400"/>
            </a:lvl4pPr>
            <a:lvl5pPr marL="0" indent="0">
              <a:spcBef>
                <a:spcPts val="0"/>
              </a:spcBef>
              <a:buNone/>
              <a:defRPr sz="4400"/>
            </a:lvl5pPr>
            <a:lvl6pPr marL="0" indent="0">
              <a:spcBef>
                <a:spcPts val="0"/>
              </a:spcBef>
              <a:buNone/>
              <a:defRPr sz="4400"/>
            </a:lvl6pPr>
            <a:lvl7pPr marL="0" indent="0">
              <a:spcBef>
                <a:spcPts val="0"/>
              </a:spcBef>
              <a:buNone/>
              <a:defRPr sz="4400"/>
            </a:lvl7pPr>
            <a:lvl8pPr marL="0" indent="0">
              <a:spcBef>
                <a:spcPts val="0"/>
              </a:spcBef>
              <a:buNone/>
              <a:defRPr sz="4400"/>
            </a:lvl8pPr>
            <a:lvl9pPr marL="0" indent="0">
              <a:spcBef>
                <a:spcPts val="0"/>
              </a:spcBef>
              <a:buNone/>
              <a:defRPr sz="4400"/>
            </a:lvl9pPr>
          </a:lstStyle>
          <a:p>
            <a:pPr lvl="0"/>
            <a:r>
              <a:rPr lang="en-US" dirty="0" smtClean="0"/>
              <a:t>Chapter ##</a:t>
            </a:r>
            <a:endParaRPr lang="en-US" dirty="0"/>
          </a:p>
        </p:txBody>
      </p:sp>
      <p:sp>
        <p:nvSpPr>
          <p:cNvPr id="10" name="Text Placeholder 8"/>
          <p:cNvSpPr>
            <a:spLocks noGrp="1"/>
          </p:cNvSpPr>
          <p:nvPr>
            <p:ph type="body" sz="quarter" idx="15" hasCustomPrompt="1"/>
          </p:nvPr>
        </p:nvSpPr>
        <p:spPr>
          <a:xfrm>
            <a:off x="5029200" y="3200400"/>
            <a:ext cx="3657600" cy="2925763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/>
            </a:lvl1pPr>
            <a:lvl2pPr marL="0" indent="0">
              <a:spcBef>
                <a:spcPts val="0"/>
              </a:spcBef>
              <a:buNone/>
              <a:defRPr/>
            </a:lvl2pPr>
            <a:lvl3pPr marL="0" indent="0">
              <a:spcBef>
                <a:spcPts val="0"/>
              </a:spcBef>
              <a:buNone/>
              <a:defRPr/>
            </a:lvl3pPr>
            <a:lvl4pPr marL="0" indent="0">
              <a:spcBef>
                <a:spcPts val="0"/>
              </a:spcBef>
              <a:buNone/>
              <a:defRPr/>
            </a:lvl4pPr>
            <a:lvl5pPr marL="0" indent="0">
              <a:spcBef>
                <a:spcPts val="0"/>
              </a:spcBef>
              <a:buNone/>
              <a:defRPr/>
            </a:lvl5pPr>
            <a:lvl6pPr marL="0" indent="0">
              <a:spcBef>
                <a:spcPts val="0"/>
              </a:spcBef>
              <a:buNone/>
              <a:defRPr/>
            </a:lvl6pPr>
            <a:lvl7pPr marL="0" indent="0">
              <a:spcBef>
                <a:spcPts val="0"/>
              </a:spcBef>
              <a:buNone/>
              <a:defRPr/>
            </a:lvl7pPr>
            <a:lvl8pPr marL="0" indent="0">
              <a:spcBef>
                <a:spcPts val="0"/>
              </a:spcBef>
              <a:buNone/>
              <a:defRPr/>
            </a:lvl8pPr>
            <a:lvl9pPr marL="0" indent="0">
              <a:spcBef>
                <a:spcPts val="0"/>
              </a:spcBef>
              <a:buNone/>
              <a:defRPr/>
            </a:lvl9pPr>
          </a:lstStyle>
          <a:p>
            <a:pPr lvl="0"/>
            <a:r>
              <a:rPr lang="en-US" dirty="0" smtClean="0"/>
              <a:t>Chapter title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" name="Group 1"/>
          <p:cNvGrpSpPr/>
          <p:nvPr userDrawn="1"/>
        </p:nvGrpSpPr>
        <p:grpSpPr>
          <a:xfrm>
            <a:off x="33338" y="6408738"/>
            <a:ext cx="9156700" cy="465137"/>
            <a:chOff x="33338" y="6408738"/>
            <a:chExt cx="9156700" cy="465137"/>
          </a:xfrm>
        </p:grpSpPr>
        <p:pic>
          <p:nvPicPr>
            <p:cNvPr id="13" name="Always Learning Logo" descr="Pearson: Always Learning Logo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33338" y="6443663"/>
              <a:ext cx="1660525" cy="430212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748588" y="6442075"/>
              <a:ext cx="14414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sp>
          <p:nvSpPr>
            <p:cNvPr id="15" name="Copyright" descr="Copyright 2015, 2012, 2009"/>
            <p:cNvSpPr txBox="1">
              <a:spLocks noChangeArrowheads="1"/>
            </p:cNvSpPr>
            <p:nvPr/>
          </p:nvSpPr>
          <p:spPr bwMode="auto">
            <a:xfrm>
              <a:off x="1413669" y="6408738"/>
              <a:ext cx="63166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ctr">
                <a:defRPr/>
              </a:pP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2017, 2014, 2011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Pearson Education, Inc.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Rights Reserved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298106283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+ Learning Objectives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622828"/>
          </a:xfrm>
        </p:spPr>
        <p:txBody>
          <a:bodyPr anchor="t"/>
          <a:lstStyle/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7" name="Learning Objectives Placeholder 6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816430"/>
            <a:ext cx="8229600" cy="402770"/>
          </a:xfrm>
        </p:spPr>
        <p:txBody>
          <a:bodyPr>
            <a:noAutofit/>
          </a:bodyPr>
          <a:lstStyle>
            <a:lvl1pPr marL="0" indent="0">
              <a:spcBef>
                <a:spcPts val="0"/>
              </a:spcBef>
              <a:buNone/>
              <a:defRPr sz="1600">
                <a:solidFill>
                  <a:schemeClr val="bg1"/>
                </a:solidFill>
              </a:defRPr>
            </a:lvl1pPr>
            <a:lvl2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2pPr>
            <a:lvl3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3pPr>
            <a:lvl4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4pPr>
            <a:lvl5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5pPr>
            <a:lvl6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6pPr>
            <a:lvl7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7pPr>
            <a:lvl8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8pPr>
            <a:lvl9pPr marL="0" indent="0">
              <a:spcBef>
                <a:spcPts val="0"/>
              </a:spcBef>
              <a:buNone/>
              <a:defRPr sz="2400">
                <a:solidFill>
                  <a:schemeClr val="bg1"/>
                </a:solidFill>
              </a:defRPr>
            </a:lvl9pPr>
          </a:lstStyle>
          <a:p>
            <a:pPr lvl="0"/>
            <a:r>
              <a:rPr lang="en-US" dirty="0" smtClean="0"/>
              <a:t>Click to add Learning Objective(s)</a:t>
            </a:r>
            <a:endParaRPr lang="en-US" dirty="0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4"/>
          </p:nvPr>
        </p:nvSpPr>
        <p:spPr>
          <a:xfrm>
            <a:off x="457200" y="1600200"/>
            <a:ext cx="8229600" cy="4525963"/>
          </a:xfrm>
        </p:spPr>
        <p:txBody>
          <a:bodyPr/>
          <a:lstStyle>
            <a:lvl1pPr>
              <a:buClr>
                <a:srgbClr val="4F3967"/>
              </a:buClr>
              <a:defRPr/>
            </a:lvl1pPr>
            <a:lvl2pPr>
              <a:buClr>
                <a:srgbClr val="4F3967"/>
              </a:buClr>
              <a:defRPr/>
            </a:lvl2pPr>
            <a:lvl3pPr>
              <a:buClr>
                <a:srgbClr val="4F3967"/>
              </a:buClr>
              <a:defRPr/>
            </a:lvl3pPr>
            <a:lvl4pPr>
              <a:buClr>
                <a:srgbClr val="4F3967"/>
              </a:buClr>
              <a:defRPr/>
            </a:lvl4pPr>
            <a:lvl5pPr>
              <a:buClr>
                <a:srgbClr val="4F3967"/>
              </a:buClr>
              <a:defRPr/>
            </a:lvl5pPr>
            <a:lvl6pPr>
              <a:buClr>
                <a:srgbClr val="4F3967"/>
              </a:buClr>
              <a:defRPr/>
            </a:lvl6pPr>
            <a:lvl7pPr>
              <a:buClr>
                <a:srgbClr val="4F3967"/>
              </a:buClr>
              <a:defRPr/>
            </a:lvl7pPr>
            <a:lvl8pPr>
              <a:buClr>
                <a:srgbClr val="4F3967"/>
              </a:buClr>
              <a:defRPr/>
            </a:lvl8pPr>
            <a:lvl9pPr>
              <a:buClr>
                <a:srgbClr val="4F3967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</a:t>
            </a:r>
          </a:p>
          <a:p>
            <a:pPr lvl="6"/>
            <a:r>
              <a:rPr lang="en-US" dirty="0" smtClean="0"/>
              <a:t>Seventh</a:t>
            </a:r>
          </a:p>
          <a:p>
            <a:pPr lvl="7"/>
            <a:r>
              <a:rPr lang="en-US" dirty="0" smtClean="0"/>
              <a:t>Eighth</a:t>
            </a:r>
          </a:p>
          <a:p>
            <a:pPr lvl="8"/>
            <a:r>
              <a:rPr lang="en-US" dirty="0" smtClean="0"/>
              <a:t>Ninth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1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24630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buClr>
                <a:srgbClr val="4F3967"/>
              </a:buClr>
              <a:buSzPct val="100000"/>
              <a:defRPr/>
            </a:lvl1pPr>
            <a:lvl2pPr>
              <a:buClr>
                <a:srgbClr val="4F3967"/>
              </a:buClr>
              <a:defRPr/>
            </a:lvl2pPr>
            <a:lvl3pPr>
              <a:buClr>
                <a:srgbClr val="4F3967"/>
              </a:buClr>
              <a:defRPr/>
            </a:lvl3pPr>
            <a:lvl4pPr>
              <a:buClr>
                <a:srgbClr val="4F3967"/>
              </a:buClr>
              <a:defRPr/>
            </a:lvl4pPr>
            <a:lvl5pPr>
              <a:buClr>
                <a:srgbClr val="4F3967"/>
              </a:buClr>
              <a:defRPr/>
            </a:lvl5pPr>
            <a:lvl6pPr>
              <a:buClr>
                <a:srgbClr val="4F3967"/>
              </a:buClr>
              <a:defRPr/>
            </a:lvl6pPr>
            <a:lvl7pPr>
              <a:buClr>
                <a:srgbClr val="4F3967"/>
              </a:buClr>
              <a:defRPr/>
            </a:lvl7pPr>
            <a:lvl8pPr>
              <a:buClr>
                <a:srgbClr val="4F3967"/>
              </a:buClr>
              <a:defRPr/>
            </a:lvl8pPr>
            <a:lvl9pPr>
              <a:buClr>
                <a:srgbClr val="4F3967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</a:t>
            </a:r>
          </a:p>
          <a:p>
            <a:pPr lvl="6"/>
            <a:r>
              <a:rPr lang="en-US" dirty="0" smtClean="0"/>
              <a:t>Seventh</a:t>
            </a:r>
          </a:p>
          <a:p>
            <a:pPr lvl="7"/>
            <a:r>
              <a:rPr lang="en-US" dirty="0" smtClean="0"/>
              <a:t>Eighth</a:t>
            </a:r>
          </a:p>
          <a:p>
            <a:pPr lvl="8"/>
            <a:r>
              <a:rPr lang="en-US" dirty="0" smtClean="0"/>
              <a:t>Ninth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09093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Learning Objective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118872" indent="-118872">
              <a:buClr>
                <a:srgbClr val="4F3967"/>
              </a:buClr>
              <a:buSzPct val="25000"/>
              <a:defRPr sz="2400"/>
            </a:lvl1pPr>
            <a:lvl2pPr marL="569913" indent="-285750">
              <a:buClr>
                <a:srgbClr val="4F3967"/>
              </a:buClr>
              <a:defRPr sz="2000"/>
            </a:lvl2pPr>
            <a:lvl3pPr>
              <a:buClr>
                <a:srgbClr val="4F3967"/>
              </a:buClr>
              <a:defRPr sz="2000"/>
            </a:lvl3pPr>
            <a:lvl4pPr>
              <a:buClr>
                <a:srgbClr val="4F3967"/>
              </a:buClr>
              <a:defRPr/>
            </a:lvl4pPr>
            <a:lvl5pPr>
              <a:buClr>
                <a:srgbClr val="4F3967"/>
              </a:buClr>
              <a:defRPr/>
            </a:lvl5pPr>
            <a:lvl6pPr>
              <a:buClr>
                <a:srgbClr val="4F3967"/>
              </a:buClr>
              <a:defRPr/>
            </a:lvl6pPr>
            <a:lvl7pPr>
              <a:buClr>
                <a:srgbClr val="4F3967"/>
              </a:buClr>
              <a:defRPr/>
            </a:lvl7pPr>
            <a:lvl8pPr>
              <a:buClr>
                <a:srgbClr val="4F3967"/>
              </a:buClr>
              <a:defRPr/>
            </a:lvl8pPr>
            <a:lvl9pPr>
              <a:buClr>
                <a:srgbClr val="4F3967"/>
              </a:buClr>
              <a:defRPr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</a:t>
            </a:r>
          </a:p>
          <a:p>
            <a:pPr lvl="6"/>
            <a:r>
              <a:rPr lang="en-US" dirty="0" smtClean="0"/>
              <a:t>Seventh</a:t>
            </a:r>
          </a:p>
          <a:p>
            <a:pPr lvl="7"/>
            <a:r>
              <a:rPr lang="en-US" dirty="0" smtClean="0"/>
              <a:t>Eighth</a:t>
            </a:r>
          </a:p>
          <a:p>
            <a:pPr lvl="8"/>
            <a:r>
              <a:rPr lang="en-US" dirty="0" smtClean="0"/>
              <a:t>Ninth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20083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Figure +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 hasCustomPrompt="1"/>
          </p:nvPr>
        </p:nvSpPr>
        <p:spPr>
          <a:xfrm>
            <a:off x="457200" y="228600"/>
            <a:ext cx="8229600" cy="1066800"/>
          </a:xfrm>
        </p:spPr>
        <p:txBody>
          <a:bodyPr anchor="t"/>
          <a:lstStyle>
            <a:lvl1pPr>
              <a:defRPr sz="240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add figure number and title</a:t>
            </a:r>
            <a:endParaRPr lang="en-US" dirty="0"/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3" hasCustomPrompt="1"/>
          </p:nvPr>
        </p:nvSpPr>
        <p:spPr>
          <a:xfrm>
            <a:off x="457200" y="5368160"/>
            <a:ext cx="8229600" cy="916856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1600"/>
            </a:lvl1pPr>
            <a:lvl2pPr marL="0" indent="0">
              <a:spcBef>
                <a:spcPts val="0"/>
              </a:spcBef>
              <a:buNone/>
              <a:defRPr sz="1600"/>
            </a:lvl2pPr>
            <a:lvl3pPr marL="0" indent="0">
              <a:spcBef>
                <a:spcPts val="0"/>
              </a:spcBef>
              <a:buNone/>
              <a:defRPr sz="1600"/>
            </a:lvl3pPr>
            <a:lvl4pPr marL="0" indent="0">
              <a:spcBef>
                <a:spcPts val="0"/>
              </a:spcBef>
              <a:buNone/>
              <a:defRPr sz="1600"/>
            </a:lvl4pPr>
            <a:lvl5pPr marL="0" indent="0">
              <a:spcBef>
                <a:spcPts val="0"/>
              </a:spcBef>
              <a:buNone/>
              <a:defRPr sz="1600"/>
            </a:lvl5pPr>
            <a:lvl6pPr marL="0" indent="0">
              <a:spcBef>
                <a:spcPts val="0"/>
              </a:spcBef>
              <a:buNone/>
              <a:defRPr sz="1600"/>
            </a:lvl6pPr>
            <a:lvl7pPr marL="0" indent="0">
              <a:spcBef>
                <a:spcPts val="0"/>
              </a:spcBef>
              <a:buNone/>
              <a:defRPr sz="1600"/>
            </a:lvl7pPr>
            <a:lvl8pPr marL="0" indent="0">
              <a:spcBef>
                <a:spcPts val="0"/>
              </a:spcBef>
              <a:buNone/>
              <a:defRPr sz="1600"/>
            </a:lvl8pPr>
            <a:lvl9pPr marL="0" indent="0">
              <a:spcBef>
                <a:spcPts val="0"/>
              </a:spcBef>
              <a:buNone/>
              <a:defRPr sz="1600"/>
            </a:lvl9pPr>
          </a:lstStyle>
          <a:p>
            <a:pPr lvl="0"/>
            <a:r>
              <a:rPr lang="en-US" dirty="0" smtClean="0"/>
              <a:t>Click to add caption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5" name="Rectangle 4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/>
          <p:nvPr userDrawn="1"/>
        </p:nvGrpSpPr>
        <p:grpSpPr>
          <a:xfrm>
            <a:off x="93969" y="6408738"/>
            <a:ext cx="9096069" cy="463550"/>
            <a:chOff x="93969" y="6408738"/>
            <a:chExt cx="9096069" cy="463550"/>
          </a:xfrm>
        </p:grpSpPr>
        <p:sp>
          <p:nvSpPr>
            <p:cNvPr id="6" name="Copyright"/>
            <p:cNvSpPr txBox="1">
              <a:spLocks noChangeArrowheads="1"/>
            </p:cNvSpPr>
            <p:nvPr/>
          </p:nvSpPr>
          <p:spPr bwMode="auto">
            <a:xfrm>
              <a:off x="93969" y="6408738"/>
              <a:ext cx="63166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defRPr/>
              </a:pP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2017, 2014, 2011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Pearson Education, Inc.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Rights Reserved</a:t>
              </a:r>
            </a:p>
          </p:txBody>
        </p:sp>
        <p:pic>
          <p:nvPicPr>
            <p:cNvPr id="7" name="Pearson Logo" descr="Pearson_Bound_White"/>
            <p:cNvPicPr>
              <a:picLocks noChangeAspect="1" noChangeArrowheads="1"/>
            </p:cNvPicPr>
            <p:nvPr/>
          </p:nvPicPr>
          <p:blipFill>
            <a:blip r:embed="rId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748588" y="6442075"/>
              <a:ext cx="14414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0379609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and 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600200"/>
            <a:ext cx="8229600" cy="2163763"/>
          </a:xfrm>
        </p:spPr>
        <p:txBody>
          <a:bodyPr/>
          <a:lstStyle>
            <a:lvl1pPr>
              <a:buClr>
                <a:srgbClr val="4F3967"/>
              </a:buClr>
              <a:defRPr sz="2000"/>
            </a:lvl1pPr>
            <a:lvl2pPr>
              <a:buClr>
                <a:srgbClr val="4F3967"/>
              </a:buClr>
              <a:defRPr sz="1800"/>
            </a:lvl2pPr>
            <a:lvl3pPr>
              <a:buClr>
                <a:srgbClr val="4F3967"/>
              </a:buClr>
              <a:defRPr sz="1600"/>
            </a:lvl3pPr>
            <a:lvl4pPr>
              <a:buClr>
                <a:srgbClr val="4F3967"/>
              </a:buClr>
              <a:defRPr sz="1400"/>
            </a:lvl4pPr>
            <a:lvl5pPr>
              <a:buClr>
                <a:srgbClr val="4F3967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7" name="Content Placeholder 2"/>
          <p:cNvSpPr>
            <a:spLocks noGrp="1"/>
          </p:cNvSpPr>
          <p:nvPr>
            <p:ph idx="13"/>
          </p:nvPr>
        </p:nvSpPr>
        <p:spPr>
          <a:xfrm>
            <a:off x="457200" y="3962400"/>
            <a:ext cx="8229600" cy="2163763"/>
          </a:xfrm>
        </p:spPr>
        <p:txBody>
          <a:bodyPr/>
          <a:lstStyle>
            <a:lvl1pPr>
              <a:buClr>
                <a:srgbClr val="4F3967"/>
              </a:buClr>
              <a:defRPr sz="2000"/>
            </a:lvl1pPr>
            <a:lvl2pPr>
              <a:buClr>
                <a:srgbClr val="4F3967"/>
              </a:buClr>
              <a:defRPr sz="1800"/>
            </a:lvl2pPr>
            <a:lvl3pPr>
              <a:buClr>
                <a:srgbClr val="4F3967"/>
              </a:buClr>
              <a:defRPr sz="1600"/>
            </a:lvl3pPr>
            <a:lvl4pPr>
              <a:buClr>
                <a:srgbClr val="4F3967"/>
              </a:buClr>
              <a:defRPr sz="1400"/>
            </a:lvl4pPr>
            <a:lvl5pPr>
              <a:buClr>
                <a:srgbClr val="4F3967"/>
              </a:buCl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5479995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1447800"/>
            <a:ext cx="7772400" cy="2152651"/>
          </a:xfrm>
        </p:spPr>
        <p:txBody>
          <a:bodyPr anchor="b">
            <a:noAutofit/>
          </a:bodyPr>
          <a:lstStyle>
            <a:lvl1pPr algn="l">
              <a:defRPr sz="4000" b="0" cap="none" baseline="0">
                <a:solidFill>
                  <a:schemeClr val="tx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4687" y="3962400"/>
            <a:ext cx="7794627" cy="1752600"/>
          </a:xfrm>
        </p:spPr>
        <p:txBody>
          <a:bodyPr anchor="t">
            <a:noAutofit/>
          </a:bodyPr>
          <a:lstStyle>
            <a:lvl1pPr marL="0" indent="0">
              <a:spcBef>
                <a:spcPts val="0"/>
              </a:spcBef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5470418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9DF6EFB-3F44-496C-A842-1E0B3D3B975A}" type="datetimeFigureOut">
              <a:rPr lang="en-US" smtClean="0"/>
              <a:t>12/21/15</a:t>
            </a:fld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00B2350-5261-4F5C-9DF5-EF0D264FC8D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551265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theme" Target="../theme/theme1.xml"/><Relationship Id="rId12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 bwMode="white">
          <a:xfrm>
            <a:off x="0" y="0"/>
            <a:ext cx="9144000" cy="1371600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15372"/>
            <a:ext cx="8229600" cy="1097280"/>
          </a:xfrm>
          <a:prstGeom prst="rect">
            <a:avLst/>
          </a:prstGeom>
        </p:spPr>
        <p:txBody>
          <a:bodyPr vert="horz" lIns="0" tIns="0" rIns="0" bIns="0" rtlCol="0" anchor="b">
            <a:noAutofit/>
          </a:bodyPr>
          <a:lstStyle/>
          <a:p>
            <a:r>
              <a:rPr lang="en-US" dirty="0" smtClean="0"/>
              <a:t>Click to edit </a:t>
            </a:r>
            <a:br>
              <a:rPr lang="en-US" dirty="0" smtClean="0"/>
            </a:br>
            <a:r>
              <a:rPr lang="en-US" dirty="0" smtClean="0"/>
              <a:t>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</a:p>
          <a:p>
            <a:pPr lvl="5"/>
            <a:r>
              <a:rPr lang="en-US" dirty="0" smtClean="0"/>
              <a:t>Sixth</a:t>
            </a:r>
          </a:p>
          <a:p>
            <a:pPr lvl="6"/>
            <a:r>
              <a:rPr lang="en-US" dirty="0" smtClean="0"/>
              <a:t>Seventh</a:t>
            </a:r>
          </a:p>
          <a:p>
            <a:pPr lvl="7"/>
            <a:r>
              <a:rPr lang="en-US" dirty="0" smtClean="0"/>
              <a:t>Eighth</a:t>
            </a:r>
          </a:p>
          <a:p>
            <a:pPr lvl="8"/>
            <a:r>
              <a:rPr lang="en-US" dirty="0" smtClean="0"/>
              <a:t>Ninth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93969" y="6172200"/>
            <a:ext cx="8595360" cy="235463"/>
          </a:xfrm>
          <a:prstGeom prst="rect">
            <a:avLst/>
          </a:prstGeom>
        </p:spPr>
        <p:txBody>
          <a:bodyPr vert="horz" lIns="0" tIns="0" rIns="0" bIns="0" rtlCol="0" anchor="b"/>
          <a:lstStyle>
            <a:lvl1pPr algn="l">
              <a:defRPr sz="1100">
                <a:solidFill>
                  <a:schemeClr val="tx1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35713" y="113072"/>
            <a:ext cx="2133600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A9DF6EFB-3F44-496C-A842-1E0B3D3B975A}" type="datetimeFigureOut">
              <a:rPr lang="en-US" smtClean="0"/>
              <a:pPr/>
              <a:t>12/21/15</a:t>
            </a:fld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469312" y="113072"/>
            <a:ext cx="551783" cy="18288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bg1"/>
                </a:solidFill>
              </a:defRPr>
            </a:lvl1pPr>
          </a:lstStyle>
          <a:p>
            <a:fld id="{200B2350-5261-4F5C-9DF5-EF0D264FC8D2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Rectangle 8"/>
          <p:cNvSpPr/>
          <p:nvPr/>
        </p:nvSpPr>
        <p:spPr bwMode="white">
          <a:xfrm>
            <a:off x="-7938" y="6435725"/>
            <a:ext cx="9161464" cy="430213"/>
          </a:xfrm>
          <a:prstGeom prst="rect">
            <a:avLst/>
          </a:prstGeom>
          <a:solidFill>
            <a:srgbClr val="4F3967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6"/>
          <p:cNvGrpSpPr/>
          <p:nvPr userDrawn="1"/>
        </p:nvGrpSpPr>
        <p:grpSpPr>
          <a:xfrm>
            <a:off x="93969" y="6408738"/>
            <a:ext cx="9096069" cy="463550"/>
            <a:chOff x="93969" y="6408738"/>
            <a:chExt cx="9096069" cy="463550"/>
          </a:xfrm>
        </p:grpSpPr>
        <p:sp>
          <p:nvSpPr>
            <p:cNvPr id="13" name="Copyright" descr="Pearson: Copyright 2015, 2012, 2009"/>
            <p:cNvSpPr txBox="1">
              <a:spLocks noChangeArrowheads="1"/>
            </p:cNvSpPr>
            <p:nvPr/>
          </p:nvSpPr>
          <p:spPr bwMode="auto">
            <a:xfrm>
              <a:off x="93969" y="6408738"/>
              <a:ext cx="6316663" cy="45720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lIns="0" tIns="0" rIns="0" bIns="0" anchor="ctr"/>
            <a:lstStyle>
              <a:lvl1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37931725" indent="-37474525"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eaLnBrk="0" hangingPunct="0"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4572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9144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1371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18288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algn="l">
                <a:defRPr/>
              </a:pP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Copyright © 2017, 2014, 2011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Pearson Education, Inc.</a:t>
              </a:r>
              <a:r>
                <a:rPr lang="en-US" altLang="en-US" sz="1200" b="0" baseline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 </a:t>
              </a:r>
              <a:r>
                <a:rPr lang="en-US" altLang="en-US" sz="1200" b="0" dirty="0" smtClean="0">
                  <a:solidFill>
                    <a:schemeClr val="bg1"/>
                  </a:solidFill>
                  <a:latin typeface="Verdana" panose="020B0604030504040204" pitchFamily="34" charset="0"/>
                  <a:ea typeface="Verdana" panose="020B0604030504040204" pitchFamily="34" charset="0"/>
                  <a:cs typeface="Verdana" panose="020B0604030504040204" pitchFamily="34" charset="0"/>
                </a:rPr>
                <a:t>All Rights Reserved</a:t>
              </a:r>
            </a:p>
          </p:txBody>
        </p:sp>
        <p:pic>
          <p:nvPicPr>
            <p:cNvPr id="14" name="Pearson Logo"/>
            <p:cNvPicPr>
              <a:picLocks noChangeAspect="1" noChangeArrowheads="1"/>
            </p:cNvPicPr>
            <p:nvPr/>
          </p:nvPicPr>
          <p:blipFill>
            <a:blip r:embed="rId12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black">
            <a:xfrm>
              <a:off x="7748588" y="6442075"/>
              <a:ext cx="1441450" cy="43021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69157001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7" r:id="rId2"/>
    <p:sldLayoutId id="2147483656" r:id="rId3"/>
    <p:sldLayoutId id="2147483650" r:id="rId4"/>
    <p:sldLayoutId id="2147483659" r:id="rId5"/>
    <p:sldLayoutId id="2147483658" r:id="rId6"/>
    <p:sldLayoutId id="2147483660" r:id="rId7"/>
    <p:sldLayoutId id="2147483651" r:id="rId8"/>
    <p:sldLayoutId id="2147483654" r:id="rId9"/>
    <p:sldLayoutId id="2147483655" r:id="rId10"/>
  </p:sldLayoutIdLst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xmlns:p14="http://schemas.microsoft.com/office/powerpoint/2010/main" id="1" dur="indefinite" restart="never" nodeType="tmRoot"/>
      </p:par>
    </p:tnLst>
  </p:timing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600" kern="1200">
          <a:solidFill>
            <a:schemeClr val="bg1"/>
          </a:solidFill>
          <a:latin typeface="+mj-lt"/>
          <a:ea typeface="+mj-ea"/>
          <a:cs typeface="+mj-cs"/>
        </a:defRPr>
      </a:lvl1pPr>
    </p:titleStyle>
    <p:bodyStyle>
      <a:lvl1pPr marL="256032" indent="-256032" algn="l" defTabSz="914400" rtl="0" eaLnBrk="1" latinLnBrk="0" hangingPunct="1">
        <a:spcBef>
          <a:spcPts val="1500"/>
        </a:spcBef>
        <a:buClr>
          <a:srgbClr val="30431D"/>
        </a:buClr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ts val="600"/>
        </a:spcBef>
        <a:buClr>
          <a:srgbClr val="30431D"/>
        </a:buClr>
        <a:buFont typeface="Arial" panose="020B0604020202020204" pitchFamily="34" charset="0"/>
        <a:buChar char="–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ts val="600"/>
        </a:spcBef>
        <a:buClr>
          <a:srgbClr val="30431D"/>
        </a:buClr>
        <a:buFont typeface="Wingdings" panose="05000000000000000000" pitchFamily="2" charset="2"/>
        <a:buChar char="§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ts val="600"/>
        </a:spcBef>
        <a:buClr>
          <a:srgbClr val="30431D"/>
        </a:buClr>
        <a:buFont typeface="Arial" panose="020B0604020202020204" pitchFamily="34" charset="0"/>
        <a:buChar char="–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ts val="600"/>
        </a:spcBef>
        <a:buClr>
          <a:srgbClr val="3043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ts val="300"/>
        </a:spcBef>
        <a:buClr>
          <a:srgbClr val="3043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ts val="300"/>
        </a:spcBef>
        <a:buClr>
          <a:srgbClr val="3043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ts val="300"/>
        </a:spcBef>
        <a:buClr>
          <a:srgbClr val="3043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ts val="300"/>
        </a:spcBef>
        <a:buClr>
          <a:srgbClr val="30431D"/>
        </a:buClr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Relationship Id="rId2" Type="http://schemas.openxmlformats.org/officeDocument/2006/relationships/image" Target="../media/image3.jpg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2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3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4.jpeg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13"/>
          </p:nvPr>
        </p:nvSpPr>
        <p:spPr/>
        <p:txBody>
          <a:bodyPr/>
          <a:lstStyle/>
          <a:p>
            <a:r>
              <a:rPr lang="en-US" dirty="0" smtClean="0"/>
              <a:t>Twelfth Edition</a:t>
            </a:r>
            <a:endParaRPr lang="en-US" dirty="0"/>
          </a:p>
        </p:txBody>
      </p:sp>
      <p:sp>
        <p:nvSpPr>
          <p:cNvPr id="6" name="Text Placeholder 5"/>
          <p:cNvSpPr>
            <a:spLocks noGrp="1"/>
          </p:cNvSpPr>
          <p:nvPr>
            <p:ph type="body" sz="quarter" idx="14"/>
          </p:nvPr>
        </p:nvSpPr>
        <p:spPr/>
        <p:txBody>
          <a:bodyPr/>
          <a:lstStyle/>
          <a:p>
            <a:r>
              <a:rPr lang="en-US" dirty="0" smtClean="0"/>
              <a:t>Chapter 1</a:t>
            </a:r>
            <a:endParaRPr lang="en-US" dirty="0"/>
          </a:p>
        </p:txBody>
      </p:sp>
      <p:sp>
        <p:nvSpPr>
          <p:cNvPr id="7" name="Text Placeholder 6"/>
          <p:cNvSpPr>
            <a:spLocks noGrp="1"/>
          </p:cNvSpPr>
          <p:nvPr>
            <p:ph type="body" sz="quarter" idx="15"/>
          </p:nvPr>
        </p:nvSpPr>
        <p:spPr/>
        <p:txBody>
          <a:bodyPr/>
          <a:lstStyle/>
          <a:p>
            <a:r>
              <a:rPr lang="en-US" dirty="0" smtClean="0"/>
              <a:t>What Is Psychology?</a:t>
            </a:r>
            <a:endParaRPr lang="en-US" dirty="0"/>
          </a:p>
        </p:txBody>
      </p:sp>
      <p:pic>
        <p:nvPicPr>
          <p:cNvPr id="3" name="Picture 2" descr="cover.jp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57200" y="1487422"/>
            <a:ext cx="3886200" cy="48188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795400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Critical Thinking? </a:t>
            </a:r>
            <a:r>
              <a:rPr lang="en-US" sz="2000" dirty="0" smtClean="0"/>
              <a:t>(2 of 2)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Critical thinking helps people evaluate competing findings on psychological issues that are personally and socially important</a:t>
            </a:r>
            <a:r>
              <a:rPr lang="en-US" dirty="0" smtClean="0"/>
              <a:t>.</a:t>
            </a:r>
          </a:p>
          <a:p>
            <a:r>
              <a:rPr lang="en-US" dirty="0" smtClean="0"/>
              <a:t>Critical thinkers </a:t>
            </a:r>
            <a:r>
              <a:rPr lang="en-US" dirty="0"/>
              <a:t>are able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look </a:t>
            </a:r>
            <a:r>
              <a:rPr lang="en-US" dirty="0"/>
              <a:t>for flaws in </a:t>
            </a:r>
            <a:r>
              <a:rPr lang="en-US" dirty="0" smtClean="0"/>
              <a:t>arguments</a:t>
            </a:r>
          </a:p>
          <a:p>
            <a:pPr lvl="1"/>
            <a:r>
              <a:rPr lang="en-US" dirty="0" smtClean="0"/>
              <a:t>resist </a:t>
            </a:r>
            <a:r>
              <a:rPr lang="en-US" dirty="0"/>
              <a:t>claims that have no </a:t>
            </a:r>
            <a:r>
              <a:rPr lang="en-US" dirty="0" smtClean="0"/>
              <a:t>support</a:t>
            </a:r>
          </a:p>
          <a:p>
            <a:r>
              <a:rPr lang="en-US" dirty="0"/>
              <a:t>Critical thinking is fundamental to all science, including psychological science.</a:t>
            </a:r>
          </a:p>
        </p:txBody>
      </p:sp>
    </p:spTree>
    <p:extLst>
      <p:ext uri="{BB962C8B-B14F-4D97-AF65-F5344CB8AC3E}">
        <p14:creationId xmlns:p14="http://schemas.microsoft.com/office/powerpoint/2010/main" val="327427109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Critical </a:t>
            </a:r>
            <a:r>
              <a:rPr lang="en-US" dirty="0" smtClean="0"/>
              <a:t>Thinking </a:t>
            </a:r>
            <a:r>
              <a:rPr lang="en-US" sz="2000" dirty="0" smtClean="0"/>
              <a:t>(1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benefit of studying psychology is the development of critical-thinking skills and attitudes. </a:t>
            </a:r>
            <a:endParaRPr lang="en-US" dirty="0" smtClean="0"/>
          </a:p>
          <a:p>
            <a:r>
              <a:rPr lang="en-US" dirty="0"/>
              <a:t>Critical thinking helps people evaluate competing findings on psychological issues that are personally and socially important. </a:t>
            </a:r>
          </a:p>
        </p:txBody>
      </p:sp>
    </p:spTree>
    <p:extLst>
      <p:ext uri="{BB962C8B-B14F-4D97-AF65-F5344CB8AC3E}">
        <p14:creationId xmlns:p14="http://schemas.microsoft.com/office/powerpoint/2010/main" val="1935142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Guidelines for Critical </a:t>
            </a:r>
            <a:r>
              <a:rPr lang="en-US" dirty="0" smtClean="0"/>
              <a:t>Thinking </a:t>
            </a:r>
            <a:r>
              <a:rPr lang="en-US" sz="2000" dirty="0" smtClean="0"/>
              <a:t>(2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Eight critical-thinking guidelines:</a:t>
            </a:r>
          </a:p>
          <a:p>
            <a:pPr lvl="1"/>
            <a:r>
              <a:rPr lang="en-US" dirty="0" smtClean="0"/>
              <a:t>Ask questions: be willing to wonder.</a:t>
            </a:r>
          </a:p>
          <a:p>
            <a:pPr lvl="1"/>
            <a:r>
              <a:rPr lang="en-US" dirty="0" smtClean="0"/>
              <a:t>Define your terms.</a:t>
            </a:r>
          </a:p>
          <a:p>
            <a:pPr lvl="1"/>
            <a:r>
              <a:rPr lang="en-US" dirty="0" smtClean="0"/>
              <a:t>Examine the evidence.</a:t>
            </a:r>
          </a:p>
          <a:p>
            <a:pPr lvl="1"/>
            <a:r>
              <a:rPr lang="en-US" dirty="0" smtClean="0"/>
              <a:t>Analyze assumptions and biases.</a:t>
            </a:r>
          </a:p>
          <a:p>
            <a:pPr lvl="1"/>
            <a:r>
              <a:rPr lang="en-US" dirty="0" smtClean="0"/>
              <a:t>Avoid emotional reasoning.</a:t>
            </a:r>
          </a:p>
          <a:p>
            <a:pPr lvl="1"/>
            <a:r>
              <a:rPr lang="en-US" dirty="0" smtClean="0"/>
              <a:t>Don’t oversimplify.</a:t>
            </a:r>
          </a:p>
          <a:p>
            <a:pPr lvl="1"/>
            <a:r>
              <a:rPr lang="en-US" dirty="0" smtClean="0"/>
              <a:t>Consider other interpretations.</a:t>
            </a:r>
          </a:p>
          <a:p>
            <a:pPr lvl="1"/>
            <a:r>
              <a:rPr lang="en-US" dirty="0" smtClean="0"/>
              <a:t>Tolerate uncertainty.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77213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Psychology’s Past: From the Armchair to the Laboratory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LO 1.3.A</a:t>
            </a:r>
            <a:r>
              <a:rPr lang="en-US" sz="2800" dirty="0"/>
              <a:t> Discuss some of the pre-psychological approaches to explaining psychological topics, from ancient times through the early 1800s.</a:t>
            </a:r>
          </a:p>
          <a:p>
            <a:r>
              <a:rPr lang="en-US" sz="2800" b="1" dirty="0"/>
              <a:t>LO 1.3.B</a:t>
            </a:r>
            <a:r>
              <a:rPr lang="en-US" sz="2800" dirty="0"/>
              <a:t> Explain Wilhelm Wundt’s contributions to the birth of modern psychology.</a:t>
            </a:r>
          </a:p>
          <a:p>
            <a:r>
              <a:rPr lang="en-US" sz="2800" b="1" dirty="0"/>
              <a:t>LO 1.3.C</a:t>
            </a:r>
            <a:r>
              <a:rPr lang="en-US" sz="2800" dirty="0"/>
              <a:t> Compare the three early psychologies of structuralism, functionalism, and psychoanalysis, and identify the major thinkers who promoted each of these schools of thought</a:t>
            </a:r>
            <a:r>
              <a:rPr lang="en-US" sz="2800" dirty="0" smtClean="0"/>
              <a:t>.</a:t>
            </a:r>
            <a:endParaRPr lang="en-US" sz="2800" dirty="0"/>
          </a:p>
        </p:txBody>
      </p:sp>
    </p:spTree>
    <p:extLst>
      <p:ext uri="{BB962C8B-B14F-4D97-AF65-F5344CB8AC3E}">
        <p14:creationId xmlns:p14="http://schemas.microsoft.com/office/powerpoint/2010/main" val="2398543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Forerunners of Modern Psychology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Psychology’s forerunners made some valid observations and had useful </a:t>
            </a:r>
            <a:r>
              <a:rPr lang="en-US" dirty="0" smtClean="0"/>
              <a:t>insights.</a:t>
            </a:r>
          </a:p>
          <a:p>
            <a:r>
              <a:rPr lang="en-US" dirty="0" smtClean="0"/>
              <a:t>However, they did not use rigorous </a:t>
            </a:r>
            <a:r>
              <a:rPr lang="en-US" dirty="0"/>
              <a:t>empirical </a:t>
            </a:r>
            <a:r>
              <a:rPr lang="en-US" dirty="0" smtClean="0"/>
              <a:t>methods.</a:t>
            </a:r>
          </a:p>
          <a:p>
            <a:r>
              <a:rPr lang="en-US" dirty="0" smtClean="0"/>
              <a:t>As such, they made </a:t>
            </a:r>
            <a:r>
              <a:rPr lang="en-US" dirty="0"/>
              <a:t>serious errors in the description and explanation of </a:t>
            </a:r>
            <a:r>
              <a:rPr lang="en-US" dirty="0" smtClean="0"/>
              <a:t>behavior.</a:t>
            </a:r>
          </a:p>
          <a:p>
            <a:pPr lvl="1"/>
            <a:r>
              <a:rPr lang="en-US" dirty="0" smtClean="0"/>
              <a:t>An example of a terrible blunder is </a:t>
            </a:r>
            <a:r>
              <a:rPr lang="en-US" dirty="0"/>
              <a:t>the case of </a:t>
            </a:r>
            <a:r>
              <a:rPr lang="en-US" i="1" dirty="0"/>
              <a:t>phrenology</a:t>
            </a:r>
            <a:r>
              <a:rPr lang="en-US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1065426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Birth of Modern </a:t>
            </a:r>
            <a:r>
              <a:rPr lang="en-US" dirty="0" smtClean="0"/>
              <a:t>Psychology?</a:t>
            </a:r>
            <a:r>
              <a:rPr lang="en-US" sz="2000" dirty="0" smtClean="0"/>
              <a:t> (1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official founder of scientific psychology was Wilhelm </a:t>
            </a:r>
            <a:r>
              <a:rPr lang="en-US" dirty="0" smtClean="0"/>
              <a:t>Wundt.</a:t>
            </a:r>
          </a:p>
          <a:p>
            <a:r>
              <a:rPr lang="en-US" dirty="0" smtClean="0"/>
              <a:t>Wundt </a:t>
            </a:r>
            <a:r>
              <a:rPr lang="en-US" dirty="0"/>
              <a:t>formally established the first psychological laboratory in 1879, in Leipzig, Germany. </a:t>
            </a:r>
          </a:p>
        </p:txBody>
      </p:sp>
    </p:spTree>
    <p:extLst>
      <p:ext uri="{BB962C8B-B14F-4D97-AF65-F5344CB8AC3E}">
        <p14:creationId xmlns:p14="http://schemas.microsoft.com/office/powerpoint/2010/main" val="229411862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The Birth of Modern </a:t>
            </a:r>
            <a:r>
              <a:rPr lang="en-US" dirty="0" smtClean="0"/>
              <a:t>Psychology?</a:t>
            </a:r>
            <a:r>
              <a:rPr lang="en-US" sz="2000" dirty="0" smtClean="0"/>
              <a:t> (2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Wundt developed the </a:t>
            </a:r>
            <a:r>
              <a:rPr lang="en-US" dirty="0"/>
              <a:t>technique of trained </a:t>
            </a:r>
            <a:r>
              <a:rPr lang="en-US" i="1" dirty="0" smtClean="0"/>
              <a:t>introspection</a:t>
            </a:r>
            <a:r>
              <a:rPr lang="en-US" dirty="0" smtClean="0"/>
              <a:t>.</a:t>
            </a:r>
          </a:p>
          <a:p>
            <a:pPr lvl="1"/>
            <a:r>
              <a:rPr lang="en-US" dirty="0"/>
              <a:t>training </a:t>
            </a:r>
            <a:r>
              <a:rPr lang="en-US" dirty="0" smtClean="0"/>
              <a:t>volunteers to </a:t>
            </a:r>
            <a:r>
              <a:rPr lang="en-US" dirty="0"/>
              <a:t>carefully observe, analyze, and describe their own sensations, mental images, </a:t>
            </a:r>
            <a:r>
              <a:rPr lang="en-US" dirty="0" smtClean="0"/>
              <a:t>and emotional </a:t>
            </a:r>
            <a:r>
              <a:rPr lang="en-US" dirty="0"/>
              <a:t>reactions</a:t>
            </a:r>
            <a:endParaRPr lang="en-US" dirty="0" smtClean="0"/>
          </a:p>
          <a:p>
            <a:r>
              <a:rPr lang="en-US" dirty="0" smtClean="0"/>
              <a:t>Although </a:t>
            </a:r>
            <a:r>
              <a:rPr lang="en-US" dirty="0"/>
              <a:t>too subjective for a reliable methodology, </a:t>
            </a:r>
            <a:r>
              <a:rPr lang="en-US" dirty="0" smtClean="0"/>
              <a:t>it illustrated </a:t>
            </a:r>
            <a:r>
              <a:rPr lang="en-US" dirty="0"/>
              <a:t>the movement toward making psychology a science. </a:t>
            </a:r>
          </a:p>
        </p:txBody>
      </p:sp>
    </p:spTree>
    <p:extLst>
      <p:ext uri="{BB962C8B-B14F-4D97-AF65-F5344CB8AC3E}">
        <p14:creationId xmlns:p14="http://schemas.microsoft.com/office/powerpoint/2010/main" val="184822636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Early </a:t>
            </a:r>
            <a:r>
              <a:rPr lang="en-US" dirty="0" smtClean="0"/>
              <a:t>Psychologies </a:t>
            </a:r>
            <a:r>
              <a:rPr lang="en-US" sz="2000" dirty="0" smtClean="0"/>
              <a:t>(1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Structuralism</a:t>
            </a:r>
            <a:r>
              <a:rPr lang="en-US" dirty="0"/>
              <a:t> emphasized the analysis of immediate experience into basic elements</a:t>
            </a:r>
            <a:r>
              <a:rPr lang="en-US" dirty="0" smtClean="0"/>
              <a:t>.</a:t>
            </a:r>
          </a:p>
          <a:p>
            <a:r>
              <a:rPr lang="en-US" dirty="0"/>
              <a:t>It was soon abandoned, in part because of its reliance on introspection</a:t>
            </a:r>
            <a:r>
              <a:rPr lang="en-US" dirty="0" smtClean="0"/>
              <a:t>.</a:t>
            </a:r>
          </a:p>
          <a:p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395536232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Early </a:t>
            </a:r>
            <a:r>
              <a:rPr lang="en-US" dirty="0" smtClean="0"/>
              <a:t>Psychologies </a:t>
            </a:r>
            <a:r>
              <a:rPr lang="en-US" sz="2000" dirty="0" smtClean="0"/>
              <a:t>(2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Functionalism</a:t>
            </a:r>
            <a:r>
              <a:rPr lang="en-US" dirty="0"/>
              <a:t> was inspired in part by the evolutionary theories of Charles </a:t>
            </a:r>
            <a:r>
              <a:rPr lang="en-US" dirty="0" smtClean="0"/>
              <a:t>Darwin.</a:t>
            </a:r>
          </a:p>
          <a:p>
            <a:r>
              <a:rPr lang="en-US" dirty="0" smtClean="0"/>
              <a:t>It </a:t>
            </a:r>
            <a:r>
              <a:rPr lang="en-US" dirty="0"/>
              <a:t>emphasized the purpose of </a:t>
            </a:r>
            <a:r>
              <a:rPr lang="en-US" dirty="0" smtClean="0"/>
              <a:t>behavior and consciousness.</a:t>
            </a:r>
          </a:p>
          <a:p>
            <a:r>
              <a:rPr lang="en-US" dirty="0"/>
              <a:t>One of its leading proponents was William James. </a:t>
            </a:r>
          </a:p>
          <a:p>
            <a:pPr mar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150306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Three Early </a:t>
            </a:r>
            <a:r>
              <a:rPr lang="en-US" dirty="0" smtClean="0"/>
              <a:t>Psychologies </a:t>
            </a:r>
            <a:r>
              <a:rPr lang="en-US" sz="2000" dirty="0" smtClean="0"/>
              <a:t>(3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Sigmund Freud’s theory of </a:t>
            </a:r>
            <a:r>
              <a:rPr lang="en-US" i="1" dirty="0"/>
              <a:t>psychoanalysis</a:t>
            </a:r>
            <a:r>
              <a:rPr lang="en-US" dirty="0"/>
              <a:t> emphasized unconscious causes of mental and emotional problems. </a:t>
            </a:r>
            <a:endParaRPr lang="en-US" dirty="0" smtClean="0"/>
          </a:p>
          <a:p>
            <a:r>
              <a:rPr lang="en-US" dirty="0"/>
              <a:t>Freud argued that conscious awareness is merely the tip of a mental iceberg</a:t>
            </a:r>
            <a:r>
              <a:rPr lang="en-US" dirty="0" smtClean="0"/>
              <a:t>.</a:t>
            </a:r>
          </a:p>
          <a:p>
            <a:r>
              <a:rPr lang="en-US" dirty="0" smtClean="0"/>
              <a:t>Freudian concepts have been profoundly influential.</a:t>
            </a:r>
          </a:p>
          <a:p>
            <a:r>
              <a:rPr lang="en-US" dirty="0" smtClean="0"/>
              <a:t>However, they are rejected by a majority of empirically oriented psychologists.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8875900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Psychology, Pseudoscience, and Popular Opinion</a:t>
            </a:r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LO 1.1.A</a:t>
            </a:r>
            <a:r>
              <a:rPr lang="en-US" sz="2800" dirty="0"/>
              <a:t> Define psychology, and describe how it addresses topics from a scientific perspective.</a:t>
            </a:r>
          </a:p>
          <a:p>
            <a:r>
              <a:rPr lang="en-US" sz="2800" b="1" dirty="0"/>
              <a:t>LO 1.1.B</a:t>
            </a:r>
            <a:r>
              <a:rPr lang="en-US" sz="2800" dirty="0"/>
              <a:t> Provide examples of pseudoscience, psychobabble, popular opinion, and “plain old common sense” related to psychological topics, and describe how scientific psychology would address such claims. </a:t>
            </a:r>
          </a:p>
        </p:txBody>
      </p:sp>
    </p:spTree>
    <p:extLst>
      <p:ext uri="{BB962C8B-B14F-4D97-AF65-F5344CB8AC3E}">
        <p14:creationId xmlns:p14="http://schemas.microsoft.com/office/powerpoint/2010/main" val="409953986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Psychology’s Present: The Four Perspectives of Psychological Science 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LO 1.4.A</a:t>
            </a:r>
            <a:r>
              <a:rPr lang="en-US" sz="2800" dirty="0"/>
              <a:t> List and describe the four major perspectives in psychology.</a:t>
            </a:r>
          </a:p>
          <a:p>
            <a:r>
              <a:rPr lang="en-US" sz="2800" b="1" dirty="0"/>
              <a:t>LO 1.4.B</a:t>
            </a:r>
            <a:r>
              <a:rPr lang="en-US" sz="2800" dirty="0"/>
              <a:t> Describe how feminism influenced psychology. </a:t>
            </a:r>
          </a:p>
        </p:txBody>
      </p:sp>
    </p:spTree>
    <p:extLst>
      <p:ext uri="{BB962C8B-B14F-4D97-AF65-F5344CB8AC3E}">
        <p14:creationId xmlns:p14="http://schemas.microsoft.com/office/powerpoint/2010/main" val="2618965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(1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Four points of view predominate today in psychological </a:t>
            </a:r>
            <a:r>
              <a:rPr lang="en-US" dirty="0" smtClean="0"/>
              <a:t>science: </a:t>
            </a:r>
          </a:p>
          <a:p>
            <a:pPr lvl="1"/>
            <a:r>
              <a:rPr lang="en-US" dirty="0" smtClean="0"/>
              <a:t>biological</a:t>
            </a:r>
          </a:p>
          <a:p>
            <a:pPr lvl="1"/>
            <a:r>
              <a:rPr lang="en-US" dirty="0" smtClean="0"/>
              <a:t>learning</a:t>
            </a:r>
          </a:p>
          <a:p>
            <a:pPr lvl="1"/>
            <a:r>
              <a:rPr lang="en-US" dirty="0" smtClean="0"/>
              <a:t>cognitive</a:t>
            </a:r>
          </a:p>
          <a:p>
            <a:pPr lvl="1"/>
            <a:r>
              <a:rPr lang="en-US" dirty="0" smtClean="0"/>
              <a:t>sociocultural</a:t>
            </a:r>
          </a:p>
          <a:p>
            <a:r>
              <a:rPr lang="en-US" dirty="0"/>
              <a:t>In </a:t>
            </a:r>
            <a:r>
              <a:rPr lang="en-US" dirty="0" smtClean="0"/>
              <a:t>addition, </a:t>
            </a:r>
            <a:r>
              <a:rPr lang="en-US" dirty="0"/>
              <a:t>various </a:t>
            </a:r>
            <a:r>
              <a:rPr lang="en-US" dirty="0" smtClean="0"/>
              <a:t>movements have </a:t>
            </a:r>
            <a:r>
              <a:rPr lang="en-US" dirty="0"/>
              <a:t>emerged that don’t fit neatly into one of these perspectives</a:t>
            </a:r>
            <a:r>
              <a:rPr lang="en-US" dirty="0" smtClean="0"/>
              <a:t>.</a:t>
            </a:r>
          </a:p>
          <a:p>
            <a:pPr lvl="1"/>
            <a:r>
              <a:rPr lang="en-US" dirty="0" smtClean="0"/>
              <a:t>feminist psychology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173775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(2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biological perspective</a:t>
            </a:r>
            <a:r>
              <a:rPr lang="en-US" dirty="0"/>
              <a:t> </a:t>
            </a:r>
            <a:r>
              <a:rPr lang="en-US" dirty="0" smtClean="0"/>
              <a:t>emphasizes bodily </a:t>
            </a:r>
            <a:r>
              <a:rPr lang="en-US" dirty="0"/>
              <a:t>events associated with actions, thoughts, and </a:t>
            </a:r>
            <a:r>
              <a:rPr lang="en-US" dirty="0" smtClean="0"/>
              <a:t>feelings, as well as genetic </a:t>
            </a:r>
            <a:r>
              <a:rPr lang="en-US" dirty="0"/>
              <a:t>contributions to </a:t>
            </a:r>
            <a:r>
              <a:rPr lang="en-US" dirty="0" smtClean="0"/>
              <a:t>behavior.</a:t>
            </a:r>
          </a:p>
          <a:p>
            <a:pPr lvl="1"/>
            <a:r>
              <a:rPr lang="en-US" dirty="0" smtClean="0"/>
              <a:t>electrical impulses</a:t>
            </a:r>
          </a:p>
          <a:p>
            <a:pPr lvl="1"/>
            <a:r>
              <a:rPr lang="en-US" dirty="0" smtClean="0"/>
              <a:t>hormones</a:t>
            </a:r>
          </a:p>
          <a:p>
            <a:pPr lvl="1"/>
            <a:r>
              <a:rPr lang="en-US" dirty="0" smtClean="0"/>
              <a:t>chemical substances</a:t>
            </a:r>
          </a:p>
          <a:p>
            <a:r>
              <a:rPr lang="en-US" dirty="0"/>
              <a:t>Biological psychologists study how </a:t>
            </a:r>
            <a:r>
              <a:rPr lang="en-US" dirty="0" smtClean="0"/>
              <a:t>these events </a:t>
            </a:r>
            <a:r>
              <a:rPr lang="en-US" dirty="0"/>
              <a:t>interact with events in the external environment to produce perceptions, memories</a:t>
            </a:r>
            <a:r>
              <a:rPr lang="en-US" dirty="0" smtClean="0"/>
              <a:t>, and </a:t>
            </a:r>
            <a:r>
              <a:rPr lang="en-US" dirty="0"/>
              <a:t>behavior.</a:t>
            </a:r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92225977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(3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Within </a:t>
            </a:r>
            <a:r>
              <a:rPr lang="en-US" dirty="0" smtClean="0"/>
              <a:t>the biological </a:t>
            </a:r>
            <a:r>
              <a:rPr lang="en-US" dirty="0"/>
              <a:t>perspective, a popular specialty, </a:t>
            </a:r>
            <a:r>
              <a:rPr lang="en-US" i="1" dirty="0"/>
              <a:t>evolutionary psychology</a:t>
            </a:r>
            <a:r>
              <a:rPr lang="en-US" dirty="0"/>
              <a:t>, is following in the footsteps of functionalism. </a:t>
            </a:r>
            <a:endParaRPr lang="en-US" dirty="0" smtClean="0"/>
          </a:p>
          <a:p>
            <a:r>
              <a:rPr lang="en-US" dirty="0" smtClean="0"/>
              <a:t>The message </a:t>
            </a:r>
            <a:r>
              <a:rPr lang="en-US" dirty="0"/>
              <a:t>of the biological approach is that we cannot really know ourselves if we do </a:t>
            </a:r>
            <a:r>
              <a:rPr lang="en-US" dirty="0" smtClean="0"/>
              <a:t>not know </a:t>
            </a:r>
            <a:r>
              <a:rPr lang="en-US" dirty="0"/>
              <a:t>our bodies.</a:t>
            </a:r>
          </a:p>
        </p:txBody>
      </p:sp>
    </p:spTree>
    <p:extLst>
      <p:ext uri="{BB962C8B-B14F-4D97-AF65-F5344CB8AC3E}">
        <p14:creationId xmlns:p14="http://schemas.microsoft.com/office/powerpoint/2010/main" val="16011598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(4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learning perspective</a:t>
            </a:r>
            <a:r>
              <a:rPr lang="en-US" dirty="0"/>
              <a:t> emphasizes how the environment and a person’s history affect </a:t>
            </a:r>
            <a:r>
              <a:rPr lang="en-US" dirty="0" smtClean="0"/>
              <a:t>behavior.</a:t>
            </a:r>
          </a:p>
          <a:p>
            <a:r>
              <a:rPr lang="en-US" dirty="0" smtClean="0"/>
              <a:t>Within </a:t>
            </a:r>
            <a:r>
              <a:rPr lang="en-US" dirty="0"/>
              <a:t>this perspective, </a:t>
            </a:r>
            <a:r>
              <a:rPr lang="en-US" i="1" dirty="0"/>
              <a:t>behaviorists</a:t>
            </a:r>
            <a:r>
              <a:rPr lang="en-US" dirty="0"/>
              <a:t> reject mentalistic </a:t>
            </a:r>
            <a:r>
              <a:rPr lang="en-US" dirty="0" smtClean="0"/>
              <a:t>explanations. </a:t>
            </a:r>
          </a:p>
          <a:p>
            <a:r>
              <a:rPr lang="en-US" i="1" dirty="0" smtClean="0"/>
              <a:t>Social</a:t>
            </a:r>
            <a:r>
              <a:rPr lang="en-US" i="1" dirty="0"/>
              <a:t>-cognitive learning theorists</a:t>
            </a:r>
            <a:r>
              <a:rPr lang="en-US" dirty="0"/>
              <a:t> combine elements of behaviorism with the study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thoughts</a:t>
            </a:r>
          </a:p>
          <a:p>
            <a:pPr lvl="1"/>
            <a:r>
              <a:rPr lang="en-US" dirty="0" smtClean="0"/>
              <a:t>values</a:t>
            </a:r>
          </a:p>
          <a:p>
            <a:pPr lvl="1"/>
            <a:r>
              <a:rPr lang="en-US" dirty="0" smtClean="0"/>
              <a:t>intentions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405191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(5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</a:t>
            </a:r>
            <a:r>
              <a:rPr lang="en-US" i="1" dirty="0"/>
              <a:t>cognitive perspective</a:t>
            </a:r>
            <a:r>
              <a:rPr lang="en-US" dirty="0"/>
              <a:t> </a:t>
            </a:r>
            <a:r>
              <a:rPr lang="en-US" dirty="0" smtClean="0"/>
              <a:t>emphasizes:</a:t>
            </a:r>
          </a:p>
          <a:p>
            <a:pPr lvl="1"/>
            <a:r>
              <a:rPr lang="en-US" dirty="0" smtClean="0"/>
              <a:t>mental </a:t>
            </a:r>
            <a:r>
              <a:rPr lang="en-US" dirty="0"/>
              <a:t>processes in </a:t>
            </a:r>
            <a:r>
              <a:rPr lang="en-US" dirty="0" smtClean="0"/>
              <a:t>perception</a:t>
            </a:r>
          </a:p>
          <a:p>
            <a:pPr lvl="1"/>
            <a:r>
              <a:rPr lang="en-US" dirty="0" smtClean="0"/>
              <a:t>problem solving</a:t>
            </a:r>
          </a:p>
          <a:p>
            <a:pPr lvl="1"/>
            <a:r>
              <a:rPr lang="en-US" dirty="0" smtClean="0"/>
              <a:t>belief formation</a:t>
            </a:r>
          </a:p>
          <a:p>
            <a:pPr lvl="1"/>
            <a:r>
              <a:rPr lang="en-US" dirty="0" smtClean="0"/>
              <a:t>other </a:t>
            </a:r>
            <a:r>
              <a:rPr lang="en-US" dirty="0"/>
              <a:t>human </a:t>
            </a:r>
            <a:r>
              <a:rPr lang="en-US" dirty="0" smtClean="0"/>
              <a:t>activities </a:t>
            </a:r>
          </a:p>
          <a:p>
            <a:r>
              <a:rPr lang="en-US" dirty="0" smtClean="0"/>
              <a:t>It is focused on how people’s </a:t>
            </a:r>
            <a:r>
              <a:rPr lang="en-US" dirty="0"/>
              <a:t>thoughts and explanations affect </a:t>
            </a:r>
            <a:r>
              <a:rPr lang="en-US" dirty="0" smtClean="0"/>
              <a:t>their:</a:t>
            </a:r>
          </a:p>
          <a:p>
            <a:pPr lvl="1"/>
            <a:r>
              <a:rPr lang="en-US" dirty="0" smtClean="0"/>
              <a:t>actions</a:t>
            </a:r>
          </a:p>
          <a:p>
            <a:pPr lvl="1"/>
            <a:r>
              <a:rPr lang="en-US" dirty="0" smtClean="0"/>
              <a:t>feelings</a:t>
            </a:r>
          </a:p>
          <a:p>
            <a:pPr lvl="1"/>
            <a:r>
              <a:rPr lang="en-US" dirty="0" smtClean="0"/>
              <a:t>choices</a:t>
            </a:r>
          </a:p>
        </p:txBody>
      </p:sp>
    </p:spTree>
    <p:extLst>
      <p:ext uri="{BB962C8B-B14F-4D97-AF65-F5344CB8AC3E}">
        <p14:creationId xmlns:p14="http://schemas.microsoft.com/office/powerpoint/2010/main" val="299868947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The Major Perspectives in</a:t>
            </a:r>
            <a:br>
              <a:rPr lang="en-US" dirty="0" smtClean="0"/>
            </a:br>
            <a:r>
              <a:rPr lang="en-US" dirty="0" smtClean="0"/>
              <a:t>Psychology </a:t>
            </a:r>
            <a:r>
              <a:rPr lang="en-US" sz="2000" dirty="0" smtClean="0"/>
              <a:t>(6 of 6)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 </a:t>
            </a:r>
            <a:r>
              <a:rPr lang="en-US" i="1" dirty="0"/>
              <a:t>sociocultural perspective</a:t>
            </a:r>
            <a:r>
              <a:rPr lang="en-US" dirty="0"/>
              <a:t> explores how </a:t>
            </a:r>
            <a:r>
              <a:rPr lang="en-US" dirty="0" smtClean="0"/>
              <a:t>an </a:t>
            </a:r>
            <a:r>
              <a:rPr lang="en-US" dirty="0"/>
              <a:t>individual’s beliefs and </a:t>
            </a:r>
            <a:r>
              <a:rPr lang="en-US" dirty="0" smtClean="0"/>
              <a:t>behavior </a:t>
            </a:r>
            <a:r>
              <a:rPr lang="en-US" dirty="0"/>
              <a:t>are affected </a:t>
            </a:r>
            <a:r>
              <a:rPr lang="en-US" dirty="0" smtClean="0"/>
              <a:t>by:</a:t>
            </a:r>
          </a:p>
          <a:p>
            <a:pPr lvl="1"/>
            <a:r>
              <a:rPr lang="en-US" dirty="0" smtClean="0"/>
              <a:t>social contexts</a:t>
            </a:r>
          </a:p>
          <a:p>
            <a:pPr lvl="1"/>
            <a:r>
              <a:rPr lang="en-US" dirty="0" smtClean="0"/>
              <a:t>cultural rules</a:t>
            </a:r>
          </a:p>
          <a:p>
            <a:r>
              <a:rPr lang="en-US" i="1" dirty="0"/>
              <a:t>Cultural </a:t>
            </a:r>
            <a:r>
              <a:rPr lang="en-US" i="1" dirty="0" smtClean="0"/>
              <a:t>psychologists </a:t>
            </a:r>
            <a:r>
              <a:rPr lang="en-US" dirty="0" smtClean="0"/>
              <a:t>examine </a:t>
            </a:r>
            <a:r>
              <a:rPr lang="en-US" dirty="0"/>
              <a:t>how cultural rules and values, both explicit and unspoken, </a:t>
            </a:r>
            <a:r>
              <a:rPr lang="en-US" dirty="0" smtClean="0"/>
              <a:t>affect people’s:</a:t>
            </a:r>
          </a:p>
          <a:p>
            <a:pPr lvl="1"/>
            <a:r>
              <a:rPr lang="en-US" dirty="0" smtClean="0"/>
              <a:t>development</a:t>
            </a:r>
          </a:p>
          <a:p>
            <a:pPr lvl="1"/>
            <a:r>
              <a:rPr lang="en-US" dirty="0" smtClean="0"/>
              <a:t>behavior</a:t>
            </a:r>
          </a:p>
          <a:p>
            <a:pPr lvl="1"/>
            <a:r>
              <a:rPr lang="en-US" dirty="0" smtClean="0"/>
              <a:t>feelings</a:t>
            </a:r>
          </a:p>
        </p:txBody>
      </p:sp>
    </p:spTree>
    <p:extLst>
      <p:ext uri="{BB962C8B-B14F-4D97-AF65-F5344CB8AC3E}">
        <p14:creationId xmlns:p14="http://schemas.microsoft.com/office/powerpoint/2010/main" val="81213347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Feminist Psychology </a:t>
            </a:r>
            <a:r>
              <a:rPr lang="en-US" sz="2000" dirty="0" smtClean="0"/>
              <a:t>(1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Feminist </a:t>
            </a:r>
            <a:r>
              <a:rPr lang="en-US" i="1" dirty="0" smtClean="0"/>
              <a:t>psychology </a:t>
            </a:r>
            <a:r>
              <a:rPr lang="en-US" dirty="0" smtClean="0"/>
              <a:t>is</a:t>
            </a:r>
            <a:r>
              <a:rPr lang="en-US" i="1" dirty="0" smtClean="0"/>
              <a:t> </a:t>
            </a:r>
            <a:r>
              <a:rPr lang="en-US" dirty="0" smtClean="0"/>
              <a:t>a </a:t>
            </a:r>
            <a:r>
              <a:rPr lang="en-US" dirty="0"/>
              <a:t>psychological approach that </a:t>
            </a:r>
            <a:r>
              <a:rPr lang="en-US" dirty="0" smtClean="0"/>
              <a:t>analyzes the </a:t>
            </a:r>
            <a:r>
              <a:rPr lang="en-US" dirty="0"/>
              <a:t>influence of social inequities </a:t>
            </a:r>
            <a:r>
              <a:rPr lang="en-US" dirty="0" smtClean="0"/>
              <a:t>on:</a:t>
            </a:r>
          </a:p>
          <a:p>
            <a:pPr lvl="1"/>
            <a:r>
              <a:rPr lang="en-US" dirty="0" smtClean="0"/>
              <a:t>gender relations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behavior of the two </a:t>
            </a:r>
            <a:r>
              <a:rPr lang="en-US" dirty="0" smtClean="0"/>
              <a:t>sexes</a:t>
            </a:r>
            <a:endParaRPr lang="en-US" dirty="0"/>
          </a:p>
          <a:p>
            <a:r>
              <a:rPr lang="en-US" dirty="0" smtClean="0"/>
              <a:t>Feminist </a:t>
            </a:r>
            <a:r>
              <a:rPr lang="en-US" dirty="0"/>
              <a:t>psychology has </a:t>
            </a:r>
            <a:r>
              <a:rPr lang="en-US" dirty="0" smtClean="0"/>
              <a:t>influenced: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questions researchers </a:t>
            </a:r>
            <a:r>
              <a:rPr lang="en-US" dirty="0" smtClean="0"/>
              <a:t>ask</a:t>
            </a:r>
          </a:p>
          <a:p>
            <a:pPr lvl="1"/>
            <a:r>
              <a:rPr lang="en-US" dirty="0" smtClean="0"/>
              <a:t>the </a:t>
            </a:r>
            <a:r>
              <a:rPr lang="en-US" dirty="0"/>
              <a:t>methods they </a:t>
            </a:r>
            <a:r>
              <a:rPr lang="en-US" dirty="0" smtClean="0"/>
              <a:t>use</a:t>
            </a:r>
          </a:p>
          <a:p>
            <a:pPr lvl="1"/>
            <a:r>
              <a:rPr lang="en-US" dirty="0" smtClean="0"/>
              <a:t>their </a:t>
            </a:r>
            <a:r>
              <a:rPr lang="en-US" dirty="0"/>
              <a:t>awareness of sexist biases in the </a:t>
            </a:r>
            <a:r>
              <a:rPr lang="en-US" dirty="0" smtClean="0"/>
              <a:t>field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724117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Feminist Psychology </a:t>
            </a:r>
            <a:r>
              <a:rPr lang="en-US" sz="2000" dirty="0" smtClean="0"/>
              <a:t>(2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As members of minority groups entered psychology, they too raised awareness of issues specific to different groups by virtue of </a:t>
            </a:r>
            <a:r>
              <a:rPr lang="en-US" dirty="0" smtClean="0"/>
              <a:t>their:</a:t>
            </a:r>
          </a:p>
          <a:p>
            <a:pPr lvl="1"/>
            <a:r>
              <a:rPr lang="en-US" dirty="0" smtClean="0"/>
              <a:t>ethnicity</a:t>
            </a:r>
          </a:p>
          <a:p>
            <a:pPr lvl="1"/>
            <a:r>
              <a:rPr lang="en-US" dirty="0" smtClean="0"/>
              <a:t>culture</a:t>
            </a:r>
          </a:p>
          <a:p>
            <a:pPr lvl="1"/>
            <a:r>
              <a:rPr lang="en-US" dirty="0" smtClean="0"/>
              <a:t>sexual orientation</a:t>
            </a:r>
          </a:p>
          <a:p>
            <a:r>
              <a:rPr lang="en-US" dirty="0"/>
              <a:t>The result has been to make psychology more representative of all human beings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5656642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Psychologists Do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LO 1.5.A</a:t>
            </a:r>
            <a:r>
              <a:rPr lang="en-US" sz="2800" dirty="0"/>
              <a:t> Distinguish basic psychology and applied psychology, and summarize the kinds of research that various psychologists might conduct.</a:t>
            </a:r>
          </a:p>
          <a:p>
            <a:r>
              <a:rPr lang="en-US" sz="2800" b="1" dirty="0"/>
              <a:t>LO 1.5.B</a:t>
            </a:r>
            <a:r>
              <a:rPr lang="en-US" sz="2800" dirty="0"/>
              <a:t> Compare the training and work settings of different psychological practitioners, such as counselors, clinical psychologists, psychotherapists, psychoanalysts, and psychiatrists.</a:t>
            </a:r>
          </a:p>
          <a:p>
            <a:r>
              <a:rPr lang="en-US" sz="2800" b="1" dirty="0"/>
              <a:t>LO 1.5.C</a:t>
            </a:r>
            <a:r>
              <a:rPr lang="en-US" sz="2800" dirty="0"/>
              <a:t> Give examples of three ways in which psychologists contribute to </a:t>
            </a:r>
            <a:r>
              <a:rPr lang="en-US" sz="2800" dirty="0" smtClean="0"/>
              <a:t>their communities</a:t>
            </a:r>
            <a:r>
              <a:rPr lang="en-US" sz="2800" dirty="0"/>
              <a:t>. </a:t>
            </a:r>
          </a:p>
        </p:txBody>
      </p:sp>
    </p:spTree>
    <p:extLst>
      <p:ext uri="{BB962C8B-B14F-4D97-AF65-F5344CB8AC3E}">
        <p14:creationId xmlns:p14="http://schemas.microsoft.com/office/powerpoint/2010/main" val="92181159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Psychology </a:t>
            </a:r>
            <a:r>
              <a:rPr lang="en-US" dirty="0" smtClean="0"/>
              <a:t>Is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b="1" dirty="0" smtClean="0"/>
              <a:t>Psychology</a:t>
            </a:r>
            <a:r>
              <a:rPr lang="en-US" dirty="0" smtClean="0"/>
              <a:t> is the discipline concerned with behavior and mental processes and how </a:t>
            </a:r>
            <a:r>
              <a:rPr lang="en-US" dirty="0"/>
              <a:t>they are affected by an organism’s external and internal </a:t>
            </a:r>
            <a:r>
              <a:rPr lang="en-US" dirty="0" smtClean="0"/>
              <a:t>environment.</a:t>
            </a:r>
          </a:p>
          <a:p>
            <a:r>
              <a:rPr lang="en-US" dirty="0"/>
              <a:t>Unlike pop psychology, scientific psychology is based on research and empirical </a:t>
            </a:r>
            <a:r>
              <a:rPr lang="en-US" dirty="0" smtClean="0"/>
              <a:t>evidence.</a:t>
            </a:r>
          </a:p>
          <a:p>
            <a:pPr lvl="1"/>
            <a:r>
              <a:rPr lang="en-US" dirty="0"/>
              <a:t>gathered by careful observation, experimentation, and measurement</a:t>
            </a:r>
          </a:p>
        </p:txBody>
      </p:sp>
    </p:spTree>
    <p:extLst>
      <p:ext uri="{BB962C8B-B14F-4D97-AF65-F5344CB8AC3E}">
        <p14:creationId xmlns:p14="http://schemas.microsoft.com/office/powerpoint/2010/main" val="409631991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Research </a:t>
            </a:r>
            <a:r>
              <a:rPr lang="en-US" sz="2000" dirty="0" smtClean="0"/>
              <a:t>(1 of 2)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Most psychologists who do research </a:t>
            </a:r>
            <a:r>
              <a:rPr lang="en-US" dirty="0" smtClean="0"/>
              <a:t>have:</a:t>
            </a:r>
          </a:p>
          <a:p>
            <a:pPr lvl="1"/>
            <a:r>
              <a:rPr lang="en-US" dirty="0" smtClean="0"/>
              <a:t>doctoral </a:t>
            </a:r>
            <a:r>
              <a:rPr lang="en-US" dirty="0"/>
              <a:t>degrees (PhDs</a:t>
            </a:r>
            <a:r>
              <a:rPr lang="en-US" dirty="0" smtClean="0"/>
              <a:t>) or</a:t>
            </a:r>
          </a:p>
          <a:p>
            <a:pPr lvl="1"/>
            <a:r>
              <a:rPr lang="en-US" dirty="0" smtClean="0"/>
              <a:t>doctorates </a:t>
            </a:r>
            <a:r>
              <a:rPr lang="en-US" dirty="0"/>
              <a:t>in </a:t>
            </a:r>
            <a:r>
              <a:rPr lang="en-US" dirty="0" smtClean="0"/>
              <a:t>education (</a:t>
            </a:r>
            <a:r>
              <a:rPr lang="en-US" dirty="0"/>
              <a:t>EdDs</a:t>
            </a:r>
            <a:r>
              <a:rPr lang="en-US" dirty="0" smtClean="0"/>
              <a:t>)</a:t>
            </a:r>
          </a:p>
          <a:p>
            <a:r>
              <a:rPr lang="en-US" dirty="0" smtClean="0"/>
              <a:t>Some, seeking knowledge for its own sake, work </a:t>
            </a:r>
            <a:r>
              <a:rPr lang="en-US" dirty="0"/>
              <a:t>in </a:t>
            </a:r>
            <a:r>
              <a:rPr lang="en-US" i="1" dirty="0"/>
              <a:t>basic psychology</a:t>
            </a:r>
            <a:r>
              <a:rPr lang="en-US" dirty="0" smtClean="0"/>
              <a:t>, doing </a:t>
            </a:r>
            <a:r>
              <a:rPr lang="en-US" dirty="0"/>
              <a:t>“pure” </a:t>
            </a:r>
            <a:r>
              <a:rPr lang="en-US" dirty="0" smtClean="0"/>
              <a:t>research.</a:t>
            </a:r>
          </a:p>
          <a:p>
            <a:r>
              <a:rPr lang="en-US" dirty="0" smtClean="0"/>
              <a:t>Others</a:t>
            </a:r>
            <a:r>
              <a:rPr lang="en-US" dirty="0"/>
              <a:t>, concerned with the practical uses of knowledge, work </a:t>
            </a:r>
            <a:r>
              <a:rPr lang="en-US" dirty="0" smtClean="0"/>
              <a:t>in </a:t>
            </a:r>
            <a:r>
              <a:rPr lang="en-US" i="1" dirty="0" smtClean="0"/>
              <a:t>applied </a:t>
            </a:r>
            <a:r>
              <a:rPr lang="en-US" i="1" dirty="0"/>
              <a:t>psychology</a:t>
            </a:r>
            <a:r>
              <a:rPr lang="en-US" dirty="0"/>
              <a:t>.</a:t>
            </a:r>
          </a:p>
        </p:txBody>
      </p:sp>
    </p:spTree>
    <p:extLst>
      <p:ext uri="{BB962C8B-B14F-4D97-AF65-F5344CB8AC3E}">
        <p14:creationId xmlns:p14="http://schemas.microsoft.com/office/powerpoint/2010/main" val="364596914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Psychological Research </a:t>
            </a:r>
            <a:r>
              <a:rPr lang="en-US" sz="2000" dirty="0" smtClean="0"/>
              <a:t>(2 of 2)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Among the many psychological specialties </a:t>
            </a:r>
            <a:r>
              <a:rPr lang="en-US" dirty="0" smtClean="0"/>
              <a:t>are:</a:t>
            </a:r>
          </a:p>
          <a:p>
            <a:pPr lvl="1"/>
            <a:r>
              <a:rPr lang="en-US" dirty="0" smtClean="0"/>
              <a:t>experimental</a:t>
            </a:r>
          </a:p>
          <a:p>
            <a:pPr lvl="1"/>
            <a:r>
              <a:rPr lang="en-US" dirty="0" smtClean="0"/>
              <a:t>educational</a:t>
            </a:r>
          </a:p>
          <a:p>
            <a:pPr lvl="1"/>
            <a:r>
              <a:rPr lang="en-US" dirty="0"/>
              <a:t>d</a:t>
            </a:r>
            <a:r>
              <a:rPr lang="en-US" dirty="0" smtClean="0"/>
              <a:t>evelopmental</a:t>
            </a:r>
          </a:p>
          <a:p>
            <a:pPr lvl="1"/>
            <a:r>
              <a:rPr lang="en-US" dirty="0" smtClean="0"/>
              <a:t>industrial</a:t>
            </a:r>
            <a:r>
              <a:rPr lang="en-US" dirty="0"/>
              <a:t>/</a:t>
            </a:r>
            <a:r>
              <a:rPr lang="en-US" dirty="0" smtClean="0"/>
              <a:t>organizational</a:t>
            </a:r>
          </a:p>
          <a:p>
            <a:pPr lvl="1"/>
            <a:r>
              <a:rPr lang="en-US" dirty="0"/>
              <a:t>p</a:t>
            </a:r>
            <a:r>
              <a:rPr lang="en-US" dirty="0" smtClean="0"/>
              <a:t>sychometric</a:t>
            </a:r>
          </a:p>
          <a:p>
            <a:pPr lvl="1"/>
            <a:r>
              <a:rPr lang="en-US" dirty="0" smtClean="0"/>
              <a:t>counseling</a:t>
            </a:r>
          </a:p>
          <a:p>
            <a:pPr lvl="1"/>
            <a:r>
              <a:rPr lang="en-US" dirty="0"/>
              <a:t>s</a:t>
            </a:r>
            <a:r>
              <a:rPr lang="en-US" dirty="0" smtClean="0"/>
              <a:t>chool</a:t>
            </a:r>
          </a:p>
          <a:p>
            <a:pPr lvl="1"/>
            <a:r>
              <a:rPr lang="en-US" dirty="0" smtClean="0"/>
              <a:t>clinical psychology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28575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Practice </a:t>
            </a:r>
            <a:r>
              <a:rPr lang="en-US" sz="2000" dirty="0" smtClean="0"/>
              <a:t>(1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Other psychologists provide mental health services (</a:t>
            </a:r>
            <a:r>
              <a:rPr lang="en-US" i="1" dirty="0"/>
              <a:t>psychological practice</a:t>
            </a:r>
            <a:r>
              <a:rPr lang="en-US" dirty="0"/>
              <a:t>)</a:t>
            </a:r>
            <a:r>
              <a:rPr lang="en-US" dirty="0" smtClean="0"/>
              <a:t>.</a:t>
            </a:r>
          </a:p>
          <a:p>
            <a:r>
              <a:rPr lang="en-US" dirty="0"/>
              <a:t>Practitioners now account for over two-thirds </a:t>
            </a:r>
            <a:r>
              <a:rPr lang="en-US" dirty="0" smtClean="0"/>
              <a:t>of:</a:t>
            </a:r>
          </a:p>
          <a:p>
            <a:pPr lvl="1"/>
            <a:r>
              <a:rPr lang="en-US" dirty="0" smtClean="0"/>
              <a:t>new psychology doctorates</a:t>
            </a:r>
          </a:p>
          <a:p>
            <a:pPr lvl="1"/>
            <a:r>
              <a:rPr lang="en-US" dirty="0" smtClean="0"/>
              <a:t>members </a:t>
            </a:r>
            <a:r>
              <a:rPr lang="en-US" dirty="0"/>
              <a:t>of the American Psychological Association (APA</a:t>
            </a:r>
            <a:r>
              <a:rPr lang="en-US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17245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Practice </a:t>
            </a:r>
            <a:r>
              <a:rPr lang="en-US" sz="2000" dirty="0" smtClean="0"/>
              <a:t>(2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Psychotherapist</a:t>
            </a:r>
            <a:r>
              <a:rPr lang="en-US" dirty="0"/>
              <a:t> is an unregulated term for anyone who does </a:t>
            </a:r>
            <a:r>
              <a:rPr lang="en-US" dirty="0" smtClean="0"/>
              <a:t>any kind of psychotherapy.</a:t>
            </a:r>
          </a:p>
          <a:p>
            <a:r>
              <a:rPr lang="en-US" dirty="0" smtClean="0"/>
              <a:t>The term includes </a:t>
            </a:r>
            <a:r>
              <a:rPr lang="en-US" dirty="0"/>
              <a:t>people who have no credentials or training at all</a:t>
            </a:r>
            <a:r>
              <a:rPr lang="en-US" dirty="0" smtClean="0"/>
              <a:t>.</a:t>
            </a:r>
          </a:p>
          <a:p>
            <a:r>
              <a:rPr lang="en-US" dirty="0"/>
              <a:t>Licensed therapists differ according to their training and approach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97275491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Psychological Practice </a:t>
            </a:r>
            <a:r>
              <a:rPr lang="en-US" sz="2000" dirty="0" smtClean="0"/>
              <a:t>(3 of 3)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i="1" dirty="0"/>
              <a:t>Clinical psychologists</a:t>
            </a:r>
            <a:r>
              <a:rPr lang="en-US" dirty="0"/>
              <a:t> have a PhD, an </a:t>
            </a:r>
            <a:r>
              <a:rPr lang="en-US" dirty="0" err="1"/>
              <a:t>EdD</a:t>
            </a:r>
            <a:r>
              <a:rPr lang="en-US" dirty="0"/>
              <a:t>, or a </a:t>
            </a:r>
            <a:r>
              <a:rPr lang="en-US" dirty="0" err="1" smtClean="0"/>
              <a:t>PsyD</a:t>
            </a:r>
            <a:r>
              <a:rPr lang="en-US" dirty="0" smtClean="0"/>
              <a:t>.</a:t>
            </a:r>
          </a:p>
          <a:p>
            <a:r>
              <a:rPr lang="en-US" i="1" dirty="0" smtClean="0"/>
              <a:t>Psychiatrists</a:t>
            </a:r>
            <a:r>
              <a:rPr lang="en-US" dirty="0" smtClean="0"/>
              <a:t> </a:t>
            </a:r>
            <a:r>
              <a:rPr lang="en-US" dirty="0"/>
              <a:t>have an </a:t>
            </a:r>
            <a:r>
              <a:rPr lang="en-US" dirty="0" smtClean="0"/>
              <a:t>MD.</a:t>
            </a:r>
          </a:p>
          <a:p>
            <a:r>
              <a:rPr lang="en-US" i="1" dirty="0" smtClean="0"/>
              <a:t>Psychoanalysts</a:t>
            </a:r>
            <a:r>
              <a:rPr lang="en-US" dirty="0" smtClean="0"/>
              <a:t> </a:t>
            </a:r>
            <a:r>
              <a:rPr lang="en-US" dirty="0"/>
              <a:t>are trained in psychoanalytic </a:t>
            </a:r>
            <a:r>
              <a:rPr lang="en-US" dirty="0" smtClean="0"/>
              <a:t>institutes.</a:t>
            </a:r>
          </a:p>
          <a:p>
            <a:r>
              <a:rPr lang="en-US" dirty="0" smtClean="0"/>
              <a:t>Licensed </a:t>
            </a:r>
            <a:r>
              <a:rPr lang="en-US" dirty="0"/>
              <a:t>clinical social workers (LCSWs) and marriage, family, and child counselors (MFCCs) may have various postgraduate degrees. </a:t>
            </a:r>
          </a:p>
        </p:txBody>
      </p:sp>
    </p:spTree>
    <p:extLst>
      <p:ext uri="{BB962C8B-B14F-4D97-AF65-F5344CB8AC3E}">
        <p14:creationId xmlns:p14="http://schemas.microsoft.com/office/powerpoint/2010/main" val="188573712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 in the Community </a:t>
            </a:r>
            <a:r>
              <a:rPr lang="en-US" sz="2000" dirty="0" smtClean="0"/>
              <a:t>(1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Psychology has expanded so rapidly that the American Psychological Association now </a:t>
            </a:r>
            <a:r>
              <a:rPr lang="en-US" dirty="0" smtClean="0"/>
              <a:t>has more </a:t>
            </a:r>
            <a:r>
              <a:rPr lang="en-US" dirty="0"/>
              <a:t>than 50 divisions</a:t>
            </a:r>
            <a:r>
              <a:rPr lang="en-US" dirty="0" smtClean="0"/>
              <a:t>.</a:t>
            </a:r>
          </a:p>
          <a:p>
            <a:r>
              <a:rPr lang="en-US" dirty="0" smtClean="0"/>
              <a:t>Some </a:t>
            </a:r>
            <a:r>
              <a:rPr lang="en-US" dirty="0"/>
              <a:t>psychologists conduct research and apply findings in a variety of nonacademic settings. </a:t>
            </a:r>
            <a:endParaRPr lang="en-US" dirty="0" smtClean="0"/>
          </a:p>
          <a:p>
            <a:r>
              <a:rPr lang="en-US" dirty="0"/>
              <a:t>Today, psychologists contribute to </a:t>
            </a:r>
            <a:r>
              <a:rPr lang="en-US" dirty="0" smtClean="0"/>
              <a:t>their communities in about </a:t>
            </a:r>
            <a:r>
              <a:rPr lang="en-US" dirty="0"/>
              <a:t>as many areas as you can think of</a:t>
            </a:r>
            <a:r>
              <a:rPr lang="en-US" dirty="0" smtClean="0"/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6425801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Psychology in the Community </a:t>
            </a:r>
            <a:r>
              <a:rPr lang="en-US" sz="2000" dirty="0" smtClean="0"/>
              <a:t>(2 of 2)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These professionals work </a:t>
            </a:r>
            <a:r>
              <a:rPr lang="en-US" dirty="0" smtClean="0"/>
              <a:t>to:</a:t>
            </a:r>
          </a:p>
          <a:p>
            <a:pPr lvl="1"/>
            <a:r>
              <a:rPr lang="en-US" dirty="0" smtClean="0"/>
              <a:t>make </a:t>
            </a:r>
            <a:r>
              <a:rPr lang="en-US" dirty="0"/>
              <a:t>their communities a better place to </a:t>
            </a:r>
            <a:r>
              <a:rPr lang="en-US" dirty="0" smtClean="0"/>
              <a:t>live</a:t>
            </a:r>
          </a:p>
          <a:p>
            <a:pPr lvl="1"/>
            <a:r>
              <a:rPr lang="en-US" dirty="0" smtClean="0"/>
              <a:t>contribute </a:t>
            </a:r>
            <a:r>
              <a:rPr lang="en-US" dirty="0"/>
              <a:t>to the mental, social, and physical health of people in those </a:t>
            </a:r>
            <a:r>
              <a:rPr lang="en-US" dirty="0" smtClean="0"/>
              <a:t>communities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2691098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Psychology Is </a:t>
            </a:r>
            <a:r>
              <a:rPr lang="en-US" dirty="0" smtClean="0"/>
              <a:t>Not </a:t>
            </a:r>
            <a:r>
              <a:rPr lang="en-US" sz="2000" dirty="0" smtClean="0"/>
              <a:t>(1 of 4)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Psychologists have many pseudoscientific competitors, such as astrologers and psychics</a:t>
            </a:r>
            <a:r>
              <a:rPr lang="en-US" dirty="0" smtClean="0"/>
              <a:t>.</a:t>
            </a:r>
          </a:p>
          <a:p>
            <a:r>
              <a:rPr lang="en-US" dirty="0" smtClean="0"/>
              <a:t>Like psychologists, promoters </a:t>
            </a:r>
            <a:r>
              <a:rPr lang="en-US" dirty="0"/>
              <a:t>of </a:t>
            </a:r>
            <a:r>
              <a:rPr lang="en-US" dirty="0" smtClean="0"/>
              <a:t>nonscientific systems </a:t>
            </a:r>
            <a:r>
              <a:rPr lang="en-US" dirty="0"/>
              <a:t>try to explain people’s problems and predict their behavior</a:t>
            </a:r>
            <a:r>
              <a:rPr lang="en-US" dirty="0" smtClean="0"/>
              <a:t>.</a:t>
            </a:r>
          </a:p>
          <a:p>
            <a:r>
              <a:rPr lang="en-US" dirty="0" smtClean="0"/>
              <a:t>When their claims are put to the test, they turn out to </a:t>
            </a:r>
            <a:r>
              <a:rPr lang="en-US" dirty="0"/>
              <a:t>be so vague as to be meaningless </a:t>
            </a:r>
            <a:r>
              <a:rPr lang="en-US" dirty="0" smtClean="0"/>
              <a:t>or </a:t>
            </a:r>
            <a:r>
              <a:rPr lang="en-US" dirty="0"/>
              <a:t>just plain </a:t>
            </a:r>
            <a:r>
              <a:rPr lang="en-US" dirty="0" smtClean="0"/>
              <a:t>wrong.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596093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Psychology Is </a:t>
            </a:r>
            <a:r>
              <a:rPr lang="en-US" dirty="0" smtClean="0"/>
              <a:t>Not </a:t>
            </a:r>
            <a:r>
              <a:rPr lang="en-US" sz="2000" dirty="0" smtClean="0"/>
              <a:t>(2 of 4)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Psychology’s methods and reliance on </a:t>
            </a:r>
            <a:r>
              <a:rPr lang="en-US" i="1" dirty="0"/>
              <a:t>empirical evidence</a:t>
            </a:r>
            <a:r>
              <a:rPr lang="en-US" dirty="0"/>
              <a:t> distinguish it from pseudoscience and “psychobabble.</a:t>
            </a:r>
            <a:r>
              <a:rPr lang="en-US" dirty="0" smtClean="0"/>
              <a:t>”</a:t>
            </a:r>
          </a:p>
          <a:p>
            <a:r>
              <a:rPr lang="en-US" dirty="0"/>
              <a:t>Like </a:t>
            </a:r>
            <a:r>
              <a:rPr lang="en-US" dirty="0" smtClean="0"/>
              <a:t>scientists in </a:t>
            </a:r>
            <a:r>
              <a:rPr lang="en-US" dirty="0"/>
              <a:t>other fields, psychological researchers strive </a:t>
            </a:r>
            <a:r>
              <a:rPr lang="en-US" dirty="0" smtClean="0"/>
              <a:t>to:</a:t>
            </a:r>
            <a:endParaRPr lang="en-US" dirty="0"/>
          </a:p>
          <a:p>
            <a:pPr lvl="1"/>
            <a:r>
              <a:rPr lang="en-US" dirty="0" smtClean="0"/>
              <a:t>discover </a:t>
            </a:r>
            <a:r>
              <a:rPr lang="en-US" dirty="0"/>
              <a:t>new phenomena and </a:t>
            </a:r>
            <a:r>
              <a:rPr lang="en-US" dirty="0" smtClean="0"/>
              <a:t>correct mistaken ideas</a:t>
            </a:r>
          </a:p>
          <a:p>
            <a:pPr lvl="1"/>
            <a:r>
              <a:rPr lang="en-US" dirty="0" smtClean="0"/>
              <a:t>deepen </a:t>
            </a:r>
            <a:r>
              <a:rPr lang="en-US" dirty="0"/>
              <a:t>our understanding of an already familiar </a:t>
            </a:r>
            <a:r>
              <a:rPr lang="en-US" dirty="0" smtClean="0"/>
              <a:t>world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7394923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Psychology Is </a:t>
            </a:r>
            <a:r>
              <a:rPr lang="en-US" dirty="0" smtClean="0"/>
              <a:t>Not </a:t>
            </a:r>
            <a:r>
              <a:rPr lang="en-US" sz="2000" dirty="0" smtClean="0"/>
              <a:t>(3 of 4)</a:t>
            </a:r>
            <a:endParaRPr lang="en-US" sz="20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Psychobabble is appealing because it confirms our beliefs and </a:t>
            </a:r>
            <a:r>
              <a:rPr lang="en-US" dirty="0" smtClean="0"/>
              <a:t>prejudices.</a:t>
            </a:r>
          </a:p>
          <a:p>
            <a:r>
              <a:rPr lang="en-US" dirty="0" smtClean="0"/>
              <a:t>In </a:t>
            </a:r>
            <a:r>
              <a:rPr lang="en-US" dirty="0"/>
              <a:t>contrast, psychology often challenges them</a:t>
            </a:r>
            <a:r>
              <a:rPr lang="en-US" dirty="0" smtClean="0"/>
              <a:t>.</a:t>
            </a:r>
          </a:p>
          <a:p>
            <a:r>
              <a:rPr lang="en-US" dirty="0"/>
              <a:t>Fully understanding basic human processes that most people take </a:t>
            </a:r>
            <a:r>
              <a:rPr lang="en-US" dirty="0" smtClean="0"/>
              <a:t>for granted </a:t>
            </a:r>
            <a:r>
              <a:rPr lang="en-US" dirty="0"/>
              <a:t>often </a:t>
            </a:r>
            <a:r>
              <a:rPr lang="en-US" dirty="0" smtClean="0"/>
              <a:t>involves:</a:t>
            </a:r>
          </a:p>
          <a:p>
            <a:pPr lvl="1"/>
            <a:r>
              <a:rPr lang="en-US" dirty="0" smtClean="0"/>
              <a:t>examining </a:t>
            </a:r>
            <a:r>
              <a:rPr lang="en-US" dirty="0"/>
              <a:t>them in a new </a:t>
            </a:r>
            <a:r>
              <a:rPr lang="en-US" dirty="0" smtClean="0"/>
              <a:t>light</a:t>
            </a:r>
          </a:p>
          <a:p>
            <a:pPr lvl="1"/>
            <a:r>
              <a:rPr lang="en-US" dirty="0" smtClean="0"/>
              <a:t>turning </a:t>
            </a:r>
            <a:r>
              <a:rPr lang="en-US" dirty="0"/>
              <a:t>common wisdom on its </a:t>
            </a:r>
            <a:r>
              <a:rPr lang="en-US" dirty="0" smtClean="0"/>
              <a:t>head for </a:t>
            </a:r>
            <a:r>
              <a:rPr lang="en-US" dirty="0"/>
              <a:t>a different </a:t>
            </a:r>
            <a:r>
              <a:rPr lang="en-US" dirty="0" smtClean="0"/>
              <a:t>perspective</a:t>
            </a:r>
          </a:p>
          <a:p>
            <a:pPr lvl="1"/>
            <a:r>
              <a:rPr lang="en-US" dirty="0" smtClean="0"/>
              <a:t>shaking </a:t>
            </a:r>
            <a:r>
              <a:rPr lang="en-US" dirty="0"/>
              <a:t>up cherished beliefs to see why and when they </a:t>
            </a:r>
            <a:r>
              <a:rPr lang="en-US" dirty="0" smtClean="0"/>
              <a:t>hold true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07328160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What Psychology Is </a:t>
            </a:r>
            <a:r>
              <a:rPr lang="en-US" b="1" dirty="0" smtClean="0"/>
              <a:t>Not </a:t>
            </a:r>
            <a:r>
              <a:rPr lang="en-US" sz="2000" b="1" dirty="0" smtClean="0"/>
              <a:t>(4 of 4)</a:t>
            </a:r>
            <a:br>
              <a:rPr lang="en-US" sz="2000" b="1" dirty="0" smtClean="0"/>
            </a:br>
            <a:r>
              <a:rPr lang="en-US" b="1" dirty="0" smtClean="0"/>
              <a:t>Figure 1.1</a:t>
            </a:r>
            <a:br>
              <a:rPr lang="en-US" b="1" dirty="0" smtClean="0"/>
            </a:br>
            <a:r>
              <a:rPr lang="en-US" b="1" dirty="0"/>
              <a:t>Psychology: It’s Not </a:t>
            </a:r>
            <a:r>
              <a:rPr lang="en-US" b="1" dirty="0" smtClean="0"/>
              <a:t>Just</a:t>
            </a:r>
            <a:r>
              <a:rPr lang="en-US" b="1" dirty="0"/>
              <a:t> </a:t>
            </a:r>
            <a:r>
              <a:rPr lang="en-US" b="1" dirty="0" smtClean="0"/>
              <a:t>“Common </a:t>
            </a:r>
            <a:r>
              <a:rPr lang="en-US" b="1" dirty="0"/>
              <a:t>Sense”</a:t>
            </a:r>
          </a:p>
        </p:txBody>
      </p:sp>
      <p:pic>
        <p:nvPicPr>
          <p:cNvPr id="8" name="Picture 7" descr="A bar graph: psychology: it’s not just “common sense”. The bar graph compares percent items correct versus students: before course, 35%; after course, 65%. All values estimated.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442679" y="1600200"/>
            <a:ext cx="3881921" cy="4419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255309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itle 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Thinking Critically and Creatively About </a:t>
            </a:r>
            <a:r>
              <a:rPr lang="en-US" dirty="0" smtClean="0"/>
              <a:t>Psychology</a:t>
            </a:r>
            <a:endParaRPr lang="en-US" dirty="0"/>
          </a:p>
        </p:txBody>
      </p:sp>
      <p:sp>
        <p:nvSpPr>
          <p:cNvPr id="10" name="Content Placeholder 9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800" b="1" dirty="0"/>
              <a:t>LO 1.2.A</a:t>
            </a:r>
            <a:r>
              <a:rPr lang="en-US" sz="2800" dirty="0"/>
              <a:t> Explain why critical thinking applies to all scientific pursuits, and also why it should guide everyday judgments and decision making.</a:t>
            </a:r>
          </a:p>
          <a:p>
            <a:r>
              <a:rPr lang="en-US" sz="2800" b="1" dirty="0"/>
              <a:t>LO 1.2.B</a:t>
            </a:r>
            <a:r>
              <a:rPr lang="en-US" sz="2800" dirty="0"/>
              <a:t> List eight important critical-thinking guidelines and give an example of how each applies to the science of psychology. </a:t>
            </a:r>
          </a:p>
        </p:txBody>
      </p:sp>
    </p:spTree>
    <p:extLst>
      <p:ext uri="{BB962C8B-B14F-4D97-AF65-F5344CB8AC3E}">
        <p14:creationId xmlns:p14="http://schemas.microsoft.com/office/powerpoint/2010/main" val="2346170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What Is Critical Thinking? </a:t>
            </a:r>
            <a:r>
              <a:rPr lang="en-US" sz="2000" dirty="0" smtClean="0"/>
              <a:t>(1 of 2)</a:t>
            </a:r>
            <a:endParaRPr lang="en-US" sz="2000" dirty="0"/>
          </a:p>
        </p:txBody>
      </p:sp>
      <p:sp>
        <p:nvSpPr>
          <p:cNvPr id="5" name="Content Placeholder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One benefit of studying psychology is the development </a:t>
            </a:r>
            <a:r>
              <a:rPr lang="en-US" dirty="0" smtClean="0"/>
              <a:t>of </a:t>
            </a:r>
            <a:r>
              <a:rPr lang="en-US" i="1" dirty="0" smtClean="0"/>
              <a:t>critical</a:t>
            </a:r>
            <a:r>
              <a:rPr lang="en-US" i="1" dirty="0"/>
              <a:t>-thinking</a:t>
            </a:r>
            <a:r>
              <a:rPr lang="en-US" dirty="0"/>
              <a:t> </a:t>
            </a:r>
            <a:r>
              <a:rPr lang="en-US" dirty="0" smtClean="0"/>
              <a:t>skills and attitudes.</a:t>
            </a:r>
          </a:p>
          <a:p>
            <a:r>
              <a:rPr lang="en-US" b="1" dirty="0" smtClean="0"/>
              <a:t>Critical thinking: </a:t>
            </a:r>
            <a:r>
              <a:rPr lang="en-US" dirty="0" smtClean="0"/>
              <a:t>The </a:t>
            </a:r>
            <a:r>
              <a:rPr lang="en-US" dirty="0"/>
              <a:t>ability and willingness to </a:t>
            </a:r>
            <a:r>
              <a:rPr lang="en-US" dirty="0" smtClean="0"/>
              <a:t>assess claims </a:t>
            </a:r>
            <a:r>
              <a:rPr lang="en-US" dirty="0"/>
              <a:t>and make judgments on </a:t>
            </a:r>
            <a:r>
              <a:rPr lang="en-US" dirty="0" smtClean="0"/>
              <a:t>the basis </a:t>
            </a:r>
            <a:r>
              <a:rPr lang="en-US" dirty="0"/>
              <a:t>of well-supported reasons and </a:t>
            </a:r>
            <a:r>
              <a:rPr lang="en-US" dirty="0" smtClean="0"/>
              <a:t>evidence rather </a:t>
            </a:r>
            <a:r>
              <a:rPr lang="en-US" dirty="0"/>
              <a:t>than emotion or anecdote.</a:t>
            </a:r>
          </a:p>
        </p:txBody>
      </p:sp>
    </p:spTree>
    <p:extLst>
      <p:ext uri="{BB962C8B-B14F-4D97-AF65-F5344CB8AC3E}">
        <p14:creationId xmlns:p14="http://schemas.microsoft.com/office/powerpoint/2010/main" val="283416073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theme/theme1.xml><?xml version="1.0" encoding="utf-8"?>
<a:theme xmlns:a="http://schemas.openxmlformats.org/drawingml/2006/main" name="508 Lectur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ln>
          <a:noFill/>
        </a:ln>
      </a:spPr>
      <a:bodyPr rtlCol="0" anchor="ctr"/>
      <a:lstStyle>
        <a:defPPr algn="ctr">
          <a:defRPr sz="2000" dirty="0" err="1" smtClean="0"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  <a:lnDef>
      <a:spPr>
        <a:ln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none" rtlCol="0">
        <a:spAutoFit/>
      </a:bodyPr>
      <a:lstStyle>
        <a:defPPr>
          <a:defRPr sz="2000" dirty="0" err="1" smtClean="0"/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Pearson 508">
      <a:dk1>
        <a:sysClr val="windowText" lastClr="000000"/>
      </a:dk1>
      <a:lt1>
        <a:sysClr val="window" lastClr="FFFFFF"/>
      </a:lt1>
      <a:dk2>
        <a:srgbClr val="000000"/>
      </a:dk2>
      <a:lt2>
        <a:srgbClr val="EEEEEE"/>
      </a:lt2>
      <a:accent1>
        <a:srgbClr val="3C1581"/>
      </a:accent1>
      <a:accent2>
        <a:srgbClr val="1A6C7C"/>
      </a:accent2>
      <a:accent3>
        <a:srgbClr val="CC730D"/>
      </a:accent3>
      <a:accent4>
        <a:srgbClr val="B2AA00"/>
      </a:accent4>
      <a:accent5>
        <a:srgbClr val="1B9332"/>
      </a:accent5>
      <a:accent6>
        <a:srgbClr val="7F7F7F"/>
      </a:accent6>
      <a:hlink>
        <a:srgbClr val="3C1581"/>
      </a:hlink>
      <a:folHlink>
        <a:srgbClr val="7F7F7F"/>
      </a:folHlink>
    </a:clrScheme>
    <a:fontScheme name="Office Classic 2">
      <a:maj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Arial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2421</TotalTime>
  <Words>1763</Words>
  <Application>Microsoft Macintosh PowerPoint</Application>
  <PresentationFormat>On-screen Show (4:3)</PresentationFormat>
  <Paragraphs>184</Paragraphs>
  <Slides>36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36</vt:i4>
      </vt:variant>
    </vt:vector>
  </HeadingPairs>
  <TitlesOfParts>
    <vt:vector size="37" baseType="lpstr">
      <vt:lpstr>508 Lecture</vt:lpstr>
      <vt:lpstr>Psychology</vt:lpstr>
      <vt:lpstr>Psychology, Pseudoscience, and Popular Opinion</vt:lpstr>
      <vt:lpstr>What Psychology Is</vt:lpstr>
      <vt:lpstr>What Psychology Is Not (1 of 4)</vt:lpstr>
      <vt:lpstr>What Psychology Is Not (2 of 4)</vt:lpstr>
      <vt:lpstr>What Psychology Is Not (3 of 4)</vt:lpstr>
      <vt:lpstr>What Psychology Is Not (4 of 4) Figure 1.1 Psychology: It’s Not Just “Common Sense”</vt:lpstr>
      <vt:lpstr>Thinking Critically and Creatively About Psychology</vt:lpstr>
      <vt:lpstr>What Is Critical Thinking? (1 of 2)</vt:lpstr>
      <vt:lpstr>What Is Critical Thinking? (2 of 2)</vt:lpstr>
      <vt:lpstr>Guidelines for Critical Thinking (1 of 2)</vt:lpstr>
      <vt:lpstr>Guidelines for Critical Thinking (2 of 2)</vt:lpstr>
      <vt:lpstr>Psychology’s Past: From the Armchair to the Laboratory </vt:lpstr>
      <vt:lpstr>The Forerunners of Modern Psychology </vt:lpstr>
      <vt:lpstr>The Birth of Modern Psychology? (1 of 2)</vt:lpstr>
      <vt:lpstr>The Birth of Modern Psychology? (2 of 2)</vt:lpstr>
      <vt:lpstr>Three Early Psychologies (1 of 3)</vt:lpstr>
      <vt:lpstr>Three Early Psychologies (2 of 3)</vt:lpstr>
      <vt:lpstr>Three Early Psychologies (3 of 3)</vt:lpstr>
      <vt:lpstr>Psychology’s Present: The Four Perspectives of Psychological Science </vt:lpstr>
      <vt:lpstr>The Major Perspectives in Psychology (1 of 6)</vt:lpstr>
      <vt:lpstr>The Major Perspectives in Psychology (2 of 6)</vt:lpstr>
      <vt:lpstr>The Major Perspectives in Psychology (3 of 6)</vt:lpstr>
      <vt:lpstr>The Major Perspectives in Psychology (4 of 6)</vt:lpstr>
      <vt:lpstr>The Major Perspectives in Psychology (5 of 6)</vt:lpstr>
      <vt:lpstr>The Major Perspectives in Psychology (6 of 6)</vt:lpstr>
      <vt:lpstr>Feminist Psychology (1 of 2)</vt:lpstr>
      <vt:lpstr>Feminist Psychology (2 of 2)</vt:lpstr>
      <vt:lpstr>What Psychologists Do</vt:lpstr>
      <vt:lpstr>Psychological Research (1 of 2)</vt:lpstr>
      <vt:lpstr>Psychological Research (2 of 2)</vt:lpstr>
      <vt:lpstr>Psychological Practice (1 of 3)</vt:lpstr>
      <vt:lpstr>Psychological Practice (2 of 3)</vt:lpstr>
      <vt:lpstr>Psychological Practice (3 of 3)</vt:lpstr>
      <vt:lpstr>Psychology in the Community (1 of 2)</vt:lpstr>
      <vt:lpstr>Psychology in the Community (2 of 2)</vt:lpstr>
    </vt:vector>
  </TitlesOfParts>
  <Company>echosvoice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ADA Compliant Lecture PowerPoint</dc:title>
  <dc:subject>Introduction to Psychology</dc:subject>
  <dc:creator>Echo Swinford</dc:creator>
  <cp:lastModifiedBy>Rocky Buckley</cp:lastModifiedBy>
  <cp:revision>121</cp:revision>
  <dcterms:created xsi:type="dcterms:W3CDTF">2014-07-14T20:04:21Z</dcterms:created>
  <dcterms:modified xsi:type="dcterms:W3CDTF">2015-12-21T22:22:21Z</dcterms:modified>
</cp:coreProperties>
</file>