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8" r:id="rId30"/>
    <p:sldId id="289" r:id="rId31"/>
    <p:sldId id="290" r:id="rId32"/>
    <p:sldId id="291"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7" r:id="rId47"/>
    <p:sldId id="308" r:id="rId48"/>
    <p:sldId id="309"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606" autoAdjust="0"/>
  </p:normalViewPr>
  <p:slideViewPr>
    <p:cSldViewPr>
      <p:cViewPr varScale="1">
        <p:scale>
          <a:sx n="198" d="100"/>
          <a:sy n="198" d="100"/>
        </p:scale>
        <p:origin x="-2520" y="-104"/>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“Doing science” involves many interactive elements. Theories allow a researcher to derive testable hypotheses, and make predictions about the pattern of results that should occur. Hypotheses are tested empirically by gathering data on operationally defined variables. By examining the evidence, modifications, extensions, and revisions to the theory can take place, thereby generating new hypotheses and continuing the cycle of research investigation.</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a:p>
        </p:txBody>
      </p:sp>
    </p:spTree>
    <p:extLst>
      <p:ext uri="{BB962C8B-B14F-4D97-AF65-F5344CB8AC3E}">
        <p14:creationId xmlns:p14="http://schemas.microsoft.com/office/powerpoint/2010/main" val="418070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scientific method requires researchers to expose their ideas to the possibility of counterevidence. Examining the outcomes of a simple study testing the idea that “misery loves company” would allow a researcher to either support or refute that hypothesis.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a:p>
        </p:txBody>
      </p:sp>
    </p:spTree>
    <p:extLst>
      <p:ext uri="{BB962C8B-B14F-4D97-AF65-F5344CB8AC3E}">
        <p14:creationId xmlns:p14="http://schemas.microsoft.com/office/powerpoint/2010/main" val="408233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Psychological tests, like all forms of scientific measurement, need to have the property of reliability. This means that a measuring instrument measures the same way each time someone uses 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a:p>
        </p:txBody>
      </p:sp>
    </p:spTree>
    <p:extLst>
      <p:ext uri="{BB962C8B-B14F-4D97-AF65-F5344CB8AC3E}">
        <p14:creationId xmlns:p14="http://schemas.microsoft.com/office/powerpoint/2010/main" val="104998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Psychological tests, like all forms of scientific measurement, need to have the property of validity. This means that a measuring instrument actually measures what it was designed to measure.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a:p>
        </p:txBody>
      </p:sp>
    </p:spTree>
    <p:extLst>
      <p:ext uri="{BB962C8B-B14F-4D97-AF65-F5344CB8AC3E}">
        <p14:creationId xmlns:p14="http://schemas.microsoft.com/office/powerpoint/2010/main" val="223241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Graph (a) shows a positive correlation between scores on a psychology test and number of boiled kumquats eaten per month: The higher the score, the higher the number of kumquats. Graph (b) shows a negative correlation between test scores and number of grilled kumquats eaten: The higher the scores, the lower the number of kumquats. Graph (c) shows the reality—a zero correlation between kumquat-eating and test scores.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a:p>
        </p:txBody>
      </p:sp>
    </p:spTree>
    <p:extLst>
      <p:ext uri="{BB962C8B-B14F-4D97-AF65-F5344CB8AC3E}">
        <p14:creationId xmlns:p14="http://schemas.microsoft.com/office/powerpoint/2010/main" val="415547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text describes this experimental design to test the hypothesis that talking on a cell phone while driving impairs driving skills and leads to accidents.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a:p>
        </p:txBody>
      </p:sp>
    </p:spTree>
    <p:extLst>
      <p:ext uri="{BB962C8B-B14F-4D97-AF65-F5344CB8AC3E}">
        <p14:creationId xmlns:p14="http://schemas.microsoft.com/office/powerpoint/2010/main" val="205646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Placebos are essential to determine whether people taking a new drug improve because of the drug or because of their expectations about it. In one study, 41 percent of women taking Viagra said their sex lives had improved. That sounds impressive, but 43 percent taking a placebo pill also said their sex lives had improved (</a:t>
            </a:r>
            <a:r>
              <a:rPr lang="en-US" sz="1200" b="0" i="0" u="none" strike="noStrike" kern="1200" baseline="0" dirty="0" err="1" smtClean="0">
                <a:solidFill>
                  <a:schemeClr val="tx1"/>
                </a:solidFill>
                <a:latin typeface="+mn-lt"/>
                <a:ea typeface="+mn-ea"/>
                <a:cs typeface="+mn-cs"/>
              </a:rPr>
              <a:t>Basson</a:t>
            </a:r>
            <a:r>
              <a:rPr lang="en-US" sz="1200" b="0" i="0" u="none" strike="noStrike" kern="1200" baseline="0" dirty="0" smtClean="0">
                <a:solidFill>
                  <a:schemeClr val="tx1"/>
                </a:solidFill>
                <a:latin typeface="+mn-lt"/>
                <a:ea typeface="+mn-ea"/>
                <a:cs typeface="+mn-cs"/>
              </a:rPr>
              <a:t> et al., 2002).</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a:p>
        </p:txBody>
      </p:sp>
    </p:spTree>
    <p:extLst>
      <p:ext uri="{BB962C8B-B14F-4D97-AF65-F5344CB8AC3E}">
        <p14:creationId xmlns:p14="http://schemas.microsoft.com/office/powerpoint/2010/main" val="302349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both distributions of scores, the mean is 5, but in (a), the scores are clustered around the mean, whereas in (b), they are widely dispersed, so the standard deviations for the distributions will be quite different. In which distribution is the mean more “typical” of all scores?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a:p>
        </p:txBody>
      </p:sp>
    </p:spTree>
    <p:extLst>
      <p:ext uri="{BB962C8B-B14F-4D97-AF65-F5344CB8AC3E}">
        <p14:creationId xmlns:p14="http://schemas.microsoft.com/office/powerpoint/2010/main" val="249110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2</a:t>
            </a:r>
            <a:endParaRPr lang="en-US" dirty="0"/>
          </a:p>
        </p:txBody>
      </p:sp>
      <p:sp>
        <p:nvSpPr>
          <p:cNvPr id="7" name="Text Placeholder 6"/>
          <p:cNvSpPr>
            <a:spLocks noGrp="1"/>
          </p:cNvSpPr>
          <p:nvPr>
            <p:ph type="body" sz="quarter" idx="15"/>
          </p:nvPr>
        </p:nvSpPr>
        <p:spPr/>
        <p:txBody>
          <a:bodyPr/>
          <a:lstStyle/>
          <a:p>
            <a:r>
              <a:rPr lang="en-US" dirty="0" smtClean="0"/>
              <a:t>How Psychologists</a:t>
            </a:r>
            <a:br>
              <a:rPr lang="en-US" dirty="0" smtClean="0"/>
            </a:br>
            <a:r>
              <a:rPr lang="en-US" dirty="0" smtClean="0"/>
              <a:t>Do Research</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Willingness to Make “Risky Predictions”</a:t>
            </a:r>
            <a:r>
              <a:rPr lang="en-US" sz="2000" dirty="0"/>
              <a:t> </a:t>
            </a:r>
            <a:r>
              <a:rPr lang="en-US" sz="2000" dirty="0" smtClean="0"/>
              <a:t>(2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As a general operating procedure, falsifiability also helps ward off </a:t>
            </a:r>
            <a:r>
              <a:rPr lang="en-US" dirty="0" smtClean="0"/>
              <a:t>the </a:t>
            </a:r>
            <a:r>
              <a:rPr lang="en-US" i="1" dirty="0" smtClean="0"/>
              <a:t>confirmation bias</a:t>
            </a:r>
            <a:r>
              <a:rPr lang="en-US" dirty="0" smtClean="0"/>
              <a:t>.</a:t>
            </a:r>
          </a:p>
          <a:p>
            <a:r>
              <a:rPr lang="en-US" b="1" dirty="0" smtClean="0"/>
              <a:t>Confirmation bias: </a:t>
            </a:r>
            <a:r>
              <a:rPr lang="en-US" dirty="0"/>
              <a:t>the tendency to look for or only pay attention to information that confirms our beliefs. </a:t>
            </a:r>
          </a:p>
        </p:txBody>
      </p:sp>
    </p:spTree>
    <p:extLst>
      <p:ext uri="{BB962C8B-B14F-4D97-AF65-F5344CB8AC3E}">
        <p14:creationId xmlns:p14="http://schemas.microsoft.com/office/powerpoint/2010/main" val="326434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Willingness to Make “Risky Predictions” </a:t>
            </a:r>
            <a:r>
              <a:rPr lang="en-US" sz="2000" b="1" dirty="0" smtClean="0"/>
              <a:t>(3 of 3)</a:t>
            </a:r>
            <a:br>
              <a:rPr lang="en-US" sz="2000" b="1" dirty="0" smtClean="0"/>
            </a:br>
            <a:r>
              <a:rPr lang="en-US" b="1" dirty="0" smtClean="0"/>
              <a:t>Figure 2.2</a:t>
            </a:r>
            <a:br>
              <a:rPr lang="en-US" b="1" dirty="0" smtClean="0"/>
            </a:br>
            <a:r>
              <a:rPr lang="en-US" b="1" dirty="0"/>
              <a:t>The Principle of Falsifiability</a:t>
            </a:r>
          </a:p>
        </p:txBody>
      </p:sp>
      <p:pic>
        <p:nvPicPr>
          <p:cNvPr id="3" name="Picture 2" descr="A diagram of the principle of falsifiability provides the following listed information. The hypothesis is misery loves company. The hypothesis leads to a falsifiable “risky” prediction: when people are anxious, they are more likely to want to be with others in the same situation. Possible outcomes include the following: anxious people are more likely to wait with others in the same situation, leading to the conclusion, supports hypothesis; anxious people are more likely to want to be alone, leading to the conclusion, refutes hypothesis; anxiety has no effect on behavior, leading to the conclusion, refutes hypothes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09800"/>
            <a:ext cx="8472214" cy="2590800"/>
          </a:xfrm>
          <a:prstGeom prst="rect">
            <a:avLst/>
          </a:prstGeom>
        </p:spPr>
      </p:pic>
    </p:spTree>
    <p:extLst>
      <p:ext uri="{BB962C8B-B14F-4D97-AF65-F5344CB8AC3E}">
        <p14:creationId xmlns:p14="http://schemas.microsoft.com/office/powerpoint/2010/main" val="173119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Openness</a:t>
            </a:r>
            <a:endParaRPr lang="en-US" dirty="0"/>
          </a:p>
        </p:txBody>
      </p:sp>
      <p:sp>
        <p:nvSpPr>
          <p:cNvPr id="5" name="Content Placeholder 4"/>
          <p:cNvSpPr>
            <a:spLocks noGrp="1"/>
          </p:cNvSpPr>
          <p:nvPr>
            <p:ph idx="1"/>
          </p:nvPr>
        </p:nvSpPr>
        <p:spPr/>
        <p:txBody>
          <a:bodyPr/>
          <a:lstStyle/>
          <a:p>
            <a:r>
              <a:rPr lang="en-US" dirty="0"/>
              <a:t>Scientists must be willing to tell </a:t>
            </a:r>
            <a:r>
              <a:rPr lang="en-US" dirty="0" smtClean="0"/>
              <a:t>others:</a:t>
            </a:r>
          </a:p>
          <a:p>
            <a:pPr lvl="1"/>
            <a:r>
              <a:rPr lang="en-US" dirty="0" smtClean="0"/>
              <a:t>where </a:t>
            </a:r>
            <a:r>
              <a:rPr lang="en-US" dirty="0"/>
              <a:t>they got their </a:t>
            </a:r>
            <a:r>
              <a:rPr lang="en-US" dirty="0" smtClean="0"/>
              <a:t>ideas</a:t>
            </a:r>
          </a:p>
          <a:p>
            <a:pPr lvl="1"/>
            <a:r>
              <a:rPr lang="en-US" dirty="0" smtClean="0"/>
              <a:t>how </a:t>
            </a:r>
            <a:r>
              <a:rPr lang="en-US" dirty="0"/>
              <a:t>those ideas were </a:t>
            </a:r>
            <a:r>
              <a:rPr lang="en-US" dirty="0" smtClean="0"/>
              <a:t>tested</a:t>
            </a:r>
          </a:p>
          <a:p>
            <a:pPr lvl="1"/>
            <a:r>
              <a:rPr lang="en-US" dirty="0" smtClean="0"/>
              <a:t>what </a:t>
            </a:r>
            <a:r>
              <a:rPr lang="en-US" dirty="0"/>
              <a:t>the results </a:t>
            </a:r>
            <a:r>
              <a:rPr lang="en-US" dirty="0" smtClean="0"/>
              <a:t>were</a:t>
            </a:r>
          </a:p>
          <a:p>
            <a:r>
              <a:rPr lang="en-US" dirty="0" smtClean="0"/>
              <a:t>This is important so that:</a:t>
            </a:r>
          </a:p>
          <a:p>
            <a:pPr lvl="1"/>
            <a:r>
              <a:rPr lang="en-US" dirty="0" smtClean="0"/>
              <a:t>studies </a:t>
            </a:r>
            <a:r>
              <a:rPr lang="en-US" dirty="0"/>
              <a:t>can be </a:t>
            </a:r>
            <a:r>
              <a:rPr lang="en-US" dirty="0" smtClean="0"/>
              <a:t>replicated</a:t>
            </a:r>
          </a:p>
          <a:p>
            <a:pPr lvl="1"/>
            <a:r>
              <a:rPr lang="en-US" dirty="0" smtClean="0"/>
              <a:t>findings </a:t>
            </a:r>
            <a:r>
              <a:rPr lang="en-US" dirty="0"/>
              <a:t>can be verified </a:t>
            </a:r>
            <a:r>
              <a:rPr lang="en-US" dirty="0" smtClean="0"/>
              <a:t>independently</a:t>
            </a:r>
            <a:endParaRPr lang="en-US" dirty="0"/>
          </a:p>
        </p:txBody>
      </p:sp>
    </p:spTree>
    <p:extLst>
      <p:ext uri="{BB962C8B-B14F-4D97-AF65-F5344CB8AC3E}">
        <p14:creationId xmlns:p14="http://schemas.microsoft.com/office/powerpoint/2010/main" val="145359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Descriptive Studies: Establishing the Facts </a:t>
            </a:r>
          </a:p>
        </p:txBody>
      </p:sp>
      <p:sp>
        <p:nvSpPr>
          <p:cNvPr id="5" name="Content Placeholder 4"/>
          <p:cNvSpPr>
            <a:spLocks noGrp="1"/>
          </p:cNvSpPr>
          <p:nvPr>
            <p:ph idx="1"/>
          </p:nvPr>
        </p:nvSpPr>
        <p:spPr/>
        <p:txBody>
          <a:bodyPr/>
          <a:lstStyle/>
          <a:p>
            <a:r>
              <a:rPr lang="en-US" b="1" dirty="0"/>
              <a:t>LO 2.2.A</a:t>
            </a:r>
            <a:r>
              <a:rPr lang="en-US" dirty="0"/>
              <a:t> Describe the major ways participants are selected for psychological studies, and why the method of selection might influence interpretations of a study’s outcomes.</a:t>
            </a:r>
          </a:p>
          <a:p>
            <a:r>
              <a:rPr lang="en-US" b="1" dirty="0"/>
              <a:t>LO 2.2.B</a:t>
            </a:r>
            <a:r>
              <a:rPr lang="en-US" dirty="0"/>
              <a:t> Discuss the advantages and disadvantages of using case studies as a means of data collection.</a:t>
            </a:r>
          </a:p>
          <a:p>
            <a:r>
              <a:rPr lang="en-US" b="1" dirty="0"/>
              <a:t>LO 2.2.C</a:t>
            </a:r>
            <a:r>
              <a:rPr lang="en-US" dirty="0"/>
              <a:t> Discuss the advantages and disadvantages of using observational methods as a means of data collection.</a:t>
            </a:r>
          </a:p>
          <a:p>
            <a:r>
              <a:rPr lang="en-US" b="1" dirty="0"/>
              <a:t>LO 2.2.D</a:t>
            </a:r>
            <a:r>
              <a:rPr lang="en-US" dirty="0"/>
              <a:t> Explain why norms, reliability, and validity are the three key hallmarks of any standardized psychological test.</a:t>
            </a:r>
          </a:p>
          <a:p>
            <a:r>
              <a:rPr lang="en-US" b="1" dirty="0"/>
              <a:t>LO 2.2.E</a:t>
            </a:r>
            <a:r>
              <a:rPr lang="en-US" dirty="0"/>
              <a:t> Describe the advantages and limitations of using surveys in data collection. </a:t>
            </a:r>
          </a:p>
        </p:txBody>
      </p:sp>
    </p:spTree>
    <p:extLst>
      <p:ext uri="{BB962C8B-B14F-4D97-AF65-F5344CB8AC3E}">
        <p14:creationId xmlns:p14="http://schemas.microsoft.com/office/powerpoint/2010/main" val="128262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Participants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One of the first challenges facing any </a:t>
            </a:r>
            <a:r>
              <a:rPr lang="en-US" dirty="0" smtClean="0"/>
              <a:t>researcher</a:t>
            </a:r>
            <a:r>
              <a:rPr lang="en-US" dirty="0"/>
              <a:t> </a:t>
            </a:r>
            <a:r>
              <a:rPr lang="en-US" dirty="0" smtClean="0"/>
              <a:t>is </a:t>
            </a:r>
            <a:r>
              <a:rPr lang="en-US" dirty="0"/>
              <a:t>to select </a:t>
            </a:r>
            <a:r>
              <a:rPr lang="en-US" dirty="0" smtClean="0"/>
              <a:t>the participants (“</a:t>
            </a:r>
            <a:r>
              <a:rPr lang="en-US" dirty="0"/>
              <a:t>subjects”) for </a:t>
            </a:r>
            <a:r>
              <a:rPr lang="en-US" dirty="0" smtClean="0"/>
              <a:t>a study.</a:t>
            </a:r>
          </a:p>
          <a:p>
            <a:r>
              <a:rPr lang="en-US" dirty="0" smtClean="0"/>
              <a:t>In </a:t>
            </a:r>
            <a:r>
              <a:rPr lang="en-US" dirty="0"/>
              <a:t>any study, the researcher would ideally like to use a </a:t>
            </a:r>
            <a:r>
              <a:rPr lang="en-US" i="1" dirty="0"/>
              <a:t>representative </a:t>
            </a:r>
            <a:r>
              <a:rPr lang="en-US" i="1" dirty="0" smtClean="0"/>
              <a:t>sample.</a:t>
            </a:r>
            <a:endParaRPr lang="en-US" i="1" dirty="0"/>
          </a:p>
          <a:p>
            <a:r>
              <a:rPr lang="en-US" b="1" dirty="0" smtClean="0"/>
              <a:t>Representative sample: </a:t>
            </a:r>
            <a:r>
              <a:rPr lang="en-US" dirty="0" smtClean="0"/>
              <a:t>A </a:t>
            </a:r>
            <a:r>
              <a:rPr lang="en-US" dirty="0"/>
              <a:t>group of individuals, selected from </a:t>
            </a:r>
            <a:r>
              <a:rPr lang="en-US" dirty="0" smtClean="0"/>
              <a:t>a population </a:t>
            </a:r>
            <a:r>
              <a:rPr lang="en-US" dirty="0"/>
              <a:t>for study, which matches </a:t>
            </a:r>
            <a:r>
              <a:rPr lang="en-US" dirty="0" smtClean="0"/>
              <a:t>the population </a:t>
            </a:r>
            <a:r>
              <a:rPr lang="en-US" dirty="0"/>
              <a:t>on important </a:t>
            </a:r>
            <a:r>
              <a:rPr lang="en-US" dirty="0" smtClean="0"/>
              <a:t>characteristics such </a:t>
            </a:r>
            <a:r>
              <a:rPr lang="en-US" dirty="0"/>
              <a:t>as age and sex.</a:t>
            </a:r>
            <a:endParaRPr lang="en-US" dirty="0" smtClean="0"/>
          </a:p>
        </p:txBody>
      </p:sp>
    </p:spTree>
    <p:extLst>
      <p:ext uri="{BB962C8B-B14F-4D97-AF65-F5344CB8AC3E}">
        <p14:creationId xmlns:p14="http://schemas.microsoft.com/office/powerpoint/2010/main" val="130098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Participants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But in practice, researchers must often use “convenience” </a:t>
            </a:r>
            <a:r>
              <a:rPr lang="en-US" dirty="0" smtClean="0"/>
              <a:t>samples.</a:t>
            </a:r>
          </a:p>
          <a:p>
            <a:r>
              <a:rPr lang="en-US" dirty="0" smtClean="0"/>
              <a:t>This </a:t>
            </a:r>
            <a:r>
              <a:rPr lang="en-US" dirty="0"/>
              <a:t>typically means college undergraduates. </a:t>
            </a:r>
          </a:p>
        </p:txBody>
      </p:sp>
    </p:spTree>
    <p:extLst>
      <p:ext uri="{BB962C8B-B14F-4D97-AF65-F5344CB8AC3E}">
        <p14:creationId xmlns:p14="http://schemas.microsoft.com/office/powerpoint/2010/main" val="250403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Participants </a:t>
            </a:r>
            <a:r>
              <a:rPr lang="en-US" sz="2000" dirty="0" smtClean="0"/>
              <a:t>(3 of 3)</a:t>
            </a:r>
            <a:endParaRPr lang="en-US" sz="2000" dirty="0"/>
          </a:p>
        </p:txBody>
      </p:sp>
      <p:sp>
        <p:nvSpPr>
          <p:cNvPr id="5" name="Content Placeholder 4"/>
          <p:cNvSpPr>
            <a:spLocks noGrp="1"/>
          </p:cNvSpPr>
          <p:nvPr>
            <p:ph idx="1"/>
          </p:nvPr>
        </p:nvSpPr>
        <p:spPr/>
        <p:txBody>
          <a:bodyPr/>
          <a:lstStyle/>
          <a:p>
            <a:r>
              <a:rPr lang="en-US" dirty="0"/>
              <a:t>In the study of many topics, the consequences are </a:t>
            </a:r>
            <a:r>
              <a:rPr lang="en-US" dirty="0" smtClean="0"/>
              <a:t>minimal.</a:t>
            </a:r>
          </a:p>
          <a:p>
            <a:r>
              <a:rPr lang="en-US" dirty="0" smtClean="0"/>
              <a:t>However, </a:t>
            </a:r>
            <a:r>
              <a:rPr lang="en-US" dirty="0"/>
              <a:t>in other cases, conclusions about “people in general” must be interpreted with caution</a:t>
            </a:r>
            <a:r>
              <a:rPr lang="en-US" dirty="0" smtClean="0"/>
              <a:t>.</a:t>
            </a:r>
            <a:endParaRPr lang="en-US" dirty="0"/>
          </a:p>
        </p:txBody>
      </p:sp>
    </p:spTree>
    <p:extLst>
      <p:ext uri="{BB962C8B-B14F-4D97-AF65-F5344CB8AC3E}">
        <p14:creationId xmlns:p14="http://schemas.microsoft.com/office/powerpoint/2010/main" val="173652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t>
            </a:r>
            <a:r>
              <a:rPr lang="en-US" sz="2000" dirty="0" smtClean="0"/>
              <a:t>(1 of 3)</a:t>
            </a:r>
            <a:endParaRPr lang="en-US" sz="2000" dirty="0"/>
          </a:p>
        </p:txBody>
      </p:sp>
      <p:sp>
        <p:nvSpPr>
          <p:cNvPr id="3" name="Content Placeholder 2"/>
          <p:cNvSpPr>
            <a:spLocks noGrp="1"/>
          </p:cNvSpPr>
          <p:nvPr>
            <p:ph idx="1"/>
          </p:nvPr>
        </p:nvSpPr>
        <p:spPr/>
        <p:txBody>
          <a:bodyPr/>
          <a:lstStyle/>
          <a:p>
            <a:r>
              <a:rPr lang="en-US" i="1" dirty="0"/>
              <a:t>Case studies</a:t>
            </a:r>
            <a:r>
              <a:rPr lang="en-US" dirty="0"/>
              <a:t> are detailed descriptions of individuals</a:t>
            </a:r>
            <a:r>
              <a:rPr lang="en-US" dirty="0" smtClean="0"/>
              <a:t>.</a:t>
            </a:r>
          </a:p>
          <a:p>
            <a:r>
              <a:rPr lang="en-US" dirty="0" smtClean="0"/>
              <a:t>They may </a:t>
            </a:r>
            <a:r>
              <a:rPr lang="en-US" dirty="0"/>
              <a:t>include information about a </a:t>
            </a:r>
            <a:r>
              <a:rPr lang="en-US" dirty="0" smtClean="0"/>
              <a:t>person’s:</a:t>
            </a:r>
            <a:endParaRPr lang="en-US" dirty="0"/>
          </a:p>
          <a:p>
            <a:pPr lvl="1"/>
            <a:r>
              <a:rPr lang="en-US" dirty="0" smtClean="0"/>
              <a:t>childhood</a:t>
            </a:r>
          </a:p>
          <a:p>
            <a:pPr lvl="1"/>
            <a:r>
              <a:rPr lang="en-US" dirty="0" smtClean="0"/>
              <a:t>dreams</a:t>
            </a:r>
          </a:p>
          <a:p>
            <a:pPr lvl="1"/>
            <a:r>
              <a:rPr lang="en-US" dirty="0" smtClean="0"/>
              <a:t>fantasies</a:t>
            </a:r>
          </a:p>
          <a:p>
            <a:pPr lvl="1"/>
            <a:r>
              <a:rPr lang="en-US" dirty="0" smtClean="0"/>
              <a:t>experiences</a:t>
            </a:r>
          </a:p>
          <a:p>
            <a:pPr lvl="1"/>
            <a:r>
              <a:rPr lang="en-US" dirty="0" smtClean="0"/>
              <a:t>relationships</a:t>
            </a:r>
          </a:p>
          <a:p>
            <a:pPr lvl="1"/>
            <a:r>
              <a:rPr lang="en-US" dirty="0" smtClean="0"/>
              <a:t>anything </a:t>
            </a:r>
            <a:r>
              <a:rPr lang="en-US" dirty="0"/>
              <a:t>that will </a:t>
            </a:r>
            <a:r>
              <a:rPr lang="en-US" dirty="0" smtClean="0"/>
              <a:t>provide insight </a:t>
            </a:r>
            <a:r>
              <a:rPr lang="en-US" dirty="0"/>
              <a:t>into the person’s </a:t>
            </a:r>
            <a:r>
              <a:rPr lang="en-US" dirty="0" smtClean="0"/>
              <a:t>behavior</a:t>
            </a:r>
            <a:endParaRPr lang="en-US" dirty="0"/>
          </a:p>
        </p:txBody>
      </p:sp>
    </p:spTree>
    <p:extLst>
      <p:ext uri="{BB962C8B-B14F-4D97-AF65-F5344CB8AC3E}">
        <p14:creationId xmlns:p14="http://schemas.microsoft.com/office/powerpoint/2010/main" val="38489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t>
            </a:r>
            <a:r>
              <a:rPr lang="en-US" sz="2000" dirty="0" smtClean="0"/>
              <a:t>(2 of 3)</a:t>
            </a:r>
            <a:endParaRPr lang="en-US" sz="2000" dirty="0"/>
          </a:p>
        </p:txBody>
      </p:sp>
      <p:sp>
        <p:nvSpPr>
          <p:cNvPr id="3" name="Content Placeholder 2"/>
          <p:cNvSpPr>
            <a:spLocks noGrp="1"/>
          </p:cNvSpPr>
          <p:nvPr>
            <p:ph idx="1"/>
          </p:nvPr>
        </p:nvSpPr>
        <p:spPr/>
        <p:txBody>
          <a:bodyPr/>
          <a:lstStyle/>
          <a:p>
            <a:r>
              <a:rPr lang="en-US" dirty="0" smtClean="0"/>
              <a:t>Case studies are </a:t>
            </a:r>
            <a:r>
              <a:rPr lang="en-US" dirty="0"/>
              <a:t>often used by </a:t>
            </a:r>
            <a:r>
              <a:rPr lang="en-US" dirty="0" smtClean="0"/>
              <a:t>clinicians.</a:t>
            </a:r>
          </a:p>
          <a:p>
            <a:r>
              <a:rPr lang="en-US" dirty="0" smtClean="0"/>
              <a:t>They can </a:t>
            </a:r>
            <a:r>
              <a:rPr lang="en-US" dirty="0"/>
              <a:t>also be valuable </a:t>
            </a:r>
            <a:r>
              <a:rPr lang="en-US" dirty="0" smtClean="0"/>
              <a:t>in:</a:t>
            </a:r>
          </a:p>
          <a:p>
            <a:pPr lvl="1"/>
            <a:r>
              <a:rPr lang="en-US" dirty="0" smtClean="0"/>
              <a:t>exploring </a:t>
            </a:r>
            <a:r>
              <a:rPr lang="en-US" dirty="0"/>
              <a:t>new research topics </a:t>
            </a:r>
            <a:endParaRPr lang="en-US" dirty="0" smtClean="0"/>
          </a:p>
          <a:p>
            <a:pPr lvl="1"/>
            <a:r>
              <a:rPr lang="en-US" dirty="0" smtClean="0"/>
              <a:t>addressing </a:t>
            </a:r>
            <a:r>
              <a:rPr lang="en-US" dirty="0"/>
              <a:t>questions that would otherwise be difficult to </a:t>
            </a:r>
            <a:r>
              <a:rPr lang="en-US" dirty="0" smtClean="0"/>
              <a:t>study</a:t>
            </a:r>
            <a:endParaRPr lang="en-US" dirty="0"/>
          </a:p>
        </p:txBody>
      </p:sp>
    </p:spTree>
    <p:extLst>
      <p:ext uri="{BB962C8B-B14F-4D97-AF65-F5344CB8AC3E}">
        <p14:creationId xmlns:p14="http://schemas.microsoft.com/office/powerpoint/2010/main" val="149749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t>
            </a:r>
            <a:r>
              <a:rPr lang="en-US" sz="2000" dirty="0" smtClean="0"/>
              <a:t>(3 of 3)</a:t>
            </a:r>
            <a:endParaRPr lang="en-US" sz="2000" dirty="0"/>
          </a:p>
        </p:txBody>
      </p:sp>
      <p:sp>
        <p:nvSpPr>
          <p:cNvPr id="3" name="Content Placeholder 2"/>
          <p:cNvSpPr>
            <a:spLocks noGrp="1"/>
          </p:cNvSpPr>
          <p:nvPr>
            <p:ph idx="1"/>
          </p:nvPr>
        </p:nvSpPr>
        <p:spPr/>
        <p:txBody>
          <a:bodyPr/>
          <a:lstStyle/>
          <a:p>
            <a:r>
              <a:rPr lang="en-US" dirty="0"/>
              <a:t>Case studies illustrate psychological principles in a way that abstract generalizations </a:t>
            </a:r>
            <a:r>
              <a:rPr lang="en-US" dirty="0" smtClean="0"/>
              <a:t>and cold </a:t>
            </a:r>
            <a:r>
              <a:rPr lang="en-US" dirty="0"/>
              <a:t>statistics never </a:t>
            </a:r>
            <a:r>
              <a:rPr lang="en-US" dirty="0" smtClean="0"/>
              <a:t>can.</a:t>
            </a:r>
          </a:p>
          <a:p>
            <a:r>
              <a:rPr lang="en-US" dirty="0" smtClean="0"/>
              <a:t>They </a:t>
            </a:r>
            <a:r>
              <a:rPr lang="en-US" dirty="0"/>
              <a:t>produce a more detailed picture of an individual than </a:t>
            </a:r>
            <a:r>
              <a:rPr lang="en-US" dirty="0" smtClean="0"/>
              <a:t>other methods </a:t>
            </a:r>
            <a:r>
              <a:rPr lang="en-US" dirty="0"/>
              <a:t>do.</a:t>
            </a:r>
            <a:endParaRPr lang="en-US" dirty="0" smtClean="0"/>
          </a:p>
          <a:p>
            <a:r>
              <a:rPr lang="en-US" dirty="0" smtClean="0"/>
              <a:t>But </a:t>
            </a:r>
            <a:r>
              <a:rPr lang="en-US" dirty="0"/>
              <a:t>because the person under study may not be representative of people in general, case studies are typically sources rather than tests of hypotheses. </a:t>
            </a:r>
          </a:p>
        </p:txBody>
      </p:sp>
    </p:spTree>
    <p:extLst>
      <p:ext uri="{BB962C8B-B14F-4D97-AF65-F5344CB8AC3E}">
        <p14:creationId xmlns:p14="http://schemas.microsoft.com/office/powerpoint/2010/main" val="96022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Makes Psychological Research Scientific? </a:t>
            </a:r>
          </a:p>
        </p:txBody>
      </p:sp>
      <p:sp>
        <p:nvSpPr>
          <p:cNvPr id="6" name="Content Placeholder 5"/>
          <p:cNvSpPr>
            <a:spLocks noGrp="1"/>
          </p:cNvSpPr>
          <p:nvPr>
            <p:ph idx="1"/>
          </p:nvPr>
        </p:nvSpPr>
        <p:spPr/>
        <p:txBody>
          <a:bodyPr/>
          <a:lstStyle/>
          <a:p>
            <a:r>
              <a:rPr lang="en-US" sz="2800" b="1" dirty="0"/>
              <a:t>LO 2.1.A</a:t>
            </a:r>
            <a:r>
              <a:rPr lang="en-US" sz="2800" dirty="0"/>
              <a:t> Distinguish between a theory, a hypothesis, and an operational definition.</a:t>
            </a:r>
          </a:p>
          <a:p>
            <a:r>
              <a:rPr lang="en-US" sz="2800" b="1" dirty="0"/>
              <a:t>LO 2.1.B</a:t>
            </a:r>
            <a:r>
              <a:rPr lang="en-US" sz="2800" dirty="0"/>
              <a:t> Explain why skepticism in science involves more than just disbelief.</a:t>
            </a:r>
          </a:p>
          <a:p>
            <a:r>
              <a:rPr lang="en-US" sz="2800" b="1" dirty="0"/>
              <a:t>LO 2.1.C</a:t>
            </a:r>
            <a:r>
              <a:rPr lang="en-US" sz="2800" dirty="0"/>
              <a:t> Explain why falsifiability is an important component of scientific research.</a:t>
            </a:r>
          </a:p>
          <a:p>
            <a:r>
              <a:rPr lang="en-US" sz="2800" b="1" dirty="0"/>
              <a:t>LO 2.1.D</a:t>
            </a:r>
            <a:r>
              <a:rPr lang="en-US" sz="2800" dirty="0"/>
              <a:t> Describe why openness and replication are important qualities of the scientific enterprise.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Studies </a:t>
            </a:r>
            <a:r>
              <a:rPr lang="en-US" sz="2000" dirty="0" smtClean="0"/>
              <a:t>(1 of 3)</a:t>
            </a:r>
            <a:endParaRPr lang="en-US" sz="2000" dirty="0"/>
          </a:p>
        </p:txBody>
      </p:sp>
      <p:sp>
        <p:nvSpPr>
          <p:cNvPr id="3" name="Content Placeholder 2"/>
          <p:cNvSpPr>
            <a:spLocks noGrp="1"/>
          </p:cNvSpPr>
          <p:nvPr>
            <p:ph idx="1"/>
          </p:nvPr>
        </p:nvSpPr>
        <p:spPr/>
        <p:txBody>
          <a:bodyPr/>
          <a:lstStyle/>
          <a:p>
            <a:r>
              <a:rPr lang="en-US" dirty="0"/>
              <a:t>In </a:t>
            </a:r>
            <a:r>
              <a:rPr lang="en-US" i="1" dirty="0"/>
              <a:t>observational studies</a:t>
            </a:r>
            <a:r>
              <a:rPr lang="en-US" dirty="0"/>
              <a:t>, researchers </a:t>
            </a:r>
            <a:r>
              <a:rPr lang="en-US" dirty="0" smtClean="0"/>
              <a:t>systematically:</a:t>
            </a:r>
          </a:p>
          <a:p>
            <a:pPr lvl="1"/>
            <a:r>
              <a:rPr lang="en-US" dirty="0" smtClean="0"/>
              <a:t>observe</a:t>
            </a:r>
          </a:p>
          <a:p>
            <a:pPr lvl="1"/>
            <a:r>
              <a:rPr lang="en-US" dirty="0" smtClean="0"/>
              <a:t>measure</a:t>
            </a:r>
          </a:p>
          <a:p>
            <a:pPr lvl="1"/>
            <a:r>
              <a:rPr lang="en-US" dirty="0" smtClean="0"/>
              <a:t>record behavior</a:t>
            </a:r>
          </a:p>
          <a:p>
            <a:r>
              <a:rPr lang="en-US" dirty="0" smtClean="0"/>
              <a:t>However, they do this without interfering </a:t>
            </a:r>
            <a:r>
              <a:rPr lang="en-US" dirty="0"/>
              <a:t>in any way with the behavior. </a:t>
            </a:r>
            <a:endParaRPr lang="en-US" dirty="0" smtClean="0"/>
          </a:p>
          <a:p>
            <a:r>
              <a:rPr lang="en-US" dirty="0"/>
              <a:t>Unlike case studies, </a:t>
            </a:r>
            <a:r>
              <a:rPr lang="en-US" dirty="0" smtClean="0"/>
              <a:t>observational studies </a:t>
            </a:r>
            <a:r>
              <a:rPr lang="en-US" dirty="0"/>
              <a:t>usually involve many participants.</a:t>
            </a:r>
          </a:p>
        </p:txBody>
      </p:sp>
    </p:spTree>
    <p:extLst>
      <p:ext uri="{BB962C8B-B14F-4D97-AF65-F5344CB8AC3E}">
        <p14:creationId xmlns:p14="http://schemas.microsoft.com/office/powerpoint/2010/main" val="191772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Studies </a:t>
            </a:r>
            <a:r>
              <a:rPr lang="en-US" sz="2000" dirty="0" smtClean="0"/>
              <a:t>(2 of 3)</a:t>
            </a:r>
            <a:endParaRPr lang="en-US" sz="2000" dirty="0"/>
          </a:p>
        </p:txBody>
      </p:sp>
      <p:sp>
        <p:nvSpPr>
          <p:cNvPr id="3" name="Content Placeholder 2"/>
          <p:cNvSpPr>
            <a:spLocks noGrp="1"/>
          </p:cNvSpPr>
          <p:nvPr>
            <p:ph idx="1"/>
          </p:nvPr>
        </p:nvSpPr>
        <p:spPr/>
        <p:txBody>
          <a:bodyPr/>
          <a:lstStyle/>
          <a:p>
            <a:r>
              <a:rPr lang="en-US" i="1" dirty="0"/>
              <a:t>Naturalistic observation</a:t>
            </a:r>
            <a:r>
              <a:rPr lang="en-US" dirty="0"/>
              <a:t> is used to find out how animals and people behave in their natural environments. </a:t>
            </a:r>
            <a:endParaRPr lang="en-US" dirty="0" smtClean="0"/>
          </a:p>
          <a:p>
            <a:r>
              <a:rPr lang="en-US" dirty="0"/>
              <a:t>Psychologists use naturalistic observation wherever </a:t>
            </a:r>
            <a:r>
              <a:rPr lang="en-US" dirty="0" smtClean="0"/>
              <a:t>people happen </a:t>
            </a:r>
            <a:r>
              <a:rPr lang="en-US" dirty="0"/>
              <a:t>to </a:t>
            </a:r>
            <a:r>
              <a:rPr lang="en-US" dirty="0" smtClean="0"/>
              <a:t>be:</a:t>
            </a:r>
          </a:p>
          <a:p>
            <a:pPr lvl="1"/>
            <a:r>
              <a:rPr lang="en-US" dirty="0" smtClean="0"/>
              <a:t>at home</a:t>
            </a:r>
          </a:p>
          <a:p>
            <a:pPr lvl="1"/>
            <a:r>
              <a:rPr lang="en-US" dirty="0" smtClean="0"/>
              <a:t>on </a:t>
            </a:r>
            <a:r>
              <a:rPr lang="en-US" dirty="0"/>
              <a:t>playgrounds or </a:t>
            </a:r>
            <a:r>
              <a:rPr lang="en-US" dirty="0" smtClean="0"/>
              <a:t>streets</a:t>
            </a:r>
          </a:p>
          <a:p>
            <a:pPr lvl="1"/>
            <a:r>
              <a:rPr lang="en-US" dirty="0" smtClean="0"/>
              <a:t>in schoolrooms</a:t>
            </a:r>
          </a:p>
          <a:p>
            <a:pPr lvl="1"/>
            <a:r>
              <a:rPr lang="en-US" dirty="0" smtClean="0"/>
              <a:t>in offices</a:t>
            </a:r>
            <a:endParaRPr lang="en-US" dirty="0"/>
          </a:p>
        </p:txBody>
      </p:sp>
    </p:spTree>
    <p:extLst>
      <p:ext uri="{BB962C8B-B14F-4D97-AF65-F5344CB8AC3E}">
        <p14:creationId xmlns:p14="http://schemas.microsoft.com/office/powerpoint/2010/main" val="44758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Studies </a:t>
            </a:r>
            <a:r>
              <a:rPr lang="en-US" sz="2000" dirty="0" smtClean="0"/>
              <a:t>(3 of 3)</a:t>
            </a:r>
            <a:endParaRPr lang="en-US" sz="2000" dirty="0"/>
          </a:p>
        </p:txBody>
      </p:sp>
      <p:sp>
        <p:nvSpPr>
          <p:cNvPr id="3" name="Content Placeholder 2"/>
          <p:cNvSpPr>
            <a:spLocks noGrp="1"/>
          </p:cNvSpPr>
          <p:nvPr>
            <p:ph idx="1"/>
          </p:nvPr>
        </p:nvSpPr>
        <p:spPr/>
        <p:txBody>
          <a:bodyPr/>
          <a:lstStyle/>
          <a:p>
            <a:r>
              <a:rPr lang="en-US" i="1" dirty="0"/>
              <a:t>Laboratory observation</a:t>
            </a:r>
            <a:r>
              <a:rPr lang="en-US" dirty="0"/>
              <a:t> allows more control and the use of special </a:t>
            </a:r>
            <a:r>
              <a:rPr lang="en-US" dirty="0" smtClean="0"/>
              <a:t>equipment.</a:t>
            </a:r>
          </a:p>
          <a:p>
            <a:r>
              <a:rPr lang="en-US" dirty="0" smtClean="0"/>
              <a:t>Behavior </a:t>
            </a:r>
            <a:r>
              <a:rPr lang="en-US" dirty="0"/>
              <a:t>in the laboratory, however, may differ in certain ways from behavior in natural contexts. </a:t>
            </a:r>
            <a:endParaRPr lang="en-US" dirty="0" smtClean="0"/>
          </a:p>
          <a:p>
            <a:r>
              <a:rPr lang="en-US" dirty="0" smtClean="0"/>
              <a:t>Observational studies are more </a:t>
            </a:r>
            <a:r>
              <a:rPr lang="en-US" dirty="0"/>
              <a:t>useful for describing behavior than for explaining it.</a:t>
            </a:r>
          </a:p>
        </p:txBody>
      </p:sp>
    </p:spTree>
    <p:extLst>
      <p:ext uri="{BB962C8B-B14F-4D97-AF65-F5344CB8AC3E}">
        <p14:creationId xmlns:p14="http://schemas.microsoft.com/office/powerpoint/2010/main" val="351466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t>
            </a:r>
            <a:r>
              <a:rPr lang="en-US" sz="2000" dirty="0" smtClean="0"/>
              <a:t>(1 of 4)</a:t>
            </a:r>
            <a:endParaRPr lang="en-US" sz="2000" dirty="0"/>
          </a:p>
        </p:txBody>
      </p:sp>
      <p:sp>
        <p:nvSpPr>
          <p:cNvPr id="3" name="Content Placeholder 2"/>
          <p:cNvSpPr>
            <a:spLocks noGrp="1"/>
          </p:cNvSpPr>
          <p:nvPr>
            <p:ph idx="1"/>
          </p:nvPr>
        </p:nvSpPr>
        <p:spPr/>
        <p:txBody>
          <a:bodyPr/>
          <a:lstStyle/>
          <a:p>
            <a:r>
              <a:rPr lang="en-US" i="1" dirty="0"/>
              <a:t>Psychological tests</a:t>
            </a:r>
            <a:r>
              <a:rPr lang="en-US" dirty="0"/>
              <a:t> are used to measure and </a:t>
            </a:r>
            <a:r>
              <a:rPr lang="en-US" dirty="0" smtClean="0"/>
              <a:t>evaluate:</a:t>
            </a:r>
          </a:p>
          <a:p>
            <a:pPr lvl="1"/>
            <a:r>
              <a:rPr lang="en-US" dirty="0" smtClean="0"/>
              <a:t>personality traits</a:t>
            </a:r>
            <a:endParaRPr lang="en-US" dirty="0"/>
          </a:p>
          <a:p>
            <a:pPr lvl="1"/>
            <a:r>
              <a:rPr lang="en-US" dirty="0" smtClean="0"/>
              <a:t>emotional states</a:t>
            </a:r>
            <a:endParaRPr lang="en-US" dirty="0"/>
          </a:p>
          <a:p>
            <a:pPr lvl="1"/>
            <a:r>
              <a:rPr lang="en-US" dirty="0" smtClean="0"/>
              <a:t>aptitudes</a:t>
            </a:r>
          </a:p>
          <a:p>
            <a:pPr lvl="1"/>
            <a:r>
              <a:rPr lang="en-US" dirty="0" smtClean="0"/>
              <a:t>interests</a:t>
            </a:r>
          </a:p>
          <a:p>
            <a:pPr lvl="1"/>
            <a:r>
              <a:rPr lang="en-US" dirty="0" smtClean="0"/>
              <a:t>abilities</a:t>
            </a:r>
          </a:p>
          <a:p>
            <a:pPr lvl="1"/>
            <a:r>
              <a:rPr lang="en-US" dirty="0" smtClean="0"/>
              <a:t>values</a:t>
            </a:r>
            <a:endParaRPr lang="en-US" dirty="0"/>
          </a:p>
        </p:txBody>
      </p:sp>
    </p:spTree>
    <p:extLst>
      <p:ext uri="{BB962C8B-B14F-4D97-AF65-F5344CB8AC3E}">
        <p14:creationId xmlns:p14="http://schemas.microsoft.com/office/powerpoint/2010/main" val="323996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t>
            </a:r>
            <a:r>
              <a:rPr lang="en-US" sz="2000" dirty="0" smtClean="0"/>
              <a:t>(2 of 4)</a:t>
            </a:r>
            <a:endParaRPr lang="en-US" sz="2000" dirty="0"/>
          </a:p>
        </p:txBody>
      </p:sp>
      <p:sp>
        <p:nvSpPr>
          <p:cNvPr id="3" name="Content Placeholder 2"/>
          <p:cNvSpPr>
            <a:spLocks noGrp="1"/>
          </p:cNvSpPr>
          <p:nvPr>
            <p:ph idx="1"/>
          </p:nvPr>
        </p:nvSpPr>
        <p:spPr/>
        <p:txBody>
          <a:bodyPr/>
          <a:lstStyle/>
          <a:p>
            <a:r>
              <a:rPr lang="en-US" dirty="0"/>
              <a:t>A good test is one that has </a:t>
            </a:r>
            <a:r>
              <a:rPr lang="en-US" dirty="0" smtClean="0"/>
              <a:t>been:</a:t>
            </a:r>
          </a:p>
          <a:p>
            <a:pPr lvl="1"/>
            <a:r>
              <a:rPr lang="en-US" i="1" dirty="0" smtClean="0"/>
              <a:t>standardized</a:t>
            </a:r>
            <a:endParaRPr lang="en-US" dirty="0" smtClean="0"/>
          </a:p>
          <a:p>
            <a:pPr lvl="1"/>
            <a:r>
              <a:rPr lang="en-US" dirty="0" smtClean="0"/>
              <a:t>scored </a:t>
            </a:r>
            <a:r>
              <a:rPr lang="en-US" dirty="0"/>
              <a:t>using established </a:t>
            </a:r>
            <a:r>
              <a:rPr lang="en-US" i="1" dirty="0" smtClean="0"/>
              <a:t>norms</a:t>
            </a:r>
            <a:endParaRPr lang="en-US" dirty="0" smtClean="0"/>
          </a:p>
          <a:p>
            <a:pPr lvl="1"/>
            <a:r>
              <a:rPr lang="en-US" i="1" dirty="0" smtClean="0"/>
              <a:t>reliable</a:t>
            </a:r>
            <a:endParaRPr lang="en-US" dirty="0" smtClean="0"/>
          </a:p>
          <a:p>
            <a:pPr lvl="1"/>
            <a:r>
              <a:rPr lang="en-US" i="1" dirty="0" smtClean="0"/>
              <a:t>valid</a:t>
            </a:r>
          </a:p>
          <a:p>
            <a:r>
              <a:rPr lang="en-US" dirty="0"/>
              <a:t>Critics have questioned the reliability and validity of even some widely used tests</a:t>
            </a:r>
            <a:r>
              <a:rPr lang="en-US" dirty="0" smtClean="0"/>
              <a:t>.</a:t>
            </a:r>
            <a:endParaRPr lang="en-US" dirty="0"/>
          </a:p>
        </p:txBody>
      </p:sp>
    </p:spTree>
    <p:extLst>
      <p:ext uri="{BB962C8B-B14F-4D97-AF65-F5344CB8AC3E}">
        <p14:creationId xmlns:p14="http://schemas.microsoft.com/office/powerpoint/2010/main" val="204840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Tests </a:t>
            </a:r>
            <a:r>
              <a:rPr lang="en-US" sz="2000" b="1" dirty="0" smtClean="0"/>
              <a:t>(3 of 4)</a:t>
            </a:r>
            <a:br>
              <a:rPr lang="en-US" sz="2000" b="1" dirty="0" smtClean="0"/>
            </a:br>
            <a:r>
              <a:rPr lang="en-US" b="1" dirty="0" smtClean="0"/>
              <a:t>Figure 2.3</a:t>
            </a:r>
            <a:br>
              <a:rPr lang="en-US" b="1" dirty="0" smtClean="0"/>
            </a:br>
            <a:r>
              <a:rPr lang="en-US" b="1" dirty="0"/>
              <a:t>Consistency in </a:t>
            </a:r>
            <a:r>
              <a:rPr lang="en-US" b="1" dirty="0" smtClean="0"/>
              <a:t>the Measurement </a:t>
            </a:r>
            <a:r>
              <a:rPr lang="en-US" b="1" dirty="0"/>
              <a:t>Process</a:t>
            </a:r>
          </a:p>
        </p:txBody>
      </p:sp>
      <p:pic>
        <p:nvPicPr>
          <p:cNvPr id="3" name="Picture 2" descr="A diagram of consistency in the measurement process provides the following listed information. Reliability involves asking “How consistent are the test’s results?” It consists of test-Retest reliability, which asks “Are scores similar from one session to another?,” and alternate-forms reliability, which asks, “Are scores similar on different versions of the t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172" y="1600200"/>
            <a:ext cx="6476228" cy="4495800"/>
          </a:xfrm>
          <a:prstGeom prst="rect">
            <a:avLst/>
          </a:prstGeom>
        </p:spPr>
      </p:pic>
    </p:spTree>
    <p:extLst>
      <p:ext uri="{BB962C8B-B14F-4D97-AF65-F5344CB8AC3E}">
        <p14:creationId xmlns:p14="http://schemas.microsoft.com/office/powerpoint/2010/main" val="349741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Tests </a:t>
            </a:r>
            <a:r>
              <a:rPr lang="en-US" sz="2000" b="1" dirty="0" smtClean="0"/>
              <a:t>(4 </a:t>
            </a:r>
            <a:r>
              <a:rPr lang="en-US" sz="2000" b="1" dirty="0"/>
              <a:t>of </a:t>
            </a:r>
            <a:r>
              <a:rPr lang="en-US" sz="2000" b="1" dirty="0" smtClean="0"/>
              <a:t>4)</a:t>
            </a:r>
            <a:r>
              <a:rPr lang="en-US" sz="2000" b="1" dirty="0"/>
              <a:t/>
            </a:r>
            <a:br>
              <a:rPr lang="en-US" sz="2000" b="1" dirty="0"/>
            </a:br>
            <a:r>
              <a:rPr lang="en-US" b="1" dirty="0"/>
              <a:t>Figure </a:t>
            </a:r>
            <a:r>
              <a:rPr lang="en-US" b="1" dirty="0" smtClean="0"/>
              <a:t>2.4</a:t>
            </a:r>
            <a:br>
              <a:rPr lang="en-US" b="1" dirty="0" smtClean="0"/>
            </a:br>
            <a:r>
              <a:rPr lang="en-US" b="1" dirty="0"/>
              <a:t>Accuracy in </a:t>
            </a:r>
            <a:r>
              <a:rPr lang="en-US" b="1" dirty="0" smtClean="0"/>
              <a:t>the Measurement </a:t>
            </a:r>
            <a:r>
              <a:rPr lang="en-US" b="1" dirty="0"/>
              <a:t>Process</a:t>
            </a:r>
            <a:endParaRPr lang="en-US" sz="2000" b="1" dirty="0"/>
          </a:p>
        </p:txBody>
      </p:sp>
      <p:pic>
        <p:nvPicPr>
          <p:cNvPr id="3" name="Picture 2" descr="Determining validity involves asking “Does the test measure what it was designed to measure?” Validity consists of two types: content validity, which asks, “Do the terms broadly represent the trait in question?,” and criterion validity, which asks, “Do the test results predict other measures of the tra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776" y="1600200"/>
            <a:ext cx="5754624" cy="4495800"/>
          </a:xfrm>
          <a:prstGeom prst="rect">
            <a:avLst/>
          </a:prstGeom>
        </p:spPr>
      </p:pic>
    </p:spTree>
    <p:extLst>
      <p:ext uri="{BB962C8B-B14F-4D97-AF65-F5344CB8AC3E}">
        <p14:creationId xmlns:p14="http://schemas.microsoft.com/office/powerpoint/2010/main" val="212250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Surveys </a:t>
            </a:r>
            <a:r>
              <a:rPr lang="en-US" sz="2000" dirty="0" smtClean="0"/>
              <a:t>(1 of 4)</a:t>
            </a:r>
            <a:endParaRPr lang="en-US" sz="2000" dirty="0"/>
          </a:p>
        </p:txBody>
      </p:sp>
      <p:sp>
        <p:nvSpPr>
          <p:cNvPr id="5" name="Content Placeholder 4"/>
          <p:cNvSpPr>
            <a:spLocks noGrp="1"/>
          </p:cNvSpPr>
          <p:nvPr>
            <p:ph idx="1"/>
          </p:nvPr>
        </p:nvSpPr>
        <p:spPr/>
        <p:txBody>
          <a:bodyPr/>
          <a:lstStyle/>
          <a:p>
            <a:r>
              <a:rPr lang="en-US" i="1" dirty="0"/>
              <a:t>Surveys</a:t>
            </a:r>
            <a:r>
              <a:rPr lang="en-US" dirty="0"/>
              <a:t> are questionnaires or interviews that ask people directly about </a:t>
            </a:r>
            <a:r>
              <a:rPr lang="en-US" dirty="0" smtClean="0"/>
              <a:t>their:</a:t>
            </a:r>
          </a:p>
          <a:p>
            <a:pPr lvl="1"/>
            <a:r>
              <a:rPr lang="en-US" dirty="0" smtClean="0"/>
              <a:t>experiences</a:t>
            </a:r>
          </a:p>
          <a:p>
            <a:pPr lvl="1"/>
            <a:r>
              <a:rPr lang="en-US" dirty="0" smtClean="0"/>
              <a:t>attitudes</a:t>
            </a:r>
          </a:p>
          <a:p>
            <a:pPr lvl="1"/>
            <a:r>
              <a:rPr lang="en-US" dirty="0" smtClean="0"/>
              <a:t>opinions</a:t>
            </a:r>
          </a:p>
          <a:p>
            <a:r>
              <a:rPr lang="en-US" dirty="0"/>
              <a:t>Surveys produce bushels of data, but they are not easy to do well</a:t>
            </a:r>
            <a:r>
              <a:rPr lang="en-US" dirty="0" smtClean="0"/>
              <a:t>.</a:t>
            </a:r>
          </a:p>
          <a:p>
            <a:r>
              <a:rPr lang="en-US" dirty="0" smtClean="0"/>
              <a:t>Sampling problems are </a:t>
            </a:r>
            <a:r>
              <a:rPr lang="en-US" dirty="0"/>
              <a:t>often an issue.</a:t>
            </a:r>
          </a:p>
        </p:txBody>
      </p:sp>
    </p:spTree>
    <p:extLst>
      <p:ext uri="{BB962C8B-B14F-4D97-AF65-F5344CB8AC3E}">
        <p14:creationId xmlns:p14="http://schemas.microsoft.com/office/powerpoint/2010/main" val="314754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Surveys </a:t>
            </a:r>
            <a:r>
              <a:rPr lang="en-US" sz="2000" dirty="0" smtClean="0"/>
              <a:t>(2 of 4)</a:t>
            </a:r>
            <a:endParaRPr lang="en-US" sz="2000" dirty="0"/>
          </a:p>
        </p:txBody>
      </p:sp>
      <p:sp>
        <p:nvSpPr>
          <p:cNvPr id="5" name="Content Placeholder 4"/>
          <p:cNvSpPr>
            <a:spLocks noGrp="1"/>
          </p:cNvSpPr>
          <p:nvPr>
            <p:ph idx="1"/>
          </p:nvPr>
        </p:nvSpPr>
        <p:spPr/>
        <p:txBody>
          <a:bodyPr/>
          <a:lstStyle/>
          <a:p>
            <a:r>
              <a:rPr lang="en-US" dirty="0"/>
              <a:t>The generalizability of survey </a:t>
            </a:r>
            <a:r>
              <a:rPr lang="en-US" dirty="0" smtClean="0"/>
              <a:t>results can be influenced by:</a:t>
            </a:r>
          </a:p>
          <a:p>
            <a:pPr lvl="1"/>
            <a:r>
              <a:rPr lang="en-US" dirty="0" smtClean="0"/>
              <a:t>unrepresentative samples</a:t>
            </a:r>
          </a:p>
          <a:p>
            <a:pPr lvl="1"/>
            <a:r>
              <a:rPr lang="en-US" i="1" dirty="0" smtClean="0"/>
              <a:t>volunteer bias</a:t>
            </a:r>
            <a:endParaRPr lang="en-US" dirty="0"/>
          </a:p>
          <a:p>
            <a:r>
              <a:rPr lang="en-US" dirty="0" smtClean="0"/>
              <a:t>Findings </a:t>
            </a:r>
            <a:r>
              <a:rPr lang="en-US" dirty="0"/>
              <a:t>can also be affected by the fact that respondents </a:t>
            </a:r>
            <a:r>
              <a:rPr lang="en-US" dirty="0" smtClean="0"/>
              <a:t>sometimes:</a:t>
            </a:r>
          </a:p>
          <a:p>
            <a:pPr lvl="1"/>
            <a:r>
              <a:rPr lang="en-US" dirty="0" smtClean="0"/>
              <a:t>lie</a:t>
            </a:r>
          </a:p>
          <a:p>
            <a:pPr lvl="1"/>
            <a:r>
              <a:rPr lang="en-US" dirty="0" smtClean="0"/>
              <a:t>misremember</a:t>
            </a:r>
          </a:p>
          <a:p>
            <a:pPr lvl="1"/>
            <a:r>
              <a:rPr lang="en-US" dirty="0" smtClean="0"/>
              <a:t>misinterpret </a:t>
            </a:r>
            <a:r>
              <a:rPr lang="en-US" dirty="0"/>
              <a:t>the </a:t>
            </a:r>
            <a:r>
              <a:rPr lang="en-US" dirty="0" smtClean="0"/>
              <a:t>questions</a:t>
            </a:r>
            <a:endParaRPr lang="en-US" dirty="0"/>
          </a:p>
          <a:p>
            <a:endParaRPr lang="en-US" dirty="0"/>
          </a:p>
        </p:txBody>
      </p:sp>
    </p:spTree>
    <p:extLst>
      <p:ext uri="{BB962C8B-B14F-4D97-AF65-F5344CB8AC3E}">
        <p14:creationId xmlns:p14="http://schemas.microsoft.com/office/powerpoint/2010/main" val="64322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Surveys </a:t>
            </a:r>
            <a:r>
              <a:rPr lang="en-US" sz="2000" dirty="0" smtClean="0"/>
              <a:t>(3 of 4)</a:t>
            </a:r>
            <a:endParaRPr lang="en-US" sz="2000" dirty="0"/>
          </a:p>
        </p:txBody>
      </p:sp>
      <p:sp>
        <p:nvSpPr>
          <p:cNvPr id="5" name="Content Placeholder 4"/>
          <p:cNvSpPr>
            <a:spLocks noGrp="1"/>
          </p:cNvSpPr>
          <p:nvPr>
            <p:ph idx="1"/>
          </p:nvPr>
        </p:nvSpPr>
        <p:spPr/>
        <p:txBody>
          <a:bodyPr/>
          <a:lstStyle/>
          <a:p>
            <a:r>
              <a:rPr lang="en-US" dirty="0"/>
              <a:t>Technology and use of the Internet can help psychologists minimize some of these </a:t>
            </a:r>
            <a:r>
              <a:rPr lang="en-US" dirty="0" smtClean="0"/>
              <a:t>problems.</a:t>
            </a:r>
          </a:p>
          <a:p>
            <a:r>
              <a:rPr lang="en-US" dirty="0" smtClean="0"/>
              <a:t>However, </a:t>
            </a:r>
            <a:r>
              <a:rPr lang="en-US" dirty="0"/>
              <a:t>they also introduce some new methodological challenges</a:t>
            </a:r>
            <a:r>
              <a:rPr lang="en-US" dirty="0" smtClean="0"/>
              <a:t>.</a:t>
            </a:r>
          </a:p>
          <a:p>
            <a:r>
              <a:rPr lang="en-US" dirty="0"/>
              <a:t>It is hard for researchers to know </a:t>
            </a:r>
            <a:r>
              <a:rPr lang="en-US" dirty="0" smtClean="0"/>
              <a:t>whether participants:</a:t>
            </a:r>
          </a:p>
          <a:p>
            <a:pPr lvl="1"/>
            <a:r>
              <a:rPr lang="en-US" dirty="0" smtClean="0"/>
              <a:t>understand </a:t>
            </a:r>
            <a:r>
              <a:rPr lang="en-US" dirty="0"/>
              <a:t>the </a:t>
            </a:r>
            <a:r>
              <a:rPr lang="en-US" dirty="0" smtClean="0"/>
              <a:t>instructions</a:t>
            </a:r>
          </a:p>
          <a:p>
            <a:pPr lvl="1"/>
            <a:r>
              <a:rPr lang="en-US" dirty="0" smtClean="0"/>
              <a:t>understand </a:t>
            </a:r>
            <a:r>
              <a:rPr lang="en-US" dirty="0"/>
              <a:t>the </a:t>
            </a:r>
            <a:r>
              <a:rPr lang="en-US" dirty="0" smtClean="0"/>
              <a:t>questions</a:t>
            </a:r>
          </a:p>
          <a:p>
            <a:pPr lvl="1"/>
            <a:r>
              <a:rPr lang="en-US" dirty="0" smtClean="0"/>
              <a:t>are </a:t>
            </a:r>
            <a:r>
              <a:rPr lang="en-US" dirty="0"/>
              <a:t>taking them </a:t>
            </a:r>
            <a:r>
              <a:rPr lang="en-US" dirty="0" smtClean="0"/>
              <a:t>seriously</a:t>
            </a:r>
            <a:endParaRPr lang="en-US" dirty="0"/>
          </a:p>
        </p:txBody>
      </p:sp>
    </p:spTree>
    <p:extLst>
      <p:ext uri="{BB962C8B-B14F-4D97-AF65-F5344CB8AC3E}">
        <p14:creationId xmlns:p14="http://schemas.microsoft.com/office/powerpoint/2010/main" val="275391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and Reliance on Empirical Evidence </a:t>
            </a:r>
            <a:r>
              <a:rPr lang="en-US" sz="2000" dirty="0" smtClean="0"/>
              <a:t>(1 of 5)</a:t>
            </a:r>
            <a:endParaRPr lang="en-US" sz="2000" dirty="0"/>
          </a:p>
        </p:txBody>
      </p:sp>
      <p:sp>
        <p:nvSpPr>
          <p:cNvPr id="3" name="Content Placeholder 2"/>
          <p:cNvSpPr>
            <a:spLocks noGrp="1"/>
          </p:cNvSpPr>
          <p:nvPr>
            <p:ph idx="1"/>
          </p:nvPr>
        </p:nvSpPr>
        <p:spPr/>
        <p:txBody>
          <a:bodyPr/>
          <a:lstStyle/>
          <a:p>
            <a:r>
              <a:rPr lang="en-US" i="1" dirty="0"/>
              <a:t>Theories</a:t>
            </a:r>
            <a:r>
              <a:rPr lang="en-US" dirty="0"/>
              <a:t> are systems of assumptions and principles that try to explain a specified set of phenomena</a:t>
            </a:r>
            <a:r>
              <a:rPr lang="en-US" dirty="0" smtClean="0"/>
              <a:t>.</a:t>
            </a:r>
          </a:p>
          <a:p>
            <a:r>
              <a:rPr lang="en-US" dirty="0"/>
              <a:t>Many scientific theories are tentative, pending more </a:t>
            </a:r>
            <a:r>
              <a:rPr lang="en-US" dirty="0" smtClean="0"/>
              <a:t>research.</a:t>
            </a:r>
          </a:p>
          <a:p>
            <a:r>
              <a:rPr lang="en-US" dirty="0" smtClean="0"/>
              <a:t>Others, such </a:t>
            </a:r>
            <a:r>
              <a:rPr lang="en-US" dirty="0"/>
              <a:t>as the theory of evolution, are accepted by nearly all scientists.</a:t>
            </a:r>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Surveys </a:t>
            </a:r>
            <a:r>
              <a:rPr lang="en-US" sz="2000" dirty="0" smtClean="0"/>
              <a:t>(4 of 4)</a:t>
            </a:r>
            <a:endParaRPr lang="en-US" sz="2000" dirty="0"/>
          </a:p>
        </p:txBody>
      </p:sp>
      <p:sp>
        <p:nvSpPr>
          <p:cNvPr id="5" name="Content Placeholder 4"/>
          <p:cNvSpPr>
            <a:spLocks noGrp="1"/>
          </p:cNvSpPr>
          <p:nvPr>
            <p:ph idx="1"/>
          </p:nvPr>
        </p:nvSpPr>
        <p:spPr/>
        <p:txBody>
          <a:bodyPr/>
          <a:lstStyle/>
          <a:p>
            <a:r>
              <a:rPr lang="en-US" dirty="0"/>
              <a:t>People should be cautious about tests they take on the </a:t>
            </a:r>
            <a:r>
              <a:rPr lang="en-US" dirty="0" smtClean="0"/>
              <a:t>Internet.</a:t>
            </a:r>
          </a:p>
          <a:p>
            <a:r>
              <a:rPr lang="en-US" dirty="0" smtClean="0"/>
              <a:t>Not </a:t>
            </a:r>
            <a:r>
              <a:rPr lang="en-US" dirty="0"/>
              <a:t>all of them meet scientific standards</a:t>
            </a:r>
            <a:r>
              <a:rPr lang="en-US" dirty="0" smtClean="0"/>
              <a:t>.</a:t>
            </a:r>
          </a:p>
          <a:p>
            <a:r>
              <a:rPr lang="en-US" dirty="0" smtClean="0"/>
              <a:t>Many </a:t>
            </a:r>
            <a:r>
              <a:rPr lang="en-US" dirty="0"/>
              <a:t>tests and surveys on the Web have never been </a:t>
            </a:r>
            <a:r>
              <a:rPr lang="en-US" dirty="0" smtClean="0"/>
              <a:t>validated.</a:t>
            </a:r>
          </a:p>
          <a:p>
            <a:r>
              <a:rPr lang="en-US" dirty="0"/>
              <a:t>Always check the credentials of those designing the test or </a:t>
            </a:r>
            <a:r>
              <a:rPr lang="en-US" dirty="0" smtClean="0"/>
              <a:t>survey.</a:t>
            </a:r>
            <a:endParaRPr lang="en-US" dirty="0"/>
          </a:p>
        </p:txBody>
      </p:sp>
    </p:spTree>
    <p:extLst>
      <p:ext uri="{BB962C8B-B14F-4D97-AF65-F5344CB8AC3E}">
        <p14:creationId xmlns:p14="http://schemas.microsoft.com/office/powerpoint/2010/main" val="1401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Correlational Studies: Looking For Relationships </a:t>
            </a:r>
          </a:p>
        </p:txBody>
      </p:sp>
      <p:sp>
        <p:nvSpPr>
          <p:cNvPr id="5" name="Content Placeholder 4"/>
          <p:cNvSpPr>
            <a:spLocks noGrp="1"/>
          </p:cNvSpPr>
          <p:nvPr>
            <p:ph idx="1"/>
          </p:nvPr>
        </p:nvSpPr>
        <p:spPr/>
        <p:txBody>
          <a:bodyPr/>
          <a:lstStyle/>
          <a:p>
            <a:r>
              <a:rPr lang="en-US" sz="2800" b="1" dirty="0"/>
              <a:t>LO 2.3.A</a:t>
            </a:r>
            <a:r>
              <a:rPr lang="en-US" sz="2800" dirty="0"/>
              <a:t> Illustrate with an example how a correlation coefficient gives both the size and direction of the relationship between two variables.</a:t>
            </a:r>
          </a:p>
          <a:p>
            <a:r>
              <a:rPr lang="en-US" sz="2800" b="1" dirty="0"/>
              <a:t>LO 2.3.B</a:t>
            </a:r>
            <a:r>
              <a:rPr lang="en-US" sz="2800" dirty="0"/>
              <a:t> Explain why a correlation between two variables does not establish a causal relationship between those variables. </a:t>
            </a:r>
          </a:p>
        </p:txBody>
      </p:sp>
    </p:spTree>
    <p:extLst>
      <p:ext uri="{BB962C8B-B14F-4D97-AF65-F5344CB8AC3E}">
        <p14:creationId xmlns:p14="http://schemas.microsoft.com/office/powerpoint/2010/main" val="105629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Measuring </a:t>
            </a:r>
            <a:r>
              <a:rPr lang="en-US" dirty="0" smtClean="0"/>
              <a:t>Correlations </a:t>
            </a:r>
            <a:r>
              <a:rPr lang="en-US" sz="2000" dirty="0" smtClean="0"/>
              <a:t>(1 of 2)</a:t>
            </a:r>
            <a:endParaRPr lang="en-US" sz="2000" dirty="0"/>
          </a:p>
        </p:txBody>
      </p:sp>
      <p:sp>
        <p:nvSpPr>
          <p:cNvPr id="5" name="Content Placeholder 4"/>
          <p:cNvSpPr>
            <a:spLocks noGrp="1"/>
          </p:cNvSpPr>
          <p:nvPr>
            <p:ph idx="1"/>
          </p:nvPr>
        </p:nvSpPr>
        <p:spPr/>
        <p:txBody>
          <a:bodyPr/>
          <a:lstStyle/>
          <a:p>
            <a:r>
              <a:rPr lang="en-US" dirty="0"/>
              <a:t>In descriptive research, studies that look for relationships between phenomena are known as </a:t>
            </a:r>
            <a:r>
              <a:rPr lang="en-US" i="1" dirty="0"/>
              <a:t>correlational</a:t>
            </a:r>
            <a:r>
              <a:rPr lang="en-US" dirty="0" smtClean="0"/>
              <a:t>.</a:t>
            </a:r>
          </a:p>
          <a:p>
            <a:r>
              <a:rPr lang="en-US" dirty="0"/>
              <a:t>A </a:t>
            </a:r>
            <a:r>
              <a:rPr lang="en-US" i="1" dirty="0"/>
              <a:t>correlation</a:t>
            </a:r>
            <a:r>
              <a:rPr lang="en-US" dirty="0"/>
              <a:t> is a measure of the strength of a positive or negative relationship between two </a:t>
            </a:r>
            <a:r>
              <a:rPr lang="en-US" dirty="0" smtClean="0"/>
              <a:t>variables.</a:t>
            </a:r>
          </a:p>
          <a:p>
            <a:r>
              <a:rPr lang="en-US" dirty="0" smtClean="0"/>
              <a:t>It </a:t>
            </a:r>
            <a:r>
              <a:rPr lang="en-US" dirty="0"/>
              <a:t>is expressed by the </a:t>
            </a:r>
            <a:r>
              <a:rPr lang="en-US" i="1" dirty="0"/>
              <a:t>correlation </a:t>
            </a:r>
            <a:r>
              <a:rPr lang="en-US" i="1" dirty="0" smtClean="0"/>
              <a:t>coefficient</a:t>
            </a:r>
            <a:r>
              <a:rPr lang="en-US" dirty="0" smtClean="0"/>
              <a:t>:</a:t>
            </a:r>
          </a:p>
          <a:p>
            <a:pPr lvl="1"/>
            <a:r>
              <a:rPr lang="en-US" dirty="0" smtClean="0"/>
              <a:t>a </a:t>
            </a:r>
            <a:r>
              <a:rPr lang="en-US" dirty="0"/>
              <a:t>measure of correlation that ranges </a:t>
            </a:r>
            <a:r>
              <a:rPr lang="en-US" dirty="0" smtClean="0"/>
              <a:t>in value </a:t>
            </a:r>
            <a:r>
              <a:rPr lang="en-US" dirty="0"/>
              <a:t>from −1.00 to +</a:t>
            </a:r>
            <a:r>
              <a:rPr lang="en-US" dirty="0" smtClean="0"/>
              <a:t>1.00</a:t>
            </a:r>
            <a:endParaRPr lang="en-US" dirty="0"/>
          </a:p>
        </p:txBody>
      </p:sp>
    </p:spTree>
    <p:extLst>
      <p:ext uri="{BB962C8B-B14F-4D97-AF65-F5344CB8AC3E}">
        <p14:creationId xmlns:p14="http://schemas.microsoft.com/office/powerpoint/2010/main" val="328769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Measuring </a:t>
            </a:r>
            <a:r>
              <a:rPr lang="en-US" b="1" dirty="0" smtClean="0"/>
              <a:t>Correlations </a:t>
            </a:r>
            <a:r>
              <a:rPr lang="en-US" sz="2000" b="1" dirty="0" smtClean="0"/>
              <a:t>(2 of 2)</a:t>
            </a:r>
            <a:br>
              <a:rPr lang="en-US" sz="2000" b="1" dirty="0" smtClean="0"/>
            </a:br>
            <a:r>
              <a:rPr lang="en-US" b="1" dirty="0" smtClean="0">
                <a:solidFill>
                  <a:prstClr val="black"/>
                </a:solidFill>
              </a:rPr>
              <a:t>Figure 2.5</a:t>
            </a:r>
            <a:br>
              <a:rPr lang="en-US" b="1" dirty="0" smtClean="0">
                <a:solidFill>
                  <a:prstClr val="black"/>
                </a:solidFill>
              </a:rPr>
            </a:br>
            <a:r>
              <a:rPr lang="en-US" b="1" dirty="0" smtClean="0">
                <a:solidFill>
                  <a:prstClr val="black"/>
                </a:solidFill>
              </a:rPr>
              <a:t>Correlations</a:t>
            </a:r>
            <a:endParaRPr lang="en-US" sz="2000" b="1" dirty="0"/>
          </a:p>
        </p:txBody>
      </p:sp>
      <p:pic>
        <p:nvPicPr>
          <p:cNvPr id="3" name="Picture 2" descr="Three graphs of correlations.&#10;&#10;All three graphs compare scores on psychology exam versus number of boiled kumquats eaten. Graph a: data points rise from left to right showing a positive correlation. Graph b: data points fall from left to right showing a negative correlation. Graph c: points are scattered over the graph showing zero correl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0"/>
            <a:ext cx="8294817" cy="2514600"/>
          </a:xfrm>
          <a:prstGeom prst="rect">
            <a:avLst/>
          </a:prstGeom>
        </p:spPr>
      </p:pic>
    </p:spTree>
    <p:extLst>
      <p:ext uri="{BB962C8B-B14F-4D97-AF65-F5344CB8AC3E}">
        <p14:creationId xmlns:p14="http://schemas.microsoft.com/office/powerpoint/2010/main" val="114659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Cautions about Correlations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Many correlations reported in the media or on the Internet </a:t>
            </a:r>
            <a:r>
              <a:rPr lang="en-US" dirty="0" smtClean="0"/>
              <a:t>are:</a:t>
            </a:r>
          </a:p>
          <a:p>
            <a:pPr lvl="1"/>
            <a:r>
              <a:rPr lang="en-US" dirty="0" smtClean="0"/>
              <a:t>based </a:t>
            </a:r>
            <a:r>
              <a:rPr lang="en-US" dirty="0"/>
              <a:t>on rumor and anecdote </a:t>
            </a:r>
            <a:endParaRPr lang="en-US" dirty="0" smtClean="0"/>
          </a:p>
          <a:p>
            <a:pPr lvl="1"/>
            <a:r>
              <a:rPr lang="en-US" dirty="0" smtClean="0"/>
              <a:t>not </a:t>
            </a:r>
            <a:r>
              <a:rPr lang="en-US" dirty="0"/>
              <a:t>supported by </a:t>
            </a:r>
            <a:r>
              <a:rPr lang="en-US" dirty="0" smtClean="0"/>
              <a:t>data</a:t>
            </a:r>
            <a:endParaRPr lang="en-US" dirty="0"/>
          </a:p>
          <a:p>
            <a:r>
              <a:rPr lang="en-US" dirty="0"/>
              <a:t>Some are merely </a:t>
            </a:r>
            <a:r>
              <a:rPr lang="en-US" i="1" dirty="0"/>
              <a:t>illusory correlations</a:t>
            </a:r>
            <a:r>
              <a:rPr lang="en-US" dirty="0" smtClean="0"/>
              <a:t>, apparent </a:t>
            </a:r>
            <a:r>
              <a:rPr lang="en-US" dirty="0"/>
              <a:t>associations between two things that are not really related.</a:t>
            </a:r>
          </a:p>
        </p:txBody>
      </p:sp>
    </p:spTree>
    <p:extLst>
      <p:ext uri="{BB962C8B-B14F-4D97-AF65-F5344CB8AC3E}">
        <p14:creationId xmlns:p14="http://schemas.microsoft.com/office/powerpoint/2010/main" val="285148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Cautions about Correlations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Illusory correlations </a:t>
            </a:r>
            <a:r>
              <a:rPr lang="en-US" dirty="0" smtClean="0"/>
              <a:t>can create </a:t>
            </a:r>
            <a:r>
              <a:rPr lang="en-US" dirty="0"/>
              <a:t>dangerous beliefs and cause great social harm</a:t>
            </a:r>
            <a:r>
              <a:rPr lang="en-US" dirty="0" smtClean="0"/>
              <a:t>.</a:t>
            </a:r>
          </a:p>
          <a:p>
            <a:pPr lvl="1"/>
            <a:r>
              <a:rPr lang="en-US" dirty="0" smtClean="0"/>
              <a:t>Example: Claims </a:t>
            </a:r>
            <a:r>
              <a:rPr lang="en-US" dirty="0"/>
              <a:t>of an association between </a:t>
            </a:r>
            <a:r>
              <a:rPr lang="en-US" dirty="0" smtClean="0"/>
              <a:t>autism and </a:t>
            </a:r>
            <a:r>
              <a:rPr lang="en-US" dirty="0"/>
              <a:t>vaccination for childhood diseases have alarmed many parents.</a:t>
            </a:r>
            <a:endParaRPr lang="en-US" dirty="0" smtClean="0"/>
          </a:p>
          <a:p>
            <a:r>
              <a:rPr lang="en-US" dirty="0" smtClean="0"/>
              <a:t>A </a:t>
            </a:r>
            <a:r>
              <a:rPr lang="en-US" dirty="0"/>
              <a:t>correlation between two variables does not necessarily demonstrate a causal relationship between the variables. </a:t>
            </a:r>
          </a:p>
        </p:txBody>
      </p:sp>
    </p:spTree>
    <p:extLst>
      <p:ext uri="{BB962C8B-B14F-4D97-AF65-F5344CB8AC3E}">
        <p14:creationId xmlns:p14="http://schemas.microsoft.com/office/powerpoint/2010/main" val="43607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Cautions about Correlations </a:t>
            </a:r>
            <a:r>
              <a:rPr lang="en-US" sz="2000" dirty="0" smtClean="0"/>
              <a:t>(3 of 3)</a:t>
            </a:r>
            <a:endParaRPr lang="en-US" sz="2000" dirty="0"/>
          </a:p>
        </p:txBody>
      </p:sp>
      <p:sp>
        <p:nvSpPr>
          <p:cNvPr id="5" name="Content Placeholder 4"/>
          <p:cNvSpPr>
            <a:spLocks noGrp="1"/>
          </p:cNvSpPr>
          <p:nvPr>
            <p:ph idx="1"/>
          </p:nvPr>
        </p:nvSpPr>
        <p:spPr/>
        <p:txBody>
          <a:bodyPr/>
          <a:lstStyle/>
          <a:p>
            <a:r>
              <a:rPr lang="en-US" dirty="0"/>
              <a:t>Even when correlations are meaningful, they can still be hard to </a:t>
            </a:r>
            <a:r>
              <a:rPr lang="en-US" dirty="0" smtClean="0"/>
              <a:t>interpret because </a:t>
            </a:r>
            <a:r>
              <a:rPr lang="en-US" i="1" dirty="0"/>
              <a:t>a correlation does not establish causation</a:t>
            </a:r>
            <a:r>
              <a:rPr lang="en-US" dirty="0" smtClean="0"/>
              <a:t>.</a:t>
            </a:r>
          </a:p>
          <a:p>
            <a:pPr lvl="1"/>
            <a:r>
              <a:rPr lang="en-US" dirty="0" smtClean="0"/>
              <a:t>The </a:t>
            </a:r>
            <a:r>
              <a:rPr lang="en-US" dirty="0"/>
              <a:t>first variable could be causing the second to </a:t>
            </a:r>
            <a:r>
              <a:rPr lang="en-US" dirty="0" smtClean="0"/>
              <a:t>happen.</a:t>
            </a:r>
          </a:p>
          <a:p>
            <a:pPr lvl="1"/>
            <a:r>
              <a:rPr lang="en-US" dirty="0" smtClean="0"/>
              <a:t>The </a:t>
            </a:r>
            <a:r>
              <a:rPr lang="en-US" dirty="0"/>
              <a:t>second variable could be causing the first to </a:t>
            </a:r>
            <a:r>
              <a:rPr lang="en-US" dirty="0" smtClean="0"/>
              <a:t>happen.</a:t>
            </a:r>
          </a:p>
          <a:p>
            <a:pPr lvl="1"/>
            <a:r>
              <a:rPr lang="en-US" dirty="0" smtClean="0"/>
              <a:t>A third </a:t>
            </a:r>
            <a:r>
              <a:rPr lang="en-US" dirty="0"/>
              <a:t>variable could be causing both of the other two to happen. </a:t>
            </a:r>
          </a:p>
        </p:txBody>
      </p:sp>
    </p:spTree>
    <p:extLst>
      <p:ext uri="{BB962C8B-B14F-4D97-AF65-F5344CB8AC3E}">
        <p14:creationId xmlns:p14="http://schemas.microsoft.com/office/powerpoint/2010/main" val="364935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Experiments: Hunting For Causes </a:t>
            </a:r>
          </a:p>
        </p:txBody>
      </p:sp>
      <p:sp>
        <p:nvSpPr>
          <p:cNvPr id="5" name="Content Placeholder 4"/>
          <p:cNvSpPr>
            <a:spLocks noGrp="1"/>
          </p:cNvSpPr>
          <p:nvPr>
            <p:ph idx="1"/>
          </p:nvPr>
        </p:nvSpPr>
        <p:spPr/>
        <p:txBody>
          <a:bodyPr/>
          <a:lstStyle/>
          <a:p>
            <a:r>
              <a:rPr lang="en-US" sz="2800" b="1" dirty="0"/>
              <a:t>LO 2.4.A</a:t>
            </a:r>
            <a:r>
              <a:rPr lang="en-US" sz="2800" dirty="0"/>
              <a:t> Contrast an independent variable from a dependent variable and give an example of each concept in a psychology experiment.</a:t>
            </a:r>
          </a:p>
          <a:p>
            <a:r>
              <a:rPr lang="en-US" sz="2800" b="1" dirty="0"/>
              <a:t>LO 2.4.B</a:t>
            </a:r>
            <a:r>
              <a:rPr lang="en-US" sz="2800" dirty="0"/>
              <a:t> Explain the difference between an experimental group and a control group, and discuss how random assignment helps create these two groups.</a:t>
            </a:r>
          </a:p>
          <a:p>
            <a:r>
              <a:rPr lang="en-US" sz="2800" b="1" dirty="0"/>
              <a:t>LO 2.4.C</a:t>
            </a:r>
            <a:r>
              <a:rPr lang="en-US" sz="2800" dirty="0"/>
              <a:t> Explain why single-blind and double-blind procedures are crucial to establishing the soundness of an experiment. </a:t>
            </a:r>
          </a:p>
        </p:txBody>
      </p:sp>
    </p:spTree>
    <p:extLst>
      <p:ext uri="{BB962C8B-B14F-4D97-AF65-F5344CB8AC3E}">
        <p14:creationId xmlns:p14="http://schemas.microsoft.com/office/powerpoint/2010/main" val="309073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t>
            </a:r>
            <a:r>
              <a:rPr lang="en-US" dirty="0" smtClean="0"/>
              <a:t>Variables </a:t>
            </a:r>
            <a:r>
              <a:rPr lang="en-US" sz="2000" dirty="0" smtClean="0"/>
              <a:t>(1 of 2)</a:t>
            </a:r>
            <a:endParaRPr lang="en-US" sz="2000" dirty="0"/>
          </a:p>
        </p:txBody>
      </p:sp>
      <p:sp>
        <p:nvSpPr>
          <p:cNvPr id="3" name="Content Placeholder 2"/>
          <p:cNvSpPr>
            <a:spLocks noGrp="1"/>
          </p:cNvSpPr>
          <p:nvPr>
            <p:ph idx="1"/>
          </p:nvPr>
        </p:nvSpPr>
        <p:spPr/>
        <p:txBody>
          <a:bodyPr/>
          <a:lstStyle/>
          <a:p>
            <a:r>
              <a:rPr lang="en-US" dirty="0"/>
              <a:t>Experiments allow researchers </a:t>
            </a:r>
            <a:r>
              <a:rPr lang="en-US" dirty="0" smtClean="0"/>
              <a:t>to:</a:t>
            </a:r>
          </a:p>
          <a:p>
            <a:pPr lvl="1"/>
            <a:r>
              <a:rPr lang="en-US" dirty="0" smtClean="0"/>
              <a:t>control </a:t>
            </a:r>
            <a:r>
              <a:rPr lang="en-US" dirty="0"/>
              <a:t>the situation being </a:t>
            </a:r>
            <a:r>
              <a:rPr lang="en-US" dirty="0" smtClean="0"/>
              <a:t>studied</a:t>
            </a:r>
            <a:endParaRPr lang="en-US" dirty="0"/>
          </a:p>
          <a:p>
            <a:pPr lvl="1"/>
            <a:r>
              <a:rPr lang="en-US" dirty="0" smtClean="0"/>
              <a:t>manipulate </a:t>
            </a:r>
            <a:r>
              <a:rPr lang="en-US" dirty="0"/>
              <a:t>an </a:t>
            </a:r>
            <a:r>
              <a:rPr lang="en-US" i="1" dirty="0"/>
              <a:t>independent </a:t>
            </a:r>
            <a:r>
              <a:rPr lang="en-US" i="1" dirty="0" smtClean="0"/>
              <a:t>variable</a:t>
            </a:r>
            <a:endParaRPr lang="en-US" dirty="0"/>
          </a:p>
          <a:p>
            <a:pPr lvl="1"/>
            <a:r>
              <a:rPr lang="en-US" dirty="0" smtClean="0"/>
              <a:t>assess </a:t>
            </a:r>
            <a:r>
              <a:rPr lang="en-US" dirty="0"/>
              <a:t>the effects of the manipulation on a </a:t>
            </a:r>
            <a:r>
              <a:rPr lang="en-US" i="1" dirty="0"/>
              <a:t>dependent </a:t>
            </a:r>
            <a:r>
              <a:rPr lang="en-US" i="1" dirty="0" smtClean="0"/>
              <a:t>variable</a:t>
            </a:r>
          </a:p>
          <a:p>
            <a:r>
              <a:rPr lang="en-US" dirty="0"/>
              <a:t>Ideally, everything in the experimental situation except the independent variable </a:t>
            </a:r>
            <a:r>
              <a:rPr lang="en-US" dirty="0" smtClean="0"/>
              <a:t>is held constant.</a:t>
            </a:r>
          </a:p>
          <a:p>
            <a:pPr lvl="1"/>
            <a:r>
              <a:rPr lang="en-US" dirty="0" smtClean="0"/>
              <a:t>kept </a:t>
            </a:r>
            <a:r>
              <a:rPr lang="en-US" dirty="0"/>
              <a:t>the same for all </a:t>
            </a:r>
            <a:r>
              <a:rPr lang="en-US" dirty="0" smtClean="0"/>
              <a:t>participants</a:t>
            </a:r>
            <a:endParaRPr lang="en-US" dirty="0"/>
          </a:p>
        </p:txBody>
      </p:sp>
    </p:spTree>
    <p:extLst>
      <p:ext uri="{BB962C8B-B14F-4D97-AF65-F5344CB8AC3E}">
        <p14:creationId xmlns:p14="http://schemas.microsoft.com/office/powerpoint/2010/main" val="258688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Experimental Variables </a:t>
            </a:r>
            <a:r>
              <a:rPr lang="en-US" sz="2000" b="1" dirty="0" smtClean="0"/>
              <a:t>(2 of 2)</a:t>
            </a:r>
            <a:br>
              <a:rPr lang="en-US" sz="2000" b="1" dirty="0" smtClean="0"/>
            </a:br>
            <a:r>
              <a:rPr lang="en-US" b="1" dirty="0" smtClean="0"/>
              <a:t>Figure 2.6</a:t>
            </a:r>
            <a:br>
              <a:rPr lang="en-US" b="1" dirty="0" smtClean="0"/>
            </a:br>
            <a:r>
              <a:rPr lang="en-US" b="1" dirty="0"/>
              <a:t>Do Cell Phone Use and Driving Mix?</a:t>
            </a:r>
          </a:p>
        </p:txBody>
      </p:sp>
      <p:pic>
        <p:nvPicPr>
          <p:cNvPr id="2" name="Picture 1" descr="A diagram describing an experimental design for testing a hypothesis. The hypothesis states cell phone use impairs driving ability. The hypothesis is tested through the use of a driving simulator. The independent variable is the use of a cell phone. The dependent variable is collisions. The experimental group talks on a cell phone. The control group does not use a cell phone. Is the difference in number of collisions statistically significant? Large effect siz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387154"/>
            <a:ext cx="4971288" cy="4937446"/>
          </a:xfrm>
          <a:prstGeom prst="rect">
            <a:avLst/>
          </a:prstGeom>
        </p:spPr>
      </p:pic>
    </p:spTree>
    <p:extLst>
      <p:ext uri="{BB962C8B-B14F-4D97-AF65-F5344CB8AC3E}">
        <p14:creationId xmlns:p14="http://schemas.microsoft.com/office/powerpoint/2010/main" val="355135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and Reliance on Empirical Evidence </a:t>
            </a:r>
            <a:r>
              <a:rPr lang="en-US" sz="2000" dirty="0" smtClean="0"/>
              <a:t>(2 of 5)</a:t>
            </a:r>
            <a:endParaRPr lang="en-US" sz="2000" dirty="0"/>
          </a:p>
        </p:txBody>
      </p:sp>
      <p:sp>
        <p:nvSpPr>
          <p:cNvPr id="3" name="Content Placeholder 2"/>
          <p:cNvSpPr>
            <a:spLocks noGrp="1"/>
          </p:cNvSpPr>
          <p:nvPr>
            <p:ph idx="1"/>
          </p:nvPr>
        </p:nvSpPr>
        <p:spPr/>
        <p:txBody>
          <a:bodyPr/>
          <a:lstStyle/>
          <a:p>
            <a:r>
              <a:rPr lang="en-US" i="1" dirty="0"/>
              <a:t>Hypotheses</a:t>
            </a:r>
            <a:r>
              <a:rPr lang="en-US" dirty="0"/>
              <a:t> are derived from a </a:t>
            </a:r>
            <a:r>
              <a:rPr lang="en-US" dirty="0" smtClean="0"/>
              <a:t>theory.</a:t>
            </a:r>
          </a:p>
          <a:p>
            <a:r>
              <a:rPr lang="en-US" dirty="0" smtClean="0"/>
              <a:t>They </a:t>
            </a:r>
            <a:r>
              <a:rPr lang="en-US" dirty="0"/>
              <a:t>are precise statements that describe or explain a given behavior. </a:t>
            </a:r>
            <a:endParaRPr lang="en-US" dirty="0" smtClean="0"/>
          </a:p>
          <a:p>
            <a:r>
              <a:rPr lang="en-US" dirty="0"/>
              <a:t>A </a:t>
            </a:r>
            <a:r>
              <a:rPr lang="en-US" dirty="0" smtClean="0"/>
              <a:t>hypothesis leads </a:t>
            </a:r>
            <a:r>
              <a:rPr lang="en-US" dirty="0"/>
              <a:t>to predictions about what will happen in a particular situation.</a:t>
            </a:r>
          </a:p>
        </p:txBody>
      </p:sp>
    </p:spTree>
    <p:extLst>
      <p:ext uri="{BB962C8B-B14F-4D97-AF65-F5344CB8AC3E}">
        <p14:creationId xmlns:p14="http://schemas.microsoft.com/office/powerpoint/2010/main" val="294510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Experimental and </a:t>
            </a:r>
            <a:r>
              <a:rPr lang="en-US" dirty="0" smtClean="0"/>
              <a:t>Control</a:t>
            </a:r>
            <a:br>
              <a:rPr lang="en-US" dirty="0" smtClean="0"/>
            </a:br>
            <a:r>
              <a:rPr lang="en-US" dirty="0" smtClean="0"/>
              <a:t>Conditions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Experimental studies require a comparison or control </a:t>
            </a:r>
            <a:r>
              <a:rPr lang="en-US" dirty="0" smtClean="0"/>
              <a:t>condition.</a:t>
            </a:r>
          </a:p>
          <a:p>
            <a:r>
              <a:rPr lang="en-US" dirty="0" smtClean="0"/>
              <a:t>They often </a:t>
            </a:r>
            <a:r>
              <a:rPr lang="en-US" dirty="0"/>
              <a:t>involve random assignment of participants </a:t>
            </a:r>
            <a:r>
              <a:rPr lang="en-US" dirty="0" smtClean="0"/>
              <a:t>to:</a:t>
            </a:r>
          </a:p>
          <a:p>
            <a:pPr lvl="1"/>
            <a:r>
              <a:rPr lang="en-US" i="1" dirty="0" smtClean="0"/>
              <a:t>experimental</a:t>
            </a:r>
            <a:r>
              <a:rPr lang="en-US" dirty="0" smtClean="0"/>
              <a:t> </a:t>
            </a:r>
            <a:r>
              <a:rPr lang="en-US" i="1" dirty="0" smtClean="0"/>
              <a:t>groups</a:t>
            </a:r>
          </a:p>
          <a:p>
            <a:pPr lvl="1"/>
            <a:r>
              <a:rPr lang="en-US" i="1" dirty="0" smtClean="0"/>
              <a:t>control groups</a:t>
            </a:r>
            <a:endParaRPr lang="en-US" dirty="0" smtClean="0"/>
          </a:p>
          <a:p>
            <a:r>
              <a:rPr lang="en-US" dirty="0"/>
              <a:t>Sometimes researchers use different groups or conditions within their experiment.</a:t>
            </a:r>
          </a:p>
        </p:txBody>
      </p:sp>
    </p:spTree>
    <p:extLst>
      <p:ext uri="{BB962C8B-B14F-4D97-AF65-F5344CB8AC3E}">
        <p14:creationId xmlns:p14="http://schemas.microsoft.com/office/powerpoint/2010/main" val="341324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Experimental and </a:t>
            </a:r>
            <a:r>
              <a:rPr lang="en-US" dirty="0" smtClean="0"/>
              <a:t>Control</a:t>
            </a:r>
            <a:br>
              <a:rPr lang="en-US" dirty="0" smtClean="0"/>
            </a:br>
            <a:r>
              <a:rPr lang="en-US" dirty="0" smtClean="0"/>
              <a:t>Conditions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In some studies, those in the control group receive a </a:t>
            </a:r>
            <a:r>
              <a:rPr lang="en-US" i="1" dirty="0"/>
              <a:t>placebo</a:t>
            </a:r>
            <a:r>
              <a:rPr lang="en-US" dirty="0"/>
              <a:t>, or fake treatment</a:t>
            </a:r>
            <a:r>
              <a:rPr lang="en-US" dirty="0" smtClean="0"/>
              <a:t>.</a:t>
            </a:r>
          </a:p>
          <a:p>
            <a:r>
              <a:rPr lang="en-US" dirty="0"/>
              <a:t>If the </a:t>
            </a:r>
            <a:r>
              <a:rPr lang="en-US" dirty="0" smtClean="0"/>
              <a:t>placebo produces </a:t>
            </a:r>
            <a:r>
              <a:rPr lang="en-US" dirty="0"/>
              <a:t>the same result as the real thing, the reason must be the participants’ </a:t>
            </a:r>
            <a:r>
              <a:rPr lang="en-US" dirty="0" smtClean="0"/>
              <a:t>expectations rather </a:t>
            </a:r>
            <a:r>
              <a:rPr lang="en-US" dirty="0"/>
              <a:t>than the treatment </a:t>
            </a:r>
            <a:r>
              <a:rPr lang="en-US" dirty="0" smtClean="0"/>
              <a:t>itself.</a:t>
            </a:r>
          </a:p>
          <a:p>
            <a:r>
              <a:rPr lang="en-US" dirty="0" smtClean="0"/>
              <a:t>Placebos </a:t>
            </a:r>
            <a:r>
              <a:rPr lang="en-US" dirty="0"/>
              <a:t>are critical in testing new </a:t>
            </a:r>
            <a:r>
              <a:rPr lang="en-US" dirty="0" smtClean="0"/>
              <a:t>drugs.</a:t>
            </a:r>
          </a:p>
          <a:p>
            <a:pPr lvl="1"/>
            <a:r>
              <a:rPr lang="en-US" dirty="0" smtClean="0"/>
              <a:t>important because </a:t>
            </a:r>
            <a:r>
              <a:rPr lang="en-US" dirty="0"/>
              <a:t>of the </a:t>
            </a:r>
            <a:r>
              <a:rPr lang="en-US" dirty="0" smtClean="0"/>
              <a:t>optimism that </a:t>
            </a:r>
            <a:r>
              <a:rPr lang="en-US" dirty="0"/>
              <a:t>a potential “miracle cure” often brings with </a:t>
            </a:r>
            <a:r>
              <a:rPr lang="en-US" dirty="0" smtClean="0"/>
              <a:t>it</a:t>
            </a:r>
          </a:p>
        </p:txBody>
      </p:sp>
    </p:spTree>
    <p:extLst>
      <p:ext uri="{BB962C8B-B14F-4D97-AF65-F5344CB8AC3E}">
        <p14:creationId xmlns:p14="http://schemas.microsoft.com/office/powerpoint/2010/main" val="217564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Experimental and </a:t>
            </a:r>
            <a:r>
              <a:rPr lang="en-US" b="1" dirty="0" smtClean="0"/>
              <a:t>Control Conditions </a:t>
            </a:r>
            <a:r>
              <a:rPr lang="en-US" sz="2000" b="1" dirty="0" smtClean="0"/>
              <a:t>(3 of 3)</a:t>
            </a:r>
            <a:br>
              <a:rPr lang="en-US" sz="2000" b="1" dirty="0" smtClean="0"/>
            </a:br>
            <a:r>
              <a:rPr lang="en-US" b="1" dirty="0" smtClean="0"/>
              <a:t>Figure 2.7</a:t>
            </a:r>
            <a:br>
              <a:rPr lang="en-US" b="1" dirty="0" smtClean="0"/>
            </a:br>
            <a:r>
              <a:rPr lang="en-US" b="1" dirty="0"/>
              <a:t>Does Viagra Work </a:t>
            </a:r>
            <a:r>
              <a:rPr lang="en-US" b="1" dirty="0" smtClean="0"/>
              <a:t>for Women</a:t>
            </a:r>
            <a:r>
              <a:rPr lang="en-US" b="1" dirty="0"/>
              <a:t>?</a:t>
            </a:r>
          </a:p>
        </p:txBody>
      </p:sp>
      <p:pic>
        <p:nvPicPr>
          <p:cNvPr id="3" name="Picture 2" descr="A bar graph of percent reporting improvement versus treatment. Viagra showed 41 percent of women reporting improvement, while the placebo showed 43 percent reporting improvement.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914" y="1676400"/>
            <a:ext cx="4709886" cy="4495800"/>
          </a:xfrm>
          <a:prstGeom prst="rect">
            <a:avLst/>
          </a:prstGeom>
        </p:spPr>
      </p:pic>
    </p:spTree>
    <p:extLst>
      <p:ext uri="{BB962C8B-B14F-4D97-AF65-F5344CB8AC3E}">
        <p14:creationId xmlns:p14="http://schemas.microsoft.com/office/powerpoint/2010/main" val="3114829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Experimenter Effects </a:t>
            </a:r>
          </a:p>
        </p:txBody>
      </p:sp>
      <p:sp>
        <p:nvSpPr>
          <p:cNvPr id="5" name="Content Placeholder 4"/>
          <p:cNvSpPr>
            <a:spLocks noGrp="1"/>
          </p:cNvSpPr>
          <p:nvPr>
            <p:ph idx="1"/>
          </p:nvPr>
        </p:nvSpPr>
        <p:spPr/>
        <p:txBody>
          <a:bodyPr/>
          <a:lstStyle/>
          <a:p>
            <a:r>
              <a:rPr lang="en-US" i="1" dirty="0"/>
              <a:t>Single-blind and double-blind procedures</a:t>
            </a:r>
            <a:r>
              <a:rPr lang="en-US" dirty="0"/>
              <a:t> can be used to prevent </a:t>
            </a:r>
            <a:r>
              <a:rPr lang="en-US" dirty="0" smtClean="0"/>
              <a:t>the results from being affected by:</a:t>
            </a:r>
          </a:p>
          <a:p>
            <a:pPr lvl="1"/>
            <a:r>
              <a:rPr lang="en-US" dirty="0" smtClean="0"/>
              <a:t>the </a:t>
            </a:r>
            <a:r>
              <a:rPr lang="en-US" dirty="0"/>
              <a:t>expectations of the </a:t>
            </a:r>
            <a:r>
              <a:rPr lang="en-US" dirty="0" smtClean="0"/>
              <a:t>participants</a:t>
            </a:r>
          </a:p>
          <a:p>
            <a:pPr lvl="1"/>
            <a:r>
              <a:rPr lang="en-US" dirty="0"/>
              <a:t>the expectations of the experimenter</a:t>
            </a:r>
            <a:endParaRPr lang="en-US" dirty="0" smtClean="0"/>
          </a:p>
          <a:p>
            <a:r>
              <a:rPr lang="en-US" dirty="0" smtClean="0"/>
              <a:t>However</a:t>
            </a:r>
            <a:r>
              <a:rPr lang="en-US" dirty="0"/>
              <a:t>, like all methods, the experiment has its limitations</a:t>
            </a:r>
            <a:r>
              <a:rPr lang="en-US" dirty="0" smtClean="0"/>
              <a:t>.</a:t>
            </a:r>
          </a:p>
          <a:p>
            <a:r>
              <a:rPr lang="en-US" dirty="0"/>
              <a:t>Every research method has both its strengths and its weaknesses.</a:t>
            </a:r>
          </a:p>
        </p:txBody>
      </p:sp>
    </p:spTree>
    <p:extLst>
      <p:ext uri="{BB962C8B-B14F-4D97-AF65-F5344CB8AC3E}">
        <p14:creationId xmlns:p14="http://schemas.microsoft.com/office/powerpoint/2010/main" val="118546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Evaluating the Findings </a:t>
            </a:r>
          </a:p>
        </p:txBody>
      </p:sp>
      <p:sp>
        <p:nvSpPr>
          <p:cNvPr id="5" name="Content Placeholder 4"/>
          <p:cNvSpPr>
            <a:spLocks noGrp="1"/>
          </p:cNvSpPr>
          <p:nvPr>
            <p:ph idx="1"/>
          </p:nvPr>
        </p:nvSpPr>
        <p:spPr/>
        <p:txBody>
          <a:bodyPr/>
          <a:lstStyle/>
          <a:p>
            <a:r>
              <a:rPr lang="en-US" sz="2800" b="1" dirty="0"/>
              <a:t>LO 2.5.A</a:t>
            </a:r>
            <a:r>
              <a:rPr lang="en-US" sz="2800" dirty="0"/>
              <a:t> Provide an example of how the arithmetic mean and standard deviation could be used to compare the performance of two groups of research participants.</a:t>
            </a:r>
          </a:p>
          <a:p>
            <a:r>
              <a:rPr lang="en-US" sz="2800" b="1" dirty="0"/>
              <a:t>LO 2.5.B</a:t>
            </a:r>
            <a:r>
              <a:rPr lang="en-US" sz="2800" dirty="0"/>
              <a:t> Explain what a statistically significant research result means to an experimenter.</a:t>
            </a:r>
          </a:p>
          <a:p>
            <a:r>
              <a:rPr lang="en-US" sz="2800" b="1" dirty="0"/>
              <a:t>LO 2.5.C</a:t>
            </a:r>
            <a:r>
              <a:rPr lang="en-US" sz="2800" dirty="0"/>
              <a:t> Compare cross-sectional and longitudinal studies, and discuss how effect size, meta analysis, and Bayesian statistics allow us to judge the importance of a research outcome. </a:t>
            </a:r>
          </a:p>
        </p:txBody>
      </p:sp>
    </p:spTree>
    <p:extLst>
      <p:ext uri="{BB962C8B-B14F-4D97-AF65-F5344CB8AC3E}">
        <p14:creationId xmlns:p14="http://schemas.microsoft.com/office/powerpoint/2010/main" val="85637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 Finding Out What’s So </a:t>
            </a:r>
            <a:r>
              <a:rPr lang="en-US" sz="2000" dirty="0" smtClean="0"/>
              <a:t>(1 of 2)</a:t>
            </a:r>
            <a:endParaRPr lang="en-US" sz="2000" dirty="0"/>
          </a:p>
        </p:txBody>
      </p:sp>
      <p:sp>
        <p:nvSpPr>
          <p:cNvPr id="3" name="Content Placeholder 2"/>
          <p:cNvSpPr>
            <a:spLocks noGrp="1"/>
          </p:cNvSpPr>
          <p:nvPr>
            <p:ph idx="1"/>
          </p:nvPr>
        </p:nvSpPr>
        <p:spPr/>
        <p:txBody>
          <a:bodyPr/>
          <a:lstStyle/>
          <a:p>
            <a:r>
              <a:rPr lang="en-US" dirty="0"/>
              <a:t>Psychologists use </a:t>
            </a:r>
            <a:r>
              <a:rPr lang="en-US" i="1" dirty="0"/>
              <a:t>descriptive </a:t>
            </a:r>
            <a:r>
              <a:rPr lang="en-US" i="1" dirty="0" smtClean="0"/>
              <a:t>statistics </a:t>
            </a:r>
            <a:r>
              <a:rPr lang="en-US" dirty="0" smtClean="0"/>
              <a:t>to </a:t>
            </a:r>
            <a:r>
              <a:rPr lang="en-US" dirty="0"/>
              <a:t>summarize data</a:t>
            </a:r>
            <a:r>
              <a:rPr lang="en-US" dirty="0" smtClean="0"/>
              <a:t>.</a:t>
            </a:r>
          </a:p>
          <a:p>
            <a:pPr lvl="1"/>
            <a:r>
              <a:rPr lang="en-US" i="1" dirty="0" smtClean="0"/>
              <a:t>arithmetic mean</a:t>
            </a:r>
            <a:endParaRPr lang="en-US" dirty="0" smtClean="0"/>
          </a:p>
          <a:p>
            <a:pPr lvl="1"/>
            <a:r>
              <a:rPr lang="en-US" i="1" dirty="0" smtClean="0"/>
              <a:t>standard deviation</a:t>
            </a:r>
            <a:endParaRPr lang="en-US" dirty="0" smtClean="0"/>
          </a:p>
          <a:p>
            <a:r>
              <a:rPr lang="en-US" dirty="0"/>
              <a:t>Scientists get a good idea of what the measurements as a whole look like by: </a:t>
            </a:r>
          </a:p>
          <a:p>
            <a:pPr lvl="1"/>
            <a:r>
              <a:rPr lang="en-US" dirty="0"/>
              <a:t>finding the average score in a set of measurements, and</a:t>
            </a:r>
          </a:p>
          <a:p>
            <a:pPr lvl="1"/>
            <a:r>
              <a:rPr lang="en-US" dirty="0"/>
              <a:t>how clustered or spread out the scores are around that </a:t>
            </a:r>
            <a:r>
              <a:rPr lang="en-US" dirty="0" smtClean="0"/>
              <a:t>average</a:t>
            </a:r>
            <a:endParaRPr lang="en-US" dirty="0"/>
          </a:p>
        </p:txBody>
      </p:sp>
    </p:spTree>
    <p:extLst>
      <p:ext uri="{BB962C8B-B14F-4D97-AF65-F5344CB8AC3E}">
        <p14:creationId xmlns:p14="http://schemas.microsoft.com/office/powerpoint/2010/main" val="299339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Statistics: Finding Out What’s So </a:t>
            </a:r>
            <a:r>
              <a:rPr lang="en-US" sz="2000" b="1" dirty="0" smtClean="0"/>
              <a:t>(2 of 2)</a:t>
            </a:r>
            <a:br>
              <a:rPr lang="en-US" sz="2000" b="1" dirty="0" smtClean="0"/>
            </a:br>
            <a:r>
              <a:rPr lang="en-US" b="1" dirty="0" smtClean="0"/>
              <a:t>Figure 2.8</a:t>
            </a:r>
            <a:br>
              <a:rPr lang="en-US" b="1" dirty="0" smtClean="0"/>
            </a:br>
            <a:r>
              <a:rPr lang="en-US" b="1" dirty="0"/>
              <a:t>Same Mean, </a:t>
            </a:r>
            <a:r>
              <a:rPr lang="en-US" b="1" dirty="0" smtClean="0"/>
              <a:t>Different Meaning</a:t>
            </a:r>
            <a:endParaRPr lang="en-US" b="1" dirty="0"/>
          </a:p>
        </p:txBody>
      </p:sp>
      <p:pic>
        <p:nvPicPr>
          <p:cNvPr id="3" name="Picture 2" descr="Two distribution graphs of frequency versus score have the same mean, 5. However, graph a has data points clustered around the mean, while graph b has widely dispersed data poi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304" y="1408317"/>
            <a:ext cx="2444496" cy="4916283"/>
          </a:xfrm>
          <a:prstGeom prst="rect">
            <a:avLst/>
          </a:prstGeom>
        </p:spPr>
      </p:pic>
    </p:spTree>
    <p:extLst>
      <p:ext uri="{BB962C8B-B14F-4D97-AF65-F5344CB8AC3E}">
        <p14:creationId xmlns:p14="http://schemas.microsoft.com/office/powerpoint/2010/main" val="225308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Inferential Statistics: Asking “So What?”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Psychological scientists use </a:t>
            </a:r>
            <a:r>
              <a:rPr lang="en-US" i="1" dirty="0"/>
              <a:t>inferential statistics</a:t>
            </a:r>
            <a:r>
              <a:rPr lang="en-US" dirty="0"/>
              <a:t> to find out how impressive the data are</a:t>
            </a:r>
            <a:r>
              <a:rPr lang="en-US" dirty="0" smtClean="0"/>
              <a:t>.</a:t>
            </a:r>
          </a:p>
          <a:p>
            <a:r>
              <a:rPr lang="en-US" dirty="0" smtClean="0"/>
              <a:t>These statistics </a:t>
            </a:r>
            <a:r>
              <a:rPr lang="en-US" dirty="0"/>
              <a:t>do not merely describe or summarize the </a:t>
            </a:r>
            <a:r>
              <a:rPr lang="en-US" dirty="0" smtClean="0"/>
              <a:t>data.</a:t>
            </a:r>
          </a:p>
          <a:p>
            <a:r>
              <a:rPr lang="en-US" dirty="0" smtClean="0"/>
              <a:t>They </a:t>
            </a:r>
            <a:r>
              <a:rPr lang="en-US" dirty="0"/>
              <a:t>permit a researcher to </a:t>
            </a:r>
            <a:r>
              <a:rPr lang="en-US" dirty="0" smtClean="0"/>
              <a:t>draw inferences about </a:t>
            </a:r>
            <a:r>
              <a:rPr lang="en-US" dirty="0"/>
              <a:t>how meaningful the findings are.</a:t>
            </a:r>
          </a:p>
        </p:txBody>
      </p:sp>
    </p:spTree>
    <p:extLst>
      <p:ext uri="{BB962C8B-B14F-4D97-AF65-F5344CB8AC3E}">
        <p14:creationId xmlns:p14="http://schemas.microsoft.com/office/powerpoint/2010/main" val="127291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Inferential Statistics: Asking “So What?” </a:t>
            </a:r>
            <a:r>
              <a:rPr lang="en-US" sz="2000" dirty="0" smtClean="0"/>
              <a:t>(2 of 3)</a:t>
            </a:r>
            <a:endParaRPr lang="en-US" sz="2000" dirty="0"/>
          </a:p>
        </p:txBody>
      </p:sp>
      <p:sp>
        <p:nvSpPr>
          <p:cNvPr id="5" name="Content Placeholder 4"/>
          <p:cNvSpPr>
            <a:spLocks noGrp="1"/>
          </p:cNvSpPr>
          <p:nvPr>
            <p:ph idx="1"/>
          </p:nvPr>
        </p:nvSpPr>
        <p:spPr/>
        <p:txBody>
          <a:bodyPr/>
          <a:lstStyle/>
          <a:p>
            <a:r>
              <a:rPr lang="en-US" i="1" dirty="0"/>
              <a:t>Significance tests</a:t>
            </a:r>
            <a:r>
              <a:rPr lang="en-US" dirty="0"/>
              <a:t> tell the researchers how likely it is that the results of a study occurred merely by chance</a:t>
            </a:r>
            <a:r>
              <a:rPr lang="en-US" dirty="0" smtClean="0"/>
              <a:t>.</a:t>
            </a:r>
          </a:p>
          <a:p>
            <a:pPr lvl="1"/>
            <a:r>
              <a:rPr lang="en-US" dirty="0"/>
              <a:t>The results are said to be </a:t>
            </a:r>
            <a:r>
              <a:rPr lang="en-US" i="1" dirty="0"/>
              <a:t>statistically significant</a:t>
            </a:r>
            <a:r>
              <a:rPr lang="en-US" dirty="0"/>
              <a:t> if this likelihood is very low</a:t>
            </a:r>
            <a:r>
              <a:rPr lang="en-US" dirty="0" smtClean="0"/>
              <a:t>.</a:t>
            </a:r>
          </a:p>
          <a:p>
            <a:r>
              <a:rPr lang="en-US" dirty="0" smtClean="0"/>
              <a:t>A </a:t>
            </a:r>
            <a:r>
              <a:rPr lang="en-US" dirty="0"/>
              <a:t>growing number of psychologists and other researchers </a:t>
            </a:r>
            <a:r>
              <a:rPr lang="en-US" dirty="0" smtClean="0"/>
              <a:t>use a </a:t>
            </a:r>
            <a:r>
              <a:rPr lang="en-US" dirty="0"/>
              <a:t>statistical formula that creates a </a:t>
            </a:r>
            <a:r>
              <a:rPr lang="en-US" i="1" dirty="0"/>
              <a:t>confidence interval</a:t>
            </a:r>
            <a:r>
              <a:rPr lang="en-US" dirty="0"/>
              <a:t>.</a:t>
            </a:r>
            <a:endParaRPr lang="en-US" dirty="0" smtClean="0"/>
          </a:p>
        </p:txBody>
      </p:sp>
    </p:spTree>
    <p:extLst>
      <p:ext uri="{BB962C8B-B14F-4D97-AF65-F5344CB8AC3E}">
        <p14:creationId xmlns:p14="http://schemas.microsoft.com/office/powerpoint/2010/main" val="282775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Inferential Statistics: Asking “So What?” </a:t>
            </a:r>
            <a:r>
              <a:rPr lang="en-US" sz="2000" b="1" dirty="0" smtClean="0"/>
              <a:t>(3 of 3)</a:t>
            </a:r>
            <a:br>
              <a:rPr lang="en-US" sz="2000" b="1" dirty="0" smtClean="0"/>
            </a:br>
            <a:r>
              <a:rPr lang="en-US" b="1" dirty="0" smtClean="0">
                <a:solidFill>
                  <a:prstClr val="black"/>
                </a:solidFill>
              </a:rPr>
              <a:t>Figure 2.9</a:t>
            </a:r>
            <a:br>
              <a:rPr lang="en-US" b="1" dirty="0" smtClean="0">
                <a:solidFill>
                  <a:prstClr val="black"/>
                </a:solidFill>
              </a:rPr>
            </a:br>
            <a:r>
              <a:rPr lang="en-US" b="1" dirty="0"/>
              <a:t>Confidence </a:t>
            </a:r>
            <a:r>
              <a:rPr lang="en-US" b="1" dirty="0" smtClean="0"/>
              <a:t>Intervals across </a:t>
            </a:r>
            <a:r>
              <a:rPr lang="en-US" b="1" dirty="0"/>
              <a:t>Repeated Studies</a:t>
            </a:r>
          </a:p>
        </p:txBody>
      </p:sp>
      <p:pic>
        <p:nvPicPr>
          <p:cNvPr id="3" name="Picture 2" descr="A graph of repeated studies versus the true mean in the population shows that although the confidence intervals in each study have different means, they almost all intersect the true mean in the population, except for two rogue confidence interva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536418"/>
            <a:ext cx="3617976" cy="4788182"/>
          </a:xfrm>
          <a:prstGeom prst="rect">
            <a:avLst/>
          </a:prstGeom>
        </p:spPr>
      </p:pic>
    </p:spTree>
    <p:extLst>
      <p:ext uri="{BB962C8B-B14F-4D97-AF65-F5344CB8AC3E}">
        <p14:creationId xmlns:p14="http://schemas.microsoft.com/office/powerpoint/2010/main" val="13265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and Reliance on Empirical Evidence </a:t>
            </a:r>
            <a:r>
              <a:rPr lang="en-US" sz="2000" dirty="0" smtClean="0"/>
              <a:t>(3 of 5)</a:t>
            </a:r>
            <a:endParaRPr lang="en-US" sz="2000" dirty="0"/>
          </a:p>
        </p:txBody>
      </p:sp>
      <p:sp>
        <p:nvSpPr>
          <p:cNvPr id="3" name="Content Placeholder 2"/>
          <p:cNvSpPr>
            <a:spLocks noGrp="1"/>
          </p:cNvSpPr>
          <p:nvPr>
            <p:ph idx="1"/>
          </p:nvPr>
        </p:nvSpPr>
        <p:spPr/>
        <p:txBody>
          <a:bodyPr/>
          <a:lstStyle/>
          <a:p>
            <a:r>
              <a:rPr lang="en-US" i="1" dirty="0"/>
              <a:t>Operational definitions</a:t>
            </a:r>
            <a:r>
              <a:rPr lang="en-US" dirty="0"/>
              <a:t> summarize the way terms will be measured and studied in a particular research project. </a:t>
            </a:r>
            <a:endParaRPr lang="en-US" dirty="0" smtClean="0"/>
          </a:p>
          <a:p>
            <a:r>
              <a:rPr lang="en-US" dirty="0" smtClean="0"/>
              <a:t>Examples:</a:t>
            </a:r>
          </a:p>
          <a:p>
            <a:pPr lvl="1"/>
            <a:r>
              <a:rPr lang="en-US" dirty="0" smtClean="0"/>
              <a:t>“anxiety” might </a:t>
            </a:r>
            <a:r>
              <a:rPr lang="en-US" dirty="0"/>
              <a:t>be defined operationally as a score on an anxiety </a:t>
            </a:r>
            <a:r>
              <a:rPr lang="en-US" dirty="0" smtClean="0"/>
              <a:t>questionnaire</a:t>
            </a:r>
          </a:p>
          <a:p>
            <a:pPr lvl="1"/>
            <a:r>
              <a:rPr lang="en-US" dirty="0" smtClean="0"/>
              <a:t>“threatening situation</a:t>
            </a:r>
            <a:r>
              <a:rPr lang="en-US" dirty="0"/>
              <a:t>” as the threat of an electric </a:t>
            </a:r>
            <a:r>
              <a:rPr lang="en-US" dirty="0" smtClean="0"/>
              <a:t>shock</a:t>
            </a:r>
            <a:endParaRPr lang="en-US" dirty="0"/>
          </a:p>
        </p:txBody>
      </p:sp>
    </p:spTree>
    <p:extLst>
      <p:ext uri="{BB962C8B-B14F-4D97-AF65-F5344CB8AC3E}">
        <p14:creationId xmlns:p14="http://schemas.microsoft.com/office/powerpoint/2010/main" val="412988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(1 of 6)</a:t>
            </a:r>
            <a:endParaRPr lang="en-US" sz="2000" dirty="0"/>
          </a:p>
        </p:txBody>
      </p:sp>
      <p:sp>
        <p:nvSpPr>
          <p:cNvPr id="5" name="Content Placeholder 4"/>
          <p:cNvSpPr>
            <a:spLocks noGrp="1"/>
          </p:cNvSpPr>
          <p:nvPr>
            <p:ph idx="1"/>
          </p:nvPr>
        </p:nvSpPr>
        <p:spPr/>
        <p:txBody>
          <a:bodyPr/>
          <a:lstStyle/>
          <a:p>
            <a:r>
              <a:rPr lang="en-US" dirty="0"/>
              <a:t>The last step in any study is to figure out what the findings mean.</a:t>
            </a:r>
            <a:endParaRPr lang="en-US" dirty="0" smtClean="0"/>
          </a:p>
          <a:p>
            <a:r>
              <a:rPr lang="en-US" dirty="0" smtClean="0"/>
              <a:t>Choosing </a:t>
            </a:r>
            <a:r>
              <a:rPr lang="en-US" dirty="0"/>
              <a:t>among competing interpretations of a finding can be </a:t>
            </a:r>
            <a:r>
              <a:rPr lang="en-US" dirty="0" smtClean="0"/>
              <a:t>difficult.</a:t>
            </a:r>
          </a:p>
          <a:p>
            <a:r>
              <a:rPr lang="en-US" dirty="0" smtClean="0"/>
              <a:t>Care </a:t>
            </a:r>
            <a:r>
              <a:rPr lang="en-US" dirty="0"/>
              <a:t>must be taken to avoid going beyond the facts. </a:t>
            </a:r>
          </a:p>
        </p:txBody>
      </p:sp>
    </p:spTree>
    <p:extLst>
      <p:ext uri="{BB962C8B-B14F-4D97-AF65-F5344CB8AC3E}">
        <p14:creationId xmlns:p14="http://schemas.microsoft.com/office/powerpoint/2010/main" val="22533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(2 of 6)</a:t>
            </a:r>
            <a:endParaRPr lang="en-US" sz="2000" dirty="0"/>
          </a:p>
        </p:txBody>
      </p:sp>
      <p:sp>
        <p:nvSpPr>
          <p:cNvPr id="5" name="Content Placeholder 4"/>
          <p:cNvSpPr>
            <a:spLocks noGrp="1"/>
          </p:cNvSpPr>
          <p:nvPr>
            <p:ph idx="1"/>
          </p:nvPr>
        </p:nvSpPr>
        <p:spPr/>
        <p:txBody>
          <a:bodyPr/>
          <a:lstStyle/>
          <a:p>
            <a:r>
              <a:rPr lang="en-US" dirty="0"/>
              <a:t>Sometimes the best interpretation does not emerge until a hypothesis has been tested in more than one </a:t>
            </a:r>
            <a:r>
              <a:rPr lang="en-US" dirty="0" smtClean="0"/>
              <a:t>way.</a:t>
            </a:r>
          </a:p>
          <a:p>
            <a:r>
              <a:rPr lang="en-US" dirty="0" smtClean="0"/>
              <a:t>Testing can involve using:</a:t>
            </a:r>
          </a:p>
          <a:p>
            <a:pPr lvl="1"/>
            <a:r>
              <a:rPr lang="en-US" i="1" dirty="0" smtClean="0"/>
              <a:t>cross</a:t>
            </a:r>
            <a:r>
              <a:rPr lang="en-US" i="1" dirty="0"/>
              <a:t>-</a:t>
            </a:r>
            <a:r>
              <a:rPr lang="en-US" i="1" dirty="0" smtClean="0"/>
              <a:t>sectional methods</a:t>
            </a:r>
            <a:r>
              <a:rPr lang="en-US" dirty="0" smtClean="0"/>
              <a:t> </a:t>
            </a:r>
          </a:p>
          <a:p>
            <a:pPr lvl="1"/>
            <a:r>
              <a:rPr lang="en-US" i="1" dirty="0" smtClean="0"/>
              <a:t>longitudinal methods</a:t>
            </a:r>
            <a:endParaRPr lang="en-US" dirty="0"/>
          </a:p>
        </p:txBody>
      </p:sp>
    </p:spTree>
    <p:extLst>
      <p:ext uri="{BB962C8B-B14F-4D97-AF65-F5344CB8AC3E}">
        <p14:creationId xmlns:p14="http://schemas.microsoft.com/office/powerpoint/2010/main" val="109945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(3 of </a:t>
            </a:r>
            <a:r>
              <a:rPr lang="en-US" sz="2000" dirty="0"/>
              <a:t>6</a:t>
            </a:r>
            <a:r>
              <a:rPr lang="en-US" sz="2000" dirty="0" smtClean="0"/>
              <a:t>)</a:t>
            </a:r>
            <a:endParaRPr lang="en-US" sz="2000" dirty="0"/>
          </a:p>
        </p:txBody>
      </p:sp>
      <p:sp>
        <p:nvSpPr>
          <p:cNvPr id="5" name="Content Placeholder 4"/>
          <p:cNvSpPr>
            <a:spLocks noGrp="1"/>
          </p:cNvSpPr>
          <p:nvPr>
            <p:ph idx="1"/>
          </p:nvPr>
        </p:nvSpPr>
        <p:spPr/>
        <p:txBody>
          <a:bodyPr/>
          <a:lstStyle/>
          <a:p>
            <a:r>
              <a:rPr lang="en-US" dirty="0"/>
              <a:t>Sometimes psychologists agree on the </a:t>
            </a:r>
            <a:r>
              <a:rPr lang="en-US" dirty="0" smtClean="0"/>
              <a:t>reliability and </a:t>
            </a:r>
            <a:r>
              <a:rPr lang="en-US" dirty="0"/>
              <a:t>meaning of a finding but not on its ultimate relevance for theory or practice</a:t>
            </a:r>
            <a:r>
              <a:rPr lang="en-US" dirty="0" smtClean="0"/>
              <a:t>.</a:t>
            </a:r>
          </a:p>
          <a:p>
            <a:r>
              <a:rPr lang="en-US" dirty="0" smtClean="0"/>
              <a:t>Part </a:t>
            </a:r>
            <a:r>
              <a:rPr lang="en-US" dirty="0"/>
              <a:t>of </a:t>
            </a:r>
            <a:r>
              <a:rPr lang="en-US" dirty="0" smtClean="0"/>
              <a:t>the problem </a:t>
            </a:r>
            <a:r>
              <a:rPr lang="en-US" dirty="0"/>
              <a:t>is statistical</a:t>
            </a:r>
            <a:r>
              <a:rPr lang="en-US" dirty="0" smtClean="0"/>
              <a:t>.</a:t>
            </a:r>
          </a:p>
          <a:p>
            <a:r>
              <a:rPr lang="en-US" dirty="0" smtClean="0"/>
              <a:t>Traditional </a:t>
            </a:r>
            <a:r>
              <a:rPr lang="en-US" dirty="0"/>
              <a:t>tests </a:t>
            </a:r>
            <a:r>
              <a:rPr lang="en-US" dirty="0" smtClean="0"/>
              <a:t>have important drawbacks.</a:t>
            </a:r>
            <a:endParaRPr lang="en-US" dirty="0"/>
          </a:p>
        </p:txBody>
      </p:sp>
    </p:spTree>
    <p:extLst>
      <p:ext uri="{BB962C8B-B14F-4D97-AF65-F5344CB8AC3E}">
        <p14:creationId xmlns:p14="http://schemas.microsoft.com/office/powerpoint/2010/main" val="25451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(4 of 6)</a:t>
            </a:r>
            <a:endParaRPr lang="en-US" sz="2000" dirty="0"/>
          </a:p>
        </p:txBody>
      </p:sp>
      <p:sp>
        <p:nvSpPr>
          <p:cNvPr id="5" name="Content Placeholder 4"/>
          <p:cNvSpPr>
            <a:spLocks noGrp="1"/>
          </p:cNvSpPr>
          <p:nvPr>
            <p:ph idx="1"/>
          </p:nvPr>
        </p:nvSpPr>
        <p:spPr/>
        <p:txBody>
          <a:bodyPr/>
          <a:lstStyle/>
          <a:p>
            <a:r>
              <a:rPr lang="en-US" dirty="0" smtClean="0"/>
              <a:t>Better </a:t>
            </a:r>
            <a:r>
              <a:rPr lang="en-US" dirty="0"/>
              <a:t>protection </a:t>
            </a:r>
            <a:r>
              <a:rPr lang="en-US" dirty="0" smtClean="0"/>
              <a:t>is required against </a:t>
            </a:r>
            <a:r>
              <a:rPr lang="en-US" dirty="0"/>
              <a:t>spurious, unsubstantial </a:t>
            </a:r>
            <a:r>
              <a:rPr lang="en-US" dirty="0" smtClean="0"/>
              <a:t>results.</a:t>
            </a:r>
          </a:p>
          <a:p>
            <a:r>
              <a:rPr lang="en-US" dirty="0" smtClean="0"/>
              <a:t>Many psychology journals </a:t>
            </a:r>
            <a:r>
              <a:rPr lang="en-US" dirty="0"/>
              <a:t>now encourage or require the use </a:t>
            </a:r>
            <a:r>
              <a:rPr lang="en-US" dirty="0" smtClean="0"/>
              <a:t>of:</a:t>
            </a:r>
          </a:p>
          <a:p>
            <a:pPr lvl="1"/>
            <a:r>
              <a:rPr lang="en-US" dirty="0" smtClean="0"/>
              <a:t>alternate methods</a:t>
            </a:r>
          </a:p>
          <a:p>
            <a:pPr lvl="1"/>
            <a:r>
              <a:rPr lang="en-US" dirty="0" smtClean="0"/>
              <a:t>statistics</a:t>
            </a:r>
          </a:p>
          <a:p>
            <a:r>
              <a:rPr lang="en-US" dirty="0" smtClean="0"/>
              <a:t>The </a:t>
            </a:r>
            <a:r>
              <a:rPr lang="en-US" i="1" dirty="0"/>
              <a:t>effect size</a:t>
            </a:r>
            <a:r>
              <a:rPr lang="en-US" dirty="0"/>
              <a:t> is an objective, standardized way of describing the strength of the independent variable’s influence on the dependent variable. </a:t>
            </a:r>
          </a:p>
        </p:txBody>
      </p:sp>
    </p:spTree>
    <p:extLst>
      <p:ext uri="{BB962C8B-B14F-4D97-AF65-F5344CB8AC3E}">
        <p14:creationId xmlns:p14="http://schemas.microsoft.com/office/powerpoint/2010/main" val="335289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(5 of 6)</a:t>
            </a:r>
            <a:endParaRPr lang="en-US" sz="2000" dirty="0"/>
          </a:p>
        </p:txBody>
      </p:sp>
      <p:sp>
        <p:nvSpPr>
          <p:cNvPr id="5" name="Content Placeholder 4"/>
          <p:cNvSpPr>
            <a:spLocks noGrp="1"/>
          </p:cNvSpPr>
          <p:nvPr>
            <p:ph idx="1"/>
          </p:nvPr>
        </p:nvSpPr>
        <p:spPr/>
        <p:txBody>
          <a:bodyPr/>
          <a:lstStyle/>
          <a:p>
            <a:r>
              <a:rPr lang="en-US" i="1" dirty="0"/>
              <a:t>Meta-analysis</a:t>
            </a:r>
            <a:r>
              <a:rPr lang="en-US" dirty="0"/>
              <a:t> is a procedure </a:t>
            </a:r>
            <a:r>
              <a:rPr lang="en-US" dirty="0" smtClean="0"/>
              <a:t>for:</a:t>
            </a:r>
          </a:p>
          <a:p>
            <a:pPr lvl="1"/>
            <a:r>
              <a:rPr lang="en-US" dirty="0" smtClean="0"/>
              <a:t>combining </a:t>
            </a:r>
            <a:r>
              <a:rPr lang="en-US" dirty="0"/>
              <a:t>data from many related </a:t>
            </a:r>
            <a:r>
              <a:rPr lang="en-US" dirty="0" smtClean="0"/>
              <a:t>studies</a:t>
            </a:r>
          </a:p>
          <a:p>
            <a:pPr lvl="1"/>
            <a:r>
              <a:rPr lang="en-US" dirty="0" smtClean="0"/>
              <a:t>determine </a:t>
            </a:r>
            <a:r>
              <a:rPr lang="en-US" dirty="0"/>
              <a:t>the overall strength of an independent </a:t>
            </a:r>
            <a:r>
              <a:rPr lang="en-US" dirty="0" smtClean="0"/>
              <a:t>variable</a:t>
            </a:r>
          </a:p>
          <a:p>
            <a:r>
              <a:rPr lang="en-US" dirty="0"/>
              <a:t>This approach is important because rarely does one study prove </a:t>
            </a:r>
            <a:r>
              <a:rPr lang="en-US" dirty="0" smtClean="0"/>
              <a:t>anything.</a:t>
            </a:r>
          </a:p>
          <a:p>
            <a:r>
              <a:rPr lang="en-US" dirty="0" smtClean="0"/>
              <a:t>Be </a:t>
            </a:r>
            <a:r>
              <a:rPr lang="en-US" dirty="0"/>
              <a:t>suspicious of headlines that announce </a:t>
            </a:r>
            <a:r>
              <a:rPr lang="en-US" dirty="0" smtClean="0"/>
              <a:t>a major </a:t>
            </a:r>
            <a:r>
              <a:rPr lang="en-US" dirty="0"/>
              <a:t>scientific breakthrough based on a single study.</a:t>
            </a:r>
          </a:p>
        </p:txBody>
      </p:sp>
    </p:spTree>
    <p:extLst>
      <p:ext uri="{BB962C8B-B14F-4D97-AF65-F5344CB8AC3E}">
        <p14:creationId xmlns:p14="http://schemas.microsoft.com/office/powerpoint/2010/main" val="176683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Interpreting the Findings </a:t>
            </a:r>
            <a:r>
              <a:rPr lang="en-US" sz="2000" dirty="0" smtClean="0"/>
              <a:t>(6 of 6)</a:t>
            </a:r>
            <a:endParaRPr lang="en-US" sz="2000" dirty="0"/>
          </a:p>
        </p:txBody>
      </p:sp>
      <p:sp>
        <p:nvSpPr>
          <p:cNvPr id="5" name="Content Placeholder 4"/>
          <p:cNvSpPr>
            <a:spLocks noGrp="1"/>
          </p:cNvSpPr>
          <p:nvPr>
            <p:ph idx="1"/>
          </p:nvPr>
        </p:nvSpPr>
        <p:spPr/>
        <p:txBody>
          <a:bodyPr/>
          <a:lstStyle/>
          <a:p>
            <a:r>
              <a:rPr lang="en-US" i="1" dirty="0"/>
              <a:t>Bayesian statistics</a:t>
            </a:r>
            <a:r>
              <a:rPr lang="en-US" dirty="0"/>
              <a:t> take prior knowledge into account in assessing the likelihood that a finding is true and meaningful</a:t>
            </a:r>
            <a:r>
              <a:rPr lang="en-US" dirty="0" smtClean="0"/>
              <a:t>.</a:t>
            </a:r>
          </a:p>
          <a:p>
            <a:r>
              <a:rPr lang="en-US" dirty="0"/>
              <a:t>The Bayesian approach is </a:t>
            </a:r>
            <a:r>
              <a:rPr lang="en-US" dirty="0" smtClean="0"/>
              <a:t>controversial.</a:t>
            </a:r>
          </a:p>
          <a:p>
            <a:pPr lvl="1"/>
            <a:r>
              <a:rPr lang="en-US" dirty="0" smtClean="0"/>
              <a:t>arguments </a:t>
            </a:r>
            <a:r>
              <a:rPr lang="en-US" dirty="0"/>
              <a:t>continue about how </a:t>
            </a:r>
            <a:r>
              <a:rPr lang="en-US" dirty="0" smtClean="0"/>
              <a:t>precisely to </a:t>
            </a:r>
            <a:r>
              <a:rPr lang="en-US" dirty="0"/>
              <a:t>quantify “prior </a:t>
            </a:r>
            <a:r>
              <a:rPr lang="en-US" dirty="0" smtClean="0"/>
              <a:t>knowledge”</a:t>
            </a:r>
          </a:p>
          <a:p>
            <a:pPr lvl="1"/>
            <a:r>
              <a:rPr lang="en-US" dirty="0" smtClean="0"/>
              <a:t>can </a:t>
            </a:r>
            <a:r>
              <a:rPr lang="en-US" dirty="0"/>
              <a:t>vary from strong empirical evidence to </a:t>
            </a:r>
            <a:r>
              <a:rPr lang="en-US" dirty="0" smtClean="0"/>
              <a:t>more subjective estimates</a:t>
            </a:r>
            <a:endParaRPr lang="en-US" dirty="0"/>
          </a:p>
        </p:txBody>
      </p:sp>
    </p:spTree>
    <p:extLst>
      <p:ext uri="{BB962C8B-B14F-4D97-AF65-F5344CB8AC3E}">
        <p14:creationId xmlns:p14="http://schemas.microsoft.com/office/powerpoint/2010/main" val="258107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Keeping the Enterprise Ethical </a:t>
            </a:r>
          </a:p>
        </p:txBody>
      </p:sp>
      <p:sp>
        <p:nvSpPr>
          <p:cNvPr id="5" name="Content Placeholder 4"/>
          <p:cNvSpPr>
            <a:spLocks noGrp="1"/>
          </p:cNvSpPr>
          <p:nvPr>
            <p:ph idx="1"/>
          </p:nvPr>
        </p:nvSpPr>
        <p:spPr/>
        <p:txBody>
          <a:bodyPr/>
          <a:lstStyle/>
          <a:p>
            <a:r>
              <a:rPr lang="en-US" sz="2800" b="1" dirty="0"/>
              <a:t>LO 2.6.A</a:t>
            </a:r>
            <a:r>
              <a:rPr lang="en-US" sz="2800" dirty="0"/>
              <a:t> Discuss why the principles of informed consent and debriefing are two key characteristics of a researcher’s code of ethics.</a:t>
            </a:r>
          </a:p>
          <a:p>
            <a:r>
              <a:rPr lang="en-US" sz="2800" b="1" dirty="0"/>
              <a:t>LO 2.6.B</a:t>
            </a:r>
            <a:r>
              <a:rPr lang="en-US" sz="2800" dirty="0"/>
              <a:t> List and discuss four reasons why psychologists might use animals in research. </a:t>
            </a:r>
          </a:p>
        </p:txBody>
      </p:sp>
    </p:spTree>
    <p:extLst>
      <p:ext uri="{BB962C8B-B14F-4D97-AF65-F5344CB8AC3E}">
        <p14:creationId xmlns:p14="http://schemas.microsoft.com/office/powerpoint/2010/main" val="3927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Ethics of Studying </a:t>
            </a:r>
            <a:r>
              <a:rPr lang="en-US" dirty="0" smtClean="0"/>
              <a:t>Human</a:t>
            </a:r>
            <a:br>
              <a:rPr lang="en-US" dirty="0" smtClean="0"/>
            </a:br>
            <a:r>
              <a:rPr lang="en-US" dirty="0" smtClean="0"/>
              <a:t>Beings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Participants must enter a study voluntarily and must know enough about </a:t>
            </a:r>
            <a:r>
              <a:rPr lang="en-US" dirty="0" smtClean="0"/>
              <a:t>it to </a:t>
            </a:r>
            <a:r>
              <a:rPr lang="en-US" dirty="0"/>
              <a:t>make an intelligent decision about taking </a:t>
            </a:r>
            <a:r>
              <a:rPr lang="en-US" dirty="0" smtClean="0"/>
              <a:t>part.</a:t>
            </a:r>
          </a:p>
          <a:p>
            <a:r>
              <a:rPr lang="en-US" dirty="0" smtClean="0"/>
              <a:t>This </a:t>
            </a:r>
            <a:r>
              <a:rPr lang="en-US" dirty="0"/>
              <a:t>doctrine </a:t>
            </a:r>
            <a:r>
              <a:rPr lang="en-US" dirty="0" smtClean="0"/>
              <a:t>is known </a:t>
            </a:r>
            <a:r>
              <a:rPr lang="en-US" dirty="0"/>
              <a:t>as </a:t>
            </a:r>
            <a:r>
              <a:rPr lang="en-US" i="1" dirty="0"/>
              <a:t>informed consent</a:t>
            </a:r>
            <a:r>
              <a:rPr lang="en-US" dirty="0"/>
              <a:t>.</a:t>
            </a:r>
            <a:endParaRPr lang="en-US" dirty="0" smtClean="0"/>
          </a:p>
          <a:p>
            <a:r>
              <a:rPr lang="en-US" dirty="0" smtClean="0"/>
              <a:t>The </a:t>
            </a:r>
            <a:r>
              <a:rPr lang="en-US" dirty="0"/>
              <a:t>APA’s ethical code requires researchers </a:t>
            </a:r>
            <a:r>
              <a:rPr lang="en-US" dirty="0" smtClean="0"/>
              <a:t>to:</a:t>
            </a:r>
          </a:p>
          <a:p>
            <a:pPr lvl="1"/>
            <a:r>
              <a:rPr lang="en-US" dirty="0" smtClean="0"/>
              <a:t>obtain </a:t>
            </a:r>
            <a:r>
              <a:rPr lang="en-US" dirty="0"/>
              <a:t>the </a:t>
            </a:r>
            <a:r>
              <a:rPr lang="en-US" i="1" dirty="0"/>
              <a:t>informed consent</a:t>
            </a:r>
            <a:r>
              <a:rPr lang="en-US" dirty="0"/>
              <a:t> of anyone who is participating in a study or </a:t>
            </a:r>
            <a:r>
              <a:rPr lang="en-US" dirty="0" smtClean="0"/>
              <a:t>experiment</a:t>
            </a:r>
          </a:p>
          <a:p>
            <a:pPr lvl="1"/>
            <a:r>
              <a:rPr lang="en-US" dirty="0" smtClean="0"/>
              <a:t>protect </a:t>
            </a:r>
            <a:r>
              <a:rPr lang="en-US" dirty="0"/>
              <a:t>them from </a:t>
            </a:r>
            <a:r>
              <a:rPr lang="en-US" dirty="0" smtClean="0"/>
              <a:t>harm</a:t>
            </a:r>
          </a:p>
          <a:p>
            <a:pPr lvl="1"/>
            <a:r>
              <a:rPr lang="en-US" dirty="0" smtClean="0"/>
              <a:t>warn </a:t>
            </a:r>
            <a:r>
              <a:rPr lang="en-US" dirty="0"/>
              <a:t>them in advance of any </a:t>
            </a:r>
            <a:r>
              <a:rPr lang="en-US" dirty="0" smtClean="0"/>
              <a:t>risks</a:t>
            </a:r>
            <a:endParaRPr lang="en-US" dirty="0"/>
          </a:p>
        </p:txBody>
      </p:sp>
    </p:spTree>
    <p:extLst>
      <p:ext uri="{BB962C8B-B14F-4D97-AF65-F5344CB8AC3E}">
        <p14:creationId xmlns:p14="http://schemas.microsoft.com/office/powerpoint/2010/main" val="325923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Ethics of Studying </a:t>
            </a:r>
            <a:r>
              <a:rPr lang="en-US" dirty="0" smtClean="0"/>
              <a:t>Human</a:t>
            </a:r>
            <a:br>
              <a:rPr lang="en-US" dirty="0" smtClean="0"/>
            </a:br>
            <a:r>
              <a:rPr lang="en-US" dirty="0" smtClean="0"/>
              <a:t>Beings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The policy of informed consent sometimes clashes with an experimenter’s need to </a:t>
            </a:r>
            <a:r>
              <a:rPr lang="en-US" dirty="0" smtClean="0"/>
              <a:t>disguise the </a:t>
            </a:r>
            <a:r>
              <a:rPr lang="en-US" dirty="0"/>
              <a:t>true purpose of the study.</a:t>
            </a:r>
            <a:endParaRPr lang="en-US" dirty="0" smtClean="0"/>
          </a:p>
          <a:p>
            <a:r>
              <a:rPr lang="en-US" dirty="0" smtClean="0"/>
              <a:t>Many </a:t>
            </a:r>
            <a:r>
              <a:rPr lang="en-US" dirty="0"/>
              <a:t>studies require deceptive procedures</a:t>
            </a:r>
            <a:r>
              <a:rPr lang="en-US" dirty="0" smtClean="0"/>
              <a:t>.</a:t>
            </a:r>
          </a:p>
          <a:p>
            <a:r>
              <a:rPr lang="en-US" dirty="0"/>
              <a:t>Concern about the morality of such procedures has led to guidelines to protect participants</a:t>
            </a:r>
            <a:r>
              <a:rPr lang="en-US" dirty="0" smtClean="0"/>
              <a:t>.</a:t>
            </a:r>
            <a:endParaRPr lang="en-US" dirty="0"/>
          </a:p>
        </p:txBody>
      </p:sp>
    </p:spTree>
    <p:extLst>
      <p:ext uri="{BB962C8B-B14F-4D97-AF65-F5344CB8AC3E}">
        <p14:creationId xmlns:p14="http://schemas.microsoft.com/office/powerpoint/2010/main" val="278049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Ethics of Studying </a:t>
            </a:r>
            <a:r>
              <a:rPr lang="en-US" dirty="0" smtClean="0"/>
              <a:t>Human</a:t>
            </a:r>
            <a:br>
              <a:rPr lang="en-US" dirty="0" smtClean="0"/>
            </a:br>
            <a:r>
              <a:rPr lang="en-US" dirty="0" smtClean="0"/>
              <a:t>Beings </a:t>
            </a:r>
            <a:r>
              <a:rPr lang="en-US" sz="2000" dirty="0" smtClean="0"/>
              <a:t>(3 of 3)</a:t>
            </a:r>
            <a:endParaRPr lang="en-US" sz="2000" dirty="0"/>
          </a:p>
        </p:txBody>
      </p:sp>
      <p:sp>
        <p:nvSpPr>
          <p:cNvPr id="5" name="Content Placeholder 4"/>
          <p:cNvSpPr>
            <a:spLocks noGrp="1"/>
          </p:cNvSpPr>
          <p:nvPr>
            <p:ph idx="1"/>
          </p:nvPr>
        </p:nvSpPr>
        <p:spPr/>
        <p:txBody>
          <a:bodyPr/>
          <a:lstStyle/>
          <a:p>
            <a:r>
              <a:rPr lang="en-US" dirty="0" smtClean="0"/>
              <a:t>The </a:t>
            </a:r>
            <a:r>
              <a:rPr lang="en-US" dirty="0"/>
              <a:t>APA code requires </a:t>
            </a:r>
            <a:r>
              <a:rPr lang="en-US" dirty="0" smtClean="0"/>
              <a:t>that participants be:</a:t>
            </a:r>
          </a:p>
          <a:p>
            <a:pPr lvl="1"/>
            <a:r>
              <a:rPr lang="en-US" dirty="0" smtClean="0"/>
              <a:t>thoroughly </a:t>
            </a:r>
            <a:r>
              <a:rPr lang="en-US" dirty="0"/>
              <a:t>debriefed when the study is </a:t>
            </a:r>
            <a:r>
              <a:rPr lang="en-US" dirty="0" smtClean="0"/>
              <a:t>over</a:t>
            </a:r>
          </a:p>
          <a:p>
            <a:pPr lvl="1"/>
            <a:r>
              <a:rPr lang="en-US" dirty="0" smtClean="0"/>
              <a:t>told </a:t>
            </a:r>
            <a:r>
              <a:rPr lang="en-US" dirty="0"/>
              <a:t>why deception </a:t>
            </a:r>
            <a:r>
              <a:rPr lang="en-US" dirty="0" smtClean="0"/>
              <a:t>was necessary</a:t>
            </a:r>
          </a:p>
          <a:p>
            <a:r>
              <a:rPr lang="en-US" dirty="0" smtClean="0"/>
              <a:t>In </a:t>
            </a:r>
            <a:r>
              <a:rPr lang="en-US" dirty="0"/>
              <a:t>addition to debriefing, the APA’s ethical guidelines require researchers </a:t>
            </a:r>
            <a:r>
              <a:rPr lang="en-US" dirty="0" smtClean="0"/>
              <a:t>to show </a:t>
            </a:r>
            <a:r>
              <a:rPr lang="en-US" dirty="0"/>
              <a:t>that any deception </a:t>
            </a:r>
            <a:r>
              <a:rPr lang="en-US" dirty="0" smtClean="0"/>
              <a:t>is:</a:t>
            </a:r>
          </a:p>
          <a:p>
            <a:pPr lvl="1"/>
            <a:r>
              <a:rPr lang="en-US" dirty="0" smtClean="0"/>
              <a:t>justified </a:t>
            </a:r>
            <a:r>
              <a:rPr lang="en-US" dirty="0"/>
              <a:t>by a study’s potential </a:t>
            </a:r>
            <a:r>
              <a:rPr lang="en-US" dirty="0" smtClean="0"/>
              <a:t>value, and</a:t>
            </a:r>
          </a:p>
          <a:p>
            <a:pPr lvl="1"/>
            <a:r>
              <a:rPr lang="en-US" dirty="0" smtClean="0"/>
              <a:t>to </a:t>
            </a:r>
            <a:r>
              <a:rPr lang="en-US" dirty="0"/>
              <a:t>consider </a:t>
            </a:r>
            <a:r>
              <a:rPr lang="en-US" dirty="0" smtClean="0"/>
              <a:t>alternative procedures</a:t>
            </a:r>
            <a:endParaRPr lang="en-US" dirty="0"/>
          </a:p>
        </p:txBody>
      </p:sp>
    </p:spTree>
    <p:extLst>
      <p:ext uri="{BB962C8B-B14F-4D97-AF65-F5344CB8AC3E}">
        <p14:creationId xmlns:p14="http://schemas.microsoft.com/office/powerpoint/2010/main" val="358735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and Reliance on Empirical Evidence </a:t>
            </a:r>
            <a:r>
              <a:rPr lang="en-US" sz="2000" dirty="0" smtClean="0"/>
              <a:t>(4 of 5)</a:t>
            </a:r>
            <a:endParaRPr lang="en-US" sz="2000" dirty="0"/>
          </a:p>
        </p:txBody>
      </p:sp>
      <p:sp>
        <p:nvSpPr>
          <p:cNvPr id="3" name="Content Placeholder 2"/>
          <p:cNvSpPr>
            <a:spLocks noGrp="1"/>
          </p:cNvSpPr>
          <p:nvPr>
            <p:ph idx="1"/>
          </p:nvPr>
        </p:nvSpPr>
        <p:spPr/>
        <p:txBody>
          <a:bodyPr/>
          <a:lstStyle/>
          <a:p>
            <a:r>
              <a:rPr lang="en-US" dirty="0"/>
              <a:t>Psychology, like all sciences, is </a:t>
            </a:r>
            <a:r>
              <a:rPr lang="en-US" dirty="0" smtClean="0"/>
              <a:t>empirical.</a:t>
            </a:r>
          </a:p>
          <a:p>
            <a:r>
              <a:rPr lang="en-US" dirty="0" smtClean="0"/>
              <a:t>Psychologists </a:t>
            </a:r>
            <a:r>
              <a:rPr lang="en-US" dirty="0"/>
              <a:t>rely on information gathered from studies using the scientific method as the basis for their </a:t>
            </a:r>
            <a:r>
              <a:rPr lang="en-US" dirty="0" smtClean="0"/>
              <a:t>evidence.</a:t>
            </a:r>
          </a:p>
          <a:p>
            <a:r>
              <a:rPr lang="en-US" dirty="0" smtClean="0"/>
              <a:t>This approach is used rather than </a:t>
            </a:r>
            <a:r>
              <a:rPr lang="en-US" dirty="0"/>
              <a:t>anecdotes, conjecture, or opinions. </a:t>
            </a:r>
          </a:p>
        </p:txBody>
      </p:sp>
    </p:spTree>
    <p:extLst>
      <p:ext uri="{BB962C8B-B14F-4D97-AF65-F5344CB8AC3E}">
        <p14:creationId xmlns:p14="http://schemas.microsoft.com/office/powerpoint/2010/main" val="250999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Ethics of Studying Animals </a:t>
            </a:r>
            <a:r>
              <a:rPr lang="en-US" sz="2000" dirty="0" smtClean="0"/>
              <a:t>(1 of 2)</a:t>
            </a:r>
            <a:endParaRPr lang="en-US" sz="2000" dirty="0"/>
          </a:p>
        </p:txBody>
      </p:sp>
      <p:sp>
        <p:nvSpPr>
          <p:cNvPr id="3" name="Content Placeholder 2"/>
          <p:cNvSpPr>
            <a:spLocks noGrp="1"/>
          </p:cNvSpPr>
          <p:nvPr>
            <p:ph idx="1"/>
          </p:nvPr>
        </p:nvSpPr>
        <p:spPr/>
        <p:txBody>
          <a:bodyPr/>
          <a:lstStyle/>
          <a:p>
            <a:r>
              <a:rPr lang="en-US" dirty="0"/>
              <a:t>Psychologists study animals </a:t>
            </a:r>
            <a:r>
              <a:rPr lang="en-US" dirty="0" smtClean="0"/>
              <a:t>to:</a:t>
            </a:r>
          </a:p>
          <a:p>
            <a:pPr lvl="1"/>
            <a:r>
              <a:rPr lang="en-US" dirty="0" smtClean="0"/>
              <a:t>gain </a:t>
            </a:r>
            <a:r>
              <a:rPr lang="en-US" dirty="0"/>
              <a:t>knowledge about particular </a:t>
            </a:r>
            <a:r>
              <a:rPr lang="en-US" dirty="0" smtClean="0"/>
              <a:t>species</a:t>
            </a:r>
          </a:p>
          <a:p>
            <a:pPr lvl="1"/>
            <a:r>
              <a:rPr lang="en-US" dirty="0" smtClean="0"/>
              <a:t>discover </a:t>
            </a:r>
            <a:r>
              <a:rPr lang="en-US" dirty="0"/>
              <a:t>practical applications of psychological </a:t>
            </a:r>
            <a:r>
              <a:rPr lang="en-US" dirty="0" smtClean="0"/>
              <a:t>principles</a:t>
            </a:r>
          </a:p>
          <a:p>
            <a:pPr lvl="1"/>
            <a:r>
              <a:rPr lang="en-US" dirty="0" smtClean="0"/>
              <a:t>study </a:t>
            </a:r>
            <a:r>
              <a:rPr lang="en-US" dirty="0"/>
              <a:t>issues that cannot be studied with human beings for practical or ethical </a:t>
            </a:r>
            <a:r>
              <a:rPr lang="en-US" dirty="0" smtClean="0"/>
              <a:t>reasons</a:t>
            </a:r>
          </a:p>
          <a:p>
            <a:pPr lvl="1"/>
            <a:r>
              <a:rPr lang="en-US" dirty="0" smtClean="0"/>
              <a:t>clarify </a:t>
            </a:r>
            <a:r>
              <a:rPr lang="en-US" dirty="0"/>
              <a:t>theoretical </a:t>
            </a:r>
            <a:r>
              <a:rPr lang="en-US" dirty="0" smtClean="0"/>
              <a:t>questions</a:t>
            </a:r>
          </a:p>
          <a:p>
            <a:pPr lvl="1"/>
            <a:r>
              <a:rPr lang="en-US" dirty="0" smtClean="0"/>
              <a:t>improve </a:t>
            </a:r>
            <a:r>
              <a:rPr lang="en-US" dirty="0"/>
              <a:t>human </a:t>
            </a:r>
            <a:r>
              <a:rPr lang="en-US" dirty="0" smtClean="0"/>
              <a:t>welfare</a:t>
            </a:r>
            <a:endParaRPr lang="en-US" dirty="0"/>
          </a:p>
        </p:txBody>
      </p:sp>
    </p:spTree>
    <p:extLst>
      <p:ext uri="{BB962C8B-B14F-4D97-AF65-F5344CB8AC3E}">
        <p14:creationId xmlns:p14="http://schemas.microsoft.com/office/powerpoint/2010/main" val="105717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Ethics of Studying Animals </a:t>
            </a:r>
            <a:r>
              <a:rPr lang="en-US" sz="2000" dirty="0" smtClean="0"/>
              <a:t>(2 of 2)</a:t>
            </a:r>
            <a:endParaRPr lang="en-US" sz="2000" dirty="0"/>
          </a:p>
        </p:txBody>
      </p:sp>
      <p:sp>
        <p:nvSpPr>
          <p:cNvPr id="3" name="Content Placeholder 2"/>
          <p:cNvSpPr>
            <a:spLocks noGrp="1"/>
          </p:cNvSpPr>
          <p:nvPr>
            <p:ph idx="1"/>
          </p:nvPr>
        </p:nvSpPr>
        <p:spPr/>
        <p:txBody>
          <a:bodyPr/>
          <a:lstStyle/>
          <a:p>
            <a:r>
              <a:rPr lang="en-US" dirty="0"/>
              <a:t>Debate over the use of animals in research has led to more comprehensive </a:t>
            </a:r>
            <a:r>
              <a:rPr lang="en-US" dirty="0" smtClean="0"/>
              <a:t>regulations.</a:t>
            </a:r>
          </a:p>
          <a:p>
            <a:r>
              <a:rPr lang="en-US" dirty="0" smtClean="0"/>
              <a:t>These regulations govern the treatment </a:t>
            </a:r>
            <a:r>
              <a:rPr lang="en-US" dirty="0"/>
              <a:t>and </a:t>
            </a:r>
            <a:r>
              <a:rPr lang="en-US" dirty="0" smtClean="0"/>
              <a:t>care of animals.</a:t>
            </a:r>
            <a:endParaRPr lang="en-US" dirty="0"/>
          </a:p>
        </p:txBody>
      </p:sp>
    </p:spTree>
    <p:extLst>
      <p:ext uri="{BB962C8B-B14F-4D97-AF65-F5344CB8AC3E}">
        <p14:creationId xmlns:p14="http://schemas.microsoft.com/office/powerpoint/2010/main" val="395186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Precision and Reliance on Empirical Evidence </a:t>
            </a:r>
            <a:r>
              <a:rPr lang="en-US" sz="2000" b="1" dirty="0" smtClean="0"/>
              <a:t>(5 </a:t>
            </a:r>
            <a:r>
              <a:rPr lang="en-US" sz="2000" b="1" dirty="0"/>
              <a:t>of </a:t>
            </a:r>
            <a:r>
              <a:rPr lang="en-US" sz="2000" b="1" dirty="0" smtClean="0"/>
              <a:t>5)</a:t>
            </a:r>
            <a:r>
              <a:rPr lang="en-US" sz="1400" b="1" dirty="0" smtClean="0"/>
              <a:t/>
            </a:r>
            <a:br>
              <a:rPr lang="en-US" sz="1400" b="1" dirty="0" smtClean="0"/>
            </a:br>
            <a:r>
              <a:rPr lang="en-US" b="1" dirty="0" smtClean="0"/>
              <a:t>Figure 2.1</a:t>
            </a:r>
            <a:br>
              <a:rPr lang="en-US" b="1" dirty="0" smtClean="0"/>
            </a:br>
            <a:r>
              <a:rPr lang="en-US" b="1" dirty="0"/>
              <a:t>The Cycle of </a:t>
            </a:r>
            <a:r>
              <a:rPr lang="en-US" b="1" dirty="0" smtClean="0"/>
              <a:t>Scientific Research</a:t>
            </a:r>
            <a:endParaRPr lang="en-US" b="1" dirty="0"/>
          </a:p>
        </p:txBody>
      </p:sp>
      <p:pic>
        <p:nvPicPr>
          <p:cNvPr id="2" name="Picture 1" descr="The cycle of scientific research starts with a theory, which leads to a hypothesis; predictions, with operational definitions; and then evidence. Based on the evidence the theory is revised, and it goes through the entire process again."/>
          <p:cNvPicPr>
            <a:picLocks noChangeAspect="1"/>
          </p:cNvPicPr>
          <p:nvPr/>
        </p:nvPicPr>
        <p:blipFill rotWithShape="1">
          <a:blip r:embed="rId3" cstate="print">
            <a:extLst>
              <a:ext uri="{28A0092B-C50C-407E-A947-70E740481C1C}">
                <a14:useLocalDpi xmlns:a14="http://schemas.microsoft.com/office/drawing/2010/main" val="0"/>
              </a:ext>
            </a:extLst>
          </a:blip>
          <a:srcRect l="4776" t="1943" r="1879" b="1819"/>
          <a:stretch/>
        </p:blipFill>
        <p:spPr>
          <a:xfrm>
            <a:off x="838200" y="1524000"/>
            <a:ext cx="6629400" cy="4738128"/>
          </a:xfrm>
          <a:prstGeom prst="rect">
            <a:avLst/>
          </a:prstGeom>
        </p:spPr>
      </p:pic>
    </p:spTree>
    <p:extLst>
      <p:ext uri="{BB962C8B-B14F-4D97-AF65-F5344CB8AC3E}">
        <p14:creationId xmlns:p14="http://schemas.microsoft.com/office/powerpoint/2010/main" val="37646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Skepticism</a:t>
            </a:r>
            <a:endParaRPr lang="en-US" sz="2000" dirty="0"/>
          </a:p>
        </p:txBody>
      </p:sp>
      <p:sp>
        <p:nvSpPr>
          <p:cNvPr id="5" name="Content Placeholder 4"/>
          <p:cNvSpPr>
            <a:spLocks noGrp="1"/>
          </p:cNvSpPr>
          <p:nvPr>
            <p:ph idx="1"/>
          </p:nvPr>
        </p:nvSpPr>
        <p:spPr/>
        <p:txBody>
          <a:bodyPr/>
          <a:lstStyle/>
          <a:p>
            <a:r>
              <a:rPr lang="en-US" dirty="0"/>
              <a:t>Scientists practice skepticism as a way of treating claims and research findings with caution. </a:t>
            </a:r>
            <a:endParaRPr lang="en-US" dirty="0" smtClean="0"/>
          </a:p>
          <a:p>
            <a:r>
              <a:rPr lang="en-US" dirty="0" smtClean="0"/>
              <a:t>Skepticism </a:t>
            </a:r>
            <a:r>
              <a:rPr lang="en-US" dirty="0"/>
              <a:t>is not simply about debunking some claim, but showing </a:t>
            </a:r>
            <a:r>
              <a:rPr lang="en-US" i="1" dirty="0"/>
              <a:t>why</a:t>
            </a:r>
            <a:r>
              <a:rPr lang="en-US" dirty="0"/>
              <a:t> the claim </a:t>
            </a:r>
            <a:r>
              <a:rPr lang="en-US" dirty="0" smtClean="0"/>
              <a:t>is invalid</a:t>
            </a:r>
            <a:r>
              <a:rPr lang="en-US" dirty="0"/>
              <a:t>—so that better methods can replace it</a:t>
            </a:r>
            <a:r>
              <a:rPr lang="en-US" dirty="0" smtClean="0"/>
              <a:t>.</a:t>
            </a:r>
          </a:p>
          <a:p>
            <a:r>
              <a:rPr lang="en-US" dirty="0"/>
              <a:t>Skepticism and caution, however, must be </a:t>
            </a:r>
            <a:r>
              <a:rPr lang="en-US" dirty="0" smtClean="0"/>
              <a:t>balanced by:</a:t>
            </a:r>
          </a:p>
          <a:p>
            <a:pPr lvl="1"/>
            <a:r>
              <a:rPr lang="en-US" dirty="0" smtClean="0"/>
              <a:t>openness </a:t>
            </a:r>
            <a:r>
              <a:rPr lang="en-US" dirty="0"/>
              <a:t>to new ideas </a:t>
            </a:r>
            <a:endParaRPr lang="en-US" dirty="0" smtClean="0"/>
          </a:p>
          <a:p>
            <a:pPr lvl="1"/>
            <a:r>
              <a:rPr lang="en-US" dirty="0" smtClean="0"/>
              <a:t>evidence</a:t>
            </a:r>
            <a:endParaRPr lang="en-US" dirty="0"/>
          </a:p>
        </p:txBody>
      </p:sp>
    </p:spTree>
    <p:extLst>
      <p:ext uri="{BB962C8B-B14F-4D97-AF65-F5344CB8AC3E}">
        <p14:creationId xmlns:p14="http://schemas.microsoft.com/office/powerpoint/2010/main" val="371226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Willingness to Make “Risky Predictions” </a:t>
            </a:r>
            <a:r>
              <a:rPr lang="en-US" sz="2000" dirty="0" smtClean="0"/>
              <a:t>(1 of 3)</a:t>
            </a:r>
            <a:endParaRPr lang="en-US" sz="2000" dirty="0"/>
          </a:p>
        </p:txBody>
      </p:sp>
      <p:sp>
        <p:nvSpPr>
          <p:cNvPr id="3" name="Content Placeholder 2"/>
          <p:cNvSpPr>
            <a:spLocks noGrp="1"/>
          </p:cNvSpPr>
          <p:nvPr>
            <p:ph idx="1"/>
          </p:nvPr>
        </p:nvSpPr>
        <p:spPr/>
        <p:txBody>
          <a:bodyPr/>
          <a:lstStyle/>
          <a:p>
            <a:r>
              <a:rPr lang="en-US" dirty="0" smtClean="0"/>
              <a:t>Scientists </a:t>
            </a:r>
            <a:r>
              <a:rPr lang="en-US" dirty="0"/>
              <a:t>must state an idea in such a way </a:t>
            </a:r>
            <a:r>
              <a:rPr lang="en-US" dirty="0" smtClean="0"/>
              <a:t>that it </a:t>
            </a:r>
            <a:r>
              <a:rPr lang="en-US" dirty="0"/>
              <a:t>can be refuted, or disproved by counterevidence</a:t>
            </a:r>
            <a:r>
              <a:rPr lang="en-US" dirty="0" smtClean="0"/>
              <a:t>.</a:t>
            </a:r>
          </a:p>
          <a:p>
            <a:r>
              <a:rPr lang="en-US" dirty="0" smtClean="0"/>
              <a:t>The </a:t>
            </a:r>
            <a:r>
              <a:rPr lang="en-US" i="1" dirty="0" smtClean="0"/>
              <a:t>principle of falsifiability</a:t>
            </a:r>
            <a:r>
              <a:rPr lang="en-US" dirty="0" smtClean="0"/>
              <a:t> instructs scientists to design studies in such a way that evidence can either:</a:t>
            </a:r>
          </a:p>
          <a:p>
            <a:pPr lvl="1"/>
            <a:r>
              <a:rPr lang="en-US" dirty="0" smtClean="0"/>
              <a:t>confirm, or</a:t>
            </a:r>
          </a:p>
          <a:p>
            <a:pPr lvl="1"/>
            <a:r>
              <a:rPr lang="en-US" dirty="0" smtClean="0"/>
              <a:t>disconfirm the existence of a phenomenon</a:t>
            </a:r>
            <a:endParaRPr lang="en-US" dirty="0"/>
          </a:p>
        </p:txBody>
      </p:sp>
    </p:spTree>
    <p:extLst>
      <p:ext uri="{BB962C8B-B14F-4D97-AF65-F5344CB8AC3E}">
        <p14:creationId xmlns:p14="http://schemas.microsoft.com/office/powerpoint/2010/main" val="202023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3183</Words>
  <Application>Microsoft Macintosh PowerPoint</Application>
  <PresentationFormat>On-screen Show (4:3)</PresentationFormat>
  <Paragraphs>297</Paragraphs>
  <Slides>61</Slides>
  <Notes>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508 Lecture</vt:lpstr>
      <vt:lpstr>Psychology</vt:lpstr>
      <vt:lpstr>What Makes Psychological Research Scientific? </vt:lpstr>
      <vt:lpstr>Precision and Reliance on Empirical Evidence (1 of 5)</vt:lpstr>
      <vt:lpstr>Precision and Reliance on Empirical Evidence (2 of 5)</vt:lpstr>
      <vt:lpstr>Precision and Reliance on Empirical Evidence (3 of 5)</vt:lpstr>
      <vt:lpstr>Precision and Reliance on Empirical Evidence (4 of 5)</vt:lpstr>
      <vt:lpstr>Precision and Reliance on Empirical Evidence (5 of 5) Figure 2.1 The Cycle of Scientific Research</vt:lpstr>
      <vt:lpstr>Skepticism</vt:lpstr>
      <vt:lpstr>Willingness to Make “Risky Predictions” (1 of 3)</vt:lpstr>
      <vt:lpstr>Willingness to Make “Risky Predictions” (2 of 3)</vt:lpstr>
      <vt:lpstr>Willingness to Make “Risky Predictions” (3 of 3) Figure 2.2 The Principle of Falsifiability</vt:lpstr>
      <vt:lpstr>Openness</vt:lpstr>
      <vt:lpstr>Descriptive Studies: Establishing the Facts </vt:lpstr>
      <vt:lpstr>Research Participants (1 of 3)</vt:lpstr>
      <vt:lpstr>Research Participants (2 of 3)</vt:lpstr>
      <vt:lpstr>Research Participants (3 of 3)</vt:lpstr>
      <vt:lpstr>Case Studies (1 of 3)</vt:lpstr>
      <vt:lpstr>Case Studies (2 of 3)</vt:lpstr>
      <vt:lpstr>Case Studies (3 of 3)</vt:lpstr>
      <vt:lpstr>Observational Studies (1 of 3)</vt:lpstr>
      <vt:lpstr>Observational Studies (2 of 3)</vt:lpstr>
      <vt:lpstr>Observational Studies (3 of 3)</vt:lpstr>
      <vt:lpstr>Tests (1 of 4)</vt:lpstr>
      <vt:lpstr>Tests (2 of 4)</vt:lpstr>
      <vt:lpstr>Tests (3 of 4) Figure 2.3 Consistency in the Measurement Process</vt:lpstr>
      <vt:lpstr>Tests (4 of 4) Figure 2.4 Accuracy in the Measurement Process</vt:lpstr>
      <vt:lpstr>Surveys (1 of 4)</vt:lpstr>
      <vt:lpstr>Surveys (2 of 4)</vt:lpstr>
      <vt:lpstr>Surveys (3 of 4)</vt:lpstr>
      <vt:lpstr>Surveys (4 of 4)</vt:lpstr>
      <vt:lpstr>Correlational Studies: Looking For Relationships </vt:lpstr>
      <vt:lpstr>Measuring Correlations (1 of 2)</vt:lpstr>
      <vt:lpstr>Measuring Correlations (2 of 2) Figure 2.5 Correlations</vt:lpstr>
      <vt:lpstr>Cautions about Correlations (1 of 3)</vt:lpstr>
      <vt:lpstr>Cautions about Correlations (2 of 3)</vt:lpstr>
      <vt:lpstr>Cautions about Correlations (3 of 3)</vt:lpstr>
      <vt:lpstr>Experiments: Hunting For Causes </vt:lpstr>
      <vt:lpstr>Experimental Variables (1 of 2)</vt:lpstr>
      <vt:lpstr>Experimental Variables (2 of 2) Figure 2.6 Do Cell Phone Use and Driving Mix?</vt:lpstr>
      <vt:lpstr>Experimental and Control Conditions (1 of 3)</vt:lpstr>
      <vt:lpstr>Experimental and Control Conditions (2 of 3)</vt:lpstr>
      <vt:lpstr>Experimental and Control Conditions (3 of 3) Figure 2.7 Does Viagra Work for Women?</vt:lpstr>
      <vt:lpstr>Experimenter Effects </vt:lpstr>
      <vt:lpstr>Evaluating the Findings </vt:lpstr>
      <vt:lpstr>Descriptive Statistics: Finding Out What’s So (1 of 2)</vt:lpstr>
      <vt:lpstr>Descriptive Statistics: Finding Out What’s So (2 of 2) Figure 2.8 Same Mean, Different Meaning</vt:lpstr>
      <vt:lpstr>Inferential Statistics: Asking “So What?” (1 of 3)</vt:lpstr>
      <vt:lpstr>Inferential Statistics: Asking “So What?” (2 of 3)</vt:lpstr>
      <vt:lpstr>Inferential Statistics: Asking “So What?” (3 of 3) Figure 2.9 Confidence Intervals across Repeated Studies</vt:lpstr>
      <vt:lpstr>Interpreting the Findings (1 of 6)</vt:lpstr>
      <vt:lpstr>Interpreting the Findings (2 of 6)</vt:lpstr>
      <vt:lpstr>Interpreting the Findings (3 of 6)</vt:lpstr>
      <vt:lpstr>Interpreting the Findings (4 of 6)</vt:lpstr>
      <vt:lpstr>Interpreting the Findings (5 of 6)</vt:lpstr>
      <vt:lpstr>Interpreting the Findings (6 of 6)</vt:lpstr>
      <vt:lpstr>Keeping the Enterprise Ethical </vt:lpstr>
      <vt:lpstr>The Ethics of Studying Human Beings (1 of 3)</vt:lpstr>
      <vt:lpstr>The Ethics of Studying Human Beings (2 of 3)</vt:lpstr>
      <vt:lpstr>The Ethics of Studying Human Beings (3 of 3)</vt:lpstr>
      <vt:lpstr>The Ethics of Studying Animals (1 of 2)</vt:lpstr>
      <vt:lpstr>The Ethics of Studying Animals (2 of 2)</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160</cp:revision>
  <dcterms:created xsi:type="dcterms:W3CDTF">2014-07-14T20:04:21Z</dcterms:created>
  <dcterms:modified xsi:type="dcterms:W3CDTF">2015-12-22T02:46:00Z</dcterms:modified>
</cp:coreProperties>
</file>