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 id="283" r:id="rId27"/>
    <p:sldId id="284" r:id="rId28"/>
    <p:sldId id="287" r:id="rId29"/>
    <p:sldId id="288"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8" r:id="rId43"/>
    <p:sldId id="302" r:id="rId44"/>
    <p:sldId id="303" r:id="rId45"/>
    <p:sldId id="304" r:id="rId46"/>
    <p:sldId id="305"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3967"/>
    <a:srgbClr val="7C8BC4"/>
    <a:srgbClr val="30431D"/>
    <a:srgbClr val="30390E"/>
    <a:srgbClr val="064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5" autoAdjust="0"/>
    <p:restoredTop sz="94588" autoAdjust="0"/>
  </p:normalViewPr>
  <p:slideViewPr>
    <p:cSldViewPr>
      <p:cViewPr varScale="1">
        <p:scale>
          <a:sx n="198" d="100"/>
          <a:sy n="198" d="100"/>
        </p:scale>
        <p:origin x="-2520" y="-104"/>
      </p:cViewPr>
      <p:guideLst>
        <p:guide orient="horz" pos="2160"/>
        <p:guide pos="2880"/>
      </p:guideLst>
    </p:cSldViewPr>
  </p:slideViewPr>
  <p:outlineViewPr>
    <p:cViewPr>
      <p:scale>
        <a:sx n="33" d="100"/>
        <a:sy n="33" d="100"/>
      </p:scale>
      <p:origin x="0" y="47250"/>
    </p:cViewPr>
  </p:outlineViewPr>
  <p:notesTextViewPr>
    <p:cViewPr>
      <p:scale>
        <a:sx n="1" d="1"/>
        <a:sy n="1" d="1"/>
      </p:scale>
      <p:origin x="0" y="0"/>
    </p:cViewPr>
  </p:notesTextViewPr>
  <p:notesViewPr>
    <p:cSldViewPr>
      <p:cViewPr varScale="1">
        <p:scale>
          <a:sx n="73" d="100"/>
          <a:sy n="73" d="100"/>
        </p:scale>
        <p:origin x="-26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12/21/15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12/21/15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Genes are located on chromosomes, shown in the photo magnified almost 55,000 times.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a:p>
        </p:txBody>
      </p:sp>
    </p:spTree>
    <p:extLst>
      <p:ext uri="{BB962C8B-B14F-4D97-AF65-F5344CB8AC3E}">
        <p14:creationId xmlns:p14="http://schemas.microsoft.com/office/powerpoint/2010/main" val="424315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“helix” is an object with a three-dimensional twisting shape that looks like a wire wrapped around a cylinder. Crick and Watson’s famous discovery was that DNA is always made up of two helixes, with the strands held together by four chemical elements called bases.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a:p>
        </p:txBody>
      </p:sp>
    </p:spTree>
    <p:extLst>
      <p:ext uri="{BB962C8B-B14F-4D97-AF65-F5344CB8AC3E}">
        <p14:creationId xmlns:p14="http://schemas.microsoft.com/office/powerpoint/2010/main" val="332353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most societies, men say they prefer to marry women younger than themselves, whereas women prefer men who are older (Buss, 1995). Evolutionary psychologists attribute these preferences to male concern with a partner’s fertility and female concern with a partner’s material resources and status. When the man is much older than the woman, people rarely comment, but when the woman is older, people take notice. Today, the gossip and jokes about women who are “cougars” reflect (1) the rising number of women who have male partners younger than they and (2) the ambivalence that many people feel about it. Do you think the word cougar is a compliment or an insult?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a:p>
        </p:txBody>
      </p:sp>
    </p:spTree>
    <p:extLst>
      <p:ext uri="{BB962C8B-B14F-4D97-AF65-F5344CB8AC3E}">
        <p14:creationId xmlns:p14="http://schemas.microsoft.com/office/powerpoint/2010/main" val="4162003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many places, men care more about a partner’s chastity than women do, as evolutionary psychologists would predict. But culture has a powerful impact on these attitudes, as this graph shows (from Buss, 1995). Notice that in China, both sexes prefer a partner who has not yet had intercourse, whereas in Sweden, chastity is a nonissue.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a:p>
        </p:txBody>
      </p:sp>
    </p:spTree>
    <p:extLst>
      <p:ext uri="{BB962C8B-B14F-4D97-AF65-F5344CB8AC3E}">
        <p14:creationId xmlns:p14="http://schemas.microsoft.com/office/powerpoint/2010/main" val="212065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Biological and adoptive parents differ in the contributions they make to an adopted child. Biological parents contribute genetic influences but not an environmental setting, whereas adoptive parents contribute an environment in which the child grows and develops, but make no genetic contribution.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a:p>
        </p:txBody>
      </p:sp>
    </p:spTree>
    <p:extLst>
      <p:ext uri="{BB962C8B-B14F-4D97-AF65-F5344CB8AC3E}">
        <p14:creationId xmlns:p14="http://schemas.microsoft.com/office/powerpoint/2010/main" val="413165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Genetic inheritance differs between fraternal and identical twins. Fraternal twins, which result from fertilization of separate eggs, share half their genes in common. Identical twins, which result when a single fertilized egg splits in two, share all of their genes in common.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a:p>
        </p:txBody>
      </p:sp>
    </p:spTree>
    <p:extLst>
      <p:ext uri="{BB962C8B-B14F-4D97-AF65-F5344CB8AC3E}">
        <p14:creationId xmlns:p14="http://schemas.microsoft.com/office/powerpoint/2010/main" val="346402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IQ scores of identical twins are highly correlated, even when they are reared apart. The figures represented in this graph are based on average correlations across many studies.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a:p>
        </p:txBody>
      </p:sp>
    </p:spTree>
    <p:extLst>
      <p:ext uri="{BB962C8B-B14F-4D97-AF65-F5344CB8AC3E}">
        <p14:creationId xmlns:p14="http://schemas.microsoft.com/office/powerpoint/2010/main" val="2490664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the hypothetical experiment described in the text, even if the differences among plants within each pot were due entirely to genetics, the average differences between pots could be environmental. The same general principle applies to individual and group differences among human beings.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a:p>
        </p:txBody>
      </p:sp>
    </p:spTree>
    <p:extLst>
      <p:ext uri="{BB962C8B-B14F-4D97-AF65-F5344CB8AC3E}">
        <p14:creationId xmlns:p14="http://schemas.microsoft.com/office/powerpoint/2010/main" val="800936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Raw scores on IQ tests have been rising in developed countries for many decades at a rate much too steep to be accounted for by genetic changes. Because test norms are periodically readjusted to set the average score at 100, most people are unaware of the increase. On this graph, average scores are calibrated according to 1989 norms. As you can see, performance was much lower in 1918 than in 1989.</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a:p>
        </p:txBody>
      </p:sp>
    </p:spTree>
    <p:extLst>
      <p:ext uri="{BB962C8B-B14F-4D97-AF65-F5344CB8AC3E}">
        <p14:creationId xmlns:p14="http://schemas.microsoft.com/office/powerpoint/2010/main" val="70256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
        <p:nvSpPr>
          <p:cNvPr id="8" name="Rectangle 7"/>
          <p:cNvSpPr/>
          <p:nvPr userDrawn="1"/>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33338" y="6400805"/>
            <a:ext cx="9156700" cy="473070"/>
            <a:chOff x="33338" y="6400805"/>
            <a:chExt cx="9156700" cy="473070"/>
          </a:xfrm>
        </p:grpSpPr>
        <p:pic>
          <p:nvPicPr>
            <p:cNvPr id="19"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pyright" descr="Copyright 2015, 2012, 2009"/>
            <p:cNvSpPr txBox="1">
              <a:spLocks noChangeArrowheads="1"/>
            </p:cNvSpPr>
            <p:nvPr/>
          </p:nvSpPr>
          <p:spPr bwMode="auto">
            <a:xfrm>
              <a:off x="1413669" y="6400805"/>
              <a:ext cx="6316663" cy="457195"/>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08738"/>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12/21/15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12/21/15</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t>12/21/15</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12/21/15</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4F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93969" y="6408738"/>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2014, 2011</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4F3967"/>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4F396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4F3967"/>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4F396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4F3967"/>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Psychology</a:t>
            </a:r>
            <a:endParaRPr lang="en-US" dirty="0"/>
          </a:p>
        </p:txBody>
      </p:sp>
      <p:sp>
        <p:nvSpPr>
          <p:cNvPr id="5" name="Text Placeholder 4"/>
          <p:cNvSpPr>
            <a:spLocks noGrp="1"/>
          </p:cNvSpPr>
          <p:nvPr>
            <p:ph type="body" sz="quarter" idx="13"/>
          </p:nvPr>
        </p:nvSpPr>
        <p:spPr/>
        <p:txBody>
          <a:bodyPr/>
          <a:lstStyle/>
          <a:p>
            <a:r>
              <a:rPr lang="en-US" dirty="0" smtClean="0"/>
              <a:t>Twelfth Edition</a:t>
            </a:r>
            <a:endParaRPr lang="en-US" dirty="0"/>
          </a:p>
        </p:txBody>
      </p:sp>
      <p:sp>
        <p:nvSpPr>
          <p:cNvPr id="6" name="Text Placeholder 5"/>
          <p:cNvSpPr>
            <a:spLocks noGrp="1"/>
          </p:cNvSpPr>
          <p:nvPr>
            <p:ph type="body" sz="quarter" idx="14"/>
          </p:nvPr>
        </p:nvSpPr>
        <p:spPr/>
        <p:txBody>
          <a:bodyPr/>
          <a:lstStyle/>
          <a:p>
            <a:r>
              <a:rPr lang="en-US" dirty="0" smtClean="0"/>
              <a:t>Chapter 3</a:t>
            </a:r>
            <a:endParaRPr lang="en-US" dirty="0"/>
          </a:p>
        </p:txBody>
      </p:sp>
      <p:sp>
        <p:nvSpPr>
          <p:cNvPr id="7" name="Text Placeholder 6"/>
          <p:cNvSpPr>
            <a:spLocks noGrp="1"/>
          </p:cNvSpPr>
          <p:nvPr>
            <p:ph type="body" sz="quarter" idx="15"/>
          </p:nvPr>
        </p:nvSpPr>
        <p:spPr/>
        <p:txBody>
          <a:bodyPr/>
          <a:lstStyle/>
          <a:p>
            <a:r>
              <a:rPr lang="en-US" dirty="0"/>
              <a:t>Genes, Evolution</a:t>
            </a:r>
            <a:r>
              <a:rPr lang="en-US" dirty="0" smtClean="0"/>
              <a:t>,</a:t>
            </a:r>
            <a:br>
              <a:rPr lang="en-US" dirty="0" smtClean="0"/>
            </a:br>
            <a:r>
              <a:rPr lang="en-US" dirty="0" smtClean="0"/>
              <a:t>and </a:t>
            </a:r>
            <a:r>
              <a:rPr lang="en-US" dirty="0"/>
              <a:t>Environment </a:t>
            </a:r>
          </a:p>
        </p:txBody>
      </p:sp>
      <p:pic>
        <p:nvPicPr>
          <p:cNvPr id="3" name="Picture 2" descr="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87422"/>
            <a:ext cx="3886200" cy="4818887"/>
          </a:xfrm>
          <a:prstGeom prst="rect">
            <a:avLst/>
          </a:prstGeom>
        </p:spPr>
      </p:pic>
    </p:spTree>
    <p:extLst>
      <p:ext uri="{BB962C8B-B14F-4D97-AF65-F5344CB8AC3E}">
        <p14:creationId xmlns:p14="http://schemas.microsoft.com/office/powerpoint/2010/main" val="3979540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Human Genome </a:t>
            </a:r>
            <a:r>
              <a:rPr lang="en-US" sz="2000" b="1" dirty="0" smtClean="0"/>
              <a:t>(8 of 8)</a:t>
            </a:r>
            <a:br>
              <a:rPr lang="en-US" sz="2000" b="1" dirty="0" smtClean="0"/>
            </a:br>
            <a:r>
              <a:rPr lang="en-US" b="1" dirty="0">
                <a:solidFill>
                  <a:prstClr val="black"/>
                </a:solidFill>
              </a:rPr>
              <a:t>Figure </a:t>
            </a:r>
            <a:r>
              <a:rPr lang="en-US" b="1" dirty="0" smtClean="0">
                <a:solidFill>
                  <a:prstClr val="black"/>
                </a:solidFill>
              </a:rPr>
              <a:t>3.2</a:t>
            </a:r>
            <a:br>
              <a:rPr lang="en-US" b="1" dirty="0" smtClean="0">
                <a:solidFill>
                  <a:prstClr val="black"/>
                </a:solidFill>
              </a:rPr>
            </a:br>
            <a:r>
              <a:rPr lang="en-US" b="1" dirty="0"/>
              <a:t>DNA Double Helix</a:t>
            </a:r>
          </a:p>
        </p:txBody>
      </p:sp>
      <p:sp>
        <p:nvSpPr>
          <p:cNvPr id="5" name="Text Placeholder 4"/>
          <p:cNvSpPr>
            <a:spLocks noGrp="1"/>
          </p:cNvSpPr>
          <p:nvPr>
            <p:ph type="body" sz="quarter" idx="13"/>
          </p:nvPr>
        </p:nvSpPr>
        <p:spPr/>
        <p:txBody>
          <a:bodyPr/>
          <a:lstStyle/>
          <a:p>
            <a:r>
              <a:rPr lang="en-US" dirty="0" smtClean="0"/>
              <a:t>Africa Studio</a:t>
            </a:r>
            <a:r>
              <a:rPr lang="en-US" dirty="0"/>
              <a:t>/</a:t>
            </a:r>
            <a:r>
              <a:rPr lang="en-US" dirty="0" err="1"/>
              <a:t>Fotolia</a:t>
            </a:r>
            <a:endParaRPr lang="en-US" dirty="0"/>
          </a:p>
        </p:txBody>
      </p:sp>
      <p:pic>
        <p:nvPicPr>
          <p:cNvPr id="3" name="Picture 2" descr="D N A double helix. A helix spirals in three dimensions. D N A contains a double helix, which has two spirals spinning about the other in three-dimensions. Horizontal strands called bases connect them toge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371600"/>
            <a:ext cx="2590800" cy="4561268"/>
          </a:xfrm>
          <a:prstGeom prst="rect">
            <a:avLst/>
          </a:prstGeom>
        </p:spPr>
      </p:pic>
    </p:spTree>
    <p:extLst>
      <p:ext uri="{BB962C8B-B14F-4D97-AF65-F5344CB8AC3E}">
        <p14:creationId xmlns:p14="http://schemas.microsoft.com/office/powerpoint/2010/main" val="2464224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Epigenetics </a:t>
            </a:r>
            <a:r>
              <a:rPr lang="en-US" sz="2000" dirty="0" smtClean="0"/>
              <a:t>(1 of 2)</a:t>
            </a:r>
            <a:endParaRPr lang="en-US" sz="2000" dirty="0"/>
          </a:p>
        </p:txBody>
      </p:sp>
      <p:sp>
        <p:nvSpPr>
          <p:cNvPr id="5" name="Content Placeholder 4"/>
          <p:cNvSpPr>
            <a:spLocks noGrp="1"/>
          </p:cNvSpPr>
          <p:nvPr>
            <p:ph idx="1"/>
          </p:nvPr>
        </p:nvSpPr>
        <p:spPr/>
        <p:txBody>
          <a:bodyPr/>
          <a:lstStyle/>
          <a:p>
            <a:r>
              <a:rPr lang="en-US" dirty="0"/>
              <a:t>Many people think of the genome as a static blueprint, a set of coded messages that </a:t>
            </a:r>
            <a:r>
              <a:rPr lang="en-US" dirty="0" smtClean="0"/>
              <a:t>never changes </a:t>
            </a:r>
            <a:r>
              <a:rPr lang="en-US" dirty="0"/>
              <a:t>over a person’s lifetime</a:t>
            </a:r>
            <a:r>
              <a:rPr lang="en-US" dirty="0" smtClean="0"/>
              <a:t>.</a:t>
            </a:r>
          </a:p>
          <a:p>
            <a:r>
              <a:rPr lang="en-US" dirty="0" smtClean="0"/>
              <a:t>But </a:t>
            </a:r>
            <a:r>
              <a:rPr lang="en-US" dirty="0"/>
              <a:t>this is a big misconception.</a:t>
            </a:r>
            <a:endParaRPr lang="en-US" dirty="0" smtClean="0"/>
          </a:p>
          <a:p>
            <a:r>
              <a:rPr lang="en-US" dirty="0" smtClean="0"/>
              <a:t>The </a:t>
            </a:r>
            <a:r>
              <a:rPr lang="en-US" dirty="0"/>
              <a:t>genome changes over </a:t>
            </a:r>
            <a:r>
              <a:rPr lang="en-US" dirty="0" smtClean="0"/>
              <a:t>time because of:</a:t>
            </a:r>
          </a:p>
          <a:p>
            <a:pPr lvl="1"/>
            <a:r>
              <a:rPr lang="en-US" i="1" dirty="0" smtClean="0"/>
              <a:t>mutations</a:t>
            </a:r>
            <a:r>
              <a:rPr lang="en-US" dirty="0" smtClean="0"/>
              <a:t> </a:t>
            </a:r>
            <a:r>
              <a:rPr lang="en-US" dirty="0"/>
              <a:t>that arise before or after </a:t>
            </a:r>
            <a:r>
              <a:rPr lang="en-US" dirty="0" smtClean="0"/>
              <a:t>birth</a:t>
            </a:r>
          </a:p>
          <a:p>
            <a:pPr lvl="1"/>
            <a:r>
              <a:rPr lang="en-US" i="1" dirty="0" smtClean="0"/>
              <a:t>epigenetic </a:t>
            </a:r>
            <a:r>
              <a:rPr lang="en-US" i="1" dirty="0"/>
              <a:t>changes</a:t>
            </a:r>
            <a:r>
              <a:rPr lang="en-US" dirty="0"/>
              <a:t> that affect the expression (activity) of specific genes without altering the sequence of bases in those </a:t>
            </a:r>
            <a:r>
              <a:rPr lang="en-US" dirty="0" smtClean="0"/>
              <a:t>genes </a:t>
            </a:r>
            <a:endParaRPr lang="en-US" dirty="0"/>
          </a:p>
        </p:txBody>
      </p:sp>
    </p:spTree>
    <p:extLst>
      <p:ext uri="{BB962C8B-B14F-4D97-AF65-F5344CB8AC3E}">
        <p14:creationId xmlns:p14="http://schemas.microsoft.com/office/powerpoint/2010/main" val="1033248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Epigenetics </a:t>
            </a:r>
            <a:r>
              <a:rPr lang="en-US" sz="2000" dirty="0" smtClean="0"/>
              <a:t>(2 of 2)</a:t>
            </a:r>
            <a:endParaRPr lang="en-US" sz="2000" dirty="0"/>
          </a:p>
        </p:txBody>
      </p:sp>
      <p:sp>
        <p:nvSpPr>
          <p:cNvPr id="5" name="Content Placeholder 4"/>
          <p:cNvSpPr>
            <a:spLocks noGrp="1"/>
          </p:cNvSpPr>
          <p:nvPr>
            <p:ph idx="1"/>
          </p:nvPr>
        </p:nvSpPr>
        <p:spPr/>
        <p:txBody>
          <a:bodyPr/>
          <a:lstStyle/>
          <a:p>
            <a:r>
              <a:rPr lang="en-US" dirty="0"/>
              <a:t>Mutations and epigenetic changes can be affected by environmental factors</a:t>
            </a:r>
            <a:r>
              <a:rPr lang="en-US" dirty="0" smtClean="0"/>
              <a:t>.</a:t>
            </a:r>
          </a:p>
          <a:p>
            <a:pPr lvl="1"/>
            <a:r>
              <a:rPr lang="en-US" dirty="0" smtClean="0"/>
              <a:t>Example: Epigenetic </a:t>
            </a:r>
            <a:r>
              <a:rPr lang="en-US" dirty="0"/>
              <a:t>changes may help explain why one identical twin might get a disease and </a:t>
            </a:r>
            <a:r>
              <a:rPr lang="en-US" dirty="0" smtClean="0"/>
              <a:t>the other </a:t>
            </a:r>
            <a:r>
              <a:rPr lang="en-US" dirty="0"/>
              <a:t>not get it.</a:t>
            </a:r>
            <a:endParaRPr lang="en-US" dirty="0" smtClean="0"/>
          </a:p>
          <a:p>
            <a:r>
              <a:rPr lang="en-US" dirty="0" smtClean="0"/>
              <a:t>Epigenetic changes affect:</a:t>
            </a:r>
          </a:p>
          <a:p>
            <a:pPr lvl="1"/>
            <a:r>
              <a:rPr lang="en-US" dirty="0" smtClean="0"/>
              <a:t>behavior</a:t>
            </a:r>
          </a:p>
          <a:p>
            <a:pPr lvl="1"/>
            <a:r>
              <a:rPr lang="en-US" dirty="0" smtClean="0"/>
              <a:t>learning </a:t>
            </a:r>
            <a:r>
              <a:rPr lang="en-US" dirty="0"/>
              <a:t>and </a:t>
            </a:r>
            <a:r>
              <a:rPr lang="en-US" dirty="0" smtClean="0"/>
              <a:t>memory</a:t>
            </a:r>
          </a:p>
          <a:p>
            <a:pPr lvl="1"/>
            <a:r>
              <a:rPr lang="en-US" dirty="0" smtClean="0"/>
              <a:t>vulnerability </a:t>
            </a:r>
            <a:r>
              <a:rPr lang="en-US" dirty="0"/>
              <a:t>to mental disorders</a:t>
            </a:r>
            <a:r>
              <a:rPr lang="en-US" dirty="0" smtClean="0"/>
              <a:t> </a:t>
            </a:r>
            <a:endParaRPr lang="en-US" dirty="0"/>
          </a:p>
        </p:txBody>
      </p:sp>
    </p:spTree>
    <p:extLst>
      <p:ext uri="{BB962C8B-B14F-4D97-AF65-F5344CB8AC3E}">
        <p14:creationId xmlns:p14="http://schemas.microsoft.com/office/powerpoint/2010/main" val="376951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Genetics of Similarity </a:t>
            </a:r>
          </a:p>
        </p:txBody>
      </p:sp>
      <p:sp>
        <p:nvSpPr>
          <p:cNvPr id="5" name="Content Placeholder 4"/>
          <p:cNvSpPr>
            <a:spLocks noGrp="1"/>
          </p:cNvSpPr>
          <p:nvPr>
            <p:ph idx="1"/>
          </p:nvPr>
        </p:nvSpPr>
        <p:spPr/>
        <p:txBody>
          <a:bodyPr/>
          <a:lstStyle/>
          <a:p>
            <a:r>
              <a:rPr lang="en-US" sz="2800" b="1" dirty="0"/>
              <a:t>LO 3.2.A</a:t>
            </a:r>
            <a:r>
              <a:rPr lang="en-US" sz="2800" dirty="0"/>
              <a:t> Explain how natural selection contributes to changes in gene frequencies in a population.</a:t>
            </a:r>
          </a:p>
          <a:p>
            <a:r>
              <a:rPr lang="en-US" sz="2800" b="1" dirty="0"/>
              <a:t>LO 3.2.B</a:t>
            </a:r>
            <a:r>
              <a:rPr lang="en-US" sz="2800" dirty="0"/>
              <a:t> List and describe five innate human characteristics. </a:t>
            </a:r>
          </a:p>
        </p:txBody>
      </p:sp>
    </p:spTree>
    <p:extLst>
      <p:ext uri="{BB962C8B-B14F-4D97-AF65-F5344CB8AC3E}">
        <p14:creationId xmlns:p14="http://schemas.microsoft.com/office/powerpoint/2010/main" val="429122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and Natural Selection </a:t>
            </a:r>
            <a:r>
              <a:rPr lang="en-US" sz="2000" dirty="0" smtClean="0"/>
              <a:t>(1 of 3)</a:t>
            </a:r>
            <a:endParaRPr lang="en-US" sz="2000" dirty="0"/>
          </a:p>
        </p:txBody>
      </p:sp>
      <p:sp>
        <p:nvSpPr>
          <p:cNvPr id="5" name="Content Placeholder 4"/>
          <p:cNvSpPr>
            <a:spLocks noGrp="1"/>
          </p:cNvSpPr>
          <p:nvPr>
            <p:ph idx="1"/>
          </p:nvPr>
        </p:nvSpPr>
        <p:spPr/>
        <p:txBody>
          <a:bodyPr/>
          <a:lstStyle/>
          <a:p>
            <a:r>
              <a:rPr lang="en-US" i="1" dirty="0" smtClean="0"/>
              <a:t>Evolutionary </a:t>
            </a:r>
            <a:r>
              <a:rPr lang="en-US" i="1" dirty="0"/>
              <a:t>psychologists</a:t>
            </a:r>
            <a:r>
              <a:rPr lang="en-US" dirty="0"/>
              <a:t> study our </a:t>
            </a:r>
            <a:r>
              <a:rPr lang="en-US" dirty="0" smtClean="0"/>
              <a:t>commonalities:</a:t>
            </a:r>
          </a:p>
          <a:p>
            <a:pPr lvl="1"/>
            <a:r>
              <a:rPr lang="en-US" dirty="0"/>
              <a:t>personality</a:t>
            </a:r>
          </a:p>
          <a:p>
            <a:pPr lvl="1"/>
            <a:r>
              <a:rPr lang="en-US" dirty="0"/>
              <a:t>emotion</a:t>
            </a:r>
          </a:p>
          <a:p>
            <a:pPr lvl="1"/>
            <a:r>
              <a:rPr lang="en-US" dirty="0"/>
              <a:t>sexual behavior</a:t>
            </a:r>
          </a:p>
          <a:p>
            <a:pPr lvl="1"/>
            <a:r>
              <a:rPr lang="en-US" dirty="0" smtClean="0"/>
              <a:t>reasoning</a:t>
            </a:r>
            <a:endParaRPr lang="en-US" dirty="0"/>
          </a:p>
          <a:p>
            <a:r>
              <a:rPr lang="en-US" dirty="0" smtClean="0"/>
              <a:t>They trace these </a:t>
            </a:r>
            <a:r>
              <a:rPr lang="en-US" dirty="0"/>
              <a:t>to the processes of </a:t>
            </a:r>
            <a:r>
              <a:rPr lang="en-US" i="1" dirty="0"/>
              <a:t>evolution</a:t>
            </a:r>
            <a:r>
              <a:rPr lang="en-US" dirty="0"/>
              <a:t>, especially the process of </a:t>
            </a:r>
            <a:r>
              <a:rPr lang="en-US" i="1" dirty="0"/>
              <a:t>natural selection</a:t>
            </a:r>
            <a:r>
              <a:rPr lang="en-US" dirty="0" smtClean="0"/>
              <a:t>.</a:t>
            </a:r>
          </a:p>
        </p:txBody>
      </p:sp>
    </p:spTree>
    <p:extLst>
      <p:ext uri="{BB962C8B-B14F-4D97-AF65-F5344CB8AC3E}">
        <p14:creationId xmlns:p14="http://schemas.microsoft.com/office/powerpoint/2010/main" val="1685162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and Natural Selection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They draw inferences about the behavioral tendencies that might have been </a:t>
            </a:r>
            <a:r>
              <a:rPr lang="en-US" dirty="0" smtClean="0"/>
              <a:t>selected.</a:t>
            </a:r>
          </a:p>
          <a:p>
            <a:r>
              <a:rPr lang="en-US" dirty="0" smtClean="0"/>
              <a:t>These tendencies:</a:t>
            </a:r>
          </a:p>
          <a:p>
            <a:pPr lvl="1"/>
            <a:r>
              <a:rPr lang="en-US" dirty="0" smtClean="0"/>
              <a:t>helped </a:t>
            </a:r>
            <a:r>
              <a:rPr lang="en-US" dirty="0"/>
              <a:t>our forebears solve survival problems </a:t>
            </a:r>
            <a:endParaRPr lang="en-US" dirty="0" smtClean="0"/>
          </a:p>
          <a:p>
            <a:pPr lvl="1"/>
            <a:r>
              <a:rPr lang="en-US" dirty="0" smtClean="0"/>
              <a:t>enhanced </a:t>
            </a:r>
            <a:r>
              <a:rPr lang="en-US" dirty="0"/>
              <a:t>reproductive </a:t>
            </a:r>
            <a:r>
              <a:rPr lang="en-US" dirty="0" smtClean="0"/>
              <a:t>fitness</a:t>
            </a:r>
          </a:p>
          <a:p>
            <a:r>
              <a:rPr lang="en-US" dirty="0"/>
              <a:t>T</a:t>
            </a:r>
            <a:r>
              <a:rPr lang="en-US" dirty="0" smtClean="0"/>
              <a:t>hey </a:t>
            </a:r>
            <a:r>
              <a:rPr lang="en-US" dirty="0"/>
              <a:t>then conduct research to see if such tendencies actually exist throughout the world. </a:t>
            </a:r>
          </a:p>
        </p:txBody>
      </p:sp>
    </p:spTree>
    <p:extLst>
      <p:ext uri="{BB962C8B-B14F-4D97-AF65-F5344CB8AC3E}">
        <p14:creationId xmlns:p14="http://schemas.microsoft.com/office/powerpoint/2010/main" val="3491967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and Natural Selection </a:t>
            </a:r>
            <a:r>
              <a:rPr lang="en-US" sz="2000" dirty="0" smtClean="0"/>
              <a:t>(3 </a:t>
            </a:r>
            <a:r>
              <a:rPr lang="en-US" sz="2000" dirty="0"/>
              <a:t>of </a:t>
            </a:r>
            <a:r>
              <a:rPr lang="en-US" sz="2000" dirty="0" smtClean="0"/>
              <a:t>3)</a:t>
            </a:r>
            <a:endParaRPr lang="en-US" sz="2000" dirty="0"/>
          </a:p>
        </p:txBody>
      </p:sp>
      <p:sp>
        <p:nvSpPr>
          <p:cNvPr id="3" name="Content Placeholder 2"/>
          <p:cNvSpPr>
            <a:spLocks noGrp="1"/>
          </p:cNvSpPr>
          <p:nvPr>
            <p:ph idx="1"/>
          </p:nvPr>
        </p:nvSpPr>
        <p:spPr/>
        <p:txBody>
          <a:bodyPr/>
          <a:lstStyle/>
          <a:p>
            <a:r>
              <a:rPr lang="en-US" dirty="0"/>
              <a:t>Many evolutionary psychologists believe that the mind is not a general-purpose </a:t>
            </a:r>
            <a:r>
              <a:rPr lang="en-US" dirty="0" smtClean="0"/>
              <a:t>computer.</a:t>
            </a:r>
          </a:p>
          <a:p>
            <a:r>
              <a:rPr lang="en-US" dirty="0" smtClean="0"/>
              <a:t>It is viewed as </a:t>
            </a:r>
            <a:r>
              <a:rPr lang="en-US" dirty="0"/>
              <a:t>a collection of specialized </a:t>
            </a:r>
            <a:r>
              <a:rPr lang="en-US" i="1" dirty="0"/>
              <a:t>mental modules</a:t>
            </a:r>
            <a:r>
              <a:rPr lang="en-US" dirty="0"/>
              <a:t> to handle specific survival problems</a:t>
            </a:r>
            <a:r>
              <a:rPr lang="en-US" dirty="0" smtClean="0"/>
              <a:t>.</a:t>
            </a:r>
          </a:p>
          <a:p>
            <a:pPr lvl="1"/>
            <a:r>
              <a:rPr lang="en-US" dirty="0" smtClean="0"/>
              <a:t>a </a:t>
            </a:r>
            <a:r>
              <a:rPr lang="en-US" dirty="0"/>
              <a:t>module does not have to correspond to </a:t>
            </a:r>
            <a:r>
              <a:rPr lang="en-US" dirty="0" smtClean="0"/>
              <a:t>one specific </a:t>
            </a:r>
            <a:r>
              <a:rPr lang="en-US" dirty="0"/>
              <a:t>brain area</a:t>
            </a:r>
            <a:endParaRPr lang="en-US" dirty="0" smtClean="0"/>
          </a:p>
          <a:p>
            <a:r>
              <a:rPr lang="en-US" dirty="0"/>
              <a:t>Critics are concerned that the notion of mental modules might lead to </a:t>
            </a:r>
            <a:r>
              <a:rPr lang="en-US" dirty="0" smtClean="0"/>
              <a:t>misguided assumptions.</a:t>
            </a:r>
          </a:p>
          <a:p>
            <a:pPr lvl="1"/>
            <a:r>
              <a:rPr lang="en-US" dirty="0" smtClean="0"/>
              <a:t>namely, that </a:t>
            </a:r>
            <a:r>
              <a:rPr lang="en-US" dirty="0"/>
              <a:t>virtually every human activity and </a:t>
            </a:r>
            <a:r>
              <a:rPr lang="en-US" dirty="0" smtClean="0"/>
              <a:t>capacity</a:t>
            </a:r>
            <a:r>
              <a:rPr lang="en-US" dirty="0"/>
              <a:t> </a:t>
            </a:r>
            <a:r>
              <a:rPr lang="en-US" dirty="0" smtClean="0"/>
              <a:t>is innate</a:t>
            </a:r>
            <a:endParaRPr lang="en-US" dirty="0"/>
          </a:p>
        </p:txBody>
      </p:sp>
    </p:spTree>
    <p:extLst>
      <p:ext uri="{BB962C8B-B14F-4D97-AF65-F5344CB8AC3E}">
        <p14:creationId xmlns:p14="http://schemas.microsoft.com/office/powerpoint/2010/main" val="352002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Innate Human Characteristics </a:t>
            </a:r>
            <a:r>
              <a:rPr lang="en-US" sz="2000" dirty="0" smtClean="0"/>
              <a:t>(1 of 2)</a:t>
            </a:r>
            <a:endParaRPr lang="en-US" sz="2000" dirty="0"/>
          </a:p>
        </p:txBody>
      </p:sp>
      <p:sp>
        <p:nvSpPr>
          <p:cNvPr id="3" name="Content Placeholder 2"/>
          <p:cNvSpPr>
            <a:spLocks noGrp="1"/>
          </p:cNvSpPr>
          <p:nvPr>
            <p:ph idx="1"/>
          </p:nvPr>
        </p:nvSpPr>
        <p:spPr/>
        <p:txBody>
          <a:bodyPr/>
          <a:lstStyle/>
          <a:p>
            <a:r>
              <a:rPr lang="en-US" dirty="0"/>
              <a:t>Because of the way our species evolved, many abilities, tendencies, and characteristics </a:t>
            </a:r>
            <a:r>
              <a:rPr lang="en-US" dirty="0" smtClean="0"/>
              <a:t>are:</a:t>
            </a:r>
            <a:endParaRPr lang="en-US" dirty="0"/>
          </a:p>
          <a:p>
            <a:pPr lvl="1"/>
            <a:r>
              <a:rPr lang="en-US" dirty="0"/>
              <a:t>either present at birth in all human </a:t>
            </a:r>
            <a:r>
              <a:rPr lang="en-US" dirty="0" smtClean="0"/>
              <a:t>beings, or</a:t>
            </a:r>
          </a:p>
          <a:p>
            <a:pPr lvl="1"/>
            <a:r>
              <a:rPr lang="en-US" dirty="0" smtClean="0"/>
              <a:t>develop </a:t>
            </a:r>
            <a:r>
              <a:rPr lang="en-US" dirty="0"/>
              <a:t>rapidly as a child </a:t>
            </a:r>
            <a:r>
              <a:rPr lang="en-US" dirty="0" smtClean="0"/>
              <a:t>matures</a:t>
            </a:r>
          </a:p>
          <a:p>
            <a:r>
              <a:rPr lang="en-US" dirty="0" smtClean="0"/>
              <a:t>Examples of traits:</a:t>
            </a:r>
          </a:p>
          <a:p>
            <a:pPr lvl="1"/>
            <a:r>
              <a:rPr lang="en-US" dirty="0" smtClean="0"/>
              <a:t>inborn reflexes</a:t>
            </a:r>
          </a:p>
          <a:p>
            <a:pPr lvl="1"/>
            <a:r>
              <a:rPr lang="en-US" dirty="0" smtClean="0"/>
              <a:t>an </a:t>
            </a:r>
            <a:r>
              <a:rPr lang="en-US" dirty="0"/>
              <a:t>attraction to </a:t>
            </a:r>
            <a:r>
              <a:rPr lang="en-US" dirty="0" smtClean="0"/>
              <a:t>novelty</a:t>
            </a:r>
          </a:p>
          <a:p>
            <a:pPr lvl="1"/>
            <a:r>
              <a:rPr lang="en-US" dirty="0" smtClean="0"/>
              <a:t>a </a:t>
            </a:r>
            <a:r>
              <a:rPr lang="en-US" dirty="0"/>
              <a:t>motive to explore and manipulate </a:t>
            </a:r>
            <a:r>
              <a:rPr lang="en-US" dirty="0" smtClean="0"/>
              <a:t>objects</a:t>
            </a:r>
          </a:p>
          <a:p>
            <a:pPr lvl="1"/>
            <a:r>
              <a:rPr lang="en-US" dirty="0" smtClean="0"/>
              <a:t>an </a:t>
            </a:r>
            <a:r>
              <a:rPr lang="en-US" dirty="0"/>
              <a:t>impulse to </a:t>
            </a:r>
            <a:r>
              <a:rPr lang="en-US" dirty="0" smtClean="0"/>
              <a:t>play</a:t>
            </a:r>
          </a:p>
          <a:p>
            <a:pPr lvl="1"/>
            <a:r>
              <a:rPr lang="en-US" dirty="0" smtClean="0"/>
              <a:t>the </a:t>
            </a:r>
            <a:r>
              <a:rPr lang="en-US" dirty="0"/>
              <a:t>capacity for certain basic cognitive </a:t>
            </a:r>
            <a:r>
              <a:rPr lang="en-US" dirty="0" smtClean="0"/>
              <a:t>skills</a:t>
            </a:r>
          </a:p>
        </p:txBody>
      </p:sp>
    </p:spTree>
    <p:extLst>
      <p:ext uri="{BB962C8B-B14F-4D97-AF65-F5344CB8AC3E}">
        <p14:creationId xmlns:p14="http://schemas.microsoft.com/office/powerpoint/2010/main" val="1598712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Innate Human Characteristics </a:t>
            </a:r>
            <a:r>
              <a:rPr lang="en-US" sz="2000" dirty="0" smtClean="0"/>
              <a:t>(2 of 2)</a:t>
            </a:r>
            <a:endParaRPr lang="en-US" sz="2000" dirty="0"/>
          </a:p>
        </p:txBody>
      </p:sp>
      <p:sp>
        <p:nvSpPr>
          <p:cNvPr id="3" name="Content Placeholder 2"/>
          <p:cNvSpPr>
            <a:spLocks noGrp="1"/>
          </p:cNvSpPr>
          <p:nvPr>
            <p:ph idx="1"/>
          </p:nvPr>
        </p:nvSpPr>
        <p:spPr/>
        <p:txBody>
          <a:bodyPr/>
          <a:lstStyle/>
          <a:p>
            <a:r>
              <a:rPr lang="en-US" dirty="0" smtClean="0"/>
              <a:t>There </a:t>
            </a:r>
            <a:r>
              <a:rPr lang="en-US" dirty="0"/>
              <a:t>are adaptive and evolutionary aspects </a:t>
            </a:r>
            <a:r>
              <a:rPr lang="en-US" dirty="0" smtClean="0"/>
              <a:t>of:</a:t>
            </a:r>
          </a:p>
          <a:p>
            <a:pPr lvl="1"/>
            <a:r>
              <a:rPr lang="en-US" dirty="0" smtClean="0"/>
              <a:t>sensory </a:t>
            </a:r>
            <a:r>
              <a:rPr lang="en-US" dirty="0"/>
              <a:t>and perceptual </a:t>
            </a:r>
            <a:r>
              <a:rPr lang="en-US" dirty="0" smtClean="0"/>
              <a:t>abilities</a:t>
            </a:r>
            <a:endParaRPr lang="en-US" dirty="0"/>
          </a:p>
          <a:p>
            <a:pPr lvl="1"/>
            <a:r>
              <a:rPr lang="en-US" dirty="0" smtClean="0"/>
              <a:t>learning</a:t>
            </a:r>
          </a:p>
          <a:p>
            <a:pPr lvl="1"/>
            <a:r>
              <a:rPr lang="en-US" dirty="0"/>
              <a:t>e</a:t>
            </a:r>
            <a:r>
              <a:rPr lang="en-US" dirty="0" smtClean="0"/>
              <a:t>thnocentrism</a:t>
            </a:r>
          </a:p>
          <a:p>
            <a:pPr lvl="1"/>
            <a:r>
              <a:rPr lang="en-US" dirty="0" smtClean="0"/>
              <a:t>cognitive biases</a:t>
            </a:r>
          </a:p>
          <a:p>
            <a:pPr lvl="1"/>
            <a:r>
              <a:rPr lang="en-US" dirty="0" smtClean="0"/>
              <a:t>memory</a:t>
            </a:r>
          </a:p>
          <a:p>
            <a:pPr lvl="1"/>
            <a:r>
              <a:rPr lang="en-US" dirty="0" smtClean="0"/>
              <a:t>emotions </a:t>
            </a:r>
            <a:r>
              <a:rPr lang="en-US" dirty="0"/>
              <a:t>and emotional </a:t>
            </a:r>
            <a:r>
              <a:rPr lang="en-US" dirty="0" smtClean="0"/>
              <a:t>expressions</a:t>
            </a:r>
            <a:endParaRPr lang="en-US" dirty="0"/>
          </a:p>
          <a:p>
            <a:pPr lvl="1"/>
            <a:r>
              <a:rPr lang="en-US" dirty="0"/>
              <a:t>stress </a:t>
            </a:r>
            <a:r>
              <a:rPr lang="en-US" dirty="0" smtClean="0"/>
              <a:t>reactions</a:t>
            </a:r>
          </a:p>
          <a:p>
            <a:pPr lvl="1"/>
            <a:r>
              <a:rPr lang="en-US" dirty="0" smtClean="0"/>
              <a:t>the </a:t>
            </a:r>
            <a:r>
              <a:rPr lang="en-US" dirty="0"/>
              <a:t>tendency to gain weight when food is </a:t>
            </a:r>
            <a:r>
              <a:rPr lang="en-US" dirty="0" smtClean="0"/>
              <a:t>plentiful</a:t>
            </a:r>
            <a:endParaRPr lang="en-US" dirty="0"/>
          </a:p>
          <a:p>
            <a:pPr lvl="1"/>
            <a:r>
              <a:rPr lang="en-US" dirty="0" smtClean="0"/>
              <a:t>attachment </a:t>
            </a:r>
            <a:r>
              <a:rPr lang="en-US" dirty="0"/>
              <a:t>to </a:t>
            </a:r>
            <a:r>
              <a:rPr lang="en-US" dirty="0" smtClean="0"/>
              <a:t>others</a:t>
            </a:r>
            <a:endParaRPr lang="en-US" dirty="0"/>
          </a:p>
        </p:txBody>
      </p:sp>
    </p:spTree>
    <p:extLst>
      <p:ext uri="{BB962C8B-B14F-4D97-AF65-F5344CB8AC3E}">
        <p14:creationId xmlns:p14="http://schemas.microsoft.com/office/powerpoint/2010/main" val="221525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Human Heritage: Courtship and Mating </a:t>
            </a:r>
          </a:p>
        </p:txBody>
      </p:sp>
      <p:sp>
        <p:nvSpPr>
          <p:cNvPr id="5" name="Content Placeholder 4"/>
          <p:cNvSpPr>
            <a:spLocks noGrp="1"/>
          </p:cNvSpPr>
          <p:nvPr>
            <p:ph idx="1"/>
          </p:nvPr>
        </p:nvSpPr>
        <p:spPr/>
        <p:txBody>
          <a:bodyPr/>
          <a:lstStyle/>
          <a:p>
            <a:r>
              <a:rPr lang="en-US" sz="2800" b="1" dirty="0"/>
              <a:t>LO 3.3.A</a:t>
            </a:r>
            <a:r>
              <a:rPr lang="en-US" sz="2800" dirty="0"/>
              <a:t> Compare the sexual strategies of females and males, according to the sociobiological perspective.</a:t>
            </a:r>
          </a:p>
          <a:p>
            <a:r>
              <a:rPr lang="en-US" sz="2800" b="1" dirty="0"/>
              <a:t>LO 3.3.B</a:t>
            </a:r>
            <a:r>
              <a:rPr lang="en-US" sz="2800" dirty="0"/>
              <a:t> Discuss four challenges to the evolutionary view of human mating strategies. </a:t>
            </a:r>
          </a:p>
        </p:txBody>
      </p:sp>
    </p:spTree>
    <p:extLst>
      <p:ext uri="{BB962C8B-B14F-4D97-AF65-F5344CB8AC3E}">
        <p14:creationId xmlns:p14="http://schemas.microsoft.com/office/powerpoint/2010/main" val="1209558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Unlocking the Secrets of Genes </a:t>
            </a:r>
          </a:p>
        </p:txBody>
      </p:sp>
      <p:sp>
        <p:nvSpPr>
          <p:cNvPr id="6" name="Content Placeholder 5"/>
          <p:cNvSpPr>
            <a:spLocks noGrp="1"/>
          </p:cNvSpPr>
          <p:nvPr>
            <p:ph idx="1"/>
          </p:nvPr>
        </p:nvSpPr>
        <p:spPr/>
        <p:txBody>
          <a:bodyPr/>
          <a:lstStyle/>
          <a:p>
            <a:r>
              <a:rPr lang="en-US" sz="2800" b="1" dirty="0"/>
              <a:t>LO 3.1.A</a:t>
            </a:r>
            <a:r>
              <a:rPr lang="en-US" sz="2800" dirty="0"/>
              <a:t> Explain how genes, chromosomes, DNA, and genomes all relate to one another.</a:t>
            </a:r>
          </a:p>
          <a:p>
            <a:r>
              <a:rPr lang="en-US" sz="2800" b="1" dirty="0"/>
              <a:t>LO 3.1.B</a:t>
            </a:r>
            <a:r>
              <a:rPr lang="en-US" sz="2800" dirty="0"/>
              <a:t> Explain why the study of epigenetics offers an important avenue for </a:t>
            </a:r>
            <a:r>
              <a:rPr lang="en-US" sz="2800" dirty="0" smtClean="0"/>
              <a:t>understanding </a:t>
            </a:r>
            <a:r>
              <a:rPr lang="en-US" sz="2800" dirty="0"/>
              <a:t>the genetic components of thought and </a:t>
            </a:r>
            <a:r>
              <a:rPr lang="en-US" sz="2800" dirty="0" smtClean="0"/>
              <a:t>behavior</a:t>
            </a:r>
            <a:r>
              <a:rPr lang="en-US" sz="2800" dirty="0"/>
              <a:t>. </a:t>
            </a:r>
          </a:p>
        </p:txBody>
      </p:sp>
    </p:spTree>
    <p:extLst>
      <p:ext uri="{BB962C8B-B14F-4D97-AF65-F5344CB8AC3E}">
        <p14:creationId xmlns:p14="http://schemas.microsoft.com/office/powerpoint/2010/main" val="4099539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and Sexual Strategies </a:t>
            </a:r>
            <a:r>
              <a:rPr lang="en-US" sz="2000" dirty="0" smtClean="0"/>
              <a:t>(1 of 3)</a:t>
            </a:r>
            <a:endParaRPr lang="en-US" sz="2000" dirty="0"/>
          </a:p>
        </p:txBody>
      </p:sp>
      <p:sp>
        <p:nvSpPr>
          <p:cNvPr id="5" name="Content Placeholder 4"/>
          <p:cNvSpPr>
            <a:spLocks noGrp="1"/>
          </p:cNvSpPr>
          <p:nvPr>
            <p:ph idx="1"/>
          </p:nvPr>
        </p:nvSpPr>
        <p:spPr/>
        <p:txBody>
          <a:bodyPr/>
          <a:lstStyle/>
          <a:p>
            <a:r>
              <a:rPr lang="en-US" i="1" dirty="0"/>
              <a:t>Sociobiologists</a:t>
            </a:r>
            <a:r>
              <a:rPr lang="en-US" dirty="0"/>
              <a:t> and evolutionary psychologists argue that males and females have evolved different sexual and courtship </a:t>
            </a:r>
            <a:r>
              <a:rPr lang="en-US" dirty="0" smtClean="0"/>
              <a:t>strategies.</a:t>
            </a:r>
          </a:p>
          <a:p>
            <a:r>
              <a:rPr lang="en-US" dirty="0" smtClean="0"/>
              <a:t>These have evolved </a:t>
            </a:r>
            <a:r>
              <a:rPr lang="en-US" dirty="0"/>
              <a:t>in response to survival problems faced in the distant past. </a:t>
            </a:r>
          </a:p>
        </p:txBody>
      </p:sp>
    </p:spTree>
    <p:extLst>
      <p:ext uri="{BB962C8B-B14F-4D97-AF65-F5344CB8AC3E}">
        <p14:creationId xmlns:p14="http://schemas.microsoft.com/office/powerpoint/2010/main" val="3477554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Evolution and Sexual Strategies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In this view, it has been adaptive </a:t>
            </a:r>
            <a:r>
              <a:rPr lang="en-US" dirty="0" smtClean="0"/>
              <a:t>for:</a:t>
            </a:r>
          </a:p>
          <a:p>
            <a:pPr lvl="1"/>
            <a:r>
              <a:rPr lang="en-US" dirty="0" smtClean="0"/>
              <a:t>males </a:t>
            </a:r>
            <a:r>
              <a:rPr lang="en-US" dirty="0"/>
              <a:t>to be promiscuous, to be attracted to young partners, and to want sexual </a:t>
            </a:r>
            <a:r>
              <a:rPr lang="en-US" dirty="0" smtClean="0"/>
              <a:t>novelty</a:t>
            </a:r>
          </a:p>
          <a:p>
            <a:pPr lvl="1"/>
            <a:r>
              <a:rPr lang="en-US" dirty="0" smtClean="0"/>
              <a:t>females </a:t>
            </a:r>
            <a:r>
              <a:rPr lang="en-US" dirty="0"/>
              <a:t>to be monogamous, to be choosy about partners, and to prefer security to </a:t>
            </a:r>
            <a:r>
              <a:rPr lang="en-US" dirty="0" smtClean="0"/>
              <a:t>novelty</a:t>
            </a:r>
          </a:p>
          <a:p>
            <a:r>
              <a:rPr lang="en-US" dirty="0"/>
              <a:t>Evolutionary psychologists </a:t>
            </a:r>
            <a:r>
              <a:rPr lang="en-US" dirty="0" smtClean="0"/>
              <a:t>research commonalities </a:t>
            </a:r>
            <a:r>
              <a:rPr lang="en-US" dirty="0"/>
              <a:t>in human mating and dating </a:t>
            </a:r>
            <a:r>
              <a:rPr lang="en-US" dirty="0" smtClean="0"/>
              <a:t>practices around </a:t>
            </a:r>
            <a:r>
              <a:rPr lang="en-US" dirty="0"/>
              <a:t>the world.</a:t>
            </a:r>
          </a:p>
        </p:txBody>
      </p:sp>
    </p:spTree>
    <p:extLst>
      <p:ext uri="{BB962C8B-B14F-4D97-AF65-F5344CB8AC3E}">
        <p14:creationId xmlns:p14="http://schemas.microsoft.com/office/powerpoint/2010/main" val="2692044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Evolution and Sexual Strategies </a:t>
            </a:r>
            <a:r>
              <a:rPr lang="en-US" sz="2000" b="1" dirty="0" smtClean="0"/>
              <a:t>(3 of 3)</a:t>
            </a:r>
            <a:br>
              <a:rPr lang="en-US" sz="2000" b="1" dirty="0" smtClean="0"/>
            </a:br>
            <a:r>
              <a:rPr lang="en-US" b="1" dirty="0" smtClean="0">
                <a:solidFill>
                  <a:prstClr val="black"/>
                </a:solidFill>
              </a:rPr>
              <a:t>Figure 3.3</a:t>
            </a:r>
            <a:br>
              <a:rPr lang="en-US" b="1" dirty="0" smtClean="0">
                <a:solidFill>
                  <a:prstClr val="black"/>
                </a:solidFill>
              </a:rPr>
            </a:br>
            <a:r>
              <a:rPr lang="en-US" b="1" dirty="0"/>
              <a:t>Preferred Age in a Mate</a:t>
            </a:r>
          </a:p>
        </p:txBody>
      </p:sp>
      <p:pic>
        <p:nvPicPr>
          <p:cNvPr id="3" name="Picture 2" descr="A bar graph of preferred age in a mate shows that men prefer women younger than themselves, and women prefer men older then themselves. The following lists provide the data of years younger or older than self by country and gender. Men: years younger than self: Zambia, negative 7.5; Colombia, negative 4.5; Poland, negative 2.9; Italy, negative 2.7;United States: negative 2.9; Women: years older than self: Zambia, 4.1; Colombia, 4.5; Poland, 3.15; Italy, 3.15; United States, 2.75.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3625" y="1600200"/>
            <a:ext cx="6472575" cy="4419600"/>
          </a:xfrm>
          <a:prstGeom prst="rect">
            <a:avLst/>
          </a:prstGeom>
        </p:spPr>
      </p:pic>
    </p:spTree>
    <p:extLst>
      <p:ext uri="{BB962C8B-B14F-4D97-AF65-F5344CB8AC3E}">
        <p14:creationId xmlns:p14="http://schemas.microsoft.com/office/powerpoint/2010/main" val="231641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“Genetic Leash”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Critics argue that evolutionary explanations of infidelity and </a:t>
            </a:r>
            <a:r>
              <a:rPr lang="en-US" dirty="0" smtClean="0"/>
              <a:t>monogamy:</a:t>
            </a:r>
          </a:p>
          <a:p>
            <a:pPr lvl="1"/>
            <a:r>
              <a:rPr lang="en-US" dirty="0" smtClean="0"/>
              <a:t>are </a:t>
            </a:r>
            <a:r>
              <a:rPr lang="en-US" dirty="0"/>
              <a:t>based on simplistic stereotypes of gender </a:t>
            </a:r>
            <a:r>
              <a:rPr lang="en-US" dirty="0" smtClean="0"/>
              <a:t>differences</a:t>
            </a:r>
            <a:endParaRPr lang="en-US" dirty="0"/>
          </a:p>
          <a:p>
            <a:pPr lvl="1"/>
            <a:r>
              <a:rPr lang="en-US" dirty="0" smtClean="0"/>
              <a:t>that </a:t>
            </a:r>
            <a:r>
              <a:rPr lang="en-US" dirty="0"/>
              <a:t>they rely too heavily on answers to questionnaires, which often do not reflect real-life </a:t>
            </a:r>
            <a:r>
              <a:rPr lang="en-US" dirty="0" smtClean="0"/>
              <a:t>choices</a:t>
            </a:r>
          </a:p>
          <a:p>
            <a:pPr lvl="1"/>
            <a:r>
              <a:rPr lang="en-US" dirty="0" smtClean="0"/>
              <a:t>that </a:t>
            </a:r>
            <a:r>
              <a:rPr lang="en-US" dirty="0"/>
              <a:t>convenience samples used in questionnaire studies are not necessarily representative of people in </a:t>
            </a:r>
            <a:r>
              <a:rPr lang="en-US" dirty="0" smtClean="0"/>
              <a:t>general</a:t>
            </a:r>
          </a:p>
          <a:p>
            <a:pPr lvl="1"/>
            <a:r>
              <a:rPr lang="en-US" dirty="0" smtClean="0"/>
              <a:t>that </a:t>
            </a:r>
            <a:r>
              <a:rPr lang="en-US" dirty="0"/>
              <a:t>the evolutionary emphasis on the Pleistocene Age may not be </a:t>
            </a:r>
            <a:r>
              <a:rPr lang="en-US" dirty="0" smtClean="0"/>
              <a:t>warranted</a:t>
            </a:r>
            <a:endParaRPr lang="en-US" dirty="0"/>
          </a:p>
        </p:txBody>
      </p:sp>
    </p:spTree>
    <p:extLst>
      <p:ext uri="{BB962C8B-B14F-4D97-AF65-F5344CB8AC3E}">
        <p14:creationId xmlns:p14="http://schemas.microsoft.com/office/powerpoint/2010/main" val="69832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“Genetic Leash”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Moreover, our ancestors probably did not have a wide range of partners to choose </a:t>
            </a:r>
            <a:r>
              <a:rPr lang="en-US" dirty="0" smtClean="0"/>
              <a:t>from.</a:t>
            </a:r>
          </a:p>
          <a:p>
            <a:r>
              <a:rPr lang="en-US" dirty="0" smtClean="0"/>
              <a:t>Evidence </a:t>
            </a:r>
            <a:r>
              <a:rPr lang="en-US" dirty="0"/>
              <a:t>suggests that what may have evolved is mate selection based </a:t>
            </a:r>
            <a:r>
              <a:rPr lang="en-US" dirty="0" smtClean="0"/>
              <a:t>on:</a:t>
            </a:r>
          </a:p>
          <a:p>
            <a:pPr lvl="1"/>
            <a:r>
              <a:rPr lang="en-US" dirty="0" smtClean="0"/>
              <a:t>similarity</a:t>
            </a:r>
          </a:p>
          <a:p>
            <a:pPr lvl="1"/>
            <a:r>
              <a:rPr lang="en-US" dirty="0" smtClean="0"/>
              <a:t>proximity</a:t>
            </a:r>
          </a:p>
          <a:p>
            <a:r>
              <a:rPr lang="en-US" dirty="0"/>
              <a:t>The central issue dividing evolutionary theorists and their critics is the length of the “genetic leash.” </a:t>
            </a:r>
          </a:p>
        </p:txBody>
      </p:sp>
    </p:spTree>
    <p:extLst>
      <p:ext uri="{BB962C8B-B14F-4D97-AF65-F5344CB8AC3E}">
        <p14:creationId xmlns:p14="http://schemas.microsoft.com/office/powerpoint/2010/main" val="406307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“Genetic Leash” </a:t>
            </a:r>
            <a:r>
              <a:rPr lang="en-US" sz="2000" b="1" dirty="0" smtClean="0"/>
              <a:t>(3 of 3)</a:t>
            </a:r>
            <a:br>
              <a:rPr lang="en-US" sz="2000" b="1" dirty="0" smtClean="0"/>
            </a:br>
            <a:r>
              <a:rPr lang="en-US" b="1" dirty="0" smtClean="0"/>
              <a:t>Figure 3.4</a:t>
            </a:r>
            <a:br>
              <a:rPr lang="en-US" b="1" dirty="0" smtClean="0"/>
            </a:br>
            <a:r>
              <a:rPr lang="en-US" b="1" dirty="0"/>
              <a:t>Attitudes </a:t>
            </a:r>
            <a:r>
              <a:rPr lang="en-US" b="1" dirty="0" smtClean="0"/>
              <a:t>toward Chastity</a:t>
            </a:r>
            <a:endParaRPr lang="en-US" b="1" dirty="0"/>
          </a:p>
        </p:txBody>
      </p:sp>
      <p:pic>
        <p:nvPicPr>
          <p:cNvPr id="3" name="Picture 2" descr="A bar graph of ratings of importance of chastity versus country and gender. China: male, 2.6; female, 2.7. Palestinian Arabs: male, 2.5; female, 0.9. Zambia: male, 1.6; female, 0.95. United States: male, 0.85; female, 0.6. Sweden: male, 0.35; female, 0.4.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66" y="1676400"/>
            <a:ext cx="7587934" cy="4495800"/>
          </a:xfrm>
          <a:prstGeom prst="rect">
            <a:avLst/>
          </a:prstGeom>
        </p:spPr>
      </p:pic>
    </p:spTree>
    <p:extLst>
      <p:ext uri="{BB962C8B-B14F-4D97-AF65-F5344CB8AC3E}">
        <p14:creationId xmlns:p14="http://schemas.microsoft.com/office/powerpoint/2010/main" val="226530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Genetics of Difference </a:t>
            </a:r>
          </a:p>
        </p:txBody>
      </p:sp>
      <p:sp>
        <p:nvSpPr>
          <p:cNvPr id="5" name="Content Placeholder 4"/>
          <p:cNvSpPr>
            <a:spLocks noGrp="1"/>
          </p:cNvSpPr>
          <p:nvPr>
            <p:ph idx="1"/>
          </p:nvPr>
        </p:nvSpPr>
        <p:spPr/>
        <p:txBody>
          <a:bodyPr/>
          <a:lstStyle/>
          <a:p>
            <a:r>
              <a:rPr lang="en-US" sz="2800" b="1" dirty="0"/>
              <a:t>LO 3.4.A</a:t>
            </a:r>
            <a:r>
              <a:rPr lang="en-US" sz="2800" dirty="0"/>
              <a:t> Explain what heritability refers to, and discuss three important facts about heritability that should be kept in mind when discussing genetic contributions to behavior.</a:t>
            </a:r>
          </a:p>
          <a:p>
            <a:r>
              <a:rPr lang="en-US" sz="2800" b="1" dirty="0"/>
              <a:t>LO 3.4.B</a:t>
            </a:r>
            <a:r>
              <a:rPr lang="en-US" sz="2800" dirty="0"/>
              <a:t> Outline the basic design of a heritability study that involves twins and adoptees. </a:t>
            </a:r>
          </a:p>
        </p:txBody>
      </p:sp>
    </p:spTree>
    <p:extLst>
      <p:ext uri="{BB962C8B-B14F-4D97-AF65-F5344CB8AC3E}">
        <p14:creationId xmlns:p14="http://schemas.microsoft.com/office/powerpoint/2010/main" val="401344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Meaning of </a:t>
            </a:r>
            <a:r>
              <a:rPr lang="en-US" dirty="0" smtClean="0"/>
              <a:t>Heritability </a:t>
            </a:r>
            <a:r>
              <a:rPr lang="en-US" sz="2000" dirty="0" smtClean="0"/>
              <a:t>(1 of 2)</a:t>
            </a:r>
            <a:endParaRPr lang="en-US" sz="2000" dirty="0"/>
          </a:p>
        </p:txBody>
      </p:sp>
      <p:sp>
        <p:nvSpPr>
          <p:cNvPr id="5" name="Content Placeholder 4"/>
          <p:cNvSpPr>
            <a:spLocks noGrp="1"/>
          </p:cNvSpPr>
          <p:nvPr>
            <p:ph idx="1"/>
          </p:nvPr>
        </p:nvSpPr>
        <p:spPr/>
        <p:txBody>
          <a:bodyPr/>
          <a:lstStyle/>
          <a:p>
            <a:r>
              <a:rPr lang="en-US" i="1" dirty="0"/>
              <a:t>Heritability</a:t>
            </a:r>
            <a:r>
              <a:rPr lang="en-US" dirty="0"/>
              <a:t> refers to the extent to which differences in a trait or ability within a group of individuals are accounted for by genetic differences</a:t>
            </a:r>
            <a:r>
              <a:rPr lang="en-US" dirty="0" smtClean="0"/>
              <a:t>.</a:t>
            </a:r>
          </a:p>
          <a:p>
            <a:r>
              <a:rPr lang="en-US" dirty="0"/>
              <a:t>Heritability estimates do not apply to specific individuals or to differences between groups</a:t>
            </a:r>
            <a:r>
              <a:rPr lang="en-US" dirty="0" smtClean="0"/>
              <a:t>. </a:t>
            </a:r>
          </a:p>
          <a:p>
            <a:r>
              <a:rPr lang="en-US" dirty="0"/>
              <a:t>They apply only to differences within a particular group living in a particular environment.</a:t>
            </a:r>
          </a:p>
          <a:p>
            <a:pPr lvl="1"/>
            <a:r>
              <a:rPr lang="en-US" dirty="0" smtClean="0"/>
              <a:t>Example: Heritability </a:t>
            </a:r>
            <a:r>
              <a:rPr lang="en-US" dirty="0"/>
              <a:t>is higher for children in affluent families than in impoverished ones</a:t>
            </a:r>
            <a:r>
              <a:rPr lang="en-US" dirty="0" smtClean="0"/>
              <a:t>.</a:t>
            </a:r>
            <a:endParaRPr lang="en-US" dirty="0"/>
          </a:p>
        </p:txBody>
      </p:sp>
    </p:spTree>
    <p:extLst>
      <p:ext uri="{BB962C8B-B14F-4D97-AF65-F5344CB8AC3E}">
        <p14:creationId xmlns:p14="http://schemas.microsoft.com/office/powerpoint/2010/main" val="363225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Meaning of </a:t>
            </a:r>
            <a:r>
              <a:rPr lang="en-US" dirty="0" smtClean="0"/>
              <a:t>Heritability </a:t>
            </a:r>
            <a:r>
              <a:rPr lang="en-US" sz="2000" dirty="0" smtClean="0"/>
              <a:t>(2 of 2)</a:t>
            </a:r>
            <a:endParaRPr lang="en-US" sz="2000" dirty="0"/>
          </a:p>
        </p:txBody>
      </p:sp>
      <p:sp>
        <p:nvSpPr>
          <p:cNvPr id="5" name="Content Placeholder 4"/>
          <p:cNvSpPr>
            <a:spLocks noGrp="1"/>
          </p:cNvSpPr>
          <p:nvPr>
            <p:ph idx="1"/>
          </p:nvPr>
        </p:nvSpPr>
        <p:spPr/>
        <p:txBody>
          <a:bodyPr/>
          <a:lstStyle/>
          <a:p>
            <a:r>
              <a:rPr lang="en-US" dirty="0" smtClean="0"/>
              <a:t>Even highly </a:t>
            </a:r>
            <a:r>
              <a:rPr lang="en-US" dirty="0"/>
              <a:t>heritable traits can often be modified by the environment</a:t>
            </a:r>
            <a:r>
              <a:rPr lang="en-US" dirty="0" smtClean="0"/>
              <a:t>.</a:t>
            </a:r>
          </a:p>
          <a:p>
            <a:r>
              <a:rPr lang="en-US" dirty="0"/>
              <a:t>Behavioral </a:t>
            </a:r>
            <a:r>
              <a:rPr lang="en-US" dirty="0" smtClean="0"/>
              <a:t>geneticists have </a:t>
            </a:r>
            <a:r>
              <a:rPr lang="en-US" dirty="0"/>
              <a:t>found many examples of how genes interact with the environment</a:t>
            </a:r>
            <a:r>
              <a:rPr lang="en-US" dirty="0" smtClean="0"/>
              <a:t>.</a:t>
            </a:r>
            <a:endParaRPr lang="en-US" dirty="0"/>
          </a:p>
          <a:p>
            <a:pPr lvl="1"/>
            <a:r>
              <a:rPr lang="en-US" dirty="0" smtClean="0"/>
              <a:t>Although height is </a:t>
            </a:r>
            <a:r>
              <a:rPr lang="en-US" dirty="0"/>
              <a:t>highly heritable, malnourished children may not grow to be as tall as they would </a:t>
            </a:r>
            <a:r>
              <a:rPr lang="en-US" dirty="0" smtClean="0"/>
              <a:t>with sufficient food.</a:t>
            </a:r>
          </a:p>
          <a:p>
            <a:pPr lvl="1"/>
            <a:r>
              <a:rPr lang="en-US" dirty="0" smtClean="0"/>
              <a:t>Children </a:t>
            </a:r>
            <a:r>
              <a:rPr lang="en-US" dirty="0"/>
              <a:t>who eat an extremely nutritious diet may grow to be taller </a:t>
            </a:r>
            <a:r>
              <a:rPr lang="en-US" dirty="0" smtClean="0"/>
              <a:t>than anyone </a:t>
            </a:r>
            <a:r>
              <a:rPr lang="en-US" dirty="0"/>
              <a:t>thought they could</a:t>
            </a:r>
            <a:r>
              <a:rPr lang="en-US" dirty="0" smtClean="0"/>
              <a:t>.</a:t>
            </a:r>
          </a:p>
          <a:p>
            <a:pPr lvl="1"/>
            <a:r>
              <a:rPr lang="en-US" dirty="0" smtClean="0"/>
              <a:t>The same principle applies to psychological traits and skills.</a:t>
            </a:r>
            <a:endParaRPr lang="en-US" dirty="0"/>
          </a:p>
        </p:txBody>
      </p:sp>
    </p:spTree>
    <p:extLst>
      <p:ext uri="{BB962C8B-B14F-4D97-AF65-F5344CB8AC3E}">
        <p14:creationId xmlns:p14="http://schemas.microsoft.com/office/powerpoint/2010/main" val="171584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Heritability </a:t>
            </a:r>
            <a:r>
              <a:rPr lang="en-US" sz="2000" dirty="0" smtClean="0"/>
              <a:t>(1 of 3)</a:t>
            </a:r>
            <a:endParaRPr lang="en-US" sz="2000" dirty="0"/>
          </a:p>
        </p:txBody>
      </p:sp>
      <p:sp>
        <p:nvSpPr>
          <p:cNvPr id="3" name="Content Placeholder 2"/>
          <p:cNvSpPr>
            <a:spLocks noGrp="1"/>
          </p:cNvSpPr>
          <p:nvPr>
            <p:ph idx="1"/>
          </p:nvPr>
        </p:nvSpPr>
        <p:spPr/>
        <p:txBody>
          <a:bodyPr/>
          <a:lstStyle/>
          <a:p>
            <a:r>
              <a:rPr lang="en-US" dirty="0"/>
              <a:t>Behavioral geneticists often study differences among individuals by using data from studies </a:t>
            </a:r>
            <a:r>
              <a:rPr lang="en-US" dirty="0" smtClean="0"/>
              <a:t>of:</a:t>
            </a:r>
          </a:p>
          <a:p>
            <a:pPr lvl="1"/>
            <a:r>
              <a:rPr lang="en-US" dirty="0" smtClean="0"/>
              <a:t>adopted </a:t>
            </a:r>
            <a:r>
              <a:rPr lang="en-US" dirty="0"/>
              <a:t>children </a:t>
            </a:r>
            <a:endParaRPr lang="en-US" dirty="0" smtClean="0"/>
          </a:p>
          <a:p>
            <a:pPr lvl="1"/>
            <a:r>
              <a:rPr lang="en-US" i="1" dirty="0" smtClean="0"/>
              <a:t>identical</a:t>
            </a:r>
            <a:r>
              <a:rPr lang="en-US" dirty="0" smtClean="0"/>
              <a:t> </a:t>
            </a:r>
            <a:r>
              <a:rPr lang="en-US" dirty="0"/>
              <a:t>and </a:t>
            </a:r>
            <a:r>
              <a:rPr lang="en-US" i="1" dirty="0"/>
              <a:t>fraternal </a:t>
            </a:r>
            <a:r>
              <a:rPr lang="en-US" i="1" dirty="0" smtClean="0"/>
              <a:t>twins</a:t>
            </a:r>
            <a:endParaRPr lang="en-US" dirty="0"/>
          </a:p>
          <a:p>
            <a:r>
              <a:rPr lang="en-US" dirty="0"/>
              <a:t>By comparing the genetic and environmental “</a:t>
            </a:r>
            <a:r>
              <a:rPr lang="en-US" dirty="0" smtClean="0"/>
              <a:t>overlap,” </a:t>
            </a:r>
            <a:r>
              <a:rPr lang="en-US" dirty="0"/>
              <a:t>researchers can estimate the heritability of a trait</a:t>
            </a:r>
            <a:r>
              <a:rPr lang="en-US" dirty="0" smtClean="0"/>
              <a:t>.</a:t>
            </a:r>
          </a:p>
          <a:p>
            <a:pPr lvl="1"/>
            <a:r>
              <a:rPr lang="en-US" dirty="0" smtClean="0"/>
              <a:t>Example: If identical twins </a:t>
            </a:r>
            <a:r>
              <a:rPr lang="en-US" dirty="0"/>
              <a:t>are more alike than fraternal twins, then the increased similarity must be due to </a:t>
            </a:r>
            <a:r>
              <a:rPr lang="en-US" dirty="0" smtClean="0"/>
              <a:t>genetic influences.</a:t>
            </a:r>
            <a:endParaRPr lang="en-US" dirty="0"/>
          </a:p>
        </p:txBody>
      </p:sp>
    </p:spTree>
    <p:extLst>
      <p:ext uri="{BB962C8B-B14F-4D97-AF65-F5344CB8AC3E}">
        <p14:creationId xmlns:p14="http://schemas.microsoft.com/office/powerpoint/2010/main" val="75662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Genome </a:t>
            </a:r>
            <a:r>
              <a:rPr lang="en-US" sz="2000" dirty="0" smtClean="0"/>
              <a:t>(1 of 8)</a:t>
            </a:r>
            <a:endParaRPr lang="en-US" sz="2000" dirty="0"/>
          </a:p>
        </p:txBody>
      </p:sp>
      <p:sp>
        <p:nvSpPr>
          <p:cNvPr id="3" name="Content Placeholder 2"/>
          <p:cNvSpPr>
            <a:spLocks noGrp="1"/>
          </p:cNvSpPr>
          <p:nvPr>
            <p:ph idx="1"/>
          </p:nvPr>
        </p:nvSpPr>
        <p:spPr/>
        <p:txBody>
          <a:bodyPr/>
          <a:lstStyle/>
          <a:p>
            <a:r>
              <a:rPr lang="en-US" dirty="0"/>
              <a:t>In general, </a:t>
            </a:r>
            <a:r>
              <a:rPr lang="en-US" i="1" dirty="0"/>
              <a:t>behavioral geneticists</a:t>
            </a:r>
            <a:r>
              <a:rPr lang="en-US" dirty="0"/>
              <a:t> study our differences, such as those originating in heredity</a:t>
            </a:r>
            <a:r>
              <a:rPr lang="en-US" dirty="0" smtClean="0"/>
              <a:t>.</a:t>
            </a:r>
          </a:p>
          <a:p>
            <a:r>
              <a:rPr lang="en-US" dirty="0"/>
              <a:t>Researchers </a:t>
            </a:r>
            <a:r>
              <a:rPr lang="en-US" dirty="0" smtClean="0"/>
              <a:t>attempt </a:t>
            </a:r>
            <a:r>
              <a:rPr lang="en-US" dirty="0"/>
              <a:t>to tease apart the relative contributions </a:t>
            </a:r>
            <a:r>
              <a:rPr lang="en-US" dirty="0" smtClean="0"/>
              <a:t>of:</a:t>
            </a:r>
          </a:p>
          <a:p>
            <a:pPr lvl="1"/>
            <a:r>
              <a:rPr lang="en-US" dirty="0" smtClean="0"/>
              <a:t>heredity</a:t>
            </a:r>
          </a:p>
          <a:p>
            <a:pPr lvl="1"/>
            <a:r>
              <a:rPr lang="en-US" dirty="0" smtClean="0"/>
              <a:t>environment</a:t>
            </a:r>
          </a:p>
          <a:p>
            <a:r>
              <a:rPr lang="en-US" dirty="0" smtClean="0"/>
              <a:t>They adopt </a:t>
            </a:r>
            <a:r>
              <a:rPr lang="en-US" dirty="0"/>
              <a:t>a nature </a:t>
            </a:r>
            <a:r>
              <a:rPr lang="en-US" i="1" dirty="0" smtClean="0"/>
              <a:t>and</a:t>
            </a:r>
            <a:r>
              <a:rPr lang="en-US" dirty="0" smtClean="0"/>
              <a:t> nurture </a:t>
            </a:r>
            <a:r>
              <a:rPr lang="en-US" dirty="0"/>
              <a:t>approach in their investigations.</a:t>
            </a:r>
            <a:r>
              <a:rPr lang="en-US" dirty="0" smtClean="0"/>
              <a:t> </a:t>
            </a:r>
            <a:endParaRPr lang="en-US" dirty="0"/>
          </a:p>
        </p:txBody>
      </p:sp>
    </p:spTree>
    <p:extLst>
      <p:ext uri="{BB962C8B-B14F-4D97-AF65-F5344CB8AC3E}">
        <p14:creationId xmlns:p14="http://schemas.microsoft.com/office/powerpoint/2010/main" val="409631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Computing Heritability </a:t>
            </a:r>
            <a:r>
              <a:rPr lang="en-US" sz="2000" b="1" dirty="0" smtClean="0"/>
              <a:t>(2 of 3)</a:t>
            </a:r>
            <a:br>
              <a:rPr lang="en-US" sz="2000" b="1" dirty="0" smtClean="0"/>
            </a:br>
            <a:r>
              <a:rPr lang="en-US" b="1" dirty="0" smtClean="0"/>
              <a:t>Figure 3.5</a:t>
            </a:r>
            <a:br>
              <a:rPr lang="en-US" b="1" dirty="0" smtClean="0"/>
            </a:br>
            <a:r>
              <a:rPr lang="en-US" b="1" dirty="0"/>
              <a:t>Heritability and Adoption</a:t>
            </a:r>
          </a:p>
        </p:txBody>
      </p:sp>
      <p:pic>
        <p:nvPicPr>
          <p:cNvPr id="3" name="Picture 2" descr="One way of inferring heritability is by studying adopted children. The adopted child has the shared genes of the biological parents, but lives in the shared environment of the adoptive parents."/>
          <p:cNvPicPr>
            <a:picLocks noChangeAspect="1"/>
          </p:cNvPicPr>
          <p:nvPr/>
        </p:nvPicPr>
        <p:blipFill rotWithShape="1">
          <a:blip r:embed="rId3" cstate="print">
            <a:extLst>
              <a:ext uri="{28A0092B-C50C-407E-A947-70E740481C1C}">
                <a14:useLocalDpi xmlns:a14="http://schemas.microsoft.com/office/drawing/2010/main" val="0"/>
              </a:ext>
            </a:extLst>
          </a:blip>
          <a:srcRect l="5920" t="23728" r="2122" b="18428"/>
          <a:stretch/>
        </p:blipFill>
        <p:spPr>
          <a:xfrm>
            <a:off x="737896" y="1841522"/>
            <a:ext cx="7471747" cy="3949678"/>
          </a:xfrm>
          <a:prstGeom prst="rect">
            <a:avLst/>
          </a:prstGeom>
        </p:spPr>
      </p:pic>
    </p:spTree>
    <p:extLst>
      <p:ext uri="{BB962C8B-B14F-4D97-AF65-F5344CB8AC3E}">
        <p14:creationId xmlns:p14="http://schemas.microsoft.com/office/powerpoint/2010/main" val="2615689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Computing Heritability </a:t>
            </a:r>
            <a:r>
              <a:rPr lang="en-US" sz="2000" b="1" dirty="0" smtClean="0"/>
              <a:t>(3 </a:t>
            </a:r>
            <a:r>
              <a:rPr lang="en-US" sz="2000" b="1" dirty="0"/>
              <a:t>of </a:t>
            </a:r>
            <a:r>
              <a:rPr lang="en-US" sz="2000" b="1" dirty="0" smtClean="0"/>
              <a:t>3)</a:t>
            </a:r>
            <a:r>
              <a:rPr lang="en-US" sz="2000" b="1" dirty="0"/>
              <a:t/>
            </a:r>
            <a:br>
              <a:rPr lang="en-US" sz="2000" b="1" dirty="0"/>
            </a:br>
            <a:r>
              <a:rPr lang="en-US" b="1" dirty="0"/>
              <a:t>Figure </a:t>
            </a:r>
            <a:r>
              <a:rPr lang="en-US" b="1" dirty="0" smtClean="0"/>
              <a:t>3.6</a:t>
            </a:r>
            <a:br>
              <a:rPr lang="en-US" b="1" dirty="0" smtClean="0"/>
            </a:br>
            <a:r>
              <a:rPr lang="en-US" b="1" dirty="0"/>
              <a:t>Twins and Genetics</a:t>
            </a:r>
          </a:p>
        </p:txBody>
      </p:sp>
      <p:pic>
        <p:nvPicPr>
          <p:cNvPr id="3" name="Picture 2" descr="Fraternal twins share only about half their genes because separate eggs were fertilized by separate sperm. Identical twins share all of their genes because a single egg was fertilized by a single sperm, and then splits in tw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2694" y="1600200"/>
            <a:ext cx="6143506" cy="4648200"/>
          </a:xfrm>
          <a:prstGeom prst="rect">
            <a:avLst/>
          </a:prstGeom>
        </p:spPr>
      </p:pic>
    </p:spTree>
    <p:extLst>
      <p:ext uri="{BB962C8B-B14F-4D97-AF65-F5344CB8AC3E}">
        <p14:creationId xmlns:p14="http://schemas.microsoft.com/office/powerpoint/2010/main" val="1069140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Human Diversity: The Case of Intelligence </a:t>
            </a:r>
          </a:p>
        </p:txBody>
      </p:sp>
      <p:sp>
        <p:nvSpPr>
          <p:cNvPr id="5" name="Content Placeholder 4"/>
          <p:cNvSpPr>
            <a:spLocks noGrp="1"/>
          </p:cNvSpPr>
          <p:nvPr>
            <p:ph idx="1"/>
          </p:nvPr>
        </p:nvSpPr>
        <p:spPr/>
        <p:txBody>
          <a:bodyPr/>
          <a:lstStyle/>
          <a:p>
            <a:r>
              <a:rPr lang="en-US" sz="2600" b="1" dirty="0"/>
              <a:t>LO 3.5.A</a:t>
            </a:r>
            <a:r>
              <a:rPr lang="en-US" sz="2600" dirty="0"/>
              <a:t> Discuss the extent to which intelligence may be heritable.</a:t>
            </a:r>
          </a:p>
          <a:p>
            <a:r>
              <a:rPr lang="en-US" sz="2600" b="1" dirty="0"/>
              <a:t>LO 3.5.B</a:t>
            </a:r>
            <a:r>
              <a:rPr lang="en-US" sz="2600" dirty="0"/>
              <a:t> Explain why both between-group and within group variability are important in arguments about group differences in intelligence.</a:t>
            </a:r>
          </a:p>
          <a:p>
            <a:r>
              <a:rPr lang="en-US" sz="2600" b="1" dirty="0"/>
              <a:t>LO 3.5.C</a:t>
            </a:r>
            <a:r>
              <a:rPr lang="en-US" sz="2600" dirty="0"/>
              <a:t> List four ways that the environment nurtures or thwarts mental ability, and give an example of each.</a:t>
            </a:r>
          </a:p>
          <a:p>
            <a:r>
              <a:rPr lang="en-US" sz="2600" b="1" dirty="0"/>
              <a:t>LO 3.5.D</a:t>
            </a:r>
            <a:r>
              <a:rPr lang="en-US" sz="2600" dirty="0"/>
              <a:t> Explain how both nurture and nature play an interactive role in shaping behavior. </a:t>
            </a:r>
          </a:p>
        </p:txBody>
      </p:sp>
    </p:spTree>
    <p:extLst>
      <p:ext uri="{BB962C8B-B14F-4D97-AF65-F5344CB8AC3E}">
        <p14:creationId xmlns:p14="http://schemas.microsoft.com/office/powerpoint/2010/main" val="320069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Genes and Individual Differences</a:t>
            </a:r>
            <a:r>
              <a:rPr lang="en-US" sz="2000" dirty="0"/>
              <a:t> </a:t>
            </a:r>
            <a:r>
              <a:rPr lang="en-US" sz="2000" dirty="0" smtClean="0"/>
              <a:t>(1 of 4)</a:t>
            </a:r>
            <a:endParaRPr lang="en-US" sz="2000" dirty="0"/>
          </a:p>
        </p:txBody>
      </p:sp>
      <p:sp>
        <p:nvSpPr>
          <p:cNvPr id="5" name="Content Placeholder 4"/>
          <p:cNvSpPr>
            <a:spLocks noGrp="1"/>
          </p:cNvSpPr>
          <p:nvPr>
            <p:ph idx="1"/>
          </p:nvPr>
        </p:nvSpPr>
        <p:spPr/>
        <p:txBody>
          <a:bodyPr/>
          <a:lstStyle/>
          <a:p>
            <a:r>
              <a:rPr lang="en-US" dirty="0"/>
              <a:t>Heritability estimates for intelligence (as measured by tests of one’s </a:t>
            </a:r>
            <a:r>
              <a:rPr lang="en-US" i="1" dirty="0"/>
              <a:t>intelligence quotient</a:t>
            </a:r>
            <a:r>
              <a:rPr lang="en-US" dirty="0"/>
              <a:t>, or IQ) average </a:t>
            </a:r>
            <a:r>
              <a:rPr lang="en-US" dirty="0" smtClean="0"/>
              <a:t>about:</a:t>
            </a:r>
          </a:p>
          <a:p>
            <a:pPr lvl="1"/>
            <a:r>
              <a:rPr lang="en-US" dirty="0" smtClean="0"/>
              <a:t>.</a:t>
            </a:r>
            <a:r>
              <a:rPr lang="en-US" dirty="0"/>
              <a:t>40 to .50 for children and </a:t>
            </a:r>
            <a:r>
              <a:rPr lang="en-US" dirty="0" smtClean="0"/>
              <a:t>adolescents</a:t>
            </a:r>
          </a:p>
          <a:p>
            <a:pPr lvl="1"/>
            <a:r>
              <a:rPr lang="en-US" dirty="0" smtClean="0"/>
              <a:t>.</a:t>
            </a:r>
            <a:r>
              <a:rPr lang="en-US" dirty="0"/>
              <a:t>60 to .80 for </a:t>
            </a:r>
            <a:r>
              <a:rPr lang="en-US" dirty="0" smtClean="0"/>
              <a:t>adults</a:t>
            </a:r>
            <a:endParaRPr lang="en-US" dirty="0"/>
          </a:p>
        </p:txBody>
      </p:sp>
    </p:spTree>
    <p:extLst>
      <p:ext uri="{BB962C8B-B14F-4D97-AF65-F5344CB8AC3E}">
        <p14:creationId xmlns:p14="http://schemas.microsoft.com/office/powerpoint/2010/main" val="4151266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Genes and Individual Differences</a:t>
            </a:r>
            <a:r>
              <a:rPr lang="en-US" sz="2000" dirty="0"/>
              <a:t> </a:t>
            </a:r>
            <a:r>
              <a:rPr lang="en-US" sz="2000" dirty="0" smtClean="0"/>
              <a:t>(2 of 4)</a:t>
            </a:r>
            <a:endParaRPr lang="en-US" sz="2000" dirty="0"/>
          </a:p>
        </p:txBody>
      </p:sp>
      <p:sp>
        <p:nvSpPr>
          <p:cNvPr id="5" name="Content Placeholder 4"/>
          <p:cNvSpPr>
            <a:spLocks noGrp="1"/>
          </p:cNvSpPr>
          <p:nvPr>
            <p:ph idx="1"/>
          </p:nvPr>
        </p:nvSpPr>
        <p:spPr/>
        <p:txBody>
          <a:bodyPr/>
          <a:lstStyle/>
          <a:p>
            <a:r>
              <a:rPr lang="en-US" dirty="0"/>
              <a:t>Identical twins are more similar in IQ-test performance than fraternal </a:t>
            </a:r>
            <a:r>
              <a:rPr lang="en-US" dirty="0" smtClean="0"/>
              <a:t>twins.</a:t>
            </a:r>
          </a:p>
          <a:p>
            <a:r>
              <a:rPr lang="en-US" dirty="0" smtClean="0"/>
              <a:t>Adopted </a:t>
            </a:r>
            <a:r>
              <a:rPr lang="en-US" dirty="0"/>
              <a:t>children’s scores correlate more highly with those of their biological parents than with those of their nonbiological relatives. </a:t>
            </a:r>
          </a:p>
        </p:txBody>
      </p:sp>
    </p:spTree>
    <p:extLst>
      <p:ext uri="{BB962C8B-B14F-4D97-AF65-F5344CB8AC3E}">
        <p14:creationId xmlns:p14="http://schemas.microsoft.com/office/powerpoint/2010/main" val="3889408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Genes and Individual Differences</a:t>
            </a:r>
            <a:r>
              <a:rPr lang="en-US" sz="2000" dirty="0"/>
              <a:t> </a:t>
            </a:r>
            <a:r>
              <a:rPr lang="en-US" sz="2000" dirty="0" smtClean="0"/>
              <a:t>(3 of 4)</a:t>
            </a:r>
            <a:endParaRPr lang="en-US" sz="2000" dirty="0"/>
          </a:p>
        </p:txBody>
      </p:sp>
      <p:sp>
        <p:nvSpPr>
          <p:cNvPr id="5" name="Content Placeholder 4"/>
          <p:cNvSpPr>
            <a:spLocks noGrp="1"/>
          </p:cNvSpPr>
          <p:nvPr>
            <p:ph idx="1"/>
          </p:nvPr>
        </p:nvSpPr>
        <p:spPr/>
        <p:txBody>
          <a:bodyPr/>
          <a:lstStyle/>
          <a:p>
            <a:r>
              <a:rPr lang="en-US" dirty="0"/>
              <a:t>These results do not mean that genes determine </a:t>
            </a:r>
            <a:r>
              <a:rPr lang="en-US" dirty="0" smtClean="0"/>
              <a:t>intelligence.</a:t>
            </a:r>
          </a:p>
          <a:p>
            <a:r>
              <a:rPr lang="en-US" dirty="0" smtClean="0"/>
              <a:t>The </a:t>
            </a:r>
            <a:r>
              <a:rPr lang="en-US" dirty="0"/>
              <a:t>remaining variance in IQ scores must be due largely to environmental influences. </a:t>
            </a:r>
          </a:p>
        </p:txBody>
      </p:sp>
    </p:spTree>
    <p:extLst>
      <p:ext uri="{BB962C8B-B14F-4D97-AF65-F5344CB8AC3E}">
        <p14:creationId xmlns:p14="http://schemas.microsoft.com/office/powerpoint/2010/main" val="215821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Genes and Individual Differences</a:t>
            </a:r>
            <a:r>
              <a:rPr lang="en-US" sz="2000" b="1" dirty="0"/>
              <a:t> </a:t>
            </a:r>
            <a:r>
              <a:rPr lang="en-US" sz="2000" b="1" dirty="0" smtClean="0"/>
              <a:t>(4 of 4)</a:t>
            </a:r>
            <a:br>
              <a:rPr lang="en-US" sz="2000" b="1" dirty="0" smtClean="0"/>
            </a:br>
            <a:r>
              <a:rPr lang="en-US" b="1" dirty="0" smtClean="0"/>
              <a:t>Figure 3.7</a:t>
            </a:r>
            <a:br>
              <a:rPr lang="en-US" b="1" dirty="0" smtClean="0"/>
            </a:br>
            <a:r>
              <a:rPr lang="en-US" b="1" dirty="0"/>
              <a:t>Correlations in </a:t>
            </a:r>
            <a:r>
              <a:rPr lang="en-US" b="1" dirty="0" smtClean="0"/>
              <a:t>Siblings’ IQ </a:t>
            </a:r>
            <a:r>
              <a:rPr lang="en-US" b="1" dirty="0"/>
              <a:t>Scores</a:t>
            </a:r>
          </a:p>
        </p:txBody>
      </p:sp>
      <p:pic>
        <p:nvPicPr>
          <p:cNvPr id="3" name="Picture 2" descr="Correlations in siblings’ I Q scores.&#10;&#10;A bar graph comparing the correlation in I Q scores versus siblings: identical twins reared together, 0.85; fraternal twins reared together, 0.60; identical twins reared apart, 0.72; non-twin biological siblings reared together, 0.475; non-twin biological siblings reared apart, 0.225.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74" y="1676400"/>
            <a:ext cx="8114826" cy="4495800"/>
          </a:xfrm>
          <a:prstGeom prst="rect">
            <a:avLst/>
          </a:prstGeom>
        </p:spPr>
      </p:pic>
    </p:spTree>
    <p:extLst>
      <p:ext uri="{BB962C8B-B14F-4D97-AF65-F5344CB8AC3E}">
        <p14:creationId xmlns:p14="http://schemas.microsoft.com/office/powerpoint/2010/main" val="58994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Question of Group Differences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If genes influence individual differences in intelligence, do they also help account for </a:t>
            </a:r>
            <a:r>
              <a:rPr lang="en-US" dirty="0" smtClean="0"/>
              <a:t>differences between groups?</a:t>
            </a:r>
          </a:p>
          <a:p>
            <a:r>
              <a:rPr lang="en-US" dirty="0" smtClean="0"/>
              <a:t>This question has enormous political and social importance.</a:t>
            </a:r>
          </a:p>
          <a:p>
            <a:r>
              <a:rPr lang="en-US" dirty="0" smtClean="0"/>
              <a:t>It </a:t>
            </a:r>
            <a:r>
              <a:rPr lang="en-US" dirty="0"/>
              <a:t>is a mistake to draw conclusions about </a:t>
            </a:r>
            <a:r>
              <a:rPr lang="en-US" i="1" dirty="0"/>
              <a:t>group</a:t>
            </a:r>
            <a:r>
              <a:rPr lang="en-US" dirty="0"/>
              <a:t> differences from heritability estimates based on differences </a:t>
            </a:r>
            <a:r>
              <a:rPr lang="en-US" i="1" dirty="0"/>
              <a:t>within</a:t>
            </a:r>
            <a:r>
              <a:rPr lang="en-US" dirty="0"/>
              <a:t> a group</a:t>
            </a:r>
            <a:r>
              <a:rPr lang="en-US" dirty="0" smtClean="0"/>
              <a:t>.</a:t>
            </a:r>
          </a:p>
        </p:txBody>
      </p:sp>
    </p:spTree>
    <p:extLst>
      <p:ext uri="{BB962C8B-B14F-4D97-AF65-F5344CB8AC3E}">
        <p14:creationId xmlns:p14="http://schemas.microsoft.com/office/powerpoint/2010/main" val="404836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Question of Group Differences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The available evidence fails to support genetic explanations of black</a:t>
            </a:r>
            <a:r>
              <a:rPr lang="en-US" dirty="0" smtClean="0"/>
              <a:t>–white </a:t>
            </a:r>
            <a:r>
              <a:rPr lang="en-US" dirty="0"/>
              <a:t>differences in performance on IQ tests</a:t>
            </a:r>
            <a:r>
              <a:rPr lang="en-US" dirty="0" smtClean="0"/>
              <a:t>.</a:t>
            </a:r>
          </a:p>
          <a:p>
            <a:r>
              <a:rPr lang="en-US" dirty="0"/>
              <a:t>Even among groups popularly thought to be high achievers, purely genetic </a:t>
            </a:r>
            <a:r>
              <a:rPr lang="en-US" dirty="0" smtClean="0"/>
              <a:t>explanations are </a:t>
            </a:r>
            <a:r>
              <a:rPr lang="en-US" dirty="0"/>
              <a:t>unsatisfactory</a:t>
            </a:r>
            <a:r>
              <a:rPr lang="en-US" dirty="0" smtClean="0"/>
              <a:t>.</a:t>
            </a:r>
          </a:p>
          <a:p>
            <a:pPr lvl="1"/>
            <a:r>
              <a:rPr lang="en-US" dirty="0" smtClean="0"/>
              <a:t>Ashkenazi Jews</a:t>
            </a:r>
            <a:endParaRPr lang="en-US" dirty="0"/>
          </a:p>
        </p:txBody>
      </p:sp>
    </p:spTree>
    <p:extLst>
      <p:ext uri="{BB962C8B-B14F-4D97-AF65-F5344CB8AC3E}">
        <p14:creationId xmlns:p14="http://schemas.microsoft.com/office/powerpoint/2010/main" val="1283966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Question of Group Differences </a:t>
            </a:r>
            <a:r>
              <a:rPr lang="en-US" sz="2000" b="1" dirty="0" smtClean="0"/>
              <a:t>(3 of 3)</a:t>
            </a:r>
            <a:br>
              <a:rPr lang="en-US" sz="2000" b="1" dirty="0" smtClean="0"/>
            </a:br>
            <a:r>
              <a:rPr lang="en-US" b="1" dirty="0" smtClean="0"/>
              <a:t>Figure 3.8</a:t>
            </a:r>
            <a:br>
              <a:rPr lang="en-US" b="1" dirty="0" smtClean="0"/>
            </a:br>
            <a:r>
              <a:rPr lang="en-US" b="1" dirty="0"/>
              <a:t>The Tomato </a:t>
            </a:r>
            <a:r>
              <a:rPr lang="en-US" b="1" dirty="0" smtClean="0"/>
              <a:t>Plant Experiment</a:t>
            </a:r>
            <a:endParaRPr lang="en-US" b="1" dirty="0"/>
          </a:p>
        </p:txBody>
      </p:sp>
      <p:pic>
        <p:nvPicPr>
          <p:cNvPr id="3" name="Picture 2" descr="Two tomato plants from the same seed pouch, the one on the left is greener, bigger, and has more produce than the on the righ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1" y="1406726"/>
            <a:ext cx="4839978" cy="4882748"/>
          </a:xfrm>
          <a:prstGeom prst="rect">
            <a:avLst/>
          </a:prstGeom>
        </p:spPr>
      </p:pic>
    </p:spTree>
    <p:extLst>
      <p:ext uri="{BB962C8B-B14F-4D97-AF65-F5344CB8AC3E}">
        <p14:creationId xmlns:p14="http://schemas.microsoft.com/office/powerpoint/2010/main" val="3058572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Genome </a:t>
            </a:r>
            <a:r>
              <a:rPr lang="en-US" sz="2000" dirty="0" smtClean="0"/>
              <a:t>(2 of 8)</a:t>
            </a:r>
            <a:endParaRPr lang="en-US" sz="2000" dirty="0"/>
          </a:p>
        </p:txBody>
      </p:sp>
      <p:sp>
        <p:nvSpPr>
          <p:cNvPr id="3" name="Content Placeholder 2"/>
          <p:cNvSpPr>
            <a:spLocks noGrp="1"/>
          </p:cNvSpPr>
          <p:nvPr>
            <p:ph idx="1"/>
          </p:nvPr>
        </p:nvSpPr>
        <p:spPr/>
        <p:txBody>
          <a:bodyPr/>
          <a:lstStyle/>
          <a:p>
            <a:r>
              <a:rPr lang="en-US" dirty="0"/>
              <a:t>Genes, the basic units of heredity, are located on </a:t>
            </a:r>
            <a:r>
              <a:rPr lang="en-US" i="1" dirty="0"/>
              <a:t>chromosomes</a:t>
            </a:r>
            <a:r>
              <a:rPr lang="en-US" dirty="0"/>
              <a:t>, which consist of strands of </a:t>
            </a:r>
            <a:r>
              <a:rPr lang="en-US" i="1" dirty="0"/>
              <a:t>DNA</a:t>
            </a:r>
            <a:r>
              <a:rPr lang="en-US" dirty="0"/>
              <a:t>. </a:t>
            </a:r>
            <a:endParaRPr lang="en-US" dirty="0" smtClean="0"/>
          </a:p>
          <a:p>
            <a:r>
              <a:rPr lang="en-US" dirty="0"/>
              <a:t>Each sperm cell and each egg </a:t>
            </a:r>
            <a:r>
              <a:rPr lang="en-US" dirty="0" smtClean="0"/>
              <a:t>cell (</a:t>
            </a:r>
            <a:r>
              <a:rPr lang="en-US" dirty="0"/>
              <a:t>ovum) contains 23 </a:t>
            </a:r>
            <a:r>
              <a:rPr lang="en-US" dirty="0" smtClean="0"/>
              <a:t>chromosomes.</a:t>
            </a:r>
          </a:p>
          <a:p>
            <a:r>
              <a:rPr lang="en-US" dirty="0" smtClean="0"/>
              <a:t>At conception</a:t>
            </a:r>
            <a:r>
              <a:rPr lang="en-US" dirty="0"/>
              <a:t>, the </a:t>
            </a:r>
            <a:r>
              <a:rPr lang="en-US" dirty="0" smtClean="0"/>
              <a:t>fertilized egg </a:t>
            </a:r>
            <a:r>
              <a:rPr lang="en-US" dirty="0"/>
              <a:t>and all the body cells that eventually develop from it (except for sperm cells and ova</a:t>
            </a:r>
            <a:r>
              <a:rPr lang="en-US" dirty="0" smtClean="0"/>
              <a:t>) contain:</a:t>
            </a:r>
          </a:p>
          <a:p>
            <a:pPr lvl="1"/>
            <a:r>
              <a:rPr lang="en-US" dirty="0" smtClean="0"/>
              <a:t>46 chromosomes</a:t>
            </a:r>
          </a:p>
          <a:p>
            <a:pPr lvl="1"/>
            <a:r>
              <a:rPr lang="en-US" dirty="0" smtClean="0"/>
              <a:t>arranged </a:t>
            </a:r>
            <a:r>
              <a:rPr lang="en-US" dirty="0"/>
              <a:t>in 23 </a:t>
            </a:r>
            <a:r>
              <a:rPr lang="en-US" dirty="0" smtClean="0"/>
              <a:t>pairs</a:t>
            </a:r>
            <a:endParaRPr lang="en-US" dirty="0"/>
          </a:p>
        </p:txBody>
      </p:sp>
    </p:spTree>
    <p:extLst>
      <p:ext uri="{BB962C8B-B14F-4D97-AF65-F5344CB8AC3E}">
        <p14:creationId xmlns:p14="http://schemas.microsoft.com/office/powerpoint/2010/main" val="214347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Environment and Intelligence </a:t>
            </a:r>
            <a:r>
              <a:rPr lang="en-US" sz="2000" dirty="0" smtClean="0"/>
              <a:t>(1 of 5)</a:t>
            </a:r>
            <a:endParaRPr lang="en-US" sz="2000" dirty="0"/>
          </a:p>
        </p:txBody>
      </p:sp>
      <p:sp>
        <p:nvSpPr>
          <p:cNvPr id="5" name="Content Placeholder 4"/>
          <p:cNvSpPr>
            <a:spLocks noGrp="1"/>
          </p:cNvSpPr>
          <p:nvPr>
            <p:ph idx="1"/>
          </p:nvPr>
        </p:nvSpPr>
        <p:spPr/>
        <p:txBody>
          <a:bodyPr/>
          <a:lstStyle/>
          <a:p>
            <a:r>
              <a:rPr lang="en-US" dirty="0"/>
              <a:t>Environmental factors are associated with lower performance on intelligence </a:t>
            </a:r>
            <a:r>
              <a:rPr lang="en-US" dirty="0" smtClean="0"/>
              <a:t>tests:</a:t>
            </a:r>
          </a:p>
          <a:p>
            <a:pPr lvl="1"/>
            <a:r>
              <a:rPr lang="en-US" dirty="0" smtClean="0"/>
              <a:t>poor </a:t>
            </a:r>
            <a:r>
              <a:rPr lang="en-US" dirty="0"/>
              <a:t>prenatal </a:t>
            </a:r>
            <a:r>
              <a:rPr lang="en-US" dirty="0" smtClean="0"/>
              <a:t>care</a:t>
            </a:r>
          </a:p>
          <a:p>
            <a:pPr lvl="1"/>
            <a:r>
              <a:rPr lang="en-US" dirty="0" smtClean="0"/>
              <a:t>malnutrition</a:t>
            </a:r>
          </a:p>
          <a:p>
            <a:pPr lvl="1"/>
            <a:r>
              <a:rPr lang="en-US" dirty="0" smtClean="0"/>
              <a:t>exposure </a:t>
            </a:r>
            <a:r>
              <a:rPr lang="en-US" dirty="0"/>
              <a:t>to </a:t>
            </a:r>
            <a:r>
              <a:rPr lang="en-US" dirty="0" smtClean="0"/>
              <a:t>toxins</a:t>
            </a:r>
            <a:endParaRPr lang="en-US" dirty="0"/>
          </a:p>
          <a:p>
            <a:pPr lvl="1"/>
            <a:r>
              <a:rPr lang="en-US" dirty="0" smtClean="0"/>
              <a:t>stressful </a:t>
            </a:r>
            <a:r>
              <a:rPr lang="en-US" dirty="0"/>
              <a:t>family </a:t>
            </a:r>
            <a:r>
              <a:rPr lang="en-US" dirty="0" smtClean="0"/>
              <a:t>circumstances</a:t>
            </a:r>
            <a:endParaRPr lang="en-US" dirty="0"/>
          </a:p>
        </p:txBody>
      </p:sp>
    </p:spTree>
    <p:extLst>
      <p:ext uri="{BB962C8B-B14F-4D97-AF65-F5344CB8AC3E}">
        <p14:creationId xmlns:p14="http://schemas.microsoft.com/office/powerpoint/2010/main" val="5059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Environment and Intelligence </a:t>
            </a:r>
            <a:r>
              <a:rPr lang="en-US" sz="2000" dirty="0" smtClean="0"/>
              <a:t>(2 of 5)</a:t>
            </a:r>
            <a:endParaRPr lang="en-US" sz="2000" dirty="0"/>
          </a:p>
        </p:txBody>
      </p:sp>
      <p:sp>
        <p:nvSpPr>
          <p:cNvPr id="5" name="Content Placeholder 4"/>
          <p:cNvSpPr>
            <a:spLocks noGrp="1"/>
          </p:cNvSpPr>
          <p:nvPr>
            <p:ph idx="1"/>
          </p:nvPr>
        </p:nvSpPr>
        <p:spPr/>
        <p:txBody>
          <a:bodyPr/>
          <a:lstStyle/>
          <a:p>
            <a:r>
              <a:rPr lang="en-US" dirty="0" smtClean="0"/>
              <a:t>Conversely, a </a:t>
            </a:r>
            <a:r>
              <a:rPr lang="en-US" dirty="0"/>
              <a:t>healthy and stimulating </a:t>
            </a:r>
            <a:r>
              <a:rPr lang="en-US" dirty="0" smtClean="0"/>
              <a:t>environment can raise IQ scores.</a:t>
            </a:r>
          </a:p>
          <a:p>
            <a:r>
              <a:rPr lang="en-US" dirty="0" smtClean="0"/>
              <a:t>Certain </a:t>
            </a:r>
            <a:r>
              <a:rPr lang="en-US" dirty="0"/>
              <a:t>kinds of enrichment </a:t>
            </a:r>
            <a:r>
              <a:rPr lang="en-US" dirty="0" smtClean="0"/>
              <a:t>activities can improve performance.</a:t>
            </a:r>
          </a:p>
          <a:p>
            <a:pPr lvl="1"/>
            <a:r>
              <a:rPr lang="en-US" dirty="0" smtClean="0"/>
              <a:t>Example: Attending </a:t>
            </a:r>
            <a:r>
              <a:rPr lang="en-US" dirty="0"/>
              <a:t>a good-quality </a:t>
            </a:r>
            <a:r>
              <a:rPr lang="en-US" dirty="0" smtClean="0"/>
              <a:t>preschool increases </a:t>
            </a:r>
            <a:r>
              <a:rPr lang="en-US" dirty="0"/>
              <a:t>the reading and math skills of children </a:t>
            </a:r>
            <a:r>
              <a:rPr lang="en-US" dirty="0" smtClean="0"/>
              <a:t>from racial </a:t>
            </a:r>
            <a:r>
              <a:rPr lang="en-US" dirty="0"/>
              <a:t>and ethnic </a:t>
            </a:r>
            <a:r>
              <a:rPr lang="en-US" dirty="0" smtClean="0"/>
              <a:t>minorities.</a:t>
            </a:r>
          </a:p>
        </p:txBody>
      </p:sp>
    </p:spTree>
    <p:extLst>
      <p:ext uri="{BB962C8B-B14F-4D97-AF65-F5344CB8AC3E}">
        <p14:creationId xmlns:p14="http://schemas.microsoft.com/office/powerpoint/2010/main" val="393288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Environment and Intelligence </a:t>
            </a:r>
            <a:r>
              <a:rPr lang="en-US" sz="2000" dirty="0" smtClean="0"/>
              <a:t>(3 of 5)</a:t>
            </a:r>
            <a:endParaRPr lang="en-US" sz="2000" dirty="0"/>
          </a:p>
        </p:txBody>
      </p:sp>
      <p:sp>
        <p:nvSpPr>
          <p:cNvPr id="5" name="Content Placeholder 4"/>
          <p:cNvSpPr>
            <a:spLocks noGrp="1"/>
          </p:cNvSpPr>
          <p:nvPr>
            <p:ph idx="1"/>
          </p:nvPr>
        </p:nvSpPr>
        <p:spPr/>
        <p:txBody>
          <a:bodyPr/>
          <a:lstStyle/>
          <a:p>
            <a:r>
              <a:rPr lang="en-US" dirty="0" smtClean="0"/>
              <a:t>Children’s </a:t>
            </a:r>
            <a:r>
              <a:rPr lang="en-US" dirty="0"/>
              <a:t>mental </a:t>
            </a:r>
            <a:r>
              <a:rPr lang="en-US" dirty="0" smtClean="0"/>
              <a:t>abilities improve when their parents:</a:t>
            </a:r>
          </a:p>
          <a:p>
            <a:pPr lvl="1"/>
            <a:r>
              <a:rPr lang="en-US" dirty="0" smtClean="0"/>
              <a:t>talk </a:t>
            </a:r>
            <a:r>
              <a:rPr lang="en-US" dirty="0"/>
              <a:t>to them about </a:t>
            </a:r>
            <a:r>
              <a:rPr lang="en-US" dirty="0" smtClean="0"/>
              <a:t>many topics</a:t>
            </a:r>
          </a:p>
          <a:p>
            <a:pPr lvl="1"/>
            <a:r>
              <a:rPr lang="en-US" dirty="0" smtClean="0"/>
              <a:t>describe </a:t>
            </a:r>
            <a:r>
              <a:rPr lang="en-US" dirty="0"/>
              <a:t>things accurately and </a:t>
            </a:r>
            <a:r>
              <a:rPr lang="en-US" dirty="0" smtClean="0"/>
              <a:t>fully</a:t>
            </a:r>
          </a:p>
          <a:p>
            <a:pPr lvl="1"/>
            <a:r>
              <a:rPr lang="en-US" dirty="0" smtClean="0"/>
              <a:t>encourage them </a:t>
            </a:r>
            <a:r>
              <a:rPr lang="en-US" dirty="0"/>
              <a:t>to think things </a:t>
            </a:r>
            <a:r>
              <a:rPr lang="en-US" dirty="0" smtClean="0"/>
              <a:t>through</a:t>
            </a:r>
          </a:p>
          <a:p>
            <a:pPr lvl="1"/>
            <a:r>
              <a:rPr lang="en-US" dirty="0" smtClean="0"/>
              <a:t>read </a:t>
            </a:r>
            <a:r>
              <a:rPr lang="en-US" dirty="0"/>
              <a:t>to </a:t>
            </a:r>
            <a:r>
              <a:rPr lang="en-US" dirty="0" smtClean="0"/>
              <a:t>them</a:t>
            </a:r>
          </a:p>
          <a:p>
            <a:pPr lvl="1"/>
            <a:r>
              <a:rPr lang="en-US" dirty="0" smtClean="0"/>
              <a:t>expect them </a:t>
            </a:r>
            <a:r>
              <a:rPr lang="en-US" dirty="0"/>
              <a:t>to do </a:t>
            </a:r>
            <a:r>
              <a:rPr lang="en-US" dirty="0" smtClean="0"/>
              <a:t>well</a:t>
            </a:r>
          </a:p>
          <a:p>
            <a:r>
              <a:rPr lang="en-US" dirty="0" smtClean="0"/>
              <a:t>Children’s </a:t>
            </a:r>
            <a:r>
              <a:rPr lang="en-US" dirty="0"/>
              <a:t>abilities also improve when </a:t>
            </a:r>
            <a:r>
              <a:rPr lang="en-US" dirty="0" smtClean="0"/>
              <a:t>their peers </a:t>
            </a:r>
            <a:r>
              <a:rPr lang="en-US" dirty="0"/>
              <a:t>value and strive for intellectual </a:t>
            </a:r>
            <a:r>
              <a:rPr lang="en-US" dirty="0" smtClean="0"/>
              <a:t>achievement.</a:t>
            </a:r>
          </a:p>
        </p:txBody>
      </p:sp>
    </p:spTree>
    <p:extLst>
      <p:ext uri="{BB962C8B-B14F-4D97-AF65-F5344CB8AC3E}">
        <p14:creationId xmlns:p14="http://schemas.microsoft.com/office/powerpoint/2010/main" val="34740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Environment and Intelligence </a:t>
            </a:r>
            <a:r>
              <a:rPr lang="en-US" sz="2000" dirty="0" smtClean="0"/>
              <a:t>(4 of 5)</a:t>
            </a:r>
            <a:endParaRPr lang="en-US" sz="2000" dirty="0"/>
          </a:p>
        </p:txBody>
      </p:sp>
      <p:sp>
        <p:nvSpPr>
          <p:cNvPr id="5" name="Content Placeholder 4"/>
          <p:cNvSpPr>
            <a:spLocks noGrp="1"/>
          </p:cNvSpPr>
          <p:nvPr>
            <p:ph idx="1"/>
          </p:nvPr>
        </p:nvSpPr>
        <p:spPr/>
        <p:txBody>
          <a:bodyPr/>
          <a:lstStyle/>
          <a:p>
            <a:r>
              <a:rPr lang="en-US" dirty="0"/>
              <a:t>IQ scores have been rising in many countries for several generations, most likely because </a:t>
            </a:r>
            <a:r>
              <a:rPr lang="en-US" dirty="0" smtClean="0"/>
              <a:t>of:</a:t>
            </a:r>
          </a:p>
          <a:p>
            <a:pPr lvl="1"/>
            <a:r>
              <a:rPr lang="en-US" dirty="0" smtClean="0"/>
              <a:t>improved education</a:t>
            </a:r>
          </a:p>
          <a:p>
            <a:pPr lvl="1"/>
            <a:r>
              <a:rPr lang="en-US" dirty="0" smtClean="0"/>
              <a:t>better health</a:t>
            </a:r>
          </a:p>
          <a:p>
            <a:pPr lvl="1"/>
            <a:r>
              <a:rPr lang="en-US" dirty="0" smtClean="0"/>
              <a:t>increase </a:t>
            </a:r>
            <a:r>
              <a:rPr lang="en-US" dirty="0"/>
              <a:t>in jobs requiring abstract </a:t>
            </a:r>
            <a:r>
              <a:rPr lang="en-US" dirty="0" smtClean="0"/>
              <a:t>thought </a:t>
            </a:r>
            <a:endParaRPr lang="en-US" dirty="0"/>
          </a:p>
        </p:txBody>
      </p:sp>
    </p:spTree>
    <p:extLst>
      <p:ext uri="{BB962C8B-B14F-4D97-AF65-F5344CB8AC3E}">
        <p14:creationId xmlns:p14="http://schemas.microsoft.com/office/powerpoint/2010/main" val="20894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The Environment and Intelligence </a:t>
            </a:r>
            <a:r>
              <a:rPr lang="en-US" sz="2000" b="1" dirty="0" smtClean="0"/>
              <a:t>(5 of 5)</a:t>
            </a:r>
            <a:br>
              <a:rPr lang="en-US" sz="2000" b="1" dirty="0" smtClean="0"/>
            </a:br>
            <a:r>
              <a:rPr lang="en-US" b="1" dirty="0" smtClean="0"/>
              <a:t>Figure 3.9</a:t>
            </a:r>
            <a:br>
              <a:rPr lang="en-US" b="1" dirty="0" smtClean="0"/>
            </a:br>
            <a:r>
              <a:rPr lang="en-US" b="1" dirty="0"/>
              <a:t>Climbing IQ Scores</a:t>
            </a:r>
          </a:p>
        </p:txBody>
      </p:sp>
      <p:pic>
        <p:nvPicPr>
          <p:cNvPr id="3" name="Picture 2" descr="A graph of average I Q scores versus year rises from (1920, 77) to (1990, 100). All values are approxima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524000"/>
            <a:ext cx="7533517" cy="4648200"/>
          </a:xfrm>
          <a:prstGeom prst="rect">
            <a:avLst/>
          </a:prstGeom>
        </p:spPr>
      </p:pic>
    </p:spTree>
    <p:extLst>
      <p:ext uri="{BB962C8B-B14F-4D97-AF65-F5344CB8AC3E}">
        <p14:creationId xmlns:p14="http://schemas.microsoft.com/office/powerpoint/2010/main" val="1140310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Beyond Nature versus Nurture </a:t>
            </a:r>
            <a:r>
              <a:rPr lang="en-US" sz="2000" dirty="0" smtClean="0"/>
              <a:t>(1 of 3)</a:t>
            </a:r>
            <a:endParaRPr lang="en-US" sz="2000" dirty="0"/>
          </a:p>
        </p:txBody>
      </p:sp>
      <p:sp>
        <p:nvSpPr>
          <p:cNvPr id="5" name="Content Placeholder 4"/>
          <p:cNvSpPr>
            <a:spLocks noGrp="1"/>
          </p:cNvSpPr>
          <p:nvPr>
            <p:ph idx="1"/>
          </p:nvPr>
        </p:nvSpPr>
        <p:spPr/>
        <p:txBody>
          <a:bodyPr/>
          <a:lstStyle/>
          <a:p>
            <a:r>
              <a:rPr lang="en-US" dirty="0"/>
              <a:t>The development of a human being (</a:t>
            </a:r>
            <a:r>
              <a:rPr lang="en-US" dirty="0" smtClean="0"/>
              <a:t>or other </a:t>
            </a:r>
            <a:r>
              <a:rPr lang="en-US" dirty="0"/>
              <a:t>animal) is the result of a constant </a:t>
            </a:r>
            <a:r>
              <a:rPr lang="en-US" dirty="0" smtClean="0"/>
              <a:t>dialogue between:</a:t>
            </a:r>
          </a:p>
          <a:p>
            <a:pPr lvl="1"/>
            <a:r>
              <a:rPr lang="en-US" dirty="0" smtClean="0"/>
              <a:t>the </a:t>
            </a:r>
            <a:r>
              <a:rPr lang="en-US" dirty="0"/>
              <a:t>genome </a:t>
            </a:r>
            <a:r>
              <a:rPr lang="en-US" dirty="0" smtClean="0"/>
              <a:t>and</a:t>
            </a:r>
          </a:p>
          <a:p>
            <a:pPr lvl="1"/>
            <a:r>
              <a:rPr lang="en-US" dirty="0" smtClean="0"/>
              <a:t>its </a:t>
            </a:r>
            <a:r>
              <a:rPr lang="en-US" dirty="0"/>
              <a:t>environment</a:t>
            </a:r>
            <a:endParaRPr lang="en-US" dirty="0" smtClean="0"/>
          </a:p>
          <a:p>
            <a:r>
              <a:rPr lang="en-US" dirty="0" smtClean="0"/>
              <a:t>The </a:t>
            </a:r>
            <a:r>
              <a:rPr lang="en-US" dirty="0"/>
              <a:t>interaction between genes and environment is far more complex than anyone previously imagined. </a:t>
            </a:r>
          </a:p>
        </p:txBody>
      </p:sp>
    </p:spTree>
    <p:extLst>
      <p:ext uri="{BB962C8B-B14F-4D97-AF65-F5344CB8AC3E}">
        <p14:creationId xmlns:p14="http://schemas.microsoft.com/office/powerpoint/2010/main" val="242452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Beyond Nature versus Nurture </a:t>
            </a:r>
            <a:r>
              <a:rPr lang="en-US" sz="2000" dirty="0" smtClean="0"/>
              <a:t>(2 of 3)</a:t>
            </a:r>
            <a:endParaRPr lang="en-US" sz="2000" dirty="0"/>
          </a:p>
        </p:txBody>
      </p:sp>
      <p:sp>
        <p:nvSpPr>
          <p:cNvPr id="5" name="Content Placeholder 4"/>
          <p:cNvSpPr>
            <a:spLocks noGrp="1"/>
          </p:cNvSpPr>
          <p:nvPr>
            <p:ph idx="1"/>
          </p:nvPr>
        </p:nvSpPr>
        <p:spPr/>
        <p:txBody>
          <a:bodyPr/>
          <a:lstStyle/>
          <a:p>
            <a:r>
              <a:rPr lang="en-US" dirty="0"/>
              <a:t>Genes influence which environments people find most </a:t>
            </a:r>
            <a:r>
              <a:rPr lang="en-US" dirty="0" smtClean="0"/>
              <a:t>congenial.</a:t>
            </a:r>
          </a:p>
          <a:p>
            <a:r>
              <a:rPr lang="en-US" dirty="0" smtClean="0"/>
              <a:t>Environmental </a:t>
            </a:r>
            <a:r>
              <a:rPr lang="en-US" dirty="0"/>
              <a:t>factors influence the genome by their effects on mutations and epigenetic changes. </a:t>
            </a:r>
          </a:p>
        </p:txBody>
      </p:sp>
    </p:spTree>
    <p:extLst>
      <p:ext uri="{BB962C8B-B14F-4D97-AF65-F5344CB8AC3E}">
        <p14:creationId xmlns:p14="http://schemas.microsoft.com/office/powerpoint/2010/main" val="3846429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Beyond Nature versus Nurture </a:t>
            </a:r>
            <a:r>
              <a:rPr lang="en-US" sz="2000" dirty="0" smtClean="0"/>
              <a:t>(3 of 3)</a:t>
            </a:r>
            <a:endParaRPr lang="en-US" sz="2000" dirty="0"/>
          </a:p>
        </p:txBody>
      </p:sp>
      <p:sp>
        <p:nvSpPr>
          <p:cNvPr id="5" name="Content Placeholder 4"/>
          <p:cNvSpPr>
            <a:spLocks noGrp="1"/>
          </p:cNvSpPr>
          <p:nvPr>
            <p:ph idx="1"/>
          </p:nvPr>
        </p:nvSpPr>
        <p:spPr/>
        <p:txBody>
          <a:bodyPr/>
          <a:lstStyle/>
          <a:p>
            <a:r>
              <a:rPr lang="en-US" dirty="0"/>
              <a:t>Development of a person is the result </a:t>
            </a:r>
            <a:r>
              <a:rPr lang="en-US" dirty="0" smtClean="0"/>
              <a:t>of:</a:t>
            </a:r>
          </a:p>
          <a:p>
            <a:pPr lvl="1"/>
            <a:r>
              <a:rPr lang="en-US" dirty="0" smtClean="0"/>
              <a:t>a </a:t>
            </a:r>
            <a:r>
              <a:rPr lang="en-US" dirty="0"/>
              <a:t>dynamic dialogue between genes and the </a:t>
            </a:r>
            <a:r>
              <a:rPr lang="en-US" dirty="0" smtClean="0"/>
              <a:t>environment</a:t>
            </a:r>
          </a:p>
          <a:p>
            <a:pPr lvl="1"/>
            <a:r>
              <a:rPr lang="en-US" dirty="0" smtClean="0"/>
              <a:t>the </a:t>
            </a:r>
            <a:r>
              <a:rPr lang="en-US" dirty="0"/>
              <a:t>addition of chance </a:t>
            </a:r>
            <a:r>
              <a:rPr lang="en-US" dirty="0" smtClean="0"/>
              <a:t>events</a:t>
            </a:r>
          </a:p>
          <a:p>
            <a:r>
              <a:rPr lang="en-US" dirty="0"/>
              <a:t>Genetic and environmental influences blend and become indistinguishable in the development of any one person</a:t>
            </a:r>
            <a:r>
              <a:rPr lang="en-US" dirty="0" smtClean="0"/>
              <a:t>. </a:t>
            </a:r>
            <a:endParaRPr lang="en-US" dirty="0"/>
          </a:p>
        </p:txBody>
      </p:sp>
    </p:spTree>
    <p:extLst>
      <p:ext uri="{BB962C8B-B14F-4D97-AF65-F5344CB8AC3E}">
        <p14:creationId xmlns:p14="http://schemas.microsoft.com/office/powerpoint/2010/main" val="330165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Genome </a:t>
            </a:r>
            <a:r>
              <a:rPr lang="en-US" sz="2000" dirty="0" smtClean="0"/>
              <a:t>(3 of 8)</a:t>
            </a:r>
            <a:endParaRPr lang="en-US" sz="2000" dirty="0"/>
          </a:p>
        </p:txBody>
      </p:sp>
      <p:sp>
        <p:nvSpPr>
          <p:cNvPr id="3" name="Content Placeholder 2"/>
          <p:cNvSpPr>
            <a:spLocks noGrp="1"/>
          </p:cNvSpPr>
          <p:nvPr>
            <p:ph idx="1"/>
          </p:nvPr>
        </p:nvSpPr>
        <p:spPr/>
        <p:txBody>
          <a:bodyPr/>
          <a:lstStyle/>
          <a:p>
            <a:r>
              <a:rPr lang="en-US" dirty="0"/>
              <a:t>Our genes, together with noncoding DNA, make up the human </a:t>
            </a:r>
            <a:r>
              <a:rPr lang="en-US" i="1" dirty="0"/>
              <a:t>genome</a:t>
            </a:r>
            <a:r>
              <a:rPr lang="en-US" dirty="0"/>
              <a:t>. </a:t>
            </a:r>
            <a:endParaRPr lang="en-US" dirty="0" smtClean="0"/>
          </a:p>
          <a:p>
            <a:pPr lvl="1"/>
            <a:r>
              <a:rPr lang="en-US" dirty="0"/>
              <a:t>Many genes contribute </a:t>
            </a:r>
            <a:r>
              <a:rPr lang="en-US" dirty="0" smtClean="0"/>
              <a:t>directly to </a:t>
            </a:r>
            <a:r>
              <a:rPr lang="en-US" dirty="0"/>
              <a:t>a particular </a:t>
            </a:r>
            <a:r>
              <a:rPr lang="en-US" dirty="0" smtClean="0"/>
              <a:t>trait.</a:t>
            </a:r>
          </a:p>
          <a:p>
            <a:pPr lvl="1"/>
            <a:r>
              <a:rPr lang="en-US" dirty="0" smtClean="0"/>
              <a:t>Others </a:t>
            </a:r>
            <a:r>
              <a:rPr lang="en-US" dirty="0"/>
              <a:t>work indirectly by switching other genes on or off</a:t>
            </a:r>
            <a:r>
              <a:rPr lang="en-US" dirty="0" smtClean="0"/>
              <a:t>.</a:t>
            </a:r>
          </a:p>
          <a:p>
            <a:pPr lvl="1"/>
            <a:r>
              <a:rPr lang="en-US" dirty="0" smtClean="0"/>
              <a:t>Many genes are </a:t>
            </a:r>
            <a:r>
              <a:rPr lang="en-US" dirty="0"/>
              <a:t>inherited in the same form by </a:t>
            </a:r>
            <a:r>
              <a:rPr lang="en-US" dirty="0" smtClean="0"/>
              <a:t>everyone.</a:t>
            </a:r>
          </a:p>
          <a:p>
            <a:pPr lvl="1"/>
            <a:r>
              <a:rPr lang="en-US" dirty="0" smtClean="0"/>
              <a:t>Others </a:t>
            </a:r>
            <a:r>
              <a:rPr lang="en-US" dirty="0"/>
              <a:t>vary, contributing to our individuality.</a:t>
            </a:r>
          </a:p>
        </p:txBody>
      </p:sp>
    </p:spTree>
    <p:extLst>
      <p:ext uri="{BB962C8B-B14F-4D97-AF65-F5344CB8AC3E}">
        <p14:creationId xmlns:p14="http://schemas.microsoft.com/office/powerpoint/2010/main" val="399815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Genome </a:t>
            </a:r>
            <a:r>
              <a:rPr lang="en-US" sz="2000" dirty="0" smtClean="0"/>
              <a:t>(4 of 8)</a:t>
            </a:r>
            <a:endParaRPr lang="en-US" sz="2000" dirty="0"/>
          </a:p>
        </p:txBody>
      </p:sp>
      <p:sp>
        <p:nvSpPr>
          <p:cNvPr id="3" name="Content Placeholder 2"/>
          <p:cNvSpPr>
            <a:spLocks noGrp="1"/>
          </p:cNvSpPr>
          <p:nvPr>
            <p:ph idx="1"/>
          </p:nvPr>
        </p:nvSpPr>
        <p:spPr/>
        <p:txBody>
          <a:bodyPr/>
          <a:lstStyle/>
          <a:p>
            <a:r>
              <a:rPr lang="en-US" dirty="0"/>
              <a:t>Most human traits depend on more than one gene </a:t>
            </a:r>
            <a:r>
              <a:rPr lang="en-US" dirty="0" smtClean="0"/>
              <a:t>pair.</a:t>
            </a:r>
          </a:p>
          <a:p>
            <a:r>
              <a:rPr lang="en-US" dirty="0" smtClean="0"/>
              <a:t>This </a:t>
            </a:r>
            <a:r>
              <a:rPr lang="en-US" dirty="0"/>
              <a:t>makes tracking down the genetic contributions to a trait extremely difficult. </a:t>
            </a:r>
          </a:p>
        </p:txBody>
      </p:sp>
    </p:spTree>
    <p:extLst>
      <p:ext uri="{BB962C8B-B14F-4D97-AF65-F5344CB8AC3E}">
        <p14:creationId xmlns:p14="http://schemas.microsoft.com/office/powerpoint/2010/main" val="39431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Genome </a:t>
            </a:r>
            <a:r>
              <a:rPr lang="en-US" sz="2000" dirty="0" smtClean="0"/>
              <a:t>(5 of 8)</a:t>
            </a:r>
            <a:endParaRPr lang="en-US" sz="2000" dirty="0"/>
          </a:p>
        </p:txBody>
      </p:sp>
      <p:sp>
        <p:nvSpPr>
          <p:cNvPr id="3" name="Content Placeholder 2"/>
          <p:cNvSpPr>
            <a:spLocks noGrp="1"/>
          </p:cNvSpPr>
          <p:nvPr>
            <p:ph idx="1"/>
          </p:nvPr>
        </p:nvSpPr>
        <p:spPr/>
        <p:txBody>
          <a:bodyPr/>
          <a:lstStyle/>
          <a:p>
            <a:r>
              <a:rPr lang="en-US" dirty="0"/>
              <a:t>However, advances in technology now permit scientists to carry </a:t>
            </a:r>
            <a:r>
              <a:rPr lang="en-US" dirty="0" smtClean="0"/>
              <a:t>out:</a:t>
            </a:r>
          </a:p>
          <a:p>
            <a:pPr lvl="1"/>
            <a:r>
              <a:rPr lang="en-US" i="1" dirty="0" smtClean="0"/>
              <a:t>genome</a:t>
            </a:r>
            <a:r>
              <a:rPr lang="en-US" i="1" dirty="0"/>
              <a:t>-wide association </a:t>
            </a:r>
            <a:r>
              <a:rPr lang="en-US" i="1" dirty="0" smtClean="0"/>
              <a:t>studies</a:t>
            </a:r>
            <a:endParaRPr lang="en-US" dirty="0" smtClean="0"/>
          </a:p>
          <a:p>
            <a:pPr lvl="2"/>
            <a:r>
              <a:rPr lang="en-US" dirty="0" smtClean="0"/>
              <a:t>examining </a:t>
            </a:r>
            <a:r>
              <a:rPr lang="en-US" dirty="0"/>
              <a:t>variations in many DNA elements at </a:t>
            </a:r>
            <a:r>
              <a:rPr lang="en-US" dirty="0" smtClean="0"/>
              <a:t>once</a:t>
            </a:r>
          </a:p>
          <a:p>
            <a:pPr lvl="1"/>
            <a:r>
              <a:rPr lang="en-US" i="1" dirty="0" smtClean="0"/>
              <a:t>whole</a:t>
            </a:r>
            <a:r>
              <a:rPr lang="en-US" i="1" dirty="0"/>
              <a:t>-genome </a:t>
            </a:r>
            <a:r>
              <a:rPr lang="en-US" i="1" dirty="0" smtClean="0"/>
              <a:t>sequencing</a:t>
            </a:r>
            <a:endParaRPr lang="en-US" dirty="0" smtClean="0"/>
          </a:p>
          <a:p>
            <a:pPr lvl="2"/>
            <a:r>
              <a:rPr lang="en-US" dirty="0" smtClean="0"/>
              <a:t>examines </a:t>
            </a:r>
            <a:r>
              <a:rPr lang="en-US" dirty="0"/>
              <a:t>the entire 3 billion base pairs of </a:t>
            </a:r>
            <a:r>
              <a:rPr lang="en-US" dirty="0" smtClean="0"/>
              <a:t>DNA</a:t>
            </a:r>
          </a:p>
          <a:p>
            <a:r>
              <a:rPr lang="en-US" dirty="0" smtClean="0"/>
              <a:t>The researchers </a:t>
            </a:r>
            <a:r>
              <a:rPr lang="en-US" dirty="0"/>
              <a:t>start by looking for DNA differences called </a:t>
            </a:r>
            <a:r>
              <a:rPr lang="en-US" i="1" dirty="0"/>
              <a:t>genetic </a:t>
            </a:r>
            <a:r>
              <a:rPr lang="en-US" i="1" dirty="0" smtClean="0"/>
              <a:t>markers</a:t>
            </a:r>
            <a:r>
              <a:rPr lang="en-US" dirty="0" smtClean="0"/>
              <a:t>.</a:t>
            </a:r>
            <a:endParaRPr lang="en-US" dirty="0"/>
          </a:p>
        </p:txBody>
      </p:sp>
    </p:spTree>
    <p:extLst>
      <p:ext uri="{BB962C8B-B14F-4D97-AF65-F5344CB8AC3E}">
        <p14:creationId xmlns:p14="http://schemas.microsoft.com/office/powerpoint/2010/main" val="342740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Human Genome </a:t>
            </a:r>
            <a:r>
              <a:rPr lang="en-US" sz="2000" dirty="0" smtClean="0"/>
              <a:t>(6 of </a:t>
            </a:r>
            <a:r>
              <a:rPr lang="en-US" sz="2000" dirty="0"/>
              <a:t>8</a:t>
            </a:r>
            <a:r>
              <a:rPr lang="en-US" sz="2000" dirty="0" smtClean="0"/>
              <a:t>)</a:t>
            </a:r>
            <a:endParaRPr lang="en-US" sz="2000" dirty="0"/>
          </a:p>
        </p:txBody>
      </p:sp>
      <p:sp>
        <p:nvSpPr>
          <p:cNvPr id="3" name="Content Placeholder 2"/>
          <p:cNvSpPr>
            <a:spLocks noGrp="1"/>
          </p:cNvSpPr>
          <p:nvPr>
            <p:ph idx="1"/>
          </p:nvPr>
        </p:nvSpPr>
        <p:spPr/>
        <p:txBody>
          <a:bodyPr/>
          <a:lstStyle/>
          <a:p>
            <a:r>
              <a:rPr lang="en-US" dirty="0" smtClean="0"/>
              <a:t>Locating </a:t>
            </a:r>
            <a:r>
              <a:rPr lang="en-US" dirty="0"/>
              <a:t>a gene does not automatically tell </a:t>
            </a:r>
            <a:r>
              <a:rPr lang="en-US" dirty="0" smtClean="0"/>
              <a:t>us:</a:t>
            </a:r>
          </a:p>
          <a:p>
            <a:pPr lvl="1"/>
            <a:r>
              <a:rPr lang="en-US" dirty="0" smtClean="0"/>
              <a:t>what </a:t>
            </a:r>
            <a:r>
              <a:rPr lang="en-US" dirty="0"/>
              <a:t>it </a:t>
            </a:r>
            <a:r>
              <a:rPr lang="en-US" dirty="0" smtClean="0"/>
              <a:t>does</a:t>
            </a:r>
          </a:p>
          <a:p>
            <a:pPr lvl="1"/>
            <a:r>
              <a:rPr lang="en-US" dirty="0" smtClean="0"/>
              <a:t>how </a:t>
            </a:r>
            <a:r>
              <a:rPr lang="en-US" dirty="0"/>
              <a:t>it does </a:t>
            </a:r>
            <a:r>
              <a:rPr lang="en-US" dirty="0" smtClean="0"/>
              <a:t>it</a:t>
            </a:r>
          </a:p>
          <a:p>
            <a:pPr lvl="1"/>
            <a:r>
              <a:rPr lang="en-US" dirty="0" smtClean="0"/>
              <a:t>how </a:t>
            </a:r>
            <a:r>
              <a:rPr lang="en-US" dirty="0"/>
              <a:t>multiple genes interact and influence </a:t>
            </a:r>
            <a:r>
              <a:rPr lang="en-US" dirty="0" smtClean="0"/>
              <a:t>behavior</a:t>
            </a:r>
          </a:p>
          <a:p>
            <a:r>
              <a:rPr lang="en-US" dirty="0"/>
              <a:t>Usually, locating a gene is just the first small step </a:t>
            </a:r>
            <a:r>
              <a:rPr lang="en-US" dirty="0" smtClean="0"/>
              <a:t>in understanding </a:t>
            </a:r>
            <a:r>
              <a:rPr lang="en-US" dirty="0"/>
              <a:t>exactly what it does and how it works.</a:t>
            </a:r>
          </a:p>
        </p:txBody>
      </p:sp>
    </p:spTree>
    <p:extLst>
      <p:ext uri="{BB962C8B-B14F-4D97-AF65-F5344CB8AC3E}">
        <p14:creationId xmlns:p14="http://schemas.microsoft.com/office/powerpoint/2010/main" val="621038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Human Genome </a:t>
            </a:r>
            <a:r>
              <a:rPr lang="en-US" sz="2000" b="1" dirty="0" smtClean="0"/>
              <a:t>(7 of 8)</a:t>
            </a:r>
            <a:br>
              <a:rPr lang="en-US" sz="2000" b="1" dirty="0" smtClean="0"/>
            </a:br>
            <a:r>
              <a:rPr lang="en-US" b="1" dirty="0" smtClean="0">
                <a:solidFill>
                  <a:prstClr val="black"/>
                </a:solidFill>
              </a:rPr>
              <a:t>Figure 3.1</a:t>
            </a:r>
            <a:br>
              <a:rPr lang="en-US" b="1" dirty="0" smtClean="0">
                <a:solidFill>
                  <a:prstClr val="black"/>
                </a:solidFill>
              </a:rPr>
            </a:br>
            <a:r>
              <a:rPr lang="en-US" b="1" dirty="0"/>
              <a:t>Genes and Chromosomes</a:t>
            </a:r>
          </a:p>
        </p:txBody>
      </p:sp>
      <p:sp>
        <p:nvSpPr>
          <p:cNvPr id="4" name="Text Placeholder 3"/>
          <p:cNvSpPr>
            <a:spLocks noGrp="1"/>
          </p:cNvSpPr>
          <p:nvPr>
            <p:ph type="body" sz="quarter" idx="13"/>
          </p:nvPr>
        </p:nvSpPr>
        <p:spPr/>
        <p:txBody>
          <a:bodyPr/>
          <a:lstStyle/>
          <a:p>
            <a:r>
              <a:rPr lang="en-US" dirty="0"/>
              <a:t>Science Source</a:t>
            </a:r>
          </a:p>
        </p:txBody>
      </p:sp>
      <p:pic>
        <p:nvPicPr>
          <p:cNvPr id="3" name="Picture 2" descr="Genes and chromosomes. A photograph of a gene magnified almost 55,000 times and a diagram. A round cell has a round center called a nucleus. Inside the nucleus are chromosomes, which have two branches that curve to meet in the middle creating two groups of prongs. Chromosomes contain genes, which contain D N A. D N A looks like a spiral stairca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393" y="2152650"/>
            <a:ext cx="6676407" cy="2495550"/>
          </a:xfrm>
          <a:prstGeom prst="rect">
            <a:avLst/>
          </a:prstGeom>
        </p:spPr>
      </p:pic>
      <p:pic>
        <p:nvPicPr>
          <p:cNvPr id="5" name="Picture 4" descr="AALCQXR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590038"/>
            <a:ext cx="2135622" cy="1981200"/>
          </a:xfrm>
          <a:prstGeom prst="rect">
            <a:avLst/>
          </a:prstGeom>
        </p:spPr>
      </p:pic>
    </p:spTree>
    <p:extLst>
      <p:ext uri="{BB962C8B-B14F-4D97-AF65-F5344CB8AC3E}">
        <p14:creationId xmlns:p14="http://schemas.microsoft.com/office/powerpoint/2010/main" val="175629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2331</TotalTime>
  <Words>2608</Words>
  <Application>Microsoft Macintosh PowerPoint</Application>
  <PresentationFormat>On-screen Show (4:3)</PresentationFormat>
  <Paragraphs>228</Paragraphs>
  <Slides>47</Slides>
  <Notes>9</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508 Lecture</vt:lpstr>
      <vt:lpstr>Psychology</vt:lpstr>
      <vt:lpstr>Unlocking the Secrets of Genes </vt:lpstr>
      <vt:lpstr>The Human Genome (1 of 8)</vt:lpstr>
      <vt:lpstr>The Human Genome (2 of 8)</vt:lpstr>
      <vt:lpstr>The Human Genome (3 of 8)</vt:lpstr>
      <vt:lpstr>The Human Genome (4 of 8)</vt:lpstr>
      <vt:lpstr>The Human Genome (5 of 8)</vt:lpstr>
      <vt:lpstr>The Human Genome (6 of 8)</vt:lpstr>
      <vt:lpstr>The Human Genome (7 of 8) Figure 3.1 Genes and Chromosomes</vt:lpstr>
      <vt:lpstr>The Human Genome (8 of 8) Figure 3.2 DNA Double Helix</vt:lpstr>
      <vt:lpstr>Epigenetics (1 of 2)</vt:lpstr>
      <vt:lpstr>Epigenetics (2 of 2)</vt:lpstr>
      <vt:lpstr>The Genetics of Similarity </vt:lpstr>
      <vt:lpstr>Evolution and Natural Selection (1 of 3)</vt:lpstr>
      <vt:lpstr>Evolution and Natural Selection (2 of 3)</vt:lpstr>
      <vt:lpstr>Evolution and Natural Selection (3 of 3)</vt:lpstr>
      <vt:lpstr>Innate Human Characteristics (1 of 2)</vt:lpstr>
      <vt:lpstr>Innate Human Characteristics (2 of 2)</vt:lpstr>
      <vt:lpstr>Our Human Heritage: Courtship and Mating </vt:lpstr>
      <vt:lpstr>Evolution and Sexual Strategies (1 of 3)</vt:lpstr>
      <vt:lpstr>Evolution and Sexual Strategies (2 of 3)</vt:lpstr>
      <vt:lpstr>Evolution and Sexual Strategies (3 of 3) Figure 3.3 Preferred Age in a Mate</vt:lpstr>
      <vt:lpstr>The “Genetic Leash” (1 of 3)</vt:lpstr>
      <vt:lpstr>The “Genetic Leash” (2 of 3)</vt:lpstr>
      <vt:lpstr>The “Genetic Leash” (3 of 3) Figure 3.4 Attitudes toward Chastity</vt:lpstr>
      <vt:lpstr>The Genetics of Difference </vt:lpstr>
      <vt:lpstr>The Meaning of Heritability (1 of 2)</vt:lpstr>
      <vt:lpstr>The Meaning of Heritability (2 of 2)</vt:lpstr>
      <vt:lpstr>Computing Heritability (1 of 3)</vt:lpstr>
      <vt:lpstr>Computing Heritability (2 of 3) Figure 3.5 Heritability and Adoption</vt:lpstr>
      <vt:lpstr>Computing Heritability (3 of 3) Figure 3.6 Twins and Genetics</vt:lpstr>
      <vt:lpstr>Our Human Diversity: The Case of Intelligence </vt:lpstr>
      <vt:lpstr>Genes and Individual Differences (1 of 4)</vt:lpstr>
      <vt:lpstr>Genes and Individual Differences (2 of 4)</vt:lpstr>
      <vt:lpstr>Genes and Individual Differences (3 of 4)</vt:lpstr>
      <vt:lpstr>Genes and Individual Differences (4 of 4) Figure 3.7 Correlations in Siblings’ IQ Scores</vt:lpstr>
      <vt:lpstr>The Question of Group Differences (1 of 3)</vt:lpstr>
      <vt:lpstr>The Question of Group Differences (2 of 3)</vt:lpstr>
      <vt:lpstr>The Question of Group Differences (3 of 3) Figure 3.8 The Tomato Plant Experiment</vt:lpstr>
      <vt:lpstr>The Environment and Intelligence (1 of 5)</vt:lpstr>
      <vt:lpstr>The Environment and Intelligence (2 of 5)</vt:lpstr>
      <vt:lpstr>The Environment and Intelligence (3 of 5)</vt:lpstr>
      <vt:lpstr>The Environment and Intelligence (4 of 5)</vt:lpstr>
      <vt:lpstr>The Environment and Intelligence (5 of 5) Figure 3.9 Climbing IQ Scores</vt:lpstr>
      <vt:lpstr>Beyond Nature versus Nurture (1 of 3)</vt:lpstr>
      <vt:lpstr>Beyond Nature versus Nurture (2 of 3)</vt:lpstr>
      <vt:lpstr>Beyond Nature versus Nurture (3 of 3)</vt:lpstr>
    </vt:vector>
  </TitlesOfParts>
  <Company>echosvoice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Introduction to Psychology</dc:subject>
  <dc:creator>Echo Swinford</dc:creator>
  <cp:lastModifiedBy>Rocky Buckley</cp:lastModifiedBy>
  <cp:revision>151</cp:revision>
  <dcterms:created xsi:type="dcterms:W3CDTF">2014-07-14T20:04:21Z</dcterms:created>
  <dcterms:modified xsi:type="dcterms:W3CDTF">2015-12-22T02:47:46Z</dcterms:modified>
</cp:coreProperties>
</file>