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56" r:id="rId2"/>
    <p:sldId id="257" r:id="rId3"/>
    <p:sldId id="259" r:id="rId4"/>
    <p:sldId id="260" r:id="rId5"/>
    <p:sldId id="261" r:id="rId6"/>
    <p:sldId id="262" r:id="rId7"/>
    <p:sldId id="264" r:id="rId8"/>
    <p:sldId id="265" r:id="rId9"/>
    <p:sldId id="266" r:id="rId10"/>
    <p:sldId id="267" r:id="rId11"/>
    <p:sldId id="269" r:id="rId12"/>
    <p:sldId id="270" r:id="rId13"/>
    <p:sldId id="271" r:id="rId14"/>
    <p:sldId id="273" r:id="rId15"/>
    <p:sldId id="274" r:id="rId16"/>
    <p:sldId id="275" r:id="rId17"/>
    <p:sldId id="276" r:id="rId18"/>
    <p:sldId id="277" r:id="rId19"/>
    <p:sldId id="278" r:id="rId20"/>
    <p:sldId id="279" r:id="rId21"/>
    <p:sldId id="281" r:id="rId22"/>
    <p:sldId id="282" r:id="rId23"/>
    <p:sldId id="283" r:id="rId24"/>
    <p:sldId id="284" r:id="rId25"/>
    <p:sldId id="285" r:id="rId26"/>
    <p:sldId id="286" r:id="rId27"/>
    <p:sldId id="336" r:id="rId28"/>
    <p:sldId id="337" r:id="rId29"/>
    <p:sldId id="287" r:id="rId30"/>
    <p:sldId id="288" r:id="rId31"/>
    <p:sldId id="289" r:id="rId32"/>
    <p:sldId id="290" r:id="rId33"/>
    <p:sldId id="291" r:id="rId34"/>
    <p:sldId id="293" r:id="rId35"/>
    <p:sldId id="292" r:id="rId36"/>
    <p:sldId id="294" r:id="rId37"/>
    <p:sldId id="295" r:id="rId38"/>
    <p:sldId id="296" r:id="rId39"/>
    <p:sldId id="297" r:id="rId40"/>
    <p:sldId id="298" r:id="rId41"/>
    <p:sldId id="300" r:id="rId42"/>
    <p:sldId id="301" r:id="rId43"/>
    <p:sldId id="303" r:id="rId44"/>
    <p:sldId id="304" r:id="rId45"/>
    <p:sldId id="306" r:id="rId46"/>
    <p:sldId id="307" r:id="rId47"/>
    <p:sldId id="309" r:id="rId48"/>
    <p:sldId id="310" r:id="rId49"/>
    <p:sldId id="312" r:id="rId50"/>
    <p:sldId id="313" r:id="rId51"/>
    <p:sldId id="314" r:id="rId52"/>
    <p:sldId id="316" r:id="rId53"/>
    <p:sldId id="317" r:id="rId54"/>
    <p:sldId id="318" r:id="rId55"/>
    <p:sldId id="319" r:id="rId56"/>
    <p:sldId id="321" r:id="rId57"/>
    <p:sldId id="322" r:id="rId58"/>
    <p:sldId id="323" r:id="rId59"/>
    <p:sldId id="325" r:id="rId60"/>
    <p:sldId id="326" r:id="rId61"/>
    <p:sldId id="327" r:id="rId62"/>
    <p:sldId id="328" r:id="rId63"/>
    <p:sldId id="329" r:id="rId64"/>
    <p:sldId id="330" r:id="rId65"/>
    <p:sldId id="332" r:id="rId66"/>
    <p:sldId id="334"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3967"/>
    <a:srgbClr val="7C8BC4"/>
    <a:srgbClr val="30431D"/>
    <a:srgbClr val="30390E"/>
    <a:srgbClr val="0647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5" autoAdjust="0"/>
    <p:restoredTop sz="93590" autoAdjust="0"/>
  </p:normalViewPr>
  <p:slideViewPr>
    <p:cSldViewPr>
      <p:cViewPr varScale="1">
        <p:scale>
          <a:sx n="195" d="100"/>
          <a:sy n="195" d="100"/>
        </p:scale>
        <p:origin x="-2608" y="-120"/>
      </p:cViewPr>
      <p:guideLst>
        <p:guide orient="horz" pos="2160"/>
        <p:guide pos="2880"/>
      </p:guideLst>
    </p:cSldViewPr>
  </p:slideViewPr>
  <p:outlineViewPr>
    <p:cViewPr>
      <p:scale>
        <a:sx n="33" d="100"/>
        <a:sy n="33" d="100"/>
      </p:scale>
      <p:origin x="0" y="47250"/>
    </p:cViewPr>
  </p:outlineViewPr>
  <p:notesTextViewPr>
    <p:cViewPr>
      <p:scale>
        <a:sx n="1" d="1"/>
        <a:sy n="1" d="1"/>
      </p:scale>
      <p:origin x="0" y="0"/>
    </p:cViewPr>
  </p:notesTextViewPr>
  <p:notesViewPr>
    <p:cSldViewPr>
      <p:cViewPr varScale="1">
        <p:scale>
          <a:sx n="73" d="100"/>
          <a:sy n="73" d="100"/>
        </p:scale>
        <p:origin x="-26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12/21/15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12/21/15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central nervous system includes the brain and the spinal cord. The peripheral nervous system consists of 43 pairs of nerves that transmit information to and from the central nervous system. Twelve pairs of cranial nerves in the head enter the brain directly; 31 pairs of spinal nerves enter the spinal cord at the spaces between the vertebrae.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a:p>
        </p:txBody>
      </p:sp>
    </p:spTree>
    <p:extLst>
      <p:ext uri="{BB962C8B-B14F-4D97-AF65-F5344CB8AC3E}">
        <p14:creationId xmlns:p14="http://schemas.microsoft.com/office/powerpoint/2010/main" val="2019307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cross section depicts the brain as if it were split down the middle and shows the structures described in the text.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a:p>
        </p:txBody>
      </p:sp>
    </p:spTree>
    <p:extLst>
      <p:ext uri="{BB962C8B-B14F-4D97-AF65-F5344CB8AC3E}">
        <p14:creationId xmlns:p14="http://schemas.microsoft.com/office/powerpoint/2010/main" val="570399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Deep fissures divide the cortex of each cerebral hemisphere into four regions.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52</a:t>
            </a:fld>
            <a:endParaRPr lang="en-US"/>
          </a:p>
        </p:txBody>
      </p:sp>
    </p:spTree>
    <p:extLst>
      <p:ext uri="{BB962C8B-B14F-4D97-AF65-F5344CB8AC3E}">
        <p14:creationId xmlns:p14="http://schemas.microsoft.com/office/powerpoint/2010/main" val="658870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Each cerebral hemisphere receives information from the eyes about the opposite side of the visual field. Thus, if you stare directly at the corner of a room, everything to the left of the juncture is represented in your right hemisphere, and vice versa. This is so because half the axons in each optic nerve cross over (at the optic chiasm) to the opposite side of the brain. Normally, each hemisphere immediately shares its information with the other one, but in split-brain patients, severing the corpus callosum prevents such communication.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56</a:t>
            </a:fld>
            <a:endParaRPr lang="en-US"/>
          </a:p>
        </p:txBody>
      </p:sp>
    </p:spTree>
    <p:extLst>
      <p:ext uri="{BB962C8B-B14F-4D97-AF65-F5344CB8AC3E}">
        <p14:creationId xmlns:p14="http://schemas.microsoft.com/office/powerpoint/2010/main" val="1658252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Split-brain patients were shown composite photographs (a) and were then asked to pick out the face they had seen from a series of intact photographs (b). They said they had seen the face on the right side of the composite, yet they pointed with their left hands to the face that had been on the left. Because the two cerebral hemispheres could not communicate, the verbal left hemisphere was aware of only the right half of the picture, and the relatively mute right hemisphere was aware of only the left half (c).</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57</a:t>
            </a:fld>
            <a:endParaRPr lang="en-US"/>
          </a:p>
        </p:txBody>
      </p:sp>
    </p:spTree>
    <p:extLst>
      <p:ext uri="{BB962C8B-B14F-4D97-AF65-F5344CB8AC3E}">
        <p14:creationId xmlns:p14="http://schemas.microsoft.com/office/powerpoint/2010/main" val="2924707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Neurons in a newborn’s brain are widely spaced, but they immediately begin to form new connections. These drawings show the marked increase in the number of connections from birth to age 15 months.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62</a:t>
            </a:fld>
            <a:endParaRPr lang="en-US"/>
          </a:p>
        </p:txBody>
      </p:sp>
    </p:spTree>
    <p:extLst>
      <p:ext uri="{BB962C8B-B14F-4D97-AF65-F5344CB8AC3E}">
        <p14:creationId xmlns:p14="http://schemas.microsoft.com/office/powerpoint/2010/main" val="1209056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some blind people, brain areas usually associated with vision may become active in tasks requiring hearing. The purple circles to the left of the dotted line represent blind individuals with low error rates in a sound-localization task; those to the right represent blind individuals with high error rates. The graph shows that error rates for blind people—but not sighted ones—were correlated with changes in cerebral blood flow (CBF), and thus neural activity, in a visual area of the brain. The more accurate blind people were, the greater the activity in this region</a:t>
            </a:r>
            <a:r>
              <a:rPr lang="en-US" sz="1200" b="0" i="0" u="none" strike="noStrike" kern="1200" baseline="0" dirty="0" smtClean="0">
                <a:solidFill>
                  <a:schemeClr val="tx1"/>
                </a:solidFill>
                <a:latin typeface="+mn-lt"/>
                <a:ea typeface="+mn-ea"/>
                <a:cs typeface="+mn-cs"/>
              </a:rPr>
              <a:t>. (Adapted from </a:t>
            </a:r>
            <a:r>
              <a:rPr lang="en-US" sz="1200" b="0" i="0" u="none" strike="noStrike" kern="1200" baseline="0" dirty="0" err="1" smtClean="0">
                <a:solidFill>
                  <a:schemeClr val="tx1"/>
                </a:solidFill>
                <a:latin typeface="+mn-lt"/>
                <a:ea typeface="+mn-ea"/>
                <a:cs typeface="+mn-cs"/>
              </a:rPr>
              <a:t>Gougoux</a:t>
            </a:r>
            <a:r>
              <a:rPr lang="en-US" sz="1200" b="0" i="0" u="none" strike="noStrike" kern="1200" baseline="0" dirty="0" smtClean="0">
                <a:solidFill>
                  <a:schemeClr val="tx1"/>
                </a:solidFill>
                <a:latin typeface="+mn-lt"/>
                <a:ea typeface="+mn-ea"/>
                <a:cs typeface="+mn-cs"/>
              </a:rPr>
              <a:t> et al., 2005.)</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63</a:t>
            </a:fld>
            <a:endParaRPr lang="en-US"/>
          </a:p>
        </p:txBody>
      </p:sp>
    </p:spTree>
    <p:extLst>
      <p:ext uri="{BB962C8B-B14F-4D97-AF65-F5344CB8AC3E}">
        <p14:creationId xmlns:p14="http://schemas.microsoft.com/office/powerpoint/2010/main" val="853562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general, the sympathetic division of the autonomic nervous system prepares the body to expend energy, and the parasympathetic division restores and conserves energy. Sympathetic nerve fibers exit from areas of the spinal cord shown in orange in this illustration; parasympathetic fibers exit from the base of the brain and from spinal-cord areas shown in blue.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a:p>
        </p:txBody>
      </p:sp>
    </p:spTree>
    <p:extLst>
      <p:ext uri="{BB962C8B-B14F-4D97-AF65-F5344CB8AC3E}">
        <p14:creationId xmlns:p14="http://schemas.microsoft.com/office/powerpoint/2010/main" val="37447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Neurons vary in size and shape, depending on their location and function. More than 200 types of neurons have been identified in mammals.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a:p>
        </p:txBody>
      </p:sp>
    </p:spTree>
    <p:extLst>
      <p:ext uri="{BB962C8B-B14F-4D97-AF65-F5344CB8AC3E}">
        <p14:creationId xmlns:p14="http://schemas.microsoft.com/office/powerpoint/2010/main" val="3581791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Incoming neural impulses are received by the dendrites of a neuron and are transmitted to the cell body. Outgoing signals pass along the axon to terminal branches.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a:p>
        </p:txBody>
      </p:sp>
    </p:spTree>
    <p:extLst>
      <p:ext uri="{BB962C8B-B14F-4D97-AF65-F5344CB8AC3E}">
        <p14:creationId xmlns:p14="http://schemas.microsoft.com/office/powerpoint/2010/main" val="665030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Embryonic stem cells (ES) exhibit </a:t>
            </a:r>
            <a:r>
              <a:rPr lang="en-US" sz="1200" b="0" i="1" u="none" strike="noStrike" kern="1200" baseline="0" dirty="0" err="1" smtClean="0">
                <a:solidFill>
                  <a:schemeClr val="tx1"/>
                </a:solidFill>
                <a:latin typeface="+mn-lt"/>
                <a:ea typeface="+mn-ea"/>
                <a:cs typeface="+mn-cs"/>
              </a:rPr>
              <a:t>pluripotency</a:t>
            </a:r>
            <a:r>
              <a:rPr lang="en-US" sz="1200" b="0" i="0" u="none" strike="noStrike" kern="1200" baseline="0" dirty="0" smtClean="0">
                <a:solidFill>
                  <a:schemeClr val="tx1"/>
                </a:solidFill>
                <a:latin typeface="+mn-lt"/>
                <a:ea typeface="+mn-ea"/>
                <a:cs typeface="+mn-cs"/>
              </a:rPr>
              <a:t>, the capacity to develop into many types of mature cells. ES cells appear when an embryo is just a few days old, consisting of a cluster of approximately </a:t>
            </a:r>
            <a:r>
              <a:rPr lang="da-DK" sz="1200" b="0" i="0" u="none" strike="noStrike" kern="1200" baseline="0" dirty="0" smtClean="0">
                <a:solidFill>
                  <a:schemeClr val="tx1"/>
                </a:solidFill>
                <a:latin typeface="+mn-lt"/>
                <a:ea typeface="+mn-ea"/>
                <a:cs typeface="+mn-cs"/>
              </a:rPr>
              <a:t>100 </a:t>
            </a:r>
            <a:r>
              <a:rPr lang="da-DK" sz="1200" b="0" i="0" u="none" strike="noStrike" kern="1200" baseline="0" dirty="0" err="1" smtClean="0">
                <a:solidFill>
                  <a:schemeClr val="tx1"/>
                </a:solidFill>
                <a:latin typeface="+mn-lt"/>
                <a:ea typeface="+mn-ea"/>
                <a:cs typeface="+mn-cs"/>
              </a:rPr>
              <a:t>cells</a:t>
            </a:r>
            <a:r>
              <a:rPr lang="da-DK"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a:p>
        </p:txBody>
      </p:sp>
    </p:spTree>
    <p:extLst>
      <p:ext uri="{BB962C8B-B14F-4D97-AF65-F5344CB8AC3E}">
        <p14:creationId xmlns:p14="http://schemas.microsoft.com/office/powerpoint/2010/main" val="1421397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Neurotransmitter molecules are released into the synaptic cleft between two neurons from vesicles (chambers) in the transmitting neuron’s axon terminal. The molecules then bind to receptor sites on the receiving neuron. As a result, the electrical state of the receiving neuron changes and the neuron becomes either more likely to fire an impulse or less so, depending on the type of neurotransmitter.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a:p>
        </p:txBody>
      </p:sp>
    </p:spTree>
    <p:extLst>
      <p:ext uri="{BB962C8B-B14F-4D97-AF65-F5344CB8AC3E}">
        <p14:creationId xmlns:p14="http://schemas.microsoft.com/office/powerpoint/2010/main" val="300270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 ERP is the brain’s response to a specific event—a wave of electrical activity detected on the scalp after a person encounters a stimulus, such as a picture or a word. The first parts of the wave show brain activity associated with encountering the stimulus; later parts show activity associated with understanding it.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a:p>
        </p:txBody>
      </p:sp>
    </p:spTree>
    <p:extLst>
      <p:ext uri="{BB962C8B-B14F-4D97-AF65-F5344CB8AC3E}">
        <p14:creationId xmlns:p14="http://schemas.microsoft.com/office/powerpoint/2010/main" val="1874081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The PET scan shows the brain of a healthy 20-year-old. The colors indicate different levels of activity, where red reveals the highest level. (b) An MRI scan shows a child’s brain and the bottle he was drinking from while the image was obtained. (c) This fMRI image shows how a person’s visual cortex is activated while he or she views a red hibiscus flower.</a:t>
            </a: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a:p>
        </p:txBody>
      </p:sp>
    </p:spTree>
    <p:extLst>
      <p:ext uri="{BB962C8B-B14F-4D97-AF65-F5344CB8AC3E}">
        <p14:creationId xmlns:p14="http://schemas.microsoft.com/office/powerpoint/2010/main" val="3619107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By altering the colors used in brain images, such as in this PET scan, researchers can create the appearance of dramatic brain differences. These scans are actually images of the same brain.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a:p>
        </p:txBody>
      </p:sp>
    </p:spTree>
    <p:extLst>
      <p:ext uri="{BB962C8B-B14F-4D97-AF65-F5344CB8AC3E}">
        <p14:creationId xmlns:p14="http://schemas.microsoft.com/office/powerpoint/2010/main" val="3625190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762000"/>
            <a:ext cx="7772400" cy="2838451"/>
          </a:xfrm>
        </p:spPr>
        <p:txBody>
          <a:bodyPr anchor="b">
            <a:noAutofit/>
          </a:bodyPr>
          <a:lstStyle>
            <a:lvl1pPr algn="l">
              <a:defRPr sz="4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
        <p:nvSpPr>
          <p:cNvPr id="8" name="Rectangle 7"/>
          <p:cNvSpPr/>
          <p:nvPr userDrawn="1"/>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userDrawn="1"/>
        </p:nvGrpSpPr>
        <p:grpSpPr>
          <a:xfrm>
            <a:off x="33338" y="6400805"/>
            <a:ext cx="9156700" cy="473070"/>
            <a:chOff x="33338" y="6400805"/>
            <a:chExt cx="9156700" cy="473070"/>
          </a:xfrm>
        </p:grpSpPr>
        <p:pic>
          <p:nvPicPr>
            <p:cNvPr id="19"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pyright" descr="Copyright 2015, 2012, 2009"/>
            <p:cNvSpPr txBox="1">
              <a:spLocks noChangeArrowheads="1"/>
            </p:cNvSpPr>
            <p:nvPr/>
          </p:nvSpPr>
          <p:spPr bwMode="auto">
            <a:xfrm>
              <a:off x="1413669" y="6400805"/>
              <a:ext cx="6316663" cy="457195"/>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
        <p:nvSpPr>
          <p:cNvPr id="12" name="Rectangle 11"/>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33338" y="6408738"/>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
        <p:nvSpPr>
          <p:cNvPr id="5" name="Rectangle 4"/>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0" cap="none"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A9DF6EFB-3F44-496C-A842-1E0B3D3B975A}" type="datetimeFigureOut">
              <a:rPr lang="en-US" smtClean="0"/>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12/21/15</a:t>
            </a:fld>
            <a:endParaRPr lang="en-US"/>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a:p>
        </p:txBody>
      </p:sp>
      <p:sp>
        <p:nvSpPr>
          <p:cNvPr id="9" name="Rectangle 8"/>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93969" y="6408738"/>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p:titleStyle>
    <p:bodyStyle>
      <a:lvl1pPr marL="256032" indent="-256032" algn="l" defTabSz="914400" rtl="0" eaLnBrk="1" latinLnBrk="0" hangingPunct="1">
        <a:spcBef>
          <a:spcPts val="1500"/>
        </a:spcBef>
        <a:buClr>
          <a:srgbClr val="4F3967"/>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4F3967"/>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4F396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4F396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4F396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9.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0.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1.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2.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Psychology</a:t>
            </a:r>
            <a:endParaRPr lang="en-US" dirty="0"/>
          </a:p>
        </p:txBody>
      </p:sp>
      <p:sp>
        <p:nvSpPr>
          <p:cNvPr id="5" name="Text Placeholder 4"/>
          <p:cNvSpPr>
            <a:spLocks noGrp="1"/>
          </p:cNvSpPr>
          <p:nvPr>
            <p:ph type="body" sz="quarter" idx="13"/>
          </p:nvPr>
        </p:nvSpPr>
        <p:spPr/>
        <p:txBody>
          <a:bodyPr/>
          <a:lstStyle/>
          <a:p>
            <a:r>
              <a:rPr lang="en-US" dirty="0" smtClean="0"/>
              <a:t>Twelfth Edition</a:t>
            </a:r>
            <a:endParaRPr lang="en-US" dirty="0"/>
          </a:p>
        </p:txBody>
      </p:sp>
      <p:sp>
        <p:nvSpPr>
          <p:cNvPr id="6" name="Text Placeholder 5"/>
          <p:cNvSpPr>
            <a:spLocks noGrp="1"/>
          </p:cNvSpPr>
          <p:nvPr>
            <p:ph type="body" sz="quarter" idx="14"/>
          </p:nvPr>
        </p:nvSpPr>
        <p:spPr/>
        <p:txBody>
          <a:bodyPr/>
          <a:lstStyle/>
          <a:p>
            <a:r>
              <a:rPr lang="en-US" dirty="0" smtClean="0"/>
              <a:t>Chapter 4</a:t>
            </a:r>
            <a:endParaRPr lang="en-US" dirty="0"/>
          </a:p>
        </p:txBody>
      </p:sp>
      <p:sp>
        <p:nvSpPr>
          <p:cNvPr id="7" name="Text Placeholder 6"/>
          <p:cNvSpPr>
            <a:spLocks noGrp="1"/>
          </p:cNvSpPr>
          <p:nvPr>
            <p:ph type="body" sz="quarter" idx="15"/>
          </p:nvPr>
        </p:nvSpPr>
        <p:spPr/>
        <p:txBody>
          <a:bodyPr/>
          <a:lstStyle/>
          <a:p>
            <a:r>
              <a:rPr lang="en-US" dirty="0" smtClean="0"/>
              <a:t>The Brain and</a:t>
            </a:r>
            <a:br>
              <a:rPr lang="en-US" dirty="0" smtClean="0"/>
            </a:br>
            <a:r>
              <a:rPr lang="en-US" dirty="0" smtClean="0"/>
              <a:t>Nervous System</a:t>
            </a:r>
            <a:endParaRPr lang="en-US" dirty="0"/>
          </a:p>
        </p:txBody>
      </p:sp>
      <p:pic>
        <p:nvPicPr>
          <p:cNvPr id="3" name="Picture 2" descr="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87422"/>
            <a:ext cx="3886200" cy="4818887"/>
          </a:xfrm>
          <a:prstGeom prst="rect">
            <a:avLst/>
          </a:prstGeom>
        </p:spPr>
      </p:pic>
    </p:spTree>
    <p:extLst>
      <p:ext uri="{BB962C8B-B14F-4D97-AF65-F5344CB8AC3E}">
        <p14:creationId xmlns:p14="http://schemas.microsoft.com/office/powerpoint/2010/main" val="3979540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Types of Cells </a:t>
            </a:r>
            <a:r>
              <a:rPr lang="en-US" sz="2000" dirty="0" smtClean="0"/>
              <a:t>(1 </a:t>
            </a:r>
            <a:r>
              <a:rPr lang="en-US" sz="2000" dirty="0"/>
              <a:t>of </a:t>
            </a:r>
            <a:r>
              <a:rPr lang="en-US" sz="2000" dirty="0" smtClean="0"/>
              <a:t>2)</a:t>
            </a:r>
            <a:endParaRPr lang="en-US" dirty="0"/>
          </a:p>
        </p:txBody>
      </p:sp>
      <p:sp>
        <p:nvSpPr>
          <p:cNvPr id="5" name="Content Placeholder 4"/>
          <p:cNvSpPr>
            <a:spLocks noGrp="1"/>
          </p:cNvSpPr>
          <p:nvPr>
            <p:ph idx="1"/>
          </p:nvPr>
        </p:nvSpPr>
        <p:spPr/>
        <p:txBody>
          <a:bodyPr/>
          <a:lstStyle/>
          <a:p>
            <a:r>
              <a:rPr lang="en-US" i="1" dirty="0"/>
              <a:t>Neurons</a:t>
            </a:r>
            <a:r>
              <a:rPr lang="en-US" dirty="0"/>
              <a:t> are the basic units of the nervous system</a:t>
            </a:r>
            <a:r>
              <a:rPr lang="en-US" dirty="0" smtClean="0"/>
              <a:t>.</a:t>
            </a:r>
          </a:p>
          <a:p>
            <a:r>
              <a:rPr lang="en-US" dirty="0"/>
              <a:t>They are held in place by </a:t>
            </a:r>
            <a:r>
              <a:rPr lang="en-US" i="1" dirty="0"/>
              <a:t>glial cells</a:t>
            </a:r>
            <a:r>
              <a:rPr lang="en-US" dirty="0"/>
              <a:t>, which:</a:t>
            </a:r>
          </a:p>
          <a:p>
            <a:pPr lvl="1"/>
            <a:r>
              <a:rPr lang="en-US" dirty="0"/>
              <a:t>nourish</a:t>
            </a:r>
          </a:p>
          <a:p>
            <a:pPr lvl="1"/>
            <a:r>
              <a:rPr lang="en-US" dirty="0"/>
              <a:t>insulate</a:t>
            </a:r>
          </a:p>
          <a:p>
            <a:pPr lvl="1"/>
            <a:r>
              <a:rPr lang="en-US" dirty="0"/>
              <a:t>protect, and</a:t>
            </a:r>
          </a:p>
          <a:p>
            <a:pPr lvl="1"/>
            <a:r>
              <a:rPr lang="en-US" dirty="0"/>
              <a:t>repair </a:t>
            </a:r>
            <a:r>
              <a:rPr lang="en-US" dirty="0" smtClean="0"/>
              <a:t>neurons</a:t>
            </a:r>
            <a:endParaRPr lang="en-US" dirty="0"/>
          </a:p>
        </p:txBody>
      </p:sp>
    </p:spTree>
    <p:extLst>
      <p:ext uri="{BB962C8B-B14F-4D97-AF65-F5344CB8AC3E}">
        <p14:creationId xmlns:p14="http://schemas.microsoft.com/office/powerpoint/2010/main" val="36701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Types of Cells </a:t>
            </a:r>
            <a:r>
              <a:rPr lang="en-US" sz="2000" b="1" dirty="0" smtClean="0"/>
              <a:t>(2 </a:t>
            </a:r>
            <a:r>
              <a:rPr lang="en-US" sz="2000" b="1" dirty="0"/>
              <a:t>of </a:t>
            </a:r>
            <a:r>
              <a:rPr lang="en-US" sz="2000" b="1" dirty="0" smtClean="0"/>
              <a:t>2)</a:t>
            </a:r>
            <a:br>
              <a:rPr lang="en-US" sz="2000" b="1" dirty="0" smtClean="0"/>
            </a:br>
            <a:r>
              <a:rPr lang="en-US" b="1" dirty="0" smtClean="0"/>
              <a:t>Figure 4.3</a:t>
            </a:r>
            <a:br>
              <a:rPr lang="en-US" b="1" dirty="0" smtClean="0"/>
            </a:br>
            <a:r>
              <a:rPr lang="en-US" b="1" dirty="0"/>
              <a:t>Different Kinds of Neurons</a:t>
            </a:r>
            <a:endParaRPr lang="en-US" sz="2800" b="1" dirty="0"/>
          </a:p>
        </p:txBody>
      </p:sp>
      <p:pic>
        <p:nvPicPr>
          <p:cNvPr id="3" name="Picture 2" descr="Five different kinds of neurons. A spinal cord or motor neuron has dendrites extending from 7 points on the nerve cell. A longer strand extends from the bottom of the nerve cell with dendrites extending from its terminal end.  A thalamus neuron has a teardrop-shaped nerve cell. It has dendrites extending from six points on the nerve cell. A long thin strand extends from the nerve cell. A cerebellum neuron has an oval nerve cell. It has dendrites extending from three points on the nerve cell. A coiled up strand extends from the nerve cell. A cortex neuron has a triangular nerve cell. It has dendrites extending from ten points on the nerve cell. A thin strand extends out from the nerve cell and then curves back toward the nerve cell. The dendrites are longer but have fewer branches. A purkinje cell has an avocado-shaped nerve cell. It has a dendrite extending from the top of the nerve cell, which branches out into many branch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16" y="2362200"/>
            <a:ext cx="8848884" cy="2743200"/>
          </a:xfrm>
          <a:prstGeom prst="rect">
            <a:avLst/>
          </a:prstGeom>
        </p:spPr>
      </p:pic>
    </p:spTree>
    <p:extLst>
      <p:ext uri="{BB962C8B-B14F-4D97-AF65-F5344CB8AC3E}">
        <p14:creationId xmlns:p14="http://schemas.microsoft.com/office/powerpoint/2010/main" val="4163425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Structure of the Neuron </a:t>
            </a:r>
            <a:r>
              <a:rPr lang="en-US" sz="2000" dirty="0" smtClean="0"/>
              <a:t>(1 </a:t>
            </a:r>
            <a:r>
              <a:rPr lang="en-US" sz="2000" dirty="0"/>
              <a:t>of </a:t>
            </a:r>
            <a:r>
              <a:rPr lang="en-US" sz="2000" dirty="0" smtClean="0"/>
              <a:t>3) </a:t>
            </a:r>
            <a:endParaRPr lang="en-US" dirty="0"/>
          </a:p>
        </p:txBody>
      </p:sp>
      <p:sp>
        <p:nvSpPr>
          <p:cNvPr id="5" name="Content Placeholder 4"/>
          <p:cNvSpPr>
            <a:spLocks noGrp="1"/>
          </p:cNvSpPr>
          <p:nvPr>
            <p:ph idx="1"/>
          </p:nvPr>
        </p:nvSpPr>
        <p:spPr/>
        <p:txBody>
          <a:bodyPr/>
          <a:lstStyle/>
          <a:p>
            <a:r>
              <a:rPr lang="en-US" dirty="0"/>
              <a:t>Each neuron consists </a:t>
            </a:r>
            <a:r>
              <a:rPr lang="en-US" dirty="0" smtClean="0"/>
              <a:t>of:</a:t>
            </a:r>
          </a:p>
          <a:p>
            <a:pPr lvl="1"/>
            <a:r>
              <a:rPr lang="en-US" i="1" dirty="0" smtClean="0"/>
              <a:t>dendrites</a:t>
            </a:r>
            <a:endParaRPr lang="en-US" dirty="0" smtClean="0"/>
          </a:p>
          <a:p>
            <a:pPr lvl="1"/>
            <a:r>
              <a:rPr lang="en-US" i="1" dirty="0" smtClean="0"/>
              <a:t>cell body</a:t>
            </a:r>
            <a:endParaRPr lang="en-US" dirty="0" smtClean="0"/>
          </a:p>
          <a:p>
            <a:pPr lvl="1"/>
            <a:r>
              <a:rPr lang="en-US" i="1" dirty="0" smtClean="0"/>
              <a:t>axon</a:t>
            </a:r>
          </a:p>
          <a:p>
            <a:r>
              <a:rPr lang="en-US" dirty="0"/>
              <a:t>Many axons are insulated by a </a:t>
            </a:r>
            <a:r>
              <a:rPr lang="en-US" i="1" dirty="0"/>
              <a:t>myelin sheath</a:t>
            </a:r>
            <a:r>
              <a:rPr lang="en-US" dirty="0"/>
              <a:t> that:</a:t>
            </a:r>
          </a:p>
          <a:p>
            <a:pPr lvl="1"/>
            <a:r>
              <a:rPr lang="en-US" dirty="0"/>
              <a:t>speeds up the conduction of neural impulses</a:t>
            </a:r>
          </a:p>
          <a:p>
            <a:pPr lvl="1"/>
            <a:r>
              <a:rPr lang="en-US" dirty="0"/>
              <a:t>prevents signals in adjacent cells from interfering with one </a:t>
            </a:r>
            <a:r>
              <a:rPr lang="en-US" dirty="0" smtClean="0"/>
              <a:t>another</a:t>
            </a:r>
            <a:endParaRPr lang="en-US" dirty="0"/>
          </a:p>
        </p:txBody>
      </p:sp>
    </p:spTree>
    <p:extLst>
      <p:ext uri="{BB962C8B-B14F-4D97-AF65-F5344CB8AC3E}">
        <p14:creationId xmlns:p14="http://schemas.microsoft.com/office/powerpoint/2010/main" val="3320592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Structure of the Neuron </a:t>
            </a:r>
            <a:r>
              <a:rPr lang="en-US" sz="2000" dirty="0" smtClean="0"/>
              <a:t>(2 </a:t>
            </a:r>
            <a:r>
              <a:rPr lang="en-US" sz="2000" dirty="0"/>
              <a:t>of </a:t>
            </a:r>
            <a:r>
              <a:rPr lang="en-US" sz="2000" dirty="0" smtClean="0"/>
              <a:t>3) </a:t>
            </a:r>
            <a:endParaRPr lang="en-US" dirty="0"/>
          </a:p>
        </p:txBody>
      </p:sp>
      <p:sp>
        <p:nvSpPr>
          <p:cNvPr id="5" name="Content Placeholder 4"/>
          <p:cNvSpPr>
            <a:spLocks noGrp="1"/>
          </p:cNvSpPr>
          <p:nvPr>
            <p:ph idx="1"/>
          </p:nvPr>
        </p:nvSpPr>
        <p:spPr/>
        <p:txBody>
          <a:bodyPr/>
          <a:lstStyle/>
          <a:p>
            <a:r>
              <a:rPr lang="en-US" dirty="0"/>
              <a:t>In the peripheral nervous system, axons (and sometimes dendrites) are collected together in bundles called </a:t>
            </a:r>
            <a:r>
              <a:rPr lang="en-US" i="1" dirty="0"/>
              <a:t>nerves</a:t>
            </a:r>
            <a:r>
              <a:rPr lang="en-US" dirty="0" smtClean="0"/>
              <a:t>.</a:t>
            </a:r>
          </a:p>
          <a:p>
            <a:r>
              <a:rPr lang="en-US" dirty="0"/>
              <a:t>The human body has 43 pairs of peripheral </a:t>
            </a:r>
            <a:r>
              <a:rPr lang="en-US" dirty="0" smtClean="0"/>
              <a:t>nerves.</a:t>
            </a:r>
          </a:p>
          <a:p>
            <a:pPr lvl="1"/>
            <a:r>
              <a:rPr lang="en-US" dirty="0" smtClean="0"/>
              <a:t>Most </a:t>
            </a:r>
            <a:r>
              <a:rPr lang="en-US" dirty="0"/>
              <a:t>of these nerves enter or leave </a:t>
            </a:r>
            <a:r>
              <a:rPr lang="en-US" dirty="0" smtClean="0"/>
              <a:t>the spinal cord.</a:t>
            </a:r>
          </a:p>
          <a:p>
            <a:r>
              <a:rPr lang="en-US" dirty="0" smtClean="0"/>
              <a:t>12 </a:t>
            </a:r>
            <a:r>
              <a:rPr lang="en-US" dirty="0"/>
              <a:t>pairs in the head, the </a:t>
            </a:r>
            <a:r>
              <a:rPr lang="en-US" i="1" dirty="0"/>
              <a:t>cranial nerves</a:t>
            </a:r>
            <a:r>
              <a:rPr lang="en-US" dirty="0"/>
              <a:t>, connect directly to the brain.</a:t>
            </a:r>
          </a:p>
        </p:txBody>
      </p:sp>
    </p:spTree>
    <p:extLst>
      <p:ext uri="{BB962C8B-B14F-4D97-AF65-F5344CB8AC3E}">
        <p14:creationId xmlns:p14="http://schemas.microsoft.com/office/powerpoint/2010/main" val="2467343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structure of a neuron.&#10;&#10;The cell body has a circular center called a nucleus. Along the perimeter of the cell body, dendrites extend outward like branches of a tree. The axon is a thick singular branch extending from the cell body; the axon is covered by a myelin sheath, which is constricted at points called nodes, making it resemble sausage links. At the end of the axon is the axon terminal, which has a rounded end, and the synapse is the space between the axon terminal and another neur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609600"/>
            <a:ext cx="5821913" cy="5638800"/>
          </a:xfrm>
          <a:prstGeom prst="rect">
            <a:avLst/>
          </a:prstGeom>
        </p:spPr>
      </p:pic>
      <p:sp>
        <p:nvSpPr>
          <p:cNvPr id="4" name="Title 3"/>
          <p:cNvSpPr>
            <a:spLocks noGrp="1"/>
          </p:cNvSpPr>
          <p:nvPr>
            <p:ph type="title"/>
          </p:nvPr>
        </p:nvSpPr>
        <p:spPr/>
        <p:txBody>
          <a:bodyPr/>
          <a:lstStyle/>
          <a:p>
            <a:r>
              <a:rPr lang="en-US" b="1" dirty="0"/>
              <a:t>The Structure of the Neuron </a:t>
            </a:r>
            <a:r>
              <a:rPr lang="en-US" sz="2000" b="1" dirty="0" smtClean="0"/>
              <a:t>(3 </a:t>
            </a:r>
            <a:r>
              <a:rPr lang="en-US" sz="2000" b="1" dirty="0"/>
              <a:t>of </a:t>
            </a:r>
            <a:r>
              <a:rPr lang="en-US" sz="2000" b="1" dirty="0" smtClean="0"/>
              <a:t>3)</a:t>
            </a:r>
            <a:br>
              <a:rPr lang="en-US" sz="2000" b="1" dirty="0" smtClean="0"/>
            </a:br>
            <a:r>
              <a:rPr lang="en-US" b="1" dirty="0" smtClean="0"/>
              <a:t>Figure 4.4</a:t>
            </a:r>
            <a:br>
              <a:rPr lang="en-US" b="1" dirty="0" smtClean="0"/>
            </a:br>
            <a:r>
              <a:rPr lang="en-US" b="1" dirty="0"/>
              <a:t>The </a:t>
            </a:r>
            <a:r>
              <a:rPr lang="en-US" b="1" dirty="0" smtClean="0"/>
              <a:t>Structure of </a:t>
            </a:r>
            <a:r>
              <a:rPr lang="en-US" b="1" dirty="0"/>
              <a:t>a Neuron</a:t>
            </a:r>
          </a:p>
        </p:txBody>
      </p:sp>
    </p:spTree>
    <p:extLst>
      <p:ext uri="{BB962C8B-B14F-4D97-AF65-F5344CB8AC3E}">
        <p14:creationId xmlns:p14="http://schemas.microsoft.com/office/powerpoint/2010/main" val="381547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Neurogenesis: The Birth of Neurons </a:t>
            </a:r>
            <a:r>
              <a:rPr lang="en-US" sz="2000" dirty="0" smtClean="0"/>
              <a:t>(1 </a:t>
            </a:r>
            <a:r>
              <a:rPr lang="en-US" sz="2000" dirty="0"/>
              <a:t>of </a:t>
            </a:r>
            <a:r>
              <a:rPr lang="en-US" sz="2000" dirty="0" smtClean="0"/>
              <a:t>5) </a:t>
            </a:r>
            <a:endParaRPr lang="en-US" sz="2000" dirty="0"/>
          </a:p>
        </p:txBody>
      </p:sp>
      <p:sp>
        <p:nvSpPr>
          <p:cNvPr id="5" name="Content Placeholder 4"/>
          <p:cNvSpPr>
            <a:spLocks noGrp="1"/>
          </p:cNvSpPr>
          <p:nvPr>
            <p:ph idx="1"/>
          </p:nvPr>
        </p:nvSpPr>
        <p:spPr/>
        <p:txBody>
          <a:bodyPr/>
          <a:lstStyle/>
          <a:p>
            <a:r>
              <a:rPr lang="en-US" dirty="0" smtClean="0"/>
              <a:t>Research </a:t>
            </a:r>
            <a:r>
              <a:rPr lang="en-US" dirty="0"/>
              <a:t>has disproven two old </a:t>
            </a:r>
            <a:r>
              <a:rPr lang="en-US" dirty="0" smtClean="0"/>
              <a:t>assumptions:</a:t>
            </a:r>
          </a:p>
          <a:p>
            <a:pPr lvl="1"/>
            <a:r>
              <a:rPr lang="en-US" dirty="0" smtClean="0"/>
              <a:t>that </a:t>
            </a:r>
            <a:r>
              <a:rPr lang="en-US" dirty="0"/>
              <a:t>neurons in the human central nervous system cannot be induced to </a:t>
            </a:r>
            <a:r>
              <a:rPr lang="en-US" dirty="0" smtClean="0"/>
              <a:t>regenerate</a:t>
            </a:r>
          </a:p>
          <a:p>
            <a:pPr lvl="1"/>
            <a:r>
              <a:rPr lang="en-US" dirty="0" smtClean="0"/>
              <a:t>that </a:t>
            </a:r>
            <a:r>
              <a:rPr lang="en-US" dirty="0"/>
              <a:t>no new neurons form after early </a:t>
            </a:r>
            <a:r>
              <a:rPr lang="en-US" dirty="0" smtClean="0"/>
              <a:t>infancy</a:t>
            </a:r>
          </a:p>
          <a:p>
            <a:r>
              <a:rPr lang="en-US" b="1" dirty="0" smtClean="0"/>
              <a:t>Neurogenesis: </a:t>
            </a:r>
            <a:r>
              <a:rPr lang="en-US" dirty="0" smtClean="0"/>
              <a:t>The </a:t>
            </a:r>
            <a:r>
              <a:rPr lang="en-US" dirty="0"/>
              <a:t>production of new neurons </a:t>
            </a:r>
            <a:r>
              <a:rPr lang="en-US" dirty="0" smtClean="0"/>
              <a:t>from immature </a:t>
            </a:r>
            <a:r>
              <a:rPr lang="en-US" dirty="0"/>
              <a:t>stem cells.</a:t>
            </a:r>
          </a:p>
        </p:txBody>
      </p:sp>
    </p:spTree>
    <p:extLst>
      <p:ext uri="{BB962C8B-B14F-4D97-AF65-F5344CB8AC3E}">
        <p14:creationId xmlns:p14="http://schemas.microsoft.com/office/powerpoint/2010/main" val="2805233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Neurogenesis: The Birth of Neurons </a:t>
            </a:r>
            <a:r>
              <a:rPr lang="en-US" sz="2000" dirty="0" smtClean="0"/>
              <a:t>(2 </a:t>
            </a:r>
            <a:r>
              <a:rPr lang="en-US" sz="2000" dirty="0"/>
              <a:t>of </a:t>
            </a:r>
            <a:r>
              <a:rPr lang="en-US" sz="2000" dirty="0" smtClean="0"/>
              <a:t>5) </a:t>
            </a:r>
            <a:endParaRPr lang="en-US" sz="2000" dirty="0"/>
          </a:p>
        </p:txBody>
      </p:sp>
      <p:sp>
        <p:nvSpPr>
          <p:cNvPr id="5" name="Content Placeholder 4"/>
          <p:cNvSpPr>
            <a:spLocks noGrp="1"/>
          </p:cNvSpPr>
          <p:nvPr>
            <p:ph idx="1"/>
          </p:nvPr>
        </p:nvSpPr>
        <p:spPr/>
        <p:txBody>
          <a:bodyPr/>
          <a:lstStyle/>
          <a:p>
            <a:r>
              <a:rPr lang="en-US" dirty="0"/>
              <a:t>Embryonic </a:t>
            </a:r>
            <a:r>
              <a:rPr lang="en-US" i="1" dirty="0"/>
              <a:t>stem cells</a:t>
            </a:r>
            <a:r>
              <a:rPr lang="en-US" dirty="0"/>
              <a:t> are pluripotent, meaning that they can generate many different kinds of cells in the body</a:t>
            </a:r>
            <a:r>
              <a:rPr lang="en-US" dirty="0" smtClean="0"/>
              <a:t>.</a:t>
            </a:r>
          </a:p>
          <a:p>
            <a:r>
              <a:rPr lang="en-US" dirty="0"/>
              <a:t>Amazingly</a:t>
            </a:r>
            <a:r>
              <a:rPr lang="en-US" dirty="0" smtClean="0"/>
              <a:t>, ES </a:t>
            </a:r>
            <a:r>
              <a:rPr lang="en-US" dirty="0"/>
              <a:t>cells can generate many types of specialist cells, from neurons to kidney </a:t>
            </a:r>
            <a:r>
              <a:rPr lang="en-US" dirty="0" smtClean="0"/>
              <a:t>cells.</a:t>
            </a:r>
            <a:endParaRPr lang="en-US" dirty="0"/>
          </a:p>
          <a:p>
            <a:r>
              <a:rPr lang="en-US" dirty="0" smtClean="0"/>
              <a:t>Stem </a:t>
            </a:r>
            <a:r>
              <a:rPr lang="en-US" dirty="0"/>
              <a:t>cells may be useful for treating damaged tissues</a:t>
            </a:r>
            <a:r>
              <a:rPr lang="en-US" dirty="0" smtClean="0"/>
              <a:t>.</a:t>
            </a:r>
          </a:p>
          <a:p>
            <a:r>
              <a:rPr lang="en-US" dirty="0" smtClean="0"/>
              <a:t>Highly controversial because ES cells come from aborted fetuses and embryos.</a:t>
            </a:r>
            <a:endParaRPr lang="en-US" dirty="0"/>
          </a:p>
        </p:txBody>
      </p:sp>
    </p:spTree>
    <p:extLst>
      <p:ext uri="{BB962C8B-B14F-4D97-AF65-F5344CB8AC3E}">
        <p14:creationId xmlns:p14="http://schemas.microsoft.com/office/powerpoint/2010/main" val="1896230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Neurogenesis: The Birth of Neurons </a:t>
            </a:r>
            <a:r>
              <a:rPr lang="en-US" sz="2000" dirty="0" smtClean="0"/>
              <a:t>(3 </a:t>
            </a:r>
            <a:r>
              <a:rPr lang="en-US" sz="2000" dirty="0"/>
              <a:t>of </a:t>
            </a:r>
            <a:r>
              <a:rPr lang="en-US" sz="2000" dirty="0" smtClean="0"/>
              <a:t>5) </a:t>
            </a:r>
            <a:endParaRPr lang="en-US" sz="2000" dirty="0"/>
          </a:p>
        </p:txBody>
      </p:sp>
      <p:sp>
        <p:nvSpPr>
          <p:cNvPr id="5" name="Content Placeholder 4"/>
          <p:cNvSpPr>
            <a:spLocks noGrp="1"/>
          </p:cNvSpPr>
          <p:nvPr>
            <p:ph idx="1"/>
          </p:nvPr>
        </p:nvSpPr>
        <p:spPr/>
        <p:txBody>
          <a:bodyPr/>
          <a:lstStyle/>
          <a:p>
            <a:r>
              <a:rPr lang="en-US" dirty="0"/>
              <a:t>These stem cells in various </a:t>
            </a:r>
            <a:r>
              <a:rPr lang="en-US" dirty="0" smtClean="0"/>
              <a:t>organs continue </a:t>
            </a:r>
            <a:r>
              <a:rPr lang="en-US" dirty="0"/>
              <a:t>to divide and mature throughout </a:t>
            </a:r>
            <a:r>
              <a:rPr lang="en-US" dirty="0" smtClean="0"/>
              <a:t>adulthood.</a:t>
            </a:r>
          </a:p>
          <a:p>
            <a:r>
              <a:rPr lang="en-US" dirty="0" smtClean="0"/>
              <a:t>They give rise </a:t>
            </a:r>
            <a:r>
              <a:rPr lang="en-US" dirty="0"/>
              <a:t>to new neurons</a:t>
            </a:r>
            <a:r>
              <a:rPr lang="en-US" dirty="0" smtClean="0"/>
              <a:t>.</a:t>
            </a:r>
          </a:p>
          <a:p>
            <a:r>
              <a:rPr lang="en-US" dirty="0" smtClean="0"/>
              <a:t>These include brain </a:t>
            </a:r>
            <a:r>
              <a:rPr lang="en-US" dirty="0"/>
              <a:t>areas associated with learning and </a:t>
            </a:r>
            <a:r>
              <a:rPr lang="en-US" dirty="0" smtClean="0"/>
              <a:t>memory.</a:t>
            </a:r>
            <a:endParaRPr lang="en-US" dirty="0"/>
          </a:p>
        </p:txBody>
      </p:sp>
    </p:spTree>
    <p:extLst>
      <p:ext uri="{BB962C8B-B14F-4D97-AF65-F5344CB8AC3E}">
        <p14:creationId xmlns:p14="http://schemas.microsoft.com/office/powerpoint/2010/main" val="729249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Neurogenesis: The Birth of Neurons </a:t>
            </a:r>
            <a:r>
              <a:rPr lang="en-US" sz="2000" dirty="0" smtClean="0"/>
              <a:t>(4 </a:t>
            </a:r>
            <a:r>
              <a:rPr lang="en-US" sz="2000" dirty="0"/>
              <a:t>of </a:t>
            </a:r>
            <a:r>
              <a:rPr lang="en-US" sz="2000" dirty="0" smtClean="0"/>
              <a:t>5) </a:t>
            </a:r>
            <a:endParaRPr lang="en-US" sz="2000" dirty="0"/>
          </a:p>
        </p:txBody>
      </p:sp>
      <p:sp>
        <p:nvSpPr>
          <p:cNvPr id="5" name="Content Placeholder 4"/>
          <p:cNvSpPr>
            <a:spLocks noGrp="1"/>
          </p:cNvSpPr>
          <p:nvPr>
            <p:ph idx="1"/>
          </p:nvPr>
        </p:nvSpPr>
        <p:spPr/>
        <p:txBody>
          <a:bodyPr/>
          <a:lstStyle/>
          <a:p>
            <a:r>
              <a:rPr lang="en-US" dirty="0" smtClean="0"/>
              <a:t>Neurogenesis can be enhanced by:</a:t>
            </a:r>
          </a:p>
          <a:p>
            <a:pPr lvl="1"/>
            <a:r>
              <a:rPr lang="en-US" dirty="0" smtClean="0"/>
              <a:t>physical exercise</a:t>
            </a:r>
          </a:p>
          <a:p>
            <a:pPr lvl="1"/>
            <a:r>
              <a:rPr lang="en-US" dirty="0" smtClean="0"/>
              <a:t>effortful mental activity</a:t>
            </a:r>
          </a:p>
          <a:p>
            <a:pPr lvl="1"/>
            <a:r>
              <a:rPr lang="en-US" dirty="0" smtClean="0"/>
              <a:t>enriched environment</a:t>
            </a:r>
          </a:p>
          <a:p>
            <a:r>
              <a:rPr lang="en-US" dirty="0" smtClean="0"/>
              <a:t>Aging and stress can inhibit the production of stem cells.</a:t>
            </a:r>
          </a:p>
          <a:p>
            <a:r>
              <a:rPr lang="en-US" dirty="0" smtClean="0"/>
              <a:t>Nicotine can kill them.</a:t>
            </a:r>
            <a:endParaRPr lang="en-US" dirty="0"/>
          </a:p>
        </p:txBody>
      </p:sp>
    </p:spTree>
    <p:extLst>
      <p:ext uri="{BB962C8B-B14F-4D97-AF65-F5344CB8AC3E}">
        <p14:creationId xmlns:p14="http://schemas.microsoft.com/office/powerpoint/2010/main" val="1343017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Neurogenesis: The Birth of Neurons </a:t>
            </a:r>
            <a:r>
              <a:rPr lang="en-US" sz="2000" b="1" dirty="0" smtClean="0"/>
              <a:t>(5 </a:t>
            </a:r>
            <a:r>
              <a:rPr lang="en-US" sz="2000" b="1" dirty="0"/>
              <a:t>of </a:t>
            </a:r>
            <a:r>
              <a:rPr lang="en-US" sz="2000" b="1" dirty="0" smtClean="0"/>
              <a:t>5)</a:t>
            </a:r>
            <a:br>
              <a:rPr lang="en-US" sz="2000" b="1" dirty="0" smtClean="0"/>
            </a:br>
            <a:r>
              <a:rPr lang="en-US" b="1" dirty="0" smtClean="0"/>
              <a:t>Figure 4.5</a:t>
            </a:r>
            <a:br>
              <a:rPr lang="en-US" b="1" dirty="0" smtClean="0"/>
            </a:br>
            <a:r>
              <a:rPr lang="en-US" b="1" dirty="0"/>
              <a:t>Stem Cell Production</a:t>
            </a:r>
          </a:p>
        </p:txBody>
      </p:sp>
      <p:pic>
        <p:nvPicPr>
          <p:cNvPr id="3" name="Picture 2" descr="Stem cell production.&#10;&#10;A round cluster of ball-shaped cells in a round fertilized ovum, consists of stem cells, which are also round with a round nucleus. They make pancreatic cells, which resemble tadpole eggs made up of clusters of round cells; liver cells, which are vaguely rectangular in shape; and nerve cells."/>
          <p:cNvPicPr>
            <a:picLocks noChangeAspect="1"/>
          </p:cNvPicPr>
          <p:nvPr/>
        </p:nvPicPr>
        <p:blipFill rotWithShape="1">
          <a:blip r:embed="rId3" cstate="print">
            <a:extLst>
              <a:ext uri="{28A0092B-C50C-407E-A947-70E740481C1C}">
                <a14:useLocalDpi xmlns:a14="http://schemas.microsoft.com/office/drawing/2010/main" val="0"/>
              </a:ext>
            </a:extLst>
          </a:blip>
          <a:srcRect l="5527" b="6413"/>
          <a:stretch/>
        </p:blipFill>
        <p:spPr>
          <a:xfrm>
            <a:off x="220742" y="1905000"/>
            <a:ext cx="8770858" cy="3733800"/>
          </a:xfrm>
          <a:prstGeom prst="rect">
            <a:avLst/>
          </a:prstGeom>
        </p:spPr>
      </p:pic>
    </p:spTree>
    <p:extLst>
      <p:ext uri="{BB962C8B-B14F-4D97-AF65-F5344CB8AC3E}">
        <p14:creationId xmlns:p14="http://schemas.microsoft.com/office/powerpoint/2010/main" val="4052620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Nervous System: A Basic Blueprint </a:t>
            </a:r>
          </a:p>
        </p:txBody>
      </p:sp>
      <p:sp>
        <p:nvSpPr>
          <p:cNvPr id="6" name="Content Placeholder 5"/>
          <p:cNvSpPr>
            <a:spLocks noGrp="1"/>
          </p:cNvSpPr>
          <p:nvPr>
            <p:ph idx="1"/>
          </p:nvPr>
        </p:nvSpPr>
        <p:spPr/>
        <p:txBody>
          <a:bodyPr/>
          <a:lstStyle/>
          <a:p>
            <a:r>
              <a:rPr lang="en-US" sz="2800" b="1" dirty="0"/>
              <a:t>LO 4.1.A</a:t>
            </a:r>
            <a:r>
              <a:rPr lang="en-US" sz="2800" dirty="0"/>
              <a:t> List the major structures of the central nervous system, and describe their primary functions.</a:t>
            </a:r>
          </a:p>
          <a:p>
            <a:r>
              <a:rPr lang="en-US" sz="2800" b="1" dirty="0"/>
              <a:t>LO 4.1.B</a:t>
            </a:r>
            <a:r>
              <a:rPr lang="en-US" sz="2800" dirty="0"/>
              <a:t> List the major structures and major divisions of the peripheral nervous system, and describe their primary functions. </a:t>
            </a:r>
          </a:p>
        </p:txBody>
      </p:sp>
    </p:spTree>
    <p:extLst>
      <p:ext uri="{BB962C8B-B14F-4D97-AF65-F5344CB8AC3E}">
        <p14:creationId xmlns:p14="http://schemas.microsoft.com/office/powerpoint/2010/main" val="409953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Neurons Communicate </a:t>
            </a:r>
            <a:r>
              <a:rPr lang="en-US" sz="2000" dirty="0" smtClean="0"/>
              <a:t>(1 </a:t>
            </a:r>
            <a:r>
              <a:rPr lang="en-US" sz="2000" dirty="0"/>
              <a:t>of </a:t>
            </a:r>
            <a:r>
              <a:rPr lang="en-US" sz="2000" dirty="0" smtClean="0"/>
              <a:t>3) </a:t>
            </a:r>
            <a:endParaRPr lang="en-US" dirty="0"/>
          </a:p>
        </p:txBody>
      </p:sp>
      <p:sp>
        <p:nvSpPr>
          <p:cNvPr id="5" name="Content Placeholder 4"/>
          <p:cNvSpPr>
            <a:spLocks noGrp="1"/>
          </p:cNvSpPr>
          <p:nvPr>
            <p:ph idx="1"/>
          </p:nvPr>
        </p:nvSpPr>
        <p:spPr/>
        <p:txBody>
          <a:bodyPr/>
          <a:lstStyle/>
          <a:p>
            <a:r>
              <a:rPr lang="en-US" dirty="0"/>
              <a:t>Communication between two neurons occurs at the </a:t>
            </a:r>
            <a:r>
              <a:rPr lang="en-US" i="1" dirty="0"/>
              <a:t>synapse</a:t>
            </a:r>
            <a:r>
              <a:rPr lang="en-US" dirty="0" smtClean="0"/>
              <a:t>.</a:t>
            </a:r>
          </a:p>
          <a:p>
            <a:r>
              <a:rPr lang="en-US" dirty="0" smtClean="0"/>
              <a:t>When a wave </a:t>
            </a:r>
            <a:r>
              <a:rPr lang="en-US" dirty="0"/>
              <a:t>of electrical voltage (</a:t>
            </a:r>
            <a:r>
              <a:rPr lang="en-US" i="1" dirty="0"/>
              <a:t>action potential</a:t>
            </a:r>
            <a:r>
              <a:rPr lang="en-US" dirty="0"/>
              <a:t>) reaches the end of a </a:t>
            </a:r>
            <a:r>
              <a:rPr lang="en-US" dirty="0" smtClean="0"/>
              <a:t>transmitting axon</a:t>
            </a:r>
            <a:r>
              <a:rPr lang="en-US" dirty="0"/>
              <a:t>, </a:t>
            </a:r>
            <a:r>
              <a:rPr lang="en-US" i="1" dirty="0"/>
              <a:t>neurotransmitter</a:t>
            </a:r>
            <a:r>
              <a:rPr lang="en-US" dirty="0"/>
              <a:t> molecules are released into the </a:t>
            </a:r>
            <a:r>
              <a:rPr lang="en-US" dirty="0" smtClean="0"/>
              <a:t>synaptic cleft.</a:t>
            </a:r>
            <a:endParaRPr lang="en-US" dirty="0"/>
          </a:p>
        </p:txBody>
      </p:sp>
    </p:spTree>
    <p:extLst>
      <p:ext uri="{BB962C8B-B14F-4D97-AF65-F5344CB8AC3E}">
        <p14:creationId xmlns:p14="http://schemas.microsoft.com/office/powerpoint/2010/main" val="357546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Neurons Communicate </a:t>
            </a:r>
            <a:r>
              <a:rPr lang="en-US" sz="2000" dirty="0" smtClean="0"/>
              <a:t>(2 </a:t>
            </a:r>
            <a:r>
              <a:rPr lang="en-US" sz="2000" dirty="0"/>
              <a:t>of </a:t>
            </a:r>
            <a:r>
              <a:rPr lang="en-US" sz="2000" dirty="0" smtClean="0"/>
              <a:t>3) </a:t>
            </a:r>
            <a:endParaRPr lang="en-US" dirty="0"/>
          </a:p>
        </p:txBody>
      </p:sp>
      <p:sp>
        <p:nvSpPr>
          <p:cNvPr id="5" name="Content Placeholder 4"/>
          <p:cNvSpPr>
            <a:spLocks noGrp="1"/>
          </p:cNvSpPr>
          <p:nvPr>
            <p:ph idx="1"/>
          </p:nvPr>
        </p:nvSpPr>
        <p:spPr/>
        <p:txBody>
          <a:bodyPr/>
          <a:lstStyle/>
          <a:p>
            <a:r>
              <a:rPr lang="en-US" dirty="0" smtClean="0"/>
              <a:t>These molecules </a:t>
            </a:r>
            <a:r>
              <a:rPr lang="en-US" dirty="0"/>
              <a:t>bind to </a:t>
            </a:r>
            <a:r>
              <a:rPr lang="en-US" i="1" dirty="0"/>
              <a:t>receptor sites</a:t>
            </a:r>
            <a:r>
              <a:rPr lang="en-US" dirty="0"/>
              <a:t> on the receiving </a:t>
            </a:r>
            <a:r>
              <a:rPr lang="en-US" dirty="0" smtClean="0"/>
              <a:t>neuron.</a:t>
            </a:r>
          </a:p>
          <a:p>
            <a:r>
              <a:rPr lang="en-US" dirty="0" smtClean="0"/>
              <a:t>When binding occurs, </a:t>
            </a:r>
            <a:r>
              <a:rPr lang="en-US" dirty="0"/>
              <a:t>that neuron becomes either more or less likely to fire. </a:t>
            </a:r>
          </a:p>
        </p:txBody>
      </p:sp>
    </p:spTree>
    <p:extLst>
      <p:ext uri="{BB962C8B-B14F-4D97-AF65-F5344CB8AC3E}">
        <p14:creationId xmlns:p14="http://schemas.microsoft.com/office/powerpoint/2010/main" val="1266292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How Neurons Communicate </a:t>
            </a:r>
            <a:r>
              <a:rPr lang="en-US" sz="2000" b="1" dirty="0" smtClean="0"/>
              <a:t>(3 </a:t>
            </a:r>
            <a:r>
              <a:rPr lang="en-US" sz="2000" b="1" dirty="0"/>
              <a:t>of </a:t>
            </a:r>
            <a:r>
              <a:rPr lang="en-US" sz="2000" b="1" dirty="0" smtClean="0"/>
              <a:t>3)</a:t>
            </a:r>
            <a:br>
              <a:rPr lang="en-US" sz="2000" b="1" dirty="0" smtClean="0"/>
            </a:br>
            <a:r>
              <a:rPr lang="en-US" b="1" dirty="0" smtClean="0"/>
              <a:t>Figure 4.6</a:t>
            </a:r>
            <a:br>
              <a:rPr lang="en-US" b="1" dirty="0" smtClean="0"/>
            </a:br>
            <a:r>
              <a:rPr lang="en-US" b="1" dirty="0" smtClean="0"/>
              <a:t>Neurotransmitter Crossing </a:t>
            </a:r>
            <a:r>
              <a:rPr lang="en-US" b="1" dirty="0"/>
              <a:t>a Synapse</a:t>
            </a:r>
            <a:endParaRPr lang="en-US" sz="2800" b="1" dirty="0"/>
          </a:p>
        </p:txBody>
      </p:sp>
      <p:pic>
        <p:nvPicPr>
          <p:cNvPr id="3" name="Picture 2" descr="A neurotransmitter crossing a synapse.&#10;&#10;The path of a neurotransmitter crossing a synapse.  A neural impulse travels down the axon to the axon terminal.  Inside the axon terminal are spherical channels, synaptic vesicles, with spherical neurotransmitter molecules inside. The neurotransmitter molecules are released across a space between the axon terminal and t he receiving neuron, called the synaptic cleft. The neurotransmitter molecules bind to receptor sites on the receiving neuron, which resemble channels along the neuron wa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702" y="1600200"/>
            <a:ext cx="6019098" cy="4648200"/>
          </a:xfrm>
          <a:prstGeom prst="rect">
            <a:avLst/>
          </a:prstGeom>
        </p:spPr>
      </p:pic>
    </p:spTree>
    <p:extLst>
      <p:ext uri="{BB962C8B-B14F-4D97-AF65-F5344CB8AC3E}">
        <p14:creationId xmlns:p14="http://schemas.microsoft.com/office/powerpoint/2010/main" val="3191773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Chemical Messengers in the Nervous System </a:t>
            </a:r>
            <a:r>
              <a:rPr lang="en-US" sz="2000" dirty="0" smtClean="0"/>
              <a:t>(1 </a:t>
            </a:r>
            <a:r>
              <a:rPr lang="en-US" sz="2000" dirty="0"/>
              <a:t>of </a:t>
            </a:r>
            <a:r>
              <a:rPr lang="en-US" sz="2000" dirty="0" smtClean="0"/>
              <a:t>6) </a:t>
            </a:r>
            <a:endParaRPr lang="en-US" sz="2000" dirty="0"/>
          </a:p>
        </p:txBody>
      </p:sp>
      <p:sp>
        <p:nvSpPr>
          <p:cNvPr id="5" name="Content Placeholder 4"/>
          <p:cNvSpPr>
            <a:spLocks noGrp="1"/>
          </p:cNvSpPr>
          <p:nvPr>
            <p:ph idx="1"/>
          </p:nvPr>
        </p:nvSpPr>
        <p:spPr/>
        <p:txBody>
          <a:bodyPr/>
          <a:lstStyle/>
          <a:p>
            <a:r>
              <a:rPr lang="en-US" i="1" dirty="0"/>
              <a:t>Neurotransmitters</a:t>
            </a:r>
            <a:r>
              <a:rPr lang="en-US" dirty="0"/>
              <a:t> play a critical role in mood, memory, and psychological well-being</a:t>
            </a:r>
            <a:r>
              <a:rPr lang="en-US" dirty="0" smtClean="0"/>
              <a:t>.</a:t>
            </a:r>
          </a:p>
          <a:p>
            <a:r>
              <a:rPr lang="en-US" dirty="0"/>
              <a:t>Neurotransmitters exist not </a:t>
            </a:r>
            <a:r>
              <a:rPr lang="en-US" dirty="0" smtClean="0"/>
              <a:t>only in </a:t>
            </a:r>
            <a:r>
              <a:rPr lang="en-US" dirty="0"/>
              <a:t>the brain but also </a:t>
            </a:r>
            <a:r>
              <a:rPr lang="en-US" dirty="0" smtClean="0"/>
              <a:t>in:</a:t>
            </a:r>
          </a:p>
          <a:p>
            <a:pPr lvl="1"/>
            <a:r>
              <a:rPr lang="en-US" dirty="0" smtClean="0"/>
              <a:t>the spinal cord</a:t>
            </a:r>
          </a:p>
          <a:p>
            <a:pPr lvl="1"/>
            <a:r>
              <a:rPr lang="en-US" dirty="0" smtClean="0"/>
              <a:t>peripheral nerves</a:t>
            </a:r>
          </a:p>
          <a:p>
            <a:pPr lvl="1"/>
            <a:r>
              <a:rPr lang="en-US" dirty="0" smtClean="0"/>
              <a:t>certain glands</a:t>
            </a:r>
            <a:endParaRPr lang="en-US" dirty="0"/>
          </a:p>
        </p:txBody>
      </p:sp>
    </p:spTree>
    <p:extLst>
      <p:ext uri="{BB962C8B-B14F-4D97-AF65-F5344CB8AC3E}">
        <p14:creationId xmlns:p14="http://schemas.microsoft.com/office/powerpoint/2010/main" val="2527579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Messengers in the Nervous System </a:t>
            </a:r>
            <a:r>
              <a:rPr lang="en-US" sz="2000" dirty="0" smtClean="0"/>
              <a:t>(2 </a:t>
            </a:r>
            <a:r>
              <a:rPr lang="en-US" sz="2000" dirty="0"/>
              <a:t>of </a:t>
            </a:r>
            <a:r>
              <a:rPr lang="en-US" sz="2000" dirty="0" smtClean="0"/>
              <a:t>6) </a:t>
            </a:r>
            <a:endParaRPr lang="en-US" dirty="0"/>
          </a:p>
        </p:txBody>
      </p:sp>
      <p:sp>
        <p:nvSpPr>
          <p:cNvPr id="3" name="Content Placeholder 2"/>
          <p:cNvSpPr>
            <a:spLocks noGrp="1"/>
          </p:cNvSpPr>
          <p:nvPr>
            <p:ph idx="1"/>
          </p:nvPr>
        </p:nvSpPr>
        <p:spPr/>
        <p:txBody>
          <a:bodyPr/>
          <a:lstStyle/>
          <a:p>
            <a:r>
              <a:rPr lang="en-US" dirty="0"/>
              <a:t>Four neurotransmitters each travel a particular path through parts of the </a:t>
            </a:r>
            <a:r>
              <a:rPr lang="en-US" dirty="0" smtClean="0"/>
              <a:t>brain:</a:t>
            </a:r>
            <a:endParaRPr lang="en-US" dirty="0"/>
          </a:p>
          <a:p>
            <a:pPr lvl="1"/>
            <a:r>
              <a:rPr lang="en-US" i="1" dirty="0" smtClean="0"/>
              <a:t>serotonin</a:t>
            </a:r>
            <a:endParaRPr lang="en-US" dirty="0" smtClean="0"/>
          </a:p>
          <a:p>
            <a:pPr lvl="1"/>
            <a:r>
              <a:rPr lang="en-US" i="1" dirty="0" smtClean="0"/>
              <a:t>dopamine</a:t>
            </a:r>
            <a:endParaRPr lang="en-US" dirty="0" smtClean="0"/>
          </a:p>
          <a:p>
            <a:pPr lvl="1"/>
            <a:r>
              <a:rPr lang="en-US" i="1" dirty="0" smtClean="0"/>
              <a:t>acetylcholine</a:t>
            </a:r>
            <a:endParaRPr lang="en-US" dirty="0" smtClean="0"/>
          </a:p>
          <a:p>
            <a:pPr lvl="1"/>
            <a:r>
              <a:rPr lang="en-US" i="1" dirty="0" smtClean="0"/>
              <a:t>norepinephrine</a:t>
            </a:r>
            <a:endParaRPr lang="en-US" dirty="0"/>
          </a:p>
          <a:p>
            <a:r>
              <a:rPr lang="en-US" dirty="0" smtClean="0"/>
              <a:t>Two other common neurotransmitters are </a:t>
            </a:r>
            <a:r>
              <a:rPr lang="en-US" dirty="0"/>
              <a:t>distributed through the entire </a:t>
            </a:r>
            <a:r>
              <a:rPr lang="en-US" dirty="0" smtClean="0"/>
              <a:t>brain:</a:t>
            </a:r>
          </a:p>
          <a:p>
            <a:pPr lvl="1"/>
            <a:r>
              <a:rPr lang="en-US" i="1" dirty="0" smtClean="0"/>
              <a:t>GABA</a:t>
            </a:r>
            <a:endParaRPr lang="en-US" dirty="0" smtClean="0"/>
          </a:p>
          <a:p>
            <a:pPr lvl="1"/>
            <a:r>
              <a:rPr lang="en-US" i="1" dirty="0" smtClean="0"/>
              <a:t>glutamate</a:t>
            </a:r>
            <a:endParaRPr lang="en-US" dirty="0"/>
          </a:p>
        </p:txBody>
      </p:sp>
    </p:spTree>
    <p:extLst>
      <p:ext uri="{BB962C8B-B14F-4D97-AF65-F5344CB8AC3E}">
        <p14:creationId xmlns:p14="http://schemas.microsoft.com/office/powerpoint/2010/main" val="3486280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Messengers in the Nervous System </a:t>
            </a:r>
            <a:r>
              <a:rPr lang="en-US" sz="2000" dirty="0" smtClean="0"/>
              <a:t>(3 </a:t>
            </a:r>
            <a:r>
              <a:rPr lang="en-US" sz="2000" dirty="0"/>
              <a:t>of </a:t>
            </a:r>
            <a:r>
              <a:rPr lang="en-US" sz="2000" dirty="0" smtClean="0"/>
              <a:t>6) </a:t>
            </a:r>
            <a:endParaRPr lang="en-US" dirty="0"/>
          </a:p>
        </p:txBody>
      </p:sp>
      <p:sp>
        <p:nvSpPr>
          <p:cNvPr id="3" name="Content Placeholder 2"/>
          <p:cNvSpPr>
            <a:spLocks noGrp="1"/>
          </p:cNvSpPr>
          <p:nvPr>
            <p:ph idx="1"/>
          </p:nvPr>
        </p:nvSpPr>
        <p:spPr/>
        <p:txBody>
          <a:bodyPr/>
          <a:lstStyle/>
          <a:p>
            <a:r>
              <a:rPr lang="en-US" i="1" dirty="0" smtClean="0"/>
              <a:t>Hormones </a:t>
            </a:r>
            <a:r>
              <a:rPr lang="en-US" dirty="0" smtClean="0"/>
              <a:t>are produced </a:t>
            </a:r>
            <a:r>
              <a:rPr lang="en-US" dirty="0"/>
              <a:t>mainly by the </a:t>
            </a:r>
            <a:r>
              <a:rPr lang="en-US" i="1" dirty="0"/>
              <a:t>endocrine </a:t>
            </a:r>
            <a:r>
              <a:rPr lang="en-US" i="1" dirty="0" smtClean="0"/>
              <a:t>glands:</a:t>
            </a:r>
          </a:p>
          <a:p>
            <a:pPr lvl="1"/>
            <a:r>
              <a:rPr lang="en-US" i="1" dirty="0" smtClean="0"/>
              <a:t>pancreas</a:t>
            </a:r>
          </a:p>
          <a:p>
            <a:pPr lvl="1"/>
            <a:r>
              <a:rPr lang="en-US" i="1" dirty="0" smtClean="0"/>
              <a:t>ovaries</a:t>
            </a:r>
          </a:p>
          <a:p>
            <a:pPr lvl="1"/>
            <a:r>
              <a:rPr lang="en-US" i="1" dirty="0" smtClean="0"/>
              <a:t>testes</a:t>
            </a:r>
          </a:p>
          <a:p>
            <a:pPr lvl="1"/>
            <a:r>
              <a:rPr lang="en-US" i="1" dirty="0" smtClean="0"/>
              <a:t>adrenal glands</a:t>
            </a:r>
            <a:endParaRPr lang="en-US" dirty="0" smtClean="0"/>
          </a:p>
          <a:p>
            <a:r>
              <a:rPr lang="en-US" dirty="0" smtClean="0"/>
              <a:t>They are released directly into the bloodstream.</a:t>
            </a:r>
          </a:p>
          <a:p>
            <a:r>
              <a:rPr lang="en-US" dirty="0" smtClean="0"/>
              <a:t>They affect—and </a:t>
            </a:r>
            <a:r>
              <a:rPr lang="en-US" dirty="0"/>
              <a:t>are affected </a:t>
            </a:r>
            <a:r>
              <a:rPr lang="en-US" dirty="0" smtClean="0"/>
              <a:t>by—the </a:t>
            </a:r>
            <a:r>
              <a:rPr lang="en-US" dirty="0"/>
              <a:t>nervous </a:t>
            </a:r>
            <a:r>
              <a:rPr lang="en-US" dirty="0" smtClean="0"/>
              <a:t>system</a:t>
            </a:r>
            <a:r>
              <a:rPr lang="en-US" dirty="0"/>
              <a:t>.</a:t>
            </a:r>
            <a:endParaRPr lang="en-US" dirty="0" smtClean="0"/>
          </a:p>
        </p:txBody>
      </p:sp>
    </p:spTree>
    <p:extLst>
      <p:ext uri="{BB962C8B-B14F-4D97-AF65-F5344CB8AC3E}">
        <p14:creationId xmlns:p14="http://schemas.microsoft.com/office/powerpoint/2010/main" val="3538167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Messengers in the Nervous System </a:t>
            </a:r>
            <a:r>
              <a:rPr lang="en-US" sz="2000" dirty="0" smtClean="0"/>
              <a:t>(4 </a:t>
            </a:r>
            <a:r>
              <a:rPr lang="en-US" sz="2000" dirty="0"/>
              <a:t>of </a:t>
            </a:r>
            <a:r>
              <a:rPr lang="en-US" sz="2000" dirty="0" smtClean="0"/>
              <a:t>6) </a:t>
            </a:r>
            <a:endParaRPr lang="en-US" dirty="0"/>
          </a:p>
        </p:txBody>
      </p:sp>
      <p:sp>
        <p:nvSpPr>
          <p:cNvPr id="3" name="Content Placeholder 2"/>
          <p:cNvSpPr>
            <a:spLocks noGrp="1"/>
          </p:cNvSpPr>
          <p:nvPr>
            <p:ph idx="1"/>
          </p:nvPr>
        </p:nvSpPr>
        <p:spPr/>
        <p:txBody>
          <a:bodyPr/>
          <a:lstStyle/>
          <a:p>
            <a:r>
              <a:rPr lang="en-US" dirty="0"/>
              <a:t>Neuroscientists are especially interested </a:t>
            </a:r>
            <a:r>
              <a:rPr lang="en-US" dirty="0" smtClean="0"/>
              <a:t>in:</a:t>
            </a:r>
          </a:p>
          <a:p>
            <a:pPr lvl="1"/>
            <a:r>
              <a:rPr lang="en-US" i="1" dirty="0" smtClean="0"/>
              <a:t>melatonin</a:t>
            </a:r>
          </a:p>
          <a:p>
            <a:pPr lvl="1"/>
            <a:r>
              <a:rPr lang="en-US" i="1" dirty="0" smtClean="0"/>
              <a:t>oxytocin</a:t>
            </a:r>
            <a:r>
              <a:rPr lang="en-US" dirty="0" smtClean="0"/>
              <a:t> </a:t>
            </a:r>
            <a:r>
              <a:rPr lang="en-US" dirty="0"/>
              <a:t>and </a:t>
            </a:r>
            <a:r>
              <a:rPr lang="en-US" i="1" dirty="0" smtClean="0"/>
              <a:t>vasopressin</a:t>
            </a:r>
          </a:p>
          <a:p>
            <a:pPr lvl="1"/>
            <a:r>
              <a:rPr lang="en-US" i="1" dirty="0" smtClean="0"/>
              <a:t>adrenal hormones</a:t>
            </a:r>
            <a:endParaRPr lang="en-US" dirty="0"/>
          </a:p>
          <a:p>
            <a:pPr lvl="2"/>
            <a:r>
              <a:rPr lang="en-US" i="1" dirty="0" smtClean="0"/>
              <a:t>epinephrine</a:t>
            </a:r>
            <a:endParaRPr lang="en-US" dirty="0"/>
          </a:p>
          <a:p>
            <a:pPr lvl="2"/>
            <a:r>
              <a:rPr lang="en-US" i="1" dirty="0" smtClean="0"/>
              <a:t>norepinephrine</a:t>
            </a:r>
          </a:p>
          <a:p>
            <a:pPr lvl="1"/>
            <a:r>
              <a:rPr lang="en-US" i="1" dirty="0" smtClean="0"/>
              <a:t>sex hormones</a:t>
            </a:r>
            <a:endParaRPr lang="en-US" dirty="0"/>
          </a:p>
        </p:txBody>
      </p:sp>
    </p:spTree>
    <p:extLst>
      <p:ext uri="{BB962C8B-B14F-4D97-AF65-F5344CB8AC3E}">
        <p14:creationId xmlns:p14="http://schemas.microsoft.com/office/powerpoint/2010/main" val="2070796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Messengers in the Nervous System </a:t>
            </a:r>
            <a:r>
              <a:rPr lang="en-US" sz="2000" dirty="0" smtClean="0"/>
              <a:t>(5 </a:t>
            </a:r>
            <a:r>
              <a:rPr lang="en-US" sz="2000" dirty="0"/>
              <a:t>of </a:t>
            </a:r>
            <a:r>
              <a:rPr lang="en-US" sz="2000" dirty="0" smtClean="0"/>
              <a:t>6) </a:t>
            </a:r>
            <a:endParaRPr lang="en-US" dirty="0"/>
          </a:p>
        </p:txBody>
      </p:sp>
      <p:sp>
        <p:nvSpPr>
          <p:cNvPr id="3" name="Content Placeholder 2"/>
          <p:cNvSpPr>
            <a:spLocks noGrp="1"/>
          </p:cNvSpPr>
          <p:nvPr>
            <p:ph idx="1"/>
          </p:nvPr>
        </p:nvSpPr>
        <p:spPr/>
        <p:txBody>
          <a:bodyPr/>
          <a:lstStyle/>
          <a:p>
            <a:r>
              <a:rPr lang="en-US" dirty="0"/>
              <a:t>The brain is awash in </a:t>
            </a:r>
            <a:r>
              <a:rPr lang="en-US" dirty="0" smtClean="0"/>
              <a:t>thousands of </a:t>
            </a:r>
            <a:r>
              <a:rPr lang="en-US" dirty="0"/>
              <a:t>other </a:t>
            </a:r>
            <a:r>
              <a:rPr lang="en-US" dirty="0" smtClean="0"/>
              <a:t>chemicals.</a:t>
            </a:r>
          </a:p>
          <a:p>
            <a:r>
              <a:rPr lang="en-US" dirty="0" smtClean="0"/>
              <a:t>These chemicals affect </a:t>
            </a:r>
            <a:r>
              <a:rPr lang="en-US" dirty="0"/>
              <a:t>how neurons and </a:t>
            </a:r>
            <a:r>
              <a:rPr lang="en-US" dirty="0" smtClean="0"/>
              <a:t>neurotransmitters function.</a:t>
            </a:r>
          </a:p>
          <a:p>
            <a:r>
              <a:rPr lang="en-US" dirty="0" smtClean="0"/>
              <a:t>Because </a:t>
            </a:r>
            <a:r>
              <a:rPr lang="en-US" dirty="0"/>
              <a:t>these chemicals modulate (vary the strength of) neural functions, they </a:t>
            </a:r>
            <a:r>
              <a:rPr lang="en-US" dirty="0" smtClean="0"/>
              <a:t>are called </a:t>
            </a:r>
            <a:r>
              <a:rPr lang="en-US" i="1" dirty="0"/>
              <a:t>neuromodulators</a:t>
            </a:r>
            <a:r>
              <a:rPr lang="en-US" dirty="0"/>
              <a:t>.</a:t>
            </a:r>
          </a:p>
        </p:txBody>
      </p:sp>
    </p:spTree>
    <p:extLst>
      <p:ext uri="{BB962C8B-B14F-4D97-AF65-F5344CB8AC3E}">
        <p14:creationId xmlns:p14="http://schemas.microsoft.com/office/powerpoint/2010/main" val="2100975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Messengers in the Nervous System </a:t>
            </a:r>
            <a:r>
              <a:rPr lang="en-US" sz="2000" dirty="0" smtClean="0"/>
              <a:t>(6 </a:t>
            </a:r>
            <a:r>
              <a:rPr lang="en-US" sz="2000" dirty="0"/>
              <a:t>of </a:t>
            </a:r>
            <a:r>
              <a:rPr lang="en-US" sz="2000" dirty="0" smtClean="0"/>
              <a:t>6) </a:t>
            </a:r>
            <a:endParaRPr lang="en-US" dirty="0"/>
          </a:p>
        </p:txBody>
      </p:sp>
      <p:sp>
        <p:nvSpPr>
          <p:cNvPr id="3" name="Content Placeholder 2"/>
          <p:cNvSpPr>
            <a:spLocks noGrp="1"/>
          </p:cNvSpPr>
          <p:nvPr>
            <p:ph idx="1"/>
          </p:nvPr>
        </p:nvSpPr>
        <p:spPr/>
        <p:txBody>
          <a:bodyPr/>
          <a:lstStyle/>
          <a:p>
            <a:r>
              <a:rPr lang="en-US" i="1" dirty="0"/>
              <a:t>Endorphins</a:t>
            </a:r>
            <a:r>
              <a:rPr lang="en-US" dirty="0"/>
              <a:t> </a:t>
            </a:r>
            <a:r>
              <a:rPr lang="en-US" dirty="0" smtClean="0"/>
              <a:t>have </a:t>
            </a:r>
            <a:r>
              <a:rPr lang="en-US" dirty="0"/>
              <a:t>effects similar to those of natural opiates such as </a:t>
            </a:r>
            <a:r>
              <a:rPr lang="en-US" dirty="0" smtClean="0"/>
              <a:t>heroin.</a:t>
            </a:r>
          </a:p>
          <a:p>
            <a:pPr lvl="1"/>
            <a:r>
              <a:rPr lang="en-US" dirty="0" smtClean="0"/>
              <a:t>They </a:t>
            </a:r>
            <a:r>
              <a:rPr lang="en-US" dirty="0"/>
              <a:t>reduce pain and promote </a:t>
            </a:r>
            <a:r>
              <a:rPr lang="en-US" dirty="0" smtClean="0"/>
              <a:t>pleasure.</a:t>
            </a:r>
          </a:p>
          <a:p>
            <a:r>
              <a:rPr lang="en-US" dirty="0" smtClean="0"/>
              <a:t>They </a:t>
            </a:r>
            <a:r>
              <a:rPr lang="en-US" dirty="0"/>
              <a:t>are also thought to play a role </a:t>
            </a:r>
            <a:r>
              <a:rPr lang="en-US" dirty="0" smtClean="0"/>
              <a:t>in:</a:t>
            </a:r>
          </a:p>
          <a:p>
            <a:pPr lvl="1"/>
            <a:r>
              <a:rPr lang="en-US" dirty="0" smtClean="0"/>
              <a:t>appetite</a:t>
            </a:r>
            <a:endParaRPr lang="en-US" dirty="0"/>
          </a:p>
          <a:p>
            <a:pPr lvl="1"/>
            <a:r>
              <a:rPr lang="en-US" dirty="0"/>
              <a:t>sexual </a:t>
            </a:r>
            <a:r>
              <a:rPr lang="en-US" dirty="0" smtClean="0"/>
              <a:t>activity</a:t>
            </a:r>
          </a:p>
          <a:p>
            <a:pPr lvl="1"/>
            <a:r>
              <a:rPr lang="en-US" dirty="0" smtClean="0"/>
              <a:t>blood pressure</a:t>
            </a:r>
          </a:p>
          <a:p>
            <a:pPr lvl="1"/>
            <a:r>
              <a:rPr lang="en-US" dirty="0" smtClean="0"/>
              <a:t>mood</a:t>
            </a:r>
          </a:p>
          <a:p>
            <a:pPr lvl="1"/>
            <a:r>
              <a:rPr lang="en-US" dirty="0" smtClean="0"/>
              <a:t>learning</a:t>
            </a:r>
          </a:p>
          <a:p>
            <a:pPr lvl="1"/>
            <a:r>
              <a:rPr lang="en-US" dirty="0" smtClean="0"/>
              <a:t>memory</a:t>
            </a:r>
            <a:endParaRPr lang="en-US" dirty="0"/>
          </a:p>
        </p:txBody>
      </p:sp>
    </p:spTree>
    <p:extLst>
      <p:ext uri="{BB962C8B-B14F-4D97-AF65-F5344CB8AC3E}">
        <p14:creationId xmlns:p14="http://schemas.microsoft.com/office/powerpoint/2010/main" val="2641220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Mapping the Brain </a:t>
            </a:r>
          </a:p>
        </p:txBody>
      </p:sp>
      <p:sp>
        <p:nvSpPr>
          <p:cNvPr id="5" name="Content Placeholder 4"/>
          <p:cNvSpPr>
            <a:spLocks noGrp="1"/>
          </p:cNvSpPr>
          <p:nvPr>
            <p:ph idx="1"/>
          </p:nvPr>
        </p:nvSpPr>
        <p:spPr/>
        <p:txBody>
          <a:bodyPr/>
          <a:lstStyle/>
          <a:p>
            <a:r>
              <a:rPr lang="en-US" sz="2800" b="1" dirty="0"/>
              <a:t>LO 4.3.A</a:t>
            </a:r>
            <a:r>
              <a:rPr lang="en-US" sz="2800" dirty="0"/>
              <a:t> Describe three techniques researchers use for intervening in the brain and observing the behavior that results.</a:t>
            </a:r>
          </a:p>
          <a:p>
            <a:r>
              <a:rPr lang="en-US" sz="2800" b="1" dirty="0"/>
              <a:t>LO 4.3.B</a:t>
            </a:r>
            <a:r>
              <a:rPr lang="en-US" sz="2800" dirty="0"/>
              <a:t> Describe five techniques researchers use for intervening in behavior and observing the effects on the brain. </a:t>
            </a:r>
          </a:p>
        </p:txBody>
      </p:sp>
    </p:spTree>
    <p:extLst>
      <p:ext uri="{BB962C8B-B14F-4D97-AF65-F5344CB8AC3E}">
        <p14:creationId xmlns:p14="http://schemas.microsoft.com/office/powerpoint/2010/main" val="3574215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Central Nervous System </a:t>
            </a:r>
            <a:r>
              <a:rPr lang="en-US" sz="2000" dirty="0" smtClean="0"/>
              <a:t>(1 </a:t>
            </a:r>
            <a:r>
              <a:rPr lang="en-US" sz="2000" dirty="0"/>
              <a:t>of </a:t>
            </a:r>
            <a:r>
              <a:rPr lang="en-US" sz="2000" dirty="0" smtClean="0"/>
              <a:t>3)</a:t>
            </a:r>
            <a:endParaRPr lang="en-US" sz="2000" dirty="0"/>
          </a:p>
        </p:txBody>
      </p:sp>
      <p:sp>
        <p:nvSpPr>
          <p:cNvPr id="3" name="Content Placeholder 2"/>
          <p:cNvSpPr>
            <a:spLocks noGrp="1"/>
          </p:cNvSpPr>
          <p:nvPr>
            <p:ph idx="1"/>
          </p:nvPr>
        </p:nvSpPr>
        <p:spPr/>
        <p:txBody>
          <a:bodyPr/>
          <a:lstStyle/>
          <a:p>
            <a:r>
              <a:rPr lang="en-US" dirty="0"/>
              <a:t>The function of a nervous system is </a:t>
            </a:r>
            <a:r>
              <a:rPr lang="en-US" dirty="0" smtClean="0"/>
              <a:t>to:</a:t>
            </a:r>
          </a:p>
          <a:p>
            <a:pPr lvl="1"/>
            <a:r>
              <a:rPr lang="en-US" dirty="0" smtClean="0"/>
              <a:t>gather </a:t>
            </a:r>
            <a:r>
              <a:rPr lang="en-US" dirty="0"/>
              <a:t>and process </a:t>
            </a:r>
            <a:r>
              <a:rPr lang="en-US" dirty="0" smtClean="0"/>
              <a:t>information</a:t>
            </a:r>
          </a:p>
          <a:p>
            <a:pPr lvl="1"/>
            <a:r>
              <a:rPr lang="en-US" dirty="0" smtClean="0"/>
              <a:t>produce </a:t>
            </a:r>
            <a:r>
              <a:rPr lang="en-US" dirty="0"/>
              <a:t>responses </a:t>
            </a:r>
            <a:r>
              <a:rPr lang="en-US" dirty="0" smtClean="0"/>
              <a:t>to stimuli</a:t>
            </a:r>
          </a:p>
          <a:p>
            <a:pPr lvl="1"/>
            <a:r>
              <a:rPr lang="en-US" dirty="0" smtClean="0"/>
              <a:t>coordinate </a:t>
            </a:r>
            <a:r>
              <a:rPr lang="en-US" dirty="0"/>
              <a:t>the workings of different </a:t>
            </a:r>
            <a:r>
              <a:rPr lang="en-US" dirty="0" smtClean="0"/>
              <a:t>cells</a:t>
            </a:r>
          </a:p>
          <a:p>
            <a:r>
              <a:rPr lang="en-US" dirty="0" smtClean="0"/>
              <a:t>Scientists </a:t>
            </a:r>
            <a:r>
              <a:rPr lang="en-US" dirty="0"/>
              <a:t>divide the nervous system into </a:t>
            </a:r>
            <a:r>
              <a:rPr lang="en-US" dirty="0" smtClean="0"/>
              <a:t>the:</a:t>
            </a:r>
          </a:p>
          <a:p>
            <a:pPr lvl="1"/>
            <a:r>
              <a:rPr lang="en-US" i="1" dirty="0" smtClean="0"/>
              <a:t>central </a:t>
            </a:r>
            <a:r>
              <a:rPr lang="en-US" i="1" dirty="0"/>
              <a:t>nervous system</a:t>
            </a:r>
            <a:r>
              <a:rPr lang="en-US" dirty="0"/>
              <a:t> (CNS) </a:t>
            </a:r>
            <a:endParaRPr lang="en-US" dirty="0" smtClean="0"/>
          </a:p>
          <a:p>
            <a:pPr lvl="1"/>
            <a:r>
              <a:rPr lang="en-US" i="1" dirty="0" smtClean="0"/>
              <a:t>peripheral </a:t>
            </a:r>
            <a:r>
              <a:rPr lang="en-US" i="1" dirty="0"/>
              <a:t>nervous system</a:t>
            </a:r>
            <a:r>
              <a:rPr lang="en-US" dirty="0"/>
              <a:t> (PNS</a:t>
            </a:r>
            <a:r>
              <a:rPr lang="en-US" dirty="0" smtClean="0"/>
              <a:t>)</a:t>
            </a:r>
            <a:endParaRPr lang="en-US" dirty="0"/>
          </a:p>
        </p:txBody>
      </p:sp>
    </p:spTree>
    <p:extLst>
      <p:ext uri="{BB962C8B-B14F-4D97-AF65-F5344CB8AC3E}">
        <p14:creationId xmlns:p14="http://schemas.microsoft.com/office/powerpoint/2010/main" val="4096319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Intervening in the Brain and Observing </a:t>
            </a:r>
            <a:r>
              <a:rPr lang="en-US" dirty="0" smtClean="0"/>
              <a:t>Behavior</a:t>
            </a:r>
            <a:endParaRPr lang="en-US" sz="2000" dirty="0"/>
          </a:p>
        </p:txBody>
      </p:sp>
      <p:sp>
        <p:nvSpPr>
          <p:cNvPr id="5" name="Content Placeholder 4"/>
          <p:cNvSpPr>
            <a:spLocks noGrp="1"/>
          </p:cNvSpPr>
          <p:nvPr>
            <p:ph idx="1"/>
          </p:nvPr>
        </p:nvSpPr>
        <p:spPr/>
        <p:txBody>
          <a:bodyPr/>
          <a:lstStyle/>
          <a:p>
            <a:r>
              <a:rPr lang="en-US" dirty="0"/>
              <a:t>Researchers study the </a:t>
            </a:r>
            <a:r>
              <a:rPr lang="en-US" dirty="0" smtClean="0"/>
              <a:t>brain:</a:t>
            </a:r>
          </a:p>
          <a:p>
            <a:pPr lvl="1"/>
            <a:r>
              <a:rPr lang="en-US" dirty="0" smtClean="0"/>
              <a:t>by observing </a:t>
            </a:r>
            <a:r>
              <a:rPr lang="en-US" dirty="0"/>
              <a:t>patients with brain </a:t>
            </a:r>
            <a:r>
              <a:rPr lang="en-US" dirty="0" smtClean="0"/>
              <a:t>damage</a:t>
            </a:r>
          </a:p>
          <a:p>
            <a:pPr lvl="1"/>
            <a:r>
              <a:rPr lang="en-US" dirty="0" smtClean="0"/>
              <a:t>by </a:t>
            </a:r>
            <a:r>
              <a:rPr lang="en-US" dirty="0"/>
              <a:t>using the </a:t>
            </a:r>
            <a:r>
              <a:rPr lang="en-US" i="1" dirty="0"/>
              <a:t>lesion method</a:t>
            </a:r>
            <a:r>
              <a:rPr lang="en-US" dirty="0"/>
              <a:t> with </a:t>
            </a:r>
            <a:r>
              <a:rPr lang="en-US" dirty="0" smtClean="0"/>
              <a:t>animals</a:t>
            </a:r>
          </a:p>
          <a:p>
            <a:pPr lvl="1"/>
            <a:r>
              <a:rPr lang="en-US" dirty="0" smtClean="0"/>
              <a:t>by </a:t>
            </a:r>
            <a:r>
              <a:rPr lang="en-US" dirty="0"/>
              <a:t>using recent techniques such as </a:t>
            </a:r>
            <a:r>
              <a:rPr lang="en-US" i="1" dirty="0"/>
              <a:t>transcranial magnetic stimulation</a:t>
            </a:r>
            <a:r>
              <a:rPr lang="en-US" dirty="0"/>
              <a:t> (TMS) and </a:t>
            </a:r>
            <a:r>
              <a:rPr lang="en-US" i="1" dirty="0"/>
              <a:t>transcranial direct current stimulation</a:t>
            </a:r>
            <a:r>
              <a:rPr lang="en-US" dirty="0"/>
              <a:t> (tDCS</a:t>
            </a:r>
            <a:r>
              <a:rPr lang="en-US" dirty="0" smtClean="0"/>
              <a:t>) </a:t>
            </a:r>
            <a:endParaRPr lang="en-US" dirty="0"/>
          </a:p>
        </p:txBody>
      </p:sp>
    </p:spTree>
    <p:extLst>
      <p:ext uri="{BB962C8B-B14F-4D97-AF65-F5344CB8AC3E}">
        <p14:creationId xmlns:p14="http://schemas.microsoft.com/office/powerpoint/2010/main" val="1285154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Intervening in Behavior and Observing the Brain </a:t>
            </a:r>
            <a:r>
              <a:rPr lang="en-US" sz="2000" dirty="0" smtClean="0"/>
              <a:t>(1 </a:t>
            </a:r>
            <a:r>
              <a:rPr lang="en-US" sz="2000" dirty="0"/>
              <a:t>of </a:t>
            </a:r>
            <a:r>
              <a:rPr lang="en-US" sz="2000" dirty="0" smtClean="0"/>
              <a:t>5) </a:t>
            </a:r>
            <a:endParaRPr lang="en-US" sz="2000" dirty="0"/>
          </a:p>
        </p:txBody>
      </p:sp>
      <p:sp>
        <p:nvSpPr>
          <p:cNvPr id="3" name="Content Placeholder 2"/>
          <p:cNvSpPr>
            <a:spLocks noGrp="1"/>
          </p:cNvSpPr>
          <p:nvPr>
            <p:ph idx="1"/>
          </p:nvPr>
        </p:nvSpPr>
        <p:spPr/>
        <p:txBody>
          <a:bodyPr/>
          <a:lstStyle/>
          <a:p>
            <a:r>
              <a:rPr lang="en-US" dirty="0"/>
              <a:t>Tools allow researchers to investigate the structure and function of the </a:t>
            </a:r>
            <a:r>
              <a:rPr lang="en-US" dirty="0" smtClean="0"/>
              <a:t>brain:</a:t>
            </a:r>
          </a:p>
          <a:p>
            <a:pPr lvl="1"/>
            <a:r>
              <a:rPr lang="en-US" i="1" dirty="0" smtClean="0"/>
              <a:t>electroencephalograms</a:t>
            </a:r>
            <a:r>
              <a:rPr lang="en-US" dirty="0" smtClean="0"/>
              <a:t> </a:t>
            </a:r>
            <a:r>
              <a:rPr lang="en-US" dirty="0"/>
              <a:t>(EEGs</a:t>
            </a:r>
            <a:r>
              <a:rPr lang="en-US" dirty="0" smtClean="0"/>
              <a:t>)</a:t>
            </a:r>
          </a:p>
          <a:p>
            <a:pPr lvl="1"/>
            <a:r>
              <a:rPr lang="en-US" i="1" dirty="0" smtClean="0"/>
              <a:t>event</a:t>
            </a:r>
            <a:r>
              <a:rPr lang="en-US" i="1" dirty="0"/>
              <a:t>-related potentials</a:t>
            </a:r>
            <a:r>
              <a:rPr lang="en-US" dirty="0"/>
              <a:t> (ERP</a:t>
            </a:r>
            <a:r>
              <a:rPr lang="en-US" dirty="0" smtClean="0"/>
              <a:t>)</a:t>
            </a:r>
          </a:p>
          <a:p>
            <a:pPr lvl="1"/>
            <a:r>
              <a:rPr lang="en-US" i="1" dirty="0" smtClean="0"/>
              <a:t>PET </a:t>
            </a:r>
            <a:r>
              <a:rPr lang="en-US" i="1" dirty="0"/>
              <a:t>(positron emission tomography) </a:t>
            </a:r>
            <a:r>
              <a:rPr lang="en-US" i="1" dirty="0" smtClean="0"/>
              <a:t>scans</a:t>
            </a:r>
            <a:endParaRPr lang="en-US" dirty="0" smtClean="0"/>
          </a:p>
          <a:p>
            <a:pPr lvl="1"/>
            <a:r>
              <a:rPr lang="en-US" i="1" dirty="0" smtClean="0"/>
              <a:t>magnetic </a:t>
            </a:r>
            <a:r>
              <a:rPr lang="en-US" i="1" dirty="0"/>
              <a:t>resonance imaging</a:t>
            </a:r>
            <a:r>
              <a:rPr lang="en-US" dirty="0"/>
              <a:t> (MRI</a:t>
            </a:r>
            <a:r>
              <a:rPr lang="en-US" dirty="0" smtClean="0"/>
              <a:t>)</a:t>
            </a:r>
          </a:p>
          <a:p>
            <a:pPr lvl="1"/>
            <a:r>
              <a:rPr lang="en-US" i="1" dirty="0" smtClean="0"/>
              <a:t>functional </a:t>
            </a:r>
            <a:r>
              <a:rPr lang="en-US" i="1" dirty="0"/>
              <a:t>MRI</a:t>
            </a:r>
            <a:r>
              <a:rPr lang="en-US" dirty="0"/>
              <a:t> (fMRI</a:t>
            </a:r>
            <a:r>
              <a:rPr lang="en-US" dirty="0" smtClean="0"/>
              <a:t>)</a:t>
            </a:r>
            <a:endParaRPr lang="en-US" dirty="0"/>
          </a:p>
        </p:txBody>
      </p:sp>
    </p:spTree>
    <p:extLst>
      <p:ext uri="{BB962C8B-B14F-4D97-AF65-F5344CB8AC3E}">
        <p14:creationId xmlns:p14="http://schemas.microsoft.com/office/powerpoint/2010/main" val="3782604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Intervening in Behavior and Observing the Brain </a:t>
            </a:r>
            <a:r>
              <a:rPr lang="en-US" sz="2000" dirty="0" smtClean="0"/>
              <a:t>(2 </a:t>
            </a:r>
            <a:r>
              <a:rPr lang="en-US" sz="2000" dirty="0"/>
              <a:t>of </a:t>
            </a:r>
            <a:r>
              <a:rPr lang="en-US" sz="2000" dirty="0" smtClean="0"/>
              <a:t>5) </a:t>
            </a:r>
            <a:endParaRPr lang="en-US" sz="2000" dirty="0"/>
          </a:p>
        </p:txBody>
      </p:sp>
      <p:sp>
        <p:nvSpPr>
          <p:cNvPr id="3" name="Content Placeholder 2"/>
          <p:cNvSpPr>
            <a:spLocks noGrp="1"/>
          </p:cNvSpPr>
          <p:nvPr>
            <p:ph idx="1"/>
          </p:nvPr>
        </p:nvSpPr>
        <p:spPr/>
        <p:txBody>
          <a:bodyPr/>
          <a:lstStyle/>
          <a:p>
            <a:r>
              <a:rPr lang="en-US" dirty="0"/>
              <a:t>These tools reveal which parts of the brain are active during different </a:t>
            </a:r>
            <a:r>
              <a:rPr lang="en-US" dirty="0" smtClean="0"/>
              <a:t>tasks.</a:t>
            </a:r>
          </a:p>
          <a:p>
            <a:r>
              <a:rPr lang="en-US" dirty="0" smtClean="0"/>
              <a:t>However, they </a:t>
            </a:r>
            <a:r>
              <a:rPr lang="en-US" dirty="0"/>
              <a:t>do not reveal discrete “centers” for particular functions</a:t>
            </a:r>
            <a:r>
              <a:rPr lang="en-US" dirty="0" smtClean="0"/>
              <a:t>.</a:t>
            </a:r>
          </a:p>
          <a:p>
            <a:r>
              <a:rPr lang="en-US" dirty="0" smtClean="0"/>
              <a:t>Studies must be interpreted with great caution. </a:t>
            </a:r>
          </a:p>
          <a:p>
            <a:r>
              <a:rPr lang="en-US" dirty="0" smtClean="0"/>
              <a:t>Technology </a:t>
            </a:r>
            <a:r>
              <a:rPr lang="en-US" dirty="0"/>
              <a:t>cannot replace critical </a:t>
            </a:r>
            <a:r>
              <a:rPr lang="en-US" dirty="0" smtClean="0"/>
              <a:t>thinking.</a:t>
            </a:r>
            <a:endParaRPr lang="en-US" dirty="0"/>
          </a:p>
        </p:txBody>
      </p:sp>
    </p:spTree>
    <p:extLst>
      <p:ext uri="{BB962C8B-B14F-4D97-AF65-F5344CB8AC3E}">
        <p14:creationId xmlns:p14="http://schemas.microsoft.com/office/powerpoint/2010/main" val="4149165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Intervening in Behavior and Observing the Brain </a:t>
            </a:r>
            <a:r>
              <a:rPr lang="en-US" sz="2000" b="1" dirty="0" smtClean="0"/>
              <a:t>(3 </a:t>
            </a:r>
            <a:r>
              <a:rPr lang="en-US" sz="2000" b="1" dirty="0"/>
              <a:t>of </a:t>
            </a:r>
            <a:r>
              <a:rPr lang="en-US" sz="2000" b="1" dirty="0" smtClean="0"/>
              <a:t>5)</a:t>
            </a:r>
            <a:br>
              <a:rPr lang="en-US" sz="2000" b="1" dirty="0" smtClean="0"/>
            </a:br>
            <a:r>
              <a:rPr lang="en-US" b="1" dirty="0" smtClean="0"/>
              <a:t>Figure 4.7</a:t>
            </a:r>
            <a:br>
              <a:rPr lang="en-US" b="1" dirty="0" smtClean="0"/>
            </a:br>
            <a:r>
              <a:rPr lang="en-US" b="1" dirty="0"/>
              <a:t>An Event-</a:t>
            </a:r>
            <a:r>
              <a:rPr lang="en-US" b="1" dirty="0" smtClean="0"/>
              <a:t>Related Potential</a:t>
            </a:r>
            <a:endParaRPr lang="en-US" b="1" dirty="0"/>
          </a:p>
        </p:txBody>
      </p:sp>
      <p:pic>
        <p:nvPicPr>
          <p:cNvPr id="3" name="Picture 2" descr="An event-related potential graph compares voltage versus milliseconds after stimulus. Voltage is on the vertical axis rising from positive to negative. At 90 milliseconds, the graph dips toward the positive. At 125 milliseconds, the graph rises sharply to a peak toward the negative. It then falls back toward the positive between 150 and 190 milliseconds, rises to a small peak toward the negative at 220 milliseconds, and then falls to a valley toward the positive at 400 milliseconds. It then rises toward the negative at 500 milliseconds."/>
          <p:cNvPicPr>
            <a:picLocks noChangeAspect="1"/>
          </p:cNvPicPr>
          <p:nvPr/>
        </p:nvPicPr>
        <p:blipFill rotWithShape="1">
          <a:blip r:embed="rId3" cstate="print">
            <a:extLst>
              <a:ext uri="{28A0092B-C50C-407E-A947-70E740481C1C}">
                <a14:useLocalDpi xmlns:a14="http://schemas.microsoft.com/office/drawing/2010/main" val="0"/>
              </a:ext>
            </a:extLst>
          </a:blip>
          <a:srcRect l="8866" t="3050" r="3258" b="7570"/>
          <a:stretch/>
        </p:blipFill>
        <p:spPr>
          <a:xfrm>
            <a:off x="1634158" y="1447800"/>
            <a:ext cx="5833442" cy="4876800"/>
          </a:xfrm>
          <a:prstGeom prst="rect">
            <a:avLst/>
          </a:prstGeom>
        </p:spPr>
      </p:pic>
    </p:spTree>
    <p:extLst>
      <p:ext uri="{BB962C8B-B14F-4D97-AF65-F5344CB8AC3E}">
        <p14:creationId xmlns:p14="http://schemas.microsoft.com/office/powerpoint/2010/main" val="4274587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Intervening in Behavior and Observing the Brain </a:t>
            </a:r>
            <a:r>
              <a:rPr lang="en-US" sz="2000" b="1" dirty="0" smtClean="0"/>
              <a:t>(4 </a:t>
            </a:r>
            <a:r>
              <a:rPr lang="en-US" sz="2000" b="1" dirty="0"/>
              <a:t>of </a:t>
            </a:r>
            <a:r>
              <a:rPr lang="en-US" sz="2000" b="1" dirty="0" smtClean="0"/>
              <a:t>5)</a:t>
            </a:r>
            <a:r>
              <a:rPr lang="en-US" sz="2000" b="1" dirty="0"/>
              <a:t/>
            </a:r>
            <a:br>
              <a:rPr lang="en-US" sz="2000" b="1" dirty="0"/>
            </a:br>
            <a:r>
              <a:rPr lang="en-US" b="1" dirty="0"/>
              <a:t>Figure </a:t>
            </a:r>
            <a:r>
              <a:rPr lang="en-US" b="1" dirty="0" smtClean="0"/>
              <a:t>4.8</a:t>
            </a:r>
            <a:br>
              <a:rPr lang="en-US" b="1" dirty="0" smtClean="0"/>
            </a:br>
            <a:r>
              <a:rPr lang="en-US" b="1" dirty="0"/>
              <a:t>Scanning the Brain</a:t>
            </a:r>
          </a:p>
        </p:txBody>
      </p:sp>
      <p:sp>
        <p:nvSpPr>
          <p:cNvPr id="5" name="Text Placeholder 4"/>
          <p:cNvSpPr>
            <a:spLocks noGrp="1"/>
          </p:cNvSpPr>
          <p:nvPr>
            <p:ph type="body" sz="quarter" idx="13"/>
          </p:nvPr>
        </p:nvSpPr>
        <p:spPr/>
        <p:txBody>
          <a:bodyPr/>
          <a:lstStyle/>
          <a:p>
            <a:r>
              <a:rPr lang="en-US" dirty="0" smtClean="0"/>
              <a:t>Pearson Education</a:t>
            </a:r>
            <a:endParaRPr lang="en-US" dirty="0"/>
          </a:p>
        </p:txBody>
      </p:sp>
      <p:pic>
        <p:nvPicPr>
          <p:cNvPr id="3" name="Picture 2" descr="3 brain scans. A P E T scan of a healthy twenty-year-old, seen from above, shows red and yellow regions along the perimeter of the brain, and the central region in the front of the brain. The rest of the brain is mostly green highlighted by patches of blue. An M R  I scan of a child’s brain, shown from the side, shows green around the perimeter of the brain and along the neck and front of the face. It is blue inside the brain except for the central region of the brain, which is also green. An f M R I from behind shows a small bright red and yellow patch on the top right section of the brain."/>
          <p:cNvPicPr>
            <a:picLocks noChangeAspect="1"/>
          </p:cNvPicPr>
          <p:nvPr/>
        </p:nvPicPr>
        <p:blipFill rotWithShape="1">
          <a:blip r:embed="rId3" cstate="print">
            <a:extLst>
              <a:ext uri="{28A0092B-C50C-407E-A947-70E740481C1C}">
                <a14:useLocalDpi xmlns:a14="http://schemas.microsoft.com/office/drawing/2010/main" val="0"/>
              </a:ext>
            </a:extLst>
          </a:blip>
          <a:srcRect l="5916" t="5348" r="1995" b="9402"/>
          <a:stretch/>
        </p:blipFill>
        <p:spPr>
          <a:xfrm>
            <a:off x="328707" y="1981200"/>
            <a:ext cx="8586693" cy="3505200"/>
          </a:xfrm>
          <a:prstGeom prst="rect">
            <a:avLst/>
          </a:prstGeom>
        </p:spPr>
      </p:pic>
    </p:spTree>
    <p:extLst>
      <p:ext uri="{BB962C8B-B14F-4D97-AF65-F5344CB8AC3E}">
        <p14:creationId xmlns:p14="http://schemas.microsoft.com/office/powerpoint/2010/main" val="1802157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Intervening in Behavior and Observing the Brain </a:t>
            </a:r>
            <a:r>
              <a:rPr lang="en-US" sz="2000" b="1" dirty="0" smtClean="0"/>
              <a:t>(5 </a:t>
            </a:r>
            <a:r>
              <a:rPr lang="en-US" sz="2000" b="1" dirty="0"/>
              <a:t>of </a:t>
            </a:r>
            <a:r>
              <a:rPr lang="en-US" sz="2000" b="1" dirty="0" smtClean="0"/>
              <a:t>5)</a:t>
            </a:r>
            <a:r>
              <a:rPr lang="en-US" sz="2000" b="1" dirty="0"/>
              <a:t/>
            </a:r>
            <a:br>
              <a:rPr lang="en-US" sz="2000" b="1" dirty="0"/>
            </a:br>
            <a:r>
              <a:rPr lang="en-US" b="1" dirty="0"/>
              <a:t>Figure </a:t>
            </a:r>
            <a:r>
              <a:rPr lang="en-US" b="1" dirty="0" smtClean="0"/>
              <a:t>4.9</a:t>
            </a:r>
            <a:br>
              <a:rPr lang="en-US" b="1" dirty="0" smtClean="0"/>
            </a:br>
            <a:r>
              <a:rPr lang="en-US" b="1" dirty="0"/>
              <a:t>Coloring the Brain</a:t>
            </a:r>
          </a:p>
        </p:txBody>
      </p:sp>
      <p:sp>
        <p:nvSpPr>
          <p:cNvPr id="4" name="Text Placeholder 3"/>
          <p:cNvSpPr>
            <a:spLocks noGrp="1"/>
          </p:cNvSpPr>
          <p:nvPr>
            <p:ph type="body" sz="quarter" idx="13"/>
          </p:nvPr>
        </p:nvSpPr>
        <p:spPr/>
        <p:txBody>
          <a:bodyPr/>
          <a:lstStyle/>
          <a:p>
            <a:r>
              <a:rPr lang="en-US" dirty="0" smtClean="0"/>
              <a:t>Pearson Education</a:t>
            </a:r>
            <a:endParaRPr lang="en-US" dirty="0"/>
          </a:p>
        </p:txBody>
      </p:sp>
      <p:pic>
        <p:nvPicPr>
          <p:cNvPr id="3" name="Picture 2" descr="Six P E T scans show the same brain scanned with six different color combinations: black and blue, orange and green, orange and yellow, yellow and blue, green and yellow, and green and blu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1523999"/>
            <a:ext cx="3048000" cy="4436413"/>
          </a:xfrm>
          <a:prstGeom prst="rect">
            <a:avLst/>
          </a:prstGeom>
        </p:spPr>
      </p:pic>
    </p:spTree>
    <p:extLst>
      <p:ext uri="{BB962C8B-B14F-4D97-AF65-F5344CB8AC3E}">
        <p14:creationId xmlns:p14="http://schemas.microsoft.com/office/powerpoint/2010/main" val="3465800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Tour Through the </a:t>
            </a:r>
            <a:r>
              <a:rPr lang="en-US" dirty="0" smtClean="0"/>
              <a:t>Brain </a:t>
            </a:r>
            <a:r>
              <a:rPr lang="en-US" sz="2000" dirty="0" smtClean="0"/>
              <a:t>(1 of 3) </a:t>
            </a:r>
            <a:endParaRPr lang="en-US" dirty="0"/>
          </a:p>
        </p:txBody>
      </p:sp>
      <p:sp>
        <p:nvSpPr>
          <p:cNvPr id="5" name="Content Placeholder 4"/>
          <p:cNvSpPr>
            <a:spLocks noGrp="1"/>
          </p:cNvSpPr>
          <p:nvPr>
            <p:ph idx="1"/>
          </p:nvPr>
        </p:nvSpPr>
        <p:spPr/>
        <p:txBody>
          <a:bodyPr/>
          <a:lstStyle/>
          <a:p>
            <a:r>
              <a:rPr lang="en-US" b="1" dirty="0"/>
              <a:t>LO 4.4.A</a:t>
            </a:r>
            <a:r>
              <a:rPr lang="en-US" dirty="0"/>
              <a:t> List and describe three main structures in the brain stem, explain the primary functions each structure performs, and discuss the processes controlled by the cerebellum.</a:t>
            </a:r>
          </a:p>
          <a:p>
            <a:r>
              <a:rPr lang="en-US" b="1" dirty="0"/>
              <a:t>LO 4.4.B</a:t>
            </a:r>
            <a:r>
              <a:rPr lang="en-US" dirty="0"/>
              <a:t> Describe the structure, function, and location of the thalamus.</a:t>
            </a:r>
          </a:p>
          <a:p>
            <a:r>
              <a:rPr lang="en-US" b="1" dirty="0"/>
              <a:t>LO 4.4.C</a:t>
            </a:r>
            <a:r>
              <a:rPr lang="en-US" dirty="0"/>
              <a:t> Describe the structure, function, and location of the hypothalamus and pituitary gland.</a:t>
            </a:r>
          </a:p>
          <a:p>
            <a:r>
              <a:rPr lang="en-US" b="1" dirty="0"/>
              <a:t>LO 4.4.D</a:t>
            </a:r>
            <a:r>
              <a:rPr lang="en-US" dirty="0"/>
              <a:t> Describe the structure, function, and location of the amygdala</a:t>
            </a:r>
            <a:r>
              <a:rPr lang="en-US" dirty="0" smtClean="0"/>
              <a:t>. </a:t>
            </a:r>
            <a:endParaRPr lang="en-US" dirty="0"/>
          </a:p>
        </p:txBody>
      </p:sp>
    </p:spTree>
    <p:extLst>
      <p:ext uri="{BB962C8B-B14F-4D97-AF65-F5344CB8AC3E}">
        <p14:creationId xmlns:p14="http://schemas.microsoft.com/office/powerpoint/2010/main" val="1833566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Tour Through the </a:t>
            </a:r>
            <a:r>
              <a:rPr lang="en-US" dirty="0" smtClean="0"/>
              <a:t>Brain </a:t>
            </a:r>
            <a:r>
              <a:rPr lang="en-US" sz="2000" dirty="0" smtClean="0"/>
              <a:t>(2 of 3) </a:t>
            </a:r>
            <a:endParaRPr lang="en-US" dirty="0"/>
          </a:p>
        </p:txBody>
      </p:sp>
      <p:sp>
        <p:nvSpPr>
          <p:cNvPr id="5" name="Content Placeholder 4"/>
          <p:cNvSpPr>
            <a:spLocks noGrp="1"/>
          </p:cNvSpPr>
          <p:nvPr>
            <p:ph idx="1"/>
          </p:nvPr>
        </p:nvSpPr>
        <p:spPr/>
        <p:txBody>
          <a:bodyPr/>
          <a:lstStyle/>
          <a:p>
            <a:r>
              <a:rPr lang="en-US" b="1" dirty="0"/>
              <a:t>LO 4.4.E</a:t>
            </a:r>
            <a:r>
              <a:rPr lang="en-US" dirty="0"/>
              <a:t> Describe the structure, function, and location of the hippocampus.</a:t>
            </a:r>
          </a:p>
          <a:p>
            <a:r>
              <a:rPr lang="en-US" b="1" dirty="0"/>
              <a:t>LO 4.4.F</a:t>
            </a:r>
            <a:r>
              <a:rPr lang="en-US" dirty="0"/>
              <a:t> Describe the structure of the cerebrum, and explain the function of the corpus callosum.</a:t>
            </a:r>
          </a:p>
          <a:p>
            <a:r>
              <a:rPr lang="en-US" b="1" dirty="0"/>
              <a:t>LO 4.4.G</a:t>
            </a:r>
            <a:r>
              <a:rPr lang="en-US" dirty="0"/>
              <a:t> Sketch the location of each of the lobes of the cerebral cortex, and explain the major functions each lobe performs, with particular reference to the prefrontal cortex.</a:t>
            </a:r>
          </a:p>
        </p:txBody>
      </p:sp>
    </p:spTree>
    <p:extLst>
      <p:ext uri="{BB962C8B-B14F-4D97-AF65-F5344CB8AC3E}">
        <p14:creationId xmlns:p14="http://schemas.microsoft.com/office/powerpoint/2010/main" val="1935425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A Tour Through the Brain </a:t>
            </a:r>
            <a:r>
              <a:rPr lang="en-US" sz="2000" b="1" dirty="0" smtClean="0"/>
              <a:t>(3 of 3)</a:t>
            </a:r>
            <a:br>
              <a:rPr lang="en-US" sz="2000" b="1" dirty="0" smtClean="0"/>
            </a:br>
            <a:r>
              <a:rPr lang="en-US" b="1" dirty="0" smtClean="0"/>
              <a:t>Figure 4.10</a:t>
            </a:r>
            <a:br>
              <a:rPr lang="en-US" b="1" dirty="0" smtClean="0"/>
            </a:br>
            <a:r>
              <a:rPr lang="en-US" b="1" dirty="0"/>
              <a:t>Major Structures of the Human Brain</a:t>
            </a:r>
          </a:p>
        </p:txBody>
      </p:sp>
      <p:pic>
        <p:nvPicPr>
          <p:cNvPr id="2" name="Picture 1" descr="A cross section of a brain.&#10;&#10;Parts of the brain. The cerebrum is the largest portion of the brain it is made up of thick folds that extend from the front of the head to the back of the head in a curve. It has two hemispheres. The outer layer of the cerebrum is called the cerebral cortex. The corpus callosum connects the two cerebral hemispheres. It is shaped like an arch that runs from the front of the brain toward the back, underneath the cerebrum. Underneath the cerebrum, in the middle of the brain, is a cavernous region called the hypothalamus. Inside the hypothalamus, toward the center of the brain, is an oval region called the thalamus. In front of the hypothalamus, toward the base of the cerebrum in the front, is the double lobed pituitary gland. Located below the cerebrum and hypothalamus at the center of the brain, is the circular pons. Underneath the pons is the medulla. The reticular activating system is a thin strand that runs from the base of the cerebrum through the pons and the medulla. Underneath the backside of the cerebrum, and behind the pons and medulla, is the cerebellum, a grooved structure about the size of a fist."/>
          <p:cNvPicPr>
            <a:picLocks noChangeAspect="1"/>
          </p:cNvPicPr>
          <p:nvPr/>
        </p:nvPicPr>
        <p:blipFill rotWithShape="1">
          <a:blip r:embed="rId3" cstate="print">
            <a:extLst>
              <a:ext uri="{28A0092B-C50C-407E-A947-70E740481C1C}">
                <a14:useLocalDpi xmlns:a14="http://schemas.microsoft.com/office/drawing/2010/main" val="0"/>
              </a:ext>
            </a:extLst>
          </a:blip>
          <a:srcRect l="5625" t="2910" r="1898" b="4641"/>
          <a:stretch/>
        </p:blipFill>
        <p:spPr>
          <a:xfrm>
            <a:off x="1752600" y="1395483"/>
            <a:ext cx="5486400" cy="5005317"/>
          </a:xfrm>
          <a:prstGeom prst="rect">
            <a:avLst/>
          </a:prstGeom>
        </p:spPr>
      </p:pic>
    </p:spTree>
    <p:extLst>
      <p:ext uri="{BB962C8B-B14F-4D97-AF65-F5344CB8AC3E}">
        <p14:creationId xmlns:p14="http://schemas.microsoft.com/office/powerpoint/2010/main" val="261621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Brain Stem and Cerebellum </a:t>
            </a:r>
            <a:r>
              <a:rPr lang="en-US" sz="2000" dirty="0" smtClean="0"/>
              <a:t>(1 </a:t>
            </a:r>
            <a:r>
              <a:rPr lang="en-US" sz="2000" dirty="0"/>
              <a:t>of </a:t>
            </a:r>
            <a:r>
              <a:rPr lang="en-US" sz="2000" dirty="0" smtClean="0"/>
              <a:t>3)</a:t>
            </a:r>
            <a:endParaRPr lang="en-US" sz="2000" dirty="0"/>
          </a:p>
        </p:txBody>
      </p:sp>
      <p:sp>
        <p:nvSpPr>
          <p:cNvPr id="3" name="Content Placeholder 2"/>
          <p:cNvSpPr>
            <a:spLocks noGrp="1"/>
          </p:cNvSpPr>
          <p:nvPr>
            <p:ph idx="1"/>
          </p:nvPr>
        </p:nvSpPr>
        <p:spPr/>
        <p:txBody>
          <a:bodyPr/>
          <a:lstStyle/>
          <a:p>
            <a:r>
              <a:rPr lang="en-US" dirty="0"/>
              <a:t>In the lower part of the brain, in the </a:t>
            </a:r>
            <a:r>
              <a:rPr lang="en-US" i="1" dirty="0"/>
              <a:t>brain stem</a:t>
            </a:r>
            <a:r>
              <a:rPr lang="en-US" dirty="0"/>
              <a:t>, the </a:t>
            </a:r>
            <a:r>
              <a:rPr lang="en-US" i="1" dirty="0"/>
              <a:t>medulla</a:t>
            </a:r>
            <a:r>
              <a:rPr lang="en-US" dirty="0"/>
              <a:t> controls automatic </a:t>
            </a:r>
            <a:r>
              <a:rPr lang="en-US" dirty="0" smtClean="0"/>
              <a:t>functions:</a:t>
            </a:r>
          </a:p>
          <a:p>
            <a:pPr lvl="1"/>
            <a:r>
              <a:rPr lang="en-US" dirty="0" smtClean="0"/>
              <a:t>heartbeat</a:t>
            </a:r>
          </a:p>
          <a:p>
            <a:pPr lvl="1"/>
            <a:r>
              <a:rPr lang="en-US" dirty="0" smtClean="0"/>
              <a:t>breathing</a:t>
            </a:r>
          </a:p>
          <a:p>
            <a:r>
              <a:rPr lang="en-US" dirty="0"/>
              <a:t>T</a:t>
            </a:r>
            <a:r>
              <a:rPr lang="en-US" dirty="0" smtClean="0"/>
              <a:t>he </a:t>
            </a:r>
            <a:r>
              <a:rPr lang="en-US" i="1" dirty="0"/>
              <a:t>pons</a:t>
            </a:r>
            <a:r>
              <a:rPr lang="en-US" dirty="0"/>
              <a:t> is involved </a:t>
            </a:r>
            <a:r>
              <a:rPr lang="en-US" dirty="0" smtClean="0"/>
              <a:t>in:</a:t>
            </a:r>
          </a:p>
          <a:p>
            <a:pPr lvl="1"/>
            <a:r>
              <a:rPr lang="en-US" dirty="0" smtClean="0"/>
              <a:t>sleeping</a:t>
            </a:r>
          </a:p>
          <a:p>
            <a:pPr lvl="1"/>
            <a:r>
              <a:rPr lang="en-US" dirty="0" smtClean="0"/>
              <a:t>waking</a:t>
            </a:r>
          </a:p>
          <a:p>
            <a:pPr lvl="1"/>
            <a:r>
              <a:rPr lang="en-US" dirty="0" smtClean="0"/>
              <a:t>dreaming</a:t>
            </a:r>
            <a:endParaRPr lang="en-US" dirty="0"/>
          </a:p>
        </p:txBody>
      </p:sp>
    </p:spTree>
    <p:extLst>
      <p:ext uri="{BB962C8B-B14F-4D97-AF65-F5344CB8AC3E}">
        <p14:creationId xmlns:p14="http://schemas.microsoft.com/office/powerpoint/2010/main" val="4009276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Central Nervous System </a:t>
            </a:r>
            <a:r>
              <a:rPr lang="en-US" sz="2000" dirty="0" smtClean="0"/>
              <a:t>(2 </a:t>
            </a:r>
            <a:r>
              <a:rPr lang="en-US" sz="2000" dirty="0"/>
              <a:t>of </a:t>
            </a:r>
            <a:r>
              <a:rPr lang="en-US" sz="2000" dirty="0" smtClean="0"/>
              <a:t>3)</a:t>
            </a:r>
            <a:endParaRPr lang="en-US" sz="2000" dirty="0"/>
          </a:p>
        </p:txBody>
      </p:sp>
      <p:sp>
        <p:nvSpPr>
          <p:cNvPr id="3" name="Content Placeholder 2"/>
          <p:cNvSpPr>
            <a:spLocks noGrp="1"/>
          </p:cNvSpPr>
          <p:nvPr>
            <p:ph idx="1"/>
          </p:nvPr>
        </p:nvSpPr>
        <p:spPr/>
        <p:txBody>
          <a:bodyPr/>
          <a:lstStyle/>
          <a:p>
            <a:r>
              <a:rPr lang="en-US" dirty="0"/>
              <a:t>The CNS, which includes the brain and </a:t>
            </a:r>
            <a:r>
              <a:rPr lang="en-US" i="1" dirty="0"/>
              <a:t>spinal </a:t>
            </a:r>
            <a:r>
              <a:rPr lang="en-US" i="1" dirty="0" smtClean="0"/>
              <a:t>cord</a:t>
            </a:r>
            <a:r>
              <a:rPr lang="en-US" dirty="0" smtClean="0"/>
              <a:t>:</a:t>
            </a:r>
          </a:p>
          <a:p>
            <a:pPr lvl="1"/>
            <a:r>
              <a:rPr lang="en-US" dirty="0" smtClean="0"/>
              <a:t>receives</a:t>
            </a:r>
            <a:r>
              <a:rPr lang="en-US" dirty="0"/>
              <a:t>, processes, interprets, and stores information </a:t>
            </a:r>
            <a:endParaRPr lang="en-US" dirty="0" smtClean="0"/>
          </a:p>
          <a:p>
            <a:pPr lvl="1"/>
            <a:r>
              <a:rPr lang="en-US" dirty="0" smtClean="0"/>
              <a:t>sends </a:t>
            </a:r>
            <a:r>
              <a:rPr lang="en-US" dirty="0"/>
              <a:t>out messages destined for muscles, glands, and </a:t>
            </a:r>
            <a:r>
              <a:rPr lang="en-US" dirty="0" smtClean="0"/>
              <a:t>organs</a:t>
            </a:r>
          </a:p>
          <a:p>
            <a:r>
              <a:rPr lang="en-US" dirty="0"/>
              <a:t>The spinal cord produces some behaviors on its own without any help from the brain.</a:t>
            </a:r>
          </a:p>
          <a:p>
            <a:r>
              <a:rPr lang="en-US" dirty="0"/>
              <a:t>These </a:t>
            </a:r>
            <a:r>
              <a:rPr lang="en-US" i="1" dirty="0"/>
              <a:t>spinal reflexes </a:t>
            </a:r>
            <a:r>
              <a:rPr lang="en-US" dirty="0"/>
              <a:t>are automatic, requiring no conscious effort.</a:t>
            </a:r>
          </a:p>
        </p:txBody>
      </p:sp>
    </p:spTree>
    <p:extLst>
      <p:ext uri="{BB962C8B-B14F-4D97-AF65-F5344CB8AC3E}">
        <p14:creationId xmlns:p14="http://schemas.microsoft.com/office/powerpoint/2010/main" val="1564839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Brain Stem and Cerebellum </a:t>
            </a:r>
            <a:r>
              <a:rPr lang="en-US" sz="2000" dirty="0" smtClean="0"/>
              <a:t>(2 </a:t>
            </a:r>
            <a:r>
              <a:rPr lang="en-US" sz="2000" dirty="0"/>
              <a:t>of </a:t>
            </a:r>
            <a:r>
              <a:rPr lang="en-US" sz="2000" dirty="0" smtClean="0"/>
              <a:t>3)</a:t>
            </a:r>
            <a:endParaRPr lang="en-US" sz="2000" dirty="0"/>
          </a:p>
        </p:txBody>
      </p:sp>
      <p:sp>
        <p:nvSpPr>
          <p:cNvPr id="3" name="Content Placeholder 2"/>
          <p:cNvSpPr>
            <a:spLocks noGrp="1"/>
          </p:cNvSpPr>
          <p:nvPr>
            <p:ph idx="1"/>
          </p:nvPr>
        </p:nvSpPr>
        <p:spPr/>
        <p:txBody>
          <a:bodyPr/>
          <a:lstStyle/>
          <a:p>
            <a:r>
              <a:rPr lang="en-US" dirty="0"/>
              <a:t>The </a:t>
            </a:r>
            <a:r>
              <a:rPr lang="en-US" i="1" dirty="0"/>
              <a:t>reticular activating system</a:t>
            </a:r>
            <a:r>
              <a:rPr lang="en-US" dirty="0"/>
              <a:t> (RAS</a:t>
            </a:r>
            <a:r>
              <a:rPr lang="en-US" dirty="0" smtClean="0"/>
              <a:t>):</a:t>
            </a:r>
          </a:p>
          <a:p>
            <a:pPr lvl="1"/>
            <a:r>
              <a:rPr lang="en-US" dirty="0" smtClean="0"/>
              <a:t>screens </a:t>
            </a:r>
            <a:r>
              <a:rPr lang="en-US" dirty="0"/>
              <a:t>incoming </a:t>
            </a:r>
            <a:r>
              <a:rPr lang="en-US" dirty="0" smtClean="0"/>
              <a:t>information</a:t>
            </a:r>
          </a:p>
          <a:p>
            <a:pPr lvl="1"/>
            <a:r>
              <a:rPr lang="en-US" dirty="0" smtClean="0"/>
              <a:t>is responsible </a:t>
            </a:r>
            <a:r>
              <a:rPr lang="en-US" dirty="0"/>
              <a:t>for </a:t>
            </a:r>
            <a:r>
              <a:rPr lang="en-US" dirty="0" smtClean="0"/>
              <a:t>alertness</a:t>
            </a:r>
          </a:p>
          <a:p>
            <a:r>
              <a:rPr lang="en-US" dirty="0"/>
              <a:t>The </a:t>
            </a:r>
            <a:r>
              <a:rPr lang="en-US" i="1" dirty="0"/>
              <a:t>cerebellum</a:t>
            </a:r>
            <a:r>
              <a:rPr lang="en-US" dirty="0"/>
              <a:t>:</a:t>
            </a:r>
          </a:p>
          <a:p>
            <a:pPr lvl="1"/>
            <a:r>
              <a:rPr lang="en-US" dirty="0"/>
              <a:t>contributes to balance and muscle coordination</a:t>
            </a:r>
          </a:p>
          <a:p>
            <a:pPr lvl="1"/>
            <a:r>
              <a:rPr lang="en-US" dirty="0"/>
              <a:t>plays a role in cognitive and emotional learning </a:t>
            </a:r>
          </a:p>
          <a:p>
            <a:r>
              <a:rPr lang="en-US" dirty="0" smtClean="0"/>
              <a:t>If your cerebellum were damaged:</a:t>
            </a:r>
          </a:p>
          <a:p>
            <a:pPr lvl="1"/>
            <a:r>
              <a:rPr lang="en-US" dirty="0" smtClean="0"/>
              <a:t>you would become clumsy, uncoordinated</a:t>
            </a:r>
          </a:p>
          <a:p>
            <a:pPr lvl="1"/>
            <a:r>
              <a:rPr lang="en-US" dirty="0" smtClean="0"/>
              <a:t>have trouble using pencil, threading needle, walking</a:t>
            </a:r>
            <a:endParaRPr lang="en-US" dirty="0"/>
          </a:p>
        </p:txBody>
      </p:sp>
    </p:spTree>
    <p:extLst>
      <p:ext uri="{BB962C8B-B14F-4D97-AF65-F5344CB8AC3E}">
        <p14:creationId xmlns:p14="http://schemas.microsoft.com/office/powerpoint/2010/main" val="2474182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Brain Stem and Cerebellum </a:t>
            </a:r>
            <a:r>
              <a:rPr lang="en-US" sz="2000" b="1" dirty="0" smtClean="0"/>
              <a:t>(3 </a:t>
            </a:r>
            <a:r>
              <a:rPr lang="en-US" sz="2000" b="1" dirty="0"/>
              <a:t>of </a:t>
            </a:r>
            <a:r>
              <a:rPr lang="en-US" sz="2000" b="1" dirty="0" smtClean="0"/>
              <a:t>3)</a:t>
            </a:r>
            <a:br>
              <a:rPr lang="en-US" sz="2000" b="1" dirty="0" smtClean="0"/>
            </a:br>
            <a:r>
              <a:rPr lang="en-US" b="1" dirty="0" smtClean="0"/>
              <a:t>Page 120</a:t>
            </a:r>
            <a:endParaRPr lang="en-US" b="1" dirty="0"/>
          </a:p>
        </p:txBody>
      </p:sp>
      <p:pic>
        <p:nvPicPr>
          <p:cNvPr id="3" name="Picture 2" descr="A cross section of a brain with the cerebellum, pons, medulla, and reticular activating system label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0227" y="1219200"/>
            <a:ext cx="5674973" cy="5029200"/>
          </a:xfrm>
          <a:prstGeom prst="rect">
            <a:avLst/>
          </a:prstGeom>
        </p:spPr>
      </p:pic>
    </p:spTree>
    <p:extLst>
      <p:ext uri="{BB962C8B-B14F-4D97-AF65-F5344CB8AC3E}">
        <p14:creationId xmlns:p14="http://schemas.microsoft.com/office/powerpoint/2010/main" val="1407896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Thalamus </a:t>
            </a:r>
            <a:r>
              <a:rPr lang="en-US" sz="2000" dirty="0" smtClean="0"/>
              <a:t>(1 </a:t>
            </a:r>
            <a:r>
              <a:rPr lang="en-US" sz="2000" dirty="0"/>
              <a:t>of </a:t>
            </a:r>
            <a:r>
              <a:rPr lang="en-US" sz="2000" dirty="0" smtClean="0"/>
              <a:t>2) </a:t>
            </a:r>
            <a:endParaRPr lang="en-US" dirty="0"/>
          </a:p>
        </p:txBody>
      </p:sp>
      <p:sp>
        <p:nvSpPr>
          <p:cNvPr id="5" name="Content Placeholder 4"/>
          <p:cNvSpPr>
            <a:spLocks noGrp="1"/>
          </p:cNvSpPr>
          <p:nvPr>
            <p:ph idx="1"/>
          </p:nvPr>
        </p:nvSpPr>
        <p:spPr/>
        <p:txBody>
          <a:bodyPr/>
          <a:lstStyle/>
          <a:p>
            <a:r>
              <a:rPr lang="en-US" dirty="0"/>
              <a:t>The </a:t>
            </a:r>
            <a:r>
              <a:rPr lang="en-US" i="1" dirty="0"/>
              <a:t>thalamus</a:t>
            </a:r>
            <a:r>
              <a:rPr lang="en-US" dirty="0"/>
              <a:t> directs sensory messages to appropriate higher centers in the brain. </a:t>
            </a:r>
            <a:endParaRPr lang="en-US" dirty="0" smtClean="0"/>
          </a:p>
          <a:p>
            <a:r>
              <a:rPr lang="en-US" dirty="0"/>
              <a:t>Smell is the only sense that bypasses the </a:t>
            </a:r>
            <a:r>
              <a:rPr lang="en-US" dirty="0" smtClean="0"/>
              <a:t>thalamus.</a:t>
            </a:r>
          </a:p>
          <a:p>
            <a:r>
              <a:rPr lang="en-US" dirty="0" smtClean="0"/>
              <a:t>Specialized </a:t>
            </a:r>
            <a:r>
              <a:rPr lang="en-US" dirty="0"/>
              <a:t>cells </a:t>
            </a:r>
            <a:r>
              <a:rPr lang="en-US" dirty="0" smtClean="0"/>
              <a:t>are located in </a:t>
            </a:r>
            <a:r>
              <a:rPr lang="en-US" dirty="0"/>
              <a:t>the </a:t>
            </a:r>
            <a:r>
              <a:rPr lang="en-US" i="1" dirty="0"/>
              <a:t>olfactory bulb</a:t>
            </a:r>
            <a:r>
              <a:rPr lang="en-US" dirty="0" smtClean="0"/>
              <a:t>.</a:t>
            </a:r>
          </a:p>
          <a:p>
            <a:pPr lvl="1"/>
            <a:r>
              <a:rPr lang="en-US" dirty="0" smtClean="0"/>
              <a:t>near areas involved in emotion</a:t>
            </a:r>
          </a:p>
          <a:p>
            <a:pPr lvl="1"/>
            <a:r>
              <a:rPr lang="en-US" dirty="0" smtClean="0"/>
              <a:t>may be why particular odors rekindle memories</a:t>
            </a:r>
            <a:endParaRPr lang="en-US" dirty="0"/>
          </a:p>
        </p:txBody>
      </p:sp>
    </p:spTree>
    <p:extLst>
      <p:ext uri="{BB962C8B-B14F-4D97-AF65-F5344CB8AC3E}">
        <p14:creationId xmlns:p14="http://schemas.microsoft.com/office/powerpoint/2010/main" val="2368570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The Thalamus </a:t>
            </a:r>
            <a:r>
              <a:rPr lang="en-US" sz="2000" b="1" dirty="0" smtClean="0"/>
              <a:t>(2 </a:t>
            </a:r>
            <a:r>
              <a:rPr lang="en-US" sz="2000" b="1" dirty="0"/>
              <a:t>of </a:t>
            </a:r>
            <a:r>
              <a:rPr lang="en-US" sz="2000" b="1" dirty="0" smtClean="0"/>
              <a:t>2)</a:t>
            </a:r>
            <a:br>
              <a:rPr lang="en-US" sz="2000" b="1" dirty="0" smtClean="0"/>
            </a:br>
            <a:r>
              <a:rPr lang="en-US" b="1" dirty="0" smtClean="0"/>
              <a:t>Page 121</a:t>
            </a:r>
            <a:endParaRPr lang="en-US" sz="2800" b="1" dirty="0"/>
          </a:p>
        </p:txBody>
      </p:sp>
      <p:pic>
        <p:nvPicPr>
          <p:cNvPr id="5" name="Picture 4" descr="A cross section of a brain with the thalamus and olfactory bulb label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3351" y="1143000"/>
            <a:ext cx="4738449" cy="5105400"/>
          </a:xfrm>
          <a:prstGeom prst="rect">
            <a:avLst/>
          </a:prstGeom>
        </p:spPr>
      </p:pic>
    </p:spTree>
    <p:extLst>
      <p:ext uri="{BB962C8B-B14F-4D97-AF65-F5344CB8AC3E}">
        <p14:creationId xmlns:p14="http://schemas.microsoft.com/office/powerpoint/2010/main" val="3499764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Hypothalamus and the Pituitary Gland </a:t>
            </a:r>
            <a:r>
              <a:rPr lang="en-US" sz="2000" dirty="0" smtClean="0"/>
              <a:t>(1 </a:t>
            </a:r>
            <a:r>
              <a:rPr lang="en-US" sz="2000" dirty="0"/>
              <a:t>of </a:t>
            </a:r>
            <a:r>
              <a:rPr lang="en-US" sz="2000" dirty="0" smtClean="0"/>
              <a:t>2) </a:t>
            </a:r>
            <a:endParaRPr lang="en-US" sz="2000" dirty="0"/>
          </a:p>
        </p:txBody>
      </p:sp>
      <p:sp>
        <p:nvSpPr>
          <p:cNvPr id="5" name="Content Placeholder 4"/>
          <p:cNvSpPr>
            <a:spLocks noGrp="1"/>
          </p:cNvSpPr>
          <p:nvPr>
            <p:ph idx="1"/>
          </p:nvPr>
        </p:nvSpPr>
        <p:spPr/>
        <p:txBody>
          <a:bodyPr/>
          <a:lstStyle/>
          <a:p>
            <a:r>
              <a:rPr lang="en-US" dirty="0"/>
              <a:t>The </a:t>
            </a:r>
            <a:r>
              <a:rPr lang="en-US" i="1" dirty="0"/>
              <a:t>hypothalamus</a:t>
            </a:r>
            <a:r>
              <a:rPr lang="en-US" dirty="0"/>
              <a:t> is involved in emotion and in drives associated with survival</a:t>
            </a:r>
            <a:r>
              <a:rPr lang="en-US" dirty="0" smtClean="0"/>
              <a:t>.</a:t>
            </a:r>
          </a:p>
          <a:p>
            <a:r>
              <a:rPr lang="en-US" dirty="0"/>
              <a:t>It also:</a:t>
            </a:r>
          </a:p>
          <a:p>
            <a:pPr lvl="1"/>
            <a:r>
              <a:rPr lang="en-US" dirty="0"/>
              <a:t>controls the operations of the autonomic nervous system</a:t>
            </a:r>
          </a:p>
          <a:p>
            <a:pPr lvl="1"/>
            <a:r>
              <a:rPr lang="en-US" dirty="0"/>
              <a:t>sends out chemicals that tell the </a:t>
            </a:r>
            <a:r>
              <a:rPr lang="en-US" i="1" dirty="0"/>
              <a:t>pituitary gland</a:t>
            </a:r>
            <a:r>
              <a:rPr lang="en-US" dirty="0"/>
              <a:t> when to “talk” to other endocrine </a:t>
            </a:r>
            <a:r>
              <a:rPr lang="en-US" dirty="0" smtClean="0"/>
              <a:t>glands </a:t>
            </a:r>
            <a:endParaRPr lang="en-US" dirty="0"/>
          </a:p>
        </p:txBody>
      </p:sp>
    </p:spTree>
    <p:extLst>
      <p:ext uri="{BB962C8B-B14F-4D97-AF65-F5344CB8AC3E}">
        <p14:creationId xmlns:p14="http://schemas.microsoft.com/office/powerpoint/2010/main" val="3463203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The Hypothalamus and the Pituitary Gland </a:t>
            </a:r>
            <a:r>
              <a:rPr lang="en-US" sz="2000" b="1" dirty="0" smtClean="0"/>
              <a:t>(2 </a:t>
            </a:r>
            <a:r>
              <a:rPr lang="en-US" sz="2000" b="1" dirty="0"/>
              <a:t>of </a:t>
            </a:r>
            <a:r>
              <a:rPr lang="en-US" sz="2000" b="1" dirty="0" smtClean="0"/>
              <a:t>2) </a:t>
            </a:r>
            <a:br>
              <a:rPr lang="en-US" sz="2000" b="1" dirty="0" smtClean="0"/>
            </a:br>
            <a:r>
              <a:rPr lang="en-US" b="1" dirty="0" smtClean="0"/>
              <a:t>Page 121</a:t>
            </a:r>
            <a:endParaRPr lang="en-US" b="1" dirty="0"/>
          </a:p>
        </p:txBody>
      </p:sp>
      <p:pic>
        <p:nvPicPr>
          <p:cNvPr id="3" name="Picture 2" descr="A cross section of a brain with the hypothalamus and pituitary gland label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1190" y="1219200"/>
            <a:ext cx="6236410" cy="5105400"/>
          </a:xfrm>
          <a:prstGeom prst="rect">
            <a:avLst/>
          </a:prstGeom>
        </p:spPr>
      </p:pic>
    </p:spTree>
    <p:extLst>
      <p:ext uri="{BB962C8B-B14F-4D97-AF65-F5344CB8AC3E}">
        <p14:creationId xmlns:p14="http://schemas.microsoft.com/office/powerpoint/2010/main" val="3143315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Amygdala </a:t>
            </a:r>
            <a:r>
              <a:rPr lang="en-US" sz="2000" dirty="0" smtClean="0"/>
              <a:t>(1 </a:t>
            </a:r>
            <a:r>
              <a:rPr lang="en-US" sz="2000" dirty="0"/>
              <a:t>of </a:t>
            </a:r>
            <a:r>
              <a:rPr lang="en-US" sz="2000" dirty="0" smtClean="0"/>
              <a:t>2) </a:t>
            </a:r>
            <a:endParaRPr lang="en-US" sz="2000" dirty="0"/>
          </a:p>
        </p:txBody>
      </p:sp>
      <p:sp>
        <p:nvSpPr>
          <p:cNvPr id="5" name="Content Placeholder 4"/>
          <p:cNvSpPr>
            <a:spLocks noGrp="1"/>
          </p:cNvSpPr>
          <p:nvPr>
            <p:ph idx="1"/>
          </p:nvPr>
        </p:nvSpPr>
        <p:spPr/>
        <p:txBody>
          <a:bodyPr/>
          <a:lstStyle/>
          <a:p>
            <a:r>
              <a:rPr lang="en-US" dirty="0"/>
              <a:t>The </a:t>
            </a:r>
            <a:r>
              <a:rPr lang="en-US" i="1" dirty="0"/>
              <a:t>amygdala</a:t>
            </a:r>
            <a:r>
              <a:rPr lang="en-US" dirty="0"/>
              <a:t> is responsible </a:t>
            </a:r>
            <a:r>
              <a:rPr lang="en-US" dirty="0" smtClean="0"/>
              <a:t>for:</a:t>
            </a:r>
          </a:p>
          <a:p>
            <a:pPr lvl="1"/>
            <a:r>
              <a:rPr lang="en-US" dirty="0" smtClean="0"/>
              <a:t>evaluating </a:t>
            </a:r>
            <a:r>
              <a:rPr lang="en-US" dirty="0"/>
              <a:t>sensory information </a:t>
            </a:r>
            <a:endParaRPr lang="en-US" dirty="0" smtClean="0"/>
          </a:p>
          <a:p>
            <a:pPr lvl="1"/>
            <a:r>
              <a:rPr lang="en-US" dirty="0" smtClean="0"/>
              <a:t>quickly </a:t>
            </a:r>
            <a:r>
              <a:rPr lang="en-US" dirty="0"/>
              <a:t>determining its </a:t>
            </a:r>
            <a:r>
              <a:rPr lang="en-US" dirty="0" smtClean="0"/>
              <a:t>importance</a:t>
            </a:r>
          </a:p>
          <a:p>
            <a:r>
              <a:rPr lang="en-US" dirty="0" smtClean="0"/>
              <a:t>This affects the initial </a:t>
            </a:r>
            <a:r>
              <a:rPr lang="en-US" dirty="0"/>
              <a:t>decision to approach or withdraw from a person or situation. </a:t>
            </a:r>
            <a:endParaRPr lang="en-US" dirty="0" smtClean="0"/>
          </a:p>
          <a:p>
            <a:r>
              <a:rPr lang="en-US" dirty="0"/>
              <a:t>It is also involved </a:t>
            </a:r>
            <a:r>
              <a:rPr lang="en-US" dirty="0" smtClean="0"/>
              <a:t>in:</a:t>
            </a:r>
          </a:p>
          <a:p>
            <a:pPr lvl="1"/>
            <a:r>
              <a:rPr lang="en-US" dirty="0" smtClean="0"/>
              <a:t>mediating anxiety and depression</a:t>
            </a:r>
          </a:p>
          <a:p>
            <a:pPr lvl="1"/>
            <a:r>
              <a:rPr lang="en-US" dirty="0" smtClean="0"/>
              <a:t>forming </a:t>
            </a:r>
            <a:r>
              <a:rPr lang="en-US" dirty="0"/>
              <a:t>and retrieving emotional </a:t>
            </a:r>
            <a:r>
              <a:rPr lang="en-US" dirty="0" smtClean="0"/>
              <a:t>memories</a:t>
            </a:r>
            <a:endParaRPr lang="en-US" dirty="0"/>
          </a:p>
        </p:txBody>
      </p:sp>
    </p:spTree>
    <p:extLst>
      <p:ext uri="{BB962C8B-B14F-4D97-AF65-F5344CB8AC3E}">
        <p14:creationId xmlns:p14="http://schemas.microsoft.com/office/powerpoint/2010/main" val="356917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The Amygdala </a:t>
            </a:r>
            <a:r>
              <a:rPr lang="en-US" sz="2000" b="1" dirty="0" smtClean="0"/>
              <a:t>(2 </a:t>
            </a:r>
            <a:r>
              <a:rPr lang="en-US" sz="2000" b="1" dirty="0"/>
              <a:t>of </a:t>
            </a:r>
            <a:r>
              <a:rPr lang="en-US" sz="2000" b="1" dirty="0" smtClean="0"/>
              <a:t>2)</a:t>
            </a:r>
            <a:br>
              <a:rPr lang="en-US" sz="2000" b="1" dirty="0" smtClean="0"/>
            </a:br>
            <a:r>
              <a:rPr lang="en-US" b="1" dirty="0" smtClean="0"/>
              <a:t>Page 121</a:t>
            </a:r>
            <a:endParaRPr lang="en-US" b="1" dirty="0"/>
          </a:p>
        </p:txBody>
      </p:sp>
      <p:pic>
        <p:nvPicPr>
          <p:cNvPr id="3" name="Picture 2" descr="A cross section of a brain with the amygdala and hippocampus labeled. The amygdala is an almond shaped structure located just above the pons toward the front of the brain. The hippocampus is located behind the amygdala. It curves behind and around the hypothalamu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1142999"/>
            <a:ext cx="5334000" cy="5157085"/>
          </a:xfrm>
          <a:prstGeom prst="rect">
            <a:avLst/>
          </a:prstGeom>
        </p:spPr>
      </p:pic>
    </p:spTree>
    <p:extLst>
      <p:ext uri="{BB962C8B-B14F-4D97-AF65-F5344CB8AC3E}">
        <p14:creationId xmlns:p14="http://schemas.microsoft.com/office/powerpoint/2010/main" val="739400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a:t>
            </a:r>
            <a:r>
              <a:rPr lang="en-US" dirty="0" smtClean="0"/>
              <a:t>Hippocampus</a:t>
            </a:r>
            <a:endParaRPr lang="en-US" sz="2000" dirty="0"/>
          </a:p>
        </p:txBody>
      </p:sp>
      <p:sp>
        <p:nvSpPr>
          <p:cNvPr id="5" name="Content Placeholder 4"/>
          <p:cNvSpPr>
            <a:spLocks noGrp="1"/>
          </p:cNvSpPr>
          <p:nvPr>
            <p:ph idx="1"/>
          </p:nvPr>
        </p:nvSpPr>
        <p:spPr/>
        <p:txBody>
          <a:bodyPr/>
          <a:lstStyle/>
          <a:p>
            <a:r>
              <a:rPr lang="en-US" dirty="0"/>
              <a:t>The </a:t>
            </a:r>
            <a:r>
              <a:rPr lang="en-US" i="1" dirty="0"/>
              <a:t>hippocampus</a:t>
            </a:r>
            <a:r>
              <a:rPr lang="en-US" dirty="0"/>
              <a:t> moderates the reticular activating system</a:t>
            </a:r>
            <a:r>
              <a:rPr lang="en-US" dirty="0" smtClean="0"/>
              <a:t>.</a:t>
            </a:r>
          </a:p>
          <a:p>
            <a:r>
              <a:rPr lang="en-US" dirty="0"/>
              <a:t>It has been called the “gateway to memory.</a:t>
            </a:r>
            <a:r>
              <a:rPr lang="en-US" dirty="0" smtClean="0"/>
              <a:t>”</a:t>
            </a:r>
          </a:p>
          <a:p>
            <a:r>
              <a:rPr lang="en-US" dirty="0" smtClean="0"/>
              <a:t>It </a:t>
            </a:r>
            <a:r>
              <a:rPr lang="en-US" dirty="0"/>
              <a:t>plays a critical role in the formation of long-term memories for facts and events and other aspects of memory</a:t>
            </a:r>
            <a:r>
              <a:rPr lang="en-US" dirty="0" smtClean="0"/>
              <a:t>.</a:t>
            </a:r>
          </a:p>
          <a:p>
            <a:pPr lvl="1"/>
            <a:r>
              <a:rPr lang="en-US" dirty="0"/>
              <a:t>combines different components of experiences</a:t>
            </a:r>
          </a:p>
          <a:p>
            <a:pPr lvl="1"/>
            <a:r>
              <a:rPr lang="en-US" dirty="0"/>
              <a:t>binds them together into one “memory</a:t>
            </a:r>
            <a:r>
              <a:rPr lang="en-US" dirty="0" smtClean="0"/>
              <a:t>”</a:t>
            </a:r>
            <a:endParaRPr lang="en-US" dirty="0"/>
          </a:p>
        </p:txBody>
      </p:sp>
    </p:spTree>
    <p:extLst>
      <p:ext uri="{BB962C8B-B14F-4D97-AF65-F5344CB8AC3E}">
        <p14:creationId xmlns:p14="http://schemas.microsoft.com/office/powerpoint/2010/main" val="147657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Cerebrum</a:t>
            </a:r>
            <a:endParaRPr lang="en-US" dirty="0"/>
          </a:p>
        </p:txBody>
      </p:sp>
      <p:sp>
        <p:nvSpPr>
          <p:cNvPr id="3" name="Content Placeholder 2"/>
          <p:cNvSpPr>
            <a:spLocks noGrp="1"/>
          </p:cNvSpPr>
          <p:nvPr>
            <p:ph idx="1"/>
          </p:nvPr>
        </p:nvSpPr>
        <p:spPr/>
        <p:txBody>
          <a:bodyPr/>
          <a:lstStyle/>
          <a:p>
            <a:r>
              <a:rPr lang="en-US" dirty="0"/>
              <a:t>Much of the brain’s circuitry is packed into the </a:t>
            </a:r>
            <a:r>
              <a:rPr lang="en-US" i="1" dirty="0"/>
              <a:t>cerebrum</a:t>
            </a:r>
            <a:r>
              <a:rPr lang="en-US" dirty="0"/>
              <a:t>, which </a:t>
            </a:r>
            <a:r>
              <a:rPr lang="en-US" dirty="0" smtClean="0"/>
              <a:t>is:</a:t>
            </a:r>
          </a:p>
          <a:p>
            <a:pPr lvl="1"/>
            <a:r>
              <a:rPr lang="en-US" dirty="0" smtClean="0"/>
              <a:t>divided </a:t>
            </a:r>
            <a:r>
              <a:rPr lang="en-US" dirty="0"/>
              <a:t>into two </a:t>
            </a:r>
            <a:r>
              <a:rPr lang="en-US" i="1" dirty="0"/>
              <a:t>hemispheres</a:t>
            </a:r>
            <a:r>
              <a:rPr lang="en-US" dirty="0"/>
              <a:t> (connected by the </a:t>
            </a:r>
            <a:r>
              <a:rPr lang="en-US" i="1" dirty="0"/>
              <a:t>corpus callosum</a:t>
            </a:r>
            <a:r>
              <a:rPr lang="en-US" dirty="0"/>
              <a:t>) </a:t>
            </a:r>
            <a:endParaRPr lang="en-US" dirty="0" smtClean="0"/>
          </a:p>
          <a:p>
            <a:pPr lvl="1"/>
            <a:r>
              <a:rPr lang="en-US" dirty="0" smtClean="0"/>
              <a:t>covered </a:t>
            </a:r>
            <a:r>
              <a:rPr lang="en-US" dirty="0"/>
              <a:t>by thin layers of cells known collectively as the </a:t>
            </a:r>
            <a:r>
              <a:rPr lang="en-US" i="1" dirty="0"/>
              <a:t>cerebral </a:t>
            </a:r>
            <a:r>
              <a:rPr lang="en-US" i="1" dirty="0" smtClean="0"/>
              <a:t>cortex</a:t>
            </a:r>
            <a:endParaRPr lang="en-US" dirty="0"/>
          </a:p>
        </p:txBody>
      </p:sp>
    </p:spTree>
    <p:extLst>
      <p:ext uri="{BB962C8B-B14F-4D97-AF65-F5344CB8AC3E}">
        <p14:creationId xmlns:p14="http://schemas.microsoft.com/office/powerpoint/2010/main" val="4210926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Central Nervous System </a:t>
            </a:r>
            <a:r>
              <a:rPr lang="en-US" sz="2000" b="1" dirty="0" smtClean="0"/>
              <a:t>(3 </a:t>
            </a:r>
            <a:r>
              <a:rPr lang="en-US" sz="2000" b="1" dirty="0"/>
              <a:t>of </a:t>
            </a:r>
            <a:r>
              <a:rPr lang="en-US" sz="2000" b="1" dirty="0" smtClean="0"/>
              <a:t>3)</a:t>
            </a:r>
            <a:br>
              <a:rPr lang="en-US" sz="2000" b="1" dirty="0" smtClean="0"/>
            </a:br>
            <a:r>
              <a:rPr lang="en-US" b="1" dirty="0" smtClean="0"/>
              <a:t>Figure 4.1</a:t>
            </a:r>
            <a:br>
              <a:rPr lang="en-US" b="1" dirty="0" smtClean="0"/>
            </a:br>
            <a:r>
              <a:rPr lang="en-US" b="1" dirty="0"/>
              <a:t>The Central </a:t>
            </a:r>
            <a:r>
              <a:rPr lang="en-US" b="1" dirty="0" smtClean="0"/>
              <a:t>and Peripheral </a:t>
            </a:r>
            <a:r>
              <a:rPr lang="en-US" b="1" dirty="0"/>
              <a:t>Nervous Systems</a:t>
            </a:r>
          </a:p>
        </p:txBody>
      </p:sp>
      <p:pic>
        <p:nvPicPr>
          <p:cNvPr id="3" name="Picture 2" descr="A frontal view of the body’s nervous system consists of the brain, an oval shaped organ with many folds; the spinal cord, which runs from the base of the brain in a column down the center of the back; and the nerves, which branch out from the spinal cord and extend throughout the entire bod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1524000"/>
            <a:ext cx="2057400" cy="4664158"/>
          </a:xfrm>
          <a:prstGeom prst="rect">
            <a:avLst/>
          </a:prstGeom>
        </p:spPr>
      </p:pic>
    </p:spTree>
    <p:extLst>
      <p:ext uri="{BB962C8B-B14F-4D97-AF65-F5344CB8AC3E}">
        <p14:creationId xmlns:p14="http://schemas.microsoft.com/office/powerpoint/2010/main" val="1887242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Cerebral Cortex </a:t>
            </a:r>
            <a:r>
              <a:rPr lang="en-US" sz="2000" dirty="0" smtClean="0"/>
              <a:t>(1 </a:t>
            </a:r>
            <a:r>
              <a:rPr lang="en-US" sz="2000" dirty="0"/>
              <a:t>of </a:t>
            </a:r>
            <a:r>
              <a:rPr lang="en-US" sz="2000" dirty="0" smtClean="0"/>
              <a:t>3) </a:t>
            </a:r>
            <a:endParaRPr lang="en-US" dirty="0"/>
          </a:p>
        </p:txBody>
      </p:sp>
      <p:sp>
        <p:nvSpPr>
          <p:cNvPr id="3" name="Content Placeholder 2"/>
          <p:cNvSpPr>
            <a:spLocks noGrp="1"/>
          </p:cNvSpPr>
          <p:nvPr>
            <p:ph idx="1"/>
          </p:nvPr>
        </p:nvSpPr>
        <p:spPr/>
        <p:txBody>
          <a:bodyPr/>
          <a:lstStyle/>
          <a:p>
            <a:r>
              <a:rPr lang="en-US" dirty="0" smtClean="0"/>
              <a:t>The lobes of the cortex have </a:t>
            </a:r>
            <a:r>
              <a:rPr lang="en-US" dirty="0"/>
              <a:t>specialized (but partially overlapping) </a:t>
            </a:r>
            <a:r>
              <a:rPr lang="en-US" dirty="0" smtClean="0"/>
              <a:t>functions:</a:t>
            </a:r>
          </a:p>
          <a:p>
            <a:pPr lvl="1"/>
            <a:r>
              <a:rPr lang="en-US" i="1" dirty="0" smtClean="0"/>
              <a:t>occipital</a:t>
            </a:r>
            <a:endParaRPr lang="en-US" dirty="0" smtClean="0"/>
          </a:p>
          <a:p>
            <a:pPr lvl="1"/>
            <a:r>
              <a:rPr lang="en-US" i="1" dirty="0" smtClean="0"/>
              <a:t>parietal</a:t>
            </a:r>
            <a:endParaRPr lang="en-US" dirty="0" smtClean="0"/>
          </a:p>
          <a:p>
            <a:pPr lvl="1"/>
            <a:r>
              <a:rPr lang="en-US" i="1" dirty="0" smtClean="0"/>
              <a:t>temporal</a:t>
            </a:r>
            <a:endParaRPr lang="en-US" dirty="0" smtClean="0"/>
          </a:p>
          <a:p>
            <a:pPr lvl="1"/>
            <a:r>
              <a:rPr lang="en-US" i="1" dirty="0" smtClean="0"/>
              <a:t>frontal</a:t>
            </a:r>
          </a:p>
          <a:p>
            <a:r>
              <a:rPr lang="en-US" dirty="0" smtClean="0"/>
              <a:t>They </a:t>
            </a:r>
            <a:r>
              <a:rPr lang="en-US" dirty="0"/>
              <a:t>tend to respond </a:t>
            </a:r>
            <a:r>
              <a:rPr lang="en-US" dirty="0" smtClean="0"/>
              <a:t>differently when </a:t>
            </a:r>
            <a:r>
              <a:rPr lang="en-US" dirty="0"/>
              <a:t>directly stimulated with tiny electrodes during brain surgery.</a:t>
            </a:r>
          </a:p>
        </p:txBody>
      </p:sp>
    </p:spTree>
    <p:extLst>
      <p:ext uri="{BB962C8B-B14F-4D97-AF65-F5344CB8AC3E}">
        <p14:creationId xmlns:p14="http://schemas.microsoft.com/office/powerpoint/2010/main" val="1695700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Cerebral Cortex </a:t>
            </a:r>
            <a:r>
              <a:rPr lang="en-US" sz="2000" dirty="0" smtClean="0"/>
              <a:t>(2 </a:t>
            </a:r>
            <a:r>
              <a:rPr lang="en-US" sz="2000" dirty="0"/>
              <a:t>of </a:t>
            </a:r>
            <a:r>
              <a:rPr lang="en-US" sz="2000" dirty="0" smtClean="0"/>
              <a:t>3) </a:t>
            </a:r>
            <a:endParaRPr lang="en-US" dirty="0"/>
          </a:p>
        </p:txBody>
      </p:sp>
      <p:sp>
        <p:nvSpPr>
          <p:cNvPr id="3" name="Content Placeholder 2"/>
          <p:cNvSpPr>
            <a:spLocks noGrp="1"/>
          </p:cNvSpPr>
          <p:nvPr>
            <p:ph idx="1"/>
          </p:nvPr>
        </p:nvSpPr>
        <p:spPr/>
        <p:txBody>
          <a:bodyPr/>
          <a:lstStyle/>
          <a:p>
            <a:r>
              <a:rPr lang="en-US" dirty="0"/>
              <a:t>The </a:t>
            </a:r>
            <a:r>
              <a:rPr lang="en-US" i="1" dirty="0"/>
              <a:t>association cortex</a:t>
            </a:r>
            <a:r>
              <a:rPr lang="en-US" dirty="0"/>
              <a:t> appears to be responsible for higher mental processes</a:t>
            </a:r>
            <a:r>
              <a:rPr lang="en-US" dirty="0" smtClean="0"/>
              <a:t>.</a:t>
            </a:r>
          </a:p>
          <a:p>
            <a:r>
              <a:rPr lang="en-US" dirty="0"/>
              <a:t>The frontal lobes, particularly areas in the </a:t>
            </a:r>
            <a:r>
              <a:rPr lang="en-US" i="1" dirty="0"/>
              <a:t>prefrontal cortex</a:t>
            </a:r>
            <a:r>
              <a:rPr lang="en-US" dirty="0"/>
              <a:t>, are involved in:</a:t>
            </a:r>
          </a:p>
          <a:p>
            <a:pPr lvl="1"/>
            <a:r>
              <a:rPr lang="en-US" dirty="0"/>
              <a:t>social judgment</a:t>
            </a:r>
          </a:p>
          <a:p>
            <a:pPr lvl="1"/>
            <a:r>
              <a:rPr lang="en-US" dirty="0"/>
              <a:t>making and carrying out plans</a:t>
            </a:r>
          </a:p>
          <a:p>
            <a:pPr lvl="1"/>
            <a:r>
              <a:rPr lang="en-US" dirty="0"/>
              <a:t>decision </a:t>
            </a:r>
            <a:r>
              <a:rPr lang="en-US" dirty="0" smtClean="0"/>
              <a:t>making </a:t>
            </a:r>
            <a:endParaRPr lang="en-US" dirty="0"/>
          </a:p>
        </p:txBody>
      </p:sp>
    </p:spTree>
    <p:extLst>
      <p:ext uri="{BB962C8B-B14F-4D97-AF65-F5344CB8AC3E}">
        <p14:creationId xmlns:p14="http://schemas.microsoft.com/office/powerpoint/2010/main" val="3133584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Cerebral Cortex </a:t>
            </a:r>
            <a:r>
              <a:rPr lang="en-US" sz="2000" b="1" dirty="0" smtClean="0"/>
              <a:t>(3 </a:t>
            </a:r>
            <a:r>
              <a:rPr lang="en-US" sz="2000" b="1" dirty="0"/>
              <a:t>of </a:t>
            </a:r>
            <a:r>
              <a:rPr lang="en-US" sz="2000" b="1" dirty="0" smtClean="0"/>
              <a:t>3) </a:t>
            </a:r>
            <a:br>
              <a:rPr lang="en-US" sz="2000" b="1" dirty="0" smtClean="0"/>
            </a:br>
            <a:r>
              <a:rPr lang="en-US" b="1" dirty="0" smtClean="0"/>
              <a:t>Figure 4.11</a:t>
            </a:r>
            <a:br>
              <a:rPr lang="en-US" b="1" dirty="0" smtClean="0"/>
            </a:br>
            <a:r>
              <a:rPr lang="en-US" b="1" dirty="0"/>
              <a:t>Lobes of the Cerebrum</a:t>
            </a:r>
          </a:p>
        </p:txBody>
      </p:sp>
      <p:pic>
        <p:nvPicPr>
          <p:cNvPr id="3" name="Picture 2" descr="A diagram of the brain with the lobes of the cerebrum labeled.&#10;&#10;The locations of the lobes of the cerebrum.The region toward the front of the brain is the frontal lobe. Beneath the frontal lobe extending across the bottom of the cerebrum, just to the center of the cerebellum, is the temporal lobe. Behind the frontal lobe, and above the temporal lobe, is the motor cortex extending in a band to the top of the cerebrum. Behind the motor cortex, and above the temporal lobe, is the somatosensory cortex extending in a band to the top of the cerebrum. Behind the somatosensory cortex, and above the temporal lobe, is the parietal lobe. It is a large region extending as far back as the Temporal lobe. The region behind the parietal lobe and the temporal lobe is the occipital lobe. It is a region extending toward the back of the cerebrum. The tip of the back section of the cerebrum is the visual cortex. Sandwiched by the temporal, motor cortex, somatosensory cortex, and parietal lobe, at the center of the cerebrum, is the auditory cortex."/>
          <p:cNvPicPr>
            <a:picLocks noChangeAspect="1"/>
          </p:cNvPicPr>
          <p:nvPr/>
        </p:nvPicPr>
        <p:blipFill rotWithShape="1">
          <a:blip r:embed="rId3" cstate="print">
            <a:extLst>
              <a:ext uri="{28A0092B-C50C-407E-A947-70E740481C1C}">
                <a14:useLocalDpi xmlns:a14="http://schemas.microsoft.com/office/drawing/2010/main" val="0"/>
              </a:ext>
            </a:extLst>
          </a:blip>
          <a:srcRect l="6526" t="3609" r="3226" b="5990"/>
          <a:stretch/>
        </p:blipFill>
        <p:spPr>
          <a:xfrm>
            <a:off x="1447800" y="1371600"/>
            <a:ext cx="6172200" cy="4974608"/>
          </a:xfrm>
          <a:prstGeom prst="rect">
            <a:avLst/>
          </a:prstGeom>
        </p:spPr>
      </p:pic>
    </p:spTree>
    <p:extLst>
      <p:ext uri="{BB962C8B-B14F-4D97-AF65-F5344CB8AC3E}">
        <p14:creationId xmlns:p14="http://schemas.microsoft.com/office/powerpoint/2010/main" val="3622266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Two Hemispheres of the Brain </a:t>
            </a:r>
          </a:p>
        </p:txBody>
      </p:sp>
      <p:sp>
        <p:nvSpPr>
          <p:cNvPr id="5" name="Content Placeholder 4"/>
          <p:cNvSpPr>
            <a:spLocks noGrp="1"/>
          </p:cNvSpPr>
          <p:nvPr>
            <p:ph idx="1"/>
          </p:nvPr>
        </p:nvSpPr>
        <p:spPr/>
        <p:txBody>
          <a:bodyPr/>
          <a:lstStyle/>
          <a:p>
            <a:r>
              <a:rPr lang="en-US" sz="2800" b="1" dirty="0"/>
              <a:t>LO 4.5.A</a:t>
            </a:r>
            <a:r>
              <a:rPr lang="en-US" sz="2800" dirty="0"/>
              <a:t> Discuss the basic format of a split-brain experiment, and describe what the results of such experiments reveal about the functioning of the cerebral hemispheres.</a:t>
            </a:r>
          </a:p>
          <a:p>
            <a:r>
              <a:rPr lang="en-US" sz="2800" b="1" dirty="0"/>
              <a:t>LO 4.5.B</a:t>
            </a:r>
            <a:r>
              <a:rPr lang="en-US" sz="2800" dirty="0"/>
              <a:t> Describe why the two hemispheres of the brain are allies rather than opposites. </a:t>
            </a:r>
          </a:p>
        </p:txBody>
      </p:sp>
    </p:spTree>
    <p:extLst>
      <p:ext uri="{BB962C8B-B14F-4D97-AF65-F5344CB8AC3E}">
        <p14:creationId xmlns:p14="http://schemas.microsoft.com/office/powerpoint/2010/main" val="399907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Split Brains: A House Divided </a:t>
            </a:r>
            <a:r>
              <a:rPr lang="en-US" sz="2000" dirty="0" smtClean="0"/>
              <a:t>(1 </a:t>
            </a:r>
            <a:r>
              <a:rPr lang="en-US" sz="2000" dirty="0"/>
              <a:t>of </a:t>
            </a:r>
            <a:r>
              <a:rPr lang="en-US" sz="2000" dirty="0" smtClean="0"/>
              <a:t>4) </a:t>
            </a:r>
            <a:endParaRPr lang="en-US" sz="2000" dirty="0"/>
          </a:p>
        </p:txBody>
      </p:sp>
      <p:sp>
        <p:nvSpPr>
          <p:cNvPr id="5" name="Content Placeholder 4"/>
          <p:cNvSpPr>
            <a:spLocks noGrp="1"/>
          </p:cNvSpPr>
          <p:nvPr>
            <p:ph idx="1"/>
          </p:nvPr>
        </p:nvSpPr>
        <p:spPr/>
        <p:txBody>
          <a:bodyPr/>
          <a:lstStyle/>
          <a:p>
            <a:r>
              <a:rPr lang="en-US" i="1" dirty="0" smtClean="0"/>
              <a:t>Split</a:t>
            </a:r>
            <a:r>
              <a:rPr lang="en-US" i="1" dirty="0"/>
              <a:t>-brain surgery</a:t>
            </a:r>
            <a:r>
              <a:rPr lang="en-US" dirty="0"/>
              <a:t> </a:t>
            </a:r>
            <a:r>
              <a:rPr lang="en-US" dirty="0" smtClean="0"/>
              <a:t>involves a </a:t>
            </a:r>
            <a:r>
              <a:rPr lang="en-US" dirty="0"/>
              <a:t>severing of the corpus </a:t>
            </a:r>
            <a:r>
              <a:rPr lang="en-US" dirty="0" smtClean="0"/>
              <a:t>callosum.</a:t>
            </a:r>
          </a:p>
          <a:p>
            <a:pPr lvl="1"/>
            <a:r>
              <a:rPr lang="en-US" dirty="0" smtClean="0"/>
              <a:t>Myers and Sperry</a:t>
            </a:r>
          </a:p>
          <a:p>
            <a:r>
              <a:rPr lang="en-US" dirty="0" smtClean="0"/>
              <a:t>Studies of split-brain patients show </a:t>
            </a:r>
            <a:r>
              <a:rPr lang="en-US" dirty="0"/>
              <a:t>that the two cerebral hemispheres have somewhat different talents</a:t>
            </a:r>
            <a:r>
              <a:rPr lang="en-US" dirty="0" smtClean="0"/>
              <a:t>.</a:t>
            </a:r>
          </a:p>
          <a:p>
            <a:pPr lvl="1"/>
            <a:r>
              <a:rPr lang="en-US" dirty="0" smtClean="0"/>
              <a:t>Example: In </a:t>
            </a:r>
            <a:r>
              <a:rPr lang="en-US" dirty="0"/>
              <a:t>most people, language is processed mainly in the left hemisphere</a:t>
            </a:r>
            <a:r>
              <a:rPr lang="en-US" dirty="0" smtClean="0"/>
              <a:t>.</a:t>
            </a:r>
            <a:endParaRPr lang="en-US" dirty="0"/>
          </a:p>
        </p:txBody>
      </p:sp>
    </p:spTree>
    <p:extLst>
      <p:ext uri="{BB962C8B-B14F-4D97-AF65-F5344CB8AC3E}">
        <p14:creationId xmlns:p14="http://schemas.microsoft.com/office/powerpoint/2010/main" val="3969927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Split Brains: A House Divided </a:t>
            </a:r>
            <a:r>
              <a:rPr lang="en-US" sz="2000" dirty="0" smtClean="0"/>
              <a:t>(2 </a:t>
            </a:r>
            <a:r>
              <a:rPr lang="en-US" sz="2000" dirty="0"/>
              <a:t>of </a:t>
            </a:r>
            <a:r>
              <a:rPr lang="en-US" sz="2000" dirty="0" smtClean="0"/>
              <a:t>4) </a:t>
            </a:r>
            <a:endParaRPr lang="en-US" sz="2000" dirty="0"/>
          </a:p>
        </p:txBody>
      </p:sp>
      <p:sp>
        <p:nvSpPr>
          <p:cNvPr id="5" name="Content Placeholder 4"/>
          <p:cNvSpPr>
            <a:spLocks noGrp="1"/>
          </p:cNvSpPr>
          <p:nvPr>
            <p:ph idx="1"/>
          </p:nvPr>
        </p:nvSpPr>
        <p:spPr/>
        <p:txBody>
          <a:bodyPr/>
          <a:lstStyle/>
          <a:p>
            <a:r>
              <a:rPr lang="en-US" dirty="0" smtClean="0"/>
              <a:t>The left hemisphere is generally specialized for:</a:t>
            </a:r>
          </a:p>
          <a:p>
            <a:pPr lvl="1"/>
            <a:r>
              <a:rPr lang="en-US" dirty="0" smtClean="0"/>
              <a:t>logical,</a:t>
            </a:r>
          </a:p>
          <a:p>
            <a:pPr lvl="1"/>
            <a:r>
              <a:rPr lang="en-US" dirty="0" smtClean="0"/>
              <a:t>symbolic, and</a:t>
            </a:r>
          </a:p>
          <a:p>
            <a:pPr lvl="1"/>
            <a:r>
              <a:rPr lang="en-US" dirty="0" smtClean="0"/>
              <a:t>sequential tasks</a:t>
            </a:r>
          </a:p>
          <a:p>
            <a:r>
              <a:rPr lang="en-US" dirty="0"/>
              <a:t>The right hemisphere is associated with:</a:t>
            </a:r>
          </a:p>
          <a:p>
            <a:pPr lvl="1"/>
            <a:r>
              <a:rPr lang="en-US" dirty="0"/>
              <a:t>visual–spatial tasks</a:t>
            </a:r>
          </a:p>
          <a:p>
            <a:pPr lvl="1"/>
            <a:r>
              <a:rPr lang="en-US" dirty="0"/>
              <a:t>facial recognition</a:t>
            </a:r>
          </a:p>
          <a:p>
            <a:pPr lvl="1"/>
            <a:r>
              <a:rPr lang="en-US" dirty="0"/>
              <a:t>the creation and appreciation of art and </a:t>
            </a:r>
            <a:r>
              <a:rPr lang="en-US" dirty="0" smtClean="0"/>
              <a:t>music</a:t>
            </a:r>
            <a:endParaRPr lang="en-US" dirty="0"/>
          </a:p>
        </p:txBody>
      </p:sp>
    </p:spTree>
    <p:extLst>
      <p:ext uri="{BB962C8B-B14F-4D97-AF65-F5344CB8AC3E}">
        <p14:creationId xmlns:p14="http://schemas.microsoft.com/office/powerpoint/2010/main" val="635169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the visual pathways in the brain.&#10;&#10;The visual pathways in the brain. Both the right and left eye see visual stimuli. The information travels up the optic nerves extending from both eyes into the right and left hemisphere of the cerebrum, respectively. The optic nerves for both eyes connect at the optic chiasm located toward the front of the brain at the corpus callosum. The information seen on the right side of the visual field then heads down the optic nerve extending toward the back of the brain in the left hemisphere. The information seen on the left side of the visual field heads down the optic nerve extending toward the back of the brain in the right hemisphere. The optic nerves in both the left and right hemispheres end at nodule shaped relay centers located toward the center of the brain on either side of the corpus callosum. The information then is sent along different nerve pathways to different parts of the visual cortex located at the back of the cerebrum. The region for speech production is located in the left hemisphere near the left eye’s optic nerve, just before the optic chias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858746"/>
            <a:ext cx="4038600" cy="5465854"/>
          </a:xfrm>
          <a:prstGeom prst="rect">
            <a:avLst/>
          </a:prstGeom>
        </p:spPr>
      </p:pic>
      <p:sp>
        <p:nvSpPr>
          <p:cNvPr id="4" name="Title 3"/>
          <p:cNvSpPr>
            <a:spLocks noGrp="1"/>
          </p:cNvSpPr>
          <p:nvPr>
            <p:ph type="title"/>
          </p:nvPr>
        </p:nvSpPr>
        <p:spPr/>
        <p:txBody>
          <a:bodyPr/>
          <a:lstStyle/>
          <a:p>
            <a:r>
              <a:rPr lang="en-US" b="1" dirty="0"/>
              <a:t>Split Brains: A House Divided </a:t>
            </a:r>
            <a:r>
              <a:rPr lang="en-US" sz="2000" b="1" dirty="0" smtClean="0"/>
              <a:t>(3 </a:t>
            </a:r>
            <a:r>
              <a:rPr lang="en-US" sz="2000" b="1" dirty="0"/>
              <a:t>of </a:t>
            </a:r>
            <a:r>
              <a:rPr lang="en-US" sz="2000" b="1" dirty="0" smtClean="0"/>
              <a:t>4) </a:t>
            </a:r>
            <a:br>
              <a:rPr lang="en-US" sz="2000" b="1" dirty="0" smtClean="0"/>
            </a:br>
            <a:r>
              <a:rPr lang="en-US" b="1" dirty="0" smtClean="0"/>
              <a:t>Figure 4.12</a:t>
            </a:r>
            <a:br>
              <a:rPr lang="en-US" b="1" dirty="0" smtClean="0"/>
            </a:br>
            <a:r>
              <a:rPr lang="en-US" b="1" dirty="0"/>
              <a:t>Visual Pathways</a:t>
            </a:r>
          </a:p>
        </p:txBody>
      </p:sp>
    </p:spTree>
    <p:extLst>
      <p:ext uri="{BB962C8B-B14F-4D97-AF65-F5344CB8AC3E}">
        <p14:creationId xmlns:p14="http://schemas.microsoft.com/office/powerpoint/2010/main" val="2428472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Split Brains: A House Divided </a:t>
            </a:r>
            <a:r>
              <a:rPr lang="en-US" sz="2000" b="1" dirty="0" smtClean="0"/>
              <a:t>(4 </a:t>
            </a:r>
            <a:r>
              <a:rPr lang="en-US" sz="2000" b="1" dirty="0"/>
              <a:t>of </a:t>
            </a:r>
            <a:r>
              <a:rPr lang="en-US" sz="2000" b="1" dirty="0" smtClean="0"/>
              <a:t>4) </a:t>
            </a:r>
            <a:r>
              <a:rPr lang="en-US" sz="2000" b="1" dirty="0"/>
              <a:t/>
            </a:r>
            <a:br>
              <a:rPr lang="en-US" sz="2000" b="1" dirty="0"/>
            </a:br>
            <a:r>
              <a:rPr lang="en-US" b="1" dirty="0"/>
              <a:t>Figure </a:t>
            </a:r>
            <a:r>
              <a:rPr lang="en-US" b="1" dirty="0" smtClean="0"/>
              <a:t>4.13</a:t>
            </a:r>
            <a:br>
              <a:rPr lang="en-US" b="1" dirty="0" smtClean="0"/>
            </a:br>
            <a:r>
              <a:rPr lang="en-US" b="1" dirty="0"/>
              <a:t>Divided View</a:t>
            </a:r>
          </a:p>
        </p:txBody>
      </p:sp>
      <p:sp>
        <p:nvSpPr>
          <p:cNvPr id="2" name="Text Placeholder 1"/>
          <p:cNvSpPr>
            <a:spLocks noGrp="1"/>
          </p:cNvSpPr>
          <p:nvPr>
            <p:ph type="body" sz="quarter" idx="13"/>
          </p:nvPr>
        </p:nvSpPr>
        <p:spPr/>
        <p:txBody>
          <a:bodyPr/>
          <a:lstStyle/>
          <a:p>
            <a:r>
              <a:rPr lang="en-US" dirty="0"/>
              <a:t>Pearson Education</a:t>
            </a:r>
            <a:endParaRPr lang="en-US" dirty="0"/>
          </a:p>
        </p:txBody>
      </p:sp>
      <p:pic>
        <p:nvPicPr>
          <p:cNvPr id="3" name="Picture 2" descr="A diagram.&#10;&#10;The following list describes three images in a diagram of an experiment with patients with split-brain. A: a patient with a split-brain is asked to look at the center of a slide. The slide has a bearded many on the left side, and a child on the right side; B: they asked the patient to point to the person they saw. The image shows a woman pointing with their left hand to the bearded man; C: both eyes see the split picture of the bearded man and boy, but only the left hemisphere sees the boy, and only the right hemisphere sees the bearded man."/>
          <p:cNvPicPr>
            <a:picLocks noChangeAspect="1"/>
          </p:cNvPicPr>
          <p:nvPr/>
        </p:nvPicPr>
        <p:blipFill rotWithShape="1">
          <a:blip r:embed="rId3" cstate="print">
            <a:extLst>
              <a:ext uri="{28A0092B-C50C-407E-A947-70E740481C1C}">
                <a14:useLocalDpi xmlns:a14="http://schemas.microsoft.com/office/drawing/2010/main" val="0"/>
              </a:ext>
            </a:extLst>
          </a:blip>
          <a:srcRect l="3731" t="2307" r="902" b="3942"/>
          <a:stretch/>
        </p:blipFill>
        <p:spPr>
          <a:xfrm>
            <a:off x="349141" y="1371600"/>
            <a:ext cx="8504573" cy="4684486"/>
          </a:xfrm>
          <a:prstGeom prst="rect">
            <a:avLst/>
          </a:prstGeom>
        </p:spPr>
      </p:pic>
    </p:spTree>
    <p:extLst>
      <p:ext uri="{BB962C8B-B14F-4D97-AF65-F5344CB8AC3E}">
        <p14:creationId xmlns:p14="http://schemas.microsoft.com/office/powerpoint/2010/main" val="3415022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Two Hemispheres: Allies or Opposites</a:t>
            </a:r>
            <a:r>
              <a:rPr lang="en-US" dirty="0" smtClean="0"/>
              <a:t>?</a:t>
            </a:r>
            <a:endParaRPr lang="en-US" sz="2000" dirty="0"/>
          </a:p>
        </p:txBody>
      </p:sp>
      <p:sp>
        <p:nvSpPr>
          <p:cNvPr id="5" name="Content Placeholder 4"/>
          <p:cNvSpPr>
            <a:spLocks noGrp="1"/>
          </p:cNvSpPr>
          <p:nvPr>
            <p:ph idx="1"/>
          </p:nvPr>
        </p:nvSpPr>
        <p:spPr/>
        <p:txBody>
          <a:bodyPr/>
          <a:lstStyle/>
          <a:p>
            <a:r>
              <a:rPr lang="en-US" dirty="0"/>
              <a:t>In most mental activities the two hemispheres cooperate as </a:t>
            </a:r>
            <a:r>
              <a:rPr lang="en-US" dirty="0" smtClean="0"/>
              <a:t>partners.</a:t>
            </a:r>
          </a:p>
          <a:p>
            <a:r>
              <a:rPr lang="en-US" dirty="0" smtClean="0"/>
              <a:t>Each makes a </a:t>
            </a:r>
            <a:r>
              <a:rPr lang="en-US" dirty="0"/>
              <a:t>valuable contribution</a:t>
            </a:r>
            <a:r>
              <a:rPr lang="en-US" dirty="0" smtClean="0"/>
              <a:t>.</a:t>
            </a:r>
          </a:p>
          <a:p>
            <a:r>
              <a:rPr lang="en-US" dirty="0"/>
              <a:t>The brain is more like an interactive federation than a house divided</a:t>
            </a:r>
            <a:r>
              <a:rPr lang="en-US" dirty="0" smtClean="0"/>
              <a:t>. </a:t>
            </a:r>
            <a:endParaRPr lang="en-US" dirty="0"/>
          </a:p>
        </p:txBody>
      </p:sp>
    </p:spTree>
    <p:extLst>
      <p:ext uri="{BB962C8B-B14F-4D97-AF65-F5344CB8AC3E}">
        <p14:creationId xmlns:p14="http://schemas.microsoft.com/office/powerpoint/2010/main" val="736665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Flexible </a:t>
            </a:r>
            <a:r>
              <a:rPr lang="en-US" dirty="0" smtClean="0"/>
              <a:t>Brain</a:t>
            </a:r>
            <a:endParaRPr lang="en-US" dirty="0"/>
          </a:p>
        </p:txBody>
      </p:sp>
      <p:sp>
        <p:nvSpPr>
          <p:cNvPr id="5" name="Content Placeholder 4"/>
          <p:cNvSpPr>
            <a:spLocks noGrp="1"/>
          </p:cNvSpPr>
          <p:nvPr>
            <p:ph idx="1"/>
          </p:nvPr>
        </p:nvSpPr>
        <p:spPr/>
        <p:txBody>
          <a:bodyPr/>
          <a:lstStyle/>
          <a:p>
            <a:r>
              <a:rPr lang="en-US" sz="2800" b="1" dirty="0"/>
              <a:t>LO 4.6.A</a:t>
            </a:r>
            <a:r>
              <a:rPr lang="en-US" sz="2800" dirty="0"/>
              <a:t> Define neural plasticity, and summarize some of the main evidence that the brain has the ability to change in response to new experiences.</a:t>
            </a:r>
          </a:p>
          <a:p>
            <a:r>
              <a:rPr lang="en-US" sz="2800" b="1" dirty="0"/>
              <a:t>LO 4.6.B</a:t>
            </a:r>
            <a:r>
              <a:rPr lang="en-US" sz="2800" dirty="0"/>
              <a:t> Summarize five cautions surrounding whether sex differences in anatomical brain size are linked to sex differences in behavior. </a:t>
            </a:r>
          </a:p>
        </p:txBody>
      </p:sp>
    </p:spTree>
    <p:extLst>
      <p:ext uri="{BB962C8B-B14F-4D97-AF65-F5344CB8AC3E}">
        <p14:creationId xmlns:p14="http://schemas.microsoft.com/office/powerpoint/2010/main" val="2604697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Peripheral Nervous System </a:t>
            </a:r>
            <a:r>
              <a:rPr lang="en-US" sz="2000" dirty="0" smtClean="0"/>
              <a:t>(1 </a:t>
            </a:r>
            <a:r>
              <a:rPr lang="en-US" sz="2000" dirty="0"/>
              <a:t>of </a:t>
            </a:r>
            <a:r>
              <a:rPr lang="en-US" sz="2000" dirty="0" smtClean="0"/>
              <a:t>3)</a:t>
            </a:r>
            <a:endParaRPr lang="en-US" dirty="0"/>
          </a:p>
        </p:txBody>
      </p:sp>
      <p:sp>
        <p:nvSpPr>
          <p:cNvPr id="5" name="Content Placeholder 4"/>
          <p:cNvSpPr>
            <a:spLocks noGrp="1"/>
          </p:cNvSpPr>
          <p:nvPr>
            <p:ph idx="1"/>
          </p:nvPr>
        </p:nvSpPr>
        <p:spPr/>
        <p:txBody>
          <a:bodyPr/>
          <a:lstStyle/>
          <a:p>
            <a:r>
              <a:rPr lang="en-US" dirty="0"/>
              <a:t>The </a:t>
            </a:r>
            <a:r>
              <a:rPr lang="en-US" i="1" dirty="0"/>
              <a:t>peripheral nervous system (PNS) </a:t>
            </a:r>
            <a:r>
              <a:rPr lang="en-US" dirty="0"/>
              <a:t>handles the central nervous system’s input </a:t>
            </a:r>
            <a:r>
              <a:rPr lang="en-US" dirty="0" smtClean="0"/>
              <a:t>and output</a:t>
            </a:r>
            <a:r>
              <a:rPr lang="en-US" dirty="0"/>
              <a:t>.</a:t>
            </a:r>
            <a:endParaRPr lang="en-US" dirty="0" smtClean="0"/>
          </a:p>
          <a:p>
            <a:r>
              <a:rPr lang="en-US" dirty="0" smtClean="0"/>
              <a:t>The </a:t>
            </a:r>
            <a:r>
              <a:rPr lang="en-US" dirty="0"/>
              <a:t>peripheral nervous system consists of </a:t>
            </a:r>
            <a:r>
              <a:rPr lang="en-US" dirty="0" smtClean="0"/>
              <a:t>the:</a:t>
            </a:r>
          </a:p>
          <a:p>
            <a:pPr lvl="1"/>
            <a:r>
              <a:rPr lang="en-US" i="1" dirty="0" smtClean="0"/>
              <a:t>somatic </a:t>
            </a:r>
            <a:r>
              <a:rPr lang="en-US" i="1" dirty="0"/>
              <a:t>nervous system</a:t>
            </a:r>
            <a:r>
              <a:rPr lang="en-US" dirty="0"/>
              <a:t>, which permits sensation and voluntary </a:t>
            </a:r>
            <a:r>
              <a:rPr lang="en-US" dirty="0" smtClean="0"/>
              <a:t>actions</a:t>
            </a:r>
            <a:endParaRPr lang="en-US" dirty="0"/>
          </a:p>
          <a:p>
            <a:pPr lvl="1"/>
            <a:r>
              <a:rPr lang="en-US" i="1" dirty="0" smtClean="0"/>
              <a:t>autonomic </a:t>
            </a:r>
            <a:r>
              <a:rPr lang="en-US" i="1" dirty="0"/>
              <a:t>nervous system</a:t>
            </a:r>
            <a:r>
              <a:rPr lang="en-US" dirty="0"/>
              <a:t>, which regulates blood vessels, glands, and internal (visceral) </a:t>
            </a:r>
            <a:r>
              <a:rPr lang="en-US" dirty="0" smtClean="0"/>
              <a:t>organs</a:t>
            </a:r>
          </a:p>
          <a:p>
            <a:r>
              <a:rPr lang="en-US" dirty="0"/>
              <a:t>The autonomic system usually functions without conscious control</a:t>
            </a:r>
            <a:r>
              <a:rPr lang="en-US" dirty="0" smtClean="0"/>
              <a:t>.</a:t>
            </a:r>
            <a:endParaRPr lang="en-US" dirty="0"/>
          </a:p>
        </p:txBody>
      </p:sp>
    </p:spTree>
    <p:extLst>
      <p:ext uri="{BB962C8B-B14F-4D97-AF65-F5344CB8AC3E}">
        <p14:creationId xmlns:p14="http://schemas.microsoft.com/office/powerpoint/2010/main" val="255634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Experience and the Brain </a:t>
            </a:r>
            <a:r>
              <a:rPr lang="en-US" sz="2000" dirty="0" smtClean="0"/>
              <a:t>(1 </a:t>
            </a:r>
            <a:r>
              <a:rPr lang="en-US" sz="2000" dirty="0"/>
              <a:t>of </a:t>
            </a:r>
            <a:r>
              <a:rPr lang="en-US" sz="2000" dirty="0" smtClean="0"/>
              <a:t>4) </a:t>
            </a:r>
            <a:endParaRPr lang="en-US" dirty="0"/>
          </a:p>
        </p:txBody>
      </p:sp>
      <p:sp>
        <p:nvSpPr>
          <p:cNvPr id="5" name="Content Placeholder 4"/>
          <p:cNvSpPr>
            <a:spLocks noGrp="1"/>
          </p:cNvSpPr>
          <p:nvPr>
            <p:ph idx="1"/>
          </p:nvPr>
        </p:nvSpPr>
        <p:spPr/>
        <p:txBody>
          <a:bodyPr/>
          <a:lstStyle/>
          <a:p>
            <a:r>
              <a:rPr lang="en-US" dirty="0"/>
              <a:t>The brain’s circuits are not fixed and </a:t>
            </a:r>
            <a:r>
              <a:rPr lang="en-US" dirty="0" smtClean="0"/>
              <a:t>immutable.</a:t>
            </a:r>
          </a:p>
          <a:p>
            <a:r>
              <a:rPr lang="en-US" dirty="0" smtClean="0"/>
              <a:t>They are </a:t>
            </a:r>
            <a:r>
              <a:rPr lang="en-US" dirty="0"/>
              <a:t>continually changing in response </a:t>
            </a:r>
            <a:r>
              <a:rPr lang="en-US" dirty="0" smtClean="0"/>
              <a:t>to:</a:t>
            </a:r>
          </a:p>
          <a:p>
            <a:pPr lvl="1"/>
            <a:r>
              <a:rPr lang="en-US" dirty="0" smtClean="0"/>
              <a:t>information</a:t>
            </a:r>
          </a:p>
          <a:p>
            <a:pPr lvl="1"/>
            <a:r>
              <a:rPr lang="en-US" dirty="0" smtClean="0"/>
              <a:t>challenges</a:t>
            </a:r>
          </a:p>
          <a:p>
            <a:pPr lvl="1"/>
            <a:r>
              <a:rPr lang="en-US" dirty="0" smtClean="0"/>
              <a:t>changes </a:t>
            </a:r>
            <a:r>
              <a:rPr lang="en-US" dirty="0"/>
              <a:t>in the </a:t>
            </a:r>
            <a:r>
              <a:rPr lang="en-US" dirty="0" smtClean="0"/>
              <a:t>environment</a:t>
            </a:r>
          </a:p>
          <a:p>
            <a:r>
              <a:rPr lang="en-US" dirty="0" smtClean="0"/>
              <a:t>This </a:t>
            </a:r>
            <a:r>
              <a:rPr lang="en-US" dirty="0"/>
              <a:t>phenomenon </a:t>
            </a:r>
            <a:r>
              <a:rPr lang="en-US" dirty="0" smtClean="0"/>
              <a:t>is known </a:t>
            </a:r>
            <a:r>
              <a:rPr lang="en-US" dirty="0"/>
              <a:t>as </a:t>
            </a:r>
            <a:r>
              <a:rPr lang="en-US" i="1" dirty="0"/>
              <a:t>plasticity</a:t>
            </a:r>
            <a:r>
              <a:rPr lang="en-US" dirty="0"/>
              <a:t>. </a:t>
            </a:r>
            <a:endParaRPr lang="en-US" dirty="0" smtClean="0"/>
          </a:p>
          <a:p>
            <a:pPr lvl="1"/>
            <a:r>
              <a:rPr lang="en-US" dirty="0" smtClean="0"/>
              <a:t>brain “rewires” itself to adapt</a:t>
            </a:r>
            <a:endParaRPr lang="en-US" dirty="0"/>
          </a:p>
        </p:txBody>
      </p:sp>
    </p:spTree>
    <p:extLst>
      <p:ext uri="{BB962C8B-B14F-4D97-AF65-F5344CB8AC3E}">
        <p14:creationId xmlns:p14="http://schemas.microsoft.com/office/powerpoint/2010/main" val="1968377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Experience and the Brain </a:t>
            </a:r>
            <a:r>
              <a:rPr lang="en-US" sz="2000" dirty="0" smtClean="0"/>
              <a:t>(2 </a:t>
            </a:r>
            <a:r>
              <a:rPr lang="en-US" sz="2000" dirty="0"/>
              <a:t>of </a:t>
            </a:r>
            <a:r>
              <a:rPr lang="en-US" sz="2000" dirty="0" smtClean="0"/>
              <a:t>4) </a:t>
            </a:r>
            <a:endParaRPr lang="en-US" dirty="0"/>
          </a:p>
        </p:txBody>
      </p:sp>
      <p:sp>
        <p:nvSpPr>
          <p:cNvPr id="5" name="Content Placeholder 4"/>
          <p:cNvSpPr>
            <a:spLocks noGrp="1"/>
          </p:cNvSpPr>
          <p:nvPr>
            <p:ph idx="1"/>
          </p:nvPr>
        </p:nvSpPr>
        <p:spPr/>
        <p:txBody>
          <a:bodyPr/>
          <a:lstStyle/>
          <a:p>
            <a:r>
              <a:rPr lang="en-US" dirty="0" smtClean="0"/>
              <a:t>Examples of plasticity:</a:t>
            </a:r>
          </a:p>
          <a:p>
            <a:pPr lvl="1"/>
            <a:r>
              <a:rPr lang="en-US" dirty="0" smtClean="0"/>
              <a:t>in people blind </a:t>
            </a:r>
            <a:r>
              <a:rPr lang="en-US" dirty="0"/>
              <a:t>from an early age, brain regions usually devoted to vision are activated by </a:t>
            </a:r>
            <a:r>
              <a:rPr lang="en-US" dirty="0" smtClean="0"/>
              <a:t>sound</a:t>
            </a:r>
          </a:p>
          <a:p>
            <a:pPr lvl="1"/>
            <a:r>
              <a:rPr lang="en-US" dirty="0" smtClean="0"/>
              <a:t>stroke victim regains ability to speak</a:t>
            </a:r>
          </a:p>
          <a:p>
            <a:pPr lvl="1"/>
            <a:r>
              <a:rPr lang="en-US" dirty="0" smtClean="0"/>
              <a:t>head injury victim regains use of limb</a:t>
            </a:r>
          </a:p>
          <a:p>
            <a:endParaRPr lang="en-US" dirty="0"/>
          </a:p>
        </p:txBody>
      </p:sp>
    </p:spTree>
    <p:extLst>
      <p:ext uri="{BB962C8B-B14F-4D97-AF65-F5344CB8AC3E}">
        <p14:creationId xmlns:p14="http://schemas.microsoft.com/office/powerpoint/2010/main" val="2876137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Experience and the Brain </a:t>
            </a:r>
            <a:r>
              <a:rPr lang="en-US" sz="2000" b="1" dirty="0" smtClean="0"/>
              <a:t>(3 </a:t>
            </a:r>
            <a:r>
              <a:rPr lang="en-US" sz="2000" b="1" dirty="0"/>
              <a:t>of </a:t>
            </a:r>
            <a:r>
              <a:rPr lang="en-US" sz="2000" b="1" dirty="0" smtClean="0"/>
              <a:t>4) </a:t>
            </a:r>
            <a:br>
              <a:rPr lang="en-US" sz="2000" b="1" dirty="0" smtClean="0"/>
            </a:br>
            <a:r>
              <a:rPr lang="en-US" b="1" dirty="0" smtClean="0"/>
              <a:t>Figure 4.14</a:t>
            </a:r>
            <a:br>
              <a:rPr lang="en-US" b="1" dirty="0" smtClean="0"/>
            </a:br>
            <a:r>
              <a:rPr lang="en-US" b="1" dirty="0"/>
              <a:t>Getting Connected</a:t>
            </a:r>
          </a:p>
        </p:txBody>
      </p:sp>
      <p:pic>
        <p:nvPicPr>
          <p:cNvPr id="3" name="Picture 2" descr="A diagram of the neurons in a newborn’s brain show that there is a marked increase in neuron connections between the moment of birth and the neuron connections at 3 months, 6 months, and 15 months."/>
          <p:cNvPicPr>
            <a:picLocks noChangeAspect="1"/>
          </p:cNvPicPr>
          <p:nvPr/>
        </p:nvPicPr>
        <p:blipFill rotWithShape="1">
          <a:blip r:embed="rId3" cstate="print">
            <a:extLst>
              <a:ext uri="{28A0092B-C50C-407E-A947-70E740481C1C}">
                <a14:useLocalDpi xmlns:a14="http://schemas.microsoft.com/office/drawing/2010/main" val="0"/>
              </a:ext>
            </a:extLst>
          </a:blip>
          <a:srcRect l="6428" t="4394" r="1504" b="6744"/>
          <a:stretch/>
        </p:blipFill>
        <p:spPr>
          <a:xfrm>
            <a:off x="171347" y="1600200"/>
            <a:ext cx="8896453" cy="4495800"/>
          </a:xfrm>
          <a:prstGeom prst="rect">
            <a:avLst/>
          </a:prstGeom>
        </p:spPr>
      </p:pic>
    </p:spTree>
    <p:extLst>
      <p:ext uri="{BB962C8B-B14F-4D97-AF65-F5344CB8AC3E}">
        <p14:creationId xmlns:p14="http://schemas.microsoft.com/office/powerpoint/2010/main" val="1150039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Experience and the Brain </a:t>
            </a:r>
            <a:r>
              <a:rPr lang="en-US" sz="2000" b="1" dirty="0" smtClean="0"/>
              <a:t>(4 </a:t>
            </a:r>
            <a:r>
              <a:rPr lang="en-US" sz="2000" b="1" dirty="0"/>
              <a:t>of </a:t>
            </a:r>
            <a:r>
              <a:rPr lang="en-US" sz="2000" b="1" dirty="0" smtClean="0"/>
              <a:t>4) </a:t>
            </a:r>
            <a:r>
              <a:rPr lang="en-US" sz="2000" b="1" dirty="0"/>
              <a:t/>
            </a:r>
            <a:br>
              <a:rPr lang="en-US" sz="2000" b="1" dirty="0"/>
            </a:br>
            <a:r>
              <a:rPr lang="en-US" b="1" dirty="0"/>
              <a:t>Figure </a:t>
            </a:r>
            <a:r>
              <a:rPr lang="en-US" b="1" dirty="0" smtClean="0"/>
              <a:t>4.15</a:t>
            </a:r>
            <a:br>
              <a:rPr lang="en-US" b="1" dirty="0" smtClean="0"/>
            </a:br>
            <a:r>
              <a:rPr lang="en-US" b="1" dirty="0" smtClean="0"/>
              <a:t>Adapting to Blindness</a:t>
            </a:r>
            <a:endParaRPr lang="en-US" dirty="0"/>
          </a:p>
        </p:txBody>
      </p:sp>
      <p:sp>
        <p:nvSpPr>
          <p:cNvPr id="2" name="Text Placeholder 1"/>
          <p:cNvSpPr>
            <a:spLocks noGrp="1"/>
          </p:cNvSpPr>
          <p:nvPr>
            <p:ph type="body" sz="quarter" idx="13"/>
          </p:nvPr>
        </p:nvSpPr>
        <p:spPr/>
        <p:txBody>
          <a:bodyPr/>
          <a:lstStyle/>
          <a:p>
            <a:r>
              <a:rPr lang="en-US" dirty="0"/>
              <a:t>(Adapted from </a:t>
            </a:r>
            <a:r>
              <a:rPr lang="en-US" dirty="0" err="1"/>
              <a:t>Gougoux</a:t>
            </a:r>
            <a:r>
              <a:rPr lang="en-US" dirty="0"/>
              <a:t> et al., 2005.</a:t>
            </a:r>
            <a:r>
              <a:rPr lang="en-US" dirty="0" smtClean="0"/>
              <a:t>)</a:t>
            </a:r>
            <a:endParaRPr lang="en-US" dirty="0"/>
          </a:p>
        </p:txBody>
      </p:sp>
      <p:pic>
        <p:nvPicPr>
          <p:cNvPr id="3" name="Picture 2" descr="A graph of percent C B F change versus average error is a line that falls through (20, 12) and (48, 0). The data points of blind participants have 7 points on or below the line, and 4 points above the line. The data points of sighted participants have 4 points above the line and three points below the line. All points are approxima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4878" y="1524000"/>
            <a:ext cx="5417922" cy="4343400"/>
          </a:xfrm>
          <a:prstGeom prst="rect">
            <a:avLst/>
          </a:prstGeom>
        </p:spPr>
      </p:pic>
    </p:spTree>
    <p:extLst>
      <p:ext uri="{BB962C8B-B14F-4D97-AF65-F5344CB8AC3E}">
        <p14:creationId xmlns:p14="http://schemas.microsoft.com/office/powerpoint/2010/main" val="1483559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Are There “His” and “Hers” Brains? </a:t>
            </a:r>
            <a:r>
              <a:rPr lang="en-US" sz="2000" dirty="0" smtClean="0"/>
              <a:t>(1 </a:t>
            </a:r>
            <a:r>
              <a:rPr lang="en-US" sz="2000" dirty="0"/>
              <a:t>of </a:t>
            </a:r>
            <a:r>
              <a:rPr lang="en-US" sz="2000" dirty="0" smtClean="0"/>
              <a:t>3) </a:t>
            </a:r>
            <a:endParaRPr lang="en-US" sz="2000" dirty="0"/>
          </a:p>
        </p:txBody>
      </p:sp>
      <p:sp>
        <p:nvSpPr>
          <p:cNvPr id="5" name="Content Placeholder 4"/>
          <p:cNvSpPr>
            <a:spLocks noGrp="1"/>
          </p:cNvSpPr>
          <p:nvPr>
            <p:ph idx="1"/>
          </p:nvPr>
        </p:nvSpPr>
        <p:spPr/>
        <p:txBody>
          <a:bodyPr/>
          <a:lstStyle/>
          <a:p>
            <a:r>
              <a:rPr lang="en-US" dirty="0"/>
              <a:t>Brain scans and other techniques have revealed many male</a:t>
            </a:r>
            <a:r>
              <a:rPr lang="en-US" dirty="0" smtClean="0"/>
              <a:t>–female </a:t>
            </a:r>
            <a:r>
              <a:rPr lang="en-US" dirty="0"/>
              <a:t>differences in brain anatomy and function</a:t>
            </a:r>
            <a:r>
              <a:rPr lang="en-US" dirty="0" smtClean="0"/>
              <a:t>.</a:t>
            </a:r>
          </a:p>
          <a:p>
            <a:pPr lvl="1"/>
            <a:r>
              <a:rPr lang="en-US" dirty="0" smtClean="0"/>
              <a:t>connections between cortex and amygdala</a:t>
            </a:r>
          </a:p>
          <a:p>
            <a:pPr lvl="1"/>
            <a:r>
              <a:rPr lang="en-US" dirty="0" smtClean="0"/>
              <a:t>frontal lobes</a:t>
            </a:r>
          </a:p>
          <a:p>
            <a:pPr lvl="1"/>
            <a:r>
              <a:rPr lang="en-US" dirty="0" smtClean="0"/>
              <a:t>cortical folds</a:t>
            </a:r>
          </a:p>
          <a:p>
            <a:pPr lvl="1"/>
            <a:r>
              <a:rPr lang="en-US" dirty="0" smtClean="0"/>
              <a:t>number of neurons</a:t>
            </a:r>
          </a:p>
          <a:p>
            <a:pPr lvl="1"/>
            <a:r>
              <a:rPr lang="en-US" dirty="0" smtClean="0"/>
              <a:t>lateralization of amygdala</a:t>
            </a:r>
          </a:p>
          <a:p>
            <a:r>
              <a:rPr lang="en-US" dirty="0"/>
              <a:t>Controversy exists, however, about what such differences mean in real life</a:t>
            </a:r>
            <a:r>
              <a:rPr lang="en-US" dirty="0" smtClean="0"/>
              <a:t>.</a:t>
            </a:r>
            <a:endParaRPr lang="en-US" dirty="0"/>
          </a:p>
        </p:txBody>
      </p:sp>
    </p:spTree>
    <p:extLst>
      <p:ext uri="{BB962C8B-B14F-4D97-AF65-F5344CB8AC3E}">
        <p14:creationId xmlns:p14="http://schemas.microsoft.com/office/powerpoint/2010/main" val="1571477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Are There “His” and “Hers” Brains? </a:t>
            </a:r>
            <a:r>
              <a:rPr lang="en-US" sz="2000" dirty="0" smtClean="0"/>
              <a:t>(2 </a:t>
            </a:r>
            <a:r>
              <a:rPr lang="en-US" sz="2000" dirty="0"/>
              <a:t>of </a:t>
            </a:r>
            <a:r>
              <a:rPr lang="en-US" sz="2000" dirty="0" smtClean="0"/>
              <a:t>3) </a:t>
            </a:r>
            <a:endParaRPr lang="en-US" sz="2000" dirty="0"/>
          </a:p>
        </p:txBody>
      </p:sp>
      <p:sp>
        <p:nvSpPr>
          <p:cNvPr id="5" name="Content Placeholder 4"/>
          <p:cNvSpPr>
            <a:spLocks noGrp="1"/>
          </p:cNvSpPr>
          <p:nvPr>
            <p:ph idx="1"/>
          </p:nvPr>
        </p:nvSpPr>
        <p:spPr/>
        <p:txBody>
          <a:bodyPr/>
          <a:lstStyle/>
          <a:p>
            <a:r>
              <a:rPr lang="en-US" dirty="0"/>
              <a:t>Some of the brain research has focused on behavioral or cognitive differences that are small and insignificant</a:t>
            </a:r>
            <a:r>
              <a:rPr lang="en-US" dirty="0" smtClean="0"/>
              <a:t>.</a:t>
            </a:r>
          </a:p>
          <a:p>
            <a:pPr lvl="1"/>
            <a:r>
              <a:rPr lang="en-US" dirty="0"/>
              <a:t>Even when gender differences are </a:t>
            </a:r>
            <a:r>
              <a:rPr lang="en-US" dirty="0" smtClean="0"/>
              <a:t>statistically significant</a:t>
            </a:r>
            <a:r>
              <a:rPr lang="en-US" dirty="0"/>
              <a:t>, they are often quite small in practical terms</a:t>
            </a:r>
            <a:r>
              <a:rPr lang="en-US" dirty="0" smtClean="0"/>
              <a:t>.</a:t>
            </a:r>
          </a:p>
          <a:p>
            <a:r>
              <a:rPr lang="en-US" dirty="0" smtClean="0"/>
              <a:t>Some </a:t>
            </a:r>
            <a:r>
              <a:rPr lang="en-US" dirty="0"/>
              <a:t>findings have been widely accepted but then have failed to replicate</a:t>
            </a:r>
            <a:r>
              <a:rPr lang="en-US" dirty="0" smtClean="0"/>
              <a:t>.</a:t>
            </a:r>
            <a:endParaRPr lang="en-US" dirty="0"/>
          </a:p>
        </p:txBody>
      </p:sp>
    </p:spTree>
    <p:extLst>
      <p:ext uri="{BB962C8B-B14F-4D97-AF65-F5344CB8AC3E}">
        <p14:creationId xmlns:p14="http://schemas.microsoft.com/office/powerpoint/2010/main" val="3935227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Are There “His” and “Hers” Brains? </a:t>
            </a:r>
            <a:r>
              <a:rPr lang="en-US" sz="2000" dirty="0" smtClean="0"/>
              <a:t>(3 </a:t>
            </a:r>
            <a:r>
              <a:rPr lang="en-US" sz="2000" dirty="0"/>
              <a:t>of </a:t>
            </a:r>
            <a:r>
              <a:rPr lang="en-US" sz="2000" dirty="0" smtClean="0"/>
              <a:t>3) </a:t>
            </a:r>
            <a:endParaRPr lang="en-US" sz="2000" dirty="0"/>
          </a:p>
        </p:txBody>
      </p:sp>
      <p:sp>
        <p:nvSpPr>
          <p:cNvPr id="5" name="Content Placeholder 4"/>
          <p:cNvSpPr>
            <a:spLocks noGrp="1"/>
          </p:cNvSpPr>
          <p:nvPr>
            <p:ph idx="1"/>
          </p:nvPr>
        </p:nvSpPr>
        <p:spPr/>
        <p:txBody>
          <a:bodyPr/>
          <a:lstStyle/>
          <a:p>
            <a:r>
              <a:rPr lang="en-US" dirty="0"/>
              <a:t>Some male–female brain differences may be related to differences </a:t>
            </a:r>
            <a:r>
              <a:rPr lang="en-US" dirty="0" smtClean="0"/>
              <a:t>in:</a:t>
            </a:r>
          </a:p>
          <a:p>
            <a:pPr lvl="1"/>
            <a:r>
              <a:rPr lang="en-US" dirty="0" smtClean="0"/>
              <a:t>behavior</a:t>
            </a:r>
          </a:p>
          <a:p>
            <a:pPr lvl="1"/>
            <a:r>
              <a:rPr lang="en-US" dirty="0" smtClean="0"/>
              <a:t>performance</a:t>
            </a:r>
          </a:p>
          <a:p>
            <a:r>
              <a:rPr lang="en-US" dirty="0" smtClean="0"/>
              <a:t>However, others </a:t>
            </a:r>
            <a:r>
              <a:rPr lang="en-US" dirty="0"/>
              <a:t>may not</a:t>
            </a:r>
            <a:r>
              <a:rPr lang="en-US" dirty="0" smtClean="0"/>
              <a:t>.</a:t>
            </a:r>
          </a:p>
          <a:p>
            <a:r>
              <a:rPr lang="en-US" dirty="0" smtClean="0"/>
              <a:t>Sex </a:t>
            </a:r>
            <a:r>
              <a:rPr lang="en-US" dirty="0"/>
              <a:t>differences in experience could affect brain organization and function rather than the other way around</a:t>
            </a:r>
            <a:r>
              <a:rPr lang="en-US" dirty="0" smtClean="0"/>
              <a:t>.</a:t>
            </a:r>
            <a:endParaRPr lang="en-US" dirty="0"/>
          </a:p>
        </p:txBody>
      </p:sp>
    </p:spTree>
    <p:extLst>
      <p:ext uri="{BB962C8B-B14F-4D97-AF65-F5344CB8AC3E}">
        <p14:creationId xmlns:p14="http://schemas.microsoft.com/office/powerpoint/2010/main" val="650083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Peripheral Nervous System </a:t>
            </a:r>
            <a:r>
              <a:rPr lang="en-US" sz="2000" dirty="0" smtClean="0"/>
              <a:t>(2 </a:t>
            </a:r>
            <a:r>
              <a:rPr lang="en-US" sz="2000" dirty="0"/>
              <a:t>of </a:t>
            </a:r>
            <a:r>
              <a:rPr lang="en-US" sz="2000" dirty="0" smtClean="0"/>
              <a:t>3)</a:t>
            </a:r>
            <a:endParaRPr lang="en-US" dirty="0"/>
          </a:p>
        </p:txBody>
      </p:sp>
      <p:sp>
        <p:nvSpPr>
          <p:cNvPr id="5" name="Content Placeholder 4"/>
          <p:cNvSpPr>
            <a:spLocks noGrp="1"/>
          </p:cNvSpPr>
          <p:nvPr>
            <p:ph idx="1"/>
          </p:nvPr>
        </p:nvSpPr>
        <p:spPr/>
        <p:txBody>
          <a:bodyPr/>
          <a:lstStyle/>
          <a:p>
            <a:r>
              <a:rPr lang="en-US" dirty="0"/>
              <a:t>The autonomic nervous system is further divided into </a:t>
            </a:r>
            <a:r>
              <a:rPr lang="en-US" dirty="0" smtClean="0"/>
              <a:t>the:</a:t>
            </a:r>
          </a:p>
          <a:p>
            <a:pPr lvl="1"/>
            <a:r>
              <a:rPr lang="en-US" i="1" dirty="0" smtClean="0"/>
              <a:t>sympathetic </a:t>
            </a:r>
            <a:r>
              <a:rPr lang="en-US" i="1" dirty="0"/>
              <a:t>nervous system</a:t>
            </a:r>
            <a:r>
              <a:rPr lang="en-US" dirty="0"/>
              <a:t>, which mobilizes the body for </a:t>
            </a:r>
            <a:r>
              <a:rPr lang="en-US" dirty="0" smtClean="0"/>
              <a:t>action</a:t>
            </a:r>
          </a:p>
          <a:p>
            <a:pPr lvl="1"/>
            <a:r>
              <a:rPr lang="en-US" i="1" dirty="0" smtClean="0"/>
              <a:t>parasympathetic </a:t>
            </a:r>
            <a:r>
              <a:rPr lang="en-US" i="1" dirty="0"/>
              <a:t>nervous system</a:t>
            </a:r>
            <a:r>
              <a:rPr lang="en-US" dirty="0"/>
              <a:t>, which conserves </a:t>
            </a:r>
            <a:r>
              <a:rPr lang="en-US" dirty="0" smtClean="0"/>
              <a:t>energy</a:t>
            </a:r>
          </a:p>
          <a:p>
            <a:r>
              <a:rPr lang="en-US" dirty="0"/>
              <a:t>These two parts work together, but </a:t>
            </a:r>
            <a:r>
              <a:rPr lang="en-US" dirty="0" smtClean="0"/>
              <a:t>in opposing </a:t>
            </a:r>
            <a:r>
              <a:rPr lang="en-US" dirty="0"/>
              <a:t>ways, to adjust the body to changing </a:t>
            </a:r>
            <a:r>
              <a:rPr lang="en-US" dirty="0" smtClean="0"/>
              <a:t>circumstances.</a:t>
            </a:r>
            <a:endParaRPr lang="en-US" dirty="0"/>
          </a:p>
        </p:txBody>
      </p:sp>
    </p:spTree>
    <p:extLst>
      <p:ext uri="{BB962C8B-B14F-4D97-AF65-F5344CB8AC3E}">
        <p14:creationId xmlns:p14="http://schemas.microsoft.com/office/powerpoint/2010/main" val="646955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The Peripheral Nervous System </a:t>
            </a:r>
            <a:r>
              <a:rPr lang="en-US" sz="2000" b="1" dirty="0" smtClean="0"/>
              <a:t>(3 </a:t>
            </a:r>
            <a:r>
              <a:rPr lang="en-US" sz="2000" b="1" dirty="0"/>
              <a:t>of </a:t>
            </a:r>
            <a:r>
              <a:rPr lang="en-US" sz="2000" b="1" dirty="0" smtClean="0"/>
              <a:t>3)</a:t>
            </a:r>
            <a:br>
              <a:rPr lang="en-US" sz="2000" b="1" dirty="0" smtClean="0"/>
            </a:br>
            <a:r>
              <a:rPr lang="en-US" b="1" dirty="0" smtClean="0"/>
              <a:t>Figure 4.2</a:t>
            </a:r>
            <a:br>
              <a:rPr lang="en-US" b="1" dirty="0" smtClean="0"/>
            </a:br>
            <a:r>
              <a:rPr lang="en-US" b="1" dirty="0"/>
              <a:t>The Autonomic Nervous System</a:t>
            </a:r>
          </a:p>
        </p:txBody>
      </p:sp>
      <p:pic>
        <p:nvPicPr>
          <p:cNvPr id="3" name="Picture 2" descr="A diagram of the autonomic nervous system.&#10;&#10;A view of the body from behind shows the parasympathetic and sympathetic divisions in the following list. Sympathetic division runs from the middle of the shoulder blades to just below the waist. It does the following: dilates pupils, weakly stimulates salivation, stimulates sweat glands, accelerates heartbeat, dilates bronchial tubes in lungs, inhibits digestion, increases epinephrine, norepinephrine secretion by adrenal glands, relaxes bladder wall, decreases urine volume, stimulates glucose release by liver, stimulates ejaculation in males. Parasympathetic Division is located at the base of the brain and at the base of the spinal cord.  The region at the base of brain does the following: constricts pupils, stimulates tear glands, strongly stimulates salivation, slows heartbeat, constricts bronchial tubes in lungs, activates digestion, inhibits glucose release by liver. The region at the base of the spinal cord does the following: contracts bladder wall, stimulates genital erection, in both sexes, stimulates vaginal lubrication in femal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524000"/>
            <a:ext cx="7287914" cy="4800600"/>
          </a:xfrm>
          <a:prstGeom prst="rect">
            <a:avLst/>
          </a:prstGeom>
        </p:spPr>
      </p:pic>
    </p:spTree>
    <p:extLst>
      <p:ext uri="{BB962C8B-B14F-4D97-AF65-F5344CB8AC3E}">
        <p14:creationId xmlns:p14="http://schemas.microsoft.com/office/powerpoint/2010/main" val="2523211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Communication in the Nervous System </a:t>
            </a:r>
          </a:p>
        </p:txBody>
      </p:sp>
      <p:sp>
        <p:nvSpPr>
          <p:cNvPr id="5" name="Content Placeholder 4"/>
          <p:cNvSpPr>
            <a:spLocks noGrp="1"/>
          </p:cNvSpPr>
          <p:nvPr>
            <p:ph idx="1"/>
          </p:nvPr>
        </p:nvSpPr>
        <p:spPr/>
        <p:txBody>
          <a:bodyPr/>
          <a:lstStyle/>
          <a:p>
            <a:r>
              <a:rPr lang="en-US" sz="2200" b="1" dirty="0"/>
              <a:t>LO 4.2.A</a:t>
            </a:r>
            <a:r>
              <a:rPr lang="en-US" sz="2200" dirty="0"/>
              <a:t> Compare the functions of neurons and glial cells in the nervous system.</a:t>
            </a:r>
          </a:p>
          <a:p>
            <a:r>
              <a:rPr lang="en-US" sz="2200" b="1" dirty="0"/>
              <a:t>LO 4.2.B</a:t>
            </a:r>
            <a:r>
              <a:rPr lang="en-US" sz="2200" dirty="0"/>
              <a:t> Describe each of the three main parts of a neuron, and explain their functions.</a:t>
            </a:r>
          </a:p>
          <a:p>
            <a:r>
              <a:rPr lang="en-US" sz="2200" b="1" dirty="0"/>
              <a:t>LO 4.2.C</a:t>
            </a:r>
            <a:r>
              <a:rPr lang="en-US" sz="2200" dirty="0"/>
              <a:t> Explain how stem cells contribute to the process of neurogenesis.</a:t>
            </a:r>
          </a:p>
          <a:p>
            <a:r>
              <a:rPr lang="en-US" sz="2200" b="1" dirty="0"/>
              <a:t>LO 4.2.D</a:t>
            </a:r>
            <a:r>
              <a:rPr lang="en-US" sz="2200" dirty="0"/>
              <a:t> Outline the process by which neurons communicate with each other, and explain the basic functions of the synapse, action potential, synaptic vesicles, and neurotransmitters.</a:t>
            </a:r>
          </a:p>
          <a:p>
            <a:r>
              <a:rPr lang="en-US" sz="2200" b="1" dirty="0"/>
              <a:t>LO 4.2.E</a:t>
            </a:r>
            <a:r>
              <a:rPr lang="en-US" sz="2200" dirty="0"/>
              <a:t> Summarize the effects of some of the main neurotransmitters in the brain, and list four hormones that influence behavior. </a:t>
            </a:r>
          </a:p>
        </p:txBody>
      </p:sp>
    </p:spTree>
    <p:extLst>
      <p:ext uri="{BB962C8B-B14F-4D97-AF65-F5344CB8AC3E}">
        <p14:creationId xmlns:p14="http://schemas.microsoft.com/office/powerpoint/2010/main" val="2485561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3393</TotalTime>
  <Words>3519</Words>
  <Application>Microsoft Macintosh PowerPoint</Application>
  <PresentationFormat>On-screen Show (4:3)</PresentationFormat>
  <Paragraphs>327</Paragraphs>
  <Slides>66</Slides>
  <Notes>15</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508 Lecture</vt:lpstr>
      <vt:lpstr>Psychology</vt:lpstr>
      <vt:lpstr>The Nervous System: A Basic Blueprint </vt:lpstr>
      <vt:lpstr>The Central Nervous System (1 of 3)</vt:lpstr>
      <vt:lpstr>The Central Nervous System (2 of 3)</vt:lpstr>
      <vt:lpstr>The Central Nervous System (3 of 3) Figure 4.1 The Central and Peripheral Nervous Systems</vt:lpstr>
      <vt:lpstr>The Peripheral Nervous System (1 of 3)</vt:lpstr>
      <vt:lpstr>The Peripheral Nervous System (2 of 3)</vt:lpstr>
      <vt:lpstr>The Peripheral Nervous System (3 of 3) Figure 4.2 The Autonomic Nervous System</vt:lpstr>
      <vt:lpstr>Communication in the Nervous System </vt:lpstr>
      <vt:lpstr>Types of Cells (1 of 2)</vt:lpstr>
      <vt:lpstr>Types of Cells (2 of 2) Figure 4.3 Different Kinds of Neurons</vt:lpstr>
      <vt:lpstr>The Structure of the Neuron (1 of 3) </vt:lpstr>
      <vt:lpstr>The Structure of the Neuron (2 of 3) </vt:lpstr>
      <vt:lpstr>The Structure of the Neuron (3 of 3) Figure 4.4 The Structure of a Neuron</vt:lpstr>
      <vt:lpstr>Neurogenesis: The Birth of Neurons (1 of 5) </vt:lpstr>
      <vt:lpstr>Neurogenesis: The Birth of Neurons (2 of 5) </vt:lpstr>
      <vt:lpstr>Neurogenesis: The Birth of Neurons (3 of 5) </vt:lpstr>
      <vt:lpstr>Neurogenesis: The Birth of Neurons (4 of 5) </vt:lpstr>
      <vt:lpstr>Neurogenesis: The Birth of Neurons (5 of 5) Figure 4.5 Stem Cell Production</vt:lpstr>
      <vt:lpstr>How Neurons Communicate (1 of 3) </vt:lpstr>
      <vt:lpstr>How Neurons Communicate (2 of 3) </vt:lpstr>
      <vt:lpstr>How Neurons Communicate (3 of 3) Figure 4.6 Neurotransmitter Crossing a Synapse</vt:lpstr>
      <vt:lpstr>Chemical Messengers in the Nervous System (1 of 6) </vt:lpstr>
      <vt:lpstr>Chemical Messengers in the Nervous System (2 of 6) </vt:lpstr>
      <vt:lpstr>Chemical Messengers in the Nervous System (3 of 6) </vt:lpstr>
      <vt:lpstr>Chemical Messengers in the Nervous System (4 of 6) </vt:lpstr>
      <vt:lpstr>Chemical Messengers in the Nervous System (5 of 6) </vt:lpstr>
      <vt:lpstr>Chemical Messengers in the Nervous System (6 of 6) </vt:lpstr>
      <vt:lpstr>Mapping the Brain </vt:lpstr>
      <vt:lpstr>Intervening in the Brain and Observing Behavior</vt:lpstr>
      <vt:lpstr>Intervening in Behavior and Observing the Brain (1 of 5) </vt:lpstr>
      <vt:lpstr>Intervening in Behavior and Observing the Brain (2 of 5) </vt:lpstr>
      <vt:lpstr>Intervening in Behavior and Observing the Brain (3 of 5) Figure 4.7 An Event-Related Potential</vt:lpstr>
      <vt:lpstr>Intervening in Behavior and Observing the Brain (4 of 5) Figure 4.8 Scanning the Brain</vt:lpstr>
      <vt:lpstr>Intervening in Behavior and Observing the Brain (5 of 5) Figure 4.9 Coloring the Brain</vt:lpstr>
      <vt:lpstr>A Tour Through the Brain (1 of 3) </vt:lpstr>
      <vt:lpstr>A Tour Through the Brain (2 of 3) </vt:lpstr>
      <vt:lpstr>A Tour Through the Brain (3 of 3) Figure 4.10 Major Structures of the Human Brain</vt:lpstr>
      <vt:lpstr>The Brain Stem and Cerebellum (1 of 3)</vt:lpstr>
      <vt:lpstr>The Brain Stem and Cerebellum (2 of 3)</vt:lpstr>
      <vt:lpstr>The Brain Stem and Cerebellum (3 of 3) Page 120</vt:lpstr>
      <vt:lpstr>The Thalamus (1 of 2) </vt:lpstr>
      <vt:lpstr>The Thalamus (2 of 2) Page 121</vt:lpstr>
      <vt:lpstr>The Hypothalamus and the Pituitary Gland (1 of 2) </vt:lpstr>
      <vt:lpstr>The Hypothalamus and the Pituitary Gland (2 of 2)  Page 121</vt:lpstr>
      <vt:lpstr>The Amygdala (1 of 2) </vt:lpstr>
      <vt:lpstr>The Amygdala (2 of 2) Page 121</vt:lpstr>
      <vt:lpstr>The Hippocampus</vt:lpstr>
      <vt:lpstr>The Cerebrum</vt:lpstr>
      <vt:lpstr>The Cerebral Cortex (1 of 3) </vt:lpstr>
      <vt:lpstr>The Cerebral Cortex (2 of 3) </vt:lpstr>
      <vt:lpstr>The Cerebral Cortex (3 of 3)  Figure 4.11 Lobes of the Cerebrum</vt:lpstr>
      <vt:lpstr>The Two Hemispheres of the Brain </vt:lpstr>
      <vt:lpstr>Split Brains: A House Divided (1 of 4) </vt:lpstr>
      <vt:lpstr>Split Brains: A House Divided (2 of 4) </vt:lpstr>
      <vt:lpstr>Split Brains: A House Divided (3 of 4)  Figure 4.12 Visual Pathways</vt:lpstr>
      <vt:lpstr>Split Brains: A House Divided (4 of 4)  Figure 4.13 Divided View</vt:lpstr>
      <vt:lpstr>The Two Hemispheres: Allies or Opposites?</vt:lpstr>
      <vt:lpstr>The Flexible Brain</vt:lpstr>
      <vt:lpstr>Experience and the Brain (1 of 4) </vt:lpstr>
      <vt:lpstr>Experience and the Brain (2 of 4) </vt:lpstr>
      <vt:lpstr>Experience and the Brain (3 of 4)  Figure 4.14 Getting Connected</vt:lpstr>
      <vt:lpstr>Experience and the Brain (4 of 4)  Figure 4.15 Adapting to Blindness</vt:lpstr>
      <vt:lpstr>Are There “His” and “Hers” Brains? (1 of 3) </vt:lpstr>
      <vt:lpstr>Are There “His” and “Hers” Brains? (2 of 3) </vt:lpstr>
      <vt:lpstr>Are There “His” and “Hers” Brains? (3 of 3) </vt:lpstr>
    </vt:vector>
  </TitlesOfParts>
  <Company>echosvoice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Introduction to Psychology</dc:subject>
  <dc:creator>Echo Swinford</dc:creator>
  <cp:lastModifiedBy>Rocky Buckley</cp:lastModifiedBy>
  <cp:revision>181</cp:revision>
  <dcterms:created xsi:type="dcterms:W3CDTF">2014-07-14T20:04:21Z</dcterms:created>
  <dcterms:modified xsi:type="dcterms:W3CDTF">2015-12-22T02:53:40Z</dcterms:modified>
</cp:coreProperties>
</file>