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56" r:id="rId2"/>
    <p:sldId id="257" r:id="rId3"/>
    <p:sldId id="259" r:id="rId4"/>
    <p:sldId id="260" r:id="rId5"/>
    <p:sldId id="261" r:id="rId6"/>
    <p:sldId id="262" r:id="rId7"/>
    <p:sldId id="263" r:id="rId8"/>
    <p:sldId id="264" r:id="rId9"/>
    <p:sldId id="265" r:id="rId10"/>
    <p:sldId id="266"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1" r:id="rId24"/>
    <p:sldId id="282" r:id="rId25"/>
    <p:sldId id="283" r:id="rId26"/>
    <p:sldId id="284" r:id="rId27"/>
    <p:sldId id="285" r:id="rId28"/>
    <p:sldId id="286" r:id="rId29"/>
    <p:sldId id="287" r:id="rId30"/>
    <p:sldId id="288" r:id="rId31"/>
    <p:sldId id="290" r:id="rId32"/>
    <p:sldId id="291" r:id="rId33"/>
    <p:sldId id="293" r:id="rId34"/>
    <p:sldId id="295" r:id="rId35"/>
    <p:sldId id="296" r:id="rId36"/>
    <p:sldId id="297" r:id="rId37"/>
    <p:sldId id="298" r:id="rId38"/>
    <p:sldId id="318" r:id="rId39"/>
    <p:sldId id="299" r:id="rId40"/>
    <p:sldId id="301" r:id="rId41"/>
    <p:sldId id="302" r:id="rId42"/>
    <p:sldId id="304" r:id="rId43"/>
    <p:sldId id="305" r:id="rId44"/>
    <p:sldId id="306" r:id="rId45"/>
    <p:sldId id="307" r:id="rId46"/>
    <p:sldId id="308" r:id="rId47"/>
    <p:sldId id="310" r:id="rId48"/>
    <p:sldId id="311" r:id="rId49"/>
    <p:sldId id="312" r:id="rId50"/>
    <p:sldId id="314" r:id="rId51"/>
    <p:sldId id="315" r:id="rId52"/>
    <p:sldId id="316" r:id="rId53"/>
    <p:sldId id="317"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3967"/>
    <a:srgbClr val="7C8BC4"/>
    <a:srgbClr val="30431D"/>
    <a:srgbClr val="30390E"/>
    <a:srgbClr val="0647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5" autoAdjust="0"/>
    <p:restoredTop sz="92074" autoAdjust="0"/>
  </p:normalViewPr>
  <p:slideViewPr>
    <p:cSldViewPr>
      <p:cViewPr varScale="1">
        <p:scale>
          <a:sx n="140" d="100"/>
          <a:sy n="140" d="100"/>
        </p:scale>
        <p:origin x="-96" y="-1112"/>
      </p:cViewPr>
      <p:guideLst>
        <p:guide orient="horz" pos="2160"/>
        <p:guide pos="2880"/>
      </p:guideLst>
    </p:cSldViewPr>
  </p:slideViewPr>
  <p:outlineViewPr>
    <p:cViewPr>
      <p:scale>
        <a:sx n="33" d="100"/>
        <a:sy n="33" d="100"/>
      </p:scale>
      <p:origin x="0" y="47250"/>
    </p:cViewPr>
  </p:outlineViewPr>
  <p:notesTextViewPr>
    <p:cViewPr>
      <p:scale>
        <a:sx n="1" d="1"/>
        <a:sy n="1" d="1"/>
      </p:scale>
      <p:origin x="0" y="0"/>
    </p:cViewPr>
  </p:notesTextViewPr>
  <p:notesViewPr>
    <p:cSldViewPr>
      <p:cViewPr varScale="1">
        <p:scale>
          <a:sx n="73" d="100"/>
          <a:sy n="73" d="100"/>
        </p:scale>
        <p:origin x="-26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12/21/15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12/21/15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a study that challenged popular stereotypes about premenstrual syndrome, college women and men recorded their moods daily for 70 days without knowing the purpose of the study. At the end of the study, the women thought their moods had been more negative </a:t>
            </a:r>
            <a:r>
              <a:rPr lang="en-US" sz="1200" b="0" i="0" u="none" strike="noStrike" kern="1200" baseline="0" dirty="0" err="1" smtClean="0">
                <a:solidFill>
                  <a:schemeClr val="tx1"/>
                </a:solidFill>
                <a:latin typeface="+mn-lt"/>
                <a:ea typeface="+mn-ea"/>
                <a:cs typeface="+mn-cs"/>
              </a:rPr>
              <a:t>premenstrually</a:t>
            </a:r>
            <a:r>
              <a:rPr lang="en-US" sz="1200" b="0" i="0" u="none" strike="noStrike" kern="1200" baseline="0" dirty="0" smtClean="0">
                <a:solidFill>
                  <a:schemeClr val="tx1"/>
                </a:solidFill>
                <a:latin typeface="+mn-lt"/>
                <a:ea typeface="+mn-ea"/>
                <a:cs typeface="+mn-cs"/>
              </a:rPr>
              <a:t> than during the rest of the month (green line), but their daily diaries showed otherwise (blue line). Both sexes experienced only moderate mood changes, and there were no significant differences between women and men at any time of the month (McFarlane, Martin, &amp; Williams, 1988).</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a:p>
        </p:txBody>
      </p:sp>
    </p:spTree>
    <p:extLst>
      <p:ext uri="{BB962C8B-B14F-4D97-AF65-F5344CB8AC3E}">
        <p14:creationId xmlns:p14="http://schemas.microsoft.com/office/powerpoint/2010/main" val="2074947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Most types of brain waves are present throughout sleep, but different ones predominate at different stages.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a:p>
        </p:txBody>
      </p:sp>
    </p:spTree>
    <p:extLst>
      <p:ext uri="{BB962C8B-B14F-4D97-AF65-F5344CB8AC3E}">
        <p14:creationId xmlns:p14="http://schemas.microsoft.com/office/powerpoint/2010/main" val="2029258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this graph, the thin horizontal red bars represent time spent in REM sleep. REM periods tend to lengthen as the night wears on, but Stage 3, which dominates during non-REM sleep early in the night, may disappear as morning approaches.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a:p>
        </p:txBody>
      </p:sp>
    </p:spTree>
    <p:extLst>
      <p:ext uri="{BB962C8B-B14F-4D97-AF65-F5344CB8AC3E}">
        <p14:creationId xmlns:p14="http://schemas.microsoft.com/office/powerpoint/2010/main" val="2827454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Cocaine blocks the brain’s reuptake of dopamine and norepinephrine so that synaptic levels of these neurotransmitters rise. The result is overstimulation of certain brain receptors and a brief euphoric high. Then, when the drug wears off, a depletion of dopamine may cause the user to “crash” and become sleepy and depressed.</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51</a:t>
            </a:fld>
            <a:endParaRPr lang="en-US"/>
          </a:p>
        </p:txBody>
      </p:sp>
    </p:spTree>
    <p:extLst>
      <p:ext uri="{BB962C8B-B14F-4D97-AF65-F5344CB8AC3E}">
        <p14:creationId xmlns:p14="http://schemas.microsoft.com/office/powerpoint/2010/main" val="3508872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762000"/>
            <a:ext cx="7772400" cy="2838451"/>
          </a:xfrm>
        </p:spPr>
        <p:txBody>
          <a:bodyPr anchor="b">
            <a:noAutofit/>
          </a:bodyPr>
          <a:lstStyle>
            <a:lvl1pPr algn="l">
              <a:defRPr sz="4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
        <p:nvSpPr>
          <p:cNvPr id="8" name="Rectangle 7"/>
          <p:cNvSpPr/>
          <p:nvPr userDrawn="1"/>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userDrawn="1"/>
        </p:nvGrpSpPr>
        <p:grpSpPr>
          <a:xfrm>
            <a:off x="33338" y="6400805"/>
            <a:ext cx="9156700" cy="473070"/>
            <a:chOff x="33338" y="6400805"/>
            <a:chExt cx="9156700" cy="473070"/>
          </a:xfrm>
        </p:grpSpPr>
        <p:pic>
          <p:nvPicPr>
            <p:cNvPr id="19"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opyright" descr="Copyright 2015, 2012, 2009"/>
            <p:cNvSpPr txBox="1">
              <a:spLocks noChangeArrowheads="1"/>
            </p:cNvSpPr>
            <p:nvPr/>
          </p:nvSpPr>
          <p:spPr bwMode="auto">
            <a:xfrm>
              <a:off x="1413669" y="6400805"/>
              <a:ext cx="6316663" cy="457195"/>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12/21/15</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
        <p:nvSpPr>
          <p:cNvPr id="12" name="Rectangle 11"/>
          <p:cNvSpPr/>
          <p:nvPr/>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userDrawn="1"/>
        </p:nvGrpSpPr>
        <p:grpSpPr>
          <a:xfrm>
            <a:off x="33338" y="6408738"/>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12/21/15</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sp>
        <p:nvSpPr>
          <p:cNvPr id="5" name="Rectangle 4"/>
          <p:cNvSpPr/>
          <p:nvPr/>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0" cap="none" baseline="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A9DF6EFB-3F44-496C-A842-1E0B3D3B975A}" type="datetimeFigureOut">
              <a:rPr lang="en-US" smtClean="0"/>
              <a:t>12/21/15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12/21/15</a:t>
            </a:fld>
            <a:endParaRPr lang="en-US"/>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a:p>
        </p:txBody>
      </p:sp>
      <p:sp>
        <p:nvSpPr>
          <p:cNvPr id="9" name="Rectangle 8"/>
          <p:cNvSpPr/>
          <p:nvPr/>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93969" y="6408738"/>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txStyles>
    <p:titleStyle>
      <a:lvl1pPr algn="l" defTabSz="914400" rtl="0" eaLnBrk="1" latinLnBrk="0" hangingPunct="1">
        <a:lnSpc>
          <a:spcPct val="100000"/>
        </a:lnSpc>
        <a:spcBef>
          <a:spcPct val="0"/>
        </a:spcBef>
        <a:buNone/>
        <a:defRPr sz="3600" kern="1200">
          <a:solidFill>
            <a:schemeClr val="bg1"/>
          </a:solidFill>
          <a:latin typeface="+mj-lt"/>
          <a:ea typeface="+mj-ea"/>
          <a:cs typeface="+mj-cs"/>
        </a:defRPr>
      </a:lvl1pPr>
    </p:titleStyle>
    <p:bodyStyle>
      <a:lvl1pPr marL="256032" indent="-256032" algn="l" defTabSz="914400" rtl="0" eaLnBrk="1" latinLnBrk="0" hangingPunct="1">
        <a:spcBef>
          <a:spcPts val="1500"/>
        </a:spcBef>
        <a:buClr>
          <a:srgbClr val="4F3967"/>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4F3967"/>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4F3967"/>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4F396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4F3967"/>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4F3967"/>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rgbClr val="4F3967"/>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rgbClr val="4F3967"/>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rgbClr val="4F3967"/>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1.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Psychology</a:t>
            </a:r>
            <a:endParaRPr lang="en-US" dirty="0"/>
          </a:p>
        </p:txBody>
      </p:sp>
      <p:sp>
        <p:nvSpPr>
          <p:cNvPr id="5" name="Text Placeholder 4"/>
          <p:cNvSpPr>
            <a:spLocks noGrp="1"/>
          </p:cNvSpPr>
          <p:nvPr>
            <p:ph type="body" sz="quarter" idx="13"/>
          </p:nvPr>
        </p:nvSpPr>
        <p:spPr/>
        <p:txBody>
          <a:bodyPr/>
          <a:lstStyle/>
          <a:p>
            <a:r>
              <a:rPr lang="en-US" dirty="0" smtClean="0"/>
              <a:t>Twelfth Edition</a:t>
            </a:r>
            <a:endParaRPr lang="en-US" dirty="0"/>
          </a:p>
        </p:txBody>
      </p:sp>
      <p:sp>
        <p:nvSpPr>
          <p:cNvPr id="6" name="Text Placeholder 5"/>
          <p:cNvSpPr>
            <a:spLocks noGrp="1"/>
          </p:cNvSpPr>
          <p:nvPr>
            <p:ph type="body" sz="quarter" idx="14"/>
          </p:nvPr>
        </p:nvSpPr>
        <p:spPr/>
        <p:txBody>
          <a:bodyPr/>
          <a:lstStyle/>
          <a:p>
            <a:r>
              <a:rPr lang="en-US" dirty="0" smtClean="0"/>
              <a:t>Chapter 5</a:t>
            </a:r>
            <a:endParaRPr lang="en-US" dirty="0"/>
          </a:p>
        </p:txBody>
      </p:sp>
      <p:sp>
        <p:nvSpPr>
          <p:cNvPr id="7" name="Text Placeholder 6"/>
          <p:cNvSpPr>
            <a:spLocks noGrp="1"/>
          </p:cNvSpPr>
          <p:nvPr>
            <p:ph type="body" sz="quarter" idx="15"/>
          </p:nvPr>
        </p:nvSpPr>
        <p:spPr/>
        <p:txBody>
          <a:bodyPr/>
          <a:lstStyle/>
          <a:p>
            <a:r>
              <a:rPr lang="en-US" dirty="0" smtClean="0"/>
              <a:t>Body Rhythms and Mental States</a:t>
            </a:r>
            <a:endParaRPr lang="en-US" dirty="0"/>
          </a:p>
        </p:txBody>
      </p:sp>
      <p:pic>
        <p:nvPicPr>
          <p:cNvPr id="3" name="Picture 2" descr="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87422"/>
            <a:ext cx="3886200" cy="4818887"/>
          </a:xfrm>
          <a:prstGeom prst="rect">
            <a:avLst/>
          </a:prstGeom>
        </p:spPr>
      </p:pic>
    </p:spTree>
    <p:extLst>
      <p:ext uri="{BB962C8B-B14F-4D97-AF65-F5344CB8AC3E}">
        <p14:creationId xmlns:p14="http://schemas.microsoft.com/office/powerpoint/2010/main" val="3979540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Moods and Long-Term Rhythms </a:t>
            </a:r>
            <a:r>
              <a:rPr lang="en-US" sz="2000" dirty="0" smtClean="0"/>
              <a:t>(3 </a:t>
            </a:r>
            <a:r>
              <a:rPr lang="en-US" sz="2000" dirty="0"/>
              <a:t>of </a:t>
            </a:r>
            <a:r>
              <a:rPr lang="en-US" sz="2000" dirty="0" smtClean="0"/>
              <a:t>5) </a:t>
            </a:r>
            <a:endParaRPr lang="en-US" sz="2000" dirty="0"/>
          </a:p>
        </p:txBody>
      </p:sp>
      <p:sp>
        <p:nvSpPr>
          <p:cNvPr id="3" name="Content Placeholder 2"/>
          <p:cNvSpPr>
            <a:spLocks noGrp="1"/>
          </p:cNvSpPr>
          <p:nvPr>
            <p:ph idx="1"/>
          </p:nvPr>
        </p:nvSpPr>
        <p:spPr/>
        <p:txBody>
          <a:bodyPr/>
          <a:lstStyle/>
          <a:p>
            <a:r>
              <a:rPr lang="en-US" dirty="0"/>
              <a:t>Another long-term rhythm is the menstrual cycle, during which various hormones rise and fall</a:t>
            </a:r>
            <a:r>
              <a:rPr lang="en-US" dirty="0" smtClean="0"/>
              <a:t>.</a:t>
            </a:r>
          </a:p>
          <a:p>
            <a:r>
              <a:rPr lang="en-US" dirty="0"/>
              <a:t>Well-controlled, double-blind studies </a:t>
            </a:r>
            <a:r>
              <a:rPr lang="en-US" dirty="0" smtClean="0"/>
              <a:t>have been conducted on </a:t>
            </a:r>
            <a:r>
              <a:rPr lang="en-US" i="1" dirty="0"/>
              <a:t>premenstrual </a:t>
            </a:r>
            <a:r>
              <a:rPr lang="en-US" i="1" dirty="0" smtClean="0"/>
              <a:t>syndrome</a:t>
            </a:r>
            <a:r>
              <a:rPr lang="en-US" dirty="0" smtClean="0"/>
              <a:t>.</a:t>
            </a:r>
          </a:p>
          <a:p>
            <a:r>
              <a:rPr lang="en-US" dirty="0" smtClean="0"/>
              <a:t>These studies do </a:t>
            </a:r>
            <a:r>
              <a:rPr lang="en-US" dirty="0"/>
              <a:t>not support claims that emotional symptoms are reliably and universally tied to the menstrual cycle</a:t>
            </a:r>
            <a:r>
              <a:rPr lang="en-US" dirty="0" smtClean="0"/>
              <a:t>. </a:t>
            </a:r>
            <a:endParaRPr lang="en-US" dirty="0"/>
          </a:p>
        </p:txBody>
      </p:sp>
    </p:spTree>
    <p:extLst>
      <p:ext uri="{BB962C8B-B14F-4D97-AF65-F5344CB8AC3E}">
        <p14:creationId xmlns:p14="http://schemas.microsoft.com/office/powerpoint/2010/main" val="2216379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Moods and Long-Term Rhythms </a:t>
            </a:r>
            <a:r>
              <a:rPr lang="en-US" sz="2000" dirty="0" smtClean="0"/>
              <a:t>(4 </a:t>
            </a:r>
            <a:r>
              <a:rPr lang="en-US" sz="2000" dirty="0"/>
              <a:t>of </a:t>
            </a:r>
            <a:r>
              <a:rPr lang="en-US" sz="2000" dirty="0" smtClean="0"/>
              <a:t>5) </a:t>
            </a:r>
            <a:endParaRPr lang="en-US" sz="2000" dirty="0"/>
          </a:p>
        </p:txBody>
      </p:sp>
      <p:sp>
        <p:nvSpPr>
          <p:cNvPr id="3" name="Content Placeholder 2"/>
          <p:cNvSpPr>
            <a:spLocks noGrp="1"/>
          </p:cNvSpPr>
          <p:nvPr>
            <p:ph idx="1"/>
          </p:nvPr>
        </p:nvSpPr>
        <p:spPr/>
        <p:txBody>
          <a:bodyPr/>
          <a:lstStyle/>
          <a:p>
            <a:r>
              <a:rPr lang="en-US" dirty="0" smtClean="0"/>
              <a:t>How </a:t>
            </a:r>
            <a:r>
              <a:rPr lang="en-US" dirty="0"/>
              <a:t>both sexes interpret bodily and emotional </a:t>
            </a:r>
            <a:r>
              <a:rPr lang="en-US" dirty="0" smtClean="0"/>
              <a:t>changes is affected by:</a:t>
            </a:r>
          </a:p>
          <a:p>
            <a:pPr lvl="1"/>
            <a:r>
              <a:rPr lang="en-US" dirty="0" smtClean="0"/>
              <a:t>expectations</a:t>
            </a:r>
          </a:p>
          <a:p>
            <a:pPr lvl="1"/>
            <a:r>
              <a:rPr lang="en-US" dirty="0" smtClean="0"/>
              <a:t>learning </a:t>
            </a:r>
          </a:p>
          <a:p>
            <a:r>
              <a:rPr lang="en-US" dirty="0"/>
              <a:t>Few people of either sex are likely to undergo dramatic monthly mood swings or personality changes because of hormones</a:t>
            </a:r>
            <a:r>
              <a:rPr lang="en-US" dirty="0" smtClean="0"/>
              <a:t>.</a:t>
            </a:r>
            <a:endParaRPr lang="en-US" dirty="0"/>
          </a:p>
        </p:txBody>
      </p:sp>
    </p:spTree>
    <p:extLst>
      <p:ext uri="{BB962C8B-B14F-4D97-AF65-F5344CB8AC3E}">
        <p14:creationId xmlns:p14="http://schemas.microsoft.com/office/powerpoint/2010/main" val="2905364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Moods and Long-Term Rhythms </a:t>
            </a:r>
            <a:r>
              <a:rPr lang="en-US" sz="2000" b="1" dirty="0" smtClean="0"/>
              <a:t>(5 </a:t>
            </a:r>
            <a:r>
              <a:rPr lang="en-US" sz="2000" b="1" dirty="0"/>
              <a:t>of </a:t>
            </a:r>
            <a:r>
              <a:rPr lang="en-US" sz="2000" b="1" dirty="0" smtClean="0"/>
              <a:t>5) </a:t>
            </a:r>
            <a:br>
              <a:rPr lang="en-US" sz="2000" b="1" dirty="0" smtClean="0"/>
            </a:br>
            <a:r>
              <a:rPr lang="en-US" b="1" dirty="0" smtClean="0"/>
              <a:t>Figure 5.1</a:t>
            </a:r>
            <a:br>
              <a:rPr lang="en-US" b="1" dirty="0" smtClean="0"/>
            </a:br>
            <a:r>
              <a:rPr lang="en-US" b="1" dirty="0" smtClean="0"/>
              <a:t>Mood Changes in Men and Women</a:t>
            </a:r>
            <a:endParaRPr lang="en-US" b="1" dirty="0"/>
          </a:p>
        </p:txBody>
      </p:sp>
      <p:sp>
        <p:nvSpPr>
          <p:cNvPr id="4" name="Text Placeholder 3"/>
          <p:cNvSpPr>
            <a:spLocks noGrp="1"/>
          </p:cNvSpPr>
          <p:nvPr>
            <p:ph type="body" sz="quarter" idx="13"/>
          </p:nvPr>
        </p:nvSpPr>
        <p:spPr/>
        <p:txBody>
          <a:bodyPr/>
          <a:lstStyle/>
          <a:p>
            <a:r>
              <a:rPr lang="en-US" dirty="0"/>
              <a:t>(McFarlane, Martin, &amp; Williams, 1988)</a:t>
            </a:r>
          </a:p>
        </p:txBody>
      </p:sp>
      <p:pic>
        <p:nvPicPr>
          <p:cNvPr id="3" name="Picture 2" descr="A graph of self-reported moods versus menstrual phase of men and women. On the vertical axis anything below 5 is negative, anything above 5 is positive, and 5 is neutral. The women’s retrospective reports show a sharp increase during the menstrual phase to 6.5, a sharp decrease at the ovulatory at 5.75, a slight rise to 5.9, and then a sharp dip to 4.1 at the pre-menstrual phase. The women’s daily reports remained between 5.75 and 5.85 throughout the menstrual phase. The men’s daily reports remained between 5.25 and 5.5. All values are approximat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8480" y="1488520"/>
            <a:ext cx="3017520" cy="4455080"/>
          </a:xfrm>
          <a:prstGeom prst="rect">
            <a:avLst/>
          </a:prstGeom>
        </p:spPr>
      </p:pic>
    </p:spTree>
    <p:extLst>
      <p:ext uri="{BB962C8B-B14F-4D97-AF65-F5344CB8AC3E}">
        <p14:creationId xmlns:p14="http://schemas.microsoft.com/office/powerpoint/2010/main" val="144291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Rhythms of Sleep </a:t>
            </a:r>
          </a:p>
        </p:txBody>
      </p:sp>
      <p:sp>
        <p:nvSpPr>
          <p:cNvPr id="5" name="Content Placeholder 4"/>
          <p:cNvSpPr>
            <a:spLocks noGrp="1"/>
          </p:cNvSpPr>
          <p:nvPr>
            <p:ph idx="1"/>
          </p:nvPr>
        </p:nvSpPr>
        <p:spPr/>
        <p:txBody>
          <a:bodyPr/>
          <a:lstStyle/>
          <a:p>
            <a:r>
              <a:rPr lang="en-US" sz="2800" b="1" dirty="0"/>
              <a:t>LO 5.2.A</a:t>
            </a:r>
            <a:r>
              <a:rPr lang="en-US" sz="2800" dirty="0"/>
              <a:t> Describe the four stages of sleep, and explain the primary features of each stage.</a:t>
            </a:r>
          </a:p>
          <a:p>
            <a:r>
              <a:rPr lang="en-US" sz="2800" b="1" dirty="0"/>
              <a:t>LO 5.2.B</a:t>
            </a:r>
            <a:r>
              <a:rPr lang="en-US" sz="2800" dirty="0"/>
              <a:t> List the mental consequences of sleeplessness and the mental benefits of a good night’s sleep. </a:t>
            </a:r>
          </a:p>
        </p:txBody>
      </p:sp>
    </p:spTree>
    <p:extLst>
      <p:ext uri="{BB962C8B-B14F-4D97-AF65-F5344CB8AC3E}">
        <p14:creationId xmlns:p14="http://schemas.microsoft.com/office/powerpoint/2010/main" val="591853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Realms of Sleep </a:t>
            </a:r>
            <a:r>
              <a:rPr lang="en-US" sz="2000" dirty="0" smtClean="0"/>
              <a:t>(1 </a:t>
            </a:r>
            <a:r>
              <a:rPr lang="en-US" sz="2000" dirty="0"/>
              <a:t>of </a:t>
            </a:r>
            <a:r>
              <a:rPr lang="en-US" sz="2000" dirty="0" smtClean="0"/>
              <a:t>6) </a:t>
            </a:r>
            <a:endParaRPr lang="en-US" dirty="0"/>
          </a:p>
        </p:txBody>
      </p:sp>
      <p:sp>
        <p:nvSpPr>
          <p:cNvPr id="5" name="Content Placeholder 4"/>
          <p:cNvSpPr>
            <a:spLocks noGrp="1"/>
          </p:cNvSpPr>
          <p:nvPr>
            <p:ph idx="1"/>
          </p:nvPr>
        </p:nvSpPr>
        <p:spPr/>
        <p:txBody>
          <a:bodyPr/>
          <a:lstStyle/>
          <a:p>
            <a:r>
              <a:rPr lang="en-US" dirty="0"/>
              <a:t>During sleep, periods of </a:t>
            </a:r>
            <a:r>
              <a:rPr lang="en-US" i="1" dirty="0"/>
              <a:t>rapid eye movement (REM)</a:t>
            </a:r>
            <a:r>
              <a:rPr lang="en-US" dirty="0"/>
              <a:t> alternate with </a:t>
            </a:r>
            <a:r>
              <a:rPr lang="en-US" i="1" dirty="0"/>
              <a:t>non-REM (NREM) sleep</a:t>
            </a:r>
            <a:r>
              <a:rPr lang="en-US" dirty="0"/>
              <a:t> in approximately a 90-minute rhythm</a:t>
            </a:r>
            <a:r>
              <a:rPr lang="en-US" dirty="0" smtClean="0"/>
              <a:t>.</a:t>
            </a:r>
          </a:p>
          <a:p>
            <a:r>
              <a:rPr lang="en-US" dirty="0"/>
              <a:t>The REM periods last </a:t>
            </a:r>
            <a:r>
              <a:rPr lang="en-US" dirty="0" smtClean="0"/>
              <a:t>from a </a:t>
            </a:r>
            <a:r>
              <a:rPr lang="en-US" dirty="0"/>
              <a:t>few minutes to as long as an </a:t>
            </a:r>
            <a:r>
              <a:rPr lang="en-US" dirty="0" smtClean="0"/>
              <a:t>hour.</a:t>
            </a:r>
          </a:p>
          <a:p>
            <a:r>
              <a:rPr lang="en-US" dirty="0" smtClean="0"/>
              <a:t>They average </a:t>
            </a:r>
            <a:r>
              <a:rPr lang="en-US" dirty="0"/>
              <a:t>about 20 minutes in length.</a:t>
            </a:r>
          </a:p>
        </p:txBody>
      </p:sp>
    </p:spTree>
    <p:extLst>
      <p:ext uri="{BB962C8B-B14F-4D97-AF65-F5344CB8AC3E}">
        <p14:creationId xmlns:p14="http://schemas.microsoft.com/office/powerpoint/2010/main" val="1306084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Realms of Sleep </a:t>
            </a:r>
            <a:r>
              <a:rPr lang="en-US" sz="2000" dirty="0" smtClean="0"/>
              <a:t>(2 </a:t>
            </a:r>
            <a:r>
              <a:rPr lang="en-US" sz="2000" dirty="0"/>
              <a:t>of </a:t>
            </a:r>
            <a:r>
              <a:rPr lang="en-US" sz="2000" dirty="0" smtClean="0"/>
              <a:t>6) </a:t>
            </a:r>
            <a:endParaRPr lang="en-US" dirty="0"/>
          </a:p>
        </p:txBody>
      </p:sp>
      <p:sp>
        <p:nvSpPr>
          <p:cNvPr id="5" name="Content Placeholder 4"/>
          <p:cNvSpPr>
            <a:spLocks noGrp="1"/>
          </p:cNvSpPr>
          <p:nvPr>
            <p:ph idx="1"/>
          </p:nvPr>
        </p:nvSpPr>
        <p:spPr/>
        <p:txBody>
          <a:bodyPr/>
          <a:lstStyle/>
          <a:p>
            <a:r>
              <a:rPr lang="en-US" dirty="0"/>
              <a:t>Non-REM sleep is divided into stages on the basis of characteristic brain-wave </a:t>
            </a:r>
            <a:r>
              <a:rPr lang="en-US" dirty="0" smtClean="0"/>
              <a:t>patterns.</a:t>
            </a:r>
          </a:p>
          <a:p>
            <a:r>
              <a:rPr lang="en-US" dirty="0" smtClean="0"/>
              <a:t>Alpha waves gradually slow down, passing through three stages, each deeper than the previous one:</a:t>
            </a:r>
          </a:p>
          <a:p>
            <a:pPr lvl="1"/>
            <a:r>
              <a:rPr lang="en-US" dirty="0" smtClean="0"/>
              <a:t>Stage NREM-1</a:t>
            </a:r>
          </a:p>
          <a:p>
            <a:pPr lvl="1"/>
            <a:r>
              <a:rPr lang="en-US" dirty="0" smtClean="0"/>
              <a:t>Stage NREM-2</a:t>
            </a:r>
          </a:p>
          <a:p>
            <a:pPr lvl="2"/>
            <a:r>
              <a:rPr lang="en-US" dirty="0" smtClean="0"/>
              <a:t>sleep spindles</a:t>
            </a:r>
          </a:p>
          <a:p>
            <a:pPr lvl="1"/>
            <a:r>
              <a:rPr lang="en-US" dirty="0" smtClean="0"/>
              <a:t>Stage NREM-3</a:t>
            </a:r>
          </a:p>
          <a:p>
            <a:pPr lvl="2"/>
            <a:r>
              <a:rPr lang="en-US" dirty="0" smtClean="0"/>
              <a:t>delta waves</a:t>
            </a:r>
            <a:endParaRPr lang="en-US" dirty="0"/>
          </a:p>
        </p:txBody>
      </p:sp>
    </p:spTree>
    <p:extLst>
      <p:ext uri="{BB962C8B-B14F-4D97-AF65-F5344CB8AC3E}">
        <p14:creationId xmlns:p14="http://schemas.microsoft.com/office/powerpoint/2010/main" val="612425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Realms of Sleep </a:t>
            </a:r>
            <a:r>
              <a:rPr lang="en-US" sz="2000" dirty="0" smtClean="0"/>
              <a:t>(3 </a:t>
            </a:r>
            <a:r>
              <a:rPr lang="en-US" sz="2000" dirty="0"/>
              <a:t>of </a:t>
            </a:r>
            <a:r>
              <a:rPr lang="en-US" sz="2000" dirty="0" smtClean="0"/>
              <a:t>6) </a:t>
            </a:r>
            <a:endParaRPr lang="en-US" dirty="0"/>
          </a:p>
        </p:txBody>
      </p:sp>
      <p:sp>
        <p:nvSpPr>
          <p:cNvPr id="5" name="Content Placeholder 4"/>
          <p:cNvSpPr>
            <a:spLocks noGrp="1"/>
          </p:cNvSpPr>
          <p:nvPr>
            <p:ph idx="1"/>
          </p:nvPr>
        </p:nvSpPr>
        <p:spPr/>
        <p:txBody>
          <a:bodyPr/>
          <a:lstStyle/>
          <a:p>
            <a:r>
              <a:rPr lang="en-US" dirty="0"/>
              <a:t>During REM sleep, the brain is active, and there are other signs of </a:t>
            </a:r>
            <a:r>
              <a:rPr lang="en-US" dirty="0" smtClean="0"/>
              <a:t>arousal.</a:t>
            </a:r>
          </a:p>
          <a:p>
            <a:r>
              <a:rPr lang="en-US" dirty="0" smtClean="0"/>
              <a:t>Most </a:t>
            </a:r>
            <a:r>
              <a:rPr lang="en-US" dirty="0"/>
              <a:t>of the skeletal muscles are </a:t>
            </a:r>
            <a:r>
              <a:rPr lang="en-US" dirty="0" smtClean="0"/>
              <a:t>limp.</a:t>
            </a:r>
          </a:p>
          <a:p>
            <a:r>
              <a:rPr lang="en-US" dirty="0" smtClean="0"/>
              <a:t>Vivid </a:t>
            </a:r>
            <a:r>
              <a:rPr lang="en-US" dirty="0"/>
              <a:t>dreams are reported most often during REM sleep</a:t>
            </a:r>
            <a:r>
              <a:rPr lang="en-US" dirty="0" smtClean="0"/>
              <a:t>.</a:t>
            </a:r>
          </a:p>
          <a:p>
            <a:r>
              <a:rPr lang="en-US" dirty="0"/>
              <a:t>REM and non-REM sleep continue to alternate </a:t>
            </a:r>
            <a:r>
              <a:rPr lang="en-US" dirty="0" smtClean="0"/>
              <a:t>throughout the </a:t>
            </a:r>
            <a:r>
              <a:rPr lang="en-US" dirty="0"/>
              <a:t>night.</a:t>
            </a:r>
            <a:r>
              <a:rPr lang="en-US" dirty="0" smtClean="0"/>
              <a:t> </a:t>
            </a:r>
            <a:endParaRPr lang="en-US" dirty="0"/>
          </a:p>
        </p:txBody>
      </p:sp>
    </p:spTree>
    <p:extLst>
      <p:ext uri="{BB962C8B-B14F-4D97-AF65-F5344CB8AC3E}">
        <p14:creationId xmlns:p14="http://schemas.microsoft.com/office/powerpoint/2010/main" val="3893330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The Realms of Sleep </a:t>
            </a:r>
            <a:r>
              <a:rPr lang="en-US" sz="2000" b="1" dirty="0" smtClean="0"/>
              <a:t>(4 </a:t>
            </a:r>
            <a:r>
              <a:rPr lang="en-US" sz="2000" b="1" dirty="0"/>
              <a:t>of </a:t>
            </a:r>
            <a:r>
              <a:rPr lang="en-US" sz="2000" b="1" dirty="0" smtClean="0"/>
              <a:t>6) </a:t>
            </a:r>
            <a:br>
              <a:rPr lang="en-US" sz="2000" b="1" dirty="0" smtClean="0"/>
            </a:br>
            <a:r>
              <a:rPr lang="en-US" b="1" dirty="0" smtClean="0"/>
              <a:t>Figure 5.2</a:t>
            </a:r>
            <a:br>
              <a:rPr lang="en-US" b="1" dirty="0" smtClean="0"/>
            </a:br>
            <a:r>
              <a:rPr lang="en-US" b="1" dirty="0"/>
              <a:t>Brain-Wave </a:t>
            </a:r>
            <a:r>
              <a:rPr lang="en-US" b="1" dirty="0" smtClean="0"/>
              <a:t>Patterns during </a:t>
            </a:r>
            <a:r>
              <a:rPr lang="en-US" b="1" dirty="0"/>
              <a:t>Wakefulness and Sleep</a:t>
            </a:r>
            <a:endParaRPr lang="en-US" sz="2800" b="1" dirty="0"/>
          </a:p>
        </p:txBody>
      </p:sp>
      <p:pic>
        <p:nvPicPr>
          <p:cNvPr id="3" name="Picture 2" descr="Brain-wave patterns during wakefulness and sleep. Alpha waves during relaxed wakefulness are fast with short amplitude. Theta waves during stage N R E M 1 sleep have irregular are longer than alpha waves. They have short amplitude. Sleep spindles during stage N R E M 2 sleep are rapid bursts of high amplitude waves. Delta waves during stage N R E M 3 sleep are very slow alternating between very high peaks and low valleys. R E M or dreaming sleep has waves that are long, rapid, with a short amplitud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4525" y="1447800"/>
            <a:ext cx="5222075" cy="4800600"/>
          </a:xfrm>
          <a:prstGeom prst="rect">
            <a:avLst/>
          </a:prstGeom>
        </p:spPr>
      </p:pic>
    </p:spTree>
    <p:extLst>
      <p:ext uri="{BB962C8B-B14F-4D97-AF65-F5344CB8AC3E}">
        <p14:creationId xmlns:p14="http://schemas.microsoft.com/office/powerpoint/2010/main" val="574216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The Realms of Sleep </a:t>
            </a:r>
            <a:r>
              <a:rPr lang="en-US" sz="2000" b="1" dirty="0" smtClean="0"/>
              <a:t>(5 </a:t>
            </a:r>
            <a:r>
              <a:rPr lang="en-US" sz="2000" b="1" dirty="0"/>
              <a:t>of </a:t>
            </a:r>
            <a:r>
              <a:rPr lang="en-US" sz="2000" b="1" dirty="0" smtClean="0"/>
              <a:t>6) </a:t>
            </a:r>
            <a:r>
              <a:rPr lang="en-US" sz="2000" b="1" dirty="0"/>
              <a:t/>
            </a:r>
            <a:br>
              <a:rPr lang="en-US" sz="2000" b="1" dirty="0"/>
            </a:br>
            <a:r>
              <a:rPr lang="en-US" b="1" dirty="0"/>
              <a:t>Figure </a:t>
            </a:r>
            <a:r>
              <a:rPr lang="en-US" b="1" dirty="0" smtClean="0"/>
              <a:t>5.3</a:t>
            </a:r>
            <a:br>
              <a:rPr lang="en-US" b="1" dirty="0" smtClean="0"/>
            </a:br>
            <a:r>
              <a:rPr lang="en-US" b="1" dirty="0"/>
              <a:t>A Typical Night’s </a:t>
            </a:r>
            <a:r>
              <a:rPr lang="en-US" b="1" dirty="0" smtClean="0"/>
              <a:t>Sleep for </a:t>
            </a:r>
            <a:r>
              <a:rPr lang="en-US" b="1" dirty="0"/>
              <a:t>a Young Adult</a:t>
            </a:r>
          </a:p>
        </p:txBody>
      </p:sp>
      <p:pic>
        <p:nvPicPr>
          <p:cNvPr id="3" name="Picture 2" descr="A graph of a typical night’s sleep for a young adult. The vertical axis has stages of sleep rising from stage N R E M 3 to Awake. The horizontal axis represents the time of night from 11 p m to 7 a m.  Stages of N R E M 1 to 3 will be referred to as 1, 2, and 3. Cycle 1: the graph falls from awake to 1, 2, and 3 quickly after 11 p m, the cycle stays in 3 from 11:10 p m to 12:10 p m. It then rises to 2 from 12:10 a m to 12:15 a m and then rises to R E M sleep until 12:30 a m. Cycle 2: the graph falls to 2 from 12:30 a m to 12:35 a m. It then falls to 3 from 12:35 a m to 1:30 a m. It then rises to 2 from 1:30 a m to 1:40 a m. It then rises to R E M from 1:40 a m to 2:00 a m. Cycle 3: the graph falls from near wakefulness at 2:00 a m to 1 at 2:05 a m. It then falls to 2 from 2:05 a m to 2:20 a m. It then falls to 3 from 2:20 a m to 3:05, rising to 2 from 3:05 a m to 3:10 a m. and then rises to R E M from 3:10 a m to 3:45 a m. Cycle 4: starts at 2 from 3:45 a m to 4:10 a m. Falls to 3 from 4:10 a m to 4:15 a m. It then rises to 2 from 4:15 a m to 4:45 a m. It then rises to  R E M from 4:45 a m to 5:10 a m. Cycle 5: falls from near wakefulness at 5:10 a m to 2 from 5:12 a m to 5:15 a m. It then falls to 3 from 5:15 a m to 5:55 a m. It then rises to R E M from 5:55 a m to 7 a m. All values are approximat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251" y="1524000"/>
            <a:ext cx="6996749" cy="4724400"/>
          </a:xfrm>
          <a:prstGeom prst="rect">
            <a:avLst/>
          </a:prstGeom>
        </p:spPr>
      </p:pic>
    </p:spTree>
    <p:extLst>
      <p:ext uri="{BB962C8B-B14F-4D97-AF65-F5344CB8AC3E}">
        <p14:creationId xmlns:p14="http://schemas.microsoft.com/office/powerpoint/2010/main" val="1253055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The Realms of Sleep </a:t>
            </a:r>
            <a:r>
              <a:rPr lang="en-US" sz="2000" b="1" dirty="0" smtClean="0"/>
              <a:t>(6 </a:t>
            </a:r>
            <a:r>
              <a:rPr lang="en-US" sz="2000" b="1" dirty="0"/>
              <a:t>of </a:t>
            </a:r>
            <a:r>
              <a:rPr lang="en-US" sz="2000" b="1" dirty="0" smtClean="0"/>
              <a:t>6) </a:t>
            </a:r>
            <a:r>
              <a:rPr lang="en-US" sz="2000" b="1" dirty="0"/>
              <a:t/>
            </a:r>
            <a:br>
              <a:rPr lang="en-US" sz="2000" b="1" dirty="0"/>
            </a:br>
            <a:r>
              <a:rPr lang="en-US" b="1" dirty="0" smtClean="0"/>
              <a:t>Table 5.1</a:t>
            </a:r>
            <a:br>
              <a:rPr lang="en-US" b="1" dirty="0" smtClean="0"/>
            </a:br>
            <a:r>
              <a:rPr lang="en-US" b="1" dirty="0" smtClean="0"/>
              <a:t>Characteristics of Sleep Stages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507322481"/>
              </p:ext>
            </p:extLst>
          </p:nvPr>
        </p:nvGraphicFramePr>
        <p:xfrm>
          <a:off x="457200" y="1600200"/>
          <a:ext cx="8229600" cy="4386945"/>
        </p:xfrm>
        <a:graphic>
          <a:graphicData uri="http://schemas.openxmlformats.org/drawingml/2006/table">
            <a:tbl>
              <a:tblPr firstRow="1" bandRow="1">
                <a:tableStyleId>{3B4B98B0-60AC-42C2-AFA5-B58CD77FA1E5}</a:tableStyleId>
              </a:tblPr>
              <a:tblGrid>
                <a:gridCol w="2362200"/>
                <a:gridCol w="5867400"/>
              </a:tblGrid>
              <a:tr h="446315">
                <a:tc>
                  <a:txBody>
                    <a:bodyPr/>
                    <a:lstStyle/>
                    <a:p>
                      <a:r>
                        <a:rPr lang="en-US" sz="2200" b="0" dirty="0" smtClean="0"/>
                        <a:t>REM sleep</a:t>
                      </a:r>
                      <a:endParaRPr lang="en-US" sz="22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200" b="0" i="0" u="none" strike="noStrike" kern="1200" baseline="0" dirty="0" smtClean="0">
                          <a:solidFill>
                            <a:schemeClr val="tx1"/>
                          </a:solidFill>
                          <a:latin typeface="+mn-lt"/>
                          <a:ea typeface="+mn-ea"/>
                          <a:cs typeface="+mn-cs"/>
                        </a:rPr>
                        <a:t>Active brain but inactive muscles</a:t>
                      </a:r>
                      <a:endParaRPr lang="en-US" sz="22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46315">
                <a:tc>
                  <a:txBody>
                    <a:bodyPr/>
                    <a:lstStyle/>
                    <a:p>
                      <a:r>
                        <a:rPr lang="en-US" sz="2200" b="0" dirty="0" smtClean="0"/>
                        <a:t>NREM-1</a:t>
                      </a:r>
                      <a:endParaRPr lang="en-US" sz="22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2200" b="0" i="0" u="none" strike="noStrike" kern="1200" baseline="0" dirty="0" smtClean="0">
                          <a:solidFill>
                            <a:schemeClr val="tx1"/>
                          </a:solidFill>
                          <a:latin typeface="+mn-lt"/>
                          <a:ea typeface="+mn-ea"/>
                          <a:cs typeface="+mn-cs"/>
                        </a:rPr>
                        <a:t>Period when the sleeper is on the edge of consciousness, in a light sleep</a:t>
                      </a:r>
                      <a:endParaRPr lang="en-US" sz="22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463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0" dirty="0" smtClean="0"/>
                        <a:t>NREM-2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200" b="0" i="0" u="none" strike="noStrike" kern="1200" baseline="0" dirty="0" smtClean="0">
                          <a:solidFill>
                            <a:schemeClr val="tx1"/>
                          </a:solidFill>
                          <a:latin typeface="+mn-lt"/>
                          <a:ea typeface="+mn-ea"/>
                          <a:cs typeface="+mn-cs"/>
                        </a:rPr>
                        <a:t>Sleep stage characterized by short bursts of rapid waves</a:t>
                      </a:r>
                      <a:endParaRPr lang="en-US" sz="22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463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0" dirty="0" smtClean="0"/>
                        <a:t>NREM-3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2200" b="0" i="0" u="none" strike="noStrike" kern="1200" baseline="0" dirty="0" smtClean="0">
                          <a:solidFill>
                            <a:schemeClr val="tx1"/>
                          </a:solidFill>
                          <a:latin typeface="+mn-lt"/>
                          <a:ea typeface="+mn-ea"/>
                          <a:cs typeface="+mn-cs"/>
                        </a:rPr>
                        <a:t>Sleep stage characterized by very slow waves with high peaks</a:t>
                      </a:r>
                      <a:endParaRPr lang="en-US" sz="22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46315">
                <a:tc>
                  <a:txBody>
                    <a:bodyPr/>
                    <a:lstStyle/>
                    <a:p>
                      <a:r>
                        <a:rPr lang="en-US" sz="2200" b="0" dirty="0" smtClean="0"/>
                        <a:t>Alpha waves</a:t>
                      </a:r>
                      <a:endParaRPr lang="en-US" sz="22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200" b="0" i="0" u="none" strike="noStrike" kern="1200" baseline="0" dirty="0" smtClean="0">
                          <a:solidFill>
                            <a:schemeClr val="tx1"/>
                          </a:solidFill>
                          <a:latin typeface="+mn-lt"/>
                          <a:ea typeface="+mn-ea"/>
                          <a:cs typeface="+mn-cs"/>
                        </a:rPr>
                        <a:t>Brain activity during a state of relaxed wakefulness</a:t>
                      </a:r>
                      <a:endParaRPr lang="en-US" sz="22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46315">
                <a:tc>
                  <a:txBody>
                    <a:bodyPr/>
                    <a:lstStyle/>
                    <a:p>
                      <a:r>
                        <a:rPr lang="en-US" sz="2200" b="0" dirty="0" smtClean="0"/>
                        <a:t>Sleep</a:t>
                      </a:r>
                      <a:r>
                        <a:rPr lang="en-US" sz="2200" b="0" baseline="0" dirty="0" smtClean="0"/>
                        <a:t> spindles</a:t>
                      </a:r>
                      <a:endParaRPr lang="en-US" sz="22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2200" b="0" i="0" u="none" strike="noStrike" kern="1200" baseline="0" dirty="0" smtClean="0">
                          <a:solidFill>
                            <a:schemeClr val="tx1"/>
                          </a:solidFill>
                          <a:latin typeface="+mn-lt"/>
                          <a:ea typeface="+mn-ea"/>
                          <a:cs typeface="+mn-cs"/>
                        </a:rPr>
                        <a:t>Short, high-peaking waves</a:t>
                      </a:r>
                      <a:endParaRPr lang="en-US" sz="22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46315">
                <a:tc>
                  <a:txBody>
                    <a:bodyPr/>
                    <a:lstStyle/>
                    <a:p>
                      <a:r>
                        <a:rPr lang="en-US" sz="2200" b="0" dirty="0" smtClean="0"/>
                        <a:t>Delta waves</a:t>
                      </a:r>
                      <a:endParaRPr lang="en-US" sz="22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200" b="0" i="0" u="none" strike="noStrike" kern="1200" baseline="0" dirty="0" smtClean="0">
                          <a:solidFill>
                            <a:schemeClr val="tx1"/>
                          </a:solidFill>
                          <a:latin typeface="+mn-lt"/>
                          <a:ea typeface="+mn-ea"/>
                          <a:cs typeface="+mn-cs"/>
                        </a:rPr>
                        <a:t>Waves present during deep sleep</a:t>
                      </a:r>
                      <a:endParaRPr lang="en-US" sz="22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62901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Biological Rhythms: The Tides of Experience </a:t>
            </a:r>
          </a:p>
        </p:txBody>
      </p:sp>
      <p:sp>
        <p:nvSpPr>
          <p:cNvPr id="6" name="Content Placeholder 5"/>
          <p:cNvSpPr>
            <a:spLocks noGrp="1"/>
          </p:cNvSpPr>
          <p:nvPr>
            <p:ph idx="1"/>
          </p:nvPr>
        </p:nvSpPr>
        <p:spPr/>
        <p:txBody>
          <a:bodyPr/>
          <a:lstStyle/>
          <a:p>
            <a:r>
              <a:rPr lang="en-US" sz="2800" b="1" dirty="0"/>
              <a:t>LO 5.1.A</a:t>
            </a:r>
            <a:r>
              <a:rPr lang="en-US" sz="2800" dirty="0"/>
              <a:t> Define circadian rhythms, and explain how the body’s “biological clock” works (and what happens when it doesn’t).</a:t>
            </a:r>
          </a:p>
          <a:p>
            <a:r>
              <a:rPr lang="en-US" sz="2800" b="1" dirty="0"/>
              <a:t>LO 5.1.B</a:t>
            </a:r>
            <a:r>
              <a:rPr lang="en-US" sz="2800" dirty="0"/>
              <a:t> Explain why seasonal affective disorder and premenstrual syndrome are examples of long-term biological rhythms, and summarize the evidence regarding the existence of both phenomena. </a:t>
            </a:r>
          </a:p>
        </p:txBody>
      </p:sp>
    </p:spTree>
    <p:extLst>
      <p:ext uri="{BB962C8B-B14F-4D97-AF65-F5344CB8AC3E}">
        <p14:creationId xmlns:p14="http://schemas.microsoft.com/office/powerpoint/2010/main" val="4099539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Why We Sleep </a:t>
            </a:r>
            <a:r>
              <a:rPr lang="en-US" sz="2000" dirty="0" smtClean="0"/>
              <a:t>(1 </a:t>
            </a:r>
            <a:r>
              <a:rPr lang="en-US" sz="2000" dirty="0"/>
              <a:t>of </a:t>
            </a:r>
            <a:r>
              <a:rPr lang="en-US" sz="2000" dirty="0" smtClean="0"/>
              <a:t>4) </a:t>
            </a:r>
            <a:endParaRPr lang="en-US" dirty="0"/>
          </a:p>
        </p:txBody>
      </p:sp>
      <p:sp>
        <p:nvSpPr>
          <p:cNvPr id="5" name="Content Placeholder 4"/>
          <p:cNvSpPr>
            <a:spLocks noGrp="1"/>
          </p:cNvSpPr>
          <p:nvPr>
            <p:ph idx="1"/>
          </p:nvPr>
        </p:nvSpPr>
        <p:spPr/>
        <p:txBody>
          <a:bodyPr/>
          <a:lstStyle/>
          <a:p>
            <a:r>
              <a:rPr lang="en-US" dirty="0"/>
              <a:t>Sleep is necessary </a:t>
            </a:r>
            <a:r>
              <a:rPr lang="en-US" dirty="0" smtClean="0"/>
              <a:t>for:</a:t>
            </a:r>
          </a:p>
          <a:p>
            <a:pPr lvl="1"/>
            <a:r>
              <a:rPr lang="en-US" dirty="0" smtClean="0"/>
              <a:t>bodily restoration</a:t>
            </a:r>
          </a:p>
          <a:p>
            <a:pPr lvl="1"/>
            <a:r>
              <a:rPr lang="en-US" dirty="0" smtClean="0"/>
              <a:t>normal </a:t>
            </a:r>
            <a:r>
              <a:rPr lang="en-US" dirty="0"/>
              <a:t>mental </a:t>
            </a:r>
            <a:r>
              <a:rPr lang="en-US" dirty="0" smtClean="0"/>
              <a:t>functioning</a:t>
            </a:r>
            <a:endParaRPr lang="en-US" dirty="0"/>
          </a:p>
          <a:p>
            <a:r>
              <a:rPr lang="en-US" dirty="0" smtClean="0"/>
              <a:t>Sleep </a:t>
            </a:r>
            <a:r>
              <a:rPr lang="en-US" dirty="0"/>
              <a:t>appears to provide a time-out period, so that the body </a:t>
            </a:r>
            <a:r>
              <a:rPr lang="en-US" dirty="0" smtClean="0"/>
              <a:t>can:</a:t>
            </a:r>
          </a:p>
          <a:p>
            <a:pPr lvl="1"/>
            <a:r>
              <a:rPr lang="en-US" dirty="0" smtClean="0"/>
              <a:t>eliminate waste </a:t>
            </a:r>
            <a:r>
              <a:rPr lang="en-US" dirty="0"/>
              <a:t>products from </a:t>
            </a:r>
            <a:r>
              <a:rPr lang="en-US" dirty="0" smtClean="0"/>
              <a:t>muscles</a:t>
            </a:r>
            <a:endParaRPr lang="en-US" dirty="0"/>
          </a:p>
          <a:p>
            <a:pPr lvl="1"/>
            <a:r>
              <a:rPr lang="en-US" dirty="0" smtClean="0"/>
              <a:t>repair cells</a:t>
            </a:r>
          </a:p>
          <a:p>
            <a:pPr lvl="1"/>
            <a:r>
              <a:rPr lang="en-US" dirty="0" smtClean="0"/>
              <a:t>conserve </a:t>
            </a:r>
            <a:r>
              <a:rPr lang="en-US" dirty="0"/>
              <a:t>or replenish energy </a:t>
            </a:r>
            <a:r>
              <a:rPr lang="en-US" dirty="0" smtClean="0"/>
              <a:t>stores</a:t>
            </a:r>
          </a:p>
          <a:p>
            <a:pPr lvl="1"/>
            <a:r>
              <a:rPr lang="en-US" dirty="0" smtClean="0"/>
              <a:t>strengthen the immune system</a:t>
            </a:r>
          </a:p>
          <a:p>
            <a:pPr lvl="1"/>
            <a:r>
              <a:rPr lang="en-US" dirty="0" smtClean="0"/>
              <a:t>recover </a:t>
            </a:r>
            <a:r>
              <a:rPr lang="en-US" dirty="0"/>
              <a:t>abilities lost during the </a:t>
            </a:r>
            <a:r>
              <a:rPr lang="en-US" dirty="0" smtClean="0"/>
              <a:t>day</a:t>
            </a:r>
            <a:endParaRPr lang="en-US" dirty="0"/>
          </a:p>
        </p:txBody>
      </p:sp>
    </p:spTree>
    <p:extLst>
      <p:ext uri="{BB962C8B-B14F-4D97-AF65-F5344CB8AC3E}">
        <p14:creationId xmlns:p14="http://schemas.microsoft.com/office/powerpoint/2010/main" val="3939168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Why We Sleep </a:t>
            </a:r>
            <a:r>
              <a:rPr lang="en-US" sz="2000" dirty="0" smtClean="0"/>
              <a:t>(2 </a:t>
            </a:r>
            <a:r>
              <a:rPr lang="en-US" sz="2000" dirty="0"/>
              <a:t>of </a:t>
            </a:r>
            <a:r>
              <a:rPr lang="en-US" sz="2000" dirty="0" smtClean="0"/>
              <a:t>4) </a:t>
            </a:r>
            <a:endParaRPr lang="en-US" dirty="0"/>
          </a:p>
        </p:txBody>
      </p:sp>
      <p:sp>
        <p:nvSpPr>
          <p:cNvPr id="5" name="Content Placeholder 4"/>
          <p:cNvSpPr>
            <a:spLocks noGrp="1"/>
          </p:cNvSpPr>
          <p:nvPr>
            <p:ph idx="1"/>
          </p:nvPr>
        </p:nvSpPr>
        <p:spPr/>
        <p:txBody>
          <a:bodyPr/>
          <a:lstStyle/>
          <a:p>
            <a:r>
              <a:rPr lang="en-US" dirty="0"/>
              <a:t>Many people get less than the optimal amount of sleep, perhaps suffering </a:t>
            </a:r>
            <a:r>
              <a:rPr lang="en-US" dirty="0" smtClean="0"/>
              <a:t>from:</a:t>
            </a:r>
          </a:p>
          <a:p>
            <a:pPr lvl="1"/>
            <a:r>
              <a:rPr lang="en-US" i="1" dirty="0" smtClean="0"/>
              <a:t>insomnia</a:t>
            </a:r>
            <a:endParaRPr lang="en-US" dirty="0" smtClean="0"/>
          </a:p>
          <a:p>
            <a:pPr lvl="1"/>
            <a:r>
              <a:rPr lang="en-US" i="1" dirty="0" smtClean="0"/>
              <a:t>sleep apnea</a:t>
            </a:r>
            <a:endParaRPr lang="en-US" dirty="0" smtClean="0"/>
          </a:p>
          <a:p>
            <a:pPr lvl="1"/>
            <a:r>
              <a:rPr lang="en-US" i="1" dirty="0" smtClean="0"/>
              <a:t>narcolepsy</a:t>
            </a:r>
            <a:endParaRPr lang="en-US" dirty="0" smtClean="0"/>
          </a:p>
          <a:p>
            <a:pPr lvl="1"/>
            <a:r>
              <a:rPr lang="en-US" i="1" dirty="0" smtClean="0"/>
              <a:t>REM </a:t>
            </a:r>
            <a:r>
              <a:rPr lang="en-US" i="1" dirty="0"/>
              <a:t>behavior </a:t>
            </a:r>
            <a:r>
              <a:rPr lang="en-US" i="1" dirty="0" smtClean="0"/>
              <a:t>disorder</a:t>
            </a:r>
            <a:endParaRPr lang="en-US" dirty="0" smtClean="0"/>
          </a:p>
          <a:p>
            <a:r>
              <a:rPr lang="en-US" dirty="0" smtClean="0"/>
              <a:t>The </a:t>
            </a:r>
            <a:r>
              <a:rPr lang="en-US" dirty="0"/>
              <a:t>most common reason for daytime sleepiness is probably a simple lack of sleep</a:t>
            </a:r>
            <a:r>
              <a:rPr lang="en-US" dirty="0" smtClean="0"/>
              <a:t>.</a:t>
            </a:r>
          </a:p>
          <a:p>
            <a:pPr lvl="1"/>
            <a:r>
              <a:rPr lang="en-US" dirty="0" smtClean="0"/>
              <a:t>Most </a:t>
            </a:r>
            <a:r>
              <a:rPr lang="en-US" dirty="0"/>
              <a:t>adults </a:t>
            </a:r>
            <a:r>
              <a:rPr lang="en-US" dirty="0" smtClean="0"/>
              <a:t>need more </a:t>
            </a:r>
            <a:r>
              <a:rPr lang="en-US" dirty="0"/>
              <a:t>than 6 hours for optimal performance, and many adolescents need 10.</a:t>
            </a:r>
          </a:p>
        </p:txBody>
      </p:sp>
    </p:spTree>
    <p:extLst>
      <p:ext uri="{BB962C8B-B14F-4D97-AF65-F5344CB8AC3E}">
        <p14:creationId xmlns:p14="http://schemas.microsoft.com/office/powerpoint/2010/main" val="339280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Why We Sleep </a:t>
            </a:r>
            <a:r>
              <a:rPr lang="en-US" sz="2000" dirty="0" smtClean="0"/>
              <a:t>(3 </a:t>
            </a:r>
            <a:r>
              <a:rPr lang="en-US" sz="2000" dirty="0"/>
              <a:t>of </a:t>
            </a:r>
            <a:r>
              <a:rPr lang="en-US" sz="2000" dirty="0" smtClean="0"/>
              <a:t>4) </a:t>
            </a:r>
            <a:endParaRPr lang="en-US" dirty="0"/>
          </a:p>
        </p:txBody>
      </p:sp>
      <p:sp>
        <p:nvSpPr>
          <p:cNvPr id="5" name="Content Placeholder 4"/>
          <p:cNvSpPr>
            <a:spLocks noGrp="1"/>
          </p:cNvSpPr>
          <p:nvPr>
            <p:ph idx="1"/>
          </p:nvPr>
        </p:nvSpPr>
        <p:spPr/>
        <p:txBody>
          <a:bodyPr/>
          <a:lstStyle/>
          <a:p>
            <a:r>
              <a:rPr lang="en-US" dirty="0"/>
              <a:t>Sleep may contribute </a:t>
            </a:r>
            <a:r>
              <a:rPr lang="en-US" dirty="0" smtClean="0"/>
              <a:t>to:</a:t>
            </a:r>
          </a:p>
          <a:p>
            <a:pPr lvl="1"/>
            <a:r>
              <a:rPr lang="en-US" dirty="0" smtClean="0"/>
              <a:t>the </a:t>
            </a:r>
            <a:r>
              <a:rPr lang="en-US" dirty="0"/>
              <a:t>consolidation of memories </a:t>
            </a:r>
            <a:endParaRPr lang="en-US" dirty="0" smtClean="0"/>
          </a:p>
          <a:p>
            <a:pPr lvl="1"/>
            <a:r>
              <a:rPr lang="en-US" dirty="0" smtClean="0"/>
              <a:t>subsequent </a:t>
            </a:r>
            <a:r>
              <a:rPr lang="en-US" dirty="0"/>
              <a:t>problem </a:t>
            </a:r>
            <a:r>
              <a:rPr lang="en-US" dirty="0" smtClean="0"/>
              <a:t>solving </a:t>
            </a:r>
          </a:p>
          <a:p>
            <a:r>
              <a:rPr lang="en-US" dirty="0"/>
              <a:t>These benefits have been associated most closely with slow-wave </a:t>
            </a:r>
            <a:r>
              <a:rPr lang="en-US" dirty="0" smtClean="0"/>
              <a:t>sleep.</a:t>
            </a:r>
          </a:p>
          <a:p>
            <a:pPr lvl="1"/>
            <a:r>
              <a:rPr lang="en-US" dirty="0" smtClean="0"/>
              <a:t>also </a:t>
            </a:r>
            <a:r>
              <a:rPr lang="en-US" dirty="0"/>
              <a:t>with REM </a:t>
            </a:r>
            <a:r>
              <a:rPr lang="en-US" dirty="0" smtClean="0"/>
              <a:t>sleep</a:t>
            </a:r>
            <a:endParaRPr lang="en-US" dirty="0"/>
          </a:p>
          <a:p>
            <a:r>
              <a:rPr lang="en-US" dirty="0"/>
              <a:t>The underlying </a:t>
            </a:r>
            <a:r>
              <a:rPr lang="en-US" dirty="0" smtClean="0"/>
              <a:t>biology appears </a:t>
            </a:r>
            <a:r>
              <a:rPr lang="en-US" dirty="0"/>
              <a:t>to </a:t>
            </a:r>
            <a:r>
              <a:rPr lang="en-US" dirty="0" smtClean="0"/>
              <a:t>involve:</a:t>
            </a:r>
          </a:p>
          <a:p>
            <a:pPr lvl="1"/>
            <a:r>
              <a:rPr lang="en-US" dirty="0" smtClean="0"/>
              <a:t>the </a:t>
            </a:r>
            <a:r>
              <a:rPr lang="en-US" dirty="0"/>
              <a:t>formation of new synaptic </a:t>
            </a:r>
            <a:r>
              <a:rPr lang="en-US" dirty="0" smtClean="0"/>
              <a:t>connections</a:t>
            </a:r>
          </a:p>
          <a:p>
            <a:pPr lvl="1"/>
            <a:r>
              <a:rPr lang="en-US" dirty="0" smtClean="0"/>
              <a:t>the </a:t>
            </a:r>
            <a:r>
              <a:rPr lang="en-US" dirty="0"/>
              <a:t>weakening of connections that are no longer needed</a:t>
            </a:r>
          </a:p>
        </p:txBody>
      </p:sp>
    </p:spTree>
    <p:extLst>
      <p:ext uri="{BB962C8B-B14F-4D97-AF65-F5344CB8AC3E}">
        <p14:creationId xmlns:p14="http://schemas.microsoft.com/office/powerpoint/2010/main" val="1957888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Why We Sleep </a:t>
            </a:r>
            <a:r>
              <a:rPr lang="en-US" sz="2000" b="1" dirty="0" smtClean="0"/>
              <a:t>(4 </a:t>
            </a:r>
            <a:r>
              <a:rPr lang="en-US" sz="2000" b="1" dirty="0"/>
              <a:t>of </a:t>
            </a:r>
            <a:r>
              <a:rPr lang="en-US" sz="2000" b="1" dirty="0" smtClean="0"/>
              <a:t>4)</a:t>
            </a:r>
            <a:br>
              <a:rPr lang="en-US" sz="2000" b="1" dirty="0" smtClean="0"/>
            </a:br>
            <a:r>
              <a:rPr lang="en-US" b="1" dirty="0" smtClean="0"/>
              <a:t>Figure 5.4</a:t>
            </a:r>
            <a:br>
              <a:rPr lang="en-US" b="1" dirty="0" smtClean="0"/>
            </a:br>
            <a:r>
              <a:rPr lang="en-US" b="1" dirty="0" smtClean="0"/>
              <a:t>Sleep and Consolidation in Memory</a:t>
            </a:r>
            <a:endParaRPr lang="en-US" b="1" dirty="0"/>
          </a:p>
        </p:txBody>
      </p:sp>
      <p:pic>
        <p:nvPicPr>
          <p:cNvPr id="3" name="Picture 2" descr="A graph of recognition scores versus percent compares those who were tested during waking hours by those who were tested after sleeping on how well they remembered negative and neutral scenes. The following list provides the data: negative scenes, wake, 43 percent, and sleep, 68 percent; neutral scenes, wake, 48 percent; and sleep, 42 percent. All values are approximat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1504831"/>
            <a:ext cx="6705600" cy="4743569"/>
          </a:xfrm>
          <a:prstGeom prst="rect">
            <a:avLst/>
          </a:prstGeom>
        </p:spPr>
      </p:pic>
    </p:spTree>
    <p:extLst>
      <p:ext uri="{BB962C8B-B14F-4D97-AF65-F5344CB8AC3E}">
        <p14:creationId xmlns:p14="http://schemas.microsoft.com/office/powerpoint/2010/main" val="603091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Exploring the Dream World </a:t>
            </a:r>
          </a:p>
        </p:txBody>
      </p:sp>
      <p:sp>
        <p:nvSpPr>
          <p:cNvPr id="5" name="Content Placeholder 4"/>
          <p:cNvSpPr>
            <a:spLocks noGrp="1"/>
          </p:cNvSpPr>
          <p:nvPr>
            <p:ph idx="1"/>
          </p:nvPr>
        </p:nvSpPr>
        <p:spPr/>
        <p:txBody>
          <a:bodyPr/>
          <a:lstStyle/>
          <a:p>
            <a:r>
              <a:rPr lang="en-US" sz="2800" b="1" dirty="0"/>
              <a:t>LO 5.3.A</a:t>
            </a:r>
            <a:r>
              <a:rPr lang="en-US" sz="2800" dirty="0"/>
              <a:t> Discuss explanations for why we dream.</a:t>
            </a:r>
          </a:p>
          <a:p>
            <a:r>
              <a:rPr lang="en-US" sz="2800" b="1" dirty="0"/>
              <a:t>LO 5.3.B</a:t>
            </a:r>
            <a:r>
              <a:rPr lang="en-US" sz="2800" dirty="0"/>
              <a:t> Summarize the strengths and weaknesses of each major dream theory. </a:t>
            </a:r>
          </a:p>
        </p:txBody>
      </p:sp>
    </p:spTree>
    <p:extLst>
      <p:ext uri="{BB962C8B-B14F-4D97-AF65-F5344CB8AC3E}">
        <p14:creationId xmlns:p14="http://schemas.microsoft.com/office/powerpoint/2010/main" val="2411502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Explanations of Dreaming </a:t>
            </a:r>
            <a:r>
              <a:rPr lang="en-US" sz="2000" dirty="0" smtClean="0"/>
              <a:t>(1 </a:t>
            </a:r>
            <a:r>
              <a:rPr lang="en-US" sz="2000" dirty="0"/>
              <a:t>of </a:t>
            </a:r>
            <a:r>
              <a:rPr lang="en-US" sz="2000" dirty="0" smtClean="0"/>
              <a:t>7) </a:t>
            </a:r>
            <a:endParaRPr lang="en-US" dirty="0"/>
          </a:p>
        </p:txBody>
      </p:sp>
      <p:sp>
        <p:nvSpPr>
          <p:cNvPr id="5" name="Content Placeholder 4"/>
          <p:cNvSpPr>
            <a:spLocks noGrp="1"/>
          </p:cNvSpPr>
          <p:nvPr>
            <p:ph idx="1"/>
          </p:nvPr>
        </p:nvSpPr>
        <p:spPr/>
        <p:txBody>
          <a:bodyPr/>
          <a:lstStyle/>
          <a:p>
            <a:r>
              <a:rPr lang="en-US" dirty="0"/>
              <a:t>Freud thought </a:t>
            </a:r>
            <a:r>
              <a:rPr lang="en-US" dirty="0" smtClean="0"/>
              <a:t>that:</a:t>
            </a:r>
          </a:p>
          <a:p>
            <a:pPr lvl="1"/>
            <a:r>
              <a:rPr lang="en-US" dirty="0" smtClean="0"/>
              <a:t>dreams </a:t>
            </a:r>
            <a:r>
              <a:rPr lang="en-US" dirty="0"/>
              <a:t>allow us to express forbidden or unrealistic </a:t>
            </a:r>
            <a:r>
              <a:rPr lang="en-US" dirty="0" smtClean="0"/>
              <a:t>desires</a:t>
            </a:r>
          </a:p>
          <a:p>
            <a:pPr lvl="1"/>
            <a:r>
              <a:rPr lang="en-US" dirty="0" smtClean="0"/>
              <a:t>these desires have </a:t>
            </a:r>
            <a:r>
              <a:rPr lang="en-US" dirty="0"/>
              <a:t>been forced into the unconscious part of the </a:t>
            </a:r>
            <a:r>
              <a:rPr lang="en-US" dirty="0" smtClean="0"/>
              <a:t>mind</a:t>
            </a:r>
          </a:p>
          <a:p>
            <a:r>
              <a:rPr lang="en-US" dirty="0" smtClean="0"/>
              <a:t>There </a:t>
            </a:r>
            <a:r>
              <a:rPr lang="en-US" dirty="0"/>
              <a:t>is no objective way to verify Freudian interpretations of </a:t>
            </a:r>
            <a:r>
              <a:rPr lang="en-US" dirty="0" smtClean="0"/>
              <a:t>dreams.</a:t>
            </a:r>
          </a:p>
          <a:p>
            <a:r>
              <a:rPr lang="en-US" dirty="0" smtClean="0"/>
              <a:t>There is no convincing </a:t>
            </a:r>
            <a:r>
              <a:rPr lang="en-US" dirty="0"/>
              <a:t>support for most of his claims. </a:t>
            </a:r>
          </a:p>
        </p:txBody>
      </p:sp>
    </p:spTree>
    <p:extLst>
      <p:ext uri="{BB962C8B-B14F-4D97-AF65-F5344CB8AC3E}">
        <p14:creationId xmlns:p14="http://schemas.microsoft.com/office/powerpoint/2010/main" val="3885995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Explanations of Dreaming </a:t>
            </a:r>
            <a:r>
              <a:rPr lang="en-US" sz="2000" dirty="0" smtClean="0"/>
              <a:t>(2 </a:t>
            </a:r>
            <a:r>
              <a:rPr lang="en-US" sz="2000" dirty="0"/>
              <a:t>of </a:t>
            </a:r>
            <a:r>
              <a:rPr lang="en-US" sz="2000" dirty="0" smtClean="0"/>
              <a:t>7) </a:t>
            </a:r>
            <a:endParaRPr lang="en-US" dirty="0"/>
          </a:p>
        </p:txBody>
      </p:sp>
      <p:sp>
        <p:nvSpPr>
          <p:cNvPr id="5" name="Content Placeholder 4"/>
          <p:cNvSpPr>
            <a:spLocks noGrp="1"/>
          </p:cNvSpPr>
          <p:nvPr>
            <p:ph idx="1"/>
          </p:nvPr>
        </p:nvSpPr>
        <p:spPr/>
        <p:txBody>
          <a:bodyPr/>
          <a:lstStyle/>
          <a:p>
            <a:r>
              <a:rPr lang="en-US" dirty="0"/>
              <a:t>Three modern theories of dreaming emphasize the connections between dreams and waking </a:t>
            </a:r>
            <a:r>
              <a:rPr lang="en-US" dirty="0" smtClean="0"/>
              <a:t>thoughts</a:t>
            </a:r>
            <a:r>
              <a:rPr lang="en-US" dirty="0"/>
              <a:t>:</a:t>
            </a:r>
            <a:endParaRPr lang="en-US" dirty="0" smtClean="0"/>
          </a:p>
          <a:p>
            <a:pPr lvl="1"/>
            <a:r>
              <a:rPr lang="en-US" i="1" dirty="0" smtClean="0"/>
              <a:t>problem-focused approach</a:t>
            </a:r>
          </a:p>
          <a:p>
            <a:pPr lvl="1"/>
            <a:r>
              <a:rPr lang="en-US" i="1" dirty="0" smtClean="0"/>
              <a:t>cognitive approach</a:t>
            </a:r>
          </a:p>
          <a:p>
            <a:pPr lvl="1"/>
            <a:r>
              <a:rPr lang="en-US" i="1" dirty="0" smtClean="0"/>
              <a:t>activation–synthesis theory</a:t>
            </a:r>
            <a:endParaRPr lang="en-US" i="1" dirty="0"/>
          </a:p>
        </p:txBody>
      </p:sp>
    </p:spTree>
    <p:extLst>
      <p:ext uri="{BB962C8B-B14F-4D97-AF65-F5344CB8AC3E}">
        <p14:creationId xmlns:p14="http://schemas.microsoft.com/office/powerpoint/2010/main" val="3647455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Explanations of Dreaming </a:t>
            </a:r>
            <a:r>
              <a:rPr lang="en-US" sz="2000" dirty="0" smtClean="0"/>
              <a:t>(3 </a:t>
            </a:r>
            <a:r>
              <a:rPr lang="en-US" sz="2000" dirty="0"/>
              <a:t>of </a:t>
            </a:r>
            <a:r>
              <a:rPr lang="en-US" sz="2000" dirty="0" smtClean="0"/>
              <a:t>7) </a:t>
            </a:r>
            <a:endParaRPr lang="en-US" dirty="0"/>
          </a:p>
        </p:txBody>
      </p:sp>
      <p:sp>
        <p:nvSpPr>
          <p:cNvPr id="5" name="Content Placeholder 4"/>
          <p:cNvSpPr>
            <a:spLocks noGrp="1"/>
          </p:cNvSpPr>
          <p:nvPr>
            <p:ph idx="1"/>
          </p:nvPr>
        </p:nvSpPr>
        <p:spPr/>
        <p:txBody>
          <a:bodyPr/>
          <a:lstStyle/>
          <a:p>
            <a:r>
              <a:rPr lang="en-US" dirty="0"/>
              <a:t>The </a:t>
            </a:r>
            <a:r>
              <a:rPr lang="en-US" i="1" dirty="0"/>
              <a:t>problem-focused approach</a:t>
            </a:r>
            <a:r>
              <a:rPr lang="en-US" dirty="0"/>
              <a:t> holds </a:t>
            </a:r>
            <a:r>
              <a:rPr lang="en-US" dirty="0" smtClean="0"/>
              <a:t>that:</a:t>
            </a:r>
          </a:p>
          <a:p>
            <a:pPr lvl="1"/>
            <a:r>
              <a:rPr lang="en-US" dirty="0" smtClean="0"/>
              <a:t>dreams </a:t>
            </a:r>
            <a:r>
              <a:rPr lang="en-US" dirty="0"/>
              <a:t>express current concerns </a:t>
            </a:r>
            <a:endParaRPr lang="en-US" dirty="0" smtClean="0"/>
          </a:p>
          <a:p>
            <a:pPr lvl="1"/>
            <a:r>
              <a:rPr lang="en-US" dirty="0" smtClean="0"/>
              <a:t>may </a:t>
            </a:r>
            <a:r>
              <a:rPr lang="en-US" dirty="0"/>
              <a:t>even help us solve current </a:t>
            </a:r>
            <a:r>
              <a:rPr lang="en-US" dirty="0" smtClean="0"/>
              <a:t>problems</a:t>
            </a:r>
          </a:p>
          <a:p>
            <a:r>
              <a:rPr lang="en-US" dirty="0"/>
              <a:t>In </a:t>
            </a:r>
            <a:r>
              <a:rPr lang="en-US" dirty="0" smtClean="0"/>
              <a:t>this approach, </a:t>
            </a:r>
            <a:r>
              <a:rPr lang="en-US" dirty="0"/>
              <a:t>the symbols and metaphors in a </a:t>
            </a:r>
            <a:r>
              <a:rPr lang="en-US" dirty="0" smtClean="0"/>
              <a:t>dream:</a:t>
            </a:r>
          </a:p>
          <a:p>
            <a:pPr lvl="1"/>
            <a:r>
              <a:rPr lang="en-US" dirty="0" smtClean="0"/>
              <a:t>do </a:t>
            </a:r>
            <a:r>
              <a:rPr lang="en-US" dirty="0"/>
              <a:t>not </a:t>
            </a:r>
            <a:r>
              <a:rPr lang="en-US" dirty="0" smtClean="0"/>
              <a:t>disguise its </a:t>
            </a:r>
            <a:r>
              <a:rPr lang="en-US" dirty="0"/>
              <a:t>true </a:t>
            </a:r>
            <a:r>
              <a:rPr lang="en-US" dirty="0" smtClean="0"/>
              <a:t>meaning</a:t>
            </a:r>
          </a:p>
          <a:p>
            <a:pPr lvl="1"/>
            <a:r>
              <a:rPr lang="en-US" dirty="0" smtClean="0"/>
              <a:t>they actually convey it</a:t>
            </a:r>
          </a:p>
          <a:p>
            <a:r>
              <a:rPr lang="en-US" dirty="0" smtClean="0"/>
              <a:t>Example of problem focus in dreams: Text-anxiety dreams are common among college students.</a:t>
            </a:r>
          </a:p>
        </p:txBody>
      </p:sp>
    </p:spTree>
    <p:extLst>
      <p:ext uri="{BB962C8B-B14F-4D97-AF65-F5344CB8AC3E}">
        <p14:creationId xmlns:p14="http://schemas.microsoft.com/office/powerpoint/2010/main" val="880313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Explanations of Dreaming </a:t>
            </a:r>
            <a:r>
              <a:rPr lang="en-US" sz="2000" dirty="0" smtClean="0"/>
              <a:t>(4 </a:t>
            </a:r>
            <a:r>
              <a:rPr lang="en-US" sz="2000" dirty="0"/>
              <a:t>of </a:t>
            </a:r>
            <a:r>
              <a:rPr lang="en-US" sz="2000" dirty="0" smtClean="0"/>
              <a:t>7) </a:t>
            </a:r>
            <a:endParaRPr lang="en-US" dirty="0"/>
          </a:p>
        </p:txBody>
      </p:sp>
      <p:sp>
        <p:nvSpPr>
          <p:cNvPr id="5" name="Content Placeholder 4"/>
          <p:cNvSpPr>
            <a:spLocks noGrp="1"/>
          </p:cNvSpPr>
          <p:nvPr>
            <p:ph idx="1"/>
          </p:nvPr>
        </p:nvSpPr>
        <p:spPr/>
        <p:txBody>
          <a:bodyPr/>
          <a:lstStyle/>
          <a:p>
            <a:r>
              <a:rPr lang="en-US" dirty="0" smtClean="0"/>
              <a:t>The </a:t>
            </a:r>
            <a:r>
              <a:rPr lang="en-US" i="1" dirty="0" smtClean="0"/>
              <a:t>cognitive approach</a:t>
            </a:r>
            <a:r>
              <a:rPr lang="en-US" dirty="0" smtClean="0"/>
              <a:t> holds that dreams are simply a modification of the cognitive activity that goes on when we are awake.</a:t>
            </a:r>
          </a:p>
          <a:p>
            <a:r>
              <a:rPr lang="en-US" dirty="0"/>
              <a:t>Thus, the content of our dreams may </a:t>
            </a:r>
            <a:r>
              <a:rPr lang="en-US" dirty="0" smtClean="0"/>
              <a:t>include:</a:t>
            </a:r>
          </a:p>
          <a:p>
            <a:pPr lvl="1"/>
            <a:r>
              <a:rPr lang="en-US" dirty="0" smtClean="0"/>
              <a:t>thoughts,</a:t>
            </a:r>
          </a:p>
          <a:p>
            <a:pPr lvl="1"/>
            <a:r>
              <a:rPr lang="en-US" dirty="0" smtClean="0"/>
              <a:t>concepts, and</a:t>
            </a:r>
          </a:p>
          <a:p>
            <a:pPr lvl="1"/>
            <a:r>
              <a:rPr lang="en-US" dirty="0" smtClean="0"/>
              <a:t>scenarios that may </a:t>
            </a:r>
            <a:r>
              <a:rPr lang="en-US" dirty="0"/>
              <a:t>or may not be related to our daily </a:t>
            </a:r>
            <a:r>
              <a:rPr lang="en-US" dirty="0" smtClean="0"/>
              <a:t>problems</a:t>
            </a:r>
          </a:p>
        </p:txBody>
      </p:sp>
    </p:spTree>
    <p:extLst>
      <p:ext uri="{BB962C8B-B14F-4D97-AF65-F5344CB8AC3E}">
        <p14:creationId xmlns:p14="http://schemas.microsoft.com/office/powerpoint/2010/main" val="425875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Explanations of Dreaming </a:t>
            </a:r>
            <a:r>
              <a:rPr lang="en-US" sz="2000" dirty="0" smtClean="0"/>
              <a:t>(5 </a:t>
            </a:r>
            <a:r>
              <a:rPr lang="en-US" sz="2000" dirty="0"/>
              <a:t>of </a:t>
            </a:r>
            <a:r>
              <a:rPr lang="en-US" sz="2000" dirty="0" smtClean="0"/>
              <a:t>7) </a:t>
            </a:r>
            <a:endParaRPr lang="en-US" dirty="0"/>
          </a:p>
        </p:txBody>
      </p:sp>
      <p:sp>
        <p:nvSpPr>
          <p:cNvPr id="5" name="Content Placeholder 4"/>
          <p:cNvSpPr>
            <a:spLocks noGrp="1"/>
          </p:cNvSpPr>
          <p:nvPr>
            <p:ph idx="1"/>
          </p:nvPr>
        </p:nvSpPr>
        <p:spPr/>
        <p:txBody>
          <a:bodyPr/>
          <a:lstStyle/>
          <a:p>
            <a:r>
              <a:rPr lang="en-US" dirty="0"/>
              <a:t>The difference is that during </a:t>
            </a:r>
            <a:r>
              <a:rPr lang="en-US" dirty="0" smtClean="0"/>
              <a:t>sleep:</a:t>
            </a:r>
          </a:p>
          <a:p>
            <a:pPr lvl="1"/>
            <a:r>
              <a:rPr lang="en-US" dirty="0" smtClean="0"/>
              <a:t>we </a:t>
            </a:r>
            <a:r>
              <a:rPr lang="en-US" dirty="0"/>
              <a:t>are cut off from sensory input from the </a:t>
            </a:r>
            <a:r>
              <a:rPr lang="en-US" dirty="0" smtClean="0"/>
              <a:t>world </a:t>
            </a:r>
          </a:p>
          <a:p>
            <a:pPr lvl="1"/>
            <a:r>
              <a:rPr lang="en-US" dirty="0" smtClean="0"/>
              <a:t>our </a:t>
            </a:r>
            <a:r>
              <a:rPr lang="en-US" dirty="0"/>
              <a:t>thoughts tend to be more diffuse and </a:t>
            </a:r>
            <a:r>
              <a:rPr lang="en-US" dirty="0" smtClean="0"/>
              <a:t>unfocused</a:t>
            </a:r>
          </a:p>
          <a:p>
            <a:pPr lvl="1"/>
            <a:r>
              <a:rPr lang="en-US" dirty="0" smtClean="0"/>
              <a:t>the only input to the brain is its own output</a:t>
            </a:r>
          </a:p>
          <a:p>
            <a:r>
              <a:rPr lang="en-US" dirty="0" smtClean="0"/>
              <a:t>The brain </a:t>
            </a:r>
            <a:r>
              <a:rPr lang="en-US" dirty="0"/>
              <a:t>shows similar patterns of activity when we are night dreaming as when we are daydreaming</a:t>
            </a:r>
            <a:r>
              <a:rPr lang="en-US" dirty="0" smtClean="0"/>
              <a:t>.</a:t>
            </a:r>
          </a:p>
          <a:p>
            <a:pPr lvl="1"/>
            <a:r>
              <a:rPr lang="en-US" dirty="0" smtClean="0"/>
              <a:t>suggests </a:t>
            </a:r>
            <a:r>
              <a:rPr lang="en-US" dirty="0"/>
              <a:t>that nighttime </a:t>
            </a:r>
            <a:r>
              <a:rPr lang="en-US" dirty="0" smtClean="0"/>
              <a:t>dreaming might </a:t>
            </a:r>
            <a:r>
              <a:rPr lang="en-US" dirty="0"/>
              <a:t>be a mechanism for simulating events that we think (or fear) might occur in the future</a:t>
            </a:r>
          </a:p>
        </p:txBody>
      </p:sp>
    </p:spTree>
    <p:extLst>
      <p:ext uri="{BB962C8B-B14F-4D97-AF65-F5344CB8AC3E}">
        <p14:creationId xmlns:p14="http://schemas.microsoft.com/office/powerpoint/2010/main" val="40500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Circadian Rhythms </a:t>
            </a:r>
            <a:r>
              <a:rPr lang="en-US" sz="2000" dirty="0" smtClean="0"/>
              <a:t>(1 </a:t>
            </a:r>
            <a:r>
              <a:rPr lang="en-US" sz="2000" dirty="0"/>
              <a:t>of </a:t>
            </a:r>
            <a:r>
              <a:rPr lang="en-US" sz="2000" dirty="0" smtClean="0"/>
              <a:t>5) </a:t>
            </a:r>
            <a:endParaRPr lang="en-US" dirty="0"/>
          </a:p>
        </p:txBody>
      </p:sp>
      <p:sp>
        <p:nvSpPr>
          <p:cNvPr id="3" name="Content Placeholder 2"/>
          <p:cNvSpPr>
            <a:spLocks noGrp="1"/>
          </p:cNvSpPr>
          <p:nvPr>
            <p:ph idx="1"/>
          </p:nvPr>
        </p:nvSpPr>
        <p:spPr/>
        <p:txBody>
          <a:bodyPr/>
          <a:lstStyle/>
          <a:p>
            <a:r>
              <a:rPr lang="en-US" i="1" dirty="0"/>
              <a:t>Consciousness</a:t>
            </a:r>
            <a:r>
              <a:rPr lang="en-US" dirty="0"/>
              <a:t> is the awareness of oneself and the environment</a:t>
            </a:r>
            <a:r>
              <a:rPr lang="en-US" dirty="0" smtClean="0"/>
              <a:t>.</a:t>
            </a:r>
          </a:p>
          <a:p>
            <a:r>
              <a:rPr lang="en-US" dirty="0"/>
              <a:t>Throughout the day, mood, alertness, efficiency, and </a:t>
            </a:r>
            <a:r>
              <a:rPr lang="en-US" dirty="0" smtClean="0"/>
              <a:t>consciousness itself are in </a:t>
            </a:r>
            <a:r>
              <a:rPr lang="en-US" dirty="0"/>
              <a:t>perpetual </a:t>
            </a:r>
            <a:r>
              <a:rPr lang="en-US" dirty="0" smtClean="0"/>
              <a:t>flux.</a:t>
            </a:r>
          </a:p>
          <a:p>
            <a:r>
              <a:rPr lang="en-US" dirty="0"/>
              <a:t>One way to understand consciousness is to study how </a:t>
            </a:r>
            <a:r>
              <a:rPr lang="en-US" dirty="0" smtClean="0"/>
              <a:t>it changes </a:t>
            </a:r>
            <a:r>
              <a:rPr lang="en-US" dirty="0"/>
              <a:t>over time</a:t>
            </a:r>
            <a:r>
              <a:rPr lang="en-US" dirty="0" smtClean="0"/>
              <a:t>.</a:t>
            </a:r>
          </a:p>
          <a:p>
            <a:pPr lvl="1"/>
            <a:r>
              <a:rPr lang="en-US" dirty="0" smtClean="0"/>
              <a:t>Mental and physical states are intertwined.</a:t>
            </a:r>
          </a:p>
          <a:p>
            <a:r>
              <a:rPr lang="en-US" dirty="0"/>
              <a:t>Examining a person’s ongoing rhythmic cycles is like </a:t>
            </a:r>
            <a:r>
              <a:rPr lang="en-US" dirty="0" smtClean="0"/>
              <a:t>watching a </a:t>
            </a:r>
            <a:r>
              <a:rPr lang="en-US" dirty="0"/>
              <a:t>video of consciousness.</a:t>
            </a:r>
            <a:endParaRPr lang="en-US" dirty="0" smtClean="0"/>
          </a:p>
          <a:p>
            <a:endParaRPr lang="en-US" dirty="0" smtClean="0"/>
          </a:p>
          <a:p>
            <a:endParaRPr lang="en-US" dirty="0"/>
          </a:p>
        </p:txBody>
      </p:sp>
    </p:spTree>
    <p:extLst>
      <p:ext uri="{BB962C8B-B14F-4D97-AF65-F5344CB8AC3E}">
        <p14:creationId xmlns:p14="http://schemas.microsoft.com/office/powerpoint/2010/main" val="4096319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Explanations of Dreaming </a:t>
            </a:r>
            <a:r>
              <a:rPr lang="en-US" sz="2000" dirty="0" smtClean="0"/>
              <a:t>(6 </a:t>
            </a:r>
            <a:r>
              <a:rPr lang="en-US" sz="2000" dirty="0"/>
              <a:t>of </a:t>
            </a:r>
            <a:r>
              <a:rPr lang="en-US" sz="2000" dirty="0" smtClean="0"/>
              <a:t>7) </a:t>
            </a:r>
            <a:endParaRPr lang="en-US" dirty="0"/>
          </a:p>
        </p:txBody>
      </p:sp>
      <p:sp>
        <p:nvSpPr>
          <p:cNvPr id="5" name="Content Placeholder 4"/>
          <p:cNvSpPr>
            <a:spLocks noGrp="1"/>
          </p:cNvSpPr>
          <p:nvPr>
            <p:ph idx="1"/>
          </p:nvPr>
        </p:nvSpPr>
        <p:spPr/>
        <p:txBody>
          <a:bodyPr/>
          <a:lstStyle/>
          <a:p>
            <a:r>
              <a:rPr lang="en-US" dirty="0"/>
              <a:t>The </a:t>
            </a:r>
            <a:r>
              <a:rPr lang="en-US" i="1" dirty="0"/>
              <a:t>activation–synthesis theory</a:t>
            </a:r>
            <a:r>
              <a:rPr lang="en-US" dirty="0"/>
              <a:t> holds that dreams occur when the cortex tries to make sense of, or interpret, spontaneous neural firing initiated in the pons</a:t>
            </a:r>
            <a:r>
              <a:rPr lang="en-US" dirty="0" smtClean="0"/>
              <a:t>.</a:t>
            </a:r>
          </a:p>
          <a:p>
            <a:r>
              <a:rPr lang="en-US" dirty="0" smtClean="0"/>
              <a:t>Dreams result from the cortex’s synthesis of:</a:t>
            </a:r>
          </a:p>
          <a:p>
            <a:pPr lvl="1"/>
            <a:r>
              <a:rPr lang="en-US" dirty="0" smtClean="0"/>
              <a:t>signals from pons</a:t>
            </a:r>
          </a:p>
          <a:p>
            <a:pPr lvl="1"/>
            <a:r>
              <a:rPr lang="en-US" dirty="0" smtClean="0"/>
              <a:t>existing knowledge</a:t>
            </a:r>
          </a:p>
          <a:p>
            <a:pPr lvl="1"/>
            <a:r>
              <a:rPr lang="en-US" dirty="0" smtClean="0"/>
              <a:t>memories</a:t>
            </a:r>
          </a:p>
          <a:p>
            <a:r>
              <a:rPr lang="en-US" dirty="0" smtClean="0"/>
              <a:t>In this </a:t>
            </a:r>
            <a:r>
              <a:rPr lang="en-US" dirty="0"/>
              <a:t>view, wishes do not cause dreams; brain mechanisms do.</a:t>
            </a:r>
          </a:p>
        </p:txBody>
      </p:sp>
    </p:spTree>
    <p:extLst>
      <p:ext uri="{BB962C8B-B14F-4D97-AF65-F5344CB8AC3E}">
        <p14:creationId xmlns:p14="http://schemas.microsoft.com/office/powerpoint/2010/main" val="2795864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Explanations of Dreaming </a:t>
            </a:r>
            <a:r>
              <a:rPr lang="en-US" sz="2000" b="1" dirty="0" smtClean="0"/>
              <a:t>(7 </a:t>
            </a:r>
            <a:r>
              <a:rPr lang="en-US" sz="2000" b="1" dirty="0"/>
              <a:t>of </a:t>
            </a:r>
            <a:r>
              <a:rPr lang="en-US" sz="2000" b="1" dirty="0" smtClean="0"/>
              <a:t>7) </a:t>
            </a:r>
            <a:br>
              <a:rPr lang="en-US" sz="2000" b="1" dirty="0" smtClean="0"/>
            </a:br>
            <a:r>
              <a:rPr lang="en-US" b="1" dirty="0" smtClean="0"/>
              <a:t>Page 159</a:t>
            </a:r>
            <a:endParaRPr lang="en-US" sz="2800" b="1" dirty="0"/>
          </a:p>
        </p:txBody>
      </p:sp>
      <p:pic>
        <p:nvPicPr>
          <p:cNvPr id="3" name="Picture 2" descr="A cross section of the brain demonstrates the activation-synthesis theory of dreams. A spontaneous firing of neurons in the pons is released into the cerebrum. Then, the cerebral cortex synthesizes the signals, trying to interpret them. For example: “I’m running through the wood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1066800"/>
            <a:ext cx="3962400" cy="5175380"/>
          </a:xfrm>
          <a:prstGeom prst="rect">
            <a:avLst/>
          </a:prstGeom>
        </p:spPr>
      </p:pic>
    </p:spTree>
    <p:extLst>
      <p:ext uri="{BB962C8B-B14F-4D97-AF65-F5344CB8AC3E}">
        <p14:creationId xmlns:p14="http://schemas.microsoft.com/office/powerpoint/2010/main" val="1199733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Evaluating Dream Theories </a:t>
            </a:r>
            <a:r>
              <a:rPr lang="en-US" sz="2000" dirty="0" smtClean="0"/>
              <a:t>(1 </a:t>
            </a:r>
            <a:r>
              <a:rPr lang="en-US" sz="2000" dirty="0"/>
              <a:t>of </a:t>
            </a:r>
            <a:r>
              <a:rPr lang="en-US" sz="2000" dirty="0" smtClean="0"/>
              <a:t>2) </a:t>
            </a:r>
            <a:endParaRPr lang="en-US" dirty="0"/>
          </a:p>
        </p:txBody>
      </p:sp>
      <p:sp>
        <p:nvSpPr>
          <p:cNvPr id="5" name="Content Placeholder 4"/>
          <p:cNvSpPr>
            <a:spLocks noGrp="1"/>
          </p:cNvSpPr>
          <p:nvPr>
            <p:ph idx="1"/>
          </p:nvPr>
        </p:nvSpPr>
        <p:spPr/>
        <p:txBody>
          <a:bodyPr/>
          <a:lstStyle/>
          <a:p>
            <a:r>
              <a:rPr lang="en-US" dirty="0"/>
              <a:t>All of the current theories of dreams have some support, and all have weaknesses</a:t>
            </a:r>
            <a:r>
              <a:rPr lang="en-US" dirty="0" smtClean="0"/>
              <a:t>.</a:t>
            </a:r>
          </a:p>
          <a:p>
            <a:r>
              <a:rPr lang="en-US" dirty="0" smtClean="0"/>
              <a:t>Regarding the problem-solving approach:</a:t>
            </a:r>
          </a:p>
          <a:p>
            <a:pPr lvl="1"/>
            <a:r>
              <a:rPr lang="en-US" dirty="0" smtClean="0"/>
              <a:t>Some </a:t>
            </a:r>
            <a:r>
              <a:rPr lang="en-US" dirty="0"/>
              <a:t>psychologists doubt that people can solve problems during sleep</a:t>
            </a:r>
            <a:r>
              <a:rPr lang="en-US" dirty="0" smtClean="0"/>
              <a:t>.</a:t>
            </a:r>
          </a:p>
          <a:p>
            <a:pPr lvl="1"/>
            <a:r>
              <a:rPr lang="en-US" dirty="0" smtClean="0"/>
              <a:t>Dreams merely give </a:t>
            </a:r>
            <a:r>
              <a:rPr lang="en-US" i="1" dirty="0" smtClean="0"/>
              <a:t>expression</a:t>
            </a:r>
            <a:r>
              <a:rPr lang="en-US" dirty="0" smtClean="0"/>
              <a:t> to our problems.</a:t>
            </a:r>
          </a:p>
          <a:p>
            <a:pPr lvl="1"/>
            <a:r>
              <a:rPr lang="en-US" dirty="0" smtClean="0"/>
              <a:t>The same insights obtained from dreaming could occur while awake.</a:t>
            </a:r>
            <a:endParaRPr lang="en-US" dirty="0"/>
          </a:p>
          <a:p>
            <a:endParaRPr lang="en-US" dirty="0"/>
          </a:p>
        </p:txBody>
      </p:sp>
    </p:spTree>
    <p:extLst>
      <p:ext uri="{BB962C8B-B14F-4D97-AF65-F5344CB8AC3E}">
        <p14:creationId xmlns:p14="http://schemas.microsoft.com/office/powerpoint/2010/main" val="3993042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Evaluating Dream Theories </a:t>
            </a:r>
            <a:r>
              <a:rPr lang="en-US" sz="2000" dirty="0" smtClean="0"/>
              <a:t>(2 </a:t>
            </a:r>
            <a:r>
              <a:rPr lang="en-US" sz="2000" dirty="0"/>
              <a:t>of </a:t>
            </a:r>
            <a:r>
              <a:rPr lang="en-US" sz="2000" dirty="0" smtClean="0"/>
              <a:t>2) </a:t>
            </a:r>
            <a:endParaRPr lang="en-US" dirty="0"/>
          </a:p>
        </p:txBody>
      </p:sp>
      <p:sp>
        <p:nvSpPr>
          <p:cNvPr id="5" name="Content Placeholder 4"/>
          <p:cNvSpPr>
            <a:spLocks noGrp="1"/>
          </p:cNvSpPr>
          <p:nvPr>
            <p:ph idx="1"/>
          </p:nvPr>
        </p:nvSpPr>
        <p:spPr/>
        <p:txBody>
          <a:bodyPr/>
          <a:lstStyle/>
          <a:p>
            <a:r>
              <a:rPr lang="en-US" dirty="0"/>
              <a:t>The activation–synthesis theory </a:t>
            </a:r>
            <a:r>
              <a:rPr lang="en-US" dirty="0" smtClean="0"/>
              <a:t>has been criticized, as it does </a:t>
            </a:r>
            <a:r>
              <a:rPr lang="en-US" dirty="0"/>
              <a:t>not seem to </a:t>
            </a:r>
            <a:r>
              <a:rPr lang="en-US" dirty="0" smtClean="0"/>
              <a:t>explain:</a:t>
            </a:r>
          </a:p>
          <a:p>
            <a:pPr lvl="1"/>
            <a:r>
              <a:rPr lang="en-US" dirty="0" smtClean="0"/>
              <a:t>coherent</a:t>
            </a:r>
            <a:r>
              <a:rPr lang="en-US" dirty="0"/>
              <a:t>, story-like </a:t>
            </a:r>
            <a:r>
              <a:rPr lang="en-US" dirty="0" smtClean="0"/>
              <a:t>dreams</a:t>
            </a:r>
          </a:p>
          <a:p>
            <a:pPr lvl="1"/>
            <a:r>
              <a:rPr lang="en-US" dirty="0" smtClean="0"/>
              <a:t>non</a:t>
            </a:r>
            <a:r>
              <a:rPr lang="en-US" dirty="0"/>
              <a:t>-REM </a:t>
            </a:r>
            <a:r>
              <a:rPr lang="en-US" dirty="0" smtClean="0"/>
              <a:t>dreams</a:t>
            </a:r>
          </a:p>
          <a:p>
            <a:r>
              <a:rPr lang="en-US" dirty="0"/>
              <a:t>The cognitive approach is now a leading </a:t>
            </a:r>
            <a:r>
              <a:rPr lang="en-US" dirty="0" smtClean="0"/>
              <a:t>contender.</a:t>
            </a:r>
          </a:p>
          <a:p>
            <a:pPr lvl="1"/>
            <a:r>
              <a:rPr lang="en-US" dirty="0" smtClean="0"/>
              <a:t>some </a:t>
            </a:r>
            <a:r>
              <a:rPr lang="en-US" dirty="0"/>
              <a:t>of its specific claims remain to be </a:t>
            </a:r>
            <a:r>
              <a:rPr lang="en-US" dirty="0" smtClean="0"/>
              <a:t>tested</a:t>
            </a:r>
          </a:p>
          <a:p>
            <a:r>
              <a:rPr lang="en-US" dirty="0"/>
              <a:t>Perhaps it will turn out that different kinds of dreams have different purposes and origins.</a:t>
            </a:r>
          </a:p>
        </p:txBody>
      </p:sp>
    </p:spTree>
    <p:extLst>
      <p:ext uri="{BB962C8B-B14F-4D97-AF65-F5344CB8AC3E}">
        <p14:creationId xmlns:p14="http://schemas.microsoft.com/office/powerpoint/2010/main" val="309583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Riddle of Hypnosis </a:t>
            </a:r>
          </a:p>
        </p:txBody>
      </p:sp>
      <p:sp>
        <p:nvSpPr>
          <p:cNvPr id="5" name="Content Placeholder 4"/>
          <p:cNvSpPr>
            <a:spLocks noGrp="1"/>
          </p:cNvSpPr>
          <p:nvPr>
            <p:ph idx="1"/>
          </p:nvPr>
        </p:nvSpPr>
        <p:spPr/>
        <p:txBody>
          <a:bodyPr/>
          <a:lstStyle/>
          <a:p>
            <a:r>
              <a:rPr lang="en-US" sz="2800" b="1" dirty="0"/>
              <a:t>LO 5.4.A</a:t>
            </a:r>
            <a:r>
              <a:rPr lang="en-US" sz="2800" dirty="0"/>
              <a:t> Summarize six established facts about hypnosis, and outline the truth and misconceptions associated with each.</a:t>
            </a:r>
          </a:p>
          <a:p>
            <a:r>
              <a:rPr lang="en-US" sz="2800" b="1" dirty="0"/>
              <a:t>LO 5.4.B</a:t>
            </a:r>
            <a:r>
              <a:rPr lang="en-US" sz="2800" dirty="0"/>
              <a:t> Contrast the dissociation theory of hypnosis from the sociocognitive approach, noting how each accounts for aspects of hypnotized behavior. </a:t>
            </a:r>
          </a:p>
        </p:txBody>
      </p:sp>
    </p:spTree>
    <p:extLst>
      <p:ext uri="{BB962C8B-B14F-4D97-AF65-F5344CB8AC3E}">
        <p14:creationId xmlns:p14="http://schemas.microsoft.com/office/powerpoint/2010/main" val="773095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Nature of Hypnosis </a:t>
            </a:r>
            <a:r>
              <a:rPr lang="en-US" sz="2000" dirty="0" smtClean="0"/>
              <a:t>(1 </a:t>
            </a:r>
            <a:r>
              <a:rPr lang="en-US" sz="2000" dirty="0"/>
              <a:t>of </a:t>
            </a:r>
            <a:r>
              <a:rPr lang="en-US" sz="2000" dirty="0" smtClean="0"/>
              <a:t>4) </a:t>
            </a:r>
            <a:endParaRPr lang="en-US" dirty="0"/>
          </a:p>
        </p:txBody>
      </p:sp>
      <p:sp>
        <p:nvSpPr>
          <p:cNvPr id="5" name="Content Placeholder 4"/>
          <p:cNvSpPr>
            <a:spLocks noGrp="1"/>
          </p:cNvSpPr>
          <p:nvPr>
            <p:ph idx="1"/>
          </p:nvPr>
        </p:nvSpPr>
        <p:spPr/>
        <p:txBody>
          <a:bodyPr/>
          <a:lstStyle/>
          <a:p>
            <a:r>
              <a:rPr lang="en-US" i="1" dirty="0"/>
              <a:t>Hypnosis</a:t>
            </a:r>
            <a:r>
              <a:rPr lang="en-US" dirty="0"/>
              <a:t> is a procedure in which the practitioner suggests changes in a </a:t>
            </a:r>
            <a:r>
              <a:rPr lang="en-US" dirty="0" smtClean="0"/>
              <a:t>person’s:</a:t>
            </a:r>
          </a:p>
          <a:p>
            <a:pPr lvl="1"/>
            <a:r>
              <a:rPr lang="en-US" dirty="0" smtClean="0"/>
              <a:t>sensations</a:t>
            </a:r>
          </a:p>
          <a:p>
            <a:pPr lvl="1"/>
            <a:r>
              <a:rPr lang="en-US" dirty="0" smtClean="0"/>
              <a:t>perceptions</a:t>
            </a:r>
          </a:p>
          <a:p>
            <a:pPr lvl="1"/>
            <a:r>
              <a:rPr lang="en-US" dirty="0" smtClean="0"/>
              <a:t>thoughts</a:t>
            </a:r>
          </a:p>
          <a:p>
            <a:pPr lvl="1"/>
            <a:r>
              <a:rPr lang="en-US" dirty="0" smtClean="0"/>
              <a:t>feelings</a:t>
            </a:r>
          </a:p>
          <a:p>
            <a:pPr lvl="1"/>
            <a:r>
              <a:rPr lang="en-US" dirty="0" smtClean="0"/>
              <a:t>behavior</a:t>
            </a:r>
          </a:p>
          <a:p>
            <a:r>
              <a:rPr lang="en-US" dirty="0" smtClean="0"/>
              <a:t>The </a:t>
            </a:r>
            <a:r>
              <a:rPr lang="en-US" dirty="0"/>
              <a:t>person tries to </a:t>
            </a:r>
            <a:r>
              <a:rPr lang="en-US" dirty="0" smtClean="0"/>
              <a:t>alter their cognitive processes to comply with the hypnotist’s suggestions. </a:t>
            </a:r>
            <a:endParaRPr lang="en-US" dirty="0"/>
          </a:p>
        </p:txBody>
      </p:sp>
    </p:spTree>
    <p:extLst>
      <p:ext uri="{BB962C8B-B14F-4D97-AF65-F5344CB8AC3E}">
        <p14:creationId xmlns:p14="http://schemas.microsoft.com/office/powerpoint/2010/main" val="3055916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Nature of Hypnosis </a:t>
            </a:r>
            <a:r>
              <a:rPr lang="en-US" sz="2000" dirty="0" smtClean="0"/>
              <a:t>(2 </a:t>
            </a:r>
            <a:r>
              <a:rPr lang="en-US" sz="2000" dirty="0"/>
              <a:t>of </a:t>
            </a:r>
            <a:r>
              <a:rPr lang="en-US" sz="2000" dirty="0" smtClean="0"/>
              <a:t>4) </a:t>
            </a:r>
            <a:endParaRPr lang="en-US" dirty="0"/>
          </a:p>
        </p:txBody>
      </p:sp>
      <p:sp>
        <p:nvSpPr>
          <p:cNvPr id="5" name="Content Placeholder 4"/>
          <p:cNvSpPr>
            <a:spLocks noGrp="1"/>
          </p:cNvSpPr>
          <p:nvPr>
            <p:ph idx="1"/>
          </p:nvPr>
        </p:nvSpPr>
        <p:spPr/>
        <p:txBody>
          <a:bodyPr/>
          <a:lstStyle/>
          <a:p>
            <a:r>
              <a:rPr lang="en-US" dirty="0" smtClean="0"/>
              <a:t>Hypnosis </a:t>
            </a:r>
            <a:r>
              <a:rPr lang="en-US" dirty="0"/>
              <a:t>has been used successfully for many medical and psychological </a:t>
            </a:r>
            <a:r>
              <a:rPr lang="en-US" dirty="0" smtClean="0"/>
              <a:t>purposes.</a:t>
            </a:r>
          </a:p>
          <a:p>
            <a:r>
              <a:rPr lang="en-US" dirty="0"/>
              <a:t>Some worry that thinking of hypnosis as a kind of “dark art” has interfered with understanding it.</a:t>
            </a:r>
          </a:p>
          <a:p>
            <a:r>
              <a:rPr lang="en-US" dirty="0" smtClean="0"/>
              <a:t>People </a:t>
            </a:r>
            <a:r>
              <a:rPr lang="en-US" dirty="0"/>
              <a:t>hold many misconceptions about what it can accomplish</a:t>
            </a:r>
            <a:r>
              <a:rPr lang="en-US" dirty="0" smtClean="0"/>
              <a:t>.</a:t>
            </a:r>
          </a:p>
        </p:txBody>
      </p:sp>
    </p:spTree>
    <p:extLst>
      <p:ext uri="{BB962C8B-B14F-4D97-AF65-F5344CB8AC3E}">
        <p14:creationId xmlns:p14="http://schemas.microsoft.com/office/powerpoint/2010/main" val="2233432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Nature of Hypnosis </a:t>
            </a:r>
            <a:r>
              <a:rPr lang="en-US" sz="2000" dirty="0" smtClean="0"/>
              <a:t>(3 </a:t>
            </a:r>
            <a:r>
              <a:rPr lang="en-US" sz="2000" dirty="0"/>
              <a:t>of </a:t>
            </a:r>
            <a:r>
              <a:rPr lang="en-US" sz="2000" dirty="0" smtClean="0"/>
              <a:t>4) </a:t>
            </a:r>
            <a:endParaRPr lang="en-US" dirty="0"/>
          </a:p>
        </p:txBody>
      </p:sp>
      <p:sp>
        <p:nvSpPr>
          <p:cNvPr id="5" name="Content Placeholder 4"/>
          <p:cNvSpPr>
            <a:spLocks noGrp="1"/>
          </p:cNvSpPr>
          <p:nvPr>
            <p:ph idx="1"/>
          </p:nvPr>
        </p:nvSpPr>
        <p:spPr/>
        <p:txBody>
          <a:bodyPr/>
          <a:lstStyle/>
          <a:p>
            <a:r>
              <a:rPr lang="en-US" dirty="0"/>
              <a:t>Hypnotic responsiveness depends more on the efforts and qualities of the </a:t>
            </a:r>
            <a:r>
              <a:rPr lang="en-US" dirty="0" smtClean="0"/>
              <a:t>person being </a:t>
            </a:r>
            <a:r>
              <a:rPr lang="en-US" dirty="0"/>
              <a:t>hypnotized than on the skill of the hypnotist.</a:t>
            </a:r>
            <a:endParaRPr lang="en-US" dirty="0" smtClean="0"/>
          </a:p>
          <a:p>
            <a:r>
              <a:rPr lang="en-US" dirty="0" smtClean="0"/>
              <a:t>Hypnosis cannot:</a:t>
            </a:r>
          </a:p>
          <a:p>
            <a:pPr lvl="1"/>
            <a:r>
              <a:rPr lang="en-US" dirty="0" smtClean="0"/>
              <a:t>force </a:t>
            </a:r>
            <a:r>
              <a:rPr lang="en-US" dirty="0"/>
              <a:t>people to do things against their </a:t>
            </a:r>
            <a:r>
              <a:rPr lang="en-US" dirty="0" smtClean="0"/>
              <a:t>will</a:t>
            </a:r>
          </a:p>
          <a:p>
            <a:pPr lvl="1"/>
            <a:r>
              <a:rPr lang="en-US" dirty="0" smtClean="0"/>
              <a:t>confer </a:t>
            </a:r>
            <a:r>
              <a:rPr lang="en-US" dirty="0"/>
              <a:t>special abilities that are otherwise </a:t>
            </a:r>
            <a:r>
              <a:rPr lang="en-US" dirty="0" smtClean="0"/>
              <a:t>impossible</a:t>
            </a:r>
          </a:p>
          <a:p>
            <a:pPr lvl="1"/>
            <a:r>
              <a:rPr lang="en-US" dirty="0" smtClean="0"/>
              <a:t>increase </a:t>
            </a:r>
            <a:r>
              <a:rPr lang="en-US" dirty="0"/>
              <a:t>the accuracy of </a:t>
            </a:r>
            <a:r>
              <a:rPr lang="en-US" dirty="0" smtClean="0"/>
              <a:t>memory</a:t>
            </a:r>
          </a:p>
          <a:p>
            <a:pPr lvl="1"/>
            <a:r>
              <a:rPr lang="en-US" dirty="0" smtClean="0"/>
              <a:t>produce </a:t>
            </a:r>
            <a:r>
              <a:rPr lang="en-US" dirty="0"/>
              <a:t>a literal re-experiencing of long ago </a:t>
            </a:r>
            <a:r>
              <a:rPr lang="en-US" dirty="0" smtClean="0"/>
              <a:t>events</a:t>
            </a:r>
            <a:endParaRPr lang="en-US" dirty="0"/>
          </a:p>
        </p:txBody>
      </p:sp>
    </p:spTree>
    <p:extLst>
      <p:ext uri="{BB962C8B-B14F-4D97-AF65-F5344CB8AC3E}">
        <p14:creationId xmlns:p14="http://schemas.microsoft.com/office/powerpoint/2010/main" val="3452045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Nature of Hypnosis </a:t>
            </a:r>
            <a:r>
              <a:rPr lang="en-US" sz="2000" dirty="0" smtClean="0"/>
              <a:t>(4 </a:t>
            </a:r>
            <a:r>
              <a:rPr lang="en-US" sz="2000" dirty="0"/>
              <a:t>of </a:t>
            </a:r>
            <a:r>
              <a:rPr lang="en-US" sz="2000" dirty="0" smtClean="0"/>
              <a:t>4) </a:t>
            </a:r>
            <a:endParaRPr lang="en-US" dirty="0"/>
          </a:p>
        </p:txBody>
      </p:sp>
      <p:sp>
        <p:nvSpPr>
          <p:cNvPr id="5" name="Content Placeholder 4"/>
          <p:cNvSpPr>
            <a:spLocks noGrp="1"/>
          </p:cNvSpPr>
          <p:nvPr>
            <p:ph idx="1"/>
          </p:nvPr>
        </p:nvSpPr>
        <p:spPr/>
        <p:txBody>
          <a:bodyPr/>
          <a:lstStyle/>
          <a:p>
            <a:r>
              <a:rPr lang="en-US" dirty="0" smtClean="0"/>
              <a:t>Hypnosis been </a:t>
            </a:r>
            <a:r>
              <a:rPr lang="en-US" dirty="0"/>
              <a:t>used in the treatment </a:t>
            </a:r>
            <a:r>
              <a:rPr lang="en-US" dirty="0" smtClean="0"/>
              <a:t>of:</a:t>
            </a:r>
          </a:p>
          <a:p>
            <a:pPr lvl="1"/>
            <a:r>
              <a:rPr lang="en-US" dirty="0" smtClean="0"/>
              <a:t>pain management</a:t>
            </a:r>
          </a:p>
          <a:p>
            <a:pPr lvl="1"/>
            <a:r>
              <a:rPr lang="en-US" dirty="0" smtClean="0"/>
              <a:t>stress</a:t>
            </a:r>
          </a:p>
          <a:p>
            <a:pPr lvl="1"/>
            <a:r>
              <a:rPr lang="en-US" dirty="0" smtClean="0"/>
              <a:t>anxiety</a:t>
            </a:r>
          </a:p>
          <a:p>
            <a:pPr lvl="1"/>
            <a:r>
              <a:rPr lang="en-US" dirty="0" smtClean="0"/>
              <a:t>obesity</a:t>
            </a:r>
          </a:p>
          <a:p>
            <a:pPr lvl="1"/>
            <a:r>
              <a:rPr lang="en-US" dirty="0" smtClean="0"/>
              <a:t>asthma</a:t>
            </a:r>
          </a:p>
          <a:p>
            <a:pPr lvl="1"/>
            <a:r>
              <a:rPr lang="en-US" dirty="0" smtClean="0"/>
              <a:t>irritable </a:t>
            </a:r>
            <a:r>
              <a:rPr lang="en-US" dirty="0"/>
              <a:t>bowel </a:t>
            </a:r>
            <a:r>
              <a:rPr lang="en-US" dirty="0" smtClean="0"/>
              <a:t>syndrome</a:t>
            </a:r>
            <a:endParaRPr lang="en-US" dirty="0"/>
          </a:p>
          <a:p>
            <a:pPr lvl="1"/>
            <a:r>
              <a:rPr lang="en-US" dirty="0" smtClean="0"/>
              <a:t>chemotherapy-induced nausea</a:t>
            </a:r>
          </a:p>
          <a:p>
            <a:pPr lvl="1"/>
            <a:r>
              <a:rPr lang="en-US" dirty="0" smtClean="0"/>
              <a:t>skin </a:t>
            </a:r>
            <a:r>
              <a:rPr lang="en-US" dirty="0"/>
              <a:t>disorders</a:t>
            </a:r>
          </a:p>
        </p:txBody>
      </p:sp>
    </p:spTree>
    <p:extLst>
      <p:ext uri="{BB962C8B-B14F-4D97-AF65-F5344CB8AC3E}">
        <p14:creationId xmlns:p14="http://schemas.microsoft.com/office/powerpoint/2010/main" val="2030497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Theories of Hypnosis </a:t>
            </a:r>
            <a:r>
              <a:rPr lang="en-US" sz="2000" dirty="0" smtClean="0"/>
              <a:t>(1 </a:t>
            </a:r>
            <a:r>
              <a:rPr lang="en-US" sz="2000" dirty="0"/>
              <a:t>of </a:t>
            </a:r>
            <a:r>
              <a:rPr lang="en-US" sz="2000" dirty="0" smtClean="0"/>
              <a:t>6) </a:t>
            </a:r>
            <a:endParaRPr lang="en-US" dirty="0"/>
          </a:p>
        </p:txBody>
      </p:sp>
      <p:sp>
        <p:nvSpPr>
          <p:cNvPr id="3" name="Content Placeholder 2"/>
          <p:cNvSpPr>
            <a:spLocks noGrp="1"/>
          </p:cNvSpPr>
          <p:nvPr>
            <p:ph idx="1"/>
          </p:nvPr>
        </p:nvSpPr>
        <p:spPr/>
        <p:txBody>
          <a:bodyPr/>
          <a:lstStyle/>
          <a:p>
            <a:r>
              <a:rPr lang="en-US" dirty="0"/>
              <a:t>A leading approach to understanding hypnosis is that it involves </a:t>
            </a:r>
            <a:r>
              <a:rPr lang="en-US" i="1" dirty="0"/>
              <a:t>dissociation</a:t>
            </a:r>
            <a:r>
              <a:rPr lang="en-US" dirty="0"/>
              <a:t>, a split in consciousness</a:t>
            </a:r>
            <a:r>
              <a:rPr lang="en-US" dirty="0" smtClean="0"/>
              <a:t>.</a:t>
            </a:r>
          </a:p>
          <a:p>
            <a:r>
              <a:rPr lang="en-US" dirty="0"/>
              <a:t>In one version of this approach, the split is </a:t>
            </a:r>
            <a:r>
              <a:rPr lang="en-US" dirty="0" smtClean="0"/>
              <a:t>between:</a:t>
            </a:r>
          </a:p>
          <a:p>
            <a:pPr lvl="1"/>
            <a:r>
              <a:rPr lang="en-US" dirty="0" smtClean="0"/>
              <a:t>a </a:t>
            </a:r>
            <a:r>
              <a:rPr lang="en-US" dirty="0"/>
              <a:t>part of consciousness that is hypnotized </a:t>
            </a:r>
            <a:endParaRPr lang="en-US" dirty="0" smtClean="0"/>
          </a:p>
          <a:p>
            <a:pPr lvl="1"/>
            <a:r>
              <a:rPr lang="en-US" dirty="0" smtClean="0"/>
              <a:t>a </a:t>
            </a:r>
            <a:r>
              <a:rPr lang="en-US" i="1" dirty="0"/>
              <a:t>hidden observer</a:t>
            </a:r>
            <a:r>
              <a:rPr lang="en-US" dirty="0"/>
              <a:t> that watches but does not </a:t>
            </a:r>
            <a:r>
              <a:rPr lang="en-US" dirty="0" smtClean="0"/>
              <a:t>participate</a:t>
            </a:r>
            <a:endParaRPr lang="en-US" dirty="0"/>
          </a:p>
        </p:txBody>
      </p:sp>
    </p:spTree>
    <p:extLst>
      <p:ext uri="{BB962C8B-B14F-4D97-AF65-F5344CB8AC3E}">
        <p14:creationId xmlns:p14="http://schemas.microsoft.com/office/powerpoint/2010/main" val="2671722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Circadian Rhythms </a:t>
            </a:r>
            <a:r>
              <a:rPr lang="en-US" sz="2000" dirty="0" smtClean="0"/>
              <a:t>(2 </a:t>
            </a:r>
            <a:r>
              <a:rPr lang="en-US" sz="2000" dirty="0"/>
              <a:t>of </a:t>
            </a:r>
            <a:r>
              <a:rPr lang="en-US" sz="2000" dirty="0" smtClean="0"/>
              <a:t>5) </a:t>
            </a:r>
            <a:endParaRPr lang="en-US" dirty="0"/>
          </a:p>
        </p:txBody>
      </p:sp>
      <p:sp>
        <p:nvSpPr>
          <p:cNvPr id="3" name="Content Placeholder 2"/>
          <p:cNvSpPr>
            <a:spLocks noGrp="1"/>
          </p:cNvSpPr>
          <p:nvPr>
            <p:ph idx="1"/>
          </p:nvPr>
        </p:nvSpPr>
        <p:spPr/>
        <p:txBody>
          <a:bodyPr/>
          <a:lstStyle/>
          <a:p>
            <a:r>
              <a:rPr lang="en-US" dirty="0"/>
              <a:t>Changing states of consciousness are often associated with </a:t>
            </a:r>
            <a:r>
              <a:rPr lang="en-US" i="1" dirty="0"/>
              <a:t>biological </a:t>
            </a:r>
            <a:r>
              <a:rPr lang="en-US" i="1" dirty="0" smtClean="0"/>
              <a:t>rhythms</a:t>
            </a:r>
            <a:r>
              <a:rPr lang="en-US" dirty="0" smtClean="0"/>
              <a:t>.</a:t>
            </a:r>
            <a:endParaRPr lang="en-US" dirty="0"/>
          </a:p>
          <a:p>
            <a:r>
              <a:rPr lang="en-US" dirty="0"/>
              <a:t>A </a:t>
            </a:r>
            <a:r>
              <a:rPr lang="en-US" dirty="0" smtClean="0"/>
              <a:t>biological clock </a:t>
            </a:r>
            <a:r>
              <a:rPr lang="en-US" dirty="0"/>
              <a:t>in our brains </a:t>
            </a:r>
            <a:r>
              <a:rPr lang="en-US" dirty="0" smtClean="0"/>
              <a:t>governs:</a:t>
            </a:r>
          </a:p>
          <a:p>
            <a:pPr lvl="1"/>
            <a:r>
              <a:rPr lang="en-US" dirty="0" smtClean="0"/>
              <a:t>the </a:t>
            </a:r>
            <a:r>
              <a:rPr lang="en-US" dirty="0"/>
              <a:t>waxing and waning of hormone </a:t>
            </a:r>
            <a:r>
              <a:rPr lang="en-US" dirty="0" smtClean="0"/>
              <a:t>levels</a:t>
            </a:r>
            <a:endParaRPr lang="en-US" dirty="0"/>
          </a:p>
          <a:p>
            <a:pPr lvl="1"/>
            <a:r>
              <a:rPr lang="en-US" dirty="0" smtClean="0"/>
              <a:t>urine volume</a:t>
            </a:r>
            <a:endParaRPr lang="en-US" dirty="0"/>
          </a:p>
          <a:p>
            <a:pPr lvl="1"/>
            <a:r>
              <a:rPr lang="en-US" dirty="0"/>
              <a:t>blood </a:t>
            </a:r>
            <a:r>
              <a:rPr lang="en-US" dirty="0" smtClean="0"/>
              <a:t>pressure</a:t>
            </a:r>
          </a:p>
          <a:p>
            <a:pPr lvl="1"/>
            <a:r>
              <a:rPr lang="en-US" dirty="0" smtClean="0"/>
              <a:t>the </a:t>
            </a:r>
            <a:r>
              <a:rPr lang="en-US" dirty="0"/>
              <a:t>responsiveness of brain cells to </a:t>
            </a:r>
            <a:r>
              <a:rPr lang="en-US" dirty="0" smtClean="0"/>
              <a:t>stimulation</a:t>
            </a:r>
          </a:p>
        </p:txBody>
      </p:sp>
    </p:spTree>
    <p:extLst>
      <p:ext uri="{BB962C8B-B14F-4D97-AF65-F5344CB8AC3E}">
        <p14:creationId xmlns:p14="http://schemas.microsoft.com/office/powerpoint/2010/main" val="73947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Theories of Hypnosis </a:t>
            </a:r>
            <a:r>
              <a:rPr lang="en-US" sz="2000" dirty="0" smtClean="0"/>
              <a:t>(2 </a:t>
            </a:r>
            <a:r>
              <a:rPr lang="en-US" sz="2000" dirty="0"/>
              <a:t>of </a:t>
            </a:r>
            <a:r>
              <a:rPr lang="en-US" sz="2000" dirty="0" smtClean="0"/>
              <a:t>6) </a:t>
            </a:r>
            <a:endParaRPr lang="en-US" dirty="0"/>
          </a:p>
        </p:txBody>
      </p:sp>
      <p:sp>
        <p:nvSpPr>
          <p:cNvPr id="3" name="Content Placeholder 2"/>
          <p:cNvSpPr>
            <a:spLocks noGrp="1"/>
          </p:cNvSpPr>
          <p:nvPr>
            <p:ph idx="1"/>
          </p:nvPr>
        </p:nvSpPr>
        <p:spPr/>
        <p:txBody>
          <a:bodyPr/>
          <a:lstStyle/>
          <a:p>
            <a:r>
              <a:rPr lang="en-US" dirty="0"/>
              <a:t>In another version, the split is </a:t>
            </a:r>
            <a:r>
              <a:rPr lang="en-US" dirty="0" smtClean="0"/>
              <a:t>between:</a:t>
            </a:r>
          </a:p>
          <a:p>
            <a:pPr lvl="1"/>
            <a:r>
              <a:rPr lang="en-US" dirty="0" smtClean="0"/>
              <a:t>an </a:t>
            </a:r>
            <a:r>
              <a:rPr lang="en-US" dirty="0"/>
              <a:t>executive-control system in the </a:t>
            </a:r>
            <a:r>
              <a:rPr lang="en-US" dirty="0" smtClean="0"/>
              <a:t>brain</a:t>
            </a:r>
          </a:p>
          <a:p>
            <a:pPr lvl="1"/>
            <a:r>
              <a:rPr lang="en-US" dirty="0" smtClean="0"/>
              <a:t>other </a:t>
            </a:r>
            <a:r>
              <a:rPr lang="en-US" dirty="0"/>
              <a:t>brain systems responsible for thinking and </a:t>
            </a:r>
            <a:r>
              <a:rPr lang="en-US" dirty="0" smtClean="0"/>
              <a:t>acting</a:t>
            </a:r>
          </a:p>
          <a:p>
            <a:r>
              <a:rPr lang="en-US" dirty="0"/>
              <a:t>In hypnosis</a:t>
            </a:r>
            <a:r>
              <a:rPr lang="en-US" dirty="0" smtClean="0"/>
              <a:t>, the </a:t>
            </a:r>
            <a:r>
              <a:rPr lang="en-US" dirty="0"/>
              <a:t>executive system turns off and hands its function over to the hypnotist</a:t>
            </a:r>
            <a:r>
              <a:rPr lang="en-US" dirty="0" smtClean="0"/>
              <a:t>.</a:t>
            </a:r>
          </a:p>
          <a:p>
            <a:r>
              <a:rPr lang="en-US" dirty="0" smtClean="0"/>
              <a:t>That </a:t>
            </a:r>
            <a:r>
              <a:rPr lang="en-US" dirty="0"/>
              <a:t>leaves </a:t>
            </a:r>
            <a:r>
              <a:rPr lang="en-US" dirty="0" smtClean="0"/>
              <a:t>the hypnotist </a:t>
            </a:r>
            <a:r>
              <a:rPr lang="en-US" dirty="0"/>
              <a:t>able to suggest how we should interpret the world and act in </a:t>
            </a:r>
            <a:r>
              <a:rPr lang="en-US" dirty="0" smtClean="0"/>
              <a:t>it.</a:t>
            </a:r>
            <a:endParaRPr lang="en-US" dirty="0"/>
          </a:p>
          <a:p>
            <a:endParaRPr lang="en-US" dirty="0"/>
          </a:p>
        </p:txBody>
      </p:sp>
    </p:spTree>
    <p:extLst>
      <p:ext uri="{BB962C8B-B14F-4D97-AF65-F5344CB8AC3E}">
        <p14:creationId xmlns:p14="http://schemas.microsoft.com/office/powerpoint/2010/main" val="3438346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Theories of Hypnosis </a:t>
            </a:r>
            <a:r>
              <a:rPr lang="en-US" sz="2000" dirty="0" smtClean="0"/>
              <a:t>(3 </a:t>
            </a:r>
            <a:r>
              <a:rPr lang="en-US" sz="2000" dirty="0"/>
              <a:t>of </a:t>
            </a:r>
            <a:r>
              <a:rPr lang="en-US" sz="2000" dirty="0" smtClean="0"/>
              <a:t>6) </a:t>
            </a:r>
            <a:endParaRPr lang="en-US" dirty="0"/>
          </a:p>
        </p:txBody>
      </p:sp>
      <p:sp>
        <p:nvSpPr>
          <p:cNvPr id="3" name="Content Placeholder 2"/>
          <p:cNvSpPr>
            <a:spLocks noGrp="1"/>
          </p:cNvSpPr>
          <p:nvPr>
            <p:ph idx="1"/>
          </p:nvPr>
        </p:nvSpPr>
        <p:spPr/>
        <p:txBody>
          <a:bodyPr/>
          <a:lstStyle/>
          <a:p>
            <a:r>
              <a:rPr lang="en-US" dirty="0"/>
              <a:t>The </a:t>
            </a:r>
            <a:r>
              <a:rPr lang="en-US" i="1" dirty="0"/>
              <a:t>sociocognitive explanation</a:t>
            </a:r>
            <a:r>
              <a:rPr lang="en-US" dirty="0"/>
              <a:t> regards hypnosis as a product of normal social and cognitive </a:t>
            </a:r>
            <a:r>
              <a:rPr lang="en-US" dirty="0" smtClean="0"/>
              <a:t>processes.</a:t>
            </a:r>
          </a:p>
          <a:p>
            <a:r>
              <a:rPr lang="en-US" dirty="0" smtClean="0"/>
              <a:t>There is a combination of:</a:t>
            </a:r>
          </a:p>
          <a:p>
            <a:pPr lvl="1"/>
            <a:r>
              <a:rPr lang="en-US" dirty="0" smtClean="0"/>
              <a:t>the hypnotized </a:t>
            </a:r>
            <a:r>
              <a:rPr lang="en-US" dirty="0"/>
              <a:t>person’s expectations and beliefs </a:t>
            </a:r>
            <a:endParaRPr lang="en-US" dirty="0" smtClean="0"/>
          </a:p>
          <a:p>
            <a:pPr lvl="1"/>
            <a:r>
              <a:rPr lang="en-US" dirty="0" smtClean="0"/>
              <a:t>the </a:t>
            </a:r>
            <a:r>
              <a:rPr lang="en-US" dirty="0"/>
              <a:t>desire to comply with the hypnotist’s </a:t>
            </a:r>
            <a:r>
              <a:rPr lang="en-US" dirty="0" smtClean="0"/>
              <a:t>suggestions</a:t>
            </a:r>
          </a:p>
          <a:p>
            <a:r>
              <a:rPr lang="en-US" dirty="0"/>
              <a:t>In this view, hypnosis is a form of role-</a:t>
            </a:r>
            <a:r>
              <a:rPr lang="en-US" dirty="0" smtClean="0"/>
              <a:t>playing.</a:t>
            </a:r>
          </a:p>
          <a:p>
            <a:r>
              <a:rPr lang="en-US" dirty="0"/>
              <a:t>T</a:t>
            </a:r>
            <a:r>
              <a:rPr lang="en-US" dirty="0" smtClean="0"/>
              <a:t>he </a:t>
            </a:r>
            <a:r>
              <a:rPr lang="en-US" dirty="0"/>
              <a:t>role is so engrossing that the person interprets it as real</a:t>
            </a:r>
            <a:r>
              <a:rPr lang="en-US" dirty="0" smtClean="0"/>
              <a:t>.</a:t>
            </a:r>
            <a:endParaRPr lang="en-US" dirty="0"/>
          </a:p>
        </p:txBody>
      </p:sp>
    </p:spTree>
    <p:extLst>
      <p:ext uri="{BB962C8B-B14F-4D97-AF65-F5344CB8AC3E}">
        <p14:creationId xmlns:p14="http://schemas.microsoft.com/office/powerpoint/2010/main" val="182549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Theories of Hypnosis </a:t>
            </a:r>
            <a:r>
              <a:rPr lang="en-US" sz="2000" dirty="0" smtClean="0"/>
              <a:t>(4 </a:t>
            </a:r>
            <a:r>
              <a:rPr lang="en-US" sz="2000" dirty="0"/>
              <a:t>of </a:t>
            </a:r>
            <a:r>
              <a:rPr lang="en-US" sz="2000" dirty="0" smtClean="0"/>
              <a:t>6) </a:t>
            </a:r>
            <a:endParaRPr lang="en-US" dirty="0"/>
          </a:p>
        </p:txBody>
      </p:sp>
      <p:sp>
        <p:nvSpPr>
          <p:cNvPr id="3" name="Content Placeholder 2"/>
          <p:cNvSpPr>
            <a:spLocks noGrp="1"/>
          </p:cNvSpPr>
          <p:nvPr>
            <p:ph idx="1"/>
          </p:nvPr>
        </p:nvSpPr>
        <p:spPr/>
        <p:txBody>
          <a:bodyPr/>
          <a:lstStyle/>
          <a:p>
            <a:r>
              <a:rPr lang="en-US" dirty="0"/>
              <a:t>Sociocognitive processes can account </a:t>
            </a:r>
            <a:r>
              <a:rPr lang="en-US" dirty="0" smtClean="0"/>
              <a:t>for:</a:t>
            </a:r>
          </a:p>
          <a:p>
            <a:pPr lvl="1"/>
            <a:r>
              <a:rPr lang="en-US" dirty="0" smtClean="0"/>
              <a:t>the apparent age </a:t>
            </a:r>
            <a:r>
              <a:rPr lang="en-US" dirty="0"/>
              <a:t>and past life “regressions” of people under </a:t>
            </a:r>
            <a:r>
              <a:rPr lang="en-US" dirty="0" smtClean="0"/>
              <a:t>hypnosis </a:t>
            </a:r>
          </a:p>
          <a:p>
            <a:pPr lvl="1"/>
            <a:r>
              <a:rPr lang="en-US" dirty="0" smtClean="0"/>
              <a:t>reports </a:t>
            </a:r>
            <a:r>
              <a:rPr lang="en-US" dirty="0"/>
              <a:t>of alien </a:t>
            </a:r>
            <a:r>
              <a:rPr lang="en-US" dirty="0" smtClean="0"/>
              <a:t>abductions</a:t>
            </a:r>
          </a:p>
          <a:p>
            <a:endParaRPr lang="en-US" dirty="0"/>
          </a:p>
        </p:txBody>
      </p:sp>
    </p:spTree>
    <p:extLst>
      <p:ext uri="{BB962C8B-B14F-4D97-AF65-F5344CB8AC3E}">
        <p14:creationId xmlns:p14="http://schemas.microsoft.com/office/powerpoint/2010/main" val="2348970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Theories of Hypnosis </a:t>
            </a:r>
            <a:r>
              <a:rPr lang="en-US" sz="2000" b="1" dirty="0" smtClean="0"/>
              <a:t>(5 </a:t>
            </a:r>
            <a:r>
              <a:rPr lang="en-US" sz="2000" b="1" dirty="0"/>
              <a:t>of </a:t>
            </a:r>
            <a:r>
              <a:rPr lang="en-US" sz="2000" b="1" dirty="0" smtClean="0"/>
              <a:t>6) </a:t>
            </a:r>
            <a:br>
              <a:rPr lang="en-US" sz="2000" b="1" dirty="0" smtClean="0"/>
            </a:br>
            <a:r>
              <a:rPr lang="en-US" b="1" dirty="0" smtClean="0"/>
              <a:t>Figure 5.5</a:t>
            </a:r>
            <a:br>
              <a:rPr lang="en-US" b="1" dirty="0" smtClean="0"/>
            </a:br>
            <a:r>
              <a:rPr lang="en-US" b="1" dirty="0"/>
              <a:t>Dissociation Theories </a:t>
            </a:r>
            <a:r>
              <a:rPr lang="en-US" b="1" dirty="0" smtClean="0"/>
              <a:t>of</a:t>
            </a:r>
            <a:r>
              <a:rPr lang="en-US" b="1" dirty="0"/>
              <a:t> </a:t>
            </a:r>
            <a:r>
              <a:rPr lang="en-US" b="1" dirty="0" smtClean="0"/>
              <a:t>Hypnosis</a:t>
            </a:r>
            <a:endParaRPr lang="en-US" b="1" dirty="0"/>
          </a:p>
        </p:txBody>
      </p:sp>
      <p:pic>
        <p:nvPicPr>
          <p:cNvPr id="3" name="Picture 2" descr="A diagram of the dissociation theories of hypnosis. A hypnotist induces a hypnotic state. A split between hidden observer or executive-control system and the rest of the mind occurs. A person is then able to respond to suggestions such as “I’m four-years-ol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020" y="1828800"/>
            <a:ext cx="8336980" cy="3810000"/>
          </a:xfrm>
          <a:prstGeom prst="rect">
            <a:avLst/>
          </a:prstGeom>
        </p:spPr>
      </p:pic>
    </p:spTree>
    <p:extLst>
      <p:ext uri="{BB962C8B-B14F-4D97-AF65-F5344CB8AC3E}">
        <p14:creationId xmlns:p14="http://schemas.microsoft.com/office/powerpoint/2010/main" val="1740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Theories of Hypnosis </a:t>
            </a:r>
            <a:r>
              <a:rPr lang="en-US" sz="2000" b="1" dirty="0" smtClean="0"/>
              <a:t>(6 </a:t>
            </a:r>
            <a:r>
              <a:rPr lang="en-US" sz="2000" b="1" dirty="0"/>
              <a:t>of </a:t>
            </a:r>
            <a:r>
              <a:rPr lang="en-US" sz="2000" b="1" dirty="0" smtClean="0"/>
              <a:t>6) </a:t>
            </a:r>
            <a:r>
              <a:rPr lang="en-US" sz="2000" b="1" dirty="0"/>
              <a:t/>
            </a:r>
            <a:br>
              <a:rPr lang="en-US" sz="2000" b="1" dirty="0"/>
            </a:br>
            <a:r>
              <a:rPr lang="en-US" b="1" dirty="0"/>
              <a:t>Figure </a:t>
            </a:r>
            <a:r>
              <a:rPr lang="en-US" b="1" dirty="0" smtClean="0"/>
              <a:t>5.6</a:t>
            </a:r>
            <a:br>
              <a:rPr lang="en-US" b="1" dirty="0" smtClean="0"/>
            </a:br>
            <a:r>
              <a:rPr lang="en-US" b="1" dirty="0"/>
              <a:t>Sociocognitive </a:t>
            </a:r>
            <a:r>
              <a:rPr lang="en-US" b="1" dirty="0" smtClean="0"/>
              <a:t>Theories of </a:t>
            </a:r>
            <a:r>
              <a:rPr lang="en-US" b="1" dirty="0"/>
              <a:t>Hypnosis</a:t>
            </a:r>
          </a:p>
        </p:txBody>
      </p:sp>
      <p:pic>
        <p:nvPicPr>
          <p:cNvPr id="3" name="Picture 2" descr="A diagram of the socio-cognitive theories of hypnosis. A social influence of the hypnotist making a suggestion: “you’re going back in time.” Plus the person’s own cognitions: “I believe in age regression.” Leads to the person conforming to the suggestion: “I’m four-years-ol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321" y="1524000"/>
            <a:ext cx="7632479" cy="4648200"/>
          </a:xfrm>
          <a:prstGeom prst="rect">
            <a:avLst/>
          </a:prstGeom>
        </p:spPr>
      </p:pic>
    </p:spTree>
    <p:extLst>
      <p:ext uri="{BB962C8B-B14F-4D97-AF65-F5344CB8AC3E}">
        <p14:creationId xmlns:p14="http://schemas.microsoft.com/office/powerpoint/2010/main" val="4276391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Consciousness-Altering Drugs </a:t>
            </a:r>
          </a:p>
        </p:txBody>
      </p:sp>
      <p:sp>
        <p:nvSpPr>
          <p:cNvPr id="5" name="Content Placeholder 4"/>
          <p:cNvSpPr>
            <a:spLocks noGrp="1"/>
          </p:cNvSpPr>
          <p:nvPr>
            <p:ph idx="1"/>
          </p:nvPr>
        </p:nvSpPr>
        <p:spPr/>
        <p:txBody>
          <a:bodyPr/>
          <a:lstStyle/>
          <a:p>
            <a:r>
              <a:rPr lang="en-US" sz="2800" b="1" dirty="0"/>
              <a:t>LO 5.5.A</a:t>
            </a:r>
            <a:r>
              <a:rPr lang="en-US" sz="2800" dirty="0"/>
              <a:t> List the four main categories of psychoactive drugs, and summarize the main effects of each.</a:t>
            </a:r>
          </a:p>
          <a:p>
            <a:r>
              <a:rPr lang="en-US" sz="2800" b="1" dirty="0"/>
              <a:t>LO 5.5.B</a:t>
            </a:r>
            <a:r>
              <a:rPr lang="en-US" sz="2800" dirty="0"/>
              <a:t> Outline the physiology of drug effects, and explain the process by which biochemical changes take place.</a:t>
            </a:r>
          </a:p>
          <a:p>
            <a:r>
              <a:rPr lang="en-US" sz="2800" b="1" dirty="0"/>
              <a:t>LO 5.5.C</a:t>
            </a:r>
            <a:r>
              <a:rPr lang="en-US" sz="2800" dirty="0"/>
              <a:t> Summarize four psychological aspects of drug effects, and comment on how each one might moderate physiological drug effects. </a:t>
            </a:r>
          </a:p>
        </p:txBody>
      </p:sp>
    </p:spTree>
    <p:extLst>
      <p:ext uri="{BB962C8B-B14F-4D97-AF65-F5344CB8AC3E}">
        <p14:creationId xmlns:p14="http://schemas.microsoft.com/office/powerpoint/2010/main" val="1936308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Classifying Drugs </a:t>
            </a:r>
            <a:r>
              <a:rPr lang="en-US" sz="2000" dirty="0" smtClean="0"/>
              <a:t>(1 </a:t>
            </a:r>
            <a:r>
              <a:rPr lang="en-US" sz="2000" dirty="0"/>
              <a:t>of </a:t>
            </a:r>
            <a:r>
              <a:rPr lang="en-US" sz="2000" dirty="0" smtClean="0"/>
              <a:t>3) </a:t>
            </a:r>
            <a:endParaRPr lang="en-US" dirty="0"/>
          </a:p>
        </p:txBody>
      </p:sp>
      <p:sp>
        <p:nvSpPr>
          <p:cNvPr id="5" name="Content Placeholder 4"/>
          <p:cNvSpPr>
            <a:spLocks noGrp="1"/>
          </p:cNvSpPr>
          <p:nvPr>
            <p:ph idx="1"/>
          </p:nvPr>
        </p:nvSpPr>
        <p:spPr/>
        <p:txBody>
          <a:bodyPr/>
          <a:lstStyle/>
          <a:p>
            <a:r>
              <a:rPr lang="en-US" dirty="0"/>
              <a:t>In all cultures, people have found ways to produce </a:t>
            </a:r>
            <a:r>
              <a:rPr lang="en-US" i="1" dirty="0"/>
              <a:t>altered states of consciousness</a:t>
            </a:r>
            <a:r>
              <a:rPr lang="en-US" dirty="0"/>
              <a:t>. </a:t>
            </a:r>
            <a:endParaRPr lang="en-US" dirty="0" smtClean="0"/>
          </a:p>
          <a:p>
            <a:r>
              <a:rPr lang="en-US" i="1" dirty="0"/>
              <a:t>Psychoactive drugs</a:t>
            </a:r>
            <a:r>
              <a:rPr lang="en-US" dirty="0"/>
              <a:t> alter cognition and emotion by acting on neurotransmitters in the brain</a:t>
            </a:r>
            <a:r>
              <a:rPr lang="en-US" dirty="0" smtClean="0"/>
              <a:t>.</a:t>
            </a:r>
          </a:p>
          <a:p>
            <a:r>
              <a:rPr lang="en-US" dirty="0" smtClean="0"/>
              <a:t>They affect:</a:t>
            </a:r>
          </a:p>
          <a:p>
            <a:pPr lvl="1"/>
            <a:r>
              <a:rPr lang="en-US" dirty="0" smtClean="0"/>
              <a:t>mood</a:t>
            </a:r>
          </a:p>
          <a:p>
            <a:pPr lvl="1"/>
            <a:r>
              <a:rPr lang="en-US" dirty="0" smtClean="0"/>
              <a:t>thinking</a:t>
            </a:r>
          </a:p>
          <a:p>
            <a:pPr lvl="1"/>
            <a:r>
              <a:rPr lang="en-US" dirty="0" smtClean="0"/>
              <a:t>memory</a:t>
            </a:r>
          </a:p>
          <a:p>
            <a:pPr lvl="1"/>
            <a:r>
              <a:rPr lang="en-US" dirty="0" smtClean="0"/>
              <a:t>behavior</a:t>
            </a:r>
            <a:endParaRPr lang="en-US" dirty="0"/>
          </a:p>
          <a:p>
            <a:endParaRPr lang="en-US" dirty="0"/>
          </a:p>
        </p:txBody>
      </p:sp>
    </p:spTree>
    <p:extLst>
      <p:ext uri="{BB962C8B-B14F-4D97-AF65-F5344CB8AC3E}">
        <p14:creationId xmlns:p14="http://schemas.microsoft.com/office/powerpoint/2010/main" val="4135981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Classifying Drugs </a:t>
            </a:r>
            <a:r>
              <a:rPr lang="en-US" sz="2000" dirty="0" smtClean="0"/>
              <a:t>(2 </a:t>
            </a:r>
            <a:r>
              <a:rPr lang="en-US" sz="2000" dirty="0"/>
              <a:t>of </a:t>
            </a:r>
            <a:r>
              <a:rPr lang="en-US" sz="2000" dirty="0" smtClean="0"/>
              <a:t>3) </a:t>
            </a:r>
            <a:endParaRPr lang="en-US" dirty="0"/>
          </a:p>
        </p:txBody>
      </p:sp>
      <p:sp>
        <p:nvSpPr>
          <p:cNvPr id="5" name="Content Placeholder 4"/>
          <p:cNvSpPr>
            <a:spLocks noGrp="1"/>
          </p:cNvSpPr>
          <p:nvPr>
            <p:ph idx="1"/>
          </p:nvPr>
        </p:nvSpPr>
        <p:spPr/>
        <p:txBody>
          <a:bodyPr/>
          <a:lstStyle/>
          <a:p>
            <a:r>
              <a:rPr lang="en-US" dirty="0"/>
              <a:t>Most psychoactive drugs are classified </a:t>
            </a:r>
            <a:r>
              <a:rPr lang="en-US" dirty="0" smtClean="0"/>
              <a:t>as:</a:t>
            </a:r>
          </a:p>
          <a:p>
            <a:pPr lvl="1"/>
            <a:r>
              <a:rPr lang="en-US" i="1" dirty="0" smtClean="0"/>
              <a:t>stimulants</a:t>
            </a:r>
            <a:endParaRPr lang="en-US" dirty="0" smtClean="0"/>
          </a:p>
          <a:p>
            <a:pPr lvl="1"/>
            <a:r>
              <a:rPr lang="en-US" i="1" dirty="0" smtClean="0"/>
              <a:t>depressants</a:t>
            </a:r>
            <a:endParaRPr lang="en-US" dirty="0" smtClean="0"/>
          </a:p>
          <a:p>
            <a:pPr lvl="1"/>
            <a:r>
              <a:rPr lang="en-US" i="1" dirty="0" smtClean="0"/>
              <a:t>opiates</a:t>
            </a:r>
            <a:endParaRPr lang="en-US" dirty="0" smtClean="0"/>
          </a:p>
          <a:p>
            <a:pPr lvl="1"/>
            <a:r>
              <a:rPr lang="en-US" i="1" dirty="0" smtClean="0"/>
              <a:t>psychedelics</a:t>
            </a:r>
            <a:endParaRPr lang="en-US" dirty="0" smtClean="0"/>
          </a:p>
          <a:p>
            <a:r>
              <a:rPr lang="en-US" dirty="0" smtClean="0"/>
              <a:t>Classification depends </a:t>
            </a:r>
            <a:r>
              <a:rPr lang="en-US" dirty="0"/>
              <a:t>on </a:t>
            </a:r>
            <a:r>
              <a:rPr lang="en-US" dirty="0" smtClean="0"/>
              <a:t>their:</a:t>
            </a:r>
          </a:p>
          <a:p>
            <a:pPr lvl="1"/>
            <a:r>
              <a:rPr lang="en-US" dirty="0" smtClean="0"/>
              <a:t>central </a:t>
            </a:r>
            <a:r>
              <a:rPr lang="en-US" dirty="0"/>
              <a:t>nervous system </a:t>
            </a:r>
            <a:r>
              <a:rPr lang="en-US" dirty="0" smtClean="0"/>
              <a:t>effects</a:t>
            </a:r>
          </a:p>
          <a:p>
            <a:pPr lvl="1"/>
            <a:r>
              <a:rPr lang="en-US" dirty="0" smtClean="0"/>
              <a:t>impact </a:t>
            </a:r>
            <a:r>
              <a:rPr lang="en-US" dirty="0"/>
              <a:t>on behavior and </a:t>
            </a:r>
            <a:r>
              <a:rPr lang="en-US" dirty="0" smtClean="0"/>
              <a:t>mood</a:t>
            </a:r>
            <a:endParaRPr lang="en-US" dirty="0"/>
          </a:p>
        </p:txBody>
      </p:sp>
    </p:spTree>
    <p:extLst>
      <p:ext uri="{BB962C8B-B14F-4D97-AF65-F5344CB8AC3E}">
        <p14:creationId xmlns:p14="http://schemas.microsoft.com/office/powerpoint/2010/main" val="2824618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Classifying Drugs </a:t>
            </a:r>
            <a:r>
              <a:rPr lang="en-US" sz="2000" dirty="0" smtClean="0"/>
              <a:t>(3 </a:t>
            </a:r>
            <a:r>
              <a:rPr lang="en-US" sz="2000" dirty="0"/>
              <a:t>of </a:t>
            </a:r>
            <a:r>
              <a:rPr lang="en-US" sz="2000" dirty="0" smtClean="0"/>
              <a:t>3) </a:t>
            </a:r>
            <a:endParaRPr lang="en-US" dirty="0"/>
          </a:p>
        </p:txBody>
      </p:sp>
      <p:sp>
        <p:nvSpPr>
          <p:cNvPr id="5" name="Content Placeholder 4"/>
          <p:cNvSpPr>
            <a:spLocks noGrp="1"/>
          </p:cNvSpPr>
          <p:nvPr>
            <p:ph idx="1"/>
          </p:nvPr>
        </p:nvSpPr>
        <p:spPr/>
        <p:txBody>
          <a:bodyPr/>
          <a:lstStyle/>
          <a:p>
            <a:r>
              <a:rPr lang="en-US" dirty="0"/>
              <a:t>However, some common drugs, such as </a:t>
            </a:r>
            <a:r>
              <a:rPr lang="en-US" i="1" dirty="0"/>
              <a:t>marijuana</a:t>
            </a:r>
            <a:r>
              <a:rPr lang="en-US" dirty="0"/>
              <a:t>, straddle or fall outside these categories</a:t>
            </a:r>
            <a:r>
              <a:rPr lang="en-US" dirty="0" smtClean="0"/>
              <a:t>.</a:t>
            </a:r>
          </a:p>
          <a:p>
            <a:r>
              <a:rPr lang="en-US" dirty="0"/>
              <a:t>Some </a:t>
            </a:r>
            <a:r>
              <a:rPr lang="en-US" dirty="0" smtClean="0"/>
              <a:t>classify </a:t>
            </a:r>
            <a:r>
              <a:rPr lang="en-US" dirty="0"/>
              <a:t>it as a </a:t>
            </a:r>
            <a:r>
              <a:rPr lang="en-US" dirty="0" smtClean="0"/>
              <a:t>psychedelic; others </a:t>
            </a:r>
            <a:r>
              <a:rPr lang="en-US" dirty="0"/>
              <a:t>place it outside the major </a:t>
            </a:r>
            <a:r>
              <a:rPr lang="en-US" dirty="0" smtClean="0"/>
              <a:t>classifications because of its:</a:t>
            </a:r>
          </a:p>
          <a:p>
            <a:pPr lvl="1"/>
            <a:r>
              <a:rPr lang="en-US" dirty="0" smtClean="0"/>
              <a:t>chemical makeup</a:t>
            </a:r>
          </a:p>
          <a:p>
            <a:pPr lvl="1"/>
            <a:r>
              <a:rPr lang="en-US" dirty="0" smtClean="0"/>
              <a:t>psychological effects</a:t>
            </a:r>
          </a:p>
          <a:p>
            <a:r>
              <a:rPr lang="en-US" dirty="0" smtClean="0"/>
              <a:t>Heavy </a:t>
            </a:r>
            <a:r>
              <a:rPr lang="en-US" dirty="0"/>
              <a:t>smoking of the drug (which is high in tar) </a:t>
            </a:r>
            <a:r>
              <a:rPr lang="en-US" dirty="0" smtClean="0"/>
              <a:t>may increase </a:t>
            </a:r>
            <a:r>
              <a:rPr lang="en-US" dirty="0"/>
              <a:t>the risk of lung </a:t>
            </a:r>
            <a:r>
              <a:rPr lang="en-US" dirty="0" smtClean="0"/>
              <a:t>damage.</a:t>
            </a:r>
          </a:p>
          <a:p>
            <a:endParaRPr lang="en-US" dirty="0"/>
          </a:p>
        </p:txBody>
      </p:sp>
    </p:spTree>
    <p:extLst>
      <p:ext uri="{BB962C8B-B14F-4D97-AF65-F5344CB8AC3E}">
        <p14:creationId xmlns:p14="http://schemas.microsoft.com/office/powerpoint/2010/main" val="1707660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Physiology of Drug Effects </a:t>
            </a:r>
            <a:r>
              <a:rPr lang="en-US" sz="2000" dirty="0" smtClean="0"/>
              <a:t>(1 </a:t>
            </a:r>
            <a:r>
              <a:rPr lang="en-US" sz="2000" dirty="0"/>
              <a:t>of </a:t>
            </a:r>
            <a:r>
              <a:rPr lang="en-US" sz="2000" dirty="0" smtClean="0"/>
              <a:t>3) </a:t>
            </a:r>
            <a:endParaRPr lang="en-US" dirty="0"/>
          </a:p>
        </p:txBody>
      </p:sp>
      <p:sp>
        <p:nvSpPr>
          <p:cNvPr id="3" name="Content Placeholder 2"/>
          <p:cNvSpPr>
            <a:spLocks noGrp="1"/>
          </p:cNvSpPr>
          <p:nvPr>
            <p:ph idx="1"/>
          </p:nvPr>
        </p:nvSpPr>
        <p:spPr/>
        <p:txBody>
          <a:bodyPr/>
          <a:lstStyle/>
          <a:p>
            <a:r>
              <a:rPr lang="en-US" dirty="0" smtClean="0"/>
              <a:t>Biochemical changes from psychoactive drugs </a:t>
            </a:r>
            <a:r>
              <a:rPr lang="en-US" dirty="0"/>
              <a:t>affect cognitive and emotional functioning.</a:t>
            </a:r>
            <a:endParaRPr lang="en-US" dirty="0" smtClean="0"/>
          </a:p>
          <a:p>
            <a:r>
              <a:rPr lang="en-US" dirty="0" smtClean="0"/>
              <a:t>When </a:t>
            </a:r>
            <a:r>
              <a:rPr lang="en-US" dirty="0"/>
              <a:t>used frequently and in large amounts, some psychoactive drugs </a:t>
            </a:r>
            <a:r>
              <a:rPr lang="en-US" dirty="0" smtClean="0"/>
              <a:t>can:</a:t>
            </a:r>
          </a:p>
          <a:p>
            <a:pPr lvl="1"/>
            <a:r>
              <a:rPr lang="en-US" dirty="0" smtClean="0"/>
              <a:t>damage </a:t>
            </a:r>
            <a:r>
              <a:rPr lang="en-US" dirty="0"/>
              <a:t>neurons in the </a:t>
            </a:r>
            <a:r>
              <a:rPr lang="en-US" dirty="0" smtClean="0"/>
              <a:t>brain</a:t>
            </a:r>
          </a:p>
          <a:p>
            <a:pPr lvl="1"/>
            <a:r>
              <a:rPr lang="en-US" dirty="0" smtClean="0"/>
              <a:t>impair </a:t>
            </a:r>
            <a:r>
              <a:rPr lang="en-US" dirty="0"/>
              <a:t>learning and </a:t>
            </a:r>
            <a:r>
              <a:rPr lang="en-US" dirty="0" smtClean="0"/>
              <a:t>memory</a:t>
            </a:r>
          </a:p>
          <a:p>
            <a:r>
              <a:rPr lang="en-US" dirty="0"/>
              <a:t>Their use may lead </a:t>
            </a:r>
            <a:r>
              <a:rPr lang="en-US" dirty="0" smtClean="0"/>
              <a:t>to:</a:t>
            </a:r>
          </a:p>
          <a:p>
            <a:pPr lvl="1"/>
            <a:r>
              <a:rPr lang="en-US" i="1" dirty="0" smtClean="0"/>
              <a:t>tolerance</a:t>
            </a:r>
            <a:r>
              <a:rPr lang="en-US" dirty="0"/>
              <a:t>, in which increasing dosages are needed for the same </a:t>
            </a:r>
            <a:r>
              <a:rPr lang="en-US" dirty="0" smtClean="0"/>
              <a:t>effect</a:t>
            </a:r>
            <a:endParaRPr lang="en-US" dirty="0"/>
          </a:p>
          <a:p>
            <a:pPr lvl="1"/>
            <a:r>
              <a:rPr lang="en-US" i="1" dirty="0" smtClean="0"/>
              <a:t>withdrawal </a:t>
            </a:r>
            <a:r>
              <a:rPr lang="en-US" i="1" dirty="0"/>
              <a:t>symptoms</a:t>
            </a:r>
            <a:r>
              <a:rPr lang="en-US" dirty="0"/>
              <a:t> if a heavy user tries to </a:t>
            </a:r>
            <a:r>
              <a:rPr lang="en-US" dirty="0" smtClean="0"/>
              <a:t>quit</a:t>
            </a:r>
            <a:endParaRPr lang="en-US" dirty="0"/>
          </a:p>
        </p:txBody>
      </p:sp>
    </p:spTree>
    <p:extLst>
      <p:ext uri="{BB962C8B-B14F-4D97-AF65-F5344CB8AC3E}">
        <p14:creationId xmlns:p14="http://schemas.microsoft.com/office/powerpoint/2010/main" val="79578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Circadian Rhythms </a:t>
            </a:r>
            <a:r>
              <a:rPr lang="en-US" sz="2000" dirty="0" smtClean="0"/>
              <a:t>(3 </a:t>
            </a:r>
            <a:r>
              <a:rPr lang="en-US" sz="2000" dirty="0"/>
              <a:t>of </a:t>
            </a:r>
            <a:r>
              <a:rPr lang="en-US" sz="2000" dirty="0" smtClean="0"/>
              <a:t>5) </a:t>
            </a:r>
            <a:endParaRPr lang="en-US" dirty="0"/>
          </a:p>
        </p:txBody>
      </p:sp>
      <p:sp>
        <p:nvSpPr>
          <p:cNvPr id="3" name="Content Placeholder 2"/>
          <p:cNvSpPr>
            <a:spLocks noGrp="1"/>
          </p:cNvSpPr>
          <p:nvPr>
            <p:ph idx="1"/>
          </p:nvPr>
        </p:nvSpPr>
        <p:spPr/>
        <p:txBody>
          <a:bodyPr/>
          <a:lstStyle/>
          <a:p>
            <a:r>
              <a:rPr lang="en-US" dirty="0"/>
              <a:t>Biological rhythms are typically in tune </a:t>
            </a:r>
            <a:r>
              <a:rPr lang="en-US" dirty="0" smtClean="0"/>
              <a:t>with:</a:t>
            </a:r>
          </a:p>
          <a:p>
            <a:pPr lvl="1"/>
            <a:r>
              <a:rPr lang="en-US" dirty="0" smtClean="0"/>
              <a:t>external </a:t>
            </a:r>
            <a:r>
              <a:rPr lang="en-US" dirty="0"/>
              <a:t>time cues, such as changes in clock time, temperature</a:t>
            </a:r>
            <a:r>
              <a:rPr lang="en-US" dirty="0" smtClean="0"/>
              <a:t>, daylight</a:t>
            </a:r>
          </a:p>
          <a:p>
            <a:r>
              <a:rPr lang="en-US" dirty="0" smtClean="0"/>
              <a:t>Many </a:t>
            </a:r>
            <a:r>
              <a:rPr lang="en-US" dirty="0"/>
              <a:t>rhythms continue to occur even in the absence of such </a:t>
            </a:r>
            <a:r>
              <a:rPr lang="en-US" dirty="0" smtClean="0"/>
              <a:t>cues.</a:t>
            </a:r>
          </a:p>
          <a:p>
            <a:pPr lvl="1"/>
            <a:r>
              <a:rPr lang="en-US" i="1" dirty="0" smtClean="0"/>
              <a:t>endogenous</a:t>
            </a:r>
            <a:r>
              <a:rPr lang="en-US" dirty="0"/>
              <a:t>,</a:t>
            </a:r>
            <a:r>
              <a:rPr lang="en-US" dirty="0" smtClean="0"/>
              <a:t> generated from within</a:t>
            </a:r>
          </a:p>
          <a:p>
            <a:r>
              <a:rPr lang="en-US" i="1" dirty="0" smtClean="0"/>
              <a:t>Circadian</a:t>
            </a:r>
            <a:r>
              <a:rPr lang="en-US" dirty="0" smtClean="0"/>
              <a:t> fluctuations:</a:t>
            </a:r>
          </a:p>
          <a:p>
            <a:pPr lvl="1"/>
            <a:r>
              <a:rPr lang="en-US" dirty="0" smtClean="0"/>
              <a:t>occur </a:t>
            </a:r>
            <a:r>
              <a:rPr lang="en-US" dirty="0"/>
              <a:t>about once a </a:t>
            </a:r>
            <a:r>
              <a:rPr lang="en-US" dirty="0" smtClean="0"/>
              <a:t>day</a:t>
            </a:r>
          </a:p>
          <a:p>
            <a:pPr lvl="1"/>
            <a:r>
              <a:rPr lang="en-US" dirty="0" smtClean="0"/>
              <a:t>are </a:t>
            </a:r>
            <a:r>
              <a:rPr lang="en-US" dirty="0"/>
              <a:t>governed by a biological clock in the </a:t>
            </a:r>
            <a:r>
              <a:rPr lang="en-US" i="1" dirty="0"/>
              <a:t>suprachiasmatic nucleus</a:t>
            </a:r>
            <a:r>
              <a:rPr lang="en-US" dirty="0"/>
              <a:t> (SCN) of the </a:t>
            </a:r>
            <a:r>
              <a:rPr lang="en-US" dirty="0" smtClean="0"/>
              <a:t>hypothalamus </a:t>
            </a:r>
            <a:endParaRPr lang="en-US" dirty="0"/>
          </a:p>
        </p:txBody>
      </p:sp>
    </p:spTree>
    <p:extLst>
      <p:ext uri="{BB962C8B-B14F-4D97-AF65-F5344CB8AC3E}">
        <p14:creationId xmlns:p14="http://schemas.microsoft.com/office/powerpoint/2010/main" val="3399249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Physiology of Drug Effects </a:t>
            </a:r>
            <a:r>
              <a:rPr lang="en-US" sz="2000" dirty="0" smtClean="0"/>
              <a:t>(2 </a:t>
            </a:r>
            <a:r>
              <a:rPr lang="en-US" sz="2000" dirty="0"/>
              <a:t>of </a:t>
            </a:r>
            <a:r>
              <a:rPr lang="en-US" sz="2000" dirty="0" smtClean="0"/>
              <a:t>3) </a:t>
            </a:r>
            <a:endParaRPr lang="en-US" dirty="0"/>
          </a:p>
        </p:txBody>
      </p:sp>
      <p:sp>
        <p:nvSpPr>
          <p:cNvPr id="3" name="Content Placeholder 2"/>
          <p:cNvSpPr>
            <a:spLocks noGrp="1"/>
          </p:cNvSpPr>
          <p:nvPr>
            <p:ph idx="1"/>
          </p:nvPr>
        </p:nvSpPr>
        <p:spPr/>
        <p:txBody>
          <a:bodyPr/>
          <a:lstStyle/>
          <a:p>
            <a:r>
              <a:rPr lang="en-US" dirty="0"/>
              <a:t>But certain drugs, such as alcohol and marijuana, are also associated with some health benefits when used in moderation. </a:t>
            </a:r>
          </a:p>
        </p:txBody>
      </p:sp>
    </p:spTree>
    <p:extLst>
      <p:ext uri="{BB962C8B-B14F-4D97-AF65-F5344CB8AC3E}">
        <p14:creationId xmlns:p14="http://schemas.microsoft.com/office/powerpoint/2010/main" val="4011651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Physiology of Drug Effects </a:t>
            </a:r>
            <a:r>
              <a:rPr lang="en-US" sz="2000" b="1" dirty="0" smtClean="0"/>
              <a:t>(3 </a:t>
            </a:r>
            <a:r>
              <a:rPr lang="en-US" sz="2000" b="1" dirty="0"/>
              <a:t>of </a:t>
            </a:r>
            <a:r>
              <a:rPr lang="en-US" sz="2000" b="1" dirty="0" smtClean="0"/>
              <a:t>3) </a:t>
            </a:r>
            <a:br>
              <a:rPr lang="en-US" sz="2000" b="1" dirty="0" smtClean="0"/>
            </a:br>
            <a:r>
              <a:rPr lang="en-US" b="1" dirty="0" smtClean="0"/>
              <a:t>Figure 5.7</a:t>
            </a:r>
            <a:br>
              <a:rPr lang="en-US" b="1" dirty="0" smtClean="0"/>
            </a:br>
            <a:r>
              <a:rPr lang="en-US" b="1" dirty="0"/>
              <a:t>Cocaine’s Effect </a:t>
            </a:r>
            <a:r>
              <a:rPr lang="en-US" b="1" dirty="0" smtClean="0"/>
              <a:t>on the </a:t>
            </a:r>
            <a:r>
              <a:rPr lang="en-US" b="1" dirty="0"/>
              <a:t>Brain</a:t>
            </a:r>
          </a:p>
        </p:txBody>
      </p:sp>
      <p:pic>
        <p:nvPicPr>
          <p:cNvPr id="3" name="Picture 2" descr="The following list describes the diagram of cocaine’s effect on the brain. A presynaptic neuron releases dopamine into the synapse. Dopamine receptors on the postsynaptic neuron releases excess dopamine. Cocaine molecule blocks the dopamine reuptake by blocking the receptor on the presynaptic neur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3480" y="1524000"/>
            <a:ext cx="5847920" cy="4724400"/>
          </a:xfrm>
          <a:prstGeom prst="rect">
            <a:avLst/>
          </a:prstGeom>
        </p:spPr>
      </p:pic>
    </p:spTree>
    <p:extLst>
      <p:ext uri="{BB962C8B-B14F-4D97-AF65-F5344CB8AC3E}">
        <p14:creationId xmlns:p14="http://schemas.microsoft.com/office/powerpoint/2010/main" val="1248896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Psychology of Drug Effects </a:t>
            </a:r>
            <a:r>
              <a:rPr lang="en-US" sz="2000" dirty="0" smtClean="0"/>
              <a:t>(1 </a:t>
            </a:r>
            <a:r>
              <a:rPr lang="en-US" sz="2000" dirty="0"/>
              <a:t>of </a:t>
            </a:r>
            <a:r>
              <a:rPr lang="en-US" sz="2000" dirty="0" smtClean="0"/>
              <a:t>2) </a:t>
            </a:r>
            <a:endParaRPr lang="en-US" sz="2000" dirty="0"/>
          </a:p>
        </p:txBody>
      </p:sp>
      <p:sp>
        <p:nvSpPr>
          <p:cNvPr id="5" name="Content Placeholder 4"/>
          <p:cNvSpPr>
            <a:spLocks noGrp="1"/>
          </p:cNvSpPr>
          <p:nvPr>
            <p:ph idx="1"/>
          </p:nvPr>
        </p:nvSpPr>
        <p:spPr/>
        <p:txBody>
          <a:bodyPr/>
          <a:lstStyle/>
          <a:p>
            <a:r>
              <a:rPr lang="en-US" dirty="0"/>
              <a:t>Reactions to a psychoactive drug are influenced not only by its chemical properties but also </a:t>
            </a:r>
            <a:r>
              <a:rPr lang="en-US" dirty="0" smtClean="0"/>
              <a:t>by:</a:t>
            </a:r>
          </a:p>
          <a:p>
            <a:pPr lvl="1"/>
            <a:r>
              <a:rPr lang="en-US" dirty="0" smtClean="0"/>
              <a:t>the </a:t>
            </a:r>
            <a:r>
              <a:rPr lang="en-US" dirty="0"/>
              <a:t>user’s prior experience with the </a:t>
            </a:r>
            <a:r>
              <a:rPr lang="en-US" dirty="0" smtClean="0"/>
              <a:t>drug</a:t>
            </a:r>
          </a:p>
          <a:p>
            <a:pPr lvl="1"/>
            <a:r>
              <a:rPr lang="en-US" dirty="0" smtClean="0"/>
              <a:t>individual characteristics (body weight, metabolism, initial state of emotional arousal, personality characteristics, physical tolerance for the drug)</a:t>
            </a:r>
          </a:p>
          <a:p>
            <a:pPr lvl="1"/>
            <a:r>
              <a:rPr lang="en-US" dirty="0" smtClean="0"/>
              <a:t>environmental setting</a:t>
            </a:r>
          </a:p>
          <a:p>
            <a:pPr lvl="1"/>
            <a:r>
              <a:rPr lang="en-US" dirty="0" smtClean="0"/>
              <a:t>mental set—the </a:t>
            </a:r>
            <a:r>
              <a:rPr lang="en-US" dirty="0"/>
              <a:t>person’s expectations and motives for taking the </a:t>
            </a:r>
            <a:r>
              <a:rPr lang="en-US" dirty="0" smtClean="0"/>
              <a:t>drug</a:t>
            </a:r>
            <a:endParaRPr lang="en-US" dirty="0"/>
          </a:p>
        </p:txBody>
      </p:sp>
    </p:spTree>
    <p:extLst>
      <p:ext uri="{BB962C8B-B14F-4D97-AF65-F5344CB8AC3E}">
        <p14:creationId xmlns:p14="http://schemas.microsoft.com/office/powerpoint/2010/main" val="1650011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Psychology of Drug Effects </a:t>
            </a:r>
            <a:r>
              <a:rPr lang="en-US" sz="2000" dirty="0" smtClean="0"/>
              <a:t>(2 </a:t>
            </a:r>
            <a:r>
              <a:rPr lang="en-US" sz="2000" dirty="0"/>
              <a:t>of </a:t>
            </a:r>
            <a:r>
              <a:rPr lang="en-US" sz="2000" dirty="0" smtClean="0"/>
              <a:t>2) </a:t>
            </a:r>
            <a:endParaRPr lang="en-US" sz="2000" dirty="0"/>
          </a:p>
        </p:txBody>
      </p:sp>
      <p:sp>
        <p:nvSpPr>
          <p:cNvPr id="5" name="Content Placeholder 4"/>
          <p:cNvSpPr>
            <a:spLocks noGrp="1"/>
          </p:cNvSpPr>
          <p:nvPr>
            <p:ph idx="1"/>
          </p:nvPr>
        </p:nvSpPr>
        <p:spPr/>
        <p:txBody>
          <a:bodyPr/>
          <a:lstStyle/>
          <a:p>
            <a:r>
              <a:rPr lang="en-US" dirty="0"/>
              <a:t>Expectations can be even more powerful than the drug itself, as shown by the </a:t>
            </a:r>
            <a:r>
              <a:rPr lang="en-US" i="1" dirty="0"/>
              <a:t>“think–drink” effect</a:t>
            </a:r>
            <a:r>
              <a:rPr lang="en-US" dirty="0" smtClean="0"/>
              <a:t>.</a:t>
            </a:r>
          </a:p>
          <a:p>
            <a:pPr lvl="1"/>
            <a:r>
              <a:rPr lang="en-US" dirty="0" smtClean="0"/>
              <a:t>Example: Men </a:t>
            </a:r>
            <a:r>
              <a:rPr lang="en-US" dirty="0"/>
              <a:t>behaved more belligerently when they thought they were </a:t>
            </a:r>
            <a:r>
              <a:rPr lang="en-US" dirty="0" smtClean="0"/>
              <a:t>drinking vodka </a:t>
            </a:r>
            <a:r>
              <a:rPr lang="en-US" dirty="0"/>
              <a:t>than when they thought they were drinking plain tonic </a:t>
            </a:r>
            <a:r>
              <a:rPr lang="en-US" dirty="0" smtClean="0"/>
              <a:t>water.</a:t>
            </a:r>
          </a:p>
          <a:p>
            <a:r>
              <a:rPr lang="en-US" dirty="0" smtClean="0"/>
              <a:t>This does not mean that alcohol and other drugs are merely placebos.</a:t>
            </a:r>
          </a:p>
        </p:txBody>
      </p:sp>
    </p:spTree>
    <p:extLst>
      <p:ext uri="{BB962C8B-B14F-4D97-AF65-F5344CB8AC3E}">
        <p14:creationId xmlns:p14="http://schemas.microsoft.com/office/powerpoint/2010/main" val="3583294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Circadian Rhythms </a:t>
            </a:r>
            <a:r>
              <a:rPr lang="en-US" sz="2000" dirty="0" smtClean="0"/>
              <a:t>(4 </a:t>
            </a:r>
            <a:r>
              <a:rPr lang="en-US" sz="2000" dirty="0"/>
              <a:t>of </a:t>
            </a:r>
            <a:r>
              <a:rPr lang="en-US" sz="2000" dirty="0" smtClean="0"/>
              <a:t>5) </a:t>
            </a:r>
            <a:endParaRPr lang="en-US" dirty="0"/>
          </a:p>
        </p:txBody>
      </p:sp>
      <p:sp>
        <p:nvSpPr>
          <p:cNvPr id="3" name="Content Placeholder 2"/>
          <p:cNvSpPr>
            <a:spLocks noGrp="1"/>
          </p:cNvSpPr>
          <p:nvPr>
            <p:ph idx="1"/>
          </p:nvPr>
        </p:nvSpPr>
        <p:spPr/>
        <p:txBody>
          <a:bodyPr/>
          <a:lstStyle/>
          <a:p>
            <a:r>
              <a:rPr lang="en-US" dirty="0"/>
              <a:t>The SCN regulates and, in turn, is affected by the hormone </a:t>
            </a:r>
            <a:r>
              <a:rPr lang="en-US" i="1" dirty="0" smtClean="0"/>
              <a:t>melatonin.</a:t>
            </a:r>
          </a:p>
          <a:p>
            <a:r>
              <a:rPr lang="en-US" dirty="0" smtClean="0"/>
              <a:t>Melatonin </a:t>
            </a:r>
            <a:r>
              <a:rPr lang="en-US" dirty="0"/>
              <a:t>is responsive to changes in light and dark and </a:t>
            </a:r>
            <a:r>
              <a:rPr lang="en-US" dirty="0" smtClean="0"/>
              <a:t>increases </a:t>
            </a:r>
            <a:r>
              <a:rPr lang="en-US" dirty="0"/>
              <a:t>during the dark hours</a:t>
            </a:r>
            <a:r>
              <a:rPr lang="en-US" dirty="0" smtClean="0"/>
              <a:t>.</a:t>
            </a:r>
          </a:p>
          <a:p>
            <a:pPr lvl="1"/>
            <a:r>
              <a:rPr lang="en-US" dirty="0" smtClean="0"/>
              <a:t>secreted by the pineal gland, deep within the brain</a:t>
            </a:r>
          </a:p>
          <a:p>
            <a:pPr lvl="1"/>
            <a:r>
              <a:rPr lang="en-US" dirty="0" smtClean="0"/>
              <a:t>induces sleep</a:t>
            </a:r>
          </a:p>
          <a:p>
            <a:pPr lvl="1"/>
            <a:r>
              <a:rPr lang="en-US" dirty="0" smtClean="0"/>
              <a:t>helps keep biological clock in phase with light–dark cycle</a:t>
            </a:r>
          </a:p>
          <a:p>
            <a:endParaRPr lang="en-US" dirty="0"/>
          </a:p>
        </p:txBody>
      </p:sp>
    </p:spTree>
    <p:extLst>
      <p:ext uri="{BB962C8B-B14F-4D97-AF65-F5344CB8AC3E}">
        <p14:creationId xmlns:p14="http://schemas.microsoft.com/office/powerpoint/2010/main" val="4789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Circadian Rhythms </a:t>
            </a:r>
            <a:r>
              <a:rPr lang="en-US" sz="2000" dirty="0" smtClean="0"/>
              <a:t>(5 </a:t>
            </a:r>
            <a:r>
              <a:rPr lang="en-US" sz="2000" dirty="0"/>
              <a:t>of </a:t>
            </a:r>
            <a:r>
              <a:rPr lang="en-US" sz="2000" dirty="0" smtClean="0"/>
              <a:t>5) </a:t>
            </a:r>
            <a:endParaRPr lang="en-US" dirty="0"/>
          </a:p>
        </p:txBody>
      </p:sp>
      <p:sp>
        <p:nvSpPr>
          <p:cNvPr id="3" name="Content Placeholder 2"/>
          <p:cNvSpPr>
            <a:spLocks noGrp="1"/>
          </p:cNvSpPr>
          <p:nvPr>
            <p:ph idx="1"/>
          </p:nvPr>
        </p:nvSpPr>
        <p:spPr/>
        <p:txBody>
          <a:bodyPr/>
          <a:lstStyle/>
          <a:p>
            <a:r>
              <a:rPr lang="en-US" dirty="0"/>
              <a:t>When </a:t>
            </a:r>
            <a:r>
              <a:rPr lang="en-US" dirty="0" smtClean="0"/>
              <a:t>our normal </a:t>
            </a:r>
            <a:r>
              <a:rPr lang="en-US" dirty="0"/>
              <a:t>routine changes, </a:t>
            </a:r>
            <a:r>
              <a:rPr lang="en-US" dirty="0" smtClean="0"/>
              <a:t>we may </a:t>
            </a:r>
            <a:r>
              <a:rPr lang="en-US" dirty="0"/>
              <a:t>experience </a:t>
            </a:r>
            <a:r>
              <a:rPr lang="en-US" i="1" dirty="0"/>
              <a:t>internal </a:t>
            </a:r>
            <a:r>
              <a:rPr lang="en-US" i="1" dirty="0" smtClean="0"/>
              <a:t>desynchronization.</a:t>
            </a:r>
          </a:p>
          <a:p>
            <a:pPr lvl="1"/>
            <a:r>
              <a:rPr lang="en-US" dirty="0" smtClean="0"/>
              <a:t>Example: taking airplane flights across time zones</a:t>
            </a:r>
          </a:p>
          <a:p>
            <a:r>
              <a:rPr lang="en-US" dirty="0" smtClean="0"/>
              <a:t>The </a:t>
            </a:r>
            <a:r>
              <a:rPr lang="en-US" dirty="0"/>
              <a:t>usual circadian rhythms are thrown out of phase with one another</a:t>
            </a:r>
            <a:r>
              <a:rPr lang="en-US" dirty="0" smtClean="0"/>
              <a:t>.</a:t>
            </a:r>
          </a:p>
          <a:p>
            <a:pPr lvl="1"/>
            <a:r>
              <a:rPr lang="en-US" dirty="0" smtClean="0"/>
              <a:t>Sleep and wake patterns adjust quickly but temperature and hormone cycles can take days to return to normal.</a:t>
            </a:r>
          </a:p>
          <a:p>
            <a:pPr lvl="1"/>
            <a:r>
              <a:rPr lang="en-US" dirty="0" smtClean="0"/>
              <a:t>Jet lag affects energy level, mental skills, motor coordination.</a:t>
            </a:r>
            <a:endParaRPr lang="en-US" dirty="0"/>
          </a:p>
        </p:txBody>
      </p:sp>
    </p:spTree>
    <p:extLst>
      <p:ext uri="{BB962C8B-B14F-4D97-AF65-F5344CB8AC3E}">
        <p14:creationId xmlns:p14="http://schemas.microsoft.com/office/powerpoint/2010/main" val="2387270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Moods and Long-Term Rhythms </a:t>
            </a:r>
            <a:r>
              <a:rPr lang="en-US" sz="2000" dirty="0" smtClean="0"/>
              <a:t>(1 </a:t>
            </a:r>
            <a:r>
              <a:rPr lang="en-US" sz="2000" dirty="0"/>
              <a:t>of </a:t>
            </a:r>
            <a:r>
              <a:rPr lang="en-US" sz="2000" dirty="0" smtClean="0"/>
              <a:t>5) </a:t>
            </a:r>
            <a:endParaRPr lang="en-US" sz="2000" dirty="0"/>
          </a:p>
        </p:txBody>
      </p:sp>
      <p:sp>
        <p:nvSpPr>
          <p:cNvPr id="3" name="Content Placeholder 2"/>
          <p:cNvSpPr>
            <a:spLocks noGrp="1"/>
          </p:cNvSpPr>
          <p:nvPr>
            <p:ph idx="1"/>
          </p:nvPr>
        </p:nvSpPr>
        <p:spPr/>
        <p:txBody>
          <a:bodyPr/>
          <a:lstStyle/>
          <a:p>
            <a:r>
              <a:rPr lang="en-US" dirty="0"/>
              <a:t>Some people experience depression every winter in a pattern that has been labeled </a:t>
            </a:r>
            <a:r>
              <a:rPr lang="en-US" i="1" dirty="0"/>
              <a:t>seasonal affective disorder (SAD)</a:t>
            </a:r>
            <a:r>
              <a:rPr lang="en-US" dirty="0" smtClean="0"/>
              <a:t>.</a:t>
            </a:r>
          </a:p>
          <a:p>
            <a:r>
              <a:rPr lang="en-US" dirty="0"/>
              <a:t>During </a:t>
            </a:r>
            <a:r>
              <a:rPr lang="en-US" dirty="0" smtClean="0"/>
              <a:t>the winter </a:t>
            </a:r>
            <a:r>
              <a:rPr lang="en-US" dirty="0"/>
              <a:t>months, SAD patients </a:t>
            </a:r>
            <a:r>
              <a:rPr lang="en-US" dirty="0" smtClean="0"/>
              <a:t>report:</a:t>
            </a:r>
          </a:p>
          <a:p>
            <a:pPr lvl="1"/>
            <a:r>
              <a:rPr lang="en-US" dirty="0" smtClean="0"/>
              <a:t>feelings </a:t>
            </a:r>
            <a:r>
              <a:rPr lang="en-US" dirty="0"/>
              <a:t>of </a:t>
            </a:r>
            <a:r>
              <a:rPr lang="en-US" dirty="0" smtClean="0"/>
              <a:t>sadness</a:t>
            </a:r>
            <a:endParaRPr lang="en-US" dirty="0"/>
          </a:p>
          <a:p>
            <a:pPr lvl="1"/>
            <a:r>
              <a:rPr lang="en-US" dirty="0" smtClean="0"/>
              <a:t>lethargy</a:t>
            </a:r>
          </a:p>
          <a:p>
            <a:pPr lvl="1"/>
            <a:r>
              <a:rPr lang="en-US" dirty="0" smtClean="0"/>
              <a:t>drowsiness</a:t>
            </a:r>
          </a:p>
          <a:p>
            <a:pPr lvl="1"/>
            <a:r>
              <a:rPr lang="en-US" dirty="0" smtClean="0"/>
              <a:t>craving </a:t>
            </a:r>
            <a:r>
              <a:rPr lang="en-US" dirty="0"/>
              <a:t>for </a:t>
            </a:r>
            <a:r>
              <a:rPr lang="en-US" dirty="0" smtClean="0"/>
              <a:t>carbohydrates</a:t>
            </a:r>
            <a:endParaRPr lang="en-US" dirty="0"/>
          </a:p>
        </p:txBody>
      </p:sp>
    </p:spTree>
    <p:extLst>
      <p:ext uri="{BB962C8B-B14F-4D97-AF65-F5344CB8AC3E}">
        <p14:creationId xmlns:p14="http://schemas.microsoft.com/office/powerpoint/2010/main" val="3481188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Moods and Long-Term Rhythms </a:t>
            </a:r>
            <a:r>
              <a:rPr lang="en-US" sz="2000" dirty="0" smtClean="0"/>
              <a:t>(2 </a:t>
            </a:r>
            <a:r>
              <a:rPr lang="en-US" sz="2000" dirty="0"/>
              <a:t>of </a:t>
            </a:r>
            <a:r>
              <a:rPr lang="en-US" sz="2000" dirty="0" smtClean="0"/>
              <a:t>5) </a:t>
            </a:r>
            <a:endParaRPr lang="en-US" sz="2000" dirty="0"/>
          </a:p>
        </p:txBody>
      </p:sp>
      <p:sp>
        <p:nvSpPr>
          <p:cNvPr id="3" name="Content Placeholder 2"/>
          <p:cNvSpPr>
            <a:spLocks noGrp="1"/>
          </p:cNvSpPr>
          <p:nvPr>
            <p:ph idx="1"/>
          </p:nvPr>
        </p:nvSpPr>
        <p:spPr/>
        <p:txBody>
          <a:bodyPr/>
          <a:lstStyle/>
          <a:p>
            <a:r>
              <a:rPr lang="en-US" dirty="0"/>
              <a:t>The causes of SAD, which is relatively uncommon, are not yet </a:t>
            </a:r>
            <a:r>
              <a:rPr lang="en-US" dirty="0" smtClean="0"/>
              <a:t>clear.</a:t>
            </a:r>
          </a:p>
          <a:p>
            <a:r>
              <a:rPr lang="en-US" dirty="0" smtClean="0"/>
              <a:t>SAD is not recognized as an official disorder.</a:t>
            </a:r>
          </a:p>
          <a:p>
            <a:pPr lvl="1"/>
            <a:r>
              <a:rPr lang="en-US" dirty="0" smtClean="0"/>
              <a:t>Much of the research to date has been flawed.</a:t>
            </a:r>
          </a:p>
          <a:p>
            <a:r>
              <a:rPr lang="en-US" dirty="0" smtClean="0"/>
              <a:t>Light </a:t>
            </a:r>
            <a:r>
              <a:rPr lang="en-US" dirty="0"/>
              <a:t>treatments can be effective in alleviating symptoms</a:t>
            </a:r>
            <a:r>
              <a:rPr lang="en-US" dirty="0" smtClean="0"/>
              <a:t>.</a:t>
            </a:r>
          </a:p>
          <a:p>
            <a:r>
              <a:rPr lang="en-US" dirty="0"/>
              <a:t>SAD may occur in people whose circadian rhythms are out of </a:t>
            </a:r>
            <a:r>
              <a:rPr lang="en-US" dirty="0" smtClean="0"/>
              <a:t>sync.</a:t>
            </a:r>
          </a:p>
          <a:p>
            <a:pPr lvl="1"/>
            <a:r>
              <a:rPr lang="en-US" dirty="0" smtClean="0"/>
              <a:t>In </a:t>
            </a:r>
            <a:r>
              <a:rPr lang="en-US" dirty="0"/>
              <a:t>essence, they </a:t>
            </a:r>
            <a:r>
              <a:rPr lang="en-US" dirty="0" smtClean="0"/>
              <a:t>have a </a:t>
            </a:r>
            <a:r>
              <a:rPr lang="en-US" dirty="0"/>
              <a:t>chronic form of jet </a:t>
            </a:r>
            <a:r>
              <a:rPr lang="en-US" dirty="0" smtClean="0"/>
              <a:t>lag.</a:t>
            </a:r>
            <a:endParaRPr lang="en-US" dirty="0"/>
          </a:p>
        </p:txBody>
      </p:sp>
    </p:spTree>
    <p:extLst>
      <p:ext uri="{BB962C8B-B14F-4D97-AF65-F5344CB8AC3E}">
        <p14:creationId xmlns:p14="http://schemas.microsoft.com/office/powerpoint/2010/main" val="1159471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508 Lectur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2320</TotalTime>
  <Words>2862</Words>
  <Application>Microsoft Macintosh PowerPoint</Application>
  <PresentationFormat>On-screen Show (4:3)</PresentationFormat>
  <Paragraphs>298</Paragraphs>
  <Slides>53</Slides>
  <Notes>4</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508 Lecture</vt:lpstr>
      <vt:lpstr>Psychology</vt:lpstr>
      <vt:lpstr>Biological Rhythms: The Tides of Experience </vt:lpstr>
      <vt:lpstr>Circadian Rhythms (1 of 5) </vt:lpstr>
      <vt:lpstr>Circadian Rhythms (2 of 5) </vt:lpstr>
      <vt:lpstr>Circadian Rhythms (3 of 5) </vt:lpstr>
      <vt:lpstr>Circadian Rhythms (4 of 5) </vt:lpstr>
      <vt:lpstr>Circadian Rhythms (5 of 5) </vt:lpstr>
      <vt:lpstr>Moods and Long-Term Rhythms (1 of 5) </vt:lpstr>
      <vt:lpstr>Moods and Long-Term Rhythms (2 of 5) </vt:lpstr>
      <vt:lpstr>Moods and Long-Term Rhythms (3 of 5) </vt:lpstr>
      <vt:lpstr>Moods and Long-Term Rhythms (4 of 5) </vt:lpstr>
      <vt:lpstr>Moods and Long-Term Rhythms (5 of 5)  Figure 5.1 Mood Changes in Men and Women</vt:lpstr>
      <vt:lpstr>The Rhythms of Sleep </vt:lpstr>
      <vt:lpstr>The Realms of Sleep (1 of 6) </vt:lpstr>
      <vt:lpstr>The Realms of Sleep (2 of 6) </vt:lpstr>
      <vt:lpstr>The Realms of Sleep (3 of 6) </vt:lpstr>
      <vt:lpstr>The Realms of Sleep (4 of 6)  Figure 5.2 Brain-Wave Patterns during Wakefulness and Sleep</vt:lpstr>
      <vt:lpstr>The Realms of Sleep (5 of 6)  Figure 5.3 A Typical Night’s Sleep for a Young Adult</vt:lpstr>
      <vt:lpstr>The Realms of Sleep (6 of 6)  Table 5.1 Characteristics of Sleep Stages</vt:lpstr>
      <vt:lpstr>Why We Sleep (1 of 4) </vt:lpstr>
      <vt:lpstr>Why We Sleep (2 of 4) </vt:lpstr>
      <vt:lpstr>Why We Sleep (3 of 4) </vt:lpstr>
      <vt:lpstr>Why We Sleep (4 of 4) Figure 5.4 Sleep and Consolidation in Memory</vt:lpstr>
      <vt:lpstr>Exploring the Dream World </vt:lpstr>
      <vt:lpstr>Explanations of Dreaming (1 of 7) </vt:lpstr>
      <vt:lpstr>Explanations of Dreaming (2 of 7) </vt:lpstr>
      <vt:lpstr>Explanations of Dreaming (3 of 7) </vt:lpstr>
      <vt:lpstr>Explanations of Dreaming (4 of 7) </vt:lpstr>
      <vt:lpstr>Explanations of Dreaming (5 of 7) </vt:lpstr>
      <vt:lpstr>Explanations of Dreaming (6 of 7) </vt:lpstr>
      <vt:lpstr>Explanations of Dreaming (7 of 7)  Page 159</vt:lpstr>
      <vt:lpstr>Evaluating Dream Theories (1 of 2) </vt:lpstr>
      <vt:lpstr>Evaluating Dream Theories (2 of 2) </vt:lpstr>
      <vt:lpstr>The Riddle of Hypnosis </vt:lpstr>
      <vt:lpstr>The Nature of Hypnosis (1 of 4) </vt:lpstr>
      <vt:lpstr>The Nature of Hypnosis (2 of 4) </vt:lpstr>
      <vt:lpstr>The Nature of Hypnosis (3 of 4) </vt:lpstr>
      <vt:lpstr>The Nature of Hypnosis (4 of 4) </vt:lpstr>
      <vt:lpstr>Theories of Hypnosis (1 of 6) </vt:lpstr>
      <vt:lpstr>Theories of Hypnosis (2 of 6) </vt:lpstr>
      <vt:lpstr>Theories of Hypnosis (3 of 6) </vt:lpstr>
      <vt:lpstr>Theories of Hypnosis (4 of 6) </vt:lpstr>
      <vt:lpstr>Theories of Hypnosis (5 of 6)  Figure 5.5 Dissociation Theories of Hypnosis</vt:lpstr>
      <vt:lpstr>Theories of Hypnosis (6 of 6)  Figure 5.6 Sociocognitive Theories of Hypnosis</vt:lpstr>
      <vt:lpstr>Consciousness-Altering Drugs </vt:lpstr>
      <vt:lpstr>Classifying Drugs (1 of 3) </vt:lpstr>
      <vt:lpstr>Classifying Drugs (2 of 3) </vt:lpstr>
      <vt:lpstr>Classifying Drugs (3 of 3) </vt:lpstr>
      <vt:lpstr>The Physiology of Drug Effects (1 of 3) </vt:lpstr>
      <vt:lpstr>The Physiology of Drug Effects (2 of 3) </vt:lpstr>
      <vt:lpstr>The Physiology of Drug Effects (3 of 3)  Figure 5.7 Cocaine’s Effect on the Brain</vt:lpstr>
      <vt:lpstr>The Psychology of Drug Effects (1 of 2) </vt:lpstr>
      <vt:lpstr>The Psychology of Drug Effects (2 of 2) </vt:lpstr>
    </vt:vector>
  </TitlesOfParts>
  <Company>echosvoice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Compliant Lecture PowerPoint</dc:title>
  <dc:subject>Introduction to Psychology</dc:subject>
  <dc:creator>Echo Swinford</dc:creator>
  <cp:lastModifiedBy>Rocky Buckley</cp:lastModifiedBy>
  <cp:revision>183</cp:revision>
  <dcterms:created xsi:type="dcterms:W3CDTF">2014-07-14T20:04:21Z</dcterms:created>
  <dcterms:modified xsi:type="dcterms:W3CDTF">2015-12-21T23:22:56Z</dcterms:modified>
</cp:coreProperties>
</file>