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57" r:id="rId3"/>
    <p:sldId id="259" r:id="rId4"/>
    <p:sldId id="260" r:id="rId5"/>
    <p:sldId id="262" r:id="rId6"/>
    <p:sldId id="263" r:id="rId7"/>
    <p:sldId id="264" r:id="rId8"/>
    <p:sldId id="265" r:id="rId9"/>
    <p:sldId id="266" r:id="rId10"/>
    <p:sldId id="267" r:id="rId11"/>
    <p:sldId id="268" r:id="rId12"/>
    <p:sldId id="271" r:id="rId13"/>
    <p:sldId id="272" r:id="rId14"/>
    <p:sldId id="273" r:id="rId15"/>
    <p:sldId id="274" r:id="rId16"/>
    <p:sldId id="276" r:id="rId17"/>
    <p:sldId id="277" r:id="rId18"/>
    <p:sldId id="279" r:id="rId19"/>
    <p:sldId id="336" r:id="rId20"/>
    <p:sldId id="280" r:id="rId21"/>
    <p:sldId id="281" r:id="rId22"/>
    <p:sldId id="282" r:id="rId23"/>
    <p:sldId id="283" r:id="rId24"/>
    <p:sldId id="284" r:id="rId25"/>
    <p:sldId id="286" r:id="rId26"/>
    <p:sldId id="289" r:id="rId27"/>
    <p:sldId id="290" r:id="rId28"/>
    <p:sldId id="291" r:id="rId29"/>
    <p:sldId id="292" r:id="rId30"/>
    <p:sldId id="293" r:id="rId31"/>
    <p:sldId id="294" r:id="rId32"/>
    <p:sldId id="295" r:id="rId33"/>
    <p:sldId id="296" r:id="rId34"/>
    <p:sldId id="300" r:id="rId35"/>
    <p:sldId id="297" r:id="rId36"/>
    <p:sldId id="298" r:id="rId37"/>
    <p:sldId id="299" r:id="rId38"/>
    <p:sldId id="301" r:id="rId39"/>
    <p:sldId id="302" r:id="rId40"/>
    <p:sldId id="303" r:id="rId41"/>
    <p:sldId id="305" r:id="rId42"/>
    <p:sldId id="306" r:id="rId43"/>
    <p:sldId id="307" r:id="rId44"/>
    <p:sldId id="309" r:id="rId45"/>
    <p:sldId id="310" r:id="rId46"/>
    <p:sldId id="311" r:id="rId47"/>
    <p:sldId id="314" r:id="rId48"/>
    <p:sldId id="316" r:id="rId49"/>
    <p:sldId id="317" r:id="rId50"/>
    <p:sldId id="318" r:id="rId51"/>
    <p:sldId id="320" r:id="rId52"/>
    <p:sldId id="321" r:id="rId53"/>
    <p:sldId id="322" r:id="rId54"/>
    <p:sldId id="324" r:id="rId55"/>
    <p:sldId id="325" r:id="rId56"/>
    <p:sldId id="326" r:id="rId57"/>
    <p:sldId id="327" r:id="rId58"/>
    <p:sldId id="329" r:id="rId59"/>
    <p:sldId id="330" r:id="rId60"/>
    <p:sldId id="332" r:id="rId61"/>
    <p:sldId id="333" r:id="rId62"/>
    <p:sldId id="334" r:id="rId63"/>
    <p:sldId id="33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5474" autoAdjust="0"/>
  </p:normalViewPr>
  <p:slideViewPr>
    <p:cSldViewPr>
      <p:cViewPr varScale="1">
        <p:scale>
          <a:sx n="200" d="100"/>
          <a:sy n="200" d="100"/>
        </p:scale>
        <p:origin x="-2464" y="-96"/>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the Individual senses respond to different kinds of energy in the world, the overall process of sensation is the same.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a:p>
        </p:txBody>
      </p:sp>
    </p:spTree>
    <p:extLst>
      <p:ext uri="{BB962C8B-B14F-4D97-AF65-F5344CB8AC3E}">
        <p14:creationId xmlns:p14="http://schemas.microsoft.com/office/powerpoint/2010/main" val="21925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two lines in (a) are exactly the same length. We are probably fooled into perceiving them as different because the brain interprets the one with the outward-facing branches as farther away, as if it were the far corner of a room, and the one with the inward-facing branches as closer, as if it were the near edge of a building (b).</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a:p>
        </p:txBody>
      </p:sp>
    </p:spTree>
    <p:extLst>
      <p:ext uri="{BB962C8B-B14F-4D97-AF65-F5344CB8AC3E}">
        <p14:creationId xmlns:p14="http://schemas.microsoft.com/office/powerpoint/2010/main" val="403530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way you perceive a color depends on the color surrounding it. In this example, the small squares are exactly the same color and brightness.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a:p>
        </p:txBody>
      </p:sp>
    </p:spTree>
    <p:extLst>
      <p:ext uri="{BB962C8B-B14F-4D97-AF65-F5344CB8AC3E}">
        <p14:creationId xmlns:p14="http://schemas.microsoft.com/office/powerpoint/2010/main" val="399249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perception is usually accurate, we can be fooled. In (a), the cats as drawn are exactly the same size; in (b), the diagonal lines are all parallel. To see the illusion depicted in (c), hold your index fingers 5 to 10 inches in front of your eyes as shown and then focus straight ahead. Do you see a floating “fingertip frankfurter”? Can you make it shrink or expand?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a:p>
        </p:txBody>
      </p:sp>
    </p:spTree>
    <p:extLst>
      <p:ext uri="{BB962C8B-B14F-4D97-AF65-F5344CB8AC3E}">
        <p14:creationId xmlns:p14="http://schemas.microsoft.com/office/powerpoint/2010/main" val="135706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Sound waves collected by the outer ear are channeled down the auditory canal, causing the eardrum to vibrate. These vibrations are then passed along to the tiny bones of the middle ear. Movement of these bones intensifies the force of the vibrations separating the middle and inner ear. The receptor cells for hearing (hair cells), located in the organ of Corti (not shown) within the snail-shaped cochlea, initiate nerve impulses that travel along the auditory nerve to the brain.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a:p>
        </p:txBody>
      </p:sp>
    </p:spTree>
    <p:extLst>
      <p:ext uri="{BB962C8B-B14F-4D97-AF65-F5344CB8AC3E}">
        <p14:creationId xmlns:p14="http://schemas.microsoft.com/office/powerpoint/2010/main" val="1536662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illustration on the left shows taste buds lining the sides of a papilla on the tongue’s surface. The illustration on the right shows an enlarged view of a single taste bud.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a:p>
        </p:txBody>
      </p:sp>
    </p:spTree>
    <p:extLst>
      <p:ext uri="{BB962C8B-B14F-4D97-AF65-F5344CB8AC3E}">
        <p14:creationId xmlns:p14="http://schemas.microsoft.com/office/powerpoint/2010/main" val="190652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turquoise bars show the percentages of people who could identify a substance dropped on the tongue when they were able to smell it. The orange bars show the percentage that could identify the substance when they were prevented from smelling it </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Mozell</a:t>
            </a:r>
            <a:r>
              <a:rPr lang="fr-FR" sz="1200" b="0" i="0" u="none" strike="noStrike" kern="1200" baseline="0" dirty="0" smtClean="0">
                <a:solidFill>
                  <a:schemeClr val="tx1"/>
                </a:solidFill>
                <a:latin typeface="+mn-lt"/>
                <a:ea typeface="+mn-ea"/>
                <a:cs typeface="+mn-cs"/>
              </a:rPr>
              <a:t> et al., 1969).</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a:p>
        </p:txBody>
      </p:sp>
    </p:spTree>
    <p:extLst>
      <p:ext uri="{BB962C8B-B14F-4D97-AF65-F5344CB8AC3E}">
        <p14:creationId xmlns:p14="http://schemas.microsoft.com/office/powerpoint/2010/main" val="13002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Airborne chemical molecules (vapors) enter the nose and circulate through the nasal cavity, where the smell receptors are located. The receptors’ axons make up the olfactory nerve, which carries signals to the brain. When you sniff, you draw more vapors into the nose and speed their circulation. Vapors can also reach the nasal cavity through the mouth by way of a passageway from the throat.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a:p>
        </p:txBody>
      </p:sp>
    </p:spTree>
    <p:extLst>
      <p:ext uri="{BB962C8B-B14F-4D97-AF65-F5344CB8AC3E}">
        <p14:creationId xmlns:p14="http://schemas.microsoft.com/office/powerpoint/2010/main" val="1738333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Infants as young as 6 months usually hesitate to crawl past the apparent edge of a visual cliff, which suggests that they are able to perceive depth.</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a:p>
        </p:txBody>
      </p:sp>
    </p:spTree>
    <p:extLst>
      <p:ext uri="{BB962C8B-B14F-4D97-AF65-F5344CB8AC3E}">
        <p14:creationId xmlns:p14="http://schemas.microsoft.com/office/powerpoint/2010/main" val="137574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visual system detects only a small fraction of the electromagnetic energy around us.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a:p>
        </p:txBody>
      </p:sp>
    </p:spTree>
    <p:extLst>
      <p:ext uri="{BB962C8B-B14F-4D97-AF65-F5344CB8AC3E}">
        <p14:creationId xmlns:p14="http://schemas.microsoft.com/office/powerpoint/2010/main" val="369677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Variations in brightness, hue, and saturation represent psychological dimensions of vision that correspond to the intensity, wavelength, and complexity of wavelengths of light.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a:p>
        </p:txBody>
      </p:sp>
    </p:spTree>
    <p:extLst>
      <p:ext uri="{BB962C8B-B14F-4D97-AF65-F5344CB8AC3E}">
        <p14:creationId xmlns:p14="http://schemas.microsoft.com/office/powerpoint/2010/main" val="106067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Light passes through the pupil and lens and is focused on the retina at the back of the eye. The point of sharpest vision is at the fovea.</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a:p>
        </p:txBody>
      </p:sp>
    </p:spTree>
    <p:extLst>
      <p:ext uri="{BB962C8B-B14F-4D97-AF65-F5344CB8AC3E}">
        <p14:creationId xmlns:p14="http://schemas.microsoft.com/office/powerpoint/2010/main" val="300827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we look at an object, the light pattern on the retina is upside down. René Descartes was probably the first person to demonstrate this fact. He cut a piece from the back of an ox’s eye and replaced the piece with paper. When he held the eye up to the light, he saw an upside-down image of the room on the paper. You could take any ordinary lens and get the same result.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a:p>
        </p:txBody>
      </p:sp>
    </p:spTree>
    <p:extLst>
      <p:ext uri="{BB962C8B-B14F-4D97-AF65-F5344CB8AC3E}">
        <p14:creationId xmlns:p14="http://schemas.microsoft.com/office/powerpoint/2010/main" val="393354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clarity, all cells in this drawing are greatly exaggerated in size. To reach the receptors for vision (the rods and cones), light must pass through the ganglion and bipolar cells as well as the blood vessels that nourish them (not shown). Normally, we do not see the shadow cast by this network of cells and blood vessels because the shadow always falls on the same place on the retina, and such stabilized images are not sensed. But when an eye doctor shines a moving light into your eye, the treelike shadow of the blood vessels falls on different regions of the retina and you may see it—a rather eerie experience.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a:p>
        </p:txBody>
      </p:sp>
    </p:spTree>
    <p:extLst>
      <p:ext uri="{BB962C8B-B14F-4D97-AF65-F5344CB8AC3E}">
        <p14:creationId xmlns:p14="http://schemas.microsoft.com/office/powerpoint/2010/main" val="254709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blind spot exists where the optic nerve leaves the back of your eye. Find the blind spot in your left eye by closing your right eye and looking at the magician. Then slowly move the image toward and away from yourself. The rabbit should disappear when the image is between 9 and 12 inches from your eye.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a:p>
        </p:txBody>
      </p:sp>
    </p:spTree>
    <p:extLst>
      <p:ext uri="{BB962C8B-B14F-4D97-AF65-F5344CB8AC3E}">
        <p14:creationId xmlns:p14="http://schemas.microsoft.com/office/powerpoint/2010/main" val="199933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Opponent-process cells that switch on or off in response to green send an opposite message—“red”—when the green is removed, producing a negative afterimage. Stare at the black dot in the middle of this heart for at least 20 seconds. Then shift your gaze to a white piece of paper or a white wall. Do you get a “change of heart”? You should see an image of a red or pinkish heart with a blue border.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a:p>
        </p:txBody>
      </p:sp>
    </p:spTree>
    <p:extLst>
      <p:ext uri="{BB962C8B-B14F-4D97-AF65-F5344CB8AC3E}">
        <p14:creationId xmlns:p14="http://schemas.microsoft.com/office/powerpoint/2010/main" val="108605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Which do you notice first in this drawing—the white fish or the black fish?</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a:p>
        </p:txBody>
      </p:sp>
    </p:spTree>
    <p:extLst>
      <p:ext uri="{BB962C8B-B14F-4D97-AF65-F5344CB8AC3E}">
        <p14:creationId xmlns:p14="http://schemas.microsoft.com/office/powerpoint/2010/main" val="168337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6</a:t>
            </a:r>
            <a:endParaRPr lang="en-US" dirty="0"/>
          </a:p>
        </p:txBody>
      </p:sp>
      <p:sp>
        <p:nvSpPr>
          <p:cNvPr id="7" name="Text Placeholder 6"/>
          <p:cNvSpPr>
            <a:spLocks noGrp="1"/>
          </p:cNvSpPr>
          <p:nvPr>
            <p:ph type="body" sz="quarter" idx="15"/>
          </p:nvPr>
        </p:nvSpPr>
        <p:spPr/>
        <p:txBody>
          <a:bodyPr/>
          <a:lstStyle/>
          <a:p>
            <a:r>
              <a:rPr lang="en-US" dirty="0" smtClean="0"/>
              <a:t>Sensation and Perception</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Measuring the Senses </a:t>
            </a:r>
            <a:r>
              <a:rPr lang="en-US" sz="2000" b="1" dirty="0" smtClean="0"/>
              <a:t>(3 </a:t>
            </a:r>
            <a:r>
              <a:rPr lang="en-US" sz="2000" b="1" dirty="0"/>
              <a:t>of </a:t>
            </a:r>
            <a:r>
              <a:rPr lang="en-US" sz="2000" b="1" dirty="0" smtClean="0"/>
              <a:t>3) </a:t>
            </a:r>
            <a:br>
              <a:rPr lang="en-US" sz="2000" b="1" dirty="0" smtClean="0"/>
            </a:br>
            <a:r>
              <a:rPr lang="en-US" b="1" dirty="0" smtClean="0"/>
              <a:t>Figure 6.2</a:t>
            </a:r>
            <a:br>
              <a:rPr lang="en-US" b="1" dirty="0" smtClean="0"/>
            </a:br>
            <a:r>
              <a:rPr lang="en-US" b="1" dirty="0"/>
              <a:t>The Visible Spectrum of Electromagnetic Energy</a:t>
            </a:r>
          </a:p>
        </p:txBody>
      </p:sp>
      <p:pic>
        <p:nvPicPr>
          <p:cNvPr id="3" name="Picture 2" descr="The wavelengths for the electromagnetic spectrum. Radio: 3,000 miles to 1 foot. TV: 1 foot to 0.01 foot. Microwaves: 0.01 foot to 0.0001 foot. Infrared: 1,500 to 1,000 nanometers. Visible spectrum: 700 to 400 nanometers. Red is at 700, orange is at 750, yellow is at 600, green is at 500, blue is at 550, indigo is at 575, and violet is at 400. Ultraviolet: 400 to 10 nanometers.X-rays: 10 nanometers to 1 nanometer. Gamma rays: 1 nanometer to 0.001 nanometers. Cosmic rays: 0.001 nanometers to 0.00001 nanometers.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57400"/>
            <a:ext cx="8604485" cy="3505200"/>
          </a:xfrm>
          <a:prstGeom prst="rect">
            <a:avLst/>
          </a:prstGeom>
        </p:spPr>
      </p:pic>
    </p:spTree>
    <p:extLst>
      <p:ext uri="{BB962C8B-B14F-4D97-AF65-F5344CB8AC3E}">
        <p14:creationId xmlns:p14="http://schemas.microsoft.com/office/powerpoint/2010/main" val="86167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Sensory </a:t>
            </a:r>
            <a:r>
              <a:rPr lang="en-US" dirty="0" smtClean="0"/>
              <a:t>Adaptation</a:t>
            </a:r>
            <a:endParaRPr lang="en-US" dirty="0"/>
          </a:p>
        </p:txBody>
      </p:sp>
      <p:sp>
        <p:nvSpPr>
          <p:cNvPr id="5" name="Content Placeholder 4"/>
          <p:cNvSpPr>
            <a:spLocks noGrp="1"/>
          </p:cNvSpPr>
          <p:nvPr>
            <p:ph idx="1"/>
          </p:nvPr>
        </p:nvSpPr>
        <p:spPr/>
        <p:txBody>
          <a:bodyPr/>
          <a:lstStyle/>
          <a:p>
            <a:r>
              <a:rPr lang="en-US" dirty="0"/>
              <a:t>Our senses are designed to respond to change and contrast in the environment</a:t>
            </a:r>
            <a:r>
              <a:rPr lang="en-US" dirty="0" smtClean="0"/>
              <a:t>.</a:t>
            </a:r>
          </a:p>
          <a:p>
            <a:r>
              <a:rPr lang="en-US" dirty="0"/>
              <a:t>When stimulation is unchanging, </a:t>
            </a:r>
            <a:r>
              <a:rPr lang="en-US" i="1" dirty="0"/>
              <a:t>sensory adaptation</a:t>
            </a:r>
            <a:r>
              <a:rPr lang="en-US" dirty="0"/>
              <a:t> occurs</a:t>
            </a:r>
            <a:r>
              <a:rPr lang="en-US" dirty="0" smtClean="0"/>
              <a:t>.</a:t>
            </a:r>
          </a:p>
          <a:p>
            <a:pPr lvl="1"/>
            <a:r>
              <a:rPr lang="en-US" dirty="0" smtClean="0"/>
              <a:t>sensation fades or disappears</a:t>
            </a:r>
          </a:p>
          <a:p>
            <a:r>
              <a:rPr lang="en-US" dirty="0"/>
              <a:t>Too little stimulation can cause </a:t>
            </a:r>
            <a:r>
              <a:rPr lang="en-US" i="1" dirty="0"/>
              <a:t>sensory deprivation</a:t>
            </a:r>
            <a:r>
              <a:rPr lang="en-US" dirty="0" smtClean="0"/>
              <a:t>.</a:t>
            </a:r>
          </a:p>
          <a:p>
            <a:r>
              <a:rPr lang="en-US" dirty="0" smtClean="0"/>
              <a:t>The </a:t>
            </a:r>
            <a:r>
              <a:rPr lang="en-US" dirty="0"/>
              <a:t>human brain </a:t>
            </a:r>
            <a:r>
              <a:rPr lang="en-US" dirty="0" smtClean="0"/>
              <a:t>requires </a:t>
            </a:r>
            <a:r>
              <a:rPr lang="en-US" dirty="0"/>
              <a:t>a minimum amount of sensory </a:t>
            </a:r>
            <a:r>
              <a:rPr lang="en-US" dirty="0" smtClean="0"/>
              <a:t>stimulation to </a:t>
            </a:r>
            <a:r>
              <a:rPr lang="en-US" dirty="0"/>
              <a:t>function normally.</a:t>
            </a:r>
          </a:p>
        </p:txBody>
      </p:sp>
    </p:spTree>
    <p:extLst>
      <p:ext uri="{BB962C8B-B14F-4D97-AF65-F5344CB8AC3E}">
        <p14:creationId xmlns:p14="http://schemas.microsoft.com/office/powerpoint/2010/main" val="149413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without </a:t>
            </a:r>
            <a:r>
              <a:rPr lang="en-US" dirty="0" smtClean="0"/>
              <a:t>Perceiving</a:t>
            </a:r>
            <a:r>
              <a:rPr lang="en-US" sz="2000" dirty="0" smtClean="0"/>
              <a:t> </a:t>
            </a:r>
            <a:endParaRPr lang="en-US" dirty="0"/>
          </a:p>
        </p:txBody>
      </p:sp>
      <p:sp>
        <p:nvSpPr>
          <p:cNvPr id="3" name="Content Placeholder 2"/>
          <p:cNvSpPr>
            <a:spLocks noGrp="1"/>
          </p:cNvSpPr>
          <p:nvPr>
            <p:ph idx="1"/>
          </p:nvPr>
        </p:nvSpPr>
        <p:spPr/>
        <p:txBody>
          <a:bodyPr/>
          <a:lstStyle/>
          <a:p>
            <a:r>
              <a:rPr lang="en-US" i="1" dirty="0"/>
              <a:t>Selective attention</a:t>
            </a:r>
            <a:r>
              <a:rPr lang="en-US" dirty="0"/>
              <a:t> prevents us from being overwhelmed by the countless stimuli impinging on our </a:t>
            </a:r>
            <a:r>
              <a:rPr lang="en-US" dirty="0" smtClean="0"/>
              <a:t>senses.</a:t>
            </a:r>
          </a:p>
          <a:p>
            <a:r>
              <a:rPr lang="en-US" dirty="0" smtClean="0"/>
              <a:t>It allows </a:t>
            </a:r>
            <a:r>
              <a:rPr lang="en-US" dirty="0"/>
              <a:t>us to focus on what is </a:t>
            </a:r>
            <a:r>
              <a:rPr lang="en-US" dirty="0" smtClean="0"/>
              <a:t>important.</a:t>
            </a:r>
          </a:p>
          <a:p>
            <a:r>
              <a:rPr lang="en-US" dirty="0" smtClean="0"/>
              <a:t>It also </a:t>
            </a:r>
            <a:r>
              <a:rPr lang="en-US" dirty="0"/>
              <a:t>deprives us of sensory information we may need, as in </a:t>
            </a:r>
            <a:r>
              <a:rPr lang="en-US" i="1" dirty="0"/>
              <a:t>inattentional blindness</a:t>
            </a:r>
            <a:r>
              <a:rPr lang="en-US" dirty="0"/>
              <a:t>. </a:t>
            </a:r>
            <a:endParaRPr lang="en-US" dirty="0" smtClean="0"/>
          </a:p>
          <a:p>
            <a:pPr lvl="1"/>
            <a:r>
              <a:rPr lang="en-US" dirty="0" smtClean="0"/>
              <a:t>Example: failing to consciously register objects that we are looking straight at</a:t>
            </a:r>
            <a:endParaRPr lang="en-US" dirty="0"/>
          </a:p>
        </p:txBody>
      </p:sp>
    </p:spTree>
    <p:extLst>
      <p:ext uri="{BB962C8B-B14F-4D97-AF65-F5344CB8AC3E}">
        <p14:creationId xmlns:p14="http://schemas.microsoft.com/office/powerpoint/2010/main" val="238534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Vision </a:t>
            </a:r>
            <a:r>
              <a:rPr lang="en-US" sz="2000" dirty="0" smtClean="0"/>
              <a:t>(1 of 2)</a:t>
            </a:r>
            <a:endParaRPr lang="en-US" sz="2000" dirty="0"/>
          </a:p>
        </p:txBody>
      </p:sp>
      <p:sp>
        <p:nvSpPr>
          <p:cNvPr id="5" name="Content Placeholder 4"/>
          <p:cNvSpPr>
            <a:spLocks noGrp="1"/>
          </p:cNvSpPr>
          <p:nvPr>
            <p:ph idx="1"/>
          </p:nvPr>
        </p:nvSpPr>
        <p:spPr/>
        <p:txBody>
          <a:bodyPr/>
          <a:lstStyle/>
          <a:p>
            <a:r>
              <a:rPr lang="en-US" sz="2800" b="1" dirty="0"/>
              <a:t>LO 6.2.A</a:t>
            </a:r>
            <a:r>
              <a:rPr lang="en-US" sz="2800" dirty="0"/>
              <a:t> Describe the three psychological dimensions of vision, and relate them to the three physical properties of light that produce them.</a:t>
            </a:r>
          </a:p>
          <a:p>
            <a:r>
              <a:rPr lang="en-US" sz="2800" b="1" dirty="0"/>
              <a:t>LO 6.2.B</a:t>
            </a:r>
            <a:r>
              <a:rPr lang="en-US" sz="2800" dirty="0"/>
              <a:t> Locate the structures and cells of the human eye, tracing the path that light follows all the way from the cornea to the optic nerve.</a:t>
            </a:r>
          </a:p>
          <a:p>
            <a:r>
              <a:rPr lang="en-US" sz="2800" b="1" dirty="0"/>
              <a:t>LO 6.2.C</a:t>
            </a:r>
            <a:r>
              <a:rPr lang="en-US" sz="2800" dirty="0"/>
              <a:t> Summarize the evidence indicating that the visual system is not simply a “camera.</a:t>
            </a:r>
            <a:r>
              <a:rPr lang="en-US" sz="2800" dirty="0" smtClean="0"/>
              <a:t>”</a:t>
            </a:r>
            <a:endParaRPr lang="en-US" sz="2800" dirty="0"/>
          </a:p>
        </p:txBody>
      </p:sp>
    </p:spTree>
    <p:extLst>
      <p:ext uri="{BB962C8B-B14F-4D97-AF65-F5344CB8AC3E}">
        <p14:creationId xmlns:p14="http://schemas.microsoft.com/office/powerpoint/2010/main" val="365793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Vision </a:t>
            </a:r>
            <a:r>
              <a:rPr lang="en-US" sz="2000" dirty="0" smtClean="0"/>
              <a:t>(2 </a:t>
            </a:r>
            <a:r>
              <a:rPr lang="en-US" sz="2000" dirty="0"/>
              <a:t>of 2)</a:t>
            </a:r>
            <a:endParaRPr lang="en-US" dirty="0"/>
          </a:p>
        </p:txBody>
      </p:sp>
      <p:sp>
        <p:nvSpPr>
          <p:cNvPr id="5" name="Content Placeholder 4"/>
          <p:cNvSpPr>
            <a:spLocks noGrp="1"/>
          </p:cNvSpPr>
          <p:nvPr>
            <p:ph idx="1"/>
          </p:nvPr>
        </p:nvSpPr>
        <p:spPr/>
        <p:txBody>
          <a:bodyPr/>
          <a:lstStyle/>
          <a:p>
            <a:r>
              <a:rPr lang="en-US" sz="2800" b="1" dirty="0" smtClean="0"/>
              <a:t>LO </a:t>
            </a:r>
            <a:r>
              <a:rPr lang="en-US" sz="2800" b="1" dirty="0"/>
              <a:t>6.2.D</a:t>
            </a:r>
            <a:r>
              <a:rPr lang="en-US" sz="2800" dirty="0"/>
              <a:t> Compare the strengths and weaknesses of the trichromatic and opponent-process theories of color vision</a:t>
            </a:r>
            <a:r>
              <a:rPr lang="en-US" sz="2800" dirty="0" smtClean="0"/>
              <a:t>.</a:t>
            </a:r>
          </a:p>
          <a:p>
            <a:r>
              <a:rPr lang="en-US" sz="2800" b="1" dirty="0" smtClean="0"/>
              <a:t>LO 6.2.E</a:t>
            </a:r>
            <a:r>
              <a:rPr lang="en-US" sz="2800" dirty="0" smtClean="0"/>
              <a:t> Summarize the principles and processes that guide form perception, depth and distance perception, visual constancies, and visual illusions. </a:t>
            </a:r>
            <a:endParaRPr lang="en-US" sz="2800" dirty="0"/>
          </a:p>
        </p:txBody>
      </p:sp>
    </p:spTree>
    <p:extLst>
      <p:ext uri="{BB962C8B-B14F-4D97-AF65-F5344CB8AC3E}">
        <p14:creationId xmlns:p14="http://schemas.microsoft.com/office/powerpoint/2010/main" val="314582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 See </a:t>
            </a:r>
            <a:r>
              <a:rPr lang="en-US" sz="2000" dirty="0" smtClean="0"/>
              <a:t>(1 </a:t>
            </a:r>
            <a:r>
              <a:rPr lang="en-US" sz="2000" dirty="0"/>
              <a:t>of </a:t>
            </a:r>
            <a:r>
              <a:rPr lang="en-US" sz="2000" dirty="0" smtClean="0"/>
              <a:t>2) </a:t>
            </a:r>
            <a:endParaRPr lang="en-US" dirty="0"/>
          </a:p>
        </p:txBody>
      </p:sp>
      <p:sp>
        <p:nvSpPr>
          <p:cNvPr id="5" name="Content Placeholder 4"/>
          <p:cNvSpPr>
            <a:spLocks noGrp="1"/>
          </p:cNvSpPr>
          <p:nvPr>
            <p:ph idx="1"/>
          </p:nvPr>
        </p:nvSpPr>
        <p:spPr/>
        <p:txBody>
          <a:bodyPr/>
          <a:lstStyle/>
          <a:p>
            <a:r>
              <a:rPr lang="en-US" dirty="0"/>
              <a:t>The stimulus for vision is light, which is a form of electromagnetic radiation</a:t>
            </a:r>
            <a:r>
              <a:rPr lang="en-US" dirty="0" smtClean="0"/>
              <a:t>.</a:t>
            </a:r>
          </a:p>
          <a:p>
            <a:r>
              <a:rPr lang="en-US" dirty="0"/>
              <a:t>Vision is affected by </a:t>
            </a:r>
            <a:r>
              <a:rPr lang="en-US" dirty="0" smtClean="0"/>
              <a:t>the wavelength, intensity, and complexity </a:t>
            </a:r>
            <a:r>
              <a:rPr lang="en-US" dirty="0"/>
              <a:t>of </a:t>
            </a:r>
            <a:r>
              <a:rPr lang="en-US" dirty="0" smtClean="0"/>
              <a:t>light.</a:t>
            </a:r>
          </a:p>
          <a:p>
            <a:r>
              <a:rPr lang="en-US" dirty="0" smtClean="0"/>
              <a:t>These produce </a:t>
            </a:r>
            <a:r>
              <a:rPr lang="en-US" dirty="0"/>
              <a:t>the psychological dimensions of visual </a:t>
            </a:r>
            <a:r>
              <a:rPr lang="en-US" dirty="0" smtClean="0"/>
              <a:t>experience:</a:t>
            </a:r>
          </a:p>
          <a:p>
            <a:pPr lvl="1"/>
            <a:r>
              <a:rPr lang="en-US" i="1" dirty="0" smtClean="0"/>
              <a:t>hue</a:t>
            </a:r>
            <a:endParaRPr lang="en-US" dirty="0" smtClean="0"/>
          </a:p>
          <a:p>
            <a:pPr lvl="1"/>
            <a:r>
              <a:rPr lang="en-US" i="1" dirty="0" smtClean="0"/>
              <a:t>brightness</a:t>
            </a:r>
          </a:p>
          <a:p>
            <a:pPr lvl="1"/>
            <a:r>
              <a:rPr lang="en-US" i="1" dirty="0" smtClean="0"/>
              <a:t>saturation</a:t>
            </a:r>
            <a:endParaRPr lang="en-US" dirty="0"/>
          </a:p>
        </p:txBody>
      </p:sp>
    </p:spTree>
    <p:extLst>
      <p:ext uri="{BB962C8B-B14F-4D97-AF65-F5344CB8AC3E}">
        <p14:creationId xmlns:p14="http://schemas.microsoft.com/office/powerpoint/2010/main" val="347288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We See </a:t>
            </a:r>
            <a:r>
              <a:rPr lang="en-US" sz="2000" b="1" dirty="0" smtClean="0"/>
              <a:t>(2 </a:t>
            </a:r>
            <a:r>
              <a:rPr lang="en-US" sz="2000" b="1" dirty="0"/>
              <a:t>of </a:t>
            </a:r>
            <a:r>
              <a:rPr lang="en-US" sz="2000" b="1" dirty="0" smtClean="0"/>
              <a:t>2) </a:t>
            </a:r>
            <a:br>
              <a:rPr lang="en-US" sz="2000" b="1" dirty="0" smtClean="0"/>
            </a:br>
            <a:r>
              <a:rPr lang="en-US" b="1" dirty="0" smtClean="0"/>
              <a:t>Figure 6.3</a:t>
            </a:r>
            <a:br>
              <a:rPr lang="en-US" b="1" dirty="0" smtClean="0"/>
            </a:br>
            <a:r>
              <a:rPr lang="en-US" b="1" dirty="0" smtClean="0"/>
              <a:t>Psychological Dimensions </a:t>
            </a:r>
            <a:r>
              <a:rPr lang="en-US" b="1" dirty="0"/>
              <a:t>of the Visual World</a:t>
            </a:r>
          </a:p>
        </p:txBody>
      </p:sp>
      <p:pic>
        <p:nvPicPr>
          <p:cNvPr id="3" name="Picture 2" descr="Variations in brightness are arranged along a vertical rising from dark to light. Variations in hue are arranged along a horizontal starting at dark purple, to purple, indigo, green, light green, yellow, orange, dark orange, orange red, and red. Variations in saturation fall diagonally from vivid dark purple to a light pastel pur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724400" cy="4674444"/>
          </a:xfrm>
          <a:prstGeom prst="rect">
            <a:avLst/>
          </a:prstGeom>
        </p:spPr>
      </p:pic>
    </p:spTree>
    <p:extLst>
      <p:ext uri="{BB962C8B-B14F-4D97-AF65-F5344CB8AC3E}">
        <p14:creationId xmlns:p14="http://schemas.microsoft.com/office/powerpoint/2010/main" val="259944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Eye on the World </a:t>
            </a:r>
            <a:r>
              <a:rPr lang="en-US" sz="2000" dirty="0" smtClean="0"/>
              <a:t>(1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The visual </a:t>
            </a:r>
            <a:r>
              <a:rPr lang="en-US" dirty="0" smtClean="0"/>
              <a:t>receptors are </a:t>
            </a:r>
            <a:r>
              <a:rPr lang="en-US" dirty="0"/>
              <a:t>located in the </a:t>
            </a:r>
            <a:r>
              <a:rPr lang="en-US" i="1" dirty="0"/>
              <a:t>retina</a:t>
            </a:r>
            <a:r>
              <a:rPr lang="en-US" dirty="0"/>
              <a:t> of the eye</a:t>
            </a:r>
            <a:r>
              <a:rPr lang="en-US" dirty="0" smtClean="0"/>
              <a:t>.</a:t>
            </a:r>
          </a:p>
          <a:p>
            <a:pPr lvl="1"/>
            <a:r>
              <a:rPr lang="en-US" i="1" dirty="0" smtClean="0"/>
              <a:t>rods</a:t>
            </a:r>
          </a:p>
          <a:p>
            <a:pPr lvl="1"/>
            <a:r>
              <a:rPr lang="en-US" i="1" dirty="0" smtClean="0"/>
              <a:t>cones</a:t>
            </a:r>
            <a:endParaRPr lang="en-US" dirty="0"/>
          </a:p>
          <a:p>
            <a:r>
              <a:rPr lang="en-US" dirty="0" smtClean="0"/>
              <a:t>They </a:t>
            </a:r>
            <a:r>
              <a:rPr lang="en-US" dirty="0"/>
              <a:t>send signals (via other cells) to the </a:t>
            </a:r>
            <a:r>
              <a:rPr lang="en-US" i="1" dirty="0"/>
              <a:t>ganglion cells</a:t>
            </a:r>
            <a:r>
              <a:rPr lang="en-US" dirty="0"/>
              <a:t> and ultimately to the </a:t>
            </a:r>
            <a:r>
              <a:rPr lang="en-US" i="1" dirty="0"/>
              <a:t>optic </a:t>
            </a:r>
            <a:r>
              <a:rPr lang="en-US" i="1" dirty="0" smtClean="0"/>
              <a:t>nerve</a:t>
            </a:r>
            <a:r>
              <a:rPr lang="en-US" dirty="0" smtClean="0"/>
              <a:t>. </a:t>
            </a:r>
          </a:p>
          <a:p>
            <a:r>
              <a:rPr lang="en-US" dirty="0" smtClean="0"/>
              <a:t>The optic nerve carries </a:t>
            </a:r>
            <a:r>
              <a:rPr lang="en-US" dirty="0"/>
              <a:t>visual information to the brain</a:t>
            </a:r>
            <a:r>
              <a:rPr lang="en-US" dirty="0" smtClean="0"/>
              <a:t>. </a:t>
            </a:r>
            <a:endParaRPr lang="en-US" dirty="0"/>
          </a:p>
        </p:txBody>
      </p:sp>
    </p:spTree>
    <p:extLst>
      <p:ext uri="{BB962C8B-B14F-4D97-AF65-F5344CB8AC3E}">
        <p14:creationId xmlns:p14="http://schemas.microsoft.com/office/powerpoint/2010/main" val="228490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Eye on the World </a:t>
            </a:r>
            <a:r>
              <a:rPr lang="en-US" sz="2000" dirty="0" smtClean="0"/>
              <a:t>(2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smtClean="0"/>
              <a:t>Rods are responsible for vision in dim light.</a:t>
            </a:r>
          </a:p>
          <a:p>
            <a:r>
              <a:rPr lang="en-US" dirty="0" smtClean="0"/>
              <a:t>Cones are responsible for color vision.</a:t>
            </a:r>
          </a:p>
          <a:p>
            <a:r>
              <a:rPr lang="en-US" dirty="0"/>
              <a:t>The process of </a:t>
            </a:r>
            <a:r>
              <a:rPr lang="en-US" i="1" dirty="0"/>
              <a:t>dark adaptation </a:t>
            </a:r>
            <a:r>
              <a:rPr lang="en-US" dirty="0"/>
              <a:t>involves chemical changes in the rods and cones.</a:t>
            </a:r>
            <a:endParaRPr lang="en-US" dirty="0" smtClean="0"/>
          </a:p>
          <a:p>
            <a:pPr lvl="1"/>
            <a:r>
              <a:rPr lang="en-US" dirty="0" smtClean="0"/>
              <a:t>Example: It </a:t>
            </a:r>
            <a:r>
              <a:rPr lang="en-US" dirty="0"/>
              <a:t>takes time for our eyes to adjust fully to dim illumination</a:t>
            </a:r>
            <a:r>
              <a:rPr lang="en-US" dirty="0" smtClean="0"/>
              <a:t>.</a:t>
            </a:r>
          </a:p>
          <a:p>
            <a:r>
              <a:rPr lang="en-US" dirty="0"/>
              <a:t>Rods and cones are connected by synapses to </a:t>
            </a:r>
            <a:r>
              <a:rPr lang="en-US" i="1" dirty="0"/>
              <a:t>bipolar cells</a:t>
            </a:r>
            <a:r>
              <a:rPr lang="en-US" dirty="0"/>
              <a:t>, which in turn </a:t>
            </a:r>
            <a:r>
              <a:rPr lang="en-US" dirty="0" smtClean="0"/>
              <a:t>communicate with </a:t>
            </a:r>
            <a:r>
              <a:rPr lang="en-US" dirty="0"/>
              <a:t>neurons called </a:t>
            </a:r>
            <a:r>
              <a:rPr lang="en-US" i="1" dirty="0"/>
              <a:t>ganglion </a:t>
            </a:r>
            <a:r>
              <a:rPr lang="en-US" i="1" dirty="0" smtClean="0"/>
              <a:t>cells</a:t>
            </a:r>
            <a:r>
              <a:rPr lang="en-US" dirty="0" smtClean="0"/>
              <a:t>.</a:t>
            </a:r>
            <a:endParaRPr lang="en-US" dirty="0"/>
          </a:p>
        </p:txBody>
      </p:sp>
    </p:spTree>
    <p:extLst>
      <p:ext uri="{BB962C8B-B14F-4D97-AF65-F5344CB8AC3E}">
        <p14:creationId xmlns:p14="http://schemas.microsoft.com/office/powerpoint/2010/main" val="128973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Eye on the World </a:t>
            </a:r>
            <a:r>
              <a:rPr lang="en-US" sz="2000" dirty="0" smtClean="0"/>
              <a:t>(3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The axons of the ganglion cells </a:t>
            </a:r>
            <a:r>
              <a:rPr lang="en-US" dirty="0" smtClean="0"/>
              <a:t>converge to </a:t>
            </a:r>
            <a:r>
              <a:rPr lang="en-US" dirty="0"/>
              <a:t>form the </a:t>
            </a:r>
            <a:r>
              <a:rPr lang="en-US" i="1" dirty="0"/>
              <a:t>optic </a:t>
            </a:r>
            <a:r>
              <a:rPr lang="en-US" i="1" dirty="0" smtClean="0"/>
              <a:t>nerve</a:t>
            </a:r>
            <a:r>
              <a:rPr lang="en-US" dirty="0" smtClean="0"/>
              <a:t>.</a:t>
            </a:r>
          </a:p>
          <a:p>
            <a:r>
              <a:rPr lang="en-US" dirty="0" smtClean="0"/>
              <a:t>The optic nerve </a:t>
            </a:r>
            <a:r>
              <a:rPr lang="en-US" dirty="0"/>
              <a:t>carries information out through the back of the eye and on </a:t>
            </a:r>
            <a:r>
              <a:rPr lang="en-US" dirty="0" smtClean="0"/>
              <a:t>to the </a:t>
            </a:r>
            <a:r>
              <a:rPr lang="en-US" dirty="0"/>
              <a:t>brain</a:t>
            </a:r>
            <a:r>
              <a:rPr lang="en-US" dirty="0" smtClean="0"/>
              <a:t>.</a:t>
            </a:r>
          </a:p>
          <a:p>
            <a:r>
              <a:rPr lang="en-US" dirty="0"/>
              <a:t>Where the optic nerve leaves the eye, at the </a:t>
            </a:r>
            <a:r>
              <a:rPr lang="en-US" i="1" dirty="0"/>
              <a:t>optic disk</a:t>
            </a:r>
            <a:r>
              <a:rPr lang="en-US" dirty="0"/>
              <a:t>, there are no rods or cones</a:t>
            </a:r>
            <a:r>
              <a:rPr lang="en-US" dirty="0" smtClean="0"/>
              <a:t>.</a:t>
            </a:r>
          </a:p>
          <a:p>
            <a:r>
              <a:rPr lang="en-US" dirty="0" smtClean="0"/>
              <a:t>The absence </a:t>
            </a:r>
            <a:r>
              <a:rPr lang="en-US" dirty="0"/>
              <a:t>of receptors produces a blind spot in the field of vision.</a:t>
            </a:r>
          </a:p>
        </p:txBody>
      </p:sp>
    </p:spTree>
    <p:extLst>
      <p:ext uri="{BB962C8B-B14F-4D97-AF65-F5344CB8AC3E}">
        <p14:creationId xmlns:p14="http://schemas.microsoft.com/office/powerpoint/2010/main" val="198563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Sensational Senses</a:t>
            </a:r>
          </a:p>
        </p:txBody>
      </p:sp>
      <p:sp>
        <p:nvSpPr>
          <p:cNvPr id="6" name="Content Placeholder 5"/>
          <p:cNvSpPr>
            <a:spLocks noGrp="1"/>
          </p:cNvSpPr>
          <p:nvPr>
            <p:ph idx="1"/>
          </p:nvPr>
        </p:nvSpPr>
        <p:spPr/>
        <p:txBody>
          <a:bodyPr/>
          <a:lstStyle/>
          <a:p>
            <a:r>
              <a:rPr lang="en-US" sz="2300" b="1" dirty="0"/>
              <a:t>LO 6.1.A</a:t>
            </a:r>
            <a:r>
              <a:rPr lang="en-US" sz="2300" dirty="0"/>
              <a:t> Distinguish between the basic processes of sensation and perception, explain how the doctrine of specific nerve energies applies to perception, and discuss how synesthesia contributes to our understanding of sensory modalities.</a:t>
            </a:r>
          </a:p>
          <a:p>
            <a:r>
              <a:rPr lang="en-US" sz="2300" b="1" dirty="0"/>
              <a:t>LO 6.1.B</a:t>
            </a:r>
            <a:r>
              <a:rPr lang="en-US" sz="2300" dirty="0"/>
              <a:t> Differentiate between absolute thresholds, difference thresholds, and signal detection.</a:t>
            </a:r>
          </a:p>
          <a:p>
            <a:r>
              <a:rPr lang="en-US" sz="2300" b="1" dirty="0"/>
              <a:t>LO 6.1.C</a:t>
            </a:r>
            <a:r>
              <a:rPr lang="en-US" sz="2300" dirty="0"/>
              <a:t> Discuss why the principle of sensory adaptation helps us understand how the human perceptual system works.</a:t>
            </a:r>
          </a:p>
          <a:p>
            <a:r>
              <a:rPr lang="en-US" sz="2300" b="1" dirty="0"/>
              <a:t>LO 6.1.D</a:t>
            </a:r>
            <a:r>
              <a:rPr lang="en-US" sz="2300" dirty="0"/>
              <a:t> Describe how selective attention and inattentional blindness are related.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An Eye on the World </a:t>
            </a:r>
            <a:r>
              <a:rPr lang="en-US" sz="2000" b="1" dirty="0" smtClean="0"/>
              <a:t>(4 </a:t>
            </a:r>
            <a:r>
              <a:rPr lang="en-US" sz="2000" b="1" dirty="0"/>
              <a:t>of </a:t>
            </a:r>
            <a:r>
              <a:rPr lang="en-US" sz="2000" b="1" dirty="0" smtClean="0"/>
              <a:t>7) </a:t>
            </a:r>
            <a:r>
              <a:rPr lang="en-US" sz="2000" b="1" dirty="0"/>
              <a:t/>
            </a:r>
            <a:br>
              <a:rPr lang="en-US" sz="2000" b="1" dirty="0"/>
            </a:br>
            <a:r>
              <a:rPr lang="en-US" b="1" dirty="0"/>
              <a:t>Figure </a:t>
            </a:r>
            <a:r>
              <a:rPr lang="en-US" b="1" dirty="0" smtClean="0"/>
              <a:t>6.4</a:t>
            </a:r>
            <a:br>
              <a:rPr lang="en-US" b="1" dirty="0" smtClean="0"/>
            </a:br>
            <a:r>
              <a:rPr lang="en-US" b="1" dirty="0"/>
              <a:t>Major Structures of </a:t>
            </a:r>
            <a:r>
              <a:rPr lang="en-US" b="1" dirty="0" smtClean="0"/>
              <a:t>the Eye</a:t>
            </a:r>
            <a:endParaRPr lang="en-US" b="1" dirty="0"/>
          </a:p>
        </p:txBody>
      </p:sp>
      <p:pic>
        <p:nvPicPr>
          <p:cNvPr id="3" name="Picture 2" descr="A diagram of the major structures of the eye. The cornea is the transparent convex lens that covers the outside of the eye. The pupil is the round opening in the middle of the iris, in which light enters. Behind the pupil is the oval lens. The retina is the lining on the back of the inside of the eye. Retinal blood vessels provide nutrients to the retina and eye. The optic nerve is a thick strand of nerves located at the back of the eye. The fovea is the center of the retina. The optic disk, or blind spot, is located in front of the optic ner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24000"/>
            <a:ext cx="6883698" cy="4648200"/>
          </a:xfrm>
          <a:prstGeom prst="rect">
            <a:avLst/>
          </a:prstGeom>
        </p:spPr>
      </p:pic>
    </p:spTree>
    <p:extLst>
      <p:ext uri="{BB962C8B-B14F-4D97-AF65-F5344CB8AC3E}">
        <p14:creationId xmlns:p14="http://schemas.microsoft.com/office/powerpoint/2010/main" val="346227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An Eye on the World </a:t>
            </a:r>
            <a:r>
              <a:rPr lang="en-US" sz="2000" b="1" dirty="0" smtClean="0"/>
              <a:t>(5 </a:t>
            </a:r>
            <a:r>
              <a:rPr lang="en-US" sz="2000" b="1" dirty="0"/>
              <a:t>of </a:t>
            </a:r>
            <a:r>
              <a:rPr lang="en-US" sz="2000" b="1" dirty="0" smtClean="0"/>
              <a:t>7) </a:t>
            </a:r>
            <a:r>
              <a:rPr lang="en-US" sz="2000" b="1" dirty="0"/>
              <a:t/>
            </a:r>
            <a:br>
              <a:rPr lang="en-US" sz="2000" b="1" dirty="0"/>
            </a:br>
            <a:r>
              <a:rPr lang="en-US" b="1" dirty="0"/>
              <a:t>Figure </a:t>
            </a:r>
            <a:r>
              <a:rPr lang="en-US" b="1" dirty="0" smtClean="0"/>
              <a:t>6.5</a:t>
            </a:r>
            <a:br>
              <a:rPr lang="en-US" b="1" dirty="0" smtClean="0"/>
            </a:br>
            <a:r>
              <a:rPr lang="en-US" b="1" dirty="0" smtClean="0"/>
              <a:t>The Retinal Image</a:t>
            </a:r>
            <a:endParaRPr lang="en-US" dirty="0"/>
          </a:p>
        </p:txBody>
      </p:sp>
      <p:pic>
        <p:nvPicPr>
          <p:cNvPr id="3" name="Picture 2" descr="The retinal image. The light from a pen enters the cornea. It is focused through the pupil to the lens. The lens projects the image onto the fovea, where it is seen upside down. The optic nerve transmits this inform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800"/>
            <a:ext cx="8550417" cy="3810000"/>
          </a:xfrm>
          <a:prstGeom prst="rect">
            <a:avLst/>
          </a:prstGeom>
        </p:spPr>
      </p:pic>
    </p:spTree>
    <p:extLst>
      <p:ext uri="{BB962C8B-B14F-4D97-AF65-F5344CB8AC3E}">
        <p14:creationId xmlns:p14="http://schemas.microsoft.com/office/powerpoint/2010/main" val="249665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An Eye on the World </a:t>
            </a:r>
            <a:r>
              <a:rPr lang="en-US" sz="2000" b="1" dirty="0" smtClean="0"/>
              <a:t>(6 </a:t>
            </a:r>
            <a:r>
              <a:rPr lang="en-US" sz="2000" b="1" dirty="0"/>
              <a:t>of </a:t>
            </a:r>
            <a:r>
              <a:rPr lang="en-US" sz="2000" b="1" dirty="0" smtClean="0"/>
              <a:t>7) </a:t>
            </a:r>
            <a:r>
              <a:rPr lang="en-US" sz="2000" b="1" dirty="0"/>
              <a:t/>
            </a:r>
            <a:br>
              <a:rPr lang="en-US" sz="2000" b="1" dirty="0"/>
            </a:br>
            <a:r>
              <a:rPr lang="en-US" b="1" dirty="0"/>
              <a:t>Figure </a:t>
            </a:r>
            <a:r>
              <a:rPr lang="en-US" b="1" dirty="0" smtClean="0"/>
              <a:t>6.6</a:t>
            </a:r>
            <a:br>
              <a:rPr lang="en-US" b="1" dirty="0" smtClean="0"/>
            </a:br>
            <a:r>
              <a:rPr lang="en-US" b="1" dirty="0" smtClean="0"/>
              <a:t>The Structures of the Retina</a:t>
            </a:r>
            <a:endParaRPr lang="en-US" dirty="0"/>
          </a:p>
        </p:txBody>
      </p:sp>
      <p:pic>
        <p:nvPicPr>
          <p:cNvPr id="3" name="Picture 2" descr="The structures of the retina. Light enters the retina and passes through tadpole-shaped ganglion cells; bipolar neurons, which are circular in the center and have arm like extensions on either side. They reach the photoreceptor cells: the rod, which is straight with one bump at the top; and the cone, which is straight with two bumps toward the bottom. The neural impulse travels up the photoreceptor cells, bipolar neurons, and ganglion cells. It travels across the retina and back down the optic nerve to the b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86" y="1447800"/>
            <a:ext cx="7614014" cy="4800600"/>
          </a:xfrm>
          <a:prstGeom prst="rect">
            <a:avLst/>
          </a:prstGeom>
        </p:spPr>
      </p:pic>
    </p:spTree>
    <p:extLst>
      <p:ext uri="{BB962C8B-B14F-4D97-AF65-F5344CB8AC3E}">
        <p14:creationId xmlns:p14="http://schemas.microsoft.com/office/powerpoint/2010/main" val="212959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An Eye on the World </a:t>
            </a:r>
            <a:r>
              <a:rPr lang="en-US" sz="2000" b="1" dirty="0" smtClean="0"/>
              <a:t>(7 </a:t>
            </a:r>
            <a:r>
              <a:rPr lang="en-US" sz="2000" b="1" dirty="0"/>
              <a:t>of </a:t>
            </a:r>
            <a:r>
              <a:rPr lang="en-US" sz="2000" b="1" dirty="0" smtClean="0"/>
              <a:t>7) </a:t>
            </a:r>
            <a:r>
              <a:rPr lang="en-US" sz="2000" b="1" dirty="0"/>
              <a:t/>
            </a:r>
            <a:br>
              <a:rPr lang="en-US" sz="2000" b="1" dirty="0"/>
            </a:br>
            <a:r>
              <a:rPr lang="en-US" b="1" dirty="0"/>
              <a:t>Figure </a:t>
            </a:r>
            <a:r>
              <a:rPr lang="en-US" b="1" dirty="0" smtClean="0"/>
              <a:t>6.7</a:t>
            </a:r>
            <a:br>
              <a:rPr lang="en-US" b="1" dirty="0" smtClean="0"/>
            </a:br>
            <a:r>
              <a:rPr lang="en-US" b="1" dirty="0" smtClean="0"/>
              <a:t>Find Your Blind Spot</a:t>
            </a:r>
            <a:endParaRPr lang="en-US" sz="2800" b="1" dirty="0"/>
          </a:p>
        </p:txBody>
      </p:sp>
      <p:grpSp>
        <p:nvGrpSpPr>
          <p:cNvPr id="6" name="Group 5"/>
          <p:cNvGrpSpPr/>
          <p:nvPr/>
        </p:nvGrpSpPr>
        <p:grpSpPr>
          <a:xfrm>
            <a:off x="685800" y="2057400"/>
            <a:ext cx="7895547" cy="3048000"/>
            <a:chOff x="1223917" y="2971800"/>
            <a:chExt cx="3576683" cy="1380744"/>
          </a:xfrm>
        </p:grpSpPr>
        <p:pic>
          <p:nvPicPr>
            <p:cNvPr id="3" name="Picture 2" descr="AALCRHJ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917" y="3223841"/>
              <a:ext cx="944880" cy="1027176"/>
            </a:xfrm>
            <a:prstGeom prst="rect">
              <a:avLst/>
            </a:prstGeom>
          </p:spPr>
        </p:pic>
        <p:pic>
          <p:nvPicPr>
            <p:cNvPr id="5" name="Picture 4" descr="A magician with a wand and a rabbit in a ha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088" y="2971800"/>
              <a:ext cx="1810512" cy="1380744"/>
            </a:xfrm>
            <a:prstGeom prst="rect">
              <a:avLst/>
            </a:prstGeom>
          </p:spPr>
        </p:pic>
      </p:grpSp>
    </p:spTree>
    <p:extLst>
      <p:ext uri="{BB962C8B-B14F-4D97-AF65-F5344CB8AC3E}">
        <p14:creationId xmlns:p14="http://schemas.microsoft.com/office/powerpoint/2010/main" val="22533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the Visual System Is Not </a:t>
            </a:r>
            <a:r>
              <a:rPr lang="en-US" dirty="0" smtClean="0"/>
              <a:t>a Camera</a:t>
            </a:r>
            <a:endParaRPr lang="en-US" sz="2000" dirty="0"/>
          </a:p>
        </p:txBody>
      </p:sp>
      <p:sp>
        <p:nvSpPr>
          <p:cNvPr id="5" name="Content Placeholder 4"/>
          <p:cNvSpPr>
            <a:spLocks noGrp="1"/>
          </p:cNvSpPr>
          <p:nvPr>
            <p:ph idx="1"/>
          </p:nvPr>
        </p:nvSpPr>
        <p:spPr/>
        <p:txBody>
          <a:bodyPr/>
          <a:lstStyle/>
          <a:p>
            <a:r>
              <a:rPr lang="en-US" dirty="0"/>
              <a:t>Specific aspects of the visual </a:t>
            </a:r>
            <a:r>
              <a:rPr lang="en-US" dirty="0" smtClean="0"/>
              <a:t>world, such as lines at various orientations, are </a:t>
            </a:r>
            <a:r>
              <a:rPr lang="en-US" dirty="0"/>
              <a:t>detected by </a:t>
            </a:r>
            <a:r>
              <a:rPr lang="en-US" i="1" dirty="0"/>
              <a:t>feature-detector cells</a:t>
            </a:r>
            <a:r>
              <a:rPr lang="en-US" dirty="0"/>
              <a:t> in the visual areas of the brain</a:t>
            </a:r>
            <a:r>
              <a:rPr lang="en-US" dirty="0" smtClean="0"/>
              <a:t>.</a:t>
            </a:r>
          </a:p>
          <a:p>
            <a:r>
              <a:rPr lang="en-US" dirty="0"/>
              <a:t>Some of these cells respond maximally to complex </a:t>
            </a:r>
            <a:r>
              <a:rPr lang="en-US" dirty="0" smtClean="0"/>
              <a:t>patterns.</a:t>
            </a:r>
          </a:p>
          <a:p>
            <a:r>
              <a:rPr lang="en-US" dirty="0"/>
              <a:t>T</a:t>
            </a:r>
            <a:r>
              <a:rPr lang="en-US" dirty="0" smtClean="0"/>
              <a:t>hree </a:t>
            </a:r>
            <a:r>
              <a:rPr lang="en-US" dirty="0"/>
              <a:t>separate groups of cells in the brain help us </a:t>
            </a:r>
            <a:r>
              <a:rPr lang="en-US" dirty="0" smtClean="0"/>
              <a:t>identify:</a:t>
            </a:r>
          </a:p>
          <a:p>
            <a:pPr lvl="1"/>
            <a:r>
              <a:rPr lang="en-US" dirty="0" smtClean="0"/>
              <a:t>faces</a:t>
            </a:r>
          </a:p>
          <a:p>
            <a:pPr lvl="1"/>
            <a:r>
              <a:rPr lang="en-US" dirty="0" smtClean="0"/>
              <a:t>places</a:t>
            </a:r>
          </a:p>
          <a:p>
            <a:pPr lvl="1"/>
            <a:r>
              <a:rPr lang="en-US" dirty="0" smtClean="0"/>
              <a:t>bodies</a:t>
            </a:r>
            <a:endParaRPr lang="en-US" dirty="0"/>
          </a:p>
        </p:txBody>
      </p:sp>
    </p:spTree>
    <p:extLst>
      <p:ext uri="{BB962C8B-B14F-4D97-AF65-F5344CB8AC3E}">
        <p14:creationId xmlns:p14="http://schemas.microsoft.com/office/powerpoint/2010/main" val="80295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See Colors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The </a:t>
            </a:r>
            <a:r>
              <a:rPr lang="en-US" i="1" dirty="0"/>
              <a:t>trichromatic</a:t>
            </a:r>
            <a:r>
              <a:rPr lang="en-US" dirty="0"/>
              <a:t> and </a:t>
            </a:r>
            <a:r>
              <a:rPr lang="en-US" i="1" dirty="0"/>
              <a:t>opponent-process</a:t>
            </a:r>
            <a:r>
              <a:rPr lang="en-US" dirty="0"/>
              <a:t> theories of color vision apply to different stages of visual processing</a:t>
            </a:r>
            <a:r>
              <a:rPr lang="en-US" dirty="0" smtClean="0"/>
              <a:t>.</a:t>
            </a:r>
          </a:p>
          <a:p>
            <a:r>
              <a:rPr lang="en-US" dirty="0"/>
              <a:t>In the first stage, three types of cones in the retina respond selectively to different wavelengths of light. </a:t>
            </a:r>
          </a:p>
          <a:p>
            <a:r>
              <a:rPr lang="en-US" dirty="0" smtClean="0"/>
              <a:t>In </a:t>
            </a:r>
            <a:r>
              <a:rPr lang="en-US" dirty="0"/>
              <a:t>the second, </a:t>
            </a:r>
            <a:r>
              <a:rPr lang="en-US" i="1" dirty="0"/>
              <a:t>opponent-process cells</a:t>
            </a:r>
            <a:r>
              <a:rPr lang="en-US" dirty="0"/>
              <a:t> in the retina and the thalamus respond in opposite fashion to short and long wavelengths of light</a:t>
            </a:r>
            <a:r>
              <a:rPr lang="en-US" dirty="0" smtClean="0"/>
              <a:t>.</a:t>
            </a:r>
            <a:endParaRPr lang="en-US" dirty="0"/>
          </a:p>
        </p:txBody>
      </p:sp>
    </p:spTree>
    <p:extLst>
      <p:ext uri="{BB962C8B-B14F-4D97-AF65-F5344CB8AC3E}">
        <p14:creationId xmlns:p14="http://schemas.microsoft.com/office/powerpoint/2010/main" val="13492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We See Colors </a:t>
            </a:r>
            <a:r>
              <a:rPr lang="en-US" sz="2000" b="1" dirty="0" smtClean="0"/>
              <a:t>(2 </a:t>
            </a:r>
            <a:r>
              <a:rPr lang="en-US" sz="2000" b="1" dirty="0"/>
              <a:t>of </a:t>
            </a:r>
            <a:r>
              <a:rPr lang="en-US" sz="2000" b="1" dirty="0" smtClean="0"/>
              <a:t>2) </a:t>
            </a:r>
            <a:br>
              <a:rPr lang="en-US" sz="2000" b="1" dirty="0" smtClean="0"/>
            </a:br>
            <a:r>
              <a:rPr lang="en-US" b="1" dirty="0" smtClean="0"/>
              <a:t>Figure 6.8</a:t>
            </a:r>
            <a:br>
              <a:rPr lang="en-US" b="1" dirty="0" smtClean="0"/>
            </a:br>
            <a:r>
              <a:rPr lang="en-US" b="1" dirty="0" smtClean="0"/>
              <a:t>A Change of Heart</a:t>
            </a:r>
            <a:endParaRPr lang="en-US" sz="2800" b="1" dirty="0"/>
          </a:p>
        </p:txBody>
      </p:sp>
      <p:pic>
        <p:nvPicPr>
          <p:cNvPr id="3" name="Picture 2" descr="A heart-symbol with a dot in the center is green surrounded by a yellow bor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01" y="1524000"/>
            <a:ext cx="4946899" cy="4724400"/>
          </a:xfrm>
          <a:prstGeom prst="rect">
            <a:avLst/>
          </a:prstGeom>
        </p:spPr>
      </p:pic>
    </p:spTree>
    <p:extLst>
      <p:ext uri="{BB962C8B-B14F-4D97-AF65-F5344CB8AC3E}">
        <p14:creationId xmlns:p14="http://schemas.microsoft.com/office/powerpoint/2010/main" val="293228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Visual World </a:t>
            </a:r>
            <a:r>
              <a:rPr lang="en-US" sz="2000" dirty="0" smtClean="0"/>
              <a:t>(1 </a:t>
            </a:r>
            <a:r>
              <a:rPr lang="en-US" sz="2000" dirty="0"/>
              <a:t>of </a:t>
            </a:r>
            <a:r>
              <a:rPr lang="en-US" sz="2000" dirty="0" smtClean="0"/>
              <a:t>11) </a:t>
            </a:r>
            <a:endParaRPr lang="en-US" sz="2000" dirty="0"/>
          </a:p>
        </p:txBody>
      </p:sp>
      <p:sp>
        <p:nvSpPr>
          <p:cNvPr id="5" name="Content Placeholder 4"/>
          <p:cNvSpPr>
            <a:spLocks noGrp="1"/>
          </p:cNvSpPr>
          <p:nvPr>
            <p:ph idx="1"/>
          </p:nvPr>
        </p:nvSpPr>
        <p:spPr/>
        <p:txBody>
          <a:bodyPr/>
          <a:lstStyle/>
          <a:p>
            <a:r>
              <a:rPr lang="en-US" dirty="0"/>
              <a:t>Perception involves the active construction of a model of the world from moment to moment</a:t>
            </a:r>
            <a:r>
              <a:rPr lang="en-US" dirty="0" smtClean="0"/>
              <a:t>.</a:t>
            </a:r>
          </a:p>
          <a:p>
            <a:r>
              <a:rPr lang="en-US" i="1" dirty="0"/>
              <a:t>Gestalt </a:t>
            </a:r>
            <a:r>
              <a:rPr lang="en-US" i="1" dirty="0" smtClean="0"/>
              <a:t>psychologists </a:t>
            </a:r>
            <a:r>
              <a:rPr lang="en-US" dirty="0" smtClean="0"/>
              <a:t>were </a:t>
            </a:r>
            <a:r>
              <a:rPr lang="en-US" dirty="0"/>
              <a:t>among the first to study how people organize the </a:t>
            </a:r>
            <a:r>
              <a:rPr lang="en-US" dirty="0" smtClean="0"/>
              <a:t>world visually into:</a:t>
            </a:r>
          </a:p>
          <a:p>
            <a:pPr lvl="1"/>
            <a:r>
              <a:rPr lang="en-US" dirty="0" smtClean="0"/>
              <a:t>meaningful units</a:t>
            </a:r>
          </a:p>
          <a:p>
            <a:pPr lvl="1"/>
            <a:r>
              <a:rPr lang="en-US" dirty="0" smtClean="0"/>
              <a:t>patterns</a:t>
            </a:r>
          </a:p>
          <a:p>
            <a:r>
              <a:rPr lang="en-US" i="1" dirty="0"/>
              <a:t>Gestalt principles </a:t>
            </a:r>
            <a:r>
              <a:rPr lang="en-US" dirty="0"/>
              <a:t>describe strategies used by the visual system to group </a:t>
            </a:r>
            <a:r>
              <a:rPr lang="en-US" dirty="0" smtClean="0"/>
              <a:t>sensory building </a:t>
            </a:r>
            <a:r>
              <a:rPr lang="en-US" dirty="0"/>
              <a:t>blocks into perceptual </a:t>
            </a:r>
            <a:r>
              <a:rPr lang="en-US" dirty="0" smtClean="0"/>
              <a:t>units.</a:t>
            </a:r>
            <a:endParaRPr lang="en-US" dirty="0"/>
          </a:p>
        </p:txBody>
      </p:sp>
    </p:spTree>
    <p:extLst>
      <p:ext uri="{BB962C8B-B14F-4D97-AF65-F5344CB8AC3E}">
        <p14:creationId xmlns:p14="http://schemas.microsoft.com/office/powerpoint/2010/main" val="275351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Visual World </a:t>
            </a:r>
            <a:r>
              <a:rPr lang="en-US" sz="2000" dirty="0" smtClean="0"/>
              <a:t>(2 </a:t>
            </a:r>
            <a:r>
              <a:rPr lang="en-US" sz="2000" dirty="0"/>
              <a:t>of </a:t>
            </a:r>
            <a:r>
              <a:rPr lang="en-US" sz="2000" dirty="0" smtClean="0"/>
              <a:t>11) </a:t>
            </a:r>
            <a:endParaRPr lang="en-US" sz="2000" dirty="0"/>
          </a:p>
        </p:txBody>
      </p:sp>
      <p:sp>
        <p:nvSpPr>
          <p:cNvPr id="5" name="Content Placeholder 4"/>
          <p:cNvSpPr>
            <a:spLocks noGrp="1"/>
          </p:cNvSpPr>
          <p:nvPr>
            <p:ph idx="1"/>
          </p:nvPr>
        </p:nvSpPr>
        <p:spPr/>
        <p:txBody>
          <a:bodyPr/>
          <a:lstStyle/>
          <a:p>
            <a:r>
              <a:rPr lang="en-US" dirty="0"/>
              <a:t>Here are a few well-known Gestalt principles</a:t>
            </a:r>
            <a:r>
              <a:rPr lang="en-US" dirty="0" smtClean="0"/>
              <a:t>:</a:t>
            </a:r>
          </a:p>
          <a:p>
            <a:pPr lvl="1"/>
            <a:r>
              <a:rPr lang="en-US" i="1" dirty="0" smtClean="0"/>
              <a:t>figure </a:t>
            </a:r>
            <a:r>
              <a:rPr lang="en-US" i="1" dirty="0"/>
              <a:t>and </a:t>
            </a:r>
            <a:r>
              <a:rPr lang="en-US" i="1" dirty="0" smtClean="0"/>
              <a:t>ground</a:t>
            </a:r>
            <a:endParaRPr lang="en-US" dirty="0"/>
          </a:p>
          <a:p>
            <a:pPr lvl="1"/>
            <a:r>
              <a:rPr lang="en-US" i="1" dirty="0" smtClean="0"/>
              <a:t>proximity</a:t>
            </a:r>
            <a:endParaRPr lang="en-US" dirty="0"/>
          </a:p>
          <a:p>
            <a:pPr lvl="1"/>
            <a:r>
              <a:rPr lang="en-US" i="1" dirty="0" smtClean="0"/>
              <a:t>closure</a:t>
            </a:r>
            <a:endParaRPr lang="en-US" dirty="0"/>
          </a:p>
          <a:p>
            <a:pPr lvl="1"/>
            <a:r>
              <a:rPr lang="en-US" i="1" dirty="0" smtClean="0"/>
              <a:t>similarity</a:t>
            </a:r>
            <a:endParaRPr lang="en-US" dirty="0"/>
          </a:p>
          <a:p>
            <a:pPr lvl="1"/>
            <a:r>
              <a:rPr lang="en-US" i="1" dirty="0" smtClean="0"/>
              <a:t>continuity</a:t>
            </a:r>
          </a:p>
          <a:p>
            <a:r>
              <a:rPr lang="en-US" dirty="0"/>
              <a:t>Unfortunately, consumer products are sometimes designed with little thought for </a:t>
            </a:r>
            <a:r>
              <a:rPr lang="en-US" dirty="0" smtClean="0"/>
              <a:t>Gestalt principles.</a:t>
            </a:r>
          </a:p>
          <a:p>
            <a:pPr lvl="1"/>
            <a:r>
              <a:rPr lang="en-US" dirty="0" smtClean="0"/>
              <a:t>This is </a:t>
            </a:r>
            <a:r>
              <a:rPr lang="en-US" dirty="0"/>
              <a:t>why it can be a major challenge to, say, operate the correct dials on a </a:t>
            </a:r>
            <a:r>
              <a:rPr lang="en-US" dirty="0" smtClean="0"/>
              <a:t>new stovetop.</a:t>
            </a:r>
            <a:endParaRPr lang="en-US" dirty="0"/>
          </a:p>
        </p:txBody>
      </p:sp>
    </p:spTree>
    <p:extLst>
      <p:ext uri="{BB962C8B-B14F-4D97-AF65-F5344CB8AC3E}">
        <p14:creationId xmlns:p14="http://schemas.microsoft.com/office/powerpoint/2010/main" val="357176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Visual World </a:t>
            </a:r>
            <a:r>
              <a:rPr lang="en-US" sz="2000" dirty="0" smtClean="0"/>
              <a:t>(3 </a:t>
            </a:r>
            <a:r>
              <a:rPr lang="en-US" sz="2000" dirty="0"/>
              <a:t>of </a:t>
            </a:r>
            <a:r>
              <a:rPr lang="en-US" sz="2000" dirty="0" smtClean="0"/>
              <a:t>11) </a:t>
            </a:r>
            <a:endParaRPr lang="en-US" sz="2000" dirty="0"/>
          </a:p>
        </p:txBody>
      </p:sp>
      <p:sp>
        <p:nvSpPr>
          <p:cNvPr id="5" name="Content Placeholder 4"/>
          <p:cNvSpPr>
            <a:spLocks noGrp="1"/>
          </p:cNvSpPr>
          <p:nvPr>
            <p:ph idx="1"/>
          </p:nvPr>
        </p:nvSpPr>
        <p:spPr/>
        <p:txBody>
          <a:bodyPr/>
          <a:lstStyle/>
          <a:p>
            <a:r>
              <a:rPr lang="en-US" dirty="0" smtClean="0"/>
              <a:t>We </a:t>
            </a:r>
            <a:r>
              <a:rPr lang="en-US" dirty="0"/>
              <a:t>need to know not only </a:t>
            </a:r>
            <a:r>
              <a:rPr lang="en-US" i="1" dirty="0"/>
              <a:t>what</a:t>
            </a:r>
            <a:r>
              <a:rPr lang="en-US" dirty="0"/>
              <a:t> </a:t>
            </a:r>
            <a:r>
              <a:rPr lang="en-US" dirty="0" smtClean="0"/>
              <a:t>something is </a:t>
            </a:r>
            <a:r>
              <a:rPr lang="en-US" dirty="0"/>
              <a:t>but also </a:t>
            </a:r>
            <a:r>
              <a:rPr lang="en-US" i="1" dirty="0"/>
              <a:t>where</a:t>
            </a:r>
            <a:r>
              <a:rPr lang="en-US" dirty="0"/>
              <a:t> it is</a:t>
            </a:r>
            <a:r>
              <a:rPr lang="en-US" dirty="0" smtClean="0"/>
              <a:t>.</a:t>
            </a:r>
          </a:p>
          <a:p>
            <a:r>
              <a:rPr lang="en-US" dirty="0" smtClean="0"/>
              <a:t>Touch </a:t>
            </a:r>
            <a:r>
              <a:rPr lang="en-US" dirty="0"/>
              <a:t>gives us this information directly, but vision does </a:t>
            </a:r>
            <a:r>
              <a:rPr lang="en-US" dirty="0" smtClean="0"/>
              <a:t>not.</a:t>
            </a:r>
          </a:p>
          <a:p>
            <a:r>
              <a:rPr lang="en-US" dirty="0" smtClean="0"/>
              <a:t>We </a:t>
            </a:r>
            <a:r>
              <a:rPr lang="en-US" dirty="0"/>
              <a:t>must infer an object’s location by estimating its distance or depth.</a:t>
            </a:r>
            <a:endParaRPr lang="en-US" dirty="0" smtClean="0"/>
          </a:p>
          <a:p>
            <a:r>
              <a:rPr lang="en-US" dirty="0" smtClean="0"/>
              <a:t>We </a:t>
            </a:r>
            <a:r>
              <a:rPr lang="en-US" dirty="0"/>
              <a:t>localize objects in visual space by using both </a:t>
            </a:r>
            <a:r>
              <a:rPr lang="en-US" i="1" dirty="0"/>
              <a:t>binocular</a:t>
            </a:r>
            <a:r>
              <a:rPr lang="en-US" dirty="0"/>
              <a:t> and </a:t>
            </a:r>
            <a:r>
              <a:rPr lang="en-US" i="1" dirty="0"/>
              <a:t>monocular</a:t>
            </a:r>
            <a:r>
              <a:rPr lang="en-US" dirty="0"/>
              <a:t> cues to depth. </a:t>
            </a:r>
          </a:p>
        </p:txBody>
      </p:sp>
    </p:spTree>
    <p:extLst>
      <p:ext uri="{BB962C8B-B14F-4D97-AF65-F5344CB8AC3E}">
        <p14:creationId xmlns:p14="http://schemas.microsoft.com/office/powerpoint/2010/main" val="382941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Riddle of Separate Sensations</a:t>
            </a:r>
            <a:r>
              <a:rPr lang="en-US" sz="2000" dirty="0"/>
              <a:t>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a:t>Sensation</a:t>
            </a:r>
            <a:r>
              <a:rPr lang="en-US" dirty="0"/>
              <a:t> is the detection of physical energy emitted or reflected by physical objects</a:t>
            </a:r>
            <a:r>
              <a:rPr lang="en-US" dirty="0" smtClean="0"/>
              <a:t>.</a:t>
            </a:r>
          </a:p>
          <a:p>
            <a:r>
              <a:rPr lang="en-US" dirty="0" smtClean="0"/>
              <a:t>The cells </a:t>
            </a:r>
            <a:r>
              <a:rPr lang="en-US" dirty="0"/>
              <a:t>that do the detecting are located in the </a:t>
            </a:r>
            <a:r>
              <a:rPr lang="en-US" i="1" dirty="0"/>
              <a:t>sense </a:t>
            </a:r>
            <a:r>
              <a:rPr lang="en-US" i="1" dirty="0" smtClean="0"/>
              <a:t>organs</a:t>
            </a:r>
            <a:r>
              <a:rPr lang="en-US" dirty="0" smtClean="0"/>
              <a:t>:</a:t>
            </a:r>
          </a:p>
          <a:p>
            <a:pPr lvl="1"/>
            <a:r>
              <a:rPr lang="en-US" dirty="0" smtClean="0"/>
              <a:t>eyes</a:t>
            </a:r>
          </a:p>
          <a:p>
            <a:pPr lvl="1"/>
            <a:r>
              <a:rPr lang="en-US" dirty="0" smtClean="0"/>
              <a:t>ears</a:t>
            </a:r>
          </a:p>
          <a:p>
            <a:pPr lvl="1"/>
            <a:r>
              <a:rPr lang="en-US" dirty="0" smtClean="0"/>
              <a:t>tongue</a:t>
            </a:r>
          </a:p>
          <a:p>
            <a:pPr lvl="1"/>
            <a:r>
              <a:rPr lang="en-US" dirty="0" smtClean="0"/>
              <a:t>nose</a:t>
            </a:r>
          </a:p>
          <a:p>
            <a:pPr lvl="1"/>
            <a:r>
              <a:rPr lang="en-US" dirty="0" smtClean="0"/>
              <a:t>skin</a:t>
            </a:r>
          </a:p>
          <a:p>
            <a:pPr lvl="1"/>
            <a:r>
              <a:rPr lang="en-US" dirty="0" smtClean="0"/>
              <a:t>internal </a:t>
            </a:r>
            <a:r>
              <a:rPr lang="en-US" dirty="0"/>
              <a:t>body </a:t>
            </a:r>
            <a:r>
              <a:rPr lang="en-US" dirty="0" smtClean="0"/>
              <a:t>tissues</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Visual World </a:t>
            </a:r>
            <a:r>
              <a:rPr lang="en-US" sz="2000" dirty="0" smtClean="0"/>
              <a:t>(4 </a:t>
            </a:r>
            <a:r>
              <a:rPr lang="en-US" sz="2000" dirty="0"/>
              <a:t>of </a:t>
            </a:r>
            <a:r>
              <a:rPr lang="en-US" sz="2000" dirty="0" smtClean="0"/>
              <a:t>11) </a:t>
            </a:r>
            <a:endParaRPr lang="en-US" sz="2000" dirty="0"/>
          </a:p>
        </p:txBody>
      </p:sp>
      <p:sp>
        <p:nvSpPr>
          <p:cNvPr id="5" name="Content Placeholder 4"/>
          <p:cNvSpPr>
            <a:spLocks noGrp="1"/>
          </p:cNvSpPr>
          <p:nvPr>
            <p:ph idx="1"/>
          </p:nvPr>
        </p:nvSpPr>
        <p:spPr/>
        <p:txBody>
          <a:bodyPr/>
          <a:lstStyle/>
          <a:p>
            <a:r>
              <a:rPr lang="en-US" i="1" dirty="0"/>
              <a:t>Perceptual constancies</a:t>
            </a:r>
            <a:r>
              <a:rPr lang="en-US" dirty="0"/>
              <a:t> allow us to perceive objects as stable despite changes in the sensory patterns they produce</a:t>
            </a:r>
            <a:r>
              <a:rPr lang="en-US" dirty="0" smtClean="0"/>
              <a:t>.</a:t>
            </a:r>
          </a:p>
          <a:p>
            <a:r>
              <a:rPr lang="en-US" dirty="0" smtClean="0"/>
              <a:t>The best-studied constancies are visual and include:</a:t>
            </a:r>
          </a:p>
          <a:p>
            <a:pPr lvl="1"/>
            <a:r>
              <a:rPr lang="en-US" dirty="0" smtClean="0"/>
              <a:t>size constancy</a:t>
            </a:r>
          </a:p>
          <a:p>
            <a:pPr lvl="1"/>
            <a:r>
              <a:rPr lang="en-US" dirty="0" smtClean="0"/>
              <a:t>shape constancy</a:t>
            </a:r>
          </a:p>
          <a:p>
            <a:pPr lvl="1"/>
            <a:r>
              <a:rPr lang="en-US" dirty="0" smtClean="0"/>
              <a:t>location constancy</a:t>
            </a:r>
          </a:p>
          <a:p>
            <a:pPr lvl="1"/>
            <a:r>
              <a:rPr lang="en-US" dirty="0" smtClean="0"/>
              <a:t>brightness constancy</a:t>
            </a:r>
          </a:p>
          <a:p>
            <a:pPr lvl="1"/>
            <a:r>
              <a:rPr lang="en-US" dirty="0" smtClean="0"/>
              <a:t>color constancy</a:t>
            </a:r>
          </a:p>
        </p:txBody>
      </p:sp>
    </p:spTree>
    <p:extLst>
      <p:ext uri="{BB962C8B-B14F-4D97-AF65-F5344CB8AC3E}">
        <p14:creationId xmlns:p14="http://schemas.microsoft.com/office/powerpoint/2010/main" val="183773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Visual World </a:t>
            </a:r>
            <a:r>
              <a:rPr lang="en-US" sz="2000" dirty="0" smtClean="0"/>
              <a:t>(5 </a:t>
            </a:r>
            <a:r>
              <a:rPr lang="en-US" sz="2000" dirty="0"/>
              <a:t>of </a:t>
            </a:r>
            <a:r>
              <a:rPr lang="en-US" sz="2000" dirty="0" smtClean="0"/>
              <a:t>11) </a:t>
            </a:r>
            <a:endParaRPr lang="en-US" sz="2000" dirty="0"/>
          </a:p>
        </p:txBody>
      </p:sp>
      <p:sp>
        <p:nvSpPr>
          <p:cNvPr id="5" name="Content Placeholder 4"/>
          <p:cNvSpPr>
            <a:spLocks noGrp="1"/>
          </p:cNvSpPr>
          <p:nvPr>
            <p:ph idx="1"/>
          </p:nvPr>
        </p:nvSpPr>
        <p:spPr/>
        <p:txBody>
          <a:bodyPr/>
          <a:lstStyle/>
          <a:p>
            <a:r>
              <a:rPr lang="en-US" i="1" dirty="0"/>
              <a:t>Perceptual illusions</a:t>
            </a:r>
            <a:r>
              <a:rPr lang="en-US" dirty="0"/>
              <a:t> occur when sensory cues are misleading or when we misinterpret cues</a:t>
            </a:r>
            <a:r>
              <a:rPr lang="en-US" dirty="0" smtClean="0"/>
              <a:t>.</a:t>
            </a:r>
          </a:p>
          <a:p>
            <a:r>
              <a:rPr lang="en-US" dirty="0" smtClean="0"/>
              <a:t>Visual </a:t>
            </a:r>
            <a:r>
              <a:rPr lang="en-US" dirty="0"/>
              <a:t>illusions sometimes occur when the strategies that normally lead to </a:t>
            </a:r>
            <a:r>
              <a:rPr lang="en-US" dirty="0" smtClean="0"/>
              <a:t>accurate perception </a:t>
            </a:r>
            <a:r>
              <a:rPr lang="en-US" dirty="0"/>
              <a:t>are overextended to situations where they do not apply</a:t>
            </a:r>
            <a:r>
              <a:rPr lang="en-US" dirty="0" smtClean="0"/>
              <a:t>.</a:t>
            </a:r>
            <a:endParaRPr lang="en-US" dirty="0"/>
          </a:p>
          <a:p>
            <a:pPr lvl="1"/>
            <a:r>
              <a:rPr lang="en-US" dirty="0" smtClean="0"/>
              <a:t>Example: Müller-Lyer illusion</a:t>
            </a:r>
          </a:p>
          <a:p>
            <a:r>
              <a:rPr lang="en-US" dirty="0" smtClean="0"/>
              <a:t>Some illusions are simply a matter of physics.</a:t>
            </a:r>
          </a:p>
          <a:p>
            <a:pPr lvl="1"/>
            <a:r>
              <a:rPr lang="en-US" dirty="0" smtClean="0"/>
              <a:t>Example: chopstick in half-filled glass of water looks bent because water and air refract light differently</a:t>
            </a:r>
            <a:endParaRPr lang="en-US" dirty="0"/>
          </a:p>
        </p:txBody>
      </p:sp>
    </p:spTree>
    <p:extLst>
      <p:ext uri="{BB962C8B-B14F-4D97-AF65-F5344CB8AC3E}">
        <p14:creationId xmlns:p14="http://schemas.microsoft.com/office/powerpoint/2010/main" val="328424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(6 </a:t>
            </a:r>
            <a:r>
              <a:rPr lang="en-US" sz="2000" b="1" dirty="0"/>
              <a:t>of </a:t>
            </a:r>
            <a:r>
              <a:rPr lang="en-US" sz="2000" b="1" dirty="0" smtClean="0"/>
              <a:t>11) </a:t>
            </a:r>
            <a:br>
              <a:rPr lang="en-US" sz="2000" b="1" dirty="0" smtClean="0"/>
            </a:br>
            <a:r>
              <a:rPr lang="en-US" b="1" dirty="0" smtClean="0"/>
              <a:t>Figure 6.9</a:t>
            </a:r>
            <a:br>
              <a:rPr lang="en-US" b="1" dirty="0" smtClean="0"/>
            </a:br>
            <a:r>
              <a:rPr lang="en-US" b="1" dirty="0" smtClean="0"/>
              <a:t>Figure and Ground</a:t>
            </a:r>
            <a:endParaRPr lang="en-US" b="1" dirty="0"/>
          </a:p>
        </p:txBody>
      </p:sp>
      <p:pic>
        <p:nvPicPr>
          <p:cNvPr id="3" name="Picture 2" descr="The negative space between 8 black fish creates the outline of 3 white fish heads, three white fish, and 3 white fish bod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600200"/>
            <a:ext cx="4572000" cy="4572000"/>
          </a:xfrm>
          <a:prstGeom prst="rect">
            <a:avLst/>
          </a:prstGeom>
        </p:spPr>
      </p:pic>
    </p:spTree>
    <p:extLst>
      <p:ext uri="{BB962C8B-B14F-4D97-AF65-F5344CB8AC3E}">
        <p14:creationId xmlns:p14="http://schemas.microsoft.com/office/powerpoint/2010/main" val="279421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(7 </a:t>
            </a:r>
            <a:r>
              <a:rPr lang="en-US" sz="2000" b="1" dirty="0"/>
              <a:t>of </a:t>
            </a:r>
            <a:r>
              <a:rPr lang="en-US" sz="2000" b="1" dirty="0" smtClean="0"/>
              <a:t>11) </a:t>
            </a:r>
            <a:r>
              <a:rPr lang="en-US" sz="2000" b="1" dirty="0"/>
              <a:t/>
            </a:r>
            <a:br>
              <a:rPr lang="en-US" sz="2000" b="1" dirty="0"/>
            </a:br>
            <a:r>
              <a:rPr lang="en-US" b="1" dirty="0" smtClean="0"/>
              <a:t>Page 192</a:t>
            </a:r>
            <a:br>
              <a:rPr lang="en-US" b="1" dirty="0" smtClean="0"/>
            </a:br>
            <a:r>
              <a:rPr lang="en-US" b="1" dirty="0" smtClean="0"/>
              <a:t>Proximity</a:t>
            </a:r>
            <a:endParaRPr lang="en-US" sz="2000" dirty="0"/>
          </a:p>
        </p:txBody>
      </p:sp>
      <p:pic>
        <p:nvPicPr>
          <p:cNvPr id="3" name="Picture 2" descr="Three rows of four dots side by side, and six columns of 6 dots side by s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743200"/>
            <a:ext cx="8566150" cy="1447800"/>
          </a:xfrm>
          <a:prstGeom prst="rect">
            <a:avLst/>
          </a:prstGeom>
        </p:spPr>
      </p:pic>
    </p:spTree>
    <p:extLst>
      <p:ext uri="{BB962C8B-B14F-4D97-AF65-F5344CB8AC3E}">
        <p14:creationId xmlns:p14="http://schemas.microsoft.com/office/powerpoint/2010/main" val="371124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(8 </a:t>
            </a:r>
            <a:r>
              <a:rPr lang="en-US" sz="2000" b="1" dirty="0"/>
              <a:t>of </a:t>
            </a:r>
            <a:r>
              <a:rPr lang="en-US" sz="2000" b="1" dirty="0" smtClean="0"/>
              <a:t>11) </a:t>
            </a:r>
            <a:r>
              <a:rPr lang="en-US" sz="2000" b="1" dirty="0"/>
              <a:t/>
            </a:r>
            <a:br>
              <a:rPr lang="en-US" sz="2000" b="1" dirty="0"/>
            </a:br>
            <a:r>
              <a:rPr lang="en-US" b="1" dirty="0" smtClean="0"/>
              <a:t>Page 193</a:t>
            </a:r>
            <a:br>
              <a:rPr lang="en-US" b="1" dirty="0" smtClean="0"/>
            </a:br>
            <a:r>
              <a:rPr lang="en-US" b="1" dirty="0" smtClean="0"/>
              <a:t>Closure, Similarity, and Continuity</a:t>
            </a:r>
            <a:endParaRPr lang="en-US" sz="2000" dirty="0"/>
          </a:p>
        </p:txBody>
      </p:sp>
      <p:pic>
        <p:nvPicPr>
          <p:cNvPr id="3" name="Picture 2" descr="A picture of a triangle is missing the top of the right side. A picture of a face is missing the back of the skull. A lowercase e is missing the left end of its horizontal seg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906" y="1569430"/>
            <a:ext cx="5491136" cy="1249970"/>
          </a:xfrm>
          <a:prstGeom prst="rect">
            <a:avLst/>
          </a:prstGeom>
        </p:spPr>
      </p:pic>
      <p:pic>
        <p:nvPicPr>
          <p:cNvPr id="5" name="Picture 4" descr="Two examples of similarity. The first example: a line of circles descend from the top left corner to the bottom right corner, and rise from the bottom left corner to the top right corner of a square made up of a grid of boxes. The circles create a distinguishable x even though the entire picture is blue. Another example: alternating rows of filled-in stars and outlined stars. Each row has 7 stars evenly spac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2" y="3257817"/>
            <a:ext cx="5638799" cy="1874953"/>
          </a:xfrm>
          <a:prstGeom prst="rect">
            <a:avLst/>
          </a:prstGeom>
        </p:spPr>
      </p:pic>
      <p:pic>
        <p:nvPicPr>
          <p:cNvPr id="6" name="Picture 5" descr="A line covered by an oval. A dotted curve bisecting a rising dotted li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5486400"/>
            <a:ext cx="5618395" cy="749981"/>
          </a:xfrm>
          <a:prstGeom prst="rect">
            <a:avLst/>
          </a:prstGeom>
        </p:spPr>
      </p:pic>
    </p:spTree>
    <p:extLst>
      <p:ext uri="{BB962C8B-B14F-4D97-AF65-F5344CB8AC3E}">
        <p14:creationId xmlns:p14="http://schemas.microsoft.com/office/powerpoint/2010/main" val="420530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(9 </a:t>
            </a:r>
            <a:r>
              <a:rPr lang="en-US" sz="2000" b="1" dirty="0"/>
              <a:t>of </a:t>
            </a:r>
            <a:r>
              <a:rPr lang="en-US" sz="2000" b="1" dirty="0" smtClean="0"/>
              <a:t>11) </a:t>
            </a:r>
            <a:r>
              <a:rPr lang="en-US" sz="2000" b="1" dirty="0"/>
              <a:t/>
            </a:r>
            <a:br>
              <a:rPr lang="en-US" sz="2000" b="1" dirty="0"/>
            </a:br>
            <a:r>
              <a:rPr lang="en-US" b="1" dirty="0"/>
              <a:t>Figure </a:t>
            </a:r>
            <a:r>
              <a:rPr lang="en-US" b="1" dirty="0" smtClean="0"/>
              <a:t>6.10</a:t>
            </a:r>
            <a:br>
              <a:rPr lang="en-US" b="1" dirty="0" smtClean="0"/>
            </a:br>
            <a:r>
              <a:rPr lang="en-US" b="1" dirty="0" smtClean="0"/>
              <a:t>The Müller-Lyer Illusion</a:t>
            </a:r>
            <a:endParaRPr lang="en-US" sz="2000" dirty="0"/>
          </a:p>
        </p:txBody>
      </p:sp>
      <p:pic>
        <p:nvPicPr>
          <p:cNvPr id="3" name="Picture 2" descr="Line segments and perspective.&#10;&#10;Part a shows two arrangements of line segments.  Each arrangement has a vertical line segment of the same length. In the first arrangement, two smaller segments form an inverted V at the top end of the vertical segment and two shorter segments form a V at the bottom end of the vertical segment. In the second arrangement,  two smaller segments form a V at the top end of the vertical segment and two shorter segments form an inverted V at the bottom end of the vertical segment. The vertical segment in the second arrangement appears longer than the vertical segment in the first arrangement. In part b, the segments from the first arrangement trace the edges of a room corner extending into the foreground, and the segments from the second arrangement trace the edges of a room corner extending into th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981200"/>
            <a:ext cx="8764832" cy="3429000"/>
          </a:xfrm>
          <a:prstGeom prst="rect">
            <a:avLst/>
          </a:prstGeom>
        </p:spPr>
      </p:pic>
    </p:spTree>
    <p:extLst>
      <p:ext uri="{BB962C8B-B14F-4D97-AF65-F5344CB8AC3E}">
        <p14:creationId xmlns:p14="http://schemas.microsoft.com/office/powerpoint/2010/main" val="392373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(10 </a:t>
            </a:r>
            <a:r>
              <a:rPr lang="en-US" sz="2000" b="1" dirty="0"/>
              <a:t>of </a:t>
            </a:r>
            <a:r>
              <a:rPr lang="en-US" sz="2000" b="1" dirty="0" smtClean="0"/>
              <a:t>11) </a:t>
            </a:r>
            <a:r>
              <a:rPr lang="en-US" sz="2000" b="1" dirty="0"/>
              <a:t/>
            </a:r>
            <a:br>
              <a:rPr lang="en-US" sz="2000" b="1" dirty="0"/>
            </a:br>
            <a:r>
              <a:rPr lang="en-US" b="1" dirty="0"/>
              <a:t>Figure </a:t>
            </a:r>
            <a:r>
              <a:rPr lang="en-US" b="1" dirty="0" smtClean="0"/>
              <a:t>6.11</a:t>
            </a:r>
            <a:br>
              <a:rPr lang="en-US" b="1" dirty="0" smtClean="0"/>
            </a:br>
            <a:r>
              <a:rPr lang="en-US" b="1" dirty="0" smtClean="0"/>
              <a:t>Color in Context</a:t>
            </a:r>
            <a:endParaRPr lang="en-US" sz="2000" dirty="0"/>
          </a:p>
        </p:txBody>
      </p:sp>
      <p:pic>
        <p:nvPicPr>
          <p:cNvPr id="3" name="Picture 2" descr="A yellow square inside a yellow square appears less bright than the yellow square inside a blue square, even though they are the same color and brightn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447800"/>
            <a:ext cx="2438400" cy="4868934"/>
          </a:xfrm>
          <a:prstGeom prst="rect">
            <a:avLst/>
          </a:prstGeom>
        </p:spPr>
      </p:pic>
    </p:spTree>
    <p:extLst>
      <p:ext uri="{BB962C8B-B14F-4D97-AF65-F5344CB8AC3E}">
        <p14:creationId xmlns:p14="http://schemas.microsoft.com/office/powerpoint/2010/main" val="164699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Constructing the Visual World </a:t>
            </a:r>
            <a:r>
              <a:rPr lang="en-US" sz="2000" b="1" dirty="0" smtClean="0"/>
              <a:t>(11 </a:t>
            </a:r>
            <a:r>
              <a:rPr lang="en-US" sz="2000" b="1" dirty="0"/>
              <a:t>of </a:t>
            </a:r>
            <a:r>
              <a:rPr lang="en-US" sz="2000" b="1" dirty="0" smtClean="0"/>
              <a:t>11) </a:t>
            </a:r>
            <a:r>
              <a:rPr lang="en-US" sz="2000" b="1" dirty="0"/>
              <a:t/>
            </a:r>
            <a:br>
              <a:rPr lang="en-US" sz="2000" b="1" dirty="0"/>
            </a:br>
            <a:r>
              <a:rPr lang="en-US" b="1" dirty="0"/>
              <a:t>Figure </a:t>
            </a:r>
            <a:r>
              <a:rPr lang="en-US" b="1" dirty="0" smtClean="0"/>
              <a:t>6.12</a:t>
            </a:r>
            <a:br>
              <a:rPr lang="en-US" b="1" dirty="0" smtClean="0"/>
            </a:br>
            <a:r>
              <a:rPr lang="en-US" b="1" dirty="0" smtClean="0"/>
              <a:t>Fooling the Eye</a:t>
            </a:r>
            <a:endParaRPr lang="en-US" sz="2000" dirty="0"/>
          </a:p>
        </p:txBody>
      </p:sp>
      <p:pic>
        <p:nvPicPr>
          <p:cNvPr id="3" name="Picture 2" descr="Three optical illusions. &#10;&#10;The first optical illusion shows cats of the same size in a room drawn in perspective, the result is that the cats appear to get bigger as the illusionistic space appears to get smaller. Seven lines are parallel to each other, however, lines are drawn in different directions interescing the parallel lines at different angles making them appear to be non-parallel. When index fingers are placed in front of the eyes a third finger appears, it can be made larger by pulling the fingers away from the 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905000"/>
            <a:ext cx="8831559" cy="3429000"/>
          </a:xfrm>
          <a:prstGeom prst="rect">
            <a:avLst/>
          </a:prstGeom>
        </p:spPr>
      </p:pic>
    </p:spTree>
    <p:extLst>
      <p:ext uri="{BB962C8B-B14F-4D97-AF65-F5344CB8AC3E}">
        <p14:creationId xmlns:p14="http://schemas.microsoft.com/office/powerpoint/2010/main" val="67309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Hearing</a:t>
            </a:r>
            <a:endParaRPr lang="en-US" dirty="0"/>
          </a:p>
        </p:txBody>
      </p:sp>
      <p:sp>
        <p:nvSpPr>
          <p:cNvPr id="5" name="Content Placeholder 4"/>
          <p:cNvSpPr>
            <a:spLocks noGrp="1"/>
          </p:cNvSpPr>
          <p:nvPr>
            <p:ph idx="1"/>
          </p:nvPr>
        </p:nvSpPr>
        <p:spPr/>
        <p:txBody>
          <a:bodyPr/>
          <a:lstStyle/>
          <a:p>
            <a:r>
              <a:rPr lang="en-US" sz="2800" b="1" dirty="0"/>
              <a:t>LO 6.3.A</a:t>
            </a:r>
            <a:r>
              <a:rPr lang="en-US" sz="2800" dirty="0"/>
              <a:t> Describe the three psychological dimensions of hearing, and relate them to the three physical properties of sound that produce them.</a:t>
            </a:r>
          </a:p>
          <a:p>
            <a:r>
              <a:rPr lang="en-US" sz="2800" b="1" dirty="0"/>
              <a:t>LO 6.3.B</a:t>
            </a:r>
            <a:r>
              <a:rPr lang="en-US" sz="2800" dirty="0"/>
              <a:t> Sketch the major structures of the human ear, and briefly describe the functions of each component.</a:t>
            </a:r>
          </a:p>
          <a:p>
            <a:r>
              <a:rPr lang="en-US" sz="2800" b="1" dirty="0"/>
              <a:t>LO 6.3.C</a:t>
            </a:r>
            <a:r>
              <a:rPr lang="en-US" sz="2800" dirty="0"/>
              <a:t> List five Gestalt principles of perception that apply to constructing the auditory world, and give an example of each. </a:t>
            </a:r>
          </a:p>
        </p:txBody>
      </p:sp>
    </p:spTree>
    <p:extLst>
      <p:ext uri="{BB962C8B-B14F-4D97-AF65-F5344CB8AC3E}">
        <p14:creationId xmlns:p14="http://schemas.microsoft.com/office/powerpoint/2010/main" val="71012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 </a:t>
            </a:r>
            <a:r>
              <a:rPr lang="en-US" dirty="0" smtClean="0"/>
              <a:t>Hear</a:t>
            </a:r>
            <a:r>
              <a:rPr lang="en-US" sz="2400" dirty="0" smtClean="0"/>
              <a:t> </a:t>
            </a:r>
            <a:endParaRPr lang="en-US" dirty="0"/>
          </a:p>
        </p:txBody>
      </p:sp>
      <p:sp>
        <p:nvSpPr>
          <p:cNvPr id="5" name="Content Placeholder 4"/>
          <p:cNvSpPr>
            <a:spLocks noGrp="1"/>
          </p:cNvSpPr>
          <p:nvPr>
            <p:ph idx="1"/>
          </p:nvPr>
        </p:nvSpPr>
        <p:spPr/>
        <p:txBody>
          <a:bodyPr/>
          <a:lstStyle/>
          <a:p>
            <a:r>
              <a:rPr lang="en-US" dirty="0"/>
              <a:t>Hearing (</a:t>
            </a:r>
            <a:r>
              <a:rPr lang="en-US" i="1" dirty="0"/>
              <a:t>audition</a:t>
            </a:r>
            <a:r>
              <a:rPr lang="en-US" dirty="0"/>
              <a:t>) is affected by </a:t>
            </a:r>
            <a:r>
              <a:rPr lang="en-US" dirty="0" smtClean="0"/>
              <a:t>the intensity, frequency, and complexity </a:t>
            </a:r>
            <a:r>
              <a:rPr lang="en-US" dirty="0"/>
              <a:t>of pressure waves in the air or other transmitting </a:t>
            </a:r>
            <a:r>
              <a:rPr lang="en-US" dirty="0" smtClean="0"/>
              <a:t>substance.</a:t>
            </a:r>
          </a:p>
          <a:p>
            <a:r>
              <a:rPr lang="en-US" dirty="0" smtClean="0"/>
              <a:t>These correspond </a:t>
            </a:r>
            <a:r>
              <a:rPr lang="en-US" dirty="0"/>
              <a:t>to the experience </a:t>
            </a:r>
            <a:r>
              <a:rPr lang="en-US" dirty="0" smtClean="0"/>
              <a:t>of:</a:t>
            </a:r>
          </a:p>
          <a:p>
            <a:pPr lvl="1"/>
            <a:r>
              <a:rPr lang="en-US" i="1" dirty="0" smtClean="0"/>
              <a:t>loudness</a:t>
            </a:r>
          </a:p>
          <a:p>
            <a:pPr lvl="2"/>
            <a:r>
              <a:rPr lang="en-US" i="1" dirty="0" smtClean="0"/>
              <a:t>decibels (dB)</a:t>
            </a:r>
            <a:endParaRPr lang="en-US" dirty="0" smtClean="0"/>
          </a:p>
          <a:p>
            <a:pPr lvl="1"/>
            <a:r>
              <a:rPr lang="en-US" i="1" dirty="0" smtClean="0"/>
              <a:t>pitch</a:t>
            </a:r>
            <a:endParaRPr lang="en-US" dirty="0" smtClean="0"/>
          </a:p>
          <a:p>
            <a:pPr lvl="2"/>
            <a:r>
              <a:rPr lang="en-US" i="1" dirty="0" smtClean="0"/>
              <a:t>frequency; hertz (Hz)</a:t>
            </a:r>
            <a:endParaRPr lang="en-US" i="1" dirty="0"/>
          </a:p>
          <a:p>
            <a:pPr lvl="1"/>
            <a:r>
              <a:rPr lang="en-US" i="1" dirty="0" smtClean="0"/>
              <a:t>timbre</a:t>
            </a:r>
          </a:p>
          <a:p>
            <a:pPr lvl="2"/>
            <a:r>
              <a:rPr lang="en-US" i="1" dirty="0" smtClean="0"/>
              <a:t>complexity</a:t>
            </a:r>
            <a:endParaRPr lang="en-US" dirty="0"/>
          </a:p>
        </p:txBody>
      </p:sp>
    </p:spTree>
    <p:extLst>
      <p:ext uri="{BB962C8B-B14F-4D97-AF65-F5344CB8AC3E}">
        <p14:creationId xmlns:p14="http://schemas.microsoft.com/office/powerpoint/2010/main" val="34116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Riddle of Separate Sensations</a:t>
            </a:r>
            <a:r>
              <a:rPr lang="en-US" sz="2000" dirty="0"/>
              <a:t>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a:t>Perception</a:t>
            </a:r>
            <a:r>
              <a:rPr lang="en-US" dirty="0"/>
              <a:t> is the process by which sensory impulses are organized and interpreted</a:t>
            </a:r>
            <a:r>
              <a:rPr lang="en-US" dirty="0" smtClean="0"/>
              <a:t>.</a:t>
            </a:r>
          </a:p>
          <a:p>
            <a:r>
              <a:rPr lang="en-US" dirty="0"/>
              <a:t>Sensation begins with the </a:t>
            </a:r>
            <a:r>
              <a:rPr lang="en-US" i="1" dirty="0"/>
              <a:t>sense receptors</a:t>
            </a:r>
            <a:r>
              <a:rPr lang="en-US" dirty="0"/>
              <a:t>, cells located in the sense organs</a:t>
            </a:r>
            <a:r>
              <a:rPr lang="en-US" dirty="0" smtClean="0"/>
              <a:t>.</a:t>
            </a:r>
          </a:p>
          <a:p>
            <a:pPr lvl="1"/>
            <a:r>
              <a:rPr lang="en-US" dirty="0" smtClean="0"/>
              <a:t>Receptors for </a:t>
            </a:r>
            <a:r>
              <a:rPr lang="en-US" dirty="0"/>
              <a:t>smell, pressure, pain, and temperature are extensions (dendrites) of sensory neurons.</a:t>
            </a:r>
            <a:endParaRPr lang="en-US" dirty="0" smtClean="0"/>
          </a:p>
          <a:p>
            <a:r>
              <a:rPr lang="en-US" dirty="0" smtClean="0"/>
              <a:t>The receptors convert </a:t>
            </a:r>
            <a:r>
              <a:rPr lang="en-US" dirty="0"/>
              <a:t>the energy of a stimulus into electrical impulses that travel along nerves to the brain</a:t>
            </a:r>
            <a:r>
              <a:rPr lang="en-US" dirty="0" smtClean="0"/>
              <a:t>.</a:t>
            </a:r>
            <a:endParaRPr lang="en-US" dirty="0"/>
          </a:p>
        </p:txBody>
      </p:sp>
    </p:spTree>
    <p:extLst>
      <p:ext uri="{BB962C8B-B14F-4D97-AF65-F5344CB8AC3E}">
        <p14:creationId xmlns:p14="http://schemas.microsoft.com/office/powerpoint/2010/main" val="267743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Ear on the World </a:t>
            </a:r>
            <a:r>
              <a:rPr lang="en-US" sz="2000" dirty="0" smtClean="0"/>
              <a:t>(1 </a:t>
            </a:r>
            <a:r>
              <a:rPr lang="en-US" sz="2000" dirty="0"/>
              <a:t>of 3</a:t>
            </a:r>
            <a:r>
              <a:rPr lang="en-US" sz="2000" dirty="0" smtClean="0"/>
              <a:t>) </a:t>
            </a:r>
            <a:endParaRPr lang="en-US" dirty="0"/>
          </a:p>
        </p:txBody>
      </p:sp>
      <p:sp>
        <p:nvSpPr>
          <p:cNvPr id="3" name="Content Placeholder 2"/>
          <p:cNvSpPr>
            <a:spLocks noGrp="1"/>
          </p:cNvSpPr>
          <p:nvPr>
            <p:ph idx="1"/>
          </p:nvPr>
        </p:nvSpPr>
        <p:spPr/>
        <p:txBody>
          <a:bodyPr/>
          <a:lstStyle/>
          <a:p>
            <a:r>
              <a:rPr lang="en-US" dirty="0"/>
              <a:t>The receptors for hearing </a:t>
            </a:r>
            <a:r>
              <a:rPr lang="en-US" dirty="0" smtClean="0"/>
              <a:t>are:</a:t>
            </a:r>
          </a:p>
          <a:p>
            <a:pPr lvl="1"/>
            <a:r>
              <a:rPr lang="en-US" i="1" dirty="0" smtClean="0"/>
              <a:t>hair </a:t>
            </a:r>
            <a:r>
              <a:rPr lang="en-US" i="1" dirty="0"/>
              <a:t>cells</a:t>
            </a:r>
            <a:r>
              <a:rPr lang="en-US" dirty="0"/>
              <a:t> (topped by </a:t>
            </a:r>
            <a:r>
              <a:rPr lang="en-US" i="1" dirty="0"/>
              <a:t>cilia</a:t>
            </a:r>
            <a:r>
              <a:rPr lang="en-US" dirty="0" smtClean="0"/>
              <a:t>)</a:t>
            </a:r>
          </a:p>
          <a:p>
            <a:pPr lvl="1"/>
            <a:r>
              <a:rPr lang="en-US" dirty="0" smtClean="0"/>
              <a:t>embedded </a:t>
            </a:r>
            <a:r>
              <a:rPr lang="en-US" dirty="0"/>
              <a:t>in the </a:t>
            </a:r>
            <a:r>
              <a:rPr lang="en-US" i="1" dirty="0"/>
              <a:t>basilar </a:t>
            </a:r>
            <a:r>
              <a:rPr lang="en-US" i="1" dirty="0" smtClean="0"/>
              <a:t>membrane</a:t>
            </a:r>
            <a:endParaRPr lang="en-US" dirty="0" smtClean="0"/>
          </a:p>
          <a:p>
            <a:pPr lvl="1"/>
            <a:r>
              <a:rPr lang="en-US" dirty="0" smtClean="0"/>
              <a:t>located </a:t>
            </a:r>
            <a:r>
              <a:rPr lang="en-US" dirty="0"/>
              <a:t>in the </a:t>
            </a:r>
            <a:r>
              <a:rPr lang="en-US" i="1" dirty="0"/>
              <a:t>organ of </a:t>
            </a:r>
            <a:r>
              <a:rPr lang="en-US" i="1" dirty="0" smtClean="0"/>
              <a:t>Corti</a:t>
            </a:r>
            <a:endParaRPr lang="en-US" dirty="0" smtClean="0"/>
          </a:p>
          <a:p>
            <a:pPr lvl="1"/>
            <a:r>
              <a:rPr lang="en-US" dirty="0" smtClean="0"/>
              <a:t>in </a:t>
            </a:r>
            <a:r>
              <a:rPr lang="en-US" dirty="0"/>
              <a:t>the interior of the </a:t>
            </a:r>
            <a:r>
              <a:rPr lang="en-US" i="1" dirty="0" smtClean="0"/>
              <a:t>cochlea</a:t>
            </a:r>
          </a:p>
          <a:p>
            <a:r>
              <a:rPr lang="en-US" dirty="0"/>
              <a:t>These receptors pass signals along to the </a:t>
            </a:r>
            <a:r>
              <a:rPr lang="en-US" i="1" dirty="0"/>
              <a:t>auditory nerve</a:t>
            </a:r>
            <a:r>
              <a:rPr lang="en-US" dirty="0" smtClean="0"/>
              <a:t>.</a:t>
            </a:r>
            <a:endParaRPr lang="en-US" dirty="0"/>
          </a:p>
          <a:p>
            <a:r>
              <a:rPr lang="en-US" dirty="0"/>
              <a:t>The sounds we hear are determined by patterns of hair-cell movement</a:t>
            </a:r>
            <a:r>
              <a:rPr lang="en-US" dirty="0" smtClean="0"/>
              <a:t>.</a:t>
            </a:r>
            <a:endParaRPr lang="en-US" dirty="0"/>
          </a:p>
        </p:txBody>
      </p:sp>
    </p:spTree>
    <p:extLst>
      <p:ext uri="{BB962C8B-B14F-4D97-AF65-F5344CB8AC3E}">
        <p14:creationId xmlns:p14="http://schemas.microsoft.com/office/powerpoint/2010/main" val="322695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Ear on the World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We </a:t>
            </a:r>
            <a:r>
              <a:rPr lang="en-US" dirty="0"/>
              <a:t>discriminate high-pitched sounds largely on the basis of </a:t>
            </a:r>
            <a:r>
              <a:rPr lang="en-US" dirty="0" smtClean="0"/>
              <a:t>where activity </a:t>
            </a:r>
            <a:r>
              <a:rPr lang="en-US" dirty="0"/>
              <a:t>occurs along the basilar </a:t>
            </a:r>
            <a:r>
              <a:rPr lang="en-US" dirty="0" smtClean="0"/>
              <a:t>membrane.</a:t>
            </a:r>
          </a:p>
          <a:p>
            <a:pPr lvl="1"/>
            <a:r>
              <a:rPr lang="en-US" dirty="0"/>
              <a:t>activity at different sites leads to different </a:t>
            </a:r>
            <a:r>
              <a:rPr lang="en-US" dirty="0" smtClean="0"/>
              <a:t>neural codes</a:t>
            </a:r>
          </a:p>
          <a:p>
            <a:r>
              <a:rPr lang="en-US" dirty="0"/>
              <a:t>We discriminate low-pitched sounds largely on the basis of the frequency of the </a:t>
            </a:r>
            <a:r>
              <a:rPr lang="en-US" dirty="0" smtClean="0"/>
              <a:t>basilar membrane’s vibration.</a:t>
            </a:r>
          </a:p>
          <a:p>
            <a:pPr lvl="1"/>
            <a:r>
              <a:rPr lang="en-US" dirty="0" smtClean="0"/>
              <a:t>different </a:t>
            </a:r>
            <a:r>
              <a:rPr lang="en-US" dirty="0"/>
              <a:t>frequencies lead to different neural </a:t>
            </a:r>
            <a:r>
              <a:rPr lang="en-US" dirty="0" smtClean="0"/>
              <a:t>codes</a:t>
            </a:r>
            <a:endParaRPr lang="en-US" dirty="0"/>
          </a:p>
        </p:txBody>
      </p:sp>
    </p:spTree>
    <p:extLst>
      <p:ext uri="{BB962C8B-B14F-4D97-AF65-F5344CB8AC3E}">
        <p14:creationId xmlns:p14="http://schemas.microsoft.com/office/powerpoint/2010/main" val="27548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 Ear on the World </a:t>
            </a:r>
            <a:r>
              <a:rPr lang="en-US" sz="2000" b="1" dirty="0" smtClean="0"/>
              <a:t>(3 </a:t>
            </a:r>
            <a:r>
              <a:rPr lang="en-US" sz="2000" b="1" dirty="0"/>
              <a:t>of </a:t>
            </a:r>
            <a:r>
              <a:rPr lang="en-US" sz="2000" b="1" dirty="0" smtClean="0"/>
              <a:t>3) </a:t>
            </a:r>
            <a:br>
              <a:rPr lang="en-US" sz="2000" b="1" dirty="0" smtClean="0"/>
            </a:br>
            <a:r>
              <a:rPr lang="en-US" b="1" dirty="0" smtClean="0"/>
              <a:t>Figure 6.13</a:t>
            </a:r>
            <a:br>
              <a:rPr lang="en-US" b="1" dirty="0" smtClean="0"/>
            </a:br>
            <a:r>
              <a:rPr lang="en-US" b="1" dirty="0"/>
              <a:t>Major Structures of the Ear</a:t>
            </a:r>
          </a:p>
        </p:txBody>
      </p:sp>
      <p:pic>
        <p:nvPicPr>
          <p:cNvPr id="3" name="Picture 2" descr="A diagram of the major structures of the ear. Sound enters the outer ear through the auditory canal. A concave oval structure, the eardrum, vibrates and passes this information to three bones in the middle ear, the hammer, anvil, and stirrup. The stirrup is connected to the oval window, a circular membrane at the front of the semicircular canals, which are three looped tubes that connect to the fluid filled, snail-shaped, cochlea in the inner ear. Inside the fluid in the cochlea is the curved basilar membrane, inside the basilar membrane are hair cells, cilia. The cochlea initiates nerve impulses that travles through the auditory nerve located on the far inner-side of the cochle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47004"/>
            <a:ext cx="7968922" cy="4701395"/>
          </a:xfrm>
          <a:prstGeom prst="rect">
            <a:avLst/>
          </a:prstGeom>
        </p:spPr>
      </p:pic>
    </p:spTree>
    <p:extLst>
      <p:ext uri="{BB962C8B-B14F-4D97-AF65-F5344CB8AC3E}">
        <p14:creationId xmlns:p14="http://schemas.microsoft.com/office/powerpoint/2010/main" val="58332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Auditory World </a:t>
            </a:r>
            <a:r>
              <a:rPr lang="en-US" sz="2400" dirty="0" smtClean="0"/>
              <a:t>(1 </a:t>
            </a:r>
            <a:r>
              <a:rPr lang="en-US" sz="2400" dirty="0"/>
              <a:t>of </a:t>
            </a:r>
            <a:r>
              <a:rPr lang="en-US" sz="2400" dirty="0" smtClean="0"/>
              <a:t>2) </a:t>
            </a:r>
            <a:endParaRPr lang="en-US" dirty="0"/>
          </a:p>
        </p:txBody>
      </p:sp>
      <p:sp>
        <p:nvSpPr>
          <p:cNvPr id="5" name="Content Placeholder 4"/>
          <p:cNvSpPr>
            <a:spLocks noGrp="1"/>
          </p:cNvSpPr>
          <p:nvPr>
            <p:ph idx="1"/>
          </p:nvPr>
        </p:nvSpPr>
        <p:spPr/>
        <p:txBody>
          <a:bodyPr/>
          <a:lstStyle/>
          <a:p>
            <a:r>
              <a:rPr lang="en-US" dirty="0"/>
              <a:t>Gestalt principles </a:t>
            </a:r>
            <a:r>
              <a:rPr lang="en-US" dirty="0" smtClean="0"/>
              <a:t>help </a:t>
            </a:r>
            <a:r>
              <a:rPr lang="en-US" dirty="0"/>
              <a:t>us to make sense of our auditory world</a:t>
            </a:r>
            <a:r>
              <a:rPr lang="en-US" dirty="0" smtClean="0"/>
              <a:t>.</a:t>
            </a:r>
          </a:p>
          <a:p>
            <a:pPr lvl="1"/>
            <a:r>
              <a:rPr lang="en-US" dirty="0" smtClean="0"/>
              <a:t>proximity</a:t>
            </a:r>
          </a:p>
          <a:p>
            <a:pPr lvl="1"/>
            <a:r>
              <a:rPr lang="en-US" dirty="0" smtClean="0"/>
              <a:t>figure</a:t>
            </a:r>
            <a:r>
              <a:rPr lang="en-US" dirty="0"/>
              <a:t>/</a:t>
            </a:r>
            <a:r>
              <a:rPr lang="en-US" dirty="0" smtClean="0"/>
              <a:t>ground</a:t>
            </a:r>
          </a:p>
          <a:p>
            <a:pPr lvl="1"/>
            <a:r>
              <a:rPr lang="en-US" dirty="0" smtClean="0"/>
              <a:t>continuity</a:t>
            </a:r>
          </a:p>
          <a:p>
            <a:pPr lvl="1"/>
            <a:r>
              <a:rPr lang="en-US" dirty="0" smtClean="0"/>
              <a:t>similarity</a:t>
            </a:r>
          </a:p>
          <a:p>
            <a:r>
              <a:rPr lang="en-US" dirty="0"/>
              <a:t>When we localize sounds, we use as cues subtle differences in how pressure waves reach each of our ears.</a:t>
            </a:r>
          </a:p>
        </p:txBody>
      </p:sp>
    </p:spTree>
    <p:extLst>
      <p:ext uri="{BB962C8B-B14F-4D97-AF65-F5344CB8AC3E}">
        <p14:creationId xmlns:p14="http://schemas.microsoft.com/office/powerpoint/2010/main" val="3743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Constructing the Auditory World </a:t>
            </a:r>
            <a:r>
              <a:rPr lang="en-US" sz="2400" dirty="0" smtClean="0"/>
              <a:t>(2 </a:t>
            </a:r>
            <a:r>
              <a:rPr lang="en-US" sz="2400" dirty="0"/>
              <a:t>of </a:t>
            </a:r>
            <a:r>
              <a:rPr lang="en-US" sz="2400" dirty="0" smtClean="0"/>
              <a:t>2) </a:t>
            </a:r>
            <a:endParaRPr lang="en-US" dirty="0"/>
          </a:p>
        </p:txBody>
      </p:sp>
      <p:sp>
        <p:nvSpPr>
          <p:cNvPr id="5" name="Content Placeholder 4"/>
          <p:cNvSpPr>
            <a:spLocks noGrp="1"/>
          </p:cNvSpPr>
          <p:nvPr>
            <p:ph idx="1"/>
          </p:nvPr>
        </p:nvSpPr>
        <p:spPr/>
        <p:txBody>
          <a:bodyPr/>
          <a:lstStyle/>
          <a:p>
            <a:r>
              <a:rPr lang="en-US" dirty="0"/>
              <a:t>A few blind people are able to use </a:t>
            </a:r>
            <a:r>
              <a:rPr lang="en-US" i="1" dirty="0"/>
              <a:t>echolocation</a:t>
            </a:r>
            <a:r>
              <a:rPr lang="en-US" dirty="0"/>
              <a:t> to navigate</a:t>
            </a:r>
            <a:r>
              <a:rPr lang="en-US" dirty="0" smtClean="0"/>
              <a:t>.</a:t>
            </a:r>
          </a:p>
          <a:p>
            <a:pPr lvl="1"/>
            <a:r>
              <a:rPr lang="en-US" dirty="0" smtClean="0"/>
              <a:t>similar to what bats do when they fly around hunting for food</a:t>
            </a:r>
            <a:endParaRPr lang="en-US" dirty="0"/>
          </a:p>
          <a:p>
            <a:r>
              <a:rPr lang="en-US" dirty="0"/>
              <a:t>In blind human echolocators, the visual cortex responds to sounds </a:t>
            </a:r>
            <a:r>
              <a:rPr lang="en-US" dirty="0" smtClean="0"/>
              <a:t>that produce echoes.</a:t>
            </a:r>
          </a:p>
          <a:p>
            <a:pPr lvl="1"/>
            <a:r>
              <a:rPr lang="en-US" dirty="0" smtClean="0"/>
              <a:t>sounds </a:t>
            </a:r>
            <a:r>
              <a:rPr lang="en-US" dirty="0"/>
              <a:t>with information about the size and location of </a:t>
            </a:r>
            <a:r>
              <a:rPr lang="en-US" dirty="0" smtClean="0"/>
              <a:t>objects</a:t>
            </a:r>
          </a:p>
          <a:p>
            <a:r>
              <a:rPr lang="en-US" dirty="0" smtClean="0"/>
              <a:t>It does not respond </a:t>
            </a:r>
            <a:r>
              <a:rPr lang="en-US" dirty="0"/>
              <a:t>to other sounds without </a:t>
            </a:r>
            <a:r>
              <a:rPr lang="en-US" dirty="0" smtClean="0"/>
              <a:t>echoes.</a:t>
            </a:r>
            <a:endParaRPr lang="en-US" dirty="0"/>
          </a:p>
        </p:txBody>
      </p:sp>
    </p:spTree>
    <p:extLst>
      <p:ext uri="{BB962C8B-B14F-4D97-AF65-F5344CB8AC3E}">
        <p14:creationId xmlns:p14="http://schemas.microsoft.com/office/powerpoint/2010/main" val="141030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Senses </a:t>
            </a:r>
          </a:p>
        </p:txBody>
      </p:sp>
      <p:sp>
        <p:nvSpPr>
          <p:cNvPr id="5" name="Content Placeholder 4"/>
          <p:cNvSpPr>
            <a:spLocks noGrp="1"/>
          </p:cNvSpPr>
          <p:nvPr>
            <p:ph idx="1"/>
          </p:nvPr>
        </p:nvSpPr>
        <p:spPr/>
        <p:txBody>
          <a:bodyPr/>
          <a:lstStyle/>
          <a:p>
            <a:r>
              <a:rPr lang="en-US" b="1" dirty="0"/>
              <a:t>LO 6.4.A</a:t>
            </a:r>
            <a:r>
              <a:rPr lang="en-US" dirty="0"/>
              <a:t> Identify the major structures of the human tongue, and list the five basic tastes perceived by humans.</a:t>
            </a:r>
          </a:p>
          <a:p>
            <a:r>
              <a:rPr lang="en-US" b="1" dirty="0"/>
              <a:t>LO 6.4.B</a:t>
            </a:r>
            <a:r>
              <a:rPr lang="en-US" dirty="0"/>
              <a:t> Describe the basic pathway from smell receptors to the cerebral cortex.</a:t>
            </a:r>
          </a:p>
          <a:p>
            <a:r>
              <a:rPr lang="en-US" b="1" dirty="0"/>
              <a:t>LO 6.4.C</a:t>
            </a:r>
            <a:r>
              <a:rPr lang="en-US" dirty="0"/>
              <a:t> List the four basic skin senses that humans perceive.</a:t>
            </a:r>
          </a:p>
          <a:p>
            <a:r>
              <a:rPr lang="en-US" b="1" dirty="0"/>
              <a:t>LO 6.4.D</a:t>
            </a:r>
            <a:r>
              <a:rPr lang="en-US" dirty="0"/>
              <a:t> Describe the principles of gate-control theory, and explain what phantom pain is and a novel way to treat it.</a:t>
            </a:r>
          </a:p>
          <a:p>
            <a:r>
              <a:rPr lang="en-US" b="1" dirty="0"/>
              <a:t>LO 6.4.E</a:t>
            </a:r>
            <a:r>
              <a:rPr lang="en-US" dirty="0"/>
              <a:t> Discuss the two senses that allow us to monitor our internal environment. </a:t>
            </a:r>
          </a:p>
        </p:txBody>
      </p:sp>
    </p:spTree>
    <p:extLst>
      <p:ext uri="{BB962C8B-B14F-4D97-AF65-F5344CB8AC3E}">
        <p14:creationId xmlns:p14="http://schemas.microsoft.com/office/powerpoint/2010/main" val="302819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 Savory Sensations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Taste (</a:t>
            </a:r>
            <a:r>
              <a:rPr lang="en-US" i="1" dirty="0"/>
              <a:t>gustation</a:t>
            </a:r>
            <a:r>
              <a:rPr lang="en-US" dirty="0"/>
              <a:t>) is a chemical sense</a:t>
            </a:r>
            <a:r>
              <a:rPr lang="en-US" dirty="0" smtClean="0"/>
              <a:t>.</a:t>
            </a:r>
          </a:p>
          <a:p>
            <a:r>
              <a:rPr lang="en-US" dirty="0"/>
              <a:t>Elevations on the tongue, called </a:t>
            </a:r>
            <a:r>
              <a:rPr lang="en-US" i="1" dirty="0"/>
              <a:t>papillae</a:t>
            </a:r>
            <a:r>
              <a:rPr lang="en-US" dirty="0"/>
              <a:t>, contain many </a:t>
            </a:r>
            <a:r>
              <a:rPr lang="en-US" i="1" dirty="0"/>
              <a:t>taste buds</a:t>
            </a:r>
            <a:r>
              <a:rPr lang="en-US" dirty="0"/>
              <a:t>, which in turn contain the taste receptors</a:t>
            </a:r>
            <a:r>
              <a:rPr lang="en-US" dirty="0" smtClean="0"/>
              <a:t>.</a:t>
            </a:r>
            <a:endParaRPr lang="en-US" dirty="0"/>
          </a:p>
          <a:p>
            <a:r>
              <a:rPr lang="en-US" dirty="0"/>
              <a:t>The basic tastes </a:t>
            </a:r>
            <a:r>
              <a:rPr lang="en-US" dirty="0" smtClean="0"/>
              <a:t>include:</a:t>
            </a:r>
          </a:p>
          <a:p>
            <a:pPr lvl="1"/>
            <a:r>
              <a:rPr lang="en-US" dirty="0" smtClean="0"/>
              <a:t>salty</a:t>
            </a:r>
          </a:p>
          <a:p>
            <a:pPr lvl="1"/>
            <a:r>
              <a:rPr lang="en-US" dirty="0" smtClean="0"/>
              <a:t>sour</a:t>
            </a:r>
          </a:p>
          <a:p>
            <a:pPr lvl="1"/>
            <a:r>
              <a:rPr lang="en-US" dirty="0" smtClean="0"/>
              <a:t>bitter</a:t>
            </a:r>
          </a:p>
          <a:p>
            <a:pPr lvl="1"/>
            <a:r>
              <a:rPr lang="en-US" dirty="0" smtClean="0"/>
              <a:t>sweet</a:t>
            </a:r>
            <a:endParaRPr lang="en-US" dirty="0"/>
          </a:p>
        </p:txBody>
      </p:sp>
    </p:spTree>
    <p:extLst>
      <p:ext uri="{BB962C8B-B14F-4D97-AF65-F5344CB8AC3E}">
        <p14:creationId xmlns:p14="http://schemas.microsoft.com/office/powerpoint/2010/main" val="162928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 Savory Sensations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i="1" dirty="0" smtClean="0"/>
              <a:t>Umami</a:t>
            </a:r>
            <a:r>
              <a:rPr lang="en-US" dirty="0" smtClean="0"/>
              <a:t> </a:t>
            </a:r>
            <a:r>
              <a:rPr lang="en-US" dirty="0"/>
              <a:t>has also been proposed as a basic </a:t>
            </a:r>
            <a:r>
              <a:rPr lang="en-US" dirty="0" smtClean="0"/>
              <a:t>taste.</a:t>
            </a:r>
          </a:p>
          <a:p>
            <a:pPr lvl="1"/>
            <a:r>
              <a:rPr lang="en-US" dirty="0" smtClean="0"/>
              <a:t>“savory,” associated </a:t>
            </a:r>
            <a:r>
              <a:rPr lang="en-US" dirty="0"/>
              <a:t>with the taste of protein</a:t>
            </a:r>
            <a:endParaRPr lang="en-US" dirty="0" smtClean="0"/>
          </a:p>
          <a:p>
            <a:r>
              <a:rPr lang="en-US" dirty="0"/>
              <a:t>However, findings on </a:t>
            </a:r>
            <a:r>
              <a:rPr lang="en-US" dirty="0" smtClean="0"/>
              <a:t>umami are controversial.</a:t>
            </a:r>
          </a:p>
          <a:p>
            <a:r>
              <a:rPr lang="en-US" dirty="0" smtClean="0"/>
              <a:t>In </a:t>
            </a:r>
            <a:r>
              <a:rPr lang="en-US" dirty="0"/>
              <a:t>most foods containing protein, the umami taste is </a:t>
            </a:r>
            <a:r>
              <a:rPr lang="en-US" dirty="0" smtClean="0"/>
              <a:t>not perceptible.</a:t>
            </a:r>
          </a:p>
          <a:p>
            <a:pPr lvl="1"/>
            <a:r>
              <a:rPr lang="en-US" dirty="0" smtClean="0"/>
              <a:t>unlike how sugar </a:t>
            </a:r>
            <a:r>
              <a:rPr lang="en-US" dirty="0"/>
              <a:t>is perceptible in </a:t>
            </a:r>
            <a:r>
              <a:rPr lang="en-US" dirty="0" smtClean="0"/>
              <a:t>a doughnut</a:t>
            </a:r>
          </a:p>
          <a:p>
            <a:r>
              <a:rPr lang="en-US" dirty="0" smtClean="0"/>
              <a:t>People </a:t>
            </a:r>
            <a:r>
              <a:rPr lang="en-US" dirty="0"/>
              <a:t>differ </a:t>
            </a:r>
            <a:r>
              <a:rPr lang="en-US" dirty="0" smtClean="0"/>
              <a:t>widely in </a:t>
            </a:r>
            <a:r>
              <a:rPr lang="en-US" dirty="0"/>
              <a:t>their responses to </a:t>
            </a:r>
            <a:r>
              <a:rPr lang="en-US" dirty="0" smtClean="0"/>
              <a:t>it.</a:t>
            </a:r>
          </a:p>
          <a:p>
            <a:r>
              <a:rPr lang="en-US" dirty="0"/>
              <a:t>The main role of umami appears to be in the gut, after protein is eaten and digested. </a:t>
            </a:r>
          </a:p>
          <a:p>
            <a:endParaRPr lang="en-US" dirty="0"/>
          </a:p>
        </p:txBody>
      </p:sp>
    </p:spTree>
    <p:extLst>
      <p:ext uri="{BB962C8B-B14F-4D97-AF65-F5344CB8AC3E}">
        <p14:creationId xmlns:p14="http://schemas.microsoft.com/office/powerpoint/2010/main" val="286359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Taste: Savory Sensations </a:t>
            </a:r>
            <a:r>
              <a:rPr lang="en-US" sz="2000" b="1" dirty="0" smtClean="0"/>
              <a:t>(3 </a:t>
            </a:r>
            <a:r>
              <a:rPr lang="en-US" sz="2000" b="1" dirty="0"/>
              <a:t>of </a:t>
            </a:r>
            <a:r>
              <a:rPr lang="en-US" sz="2000" b="1" dirty="0" smtClean="0"/>
              <a:t>4) </a:t>
            </a:r>
            <a:br>
              <a:rPr lang="en-US" sz="2000" b="1" dirty="0" smtClean="0"/>
            </a:br>
            <a:r>
              <a:rPr lang="en-US" b="1" dirty="0" smtClean="0"/>
              <a:t>Figure 6.14</a:t>
            </a:r>
            <a:br>
              <a:rPr lang="en-US" b="1" dirty="0" smtClean="0"/>
            </a:br>
            <a:r>
              <a:rPr lang="en-US" b="1" dirty="0" smtClean="0"/>
              <a:t>Taste Receptors</a:t>
            </a:r>
            <a:endParaRPr lang="en-US" sz="2800" b="1" dirty="0"/>
          </a:p>
        </p:txBody>
      </p:sp>
      <p:pic>
        <p:nvPicPr>
          <p:cNvPr id="3" name="Picture 2" descr="A diagram of a papilla on the tongue’s surface is cone-shaped, with three layers, like an onion. Inside each layer are seed shaped taste buds that connect to a wheat-shaped core. A single taste bud has nerve fibers running into the ends of taste receptor cells, which are bounded by supporting cells above and below. Taste fibers containing receptor sites extend from the other end of the taste receptor ce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8621922" cy="3657600"/>
          </a:xfrm>
          <a:prstGeom prst="rect">
            <a:avLst/>
          </a:prstGeom>
        </p:spPr>
      </p:pic>
    </p:spTree>
    <p:extLst>
      <p:ext uri="{BB962C8B-B14F-4D97-AF65-F5344CB8AC3E}">
        <p14:creationId xmlns:p14="http://schemas.microsoft.com/office/powerpoint/2010/main" val="163978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Taste: Savory Sensations </a:t>
            </a:r>
            <a:r>
              <a:rPr lang="en-US" sz="2000" b="1" dirty="0" smtClean="0"/>
              <a:t>(4 </a:t>
            </a:r>
            <a:r>
              <a:rPr lang="en-US" sz="2000" b="1" dirty="0"/>
              <a:t>of </a:t>
            </a:r>
            <a:r>
              <a:rPr lang="en-US" sz="2000" b="1" dirty="0" smtClean="0"/>
              <a:t>4) </a:t>
            </a:r>
            <a:r>
              <a:rPr lang="en-US" sz="2000" b="1" dirty="0"/>
              <a:t/>
            </a:r>
            <a:br>
              <a:rPr lang="en-US" sz="2000" b="1" dirty="0"/>
            </a:br>
            <a:r>
              <a:rPr lang="en-US" b="1" dirty="0"/>
              <a:t>Figure </a:t>
            </a:r>
            <a:r>
              <a:rPr lang="en-US" b="1" dirty="0" smtClean="0"/>
              <a:t>6.15</a:t>
            </a:r>
            <a:br>
              <a:rPr lang="en-US" b="1" dirty="0" smtClean="0"/>
            </a:br>
            <a:r>
              <a:rPr lang="en-US" b="1" dirty="0" smtClean="0"/>
              <a:t>Taste Test</a:t>
            </a:r>
            <a:endParaRPr lang="en-US" dirty="0"/>
          </a:p>
        </p:txBody>
      </p:sp>
      <p:sp>
        <p:nvSpPr>
          <p:cNvPr id="4" name="Text Placeholder 3"/>
          <p:cNvSpPr>
            <a:spLocks noGrp="1"/>
          </p:cNvSpPr>
          <p:nvPr>
            <p:ph type="body" sz="quarter" idx="13"/>
          </p:nvPr>
        </p:nvSpPr>
        <p:spPr/>
        <p:txBody>
          <a:bodyPr/>
          <a:lstStyle/>
          <a:p>
            <a:r>
              <a:rPr lang="fr-FR" dirty="0"/>
              <a:t>(</a:t>
            </a:r>
            <a:r>
              <a:rPr lang="fr-FR" dirty="0" err="1"/>
              <a:t>Mozell</a:t>
            </a:r>
            <a:r>
              <a:rPr lang="fr-FR" dirty="0"/>
              <a:t> et al., 1969)</a:t>
            </a:r>
            <a:endParaRPr lang="en-US" dirty="0"/>
          </a:p>
        </p:txBody>
      </p:sp>
      <p:pic>
        <p:nvPicPr>
          <p:cNvPr id="3" name="Picture 2" descr="A graph of foods versus percent correct shows how many people could identify a substance dropped on the tongue when they were able to smell it, and the percentage that could identify a substance when they were not allowed to smell it. The following list provides the data by food with the first percentage being the data for those who were allowed to smell, and the second for those who weren’t allowed: apricot, 58, 5; chocolate, 90, 5; coffee, 95, 5; dill pickle juice, 45, 5; garlic, 59; lemon, 90, 41; onion, 45, 18; root beer, 59, 5; water, 90, 73; and wine, 58,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85597"/>
            <a:ext cx="4594866" cy="4810404"/>
          </a:xfrm>
          <a:prstGeom prst="rect">
            <a:avLst/>
          </a:prstGeom>
        </p:spPr>
      </p:pic>
    </p:spTree>
    <p:extLst>
      <p:ext uri="{BB962C8B-B14F-4D97-AF65-F5344CB8AC3E}">
        <p14:creationId xmlns:p14="http://schemas.microsoft.com/office/powerpoint/2010/main" val="326300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Riddle of Separate Sensations</a:t>
            </a:r>
            <a:r>
              <a:rPr lang="en-US" sz="2000" dirty="0"/>
              <a:t>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Separate sensations </a:t>
            </a:r>
            <a:r>
              <a:rPr lang="en-US" dirty="0" smtClean="0"/>
              <a:t>in the nervous system can </a:t>
            </a:r>
            <a:r>
              <a:rPr lang="en-US" dirty="0"/>
              <a:t>be accounted for </a:t>
            </a:r>
            <a:r>
              <a:rPr lang="en-US" dirty="0" smtClean="0"/>
              <a:t>by:</a:t>
            </a:r>
          </a:p>
          <a:p>
            <a:pPr lvl="1"/>
            <a:r>
              <a:rPr lang="en-US" i="1" dirty="0" smtClean="0"/>
              <a:t>anatomical </a:t>
            </a:r>
            <a:r>
              <a:rPr lang="en-US" i="1" dirty="0"/>
              <a:t>codes</a:t>
            </a:r>
            <a:r>
              <a:rPr lang="en-US" dirty="0"/>
              <a:t> (as set forth by the </a:t>
            </a:r>
            <a:r>
              <a:rPr lang="en-US" i="1" dirty="0"/>
              <a:t>doctrine of specific nerve energies</a:t>
            </a:r>
            <a:r>
              <a:rPr lang="en-US" dirty="0" smtClean="0"/>
              <a:t>)</a:t>
            </a:r>
          </a:p>
          <a:p>
            <a:pPr lvl="2"/>
            <a:r>
              <a:rPr lang="en-US" dirty="0" smtClean="0"/>
              <a:t>Müller</a:t>
            </a:r>
          </a:p>
          <a:p>
            <a:pPr lvl="1"/>
            <a:r>
              <a:rPr lang="en-US" i="1" dirty="0" smtClean="0"/>
              <a:t>functional codes</a:t>
            </a:r>
            <a:endParaRPr lang="en-US" dirty="0"/>
          </a:p>
        </p:txBody>
      </p:sp>
    </p:spTree>
    <p:extLst>
      <p:ext uri="{BB962C8B-B14F-4D97-AF65-F5344CB8AC3E}">
        <p14:creationId xmlns:p14="http://schemas.microsoft.com/office/powerpoint/2010/main" val="353421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Smell: The Sense of Scents </a:t>
            </a:r>
            <a:r>
              <a:rPr lang="en-US" sz="2000" dirty="0" smtClean="0"/>
              <a:t>(1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Smell (</a:t>
            </a:r>
            <a:r>
              <a:rPr lang="en-US" i="1" dirty="0"/>
              <a:t>olfaction</a:t>
            </a:r>
            <a:r>
              <a:rPr lang="en-US" dirty="0"/>
              <a:t>) is also a chemical sense</a:t>
            </a:r>
            <a:r>
              <a:rPr lang="en-US" dirty="0" smtClean="0"/>
              <a:t>.</a:t>
            </a:r>
          </a:p>
          <a:p>
            <a:pPr lvl="1"/>
            <a:r>
              <a:rPr lang="en-US" dirty="0"/>
              <a:t>Millions of receptors in each nasal cavity respond to chemical molecules (vapors) in the air.</a:t>
            </a:r>
            <a:endParaRPr lang="en-US" dirty="0" smtClean="0"/>
          </a:p>
          <a:p>
            <a:r>
              <a:rPr lang="en-US" dirty="0"/>
              <a:t>Figuring out the neural code for smell has been a real challenge.</a:t>
            </a:r>
            <a:endParaRPr lang="en-US" dirty="0" smtClean="0"/>
          </a:p>
          <a:p>
            <a:r>
              <a:rPr lang="en-US" dirty="0" smtClean="0"/>
              <a:t>Of the 10,000 or so smells we detect, no basic </a:t>
            </a:r>
            <a:r>
              <a:rPr lang="en-US" dirty="0"/>
              <a:t>odors have been </a:t>
            </a:r>
            <a:r>
              <a:rPr lang="en-US" dirty="0" smtClean="0"/>
              <a:t>identified.</a:t>
            </a:r>
          </a:p>
          <a:p>
            <a:r>
              <a:rPr lang="en-US" dirty="0" smtClean="0"/>
              <a:t>Up </a:t>
            </a:r>
            <a:r>
              <a:rPr lang="en-US" dirty="0"/>
              <a:t>to a thousand different receptor types exist</a:t>
            </a:r>
            <a:r>
              <a:rPr lang="en-US" dirty="0" smtClean="0"/>
              <a:t>. </a:t>
            </a:r>
            <a:endParaRPr lang="en-US" dirty="0"/>
          </a:p>
        </p:txBody>
      </p:sp>
    </p:spTree>
    <p:extLst>
      <p:ext uri="{BB962C8B-B14F-4D97-AF65-F5344CB8AC3E}">
        <p14:creationId xmlns:p14="http://schemas.microsoft.com/office/powerpoint/2010/main" val="3540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Smell: The Sense of Scents </a:t>
            </a:r>
            <a:r>
              <a:rPr lang="en-US" sz="2000" dirty="0" smtClean="0"/>
              <a:t>(2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smtClean="0"/>
              <a:t>Researchers </a:t>
            </a:r>
            <a:r>
              <a:rPr lang="en-US" dirty="0"/>
              <a:t>have discovered that distinct odors activate unique combinations of receptor </a:t>
            </a:r>
            <a:r>
              <a:rPr lang="en-US" dirty="0" smtClean="0"/>
              <a:t>types.</a:t>
            </a:r>
          </a:p>
          <a:p>
            <a:r>
              <a:rPr lang="en-US" dirty="0" smtClean="0"/>
              <a:t>Some </a:t>
            </a:r>
            <a:r>
              <a:rPr lang="en-US" dirty="0"/>
              <a:t>of those </a:t>
            </a:r>
            <a:r>
              <a:rPr lang="en-US" dirty="0" smtClean="0"/>
              <a:t>combinations have been identified.</a:t>
            </a:r>
          </a:p>
          <a:p>
            <a:r>
              <a:rPr lang="en-US" dirty="0"/>
              <a:t>Although smell is less vital for human survival than for the survival of other animals, it </a:t>
            </a:r>
            <a:r>
              <a:rPr lang="en-US" dirty="0" smtClean="0"/>
              <a:t>is still </a:t>
            </a:r>
            <a:r>
              <a:rPr lang="en-US" dirty="0"/>
              <a:t>important</a:t>
            </a:r>
            <a:r>
              <a:rPr lang="en-US" dirty="0" smtClean="0"/>
              <a:t>.</a:t>
            </a:r>
          </a:p>
          <a:p>
            <a:pPr lvl="1"/>
            <a:r>
              <a:rPr lang="en-US" dirty="0" smtClean="0"/>
              <a:t>We sniff out danger by smelling smoke, rotten food, gas leaks, etc.</a:t>
            </a:r>
          </a:p>
          <a:p>
            <a:r>
              <a:rPr lang="en-US" dirty="0" smtClean="0"/>
              <a:t>Odors can also have psychological effects on us and influence our everyday behavior. </a:t>
            </a:r>
            <a:endParaRPr lang="en-US" dirty="0"/>
          </a:p>
        </p:txBody>
      </p:sp>
    </p:spTree>
    <p:extLst>
      <p:ext uri="{BB962C8B-B14F-4D97-AF65-F5344CB8AC3E}">
        <p14:creationId xmlns:p14="http://schemas.microsoft.com/office/powerpoint/2010/main" val="20535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Smell: The Sense of Scents </a:t>
            </a:r>
            <a:r>
              <a:rPr lang="en-US" sz="2000" b="1" dirty="0" smtClean="0"/>
              <a:t>(3 </a:t>
            </a:r>
            <a:r>
              <a:rPr lang="en-US" sz="2000" b="1" dirty="0"/>
              <a:t>of </a:t>
            </a:r>
            <a:r>
              <a:rPr lang="en-US" sz="2000" b="1" dirty="0" smtClean="0"/>
              <a:t>3) </a:t>
            </a:r>
            <a:br>
              <a:rPr lang="en-US" sz="2000" b="1" dirty="0" smtClean="0"/>
            </a:br>
            <a:r>
              <a:rPr lang="en-US" b="1" dirty="0" smtClean="0"/>
              <a:t>Figure 6.16</a:t>
            </a:r>
            <a:br>
              <a:rPr lang="en-US" b="1" dirty="0" smtClean="0"/>
            </a:br>
            <a:r>
              <a:rPr lang="en-US" b="1" dirty="0" smtClean="0"/>
              <a:t>Receptors for Smell</a:t>
            </a:r>
            <a:endParaRPr lang="en-US" sz="2800" b="1" dirty="0"/>
          </a:p>
        </p:txBody>
      </p:sp>
      <p:pic>
        <p:nvPicPr>
          <p:cNvPr id="3" name="Picture 2" descr="A diagram of the receptors for smell. A nose sniffs a rose. The molecules enter the nasal cavity to the olfactory receptor. The olfactory receptor has five layers: the top layer contains olfactory hairs or receptors, which are connected to olfactory cells in the second layer, which are circular with tubes running from both ends, from the olfactory cell a olfactory nerve fiber travels through a third layer, and through the fourth layer of bone to the olfactory bulb in the fifth layer. The olfactory bulb runs underneath the cerebrum, and opens into the olfactory tract, which extends toward the center of the b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28800"/>
            <a:ext cx="8788400" cy="3962400"/>
          </a:xfrm>
          <a:prstGeom prst="rect">
            <a:avLst/>
          </a:prstGeom>
        </p:spPr>
      </p:pic>
    </p:spTree>
    <p:extLst>
      <p:ext uri="{BB962C8B-B14F-4D97-AF65-F5344CB8AC3E}">
        <p14:creationId xmlns:p14="http://schemas.microsoft.com/office/powerpoint/2010/main" val="58756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Senses of the </a:t>
            </a:r>
            <a:r>
              <a:rPr lang="en-US" dirty="0" smtClean="0"/>
              <a:t>Skin</a:t>
            </a:r>
            <a:r>
              <a:rPr lang="en-US" sz="2000" dirty="0" smtClean="0"/>
              <a:t> </a:t>
            </a:r>
            <a:endParaRPr lang="en-US" dirty="0"/>
          </a:p>
        </p:txBody>
      </p:sp>
      <p:sp>
        <p:nvSpPr>
          <p:cNvPr id="5" name="Content Placeholder 4"/>
          <p:cNvSpPr>
            <a:spLocks noGrp="1"/>
          </p:cNvSpPr>
          <p:nvPr>
            <p:ph idx="1"/>
          </p:nvPr>
        </p:nvSpPr>
        <p:spPr/>
        <p:txBody>
          <a:bodyPr/>
          <a:lstStyle/>
          <a:p>
            <a:r>
              <a:rPr lang="en-US" dirty="0"/>
              <a:t>The skin senses </a:t>
            </a:r>
            <a:r>
              <a:rPr lang="en-US" dirty="0" smtClean="0"/>
              <a:t>include:</a:t>
            </a:r>
          </a:p>
          <a:p>
            <a:pPr lvl="1"/>
            <a:r>
              <a:rPr lang="en-US" dirty="0" smtClean="0"/>
              <a:t>touch </a:t>
            </a:r>
            <a:r>
              <a:rPr lang="en-US" dirty="0"/>
              <a:t>(pressure</a:t>
            </a:r>
            <a:r>
              <a:rPr lang="en-US" dirty="0" smtClean="0"/>
              <a:t>)</a:t>
            </a:r>
            <a:endParaRPr lang="en-US" dirty="0"/>
          </a:p>
          <a:p>
            <a:pPr lvl="1"/>
            <a:r>
              <a:rPr lang="en-US" dirty="0" smtClean="0"/>
              <a:t>warmth</a:t>
            </a:r>
          </a:p>
          <a:p>
            <a:pPr lvl="1"/>
            <a:r>
              <a:rPr lang="en-US" dirty="0" smtClean="0"/>
              <a:t>cold</a:t>
            </a:r>
          </a:p>
          <a:p>
            <a:pPr lvl="1"/>
            <a:r>
              <a:rPr lang="en-US" dirty="0" smtClean="0"/>
              <a:t>pain</a:t>
            </a:r>
          </a:p>
          <a:p>
            <a:pPr lvl="1"/>
            <a:r>
              <a:rPr lang="en-US" dirty="0" smtClean="0"/>
              <a:t>variations </a:t>
            </a:r>
            <a:r>
              <a:rPr lang="en-US" dirty="0"/>
              <a:t>such as itch and </a:t>
            </a:r>
            <a:r>
              <a:rPr lang="en-US" dirty="0" smtClean="0"/>
              <a:t>tickle</a:t>
            </a:r>
            <a:endParaRPr lang="en-US" dirty="0"/>
          </a:p>
          <a:p>
            <a:r>
              <a:rPr lang="en-US" dirty="0"/>
              <a:t>Receptors for some types of itching and a possible receptor for cold have been discovered</a:t>
            </a:r>
            <a:r>
              <a:rPr lang="en-US" dirty="0" smtClean="0"/>
              <a:t>.</a:t>
            </a:r>
          </a:p>
          <a:p>
            <a:r>
              <a:rPr lang="en-US" dirty="0" smtClean="0"/>
              <a:t>Many </a:t>
            </a:r>
            <a:r>
              <a:rPr lang="en-US" dirty="0"/>
              <a:t>aspects of touch remain </a:t>
            </a:r>
            <a:r>
              <a:rPr lang="en-US" dirty="0" smtClean="0"/>
              <a:t>baffling.</a:t>
            </a:r>
            <a:endParaRPr lang="en-US" dirty="0"/>
          </a:p>
        </p:txBody>
      </p:sp>
    </p:spTree>
    <p:extLst>
      <p:ext uri="{BB962C8B-B14F-4D97-AF65-F5344CB8AC3E}">
        <p14:creationId xmlns:p14="http://schemas.microsoft.com/office/powerpoint/2010/main" val="50403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Mystery of Pain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Pain is both a skin sense and an internal sense.</a:t>
            </a:r>
          </a:p>
          <a:p>
            <a:r>
              <a:rPr lang="en-US" dirty="0" smtClean="0"/>
              <a:t>Even </a:t>
            </a:r>
            <a:r>
              <a:rPr lang="en-US" dirty="0"/>
              <a:t>when the stimulus producing </a:t>
            </a:r>
            <a:r>
              <a:rPr lang="en-US" dirty="0" smtClean="0"/>
              <a:t>pain is removed</a:t>
            </a:r>
            <a:r>
              <a:rPr lang="en-US" dirty="0"/>
              <a:t>, the sensation may continue, sometimes for years</a:t>
            </a:r>
            <a:r>
              <a:rPr lang="en-US" dirty="0" smtClean="0"/>
              <a:t>.</a:t>
            </a:r>
          </a:p>
          <a:p>
            <a:r>
              <a:rPr lang="en-US" dirty="0" smtClean="0"/>
              <a:t>Understanding the </a:t>
            </a:r>
            <a:r>
              <a:rPr lang="en-US" dirty="0"/>
              <a:t>physiology of pain has been an enormous </a:t>
            </a:r>
            <a:r>
              <a:rPr lang="en-US" dirty="0" smtClean="0"/>
              <a:t>challenge.</a:t>
            </a:r>
          </a:p>
          <a:p>
            <a:r>
              <a:rPr lang="en-US" dirty="0" smtClean="0"/>
              <a:t>Pain involves </a:t>
            </a:r>
            <a:r>
              <a:rPr lang="en-US" dirty="0"/>
              <a:t>the release of several different chemicals and changes in both neurons and glial cells</a:t>
            </a:r>
            <a:r>
              <a:rPr lang="en-US" dirty="0" smtClean="0"/>
              <a:t>.</a:t>
            </a:r>
          </a:p>
        </p:txBody>
      </p:sp>
    </p:spTree>
    <p:extLst>
      <p:ext uri="{BB962C8B-B14F-4D97-AF65-F5344CB8AC3E}">
        <p14:creationId xmlns:p14="http://schemas.microsoft.com/office/powerpoint/2010/main" val="163554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Mystery of Pain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According to the </a:t>
            </a:r>
            <a:r>
              <a:rPr lang="en-US" i="1" dirty="0"/>
              <a:t>gate-control theory</a:t>
            </a:r>
            <a:r>
              <a:rPr lang="en-US" dirty="0"/>
              <a:t>, the experience of pain depends on whether neural </a:t>
            </a:r>
            <a:r>
              <a:rPr lang="en-US" dirty="0" smtClean="0"/>
              <a:t>impulses:</a:t>
            </a:r>
          </a:p>
          <a:p>
            <a:pPr lvl="1"/>
            <a:r>
              <a:rPr lang="en-US" dirty="0" smtClean="0"/>
              <a:t>get </a:t>
            </a:r>
            <a:r>
              <a:rPr lang="en-US" dirty="0"/>
              <a:t>past a “gate” in the spinal cord </a:t>
            </a:r>
            <a:endParaRPr lang="en-US" dirty="0" smtClean="0"/>
          </a:p>
          <a:p>
            <a:pPr lvl="1"/>
            <a:r>
              <a:rPr lang="en-US" dirty="0" smtClean="0"/>
              <a:t>reach </a:t>
            </a:r>
            <a:r>
              <a:rPr lang="en-US" dirty="0"/>
              <a:t>the </a:t>
            </a:r>
            <a:r>
              <a:rPr lang="en-US" dirty="0" smtClean="0"/>
              <a:t>brain</a:t>
            </a:r>
          </a:p>
          <a:p>
            <a:r>
              <a:rPr lang="en-US" dirty="0"/>
              <a:t>I</a:t>
            </a:r>
            <a:r>
              <a:rPr lang="en-US" dirty="0" smtClean="0"/>
              <a:t>n </a:t>
            </a:r>
            <a:r>
              <a:rPr lang="en-US" dirty="0"/>
              <a:t>addition, a matrix of neurons in the brain can generate pain even in the absence of signals from sensory neurons. </a:t>
            </a:r>
          </a:p>
        </p:txBody>
      </p:sp>
    </p:spTree>
    <p:extLst>
      <p:ext uri="{BB962C8B-B14F-4D97-AF65-F5344CB8AC3E}">
        <p14:creationId xmlns:p14="http://schemas.microsoft.com/office/powerpoint/2010/main" val="61349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Mystery of Pain </a:t>
            </a:r>
            <a:r>
              <a:rPr lang="en-US" sz="2000" dirty="0" smtClean="0"/>
              <a:t>(3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An extreme version of pain without injury occurs </a:t>
            </a:r>
            <a:r>
              <a:rPr lang="en-US" dirty="0" smtClean="0"/>
              <a:t>in </a:t>
            </a:r>
            <a:r>
              <a:rPr lang="en-US" i="1" dirty="0" smtClean="0"/>
              <a:t>phantom </a:t>
            </a:r>
            <a:r>
              <a:rPr lang="en-US" i="1" dirty="0"/>
              <a:t>pain</a:t>
            </a:r>
            <a:r>
              <a:rPr lang="en-US" dirty="0"/>
              <a:t>, in which a person continues to feel pain that </a:t>
            </a:r>
            <a:r>
              <a:rPr lang="en-US" dirty="0" smtClean="0"/>
              <a:t>seemingly comes from:</a:t>
            </a:r>
          </a:p>
          <a:p>
            <a:pPr lvl="1"/>
            <a:r>
              <a:rPr lang="en-US" dirty="0" smtClean="0"/>
              <a:t>an </a:t>
            </a:r>
            <a:r>
              <a:rPr lang="en-US" dirty="0"/>
              <a:t>arm or leg that has been amputated, </a:t>
            </a:r>
            <a:r>
              <a:rPr lang="en-US" dirty="0" smtClean="0"/>
              <a:t>or</a:t>
            </a:r>
          </a:p>
          <a:p>
            <a:pPr lvl="1"/>
            <a:r>
              <a:rPr lang="en-US" dirty="0" smtClean="0"/>
              <a:t>a bodily </a:t>
            </a:r>
            <a:r>
              <a:rPr lang="en-US" dirty="0"/>
              <a:t>organ that has been surgically </a:t>
            </a:r>
            <a:r>
              <a:rPr lang="en-US" dirty="0" smtClean="0"/>
              <a:t>removed</a:t>
            </a:r>
          </a:p>
          <a:p>
            <a:r>
              <a:rPr lang="en-US" dirty="0" smtClean="0"/>
              <a:t>A </a:t>
            </a:r>
            <a:r>
              <a:rPr lang="en-US" dirty="0"/>
              <a:t>leading theory of phantom pain holds that it occurs when the brain rewires </a:t>
            </a:r>
            <a:r>
              <a:rPr lang="en-US" dirty="0" smtClean="0"/>
              <a:t>itself.</a:t>
            </a:r>
          </a:p>
          <a:p>
            <a:r>
              <a:rPr lang="en-US" dirty="0" smtClean="0"/>
              <a:t>A simple but effective treatment involves an illusion using a mirror.</a:t>
            </a:r>
            <a:endParaRPr lang="en-US" dirty="0"/>
          </a:p>
        </p:txBody>
      </p:sp>
    </p:spTree>
    <p:extLst>
      <p:ext uri="{BB962C8B-B14F-4D97-AF65-F5344CB8AC3E}">
        <p14:creationId xmlns:p14="http://schemas.microsoft.com/office/powerpoint/2010/main" val="156503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Environment </a:t>
            </a:r>
            <a:r>
              <a:rPr lang="en-US" dirty="0" smtClean="0"/>
              <a:t>Within</a:t>
            </a:r>
            <a:r>
              <a:rPr lang="en-US" sz="2000" dirty="0" smtClean="0"/>
              <a:t> </a:t>
            </a:r>
            <a:endParaRPr lang="en-US" dirty="0"/>
          </a:p>
        </p:txBody>
      </p:sp>
      <p:sp>
        <p:nvSpPr>
          <p:cNvPr id="3" name="Content Placeholder 2"/>
          <p:cNvSpPr>
            <a:spLocks noGrp="1"/>
          </p:cNvSpPr>
          <p:nvPr>
            <p:ph idx="1"/>
          </p:nvPr>
        </p:nvSpPr>
        <p:spPr/>
        <p:txBody>
          <a:bodyPr/>
          <a:lstStyle/>
          <a:p>
            <a:r>
              <a:rPr lang="en-US" i="1" dirty="0"/>
              <a:t>Kinesthesis</a:t>
            </a:r>
            <a:r>
              <a:rPr lang="en-US" dirty="0"/>
              <a:t> tells us where our body parts are </a:t>
            </a:r>
            <a:r>
              <a:rPr lang="en-US" dirty="0" smtClean="0"/>
              <a:t>located and lets us know when they move.</a:t>
            </a:r>
          </a:p>
          <a:p>
            <a:pPr lvl="1"/>
            <a:r>
              <a:rPr lang="en-US" dirty="0" smtClean="0"/>
              <a:t>information provided by pain and pressure receptors</a:t>
            </a:r>
          </a:p>
          <a:p>
            <a:r>
              <a:rPr lang="en-US" i="1" dirty="0" smtClean="0"/>
              <a:t>Equilibrium</a:t>
            </a:r>
            <a:r>
              <a:rPr lang="en-US" dirty="0" smtClean="0"/>
              <a:t> </a:t>
            </a:r>
            <a:r>
              <a:rPr lang="en-US" dirty="0"/>
              <a:t>tells us the orientation of the body as a whole</a:t>
            </a:r>
            <a:r>
              <a:rPr lang="en-US" dirty="0" smtClean="0"/>
              <a:t>.</a:t>
            </a:r>
          </a:p>
          <a:p>
            <a:pPr lvl="1"/>
            <a:r>
              <a:rPr lang="en-US" dirty="0" smtClean="0"/>
              <a:t>sense of balance</a:t>
            </a:r>
          </a:p>
          <a:p>
            <a:r>
              <a:rPr lang="en-US" dirty="0"/>
              <a:t>Together, these two senses provide us with a feeling of physical embodiment</a:t>
            </a:r>
            <a:r>
              <a:rPr lang="en-US" dirty="0" smtClean="0"/>
              <a:t>.</a:t>
            </a:r>
            <a:endParaRPr lang="en-US" dirty="0"/>
          </a:p>
        </p:txBody>
      </p:sp>
    </p:spTree>
    <p:extLst>
      <p:ext uri="{BB962C8B-B14F-4D97-AF65-F5344CB8AC3E}">
        <p14:creationId xmlns:p14="http://schemas.microsoft.com/office/powerpoint/2010/main" val="47115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Perceptual Powers </a:t>
            </a:r>
          </a:p>
        </p:txBody>
      </p:sp>
      <p:sp>
        <p:nvSpPr>
          <p:cNvPr id="5" name="Content Placeholder 4"/>
          <p:cNvSpPr>
            <a:spLocks noGrp="1"/>
          </p:cNvSpPr>
          <p:nvPr>
            <p:ph idx="1"/>
          </p:nvPr>
        </p:nvSpPr>
        <p:spPr/>
        <p:txBody>
          <a:bodyPr/>
          <a:lstStyle/>
          <a:p>
            <a:r>
              <a:rPr lang="en-US" sz="2800" b="1" dirty="0"/>
              <a:t>LO 6.5.A</a:t>
            </a:r>
            <a:r>
              <a:rPr lang="en-US" sz="2800" dirty="0"/>
              <a:t> Summarize the evidence suggesting that our perceptual powers are both inborn and dependent on experience.</a:t>
            </a:r>
          </a:p>
          <a:p>
            <a:r>
              <a:rPr lang="en-US" sz="2800" b="1" dirty="0"/>
              <a:t>LO 6.5.B</a:t>
            </a:r>
            <a:r>
              <a:rPr lang="en-US" sz="2800" dirty="0"/>
              <a:t> Discuss four psychological factors that influence how we perceive the world.</a:t>
            </a:r>
          </a:p>
          <a:p>
            <a:r>
              <a:rPr lang="en-US" sz="2800" b="1" dirty="0"/>
              <a:t>LO 6.5.C</a:t>
            </a:r>
            <a:r>
              <a:rPr lang="en-US" sz="2800" dirty="0"/>
              <a:t> Summarize the evidence both for and against subliminal perception. </a:t>
            </a:r>
          </a:p>
        </p:txBody>
      </p:sp>
    </p:spTree>
    <p:extLst>
      <p:ext uri="{BB962C8B-B14F-4D97-AF65-F5344CB8AC3E}">
        <p14:creationId xmlns:p14="http://schemas.microsoft.com/office/powerpoint/2010/main" val="113314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Inborn Abilities and Critical Periods</a:t>
            </a:r>
            <a:r>
              <a:rPr lang="en-US" sz="2000" dirty="0"/>
              <a:t>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Many fundamental perceptual skills are inborn or acquired shortly after birth</a:t>
            </a:r>
            <a:r>
              <a:rPr lang="en-US" dirty="0" smtClean="0"/>
              <a:t>.</a:t>
            </a:r>
          </a:p>
          <a:p>
            <a:r>
              <a:rPr lang="en-US" dirty="0"/>
              <a:t>However, without certain experiences during </a:t>
            </a:r>
            <a:r>
              <a:rPr lang="en-US" i="1" dirty="0"/>
              <a:t>critical periods</a:t>
            </a:r>
            <a:r>
              <a:rPr lang="en-US" dirty="0"/>
              <a:t> early in life, cells in the nervous </a:t>
            </a:r>
            <a:r>
              <a:rPr lang="en-US" dirty="0" smtClean="0"/>
              <a:t>system:</a:t>
            </a:r>
          </a:p>
          <a:p>
            <a:pPr lvl="1"/>
            <a:r>
              <a:rPr lang="en-US" dirty="0" smtClean="0"/>
              <a:t>deteriorate</a:t>
            </a:r>
          </a:p>
          <a:p>
            <a:pPr lvl="1"/>
            <a:r>
              <a:rPr lang="en-US" dirty="0" smtClean="0"/>
              <a:t>change</a:t>
            </a:r>
            <a:r>
              <a:rPr lang="en-US" dirty="0"/>
              <a:t>, </a:t>
            </a:r>
            <a:r>
              <a:rPr lang="en-US" dirty="0" smtClean="0"/>
              <a:t>or</a:t>
            </a:r>
          </a:p>
          <a:p>
            <a:pPr lvl="1"/>
            <a:r>
              <a:rPr lang="en-US" dirty="0" smtClean="0"/>
              <a:t>fail </a:t>
            </a:r>
            <a:r>
              <a:rPr lang="en-US" dirty="0"/>
              <a:t>to form appropriate neural </a:t>
            </a:r>
            <a:r>
              <a:rPr lang="en-US" dirty="0" smtClean="0"/>
              <a:t>pathways</a:t>
            </a:r>
          </a:p>
          <a:p>
            <a:r>
              <a:rPr lang="en-US" dirty="0" smtClean="0"/>
              <a:t>As such, perception </a:t>
            </a:r>
            <a:r>
              <a:rPr lang="en-US" dirty="0"/>
              <a:t>is impaired</a:t>
            </a:r>
            <a:r>
              <a:rPr lang="en-US" dirty="0" smtClean="0"/>
              <a:t>.</a:t>
            </a:r>
            <a:endParaRPr lang="en-US" dirty="0"/>
          </a:p>
        </p:txBody>
      </p:sp>
    </p:spTree>
    <p:extLst>
      <p:ext uri="{BB962C8B-B14F-4D97-AF65-F5344CB8AC3E}">
        <p14:creationId xmlns:p14="http://schemas.microsoft.com/office/powerpoint/2010/main" val="282622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Riddle of Separate Sensations</a:t>
            </a:r>
            <a:r>
              <a:rPr lang="en-US" sz="2000" dirty="0"/>
              <a:t>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Sensory crossover from one modality to another can sometimes </a:t>
            </a:r>
            <a:r>
              <a:rPr lang="en-US" dirty="0" smtClean="0"/>
              <a:t>occur.</a:t>
            </a:r>
          </a:p>
          <a:p>
            <a:r>
              <a:rPr lang="en-US" dirty="0" smtClean="0"/>
              <a:t>In </a:t>
            </a:r>
            <a:r>
              <a:rPr lang="en-US" i="1" dirty="0"/>
              <a:t>synesthesia</a:t>
            </a:r>
            <a:r>
              <a:rPr lang="en-US" dirty="0"/>
              <a:t>, sensation in one modality consistently evokes a sensation in </a:t>
            </a:r>
            <a:r>
              <a:rPr lang="en-US" dirty="0" smtClean="0"/>
              <a:t>another.</a:t>
            </a:r>
          </a:p>
          <a:p>
            <a:r>
              <a:rPr lang="en-US" dirty="0"/>
              <a:t>A person with </a:t>
            </a:r>
            <a:r>
              <a:rPr lang="en-US" dirty="0" smtClean="0"/>
              <a:t>synesthesia may </a:t>
            </a:r>
            <a:r>
              <a:rPr lang="en-US" dirty="0"/>
              <a:t>say </a:t>
            </a:r>
            <a:r>
              <a:rPr lang="en-US" dirty="0" smtClean="0"/>
              <a:t>things like:</a:t>
            </a:r>
          </a:p>
          <a:p>
            <a:pPr lvl="1"/>
            <a:r>
              <a:rPr lang="en-US" dirty="0" smtClean="0"/>
              <a:t>the </a:t>
            </a:r>
            <a:r>
              <a:rPr lang="en-US" dirty="0"/>
              <a:t>color purple smells like a </a:t>
            </a:r>
            <a:r>
              <a:rPr lang="en-US" dirty="0" smtClean="0"/>
              <a:t>rose</a:t>
            </a:r>
          </a:p>
          <a:p>
            <a:pPr lvl="1"/>
            <a:r>
              <a:rPr lang="en-US" dirty="0" smtClean="0"/>
              <a:t>the </a:t>
            </a:r>
            <a:r>
              <a:rPr lang="en-US" dirty="0"/>
              <a:t>aroma of cinnamon feels like </a:t>
            </a:r>
            <a:r>
              <a:rPr lang="en-US" dirty="0" smtClean="0"/>
              <a:t>velvet</a:t>
            </a:r>
          </a:p>
          <a:p>
            <a:pPr lvl="1"/>
            <a:r>
              <a:rPr lang="en-US" dirty="0" smtClean="0"/>
              <a:t>the </a:t>
            </a:r>
            <a:r>
              <a:rPr lang="en-US" dirty="0"/>
              <a:t>sound of a note on a clarinet tastes like </a:t>
            </a:r>
            <a:r>
              <a:rPr lang="en-US" dirty="0" smtClean="0"/>
              <a:t>cherries</a:t>
            </a:r>
          </a:p>
          <a:p>
            <a:r>
              <a:rPr lang="en-US" dirty="0" smtClean="0"/>
              <a:t>The neurological </a:t>
            </a:r>
            <a:r>
              <a:rPr lang="en-US" dirty="0"/>
              <a:t>basis of </a:t>
            </a:r>
            <a:r>
              <a:rPr lang="en-US" dirty="0" smtClean="0"/>
              <a:t>synesthesia is uncertain.</a:t>
            </a:r>
            <a:endParaRPr lang="en-US" dirty="0"/>
          </a:p>
        </p:txBody>
      </p:sp>
    </p:spTree>
    <p:extLst>
      <p:ext uri="{BB962C8B-B14F-4D97-AF65-F5344CB8AC3E}">
        <p14:creationId xmlns:p14="http://schemas.microsoft.com/office/powerpoint/2010/main" val="13134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Inborn Abilities and Critical Periods</a:t>
            </a:r>
            <a:r>
              <a:rPr lang="en-US" sz="2000" b="1" dirty="0"/>
              <a:t> </a:t>
            </a:r>
            <a:r>
              <a:rPr lang="en-US" sz="2000" b="1" dirty="0" smtClean="0"/>
              <a:t>(2 </a:t>
            </a:r>
            <a:r>
              <a:rPr lang="en-US" sz="2000" b="1" dirty="0"/>
              <a:t>of </a:t>
            </a:r>
            <a:r>
              <a:rPr lang="en-US" sz="2000" b="1" dirty="0" smtClean="0"/>
              <a:t>2) </a:t>
            </a:r>
            <a:br>
              <a:rPr lang="en-US" sz="2000" b="1" dirty="0" smtClean="0"/>
            </a:br>
            <a:r>
              <a:rPr lang="en-US" b="1" dirty="0" smtClean="0"/>
              <a:t>Figure 6.18</a:t>
            </a:r>
            <a:br>
              <a:rPr lang="en-US" b="1" dirty="0" smtClean="0"/>
            </a:br>
            <a:r>
              <a:rPr lang="en-US" b="1" dirty="0"/>
              <a:t>A Cliff-Hanger</a:t>
            </a:r>
          </a:p>
        </p:txBody>
      </p:sp>
      <p:sp>
        <p:nvSpPr>
          <p:cNvPr id="4" name="Text Placeholder 3"/>
          <p:cNvSpPr>
            <a:spLocks noGrp="1"/>
          </p:cNvSpPr>
          <p:nvPr>
            <p:ph type="body" sz="quarter" idx="13"/>
          </p:nvPr>
        </p:nvSpPr>
        <p:spPr/>
        <p:txBody>
          <a:bodyPr/>
          <a:lstStyle/>
          <a:p>
            <a:r>
              <a:rPr lang="en-US" dirty="0"/>
              <a:t>Mark Richard/</a:t>
            </a:r>
            <a:r>
              <a:rPr lang="en-US" dirty="0" err="1"/>
              <a:t>PhotoEdit</a:t>
            </a:r>
            <a:endParaRPr lang="en-US" dirty="0"/>
          </a:p>
        </p:txBody>
      </p:sp>
      <p:pic>
        <p:nvPicPr>
          <p:cNvPr id="3" name="Picture 2" descr="A hesitating infant looks at a toy being offered to him or her on the other side of a clear floor, which appears to drop to a checkboard floor undernea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790" y="1371600"/>
            <a:ext cx="7099610" cy="4572000"/>
          </a:xfrm>
          <a:prstGeom prst="rect">
            <a:avLst/>
          </a:prstGeom>
        </p:spPr>
      </p:pic>
    </p:spTree>
    <p:extLst>
      <p:ext uri="{BB962C8B-B14F-4D97-AF65-F5344CB8AC3E}">
        <p14:creationId xmlns:p14="http://schemas.microsoft.com/office/powerpoint/2010/main" val="194635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Psychological and </a:t>
            </a:r>
            <a:r>
              <a:rPr lang="en-US" dirty="0" smtClean="0"/>
              <a:t>Cultural Influences</a:t>
            </a:r>
            <a:r>
              <a:rPr lang="en-US" sz="2000" dirty="0" smtClean="0"/>
              <a:t> </a:t>
            </a:r>
            <a:endParaRPr lang="en-US" sz="2000" dirty="0"/>
          </a:p>
        </p:txBody>
      </p:sp>
      <p:sp>
        <p:nvSpPr>
          <p:cNvPr id="5" name="Content Placeholder 4"/>
          <p:cNvSpPr>
            <a:spLocks noGrp="1"/>
          </p:cNvSpPr>
          <p:nvPr>
            <p:ph idx="1"/>
          </p:nvPr>
        </p:nvSpPr>
        <p:spPr/>
        <p:txBody>
          <a:bodyPr/>
          <a:lstStyle/>
          <a:p>
            <a:r>
              <a:rPr lang="en-US" dirty="0"/>
              <a:t>Psychological influences on perception </a:t>
            </a:r>
            <a:r>
              <a:rPr lang="en-US" dirty="0" smtClean="0"/>
              <a:t>include:</a:t>
            </a:r>
          </a:p>
          <a:p>
            <a:pPr lvl="1"/>
            <a:r>
              <a:rPr lang="en-US" dirty="0" smtClean="0"/>
              <a:t>needs</a:t>
            </a:r>
          </a:p>
          <a:p>
            <a:pPr lvl="1"/>
            <a:r>
              <a:rPr lang="en-US" dirty="0" smtClean="0"/>
              <a:t>beliefs</a:t>
            </a:r>
          </a:p>
          <a:p>
            <a:pPr lvl="1"/>
            <a:r>
              <a:rPr lang="en-US" dirty="0" smtClean="0"/>
              <a:t>emotions</a:t>
            </a:r>
            <a:r>
              <a:rPr lang="en-US" dirty="0"/>
              <a:t>, </a:t>
            </a:r>
            <a:r>
              <a:rPr lang="en-US" dirty="0" smtClean="0"/>
              <a:t>and</a:t>
            </a:r>
          </a:p>
          <a:p>
            <a:pPr lvl="1"/>
            <a:r>
              <a:rPr lang="en-US" dirty="0" smtClean="0"/>
              <a:t>expectations </a:t>
            </a:r>
            <a:r>
              <a:rPr lang="en-US" dirty="0"/>
              <a:t>(which produce </a:t>
            </a:r>
            <a:r>
              <a:rPr lang="en-US" i="1" dirty="0"/>
              <a:t>perceptual sets</a:t>
            </a:r>
            <a:r>
              <a:rPr lang="en-US" dirty="0" smtClean="0"/>
              <a:t>)</a:t>
            </a:r>
            <a:endParaRPr lang="en-US" dirty="0"/>
          </a:p>
          <a:p>
            <a:r>
              <a:rPr lang="en-US" dirty="0"/>
              <a:t>Expectations can even reduce our reactions to stimuli that would otherwise </a:t>
            </a:r>
            <a:r>
              <a:rPr lang="en-US" dirty="0" smtClean="0"/>
              <a:t>be unpleasant.</a:t>
            </a:r>
          </a:p>
          <a:p>
            <a:pPr lvl="1"/>
            <a:r>
              <a:rPr lang="en-US" dirty="0" smtClean="0"/>
              <a:t>such </a:t>
            </a:r>
            <a:r>
              <a:rPr lang="en-US" dirty="0"/>
              <a:t>as the </a:t>
            </a:r>
            <a:r>
              <a:rPr lang="en-US" dirty="0" smtClean="0"/>
              <a:t>sound </a:t>
            </a:r>
            <a:r>
              <a:rPr lang="en-US" dirty="0"/>
              <a:t>of fingernails scratching a chalkboard</a:t>
            </a:r>
          </a:p>
        </p:txBody>
      </p:sp>
    </p:spTree>
    <p:extLst>
      <p:ext uri="{BB962C8B-B14F-4D97-AF65-F5344CB8AC3E}">
        <p14:creationId xmlns:p14="http://schemas.microsoft.com/office/powerpoint/2010/main" val="13167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Without Awareness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Behavior can be affected </a:t>
            </a:r>
            <a:r>
              <a:rPr lang="en-US" dirty="0" smtClean="0"/>
              <a:t>by </a:t>
            </a:r>
            <a:r>
              <a:rPr lang="en-US" i="1" dirty="0" smtClean="0"/>
              <a:t>subliminal</a:t>
            </a:r>
            <a:r>
              <a:rPr lang="en-US" dirty="0" smtClean="0"/>
              <a:t> stimuli.</a:t>
            </a:r>
          </a:p>
          <a:p>
            <a:pPr lvl="1"/>
            <a:r>
              <a:rPr lang="en-US" dirty="0" smtClean="0"/>
              <a:t>that is, stimuli so </a:t>
            </a:r>
            <a:r>
              <a:rPr lang="en-US" dirty="0"/>
              <a:t>weak or brief that they are </a:t>
            </a:r>
            <a:r>
              <a:rPr lang="en-US" dirty="0" smtClean="0"/>
              <a:t>below a </a:t>
            </a:r>
            <a:r>
              <a:rPr lang="en-US" dirty="0"/>
              <a:t>person’s absolute threshold for detecting </a:t>
            </a:r>
            <a:r>
              <a:rPr lang="en-US" dirty="0" smtClean="0"/>
              <a:t>them</a:t>
            </a:r>
          </a:p>
          <a:p>
            <a:r>
              <a:rPr lang="en-US" dirty="0" smtClean="0"/>
              <a:t>In </a:t>
            </a:r>
            <a:r>
              <a:rPr lang="en-US" dirty="0"/>
              <a:t>the laboratory, simple visual subliminal messages can </a:t>
            </a:r>
            <a:r>
              <a:rPr lang="en-US" dirty="0" smtClean="0"/>
              <a:t>influence certain:</a:t>
            </a:r>
          </a:p>
          <a:p>
            <a:pPr lvl="1"/>
            <a:r>
              <a:rPr lang="en-US" dirty="0" smtClean="0"/>
              <a:t>behaviors</a:t>
            </a:r>
          </a:p>
          <a:p>
            <a:pPr lvl="1"/>
            <a:r>
              <a:rPr lang="en-US" dirty="0" smtClean="0"/>
              <a:t>judgments</a:t>
            </a:r>
          </a:p>
          <a:p>
            <a:r>
              <a:rPr lang="en-US" dirty="0" smtClean="0"/>
              <a:t>However, the level of influence is related to </a:t>
            </a:r>
            <a:r>
              <a:rPr lang="en-US" dirty="0"/>
              <a:t>a person’s motivational </a:t>
            </a:r>
            <a:r>
              <a:rPr lang="en-US" dirty="0" smtClean="0"/>
              <a:t>state.</a:t>
            </a:r>
          </a:p>
          <a:p>
            <a:pPr lvl="1"/>
            <a:r>
              <a:rPr lang="en-US" dirty="0" smtClean="0"/>
              <a:t>note research using words “thirst” and “dry”</a:t>
            </a:r>
          </a:p>
        </p:txBody>
      </p:sp>
    </p:spTree>
    <p:extLst>
      <p:ext uri="{BB962C8B-B14F-4D97-AF65-F5344CB8AC3E}">
        <p14:creationId xmlns:p14="http://schemas.microsoft.com/office/powerpoint/2010/main" val="192174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Without Awareness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Complex </a:t>
            </a:r>
            <a:r>
              <a:rPr lang="en-US" dirty="0"/>
              <a:t>behaviors cannot be altered by the many kinds of “subliminal-perception” recordings on the market</a:t>
            </a:r>
            <a:r>
              <a:rPr lang="en-US" dirty="0" smtClean="0"/>
              <a:t>.</a:t>
            </a:r>
          </a:p>
          <a:p>
            <a:r>
              <a:rPr lang="en-US" dirty="0"/>
              <a:t>There is little cause to worry about subliminal manipulation:</a:t>
            </a:r>
          </a:p>
          <a:p>
            <a:pPr lvl="1"/>
            <a:r>
              <a:rPr lang="en-US" dirty="0"/>
              <a:t>no evidence of subliminal persuasion in real life</a:t>
            </a:r>
          </a:p>
          <a:p>
            <a:pPr lvl="1"/>
            <a:r>
              <a:rPr lang="en-US" dirty="0"/>
              <a:t>subtlety of effects in </a:t>
            </a:r>
            <a:r>
              <a:rPr lang="en-US" dirty="0" smtClean="0"/>
              <a:t>laboratory </a:t>
            </a:r>
            <a:endParaRPr lang="en-US" dirty="0"/>
          </a:p>
        </p:txBody>
      </p:sp>
    </p:spTree>
    <p:extLst>
      <p:ext uri="{BB962C8B-B14F-4D97-AF65-F5344CB8AC3E}">
        <p14:creationId xmlns:p14="http://schemas.microsoft.com/office/powerpoint/2010/main" val="286677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Riddle of Separate Sensations</a:t>
            </a:r>
            <a:r>
              <a:rPr lang="en-US" sz="2000" b="1" dirty="0"/>
              <a:t> </a:t>
            </a:r>
            <a:r>
              <a:rPr lang="en-US" sz="2000" b="1" dirty="0" smtClean="0"/>
              <a:t>(5 </a:t>
            </a:r>
            <a:r>
              <a:rPr lang="en-US" sz="2000" b="1" dirty="0"/>
              <a:t>of </a:t>
            </a:r>
            <a:r>
              <a:rPr lang="en-US" sz="2000" b="1" dirty="0" smtClean="0"/>
              <a:t>5) </a:t>
            </a:r>
            <a:br>
              <a:rPr lang="en-US" sz="2000" b="1" dirty="0" smtClean="0"/>
            </a:br>
            <a:r>
              <a:rPr lang="en-US" b="1" dirty="0" smtClean="0"/>
              <a:t>Figure 6.1</a:t>
            </a:r>
            <a:br>
              <a:rPr lang="en-US" b="1" dirty="0" smtClean="0"/>
            </a:br>
            <a:r>
              <a:rPr lang="en-US" b="1" dirty="0"/>
              <a:t>The General </a:t>
            </a:r>
            <a:r>
              <a:rPr lang="en-US" b="1" dirty="0" smtClean="0"/>
              <a:t>Process of </a:t>
            </a:r>
            <a:r>
              <a:rPr lang="en-US" b="1" dirty="0"/>
              <a:t>Sensation</a:t>
            </a:r>
          </a:p>
        </p:txBody>
      </p:sp>
      <p:pic>
        <p:nvPicPr>
          <p:cNvPr id="3" name="Picture 2" descr="A diagram of the general process of sensation. Sensory receptors “scouts”: a hand petting a cat. Sensory nerves in the peripheral nervous system, “field officers”, transmit what the “scouts” have detected: the signal extends up the arm, up the spinal cord, to the brain. The impulses reach cells of the brain “the command center”: translates the sensation as “fuzz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47800"/>
            <a:ext cx="4495800" cy="4779260"/>
          </a:xfrm>
          <a:prstGeom prst="rect">
            <a:avLst/>
          </a:prstGeom>
        </p:spPr>
      </p:pic>
    </p:spTree>
    <p:extLst>
      <p:ext uri="{BB962C8B-B14F-4D97-AF65-F5344CB8AC3E}">
        <p14:creationId xmlns:p14="http://schemas.microsoft.com/office/powerpoint/2010/main" val="344133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Measuring the Senses </a:t>
            </a:r>
            <a:r>
              <a:rPr lang="en-US" sz="2000" dirty="0" smtClean="0"/>
              <a:t>(1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Psychological scientists specializing in </a:t>
            </a:r>
            <a:r>
              <a:rPr lang="en-US" i="1" dirty="0"/>
              <a:t>psychophysics</a:t>
            </a:r>
            <a:r>
              <a:rPr lang="en-US" dirty="0"/>
              <a:t> have studied sensory sensitivity by measuring </a:t>
            </a:r>
            <a:r>
              <a:rPr lang="en-US" i="1" dirty="0"/>
              <a:t>absolute</a:t>
            </a:r>
            <a:r>
              <a:rPr lang="en-US" dirty="0"/>
              <a:t> and </a:t>
            </a:r>
            <a:r>
              <a:rPr lang="en-US" i="1" dirty="0"/>
              <a:t>difference thresholds</a:t>
            </a:r>
            <a:r>
              <a:rPr lang="en-US" dirty="0" smtClean="0"/>
              <a:t>.</a:t>
            </a:r>
          </a:p>
          <a:p>
            <a:r>
              <a:rPr lang="en-US" b="1" dirty="0" smtClean="0"/>
              <a:t>Absolute threshold: </a:t>
            </a:r>
            <a:r>
              <a:rPr lang="en-US" dirty="0" smtClean="0"/>
              <a:t>The </a:t>
            </a:r>
            <a:r>
              <a:rPr lang="en-US" dirty="0"/>
              <a:t>smallest quantity of </a:t>
            </a:r>
            <a:r>
              <a:rPr lang="en-US" dirty="0" smtClean="0"/>
              <a:t>physical energy </a:t>
            </a:r>
            <a:r>
              <a:rPr lang="en-US" dirty="0"/>
              <a:t>that can be reliably detected </a:t>
            </a:r>
            <a:r>
              <a:rPr lang="en-US" dirty="0" smtClean="0"/>
              <a:t>by an </a:t>
            </a:r>
            <a:r>
              <a:rPr lang="en-US" dirty="0"/>
              <a:t>observer</a:t>
            </a:r>
            <a:r>
              <a:rPr lang="en-US" dirty="0" smtClean="0"/>
              <a:t>.</a:t>
            </a:r>
            <a:endParaRPr lang="en-US" dirty="0"/>
          </a:p>
          <a:p>
            <a:r>
              <a:rPr lang="en-US" b="1" dirty="0" smtClean="0"/>
              <a:t>Difference threshold: </a:t>
            </a:r>
            <a:r>
              <a:rPr lang="en-US" dirty="0"/>
              <a:t>The smallest difference in </a:t>
            </a:r>
            <a:r>
              <a:rPr lang="en-US" dirty="0" smtClean="0"/>
              <a:t>stimulation that </a:t>
            </a:r>
            <a:r>
              <a:rPr lang="en-US" dirty="0"/>
              <a:t>can be reliably detected by </a:t>
            </a:r>
            <a:r>
              <a:rPr lang="en-US" dirty="0" smtClean="0"/>
              <a:t>an observer </a:t>
            </a:r>
            <a:r>
              <a:rPr lang="en-US" dirty="0"/>
              <a:t>when two stimuli are compared</a:t>
            </a:r>
            <a:r>
              <a:rPr lang="en-US" dirty="0" smtClean="0"/>
              <a:t>; also </a:t>
            </a:r>
            <a:r>
              <a:rPr lang="en-US" dirty="0"/>
              <a:t>called just noticeable </a:t>
            </a:r>
            <a:r>
              <a:rPr lang="en-US" dirty="0" smtClean="0"/>
              <a:t>difference </a:t>
            </a:r>
            <a:r>
              <a:rPr lang="nl-NL" dirty="0" smtClean="0"/>
              <a:t>(</a:t>
            </a:r>
            <a:r>
              <a:rPr lang="nl-NL" i="1" dirty="0"/>
              <a:t>jnd</a:t>
            </a:r>
            <a:r>
              <a:rPr lang="nl-NL" dirty="0"/>
              <a:t>).</a:t>
            </a:r>
            <a:endParaRPr lang="en-US" dirty="0"/>
          </a:p>
        </p:txBody>
      </p:sp>
    </p:spTree>
    <p:extLst>
      <p:ext uri="{BB962C8B-B14F-4D97-AF65-F5344CB8AC3E}">
        <p14:creationId xmlns:p14="http://schemas.microsoft.com/office/powerpoint/2010/main" val="206663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Measuring the Senses </a:t>
            </a:r>
            <a:r>
              <a:rPr lang="en-US" sz="2000" dirty="0" smtClean="0"/>
              <a:t>(2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i="1" dirty="0"/>
              <a:t>Signal-detection theory</a:t>
            </a:r>
            <a:r>
              <a:rPr lang="en-US" dirty="0"/>
              <a:t>, however, holds that responses in a detection task depend on </a:t>
            </a:r>
            <a:r>
              <a:rPr lang="en-US" dirty="0" smtClean="0"/>
              <a:t>both:</a:t>
            </a:r>
          </a:p>
          <a:p>
            <a:pPr lvl="1"/>
            <a:r>
              <a:rPr lang="en-US" dirty="0" smtClean="0"/>
              <a:t>a </a:t>
            </a:r>
            <a:r>
              <a:rPr lang="en-US" dirty="0"/>
              <a:t>sensory </a:t>
            </a:r>
            <a:r>
              <a:rPr lang="en-US" dirty="0" smtClean="0"/>
              <a:t>process, and</a:t>
            </a:r>
          </a:p>
          <a:p>
            <a:pPr lvl="1"/>
            <a:r>
              <a:rPr lang="en-US" dirty="0" smtClean="0"/>
              <a:t>a </a:t>
            </a:r>
            <a:r>
              <a:rPr lang="en-US" dirty="0"/>
              <a:t>decision process </a:t>
            </a:r>
            <a:endParaRPr lang="en-US" dirty="0" smtClean="0"/>
          </a:p>
          <a:p>
            <a:r>
              <a:rPr lang="en-US" dirty="0" smtClean="0"/>
              <a:t>Responses will </a:t>
            </a:r>
            <a:r>
              <a:rPr lang="en-US" dirty="0"/>
              <a:t>vary with the </a:t>
            </a:r>
            <a:r>
              <a:rPr lang="en-US" dirty="0" smtClean="0"/>
              <a:t>person’s:</a:t>
            </a:r>
          </a:p>
          <a:p>
            <a:pPr lvl="1"/>
            <a:r>
              <a:rPr lang="en-US" dirty="0" smtClean="0"/>
              <a:t>motivation</a:t>
            </a:r>
          </a:p>
          <a:p>
            <a:pPr lvl="1"/>
            <a:r>
              <a:rPr lang="en-US" dirty="0" smtClean="0"/>
              <a:t>alertness</a:t>
            </a:r>
          </a:p>
          <a:p>
            <a:pPr lvl="1"/>
            <a:r>
              <a:rPr lang="en-US" dirty="0" smtClean="0"/>
              <a:t>expectations </a:t>
            </a:r>
            <a:endParaRPr lang="en-US" dirty="0"/>
          </a:p>
        </p:txBody>
      </p:sp>
    </p:spTree>
    <p:extLst>
      <p:ext uri="{BB962C8B-B14F-4D97-AF65-F5344CB8AC3E}">
        <p14:creationId xmlns:p14="http://schemas.microsoft.com/office/powerpoint/2010/main" val="25866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2559</TotalTime>
  <Words>3905</Words>
  <Application>Microsoft Macintosh PowerPoint</Application>
  <PresentationFormat>On-screen Show (4:3)</PresentationFormat>
  <Paragraphs>326</Paragraphs>
  <Slides>63</Slides>
  <Notes>17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508 Lecture</vt:lpstr>
      <vt:lpstr>Psychology</vt:lpstr>
      <vt:lpstr>Our Sensational Senses</vt:lpstr>
      <vt:lpstr>The Riddle of Separate Sensations (1 of 5) </vt:lpstr>
      <vt:lpstr>The Riddle of Separate Sensations (2 of 5) </vt:lpstr>
      <vt:lpstr>The Riddle of Separate Sensations (3 of 5) </vt:lpstr>
      <vt:lpstr>The Riddle of Separate Sensations (4 of 5) </vt:lpstr>
      <vt:lpstr>The Riddle of Separate Sensations (5 of 5)  Figure 6.1 The General Process of Sensation</vt:lpstr>
      <vt:lpstr>Measuring the Senses (1 of 3) </vt:lpstr>
      <vt:lpstr>Measuring the Senses (2 of 3) </vt:lpstr>
      <vt:lpstr>Measuring the Senses (3 of 3)  Figure 6.2 The Visible Spectrum of Electromagnetic Energy</vt:lpstr>
      <vt:lpstr>Sensory Adaptation</vt:lpstr>
      <vt:lpstr>Sensing without Perceiving </vt:lpstr>
      <vt:lpstr>Vision (1 of 2)</vt:lpstr>
      <vt:lpstr>Vision (2 of 2)</vt:lpstr>
      <vt:lpstr>What We See (1 of 2) </vt:lpstr>
      <vt:lpstr>What We See (2 of 2)  Figure 6.3 Psychological Dimensions of the Visual World</vt:lpstr>
      <vt:lpstr>An Eye on the World (1 of 7) </vt:lpstr>
      <vt:lpstr>An Eye on the World (2 of 7) </vt:lpstr>
      <vt:lpstr>An Eye on the World (3 of 7) </vt:lpstr>
      <vt:lpstr>An Eye on the World (4 of 7)  Figure 6.4 Major Structures of the Eye</vt:lpstr>
      <vt:lpstr>An Eye on the World (5 of 7)  Figure 6.5 The Retinal Image</vt:lpstr>
      <vt:lpstr>An Eye on the World (6 of 7)  Figure 6.6 The Structures of the Retina</vt:lpstr>
      <vt:lpstr>An Eye on the World (7 of 7)  Figure 6.7 Find Your Blind Spot</vt:lpstr>
      <vt:lpstr>Why the Visual System Is Not a Camera</vt:lpstr>
      <vt:lpstr>How We See Colors (1 of 2) </vt:lpstr>
      <vt:lpstr>How We See Colors (2 of 2)  Figure 6.8 A Change of Heart</vt:lpstr>
      <vt:lpstr>Constructing the Visual World (1 of 11) </vt:lpstr>
      <vt:lpstr>Constructing the Visual World (2 of 11) </vt:lpstr>
      <vt:lpstr>Constructing the Visual World (3 of 11) </vt:lpstr>
      <vt:lpstr>Constructing the Visual World (4 of 11) </vt:lpstr>
      <vt:lpstr>Constructing the Visual World (5 of 11) </vt:lpstr>
      <vt:lpstr>Constructing the Visual World (6 of 11)  Figure 6.9 Figure and Ground</vt:lpstr>
      <vt:lpstr>Constructing the Visual World (7 of 11)  Page 192 Proximity</vt:lpstr>
      <vt:lpstr>Constructing the Visual World (8 of 11)  Page 193 Closure, Similarity, and Continuity</vt:lpstr>
      <vt:lpstr>Constructing the Visual World (9 of 11)  Figure 6.10 The Müller-Lyer Illusion</vt:lpstr>
      <vt:lpstr>Constructing the Visual World (10 of 11)  Figure 6.11 Color in Context</vt:lpstr>
      <vt:lpstr>Constructing the Visual World (11 of 11)  Figure 6.12 Fooling the Eye</vt:lpstr>
      <vt:lpstr>Hearing</vt:lpstr>
      <vt:lpstr>What We Hear </vt:lpstr>
      <vt:lpstr>An Ear on the World (1 of 3) </vt:lpstr>
      <vt:lpstr>An Ear on the World (2 of 3) </vt:lpstr>
      <vt:lpstr>An Ear on the World (3 of 3)  Figure 6.13 Major Structures of the Ear</vt:lpstr>
      <vt:lpstr>Constructing the Auditory World (1 of 2) </vt:lpstr>
      <vt:lpstr>Constructing the Auditory World (2 of 2) </vt:lpstr>
      <vt:lpstr>Other Senses </vt:lpstr>
      <vt:lpstr>Taste: Savory Sensations (1 of 4) </vt:lpstr>
      <vt:lpstr>Taste: Savory Sensations (2 of 4) </vt:lpstr>
      <vt:lpstr>Taste: Savory Sensations (3 of 4)  Figure 6.14 Taste Receptors</vt:lpstr>
      <vt:lpstr>Taste: Savory Sensations (4 of 4)  Figure 6.15 Taste Test</vt:lpstr>
      <vt:lpstr>Smell: The Sense of Scents (1 of 3) </vt:lpstr>
      <vt:lpstr>Smell: The Sense of Scents (2 of 3) </vt:lpstr>
      <vt:lpstr>Smell: The Sense of Scents (3 of 3)  Figure 6.16 Receptors for Smell</vt:lpstr>
      <vt:lpstr>Senses of the Skin </vt:lpstr>
      <vt:lpstr>The Mystery of Pain (1 of 3) </vt:lpstr>
      <vt:lpstr>The Mystery of Pain (2 of 3) </vt:lpstr>
      <vt:lpstr>The Mystery of Pain (3 of 3) </vt:lpstr>
      <vt:lpstr>The Environment Within </vt:lpstr>
      <vt:lpstr>Perceptual Powers </vt:lpstr>
      <vt:lpstr>Inborn Abilities and Critical Periods (1 of 2) </vt:lpstr>
      <vt:lpstr>Inborn Abilities and Critical Periods (2 of 2)  Figure 6.18 A Cliff-Hanger</vt:lpstr>
      <vt:lpstr>Psychological and Cultural Influences </vt:lpstr>
      <vt:lpstr>Perception Without Awareness (1 of 2) </vt:lpstr>
      <vt:lpstr>Perception Without Awareness (2 of 2)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217</cp:revision>
  <dcterms:created xsi:type="dcterms:W3CDTF">2014-07-14T20:04:21Z</dcterms:created>
  <dcterms:modified xsi:type="dcterms:W3CDTF">2015-12-22T02:58:31Z</dcterms:modified>
</cp:coreProperties>
</file>