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57" r:id="rId3"/>
    <p:sldId id="259" r:id="rId4"/>
    <p:sldId id="261" r:id="rId5"/>
    <p:sldId id="262" r:id="rId6"/>
    <p:sldId id="263" r:id="rId7"/>
    <p:sldId id="264" r:id="rId8"/>
    <p:sldId id="265" r:id="rId9"/>
    <p:sldId id="266" r:id="rId10"/>
    <p:sldId id="268" r:id="rId11"/>
    <p:sldId id="269" r:id="rId12"/>
    <p:sldId id="270" r:id="rId13"/>
    <p:sldId id="271" r:id="rId14"/>
    <p:sldId id="273" r:id="rId15"/>
    <p:sldId id="274" r:id="rId16"/>
    <p:sldId id="275" r:id="rId17"/>
    <p:sldId id="276" r:id="rId18"/>
    <p:sldId id="327" r:id="rId19"/>
    <p:sldId id="278" r:id="rId20"/>
    <p:sldId id="279" r:id="rId21"/>
    <p:sldId id="280" r:id="rId22"/>
    <p:sldId id="281" r:id="rId23"/>
    <p:sldId id="282" r:id="rId24"/>
    <p:sldId id="284" r:id="rId25"/>
    <p:sldId id="283" r:id="rId26"/>
    <p:sldId id="285" r:id="rId27"/>
    <p:sldId id="287" r:id="rId28"/>
    <p:sldId id="288" r:id="rId29"/>
    <p:sldId id="289" r:id="rId30"/>
    <p:sldId id="291" r:id="rId31"/>
    <p:sldId id="292" r:id="rId32"/>
    <p:sldId id="293" r:id="rId33"/>
    <p:sldId id="294" r:id="rId34"/>
    <p:sldId id="295" r:id="rId35"/>
    <p:sldId id="296" r:id="rId36"/>
    <p:sldId id="297" r:id="rId37"/>
    <p:sldId id="298" r:id="rId38"/>
    <p:sldId id="299" r:id="rId39"/>
    <p:sldId id="302" r:id="rId40"/>
    <p:sldId id="304" r:id="rId41"/>
    <p:sldId id="305" r:id="rId42"/>
    <p:sldId id="306" r:id="rId43"/>
    <p:sldId id="309" r:id="rId44"/>
    <p:sldId id="310" r:id="rId45"/>
    <p:sldId id="312" r:id="rId46"/>
    <p:sldId id="314" r:id="rId47"/>
    <p:sldId id="313" r:id="rId48"/>
    <p:sldId id="316" r:id="rId49"/>
    <p:sldId id="317" r:id="rId50"/>
    <p:sldId id="318" r:id="rId51"/>
    <p:sldId id="319" r:id="rId52"/>
    <p:sldId id="320" r:id="rId53"/>
    <p:sldId id="321" r:id="rId54"/>
    <p:sldId id="322" r:id="rId55"/>
    <p:sldId id="323" r:id="rId56"/>
    <p:sldId id="324"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5627" autoAdjust="0"/>
  </p:normalViewPr>
  <p:slideViewPr>
    <p:cSldViewPr>
      <p:cViewPr varScale="1">
        <p:scale>
          <a:sx n="200" d="100"/>
          <a:sy n="200" d="100"/>
        </p:scale>
        <p:origin x="-2464" y="-104"/>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drawing depicts an apparatus similar to the one he used; saliva from a dog’s cheek flowed down a tube and was measured by the movement of a needle on a revolving drum.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a:p>
        </p:txBody>
      </p:sp>
    </p:spTree>
    <p:extLst>
      <p:ext uri="{BB962C8B-B14F-4D97-AF65-F5344CB8AC3E}">
        <p14:creationId xmlns:p14="http://schemas.microsoft.com/office/powerpoint/2010/main" val="413645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neutral stimulus that is consistently followed by an unconditioned stimulus for salivation will become a conditioned stimulus for salivation (left side of graph). But when this conditioned stimulus is then repeatedly presented without the unconditioned stimulus, the conditioned salivary response will weaken and eventually disappear; it has been extinguished.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a:p>
        </p:txBody>
      </p:sp>
    </p:spTree>
    <p:extLst>
      <p:ext uri="{BB962C8B-B14F-4D97-AF65-F5344CB8AC3E}">
        <p14:creationId xmlns:p14="http://schemas.microsoft.com/office/powerpoint/2010/main" val="301025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illustration of higher-order conditioning, the food dish is a previously conditioned stimulus for salivation (left). When the light, a neutral stimulus, is paired with the dish (center), the light also becomes a conditioned stimulus for salivation (right).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a:p>
        </p:txBody>
      </p:sp>
    </p:spTree>
    <p:extLst>
      <p:ext uri="{BB962C8B-B14F-4D97-AF65-F5344CB8AC3E}">
        <p14:creationId xmlns:p14="http://schemas.microsoft.com/office/powerpoint/2010/main" val="187073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a rat in a Skinner box presses a bar, a food pellet or drop of water is automatically released. The photo shows Skinner training one of his subjects.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a:p>
        </p:txBody>
      </p:sp>
    </p:spTree>
    <p:extLst>
      <p:ext uri="{BB962C8B-B14F-4D97-AF65-F5344CB8AC3E}">
        <p14:creationId xmlns:p14="http://schemas.microsoft.com/office/powerpoint/2010/main" val="165509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Extrinsic rewards can sometimes reduce the intrinsic pleasure of an activity. When preschoolers were promised a prize for drawing with felt-tipped pens, the behavior temporarily increased. But after they got their prizes, they spent less time with the pens than they had before the study began (</a:t>
            </a:r>
            <a:r>
              <a:rPr lang="en-US" sz="1200" b="0" i="0" u="none" strike="noStrike" kern="1200" baseline="0" dirty="0" err="1" smtClean="0">
                <a:solidFill>
                  <a:schemeClr val="tx1"/>
                </a:solidFill>
                <a:latin typeface="+mn-lt"/>
                <a:ea typeface="+mn-ea"/>
                <a:cs typeface="+mn-cs"/>
              </a:rPr>
              <a:t>Lepper</a:t>
            </a:r>
            <a:r>
              <a:rPr lang="en-US" sz="1200" b="0" i="0" u="none" strike="noStrike" kern="1200" baseline="0" dirty="0" smtClean="0">
                <a:solidFill>
                  <a:schemeClr val="tx1"/>
                </a:solidFill>
                <a:latin typeface="+mn-lt"/>
                <a:ea typeface="+mn-ea"/>
                <a:cs typeface="+mn-cs"/>
              </a:rPr>
              <a:t>, Greene, &amp; </a:t>
            </a:r>
            <a:r>
              <a:rPr lang="en-US" sz="1200" b="0" i="0" u="none" strike="noStrike" kern="1200" baseline="0" dirty="0" err="1" smtClean="0">
                <a:solidFill>
                  <a:schemeClr val="tx1"/>
                </a:solidFill>
                <a:latin typeface="+mn-lt"/>
                <a:ea typeface="+mn-ea"/>
                <a:cs typeface="+mn-cs"/>
              </a:rPr>
              <a:t>Nisbett</a:t>
            </a:r>
            <a:r>
              <a:rPr lang="en-US" sz="1200" b="0" i="0" u="none" strike="noStrike" kern="1200" baseline="0" dirty="0" smtClean="0">
                <a:solidFill>
                  <a:schemeClr val="tx1"/>
                </a:solidFill>
                <a:latin typeface="+mn-lt"/>
                <a:ea typeface="+mn-ea"/>
                <a:cs typeface="+mn-cs"/>
              </a:rPr>
              <a:t>, 1973).</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a:p>
        </p:txBody>
      </p:sp>
    </p:spTree>
    <p:extLst>
      <p:ext uri="{BB962C8B-B14F-4D97-AF65-F5344CB8AC3E}">
        <p14:creationId xmlns:p14="http://schemas.microsoft.com/office/powerpoint/2010/main" val="368573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classic experiment, rats that always found food in a maze made fewer and fewer errors in reaching the food (blue curve). In contrast, rats that received no food showed little improvement (gold curve). But rats that got no food for 10 days and then found food on the 11th day showed rapid improvement from then on (red curve). This result suggests that learning involves cognitive changes that can occur in the absence of reinforcement and that may not be acted on until a reinforcer becomes available </a:t>
            </a:r>
            <a:r>
              <a:rPr lang="tr-TR" sz="1200" b="0" i="0" u="none" strike="noStrike" kern="1200" baseline="0" dirty="0" smtClean="0">
                <a:solidFill>
                  <a:schemeClr val="tx1"/>
                </a:solidFill>
                <a:latin typeface="+mn-lt"/>
                <a:ea typeface="+mn-ea"/>
                <a:cs typeface="+mn-cs"/>
              </a:rPr>
              <a:t>(</a:t>
            </a:r>
            <a:r>
              <a:rPr lang="tr-TR" sz="1200" b="0" i="0" u="none" strike="noStrike" kern="1200" baseline="0" dirty="0" err="1" smtClean="0">
                <a:solidFill>
                  <a:schemeClr val="tx1"/>
                </a:solidFill>
                <a:latin typeface="+mn-lt"/>
                <a:ea typeface="+mn-ea"/>
                <a:cs typeface="+mn-cs"/>
              </a:rPr>
              <a:t>Tolman</a:t>
            </a:r>
            <a:r>
              <a:rPr lang="tr-TR" sz="1200" b="0" i="0" u="none" strike="noStrike" kern="1200" baseline="0" dirty="0" smtClean="0">
                <a:solidFill>
                  <a:schemeClr val="tx1"/>
                </a:solidFill>
                <a:latin typeface="+mn-lt"/>
                <a:ea typeface="+mn-ea"/>
                <a:cs typeface="+mn-cs"/>
              </a:rPr>
              <a:t> &amp; </a:t>
            </a:r>
            <a:r>
              <a:rPr lang="tr-TR" sz="1200" b="0" i="0" u="none" strike="noStrike" kern="1200" baseline="0" dirty="0" err="1" smtClean="0">
                <a:solidFill>
                  <a:schemeClr val="tx1"/>
                </a:solidFill>
                <a:latin typeface="+mn-lt"/>
                <a:ea typeface="+mn-ea"/>
                <a:cs typeface="+mn-cs"/>
              </a:rPr>
              <a:t>Honzik</a:t>
            </a:r>
            <a:r>
              <a:rPr lang="tr-TR" sz="1200" b="0" i="0" u="none" strike="noStrike" kern="1200" baseline="0" dirty="0" smtClean="0">
                <a:solidFill>
                  <a:schemeClr val="tx1"/>
                </a:solidFill>
                <a:latin typeface="+mn-lt"/>
                <a:ea typeface="+mn-ea"/>
                <a:cs typeface="+mn-cs"/>
              </a:rPr>
              <a:t>, 1930).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a:p>
        </p:txBody>
      </p:sp>
    </p:spTree>
    <p:extLst>
      <p:ext uri="{BB962C8B-B14F-4D97-AF65-F5344CB8AC3E}">
        <p14:creationId xmlns:p14="http://schemas.microsoft.com/office/powerpoint/2010/main" val="164699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7</a:t>
            </a:r>
            <a:endParaRPr lang="en-US" dirty="0"/>
          </a:p>
        </p:txBody>
      </p:sp>
      <p:sp>
        <p:nvSpPr>
          <p:cNvPr id="7" name="Text Placeholder 6"/>
          <p:cNvSpPr>
            <a:spLocks noGrp="1"/>
          </p:cNvSpPr>
          <p:nvPr>
            <p:ph type="body" sz="quarter" idx="15"/>
          </p:nvPr>
        </p:nvSpPr>
        <p:spPr/>
        <p:txBody>
          <a:bodyPr/>
          <a:lstStyle/>
          <a:p>
            <a:r>
              <a:rPr lang="en-US" dirty="0" smtClean="0"/>
              <a:t>Learning and Conditioning</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Principles of Classical Conditioning </a:t>
            </a:r>
            <a:r>
              <a:rPr lang="en-US" sz="2000" b="1" dirty="0" smtClean="0"/>
              <a:t>(4 </a:t>
            </a:r>
            <a:r>
              <a:rPr lang="en-US" sz="2000" b="1" dirty="0"/>
              <a:t>of </a:t>
            </a:r>
            <a:r>
              <a:rPr lang="en-US" sz="2000" b="1" dirty="0" smtClean="0"/>
              <a:t>5) </a:t>
            </a:r>
            <a:br>
              <a:rPr lang="en-US" sz="2000" b="1" dirty="0" smtClean="0"/>
            </a:br>
            <a:r>
              <a:rPr lang="en-US" b="1" dirty="0" smtClean="0"/>
              <a:t>Figure 7.2</a:t>
            </a:r>
            <a:br>
              <a:rPr lang="en-US" b="1" dirty="0" smtClean="0"/>
            </a:br>
            <a:r>
              <a:rPr lang="en-US" b="1" dirty="0"/>
              <a:t>Acquisition </a:t>
            </a:r>
            <a:r>
              <a:rPr lang="en-US" b="1" dirty="0" smtClean="0"/>
              <a:t>and Extinction </a:t>
            </a:r>
            <a:r>
              <a:rPr lang="en-US" b="1" dirty="0"/>
              <a:t>of a Salivary Response</a:t>
            </a:r>
          </a:p>
        </p:txBody>
      </p:sp>
      <p:pic>
        <p:nvPicPr>
          <p:cNvPr id="3" name="Picture 2" descr="Two graphs of drops of saliva to conditioned stimulus. During the acquisition trials where the C S was paired with the U S the graph rose quickly from (0, 0) to (4, 10), and remained btween 10 and 14 through 16. During the extinction trials where the C S was presented alone, the graph falls steadily from 11.5 at 1 to 0 at 9, with a brief peak at (5, 4) and (7, 3).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00200"/>
            <a:ext cx="8188036" cy="4572000"/>
          </a:xfrm>
          <a:prstGeom prst="rect">
            <a:avLst/>
          </a:prstGeom>
        </p:spPr>
      </p:pic>
    </p:spTree>
    <p:extLst>
      <p:ext uri="{BB962C8B-B14F-4D97-AF65-F5344CB8AC3E}">
        <p14:creationId xmlns:p14="http://schemas.microsoft.com/office/powerpoint/2010/main" val="36729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Principles of Classical Conditioning </a:t>
            </a:r>
            <a:r>
              <a:rPr lang="en-US" sz="2000" b="1" dirty="0" smtClean="0"/>
              <a:t>(5 </a:t>
            </a:r>
            <a:r>
              <a:rPr lang="en-US" sz="2000" b="1" dirty="0"/>
              <a:t>of </a:t>
            </a:r>
            <a:r>
              <a:rPr lang="en-US" sz="2000" b="1" dirty="0" smtClean="0"/>
              <a:t>5) </a:t>
            </a:r>
            <a:r>
              <a:rPr lang="en-US" sz="2000" b="1" dirty="0"/>
              <a:t/>
            </a:r>
            <a:br>
              <a:rPr lang="en-US" sz="2000" b="1" dirty="0"/>
            </a:br>
            <a:r>
              <a:rPr lang="en-US" b="1" dirty="0"/>
              <a:t>Figure </a:t>
            </a:r>
            <a:r>
              <a:rPr lang="en-US" b="1" dirty="0" smtClean="0"/>
              <a:t>7.3</a:t>
            </a:r>
            <a:br>
              <a:rPr lang="en-US" b="1" dirty="0" smtClean="0"/>
            </a:br>
            <a:r>
              <a:rPr lang="en-US" b="1" dirty="0"/>
              <a:t>Higher-Order Conditioning</a:t>
            </a:r>
          </a:p>
        </p:txBody>
      </p:sp>
      <p:pic>
        <p:nvPicPr>
          <p:cNvPr id="3" name="Picture 2" descr="Higher-order conditioning. &#10;&#10;A conditioned stimulus, the bowl, results in the conditioned response, salivation of the dog. A neutral stimulus is introduced, a light bulb turning on, plus the conditioned stimulus, which results in the conditioned response, salivation of the dog. The light bulb turning on becomes the conditioned stimulus for the conditioned response, salivation of the d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9" y="2362200"/>
            <a:ext cx="8830421" cy="2568635"/>
          </a:xfrm>
          <a:prstGeom prst="rect">
            <a:avLst/>
          </a:prstGeom>
        </p:spPr>
      </p:pic>
    </p:spTree>
    <p:extLst>
      <p:ext uri="{BB962C8B-B14F-4D97-AF65-F5344CB8AC3E}">
        <p14:creationId xmlns:p14="http://schemas.microsoft.com/office/powerpoint/2010/main" val="389248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Actually Learned in Classical Conditioning? </a:t>
            </a:r>
            <a:r>
              <a:rPr lang="en-US" sz="2000" dirty="0" smtClean="0"/>
              <a:t>(1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Many theorists believe that what an animal or person learns in classical conditioning </a:t>
            </a:r>
            <a:r>
              <a:rPr lang="en-US" dirty="0" smtClean="0"/>
              <a:t>is:</a:t>
            </a:r>
          </a:p>
          <a:p>
            <a:pPr lvl="1"/>
            <a:r>
              <a:rPr lang="en-US" dirty="0" smtClean="0"/>
              <a:t>not </a:t>
            </a:r>
            <a:r>
              <a:rPr lang="en-US" dirty="0"/>
              <a:t>just an association between the unconditioned and conditioned stimulus</a:t>
            </a:r>
            <a:r>
              <a:rPr lang="en-US" dirty="0" smtClean="0"/>
              <a:t>,</a:t>
            </a:r>
          </a:p>
          <a:p>
            <a:pPr lvl="1"/>
            <a:r>
              <a:rPr lang="en-US" dirty="0" smtClean="0"/>
              <a:t>but </a:t>
            </a:r>
            <a:r>
              <a:rPr lang="en-US" dirty="0"/>
              <a:t>also </a:t>
            </a:r>
            <a:r>
              <a:rPr lang="en-US" i="1" dirty="0"/>
              <a:t>information</a:t>
            </a:r>
            <a:r>
              <a:rPr lang="en-US" dirty="0"/>
              <a:t> conveyed by one stimulus about another</a:t>
            </a:r>
            <a:r>
              <a:rPr lang="en-US" dirty="0" smtClean="0"/>
              <a:t>.</a:t>
            </a:r>
          </a:p>
          <a:p>
            <a:pPr lvl="1"/>
            <a:r>
              <a:rPr lang="en-US" dirty="0" smtClean="0"/>
              <a:t>“If a tone sounds, food is likely to follow.”</a:t>
            </a:r>
          </a:p>
          <a:p>
            <a:r>
              <a:rPr lang="en-US" dirty="0"/>
              <a:t>Classical conditioning appears to </a:t>
            </a:r>
            <a:r>
              <a:rPr lang="en-US" dirty="0" smtClean="0"/>
              <a:t>be an evolutionary </a:t>
            </a:r>
            <a:r>
              <a:rPr lang="en-US" dirty="0"/>
              <a:t>adaptation </a:t>
            </a:r>
            <a:r>
              <a:rPr lang="en-US" dirty="0" smtClean="0"/>
              <a:t>that allows </a:t>
            </a:r>
            <a:r>
              <a:rPr lang="en-US" dirty="0"/>
              <a:t>an organism to prepare for a biologically important event.</a:t>
            </a:r>
          </a:p>
        </p:txBody>
      </p:sp>
    </p:spTree>
    <p:extLst>
      <p:ext uri="{BB962C8B-B14F-4D97-AF65-F5344CB8AC3E}">
        <p14:creationId xmlns:p14="http://schemas.microsoft.com/office/powerpoint/2010/main" val="40235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Actually Learned in Classical Conditioning? </a:t>
            </a:r>
            <a:r>
              <a:rPr lang="en-US" sz="2000" dirty="0" smtClean="0"/>
              <a:t>(2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Considerable evidence exists to show </a:t>
            </a:r>
            <a:r>
              <a:rPr lang="en-US" dirty="0" smtClean="0"/>
              <a:t>that a </a:t>
            </a:r>
            <a:r>
              <a:rPr lang="en-US" dirty="0"/>
              <a:t>neutral stimulus does not become a CS unless it </a:t>
            </a:r>
            <a:r>
              <a:rPr lang="en-US" dirty="0" smtClean="0"/>
              <a:t>reliably:</a:t>
            </a:r>
          </a:p>
          <a:p>
            <a:pPr lvl="1"/>
            <a:r>
              <a:rPr lang="en-US" dirty="0" smtClean="0"/>
              <a:t>signals or</a:t>
            </a:r>
          </a:p>
          <a:p>
            <a:pPr lvl="1"/>
            <a:r>
              <a:rPr lang="en-US" dirty="0" smtClean="0"/>
              <a:t>predicts </a:t>
            </a:r>
            <a:r>
              <a:rPr lang="en-US" dirty="0"/>
              <a:t>the </a:t>
            </a:r>
            <a:r>
              <a:rPr lang="en-US" dirty="0" smtClean="0"/>
              <a:t>US </a:t>
            </a:r>
            <a:endParaRPr lang="en-US" dirty="0"/>
          </a:p>
          <a:p>
            <a:r>
              <a:rPr lang="en-US" dirty="0" smtClean="0"/>
              <a:t>Certain concepts open the </a:t>
            </a:r>
            <a:r>
              <a:rPr lang="en-US" dirty="0"/>
              <a:t>door to a more cognitive view of classical conditioning.</a:t>
            </a:r>
          </a:p>
          <a:p>
            <a:pPr lvl="1"/>
            <a:r>
              <a:rPr lang="en-US" dirty="0" smtClean="0"/>
              <a:t>“</a:t>
            </a:r>
            <a:r>
              <a:rPr lang="en-US" dirty="0"/>
              <a:t>information </a:t>
            </a:r>
            <a:r>
              <a:rPr lang="en-US" dirty="0" smtClean="0"/>
              <a:t>seeking”</a:t>
            </a:r>
          </a:p>
          <a:p>
            <a:pPr lvl="1"/>
            <a:r>
              <a:rPr lang="en-US" dirty="0" smtClean="0"/>
              <a:t>“preconceptions”</a:t>
            </a:r>
          </a:p>
          <a:p>
            <a:pPr lvl="1"/>
            <a:r>
              <a:rPr lang="en-US" dirty="0" smtClean="0"/>
              <a:t>“</a:t>
            </a:r>
            <a:r>
              <a:rPr lang="en-US" dirty="0"/>
              <a:t>representations of the world</a:t>
            </a:r>
            <a:r>
              <a:rPr lang="en-US" dirty="0" smtClean="0"/>
              <a:t>”</a:t>
            </a:r>
            <a:endParaRPr lang="en-US" dirty="0"/>
          </a:p>
        </p:txBody>
      </p:sp>
    </p:spTree>
    <p:extLst>
      <p:ext uri="{BB962C8B-B14F-4D97-AF65-F5344CB8AC3E}">
        <p14:creationId xmlns:p14="http://schemas.microsoft.com/office/powerpoint/2010/main" val="207844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Classical Conditioning in Real Life </a:t>
            </a:r>
          </a:p>
        </p:txBody>
      </p:sp>
      <p:sp>
        <p:nvSpPr>
          <p:cNvPr id="5" name="Content Placeholder 4"/>
          <p:cNvSpPr>
            <a:spLocks noGrp="1"/>
          </p:cNvSpPr>
          <p:nvPr>
            <p:ph idx="1"/>
          </p:nvPr>
        </p:nvSpPr>
        <p:spPr/>
        <p:txBody>
          <a:bodyPr/>
          <a:lstStyle/>
          <a:p>
            <a:r>
              <a:rPr lang="en-US" b="1" dirty="0"/>
              <a:t>LO 7.2.A</a:t>
            </a:r>
            <a:r>
              <a:rPr lang="en-US" dirty="0"/>
              <a:t> Provide an example of how classical conditioning takes place in forming preferences.</a:t>
            </a:r>
          </a:p>
          <a:p>
            <a:r>
              <a:rPr lang="en-US" b="1" dirty="0"/>
              <a:t>LO 7.2.B</a:t>
            </a:r>
            <a:r>
              <a:rPr lang="en-US" dirty="0"/>
              <a:t> Provide an example of how classical conditioning takes place in avoiding fearful stimuli, and describe how the process of counterconditioning takes place.</a:t>
            </a:r>
          </a:p>
          <a:p>
            <a:r>
              <a:rPr lang="en-US" b="1" dirty="0"/>
              <a:t>LO 7.2.C</a:t>
            </a:r>
            <a:r>
              <a:rPr lang="en-US" dirty="0"/>
              <a:t> Describe how classical conditioning is involved in avoiding a food associated with aversive outcomes.</a:t>
            </a:r>
          </a:p>
          <a:p>
            <a:r>
              <a:rPr lang="en-US" b="1" dirty="0"/>
              <a:t>LO 7.2.D</a:t>
            </a:r>
            <a:r>
              <a:rPr lang="en-US" dirty="0"/>
              <a:t> Describe how classical conditioning can affect reactions to medical treatments, including a patient’s reaction to a placebo. </a:t>
            </a:r>
          </a:p>
        </p:txBody>
      </p:sp>
    </p:spTree>
    <p:extLst>
      <p:ext uri="{BB962C8B-B14F-4D97-AF65-F5344CB8AC3E}">
        <p14:creationId xmlns:p14="http://schemas.microsoft.com/office/powerpoint/2010/main" val="101546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Like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Classical conditioning helps account </a:t>
            </a:r>
            <a:r>
              <a:rPr lang="en-US" dirty="0" smtClean="0"/>
              <a:t>for:</a:t>
            </a:r>
          </a:p>
          <a:p>
            <a:pPr lvl="1"/>
            <a:r>
              <a:rPr lang="en-US" dirty="0" smtClean="0"/>
              <a:t>positive </a:t>
            </a:r>
            <a:r>
              <a:rPr lang="en-US" dirty="0"/>
              <a:t>emotional responses to particular objects and </a:t>
            </a:r>
            <a:r>
              <a:rPr lang="en-US" dirty="0" smtClean="0"/>
              <a:t>events,</a:t>
            </a:r>
          </a:p>
          <a:p>
            <a:pPr lvl="1"/>
            <a:r>
              <a:rPr lang="en-US" dirty="0" smtClean="0"/>
              <a:t>typically </a:t>
            </a:r>
            <a:r>
              <a:rPr lang="en-US" dirty="0"/>
              <a:t>through the pairing of a neutral </a:t>
            </a:r>
            <a:r>
              <a:rPr lang="en-US" dirty="0" smtClean="0"/>
              <a:t>stimulus</a:t>
            </a:r>
          </a:p>
          <a:p>
            <a:pPr lvl="2"/>
            <a:r>
              <a:rPr lang="en-US" dirty="0" smtClean="0"/>
              <a:t>a </a:t>
            </a:r>
            <a:r>
              <a:rPr lang="en-US" dirty="0"/>
              <a:t>car, for </a:t>
            </a:r>
            <a:r>
              <a:rPr lang="en-US" dirty="0" smtClean="0"/>
              <a:t>example</a:t>
            </a:r>
          </a:p>
          <a:p>
            <a:pPr lvl="1"/>
            <a:r>
              <a:rPr lang="en-US" dirty="0" smtClean="0"/>
              <a:t>with </a:t>
            </a:r>
            <a:r>
              <a:rPr lang="en-US" dirty="0"/>
              <a:t>a pleasurable </a:t>
            </a:r>
            <a:r>
              <a:rPr lang="en-US" dirty="0" smtClean="0"/>
              <a:t>stimulus</a:t>
            </a:r>
          </a:p>
          <a:p>
            <a:pPr lvl="2"/>
            <a:r>
              <a:rPr lang="en-US" dirty="0" smtClean="0"/>
              <a:t>an </a:t>
            </a:r>
            <a:r>
              <a:rPr lang="en-US" dirty="0"/>
              <a:t>attractive </a:t>
            </a:r>
            <a:r>
              <a:rPr lang="en-US" dirty="0" smtClean="0"/>
              <a:t>spokesperson</a:t>
            </a:r>
          </a:p>
          <a:p>
            <a:pPr lvl="2"/>
            <a:r>
              <a:rPr lang="en-US" dirty="0" smtClean="0"/>
              <a:t>free trinkets</a:t>
            </a:r>
          </a:p>
          <a:p>
            <a:pPr lvl="2"/>
            <a:r>
              <a:rPr lang="en-US" dirty="0" smtClean="0"/>
              <a:t>cold </a:t>
            </a:r>
            <a:r>
              <a:rPr lang="en-US" dirty="0"/>
              <a:t>hard </a:t>
            </a:r>
            <a:r>
              <a:rPr lang="en-US" dirty="0" smtClean="0"/>
              <a:t>cash</a:t>
            </a:r>
            <a:endParaRPr lang="en-US" dirty="0"/>
          </a:p>
        </p:txBody>
      </p:sp>
    </p:spTree>
    <p:extLst>
      <p:ext uri="{BB962C8B-B14F-4D97-AF65-F5344CB8AC3E}">
        <p14:creationId xmlns:p14="http://schemas.microsoft.com/office/powerpoint/2010/main" val="17513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Like </a:t>
            </a:r>
            <a:r>
              <a:rPr lang="en-US" sz="2000" b="1" dirty="0" smtClean="0"/>
              <a:t>(2 </a:t>
            </a:r>
            <a:r>
              <a:rPr lang="en-US" sz="2000" b="1" dirty="0"/>
              <a:t>of </a:t>
            </a:r>
            <a:r>
              <a:rPr lang="en-US" sz="2000" b="1" dirty="0" smtClean="0"/>
              <a:t>2) </a:t>
            </a:r>
            <a:br>
              <a:rPr lang="en-US" sz="2000" b="1" dirty="0" smtClean="0"/>
            </a:br>
            <a:r>
              <a:rPr lang="en-US" b="1" dirty="0" smtClean="0"/>
              <a:t>Page 229</a:t>
            </a:r>
            <a:endParaRPr lang="en-US" sz="2800" b="1" dirty="0"/>
          </a:p>
        </p:txBody>
      </p:sp>
      <p:pic>
        <p:nvPicPr>
          <p:cNvPr id="3" name="Picture 2" descr="A conditioning example used in advertising. &#10;&#10;An unconditioned stimulus, stirring music, results in an unconditioned response of a positive emotion. A neutral stimulus of the flag is presented with the stirring music resulting in an unconditioned response, positive emotion. The flag is presented alone as a conditioned stimulus resulting in a conditioned response, a positive emo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133600"/>
            <a:ext cx="8844984" cy="3124200"/>
          </a:xfrm>
          <a:prstGeom prst="rect">
            <a:avLst/>
          </a:prstGeom>
        </p:spPr>
      </p:pic>
    </p:spTree>
    <p:extLst>
      <p:ext uri="{BB962C8B-B14F-4D97-AF65-F5344CB8AC3E}">
        <p14:creationId xmlns:p14="http://schemas.microsoft.com/office/powerpoint/2010/main" val="286541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Fear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Positive emotions are not the only ones that can be classically conditioned; so can </a:t>
            </a:r>
            <a:r>
              <a:rPr lang="en-US" dirty="0" smtClean="0"/>
              <a:t>dislikes and fears.</a:t>
            </a:r>
          </a:p>
          <a:p>
            <a:r>
              <a:rPr lang="en-US" dirty="0" smtClean="0"/>
              <a:t>A </a:t>
            </a:r>
            <a:r>
              <a:rPr lang="en-US" dirty="0"/>
              <a:t>person can learn to fear just about anything if it is paired with something </a:t>
            </a:r>
            <a:r>
              <a:rPr lang="en-US" dirty="0" smtClean="0"/>
              <a:t>that elicits:</a:t>
            </a:r>
          </a:p>
          <a:p>
            <a:pPr lvl="1"/>
            <a:r>
              <a:rPr lang="en-US" dirty="0" smtClean="0"/>
              <a:t>pain</a:t>
            </a:r>
          </a:p>
          <a:p>
            <a:pPr lvl="1"/>
            <a:r>
              <a:rPr lang="en-US" dirty="0" smtClean="0"/>
              <a:t>surprise</a:t>
            </a:r>
          </a:p>
          <a:p>
            <a:pPr lvl="1"/>
            <a:r>
              <a:rPr lang="en-US" dirty="0" smtClean="0"/>
              <a:t>embarrassment</a:t>
            </a:r>
          </a:p>
          <a:p>
            <a:r>
              <a:rPr lang="en-US" dirty="0"/>
              <a:t>When fear </a:t>
            </a:r>
            <a:r>
              <a:rPr lang="en-US" dirty="0" smtClean="0"/>
              <a:t>becomes irrational </a:t>
            </a:r>
            <a:r>
              <a:rPr lang="en-US" dirty="0"/>
              <a:t>and interferes with normal activities</a:t>
            </a:r>
            <a:r>
              <a:rPr lang="en-US" dirty="0" smtClean="0"/>
              <a:t>, it </a:t>
            </a:r>
            <a:r>
              <a:rPr lang="en-US" dirty="0"/>
              <a:t>qualifies as a </a:t>
            </a:r>
            <a:r>
              <a:rPr lang="en-US" i="1" dirty="0"/>
              <a:t>phobia</a:t>
            </a:r>
            <a:r>
              <a:rPr lang="en-US" dirty="0"/>
              <a:t>.</a:t>
            </a:r>
          </a:p>
        </p:txBody>
      </p:sp>
    </p:spTree>
    <p:extLst>
      <p:ext uri="{BB962C8B-B14F-4D97-AF65-F5344CB8AC3E}">
        <p14:creationId xmlns:p14="http://schemas.microsoft.com/office/powerpoint/2010/main" val="175652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Fear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John Watson showed how fears may be learned and then </a:t>
            </a:r>
            <a:r>
              <a:rPr lang="en-US" dirty="0" smtClean="0"/>
              <a:t>may be </a:t>
            </a:r>
            <a:r>
              <a:rPr lang="en-US" dirty="0"/>
              <a:t>unlearned through a process of </a:t>
            </a:r>
            <a:r>
              <a:rPr lang="en-US" i="1" dirty="0"/>
              <a:t>counterconditioning</a:t>
            </a:r>
            <a:r>
              <a:rPr lang="en-US" dirty="0" smtClean="0"/>
              <a:t>.</a:t>
            </a:r>
          </a:p>
          <a:p>
            <a:pPr lvl="1"/>
            <a:r>
              <a:rPr lang="en-US" dirty="0" smtClean="0"/>
              <a:t>“Little Albert” and rats</a:t>
            </a:r>
          </a:p>
          <a:p>
            <a:pPr lvl="1"/>
            <a:r>
              <a:rPr lang="en-US" dirty="0" smtClean="0"/>
              <a:t>Peter and rabbits</a:t>
            </a:r>
          </a:p>
          <a:p>
            <a:r>
              <a:rPr lang="en-US" dirty="0"/>
              <a:t>Work on classical conditioning is now integrating findings </a:t>
            </a:r>
            <a:r>
              <a:rPr lang="en-US" dirty="0" smtClean="0"/>
              <a:t>on:</a:t>
            </a:r>
          </a:p>
          <a:p>
            <a:pPr lvl="1"/>
            <a:r>
              <a:rPr lang="en-US" dirty="0" smtClean="0"/>
              <a:t>fear</a:t>
            </a:r>
          </a:p>
          <a:p>
            <a:pPr lvl="1"/>
            <a:r>
              <a:rPr lang="en-US" dirty="0" smtClean="0"/>
              <a:t>learning</a:t>
            </a:r>
          </a:p>
          <a:p>
            <a:pPr lvl="1"/>
            <a:r>
              <a:rPr lang="en-US" dirty="0" smtClean="0"/>
              <a:t>biology</a:t>
            </a:r>
            <a:endParaRPr lang="en-US" dirty="0"/>
          </a:p>
        </p:txBody>
      </p:sp>
    </p:spTree>
    <p:extLst>
      <p:ext uri="{BB962C8B-B14F-4D97-AF65-F5344CB8AC3E}">
        <p14:creationId xmlns:p14="http://schemas.microsoft.com/office/powerpoint/2010/main" val="328825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Fear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The amygdala plays a central role in the conditioning of </a:t>
            </a:r>
            <a:r>
              <a:rPr lang="en-US" dirty="0" smtClean="0"/>
              <a:t>fear.</a:t>
            </a:r>
          </a:p>
          <a:p>
            <a:r>
              <a:rPr lang="en-US" dirty="0" smtClean="0"/>
              <a:t>A drug can be used </a:t>
            </a:r>
            <a:r>
              <a:rPr lang="en-US" dirty="0"/>
              <a:t>to enhance the activity of a certain receptor in the </a:t>
            </a:r>
            <a:r>
              <a:rPr lang="en-US" dirty="0" smtClean="0"/>
              <a:t>amygdala.</a:t>
            </a:r>
          </a:p>
          <a:p>
            <a:r>
              <a:rPr lang="en-US" dirty="0" smtClean="0"/>
              <a:t>This activity </a:t>
            </a:r>
            <a:r>
              <a:rPr lang="en-US" dirty="0"/>
              <a:t>speeds up the extinction of a </a:t>
            </a:r>
            <a:r>
              <a:rPr lang="en-US" dirty="0" smtClean="0"/>
              <a:t>phobia during </a:t>
            </a:r>
            <a:r>
              <a:rPr lang="en-US" dirty="0"/>
              <a:t>virtual-reality treatments</a:t>
            </a:r>
            <a:r>
              <a:rPr lang="en-US" dirty="0" smtClean="0"/>
              <a:t>.</a:t>
            </a:r>
          </a:p>
          <a:p>
            <a:pPr lvl="1"/>
            <a:r>
              <a:rPr lang="en-US" dirty="0" smtClean="0"/>
              <a:t>Example: fear of heights</a:t>
            </a:r>
          </a:p>
          <a:p>
            <a:endParaRPr lang="en-US" dirty="0"/>
          </a:p>
        </p:txBody>
      </p:sp>
    </p:spTree>
    <p:extLst>
      <p:ext uri="{BB962C8B-B14F-4D97-AF65-F5344CB8AC3E}">
        <p14:creationId xmlns:p14="http://schemas.microsoft.com/office/powerpoint/2010/main" val="325615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Classical Conditioning </a:t>
            </a:r>
          </a:p>
        </p:txBody>
      </p:sp>
      <p:sp>
        <p:nvSpPr>
          <p:cNvPr id="6" name="Content Placeholder 5"/>
          <p:cNvSpPr>
            <a:spLocks noGrp="1"/>
          </p:cNvSpPr>
          <p:nvPr>
            <p:ph idx="1"/>
          </p:nvPr>
        </p:nvSpPr>
        <p:spPr/>
        <p:txBody>
          <a:bodyPr/>
          <a:lstStyle/>
          <a:p>
            <a:r>
              <a:rPr lang="en-US" b="1" dirty="0"/>
              <a:t>LO 7.1.A</a:t>
            </a:r>
            <a:r>
              <a:rPr lang="en-US" dirty="0"/>
              <a:t> List and explain each of the four key elements that make classical conditioning take place.</a:t>
            </a:r>
          </a:p>
          <a:p>
            <a:r>
              <a:rPr lang="en-US" b="1" dirty="0"/>
              <a:t>LO 7.1.B</a:t>
            </a:r>
            <a:r>
              <a:rPr lang="en-US" dirty="0"/>
              <a:t> Discuss the basic principles of classical conditioning, including the extinction and recovery of a classically conditioned response, how higher-order conditioning takes place, and the process of stimulus generalization and discrimination.</a:t>
            </a:r>
          </a:p>
          <a:p>
            <a:r>
              <a:rPr lang="en-US" b="1" dirty="0"/>
              <a:t>LO 7.1.C</a:t>
            </a:r>
            <a:r>
              <a:rPr lang="en-US" dirty="0"/>
              <a:t> Explain why the stimulus to be conditioned should precede the unconditioned stimulus in order for classical conditioning to take place.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Fear </a:t>
            </a:r>
            <a:r>
              <a:rPr lang="en-US" sz="2000" b="1" dirty="0" smtClean="0"/>
              <a:t>(4 </a:t>
            </a:r>
            <a:r>
              <a:rPr lang="en-US" sz="2000" b="1" dirty="0"/>
              <a:t>of </a:t>
            </a:r>
            <a:r>
              <a:rPr lang="en-US" sz="2000" b="1" dirty="0" smtClean="0"/>
              <a:t>4) </a:t>
            </a:r>
            <a:br>
              <a:rPr lang="en-US" sz="2000" b="1" dirty="0" smtClean="0"/>
            </a:br>
            <a:r>
              <a:rPr lang="en-US" b="1" dirty="0" smtClean="0"/>
              <a:t>Page 230</a:t>
            </a:r>
            <a:endParaRPr lang="en-US" sz="2800" b="1" dirty="0"/>
          </a:p>
        </p:txBody>
      </p:sp>
      <p:pic>
        <p:nvPicPr>
          <p:cNvPr id="3" name="Picture 2" descr="The baby Albert experiment. &#10;&#10;An unconditioned stimulus, a steel bar being struck, results in an unconditioned response, fear. A neutral stimulus, a rat, plus the unconditioned stimulus, a steel bar being struck, results in an unconditioned response, fear. A conditioned stimulus, a rat, results in a conditioned response, fe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201" y="1600200"/>
            <a:ext cx="6278599" cy="1828800"/>
          </a:xfrm>
          <a:prstGeom prst="rect">
            <a:avLst/>
          </a:prstGeom>
        </p:spPr>
      </p:pic>
      <p:pic>
        <p:nvPicPr>
          <p:cNvPr id="5" name="Picture 4" descr="Counterconditioning. &#10;&#10;An unconditioned stimulus, a glass of milk and cookies, result in an unconditioned response, a positive emotion. A conditioned stimulus, a rabbit, results in a conditioned response, fear. A conditioned stimulus, the rabbit, is presented with the unconditioned stimulus, a glass of milk and cookies, resulting in a positive emotion. A conditioned stimulus, the rabbit, is presented resulting in a new conditioned response, a positive emo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989" y="3810000"/>
            <a:ext cx="8781611" cy="1828800"/>
          </a:xfrm>
          <a:prstGeom prst="rect">
            <a:avLst/>
          </a:prstGeom>
        </p:spPr>
      </p:pic>
    </p:spTree>
    <p:extLst>
      <p:ext uri="{BB962C8B-B14F-4D97-AF65-F5344CB8AC3E}">
        <p14:creationId xmlns:p14="http://schemas.microsoft.com/office/powerpoint/2010/main" val="375795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Taste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Classical conditioning can also explain learned reactions to many foods and odors.</a:t>
            </a:r>
            <a:endParaRPr lang="en-US" dirty="0" smtClean="0"/>
          </a:p>
          <a:p>
            <a:r>
              <a:rPr lang="en-US" dirty="0" smtClean="0"/>
              <a:t>Because </a:t>
            </a:r>
            <a:r>
              <a:rPr lang="en-US" dirty="0"/>
              <a:t>of evolutionary adaptations, </a:t>
            </a:r>
            <a:r>
              <a:rPr lang="en-US" dirty="0" smtClean="0"/>
              <a:t>we are </a:t>
            </a:r>
            <a:r>
              <a:rPr lang="en-US" dirty="0"/>
              <a:t>biologically primed to acquire some classically conditioned responses </a:t>
            </a:r>
            <a:r>
              <a:rPr lang="en-US" dirty="0" smtClean="0"/>
              <a:t>easily.</a:t>
            </a:r>
          </a:p>
          <a:p>
            <a:r>
              <a:rPr lang="en-US" dirty="0" smtClean="0"/>
              <a:t>These responses include conditioned </a:t>
            </a:r>
            <a:r>
              <a:rPr lang="en-US" dirty="0"/>
              <a:t>taste aversions</a:t>
            </a:r>
            <a:r>
              <a:rPr lang="en-US" dirty="0" smtClean="0"/>
              <a:t>.</a:t>
            </a:r>
          </a:p>
          <a:p>
            <a:pPr lvl="1"/>
            <a:r>
              <a:rPr lang="en-US" dirty="0" smtClean="0"/>
              <a:t>Note research with slugs, carrots, potatoes.</a:t>
            </a:r>
            <a:endParaRPr lang="en-US" dirty="0"/>
          </a:p>
        </p:txBody>
      </p:sp>
    </p:spTree>
    <p:extLst>
      <p:ext uri="{BB962C8B-B14F-4D97-AF65-F5344CB8AC3E}">
        <p14:creationId xmlns:p14="http://schemas.microsoft.com/office/powerpoint/2010/main" val="55950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Taste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Often a single trial pairing a stimulus with an unpleasant outcome </a:t>
            </a:r>
            <a:r>
              <a:rPr lang="en-US" dirty="0" smtClean="0"/>
              <a:t>can </a:t>
            </a:r>
            <a:r>
              <a:rPr lang="en-US" dirty="0"/>
              <a:t>produce aversive conditioning</a:t>
            </a:r>
            <a:r>
              <a:rPr lang="en-US" dirty="0" smtClean="0"/>
              <a:t>.</a:t>
            </a:r>
          </a:p>
          <a:p>
            <a:pPr lvl="1"/>
            <a:r>
              <a:rPr lang="en-US" dirty="0" smtClean="0"/>
              <a:t>e.g</a:t>
            </a:r>
            <a:r>
              <a:rPr lang="en-US" dirty="0"/>
              <a:t>., a desired meal followed by </a:t>
            </a:r>
            <a:r>
              <a:rPr lang="en-US" dirty="0" smtClean="0"/>
              <a:t>nausea</a:t>
            </a:r>
          </a:p>
          <a:p>
            <a:r>
              <a:rPr lang="en-US" dirty="0"/>
              <a:t>Psychologists have </a:t>
            </a:r>
            <a:r>
              <a:rPr lang="en-US" dirty="0" smtClean="0"/>
              <a:t>utilized this </a:t>
            </a:r>
            <a:r>
              <a:rPr lang="en-US" dirty="0"/>
              <a:t>phenomenon to develop humane ways </a:t>
            </a:r>
            <a:r>
              <a:rPr lang="en-US" dirty="0" smtClean="0"/>
              <a:t>of discouraging </a:t>
            </a:r>
            <a:r>
              <a:rPr lang="en-US" dirty="0"/>
              <a:t>predators from preying on </a:t>
            </a:r>
            <a:r>
              <a:rPr lang="en-US" dirty="0" smtClean="0"/>
              <a:t>livestock.</a:t>
            </a:r>
          </a:p>
          <a:p>
            <a:pPr lvl="1"/>
            <a:r>
              <a:rPr lang="en-US" dirty="0" smtClean="0"/>
              <a:t>using </a:t>
            </a:r>
            <a:r>
              <a:rPr lang="en-US" dirty="0"/>
              <a:t>conditioned taste aversions </a:t>
            </a:r>
            <a:r>
              <a:rPr lang="en-US" dirty="0" smtClean="0"/>
              <a:t>instead of </a:t>
            </a:r>
            <a:r>
              <a:rPr lang="en-US" dirty="0"/>
              <a:t>traps and </a:t>
            </a:r>
            <a:r>
              <a:rPr lang="en-US" dirty="0" smtClean="0"/>
              <a:t>poisons</a:t>
            </a:r>
            <a:endParaRPr lang="en-US" dirty="0"/>
          </a:p>
        </p:txBody>
      </p:sp>
    </p:spTree>
    <p:extLst>
      <p:ext uri="{BB962C8B-B14F-4D97-AF65-F5344CB8AC3E}">
        <p14:creationId xmlns:p14="http://schemas.microsoft.com/office/powerpoint/2010/main" val="221868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Reacting to Medical Treatments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Classical conditioning can also account for reactions to medical treatments</a:t>
            </a:r>
            <a:r>
              <a:rPr lang="en-US" dirty="0" smtClean="0"/>
              <a:t>.</a:t>
            </a:r>
          </a:p>
          <a:p>
            <a:r>
              <a:rPr lang="en-US" dirty="0" smtClean="0"/>
              <a:t>Treatments can create </a:t>
            </a:r>
            <a:r>
              <a:rPr lang="en-US" dirty="0"/>
              <a:t>unexpected misery or </a:t>
            </a:r>
            <a:r>
              <a:rPr lang="en-US" dirty="0" smtClean="0"/>
              <a:t>relief from </a:t>
            </a:r>
            <a:r>
              <a:rPr lang="en-US" dirty="0"/>
              <a:t>symptoms for reasons that are entirely unrelated to the treatment itself</a:t>
            </a:r>
            <a:r>
              <a:rPr lang="en-US" dirty="0" smtClean="0"/>
              <a:t>.</a:t>
            </a:r>
          </a:p>
          <a:p>
            <a:r>
              <a:rPr lang="en-US" dirty="0" smtClean="0"/>
              <a:t>Unpleasant </a:t>
            </a:r>
            <a:r>
              <a:rPr lang="en-US" dirty="0"/>
              <a:t>reactions to a treatment can generalize to a wide range of other stimuli.</a:t>
            </a:r>
          </a:p>
          <a:p>
            <a:r>
              <a:rPr lang="en-US" dirty="0"/>
              <a:t>This is a particular problem for cancer patients.</a:t>
            </a:r>
            <a:r>
              <a:rPr lang="en-US" dirty="0" smtClean="0"/>
              <a:t> </a:t>
            </a:r>
            <a:endParaRPr lang="en-US" dirty="0"/>
          </a:p>
        </p:txBody>
      </p:sp>
    </p:spTree>
    <p:extLst>
      <p:ext uri="{BB962C8B-B14F-4D97-AF65-F5344CB8AC3E}">
        <p14:creationId xmlns:p14="http://schemas.microsoft.com/office/powerpoint/2010/main" val="3126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Reacting to Medical Treatments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smtClean="0"/>
              <a:t>The </a:t>
            </a:r>
            <a:r>
              <a:rPr lang="en-US" dirty="0"/>
              <a:t>stimuli themselves </a:t>
            </a:r>
            <a:r>
              <a:rPr lang="en-US" dirty="0" smtClean="0"/>
              <a:t>can elicit an </a:t>
            </a:r>
            <a:r>
              <a:rPr lang="en-US" dirty="0"/>
              <a:t>aversive </a:t>
            </a:r>
            <a:r>
              <a:rPr lang="en-US" dirty="0" smtClean="0"/>
              <a:t>response</a:t>
            </a:r>
            <a:r>
              <a:rPr lang="en-US" dirty="0"/>
              <a:t> </a:t>
            </a:r>
            <a:r>
              <a:rPr lang="en-US" dirty="0" smtClean="0"/>
              <a:t>as the patient:</a:t>
            </a:r>
          </a:p>
          <a:p>
            <a:pPr lvl="1"/>
            <a:r>
              <a:rPr lang="en-US" dirty="0" smtClean="0"/>
              <a:t>associates </a:t>
            </a:r>
            <a:r>
              <a:rPr lang="en-US" dirty="0"/>
              <a:t>neutral </a:t>
            </a:r>
            <a:r>
              <a:rPr lang="en-US" dirty="0" smtClean="0"/>
              <a:t>stimuli</a:t>
            </a:r>
          </a:p>
          <a:p>
            <a:pPr lvl="2"/>
            <a:r>
              <a:rPr lang="en-US" dirty="0" smtClean="0"/>
              <a:t>the </a:t>
            </a:r>
            <a:r>
              <a:rPr lang="en-US" dirty="0"/>
              <a:t>color of a waiting </a:t>
            </a:r>
            <a:r>
              <a:rPr lang="en-US" dirty="0" smtClean="0"/>
              <a:t>room</a:t>
            </a:r>
            <a:endParaRPr lang="en-US" dirty="0"/>
          </a:p>
          <a:p>
            <a:pPr lvl="2"/>
            <a:r>
              <a:rPr lang="en-US" dirty="0" smtClean="0"/>
              <a:t>the </a:t>
            </a:r>
            <a:r>
              <a:rPr lang="en-US" dirty="0"/>
              <a:t>smell of </a:t>
            </a:r>
            <a:r>
              <a:rPr lang="en-US" dirty="0" smtClean="0"/>
              <a:t>disinfectant</a:t>
            </a:r>
          </a:p>
          <a:p>
            <a:pPr lvl="1"/>
            <a:r>
              <a:rPr lang="en-US" dirty="0" smtClean="0"/>
              <a:t>with </a:t>
            </a:r>
            <a:r>
              <a:rPr lang="en-US" dirty="0"/>
              <a:t>an unpleasant </a:t>
            </a:r>
            <a:r>
              <a:rPr lang="en-US" dirty="0" smtClean="0"/>
              <a:t>outcome</a:t>
            </a:r>
          </a:p>
          <a:p>
            <a:pPr lvl="2"/>
            <a:r>
              <a:rPr lang="en-US" dirty="0" smtClean="0"/>
              <a:t>nausea </a:t>
            </a:r>
            <a:r>
              <a:rPr lang="en-US" dirty="0"/>
              <a:t>from chemotherapy, pain from an </a:t>
            </a:r>
            <a:r>
              <a:rPr lang="en-US" dirty="0" smtClean="0"/>
              <a:t>injection</a:t>
            </a:r>
          </a:p>
          <a:p>
            <a:r>
              <a:rPr lang="en-US" dirty="0" smtClean="0"/>
              <a:t>Patients </a:t>
            </a:r>
            <a:r>
              <a:rPr lang="en-US" dirty="0"/>
              <a:t>may </a:t>
            </a:r>
            <a:r>
              <a:rPr lang="en-US" dirty="0" smtClean="0"/>
              <a:t>have </a:t>
            </a:r>
            <a:r>
              <a:rPr lang="en-US" i="1" dirty="0" smtClean="0"/>
              <a:t>reduced</a:t>
            </a:r>
            <a:r>
              <a:rPr lang="en-US" dirty="0" smtClean="0"/>
              <a:t> </a:t>
            </a:r>
            <a:r>
              <a:rPr lang="en-US" dirty="0"/>
              <a:t>pain and anxiety when they receive </a:t>
            </a:r>
            <a:r>
              <a:rPr lang="en-US" i="1" dirty="0" smtClean="0"/>
              <a:t>placebos</a:t>
            </a:r>
            <a:r>
              <a:rPr lang="en-US" dirty="0" smtClean="0"/>
              <a:t>.</a:t>
            </a:r>
          </a:p>
          <a:p>
            <a:pPr lvl="1"/>
            <a:r>
              <a:rPr lang="en-US" dirty="0" smtClean="0"/>
              <a:t>expectancy and classical-conditioning explanations</a:t>
            </a:r>
            <a:endParaRPr lang="en-US" dirty="0"/>
          </a:p>
        </p:txBody>
      </p:sp>
    </p:spTree>
    <p:extLst>
      <p:ext uri="{BB962C8B-B14F-4D97-AF65-F5344CB8AC3E}">
        <p14:creationId xmlns:p14="http://schemas.microsoft.com/office/powerpoint/2010/main" val="345316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Operant Conditioning </a:t>
            </a:r>
          </a:p>
        </p:txBody>
      </p:sp>
      <p:sp>
        <p:nvSpPr>
          <p:cNvPr id="5" name="Content Placeholder 4"/>
          <p:cNvSpPr>
            <a:spLocks noGrp="1"/>
          </p:cNvSpPr>
          <p:nvPr>
            <p:ph idx="1"/>
          </p:nvPr>
        </p:nvSpPr>
        <p:spPr/>
        <p:txBody>
          <a:bodyPr/>
          <a:lstStyle/>
          <a:p>
            <a:r>
              <a:rPr lang="en-US" sz="2800" b="1" dirty="0"/>
              <a:t>LO 7.3.A</a:t>
            </a:r>
            <a:r>
              <a:rPr lang="en-US" sz="2800" dirty="0"/>
              <a:t> Discuss how Edward Thorndike’s research served as the basis for operant conditioning.</a:t>
            </a:r>
          </a:p>
          <a:p>
            <a:r>
              <a:rPr lang="en-US" sz="2800" b="1" dirty="0"/>
              <a:t>LO 7.3.B</a:t>
            </a:r>
            <a:r>
              <a:rPr lang="en-US" sz="2800" dirty="0"/>
              <a:t> Distinguish between reinforcement and punishment and between a positive and negative stimulus, and provide examples of positive and negative reinforcement and punishment and primary and secondary reinforcement and punishment. </a:t>
            </a:r>
          </a:p>
        </p:txBody>
      </p:sp>
    </p:spTree>
    <p:extLst>
      <p:ext uri="{BB962C8B-B14F-4D97-AF65-F5344CB8AC3E}">
        <p14:creationId xmlns:p14="http://schemas.microsoft.com/office/powerpoint/2010/main" val="163510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Birth of Radical Behaviorism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In </a:t>
            </a:r>
            <a:r>
              <a:rPr lang="en-US" i="1" dirty="0"/>
              <a:t>operant conditioning</a:t>
            </a:r>
            <a:r>
              <a:rPr lang="en-US" dirty="0"/>
              <a:t>, behavior becomes more or less likely to occur depending on its consequences</a:t>
            </a:r>
            <a:r>
              <a:rPr lang="en-US" dirty="0" smtClean="0"/>
              <a:t>.</a:t>
            </a:r>
          </a:p>
          <a:p>
            <a:r>
              <a:rPr lang="en-US" dirty="0"/>
              <a:t>Responses in operant conditioning are generally not </a:t>
            </a:r>
            <a:r>
              <a:rPr lang="en-US" dirty="0" smtClean="0"/>
              <a:t>reflexive.</a:t>
            </a:r>
          </a:p>
          <a:p>
            <a:pPr lvl="1"/>
            <a:r>
              <a:rPr lang="en-US" dirty="0" smtClean="0"/>
              <a:t>such as the sight of food or the sound of a bell</a:t>
            </a:r>
          </a:p>
          <a:p>
            <a:r>
              <a:rPr lang="en-US" dirty="0" smtClean="0"/>
              <a:t>They </a:t>
            </a:r>
            <a:r>
              <a:rPr lang="en-US" dirty="0"/>
              <a:t>are more complex than in classical conditioning. </a:t>
            </a:r>
            <a:endParaRPr lang="en-US" dirty="0" smtClean="0"/>
          </a:p>
          <a:p>
            <a:pPr lvl="1"/>
            <a:r>
              <a:rPr lang="en-US" dirty="0" smtClean="0"/>
              <a:t>riding a bicycle, writing a letter, climbing a mountain</a:t>
            </a:r>
            <a:endParaRPr lang="en-US" dirty="0"/>
          </a:p>
          <a:p>
            <a:endParaRPr lang="en-US" dirty="0" smtClean="0"/>
          </a:p>
          <a:p>
            <a:endParaRPr lang="en-US" dirty="0"/>
          </a:p>
        </p:txBody>
      </p:sp>
    </p:spTree>
    <p:extLst>
      <p:ext uri="{BB962C8B-B14F-4D97-AF65-F5344CB8AC3E}">
        <p14:creationId xmlns:p14="http://schemas.microsoft.com/office/powerpoint/2010/main" val="279629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Birth of Radical Behaviorism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Research in this area is closely associated with B. F. </a:t>
            </a:r>
            <a:r>
              <a:rPr lang="en-US" dirty="0" smtClean="0"/>
              <a:t>Skinner.</a:t>
            </a:r>
          </a:p>
          <a:p>
            <a:r>
              <a:rPr lang="en-US" dirty="0" smtClean="0"/>
              <a:t>Skinner </a:t>
            </a:r>
            <a:r>
              <a:rPr lang="en-US" dirty="0"/>
              <a:t>called his approach “radical </a:t>
            </a:r>
            <a:r>
              <a:rPr lang="en-US" dirty="0" smtClean="0"/>
              <a:t>behaviorism.”</a:t>
            </a:r>
          </a:p>
          <a:p>
            <a:r>
              <a:rPr lang="en-US" dirty="0" smtClean="0"/>
              <a:t>An </a:t>
            </a:r>
            <a:r>
              <a:rPr lang="en-US" dirty="0"/>
              <a:t>early study conducted by Edward </a:t>
            </a:r>
            <a:r>
              <a:rPr lang="en-US" dirty="0" smtClean="0"/>
              <a:t>Thorndike set </a:t>
            </a:r>
            <a:r>
              <a:rPr lang="en-US" dirty="0"/>
              <a:t>the stage for some basic principles of operant conditioning</a:t>
            </a:r>
            <a:r>
              <a:rPr lang="en-US" dirty="0" smtClean="0"/>
              <a:t>.</a:t>
            </a:r>
          </a:p>
          <a:p>
            <a:pPr lvl="1"/>
            <a:r>
              <a:rPr lang="en-US" dirty="0"/>
              <a:t>cats escaping a puzzle </a:t>
            </a:r>
            <a:r>
              <a:rPr lang="en-US" dirty="0" smtClean="0"/>
              <a:t>box</a:t>
            </a:r>
            <a:endParaRPr lang="en-US" dirty="0"/>
          </a:p>
        </p:txBody>
      </p:sp>
    </p:spTree>
    <p:extLst>
      <p:ext uri="{BB962C8B-B14F-4D97-AF65-F5344CB8AC3E}">
        <p14:creationId xmlns:p14="http://schemas.microsoft.com/office/powerpoint/2010/main" val="16865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Behavior </a:t>
            </a:r>
            <a:r>
              <a:rPr lang="en-US" sz="2000" dirty="0" smtClean="0"/>
              <a:t>(1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dirty="0"/>
              <a:t>In the Skinnerian analysis, </a:t>
            </a:r>
            <a:r>
              <a:rPr lang="en-US" i="1" dirty="0"/>
              <a:t>reinforcement</a:t>
            </a:r>
            <a:r>
              <a:rPr lang="en-US" dirty="0"/>
              <a:t> strengthens or increases the probability of a </a:t>
            </a:r>
            <a:r>
              <a:rPr lang="en-US" dirty="0" smtClean="0"/>
              <a:t>response.</a:t>
            </a:r>
          </a:p>
          <a:p>
            <a:r>
              <a:rPr lang="en-US" i="1" dirty="0" smtClean="0"/>
              <a:t>Punishment</a:t>
            </a:r>
            <a:r>
              <a:rPr lang="en-US" dirty="0" smtClean="0"/>
              <a:t> </a:t>
            </a:r>
            <a:r>
              <a:rPr lang="en-US" dirty="0"/>
              <a:t>weakens or decreases the probability of a response. </a:t>
            </a:r>
          </a:p>
        </p:txBody>
      </p:sp>
    </p:spTree>
    <p:extLst>
      <p:ext uri="{BB962C8B-B14F-4D97-AF65-F5344CB8AC3E}">
        <p14:creationId xmlns:p14="http://schemas.microsoft.com/office/powerpoint/2010/main" val="408111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Behavior </a:t>
            </a:r>
            <a:r>
              <a:rPr lang="en-US" sz="2000" dirty="0" smtClean="0"/>
              <a:t>(2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i="1" dirty="0"/>
              <a:t>Reinforcers</a:t>
            </a:r>
            <a:r>
              <a:rPr lang="en-US" dirty="0"/>
              <a:t> are called </a:t>
            </a:r>
            <a:r>
              <a:rPr lang="en-US" i="1" dirty="0"/>
              <a:t>primary</a:t>
            </a:r>
            <a:r>
              <a:rPr lang="en-US" dirty="0"/>
              <a:t> when they are naturally </a:t>
            </a:r>
            <a:r>
              <a:rPr lang="en-US" dirty="0" smtClean="0"/>
              <a:t>reinforcing.</a:t>
            </a:r>
          </a:p>
          <a:p>
            <a:r>
              <a:rPr lang="en-US" dirty="0" smtClean="0"/>
              <a:t>This is </a:t>
            </a:r>
            <a:r>
              <a:rPr lang="en-US" dirty="0"/>
              <a:t>because they satisfy a biological </a:t>
            </a:r>
            <a:r>
              <a:rPr lang="en-US" dirty="0" smtClean="0"/>
              <a:t>need.</a:t>
            </a:r>
          </a:p>
          <a:p>
            <a:pPr lvl="1"/>
            <a:r>
              <a:rPr lang="en-US" dirty="0" smtClean="0"/>
              <a:t>food, water, light stroking of skin, air temperature</a:t>
            </a:r>
          </a:p>
          <a:p>
            <a:r>
              <a:rPr lang="en-US" dirty="0" smtClean="0"/>
              <a:t>They </a:t>
            </a:r>
            <a:r>
              <a:rPr lang="en-US" dirty="0"/>
              <a:t>are called </a:t>
            </a:r>
            <a:r>
              <a:rPr lang="en-US" i="1" dirty="0"/>
              <a:t>secondary</a:t>
            </a:r>
            <a:r>
              <a:rPr lang="en-US" dirty="0"/>
              <a:t> when they have acquired their ability to strengthen a response through association with other reinforcers</a:t>
            </a:r>
            <a:r>
              <a:rPr lang="en-US" dirty="0" smtClean="0"/>
              <a:t>.</a:t>
            </a:r>
          </a:p>
          <a:p>
            <a:pPr lvl="1"/>
            <a:r>
              <a:rPr lang="en-US" dirty="0" smtClean="0"/>
              <a:t>money</a:t>
            </a:r>
            <a:r>
              <a:rPr lang="en-US" dirty="0"/>
              <a:t>, praise, applause, good grades, </a:t>
            </a:r>
            <a:r>
              <a:rPr lang="en-US" dirty="0" smtClean="0"/>
              <a:t>awards</a:t>
            </a:r>
            <a:endParaRPr lang="en-US" dirty="0"/>
          </a:p>
          <a:p>
            <a:r>
              <a:rPr lang="en-US" dirty="0" smtClean="0"/>
              <a:t>A </a:t>
            </a:r>
            <a:r>
              <a:rPr lang="en-US" dirty="0"/>
              <a:t>similar distinction is made for </a:t>
            </a:r>
            <a:r>
              <a:rPr lang="en-US" i="1" dirty="0"/>
              <a:t>punishers</a:t>
            </a:r>
            <a:r>
              <a:rPr lang="en-US" dirty="0" smtClean="0"/>
              <a:t>. </a:t>
            </a:r>
            <a:endParaRPr lang="en-US" dirty="0"/>
          </a:p>
        </p:txBody>
      </p:sp>
    </p:spTree>
    <p:extLst>
      <p:ext uri="{BB962C8B-B14F-4D97-AF65-F5344CB8AC3E}">
        <p14:creationId xmlns:p14="http://schemas.microsoft.com/office/powerpoint/2010/main" val="137037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Reflexes from Old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i="1" dirty="0"/>
              <a:t>Classical conditioning</a:t>
            </a:r>
            <a:r>
              <a:rPr lang="en-US" dirty="0"/>
              <a:t> was first studied by Russian physiologist Ivan Pavlov</a:t>
            </a:r>
            <a:r>
              <a:rPr lang="en-US" dirty="0" smtClean="0"/>
              <a:t>.</a:t>
            </a:r>
          </a:p>
          <a:p>
            <a:r>
              <a:rPr lang="en-US" b="1" dirty="0" smtClean="0"/>
              <a:t>Conditioning </a:t>
            </a:r>
            <a:r>
              <a:rPr lang="en-US" dirty="0" smtClean="0"/>
              <a:t>refers to a </a:t>
            </a:r>
            <a:r>
              <a:rPr lang="en-US" dirty="0"/>
              <a:t>basic kind of learning </a:t>
            </a:r>
            <a:r>
              <a:rPr lang="en-US" dirty="0" smtClean="0"/>
              <a:t>based on association.</a:t>
            </a:r>
          </a:p>
          <a:p>
            <a:r>
              <a:rPr lang="en-US" dirty="0"/>
              <a:t>In this type of learning, </a:t>
            </a:r>
            <a:r>
              <a:rPr lang="en-US" dirty="0" smtClean="0"/>
              <a:t>a </a:t>
            </a:r>
            <a:r>
              <a:rPr lang="en-US" dirty="0"/>
              <a:t>neutral stimulus is paired with an </a:t>
            </a:r>
            <a:r>
              <a:rPr lang="en-US" i="1" dirty="0"/>
              <a:t>unconditioned stimulus (US)</a:t>
            </a:r>
            <a:r>
              <a:rPr lang="en-US" dirty="0"/>
              <a:t> that already elicits a certain </a:t>
            </a:r>
            <a:r>
              <a:rPr lang="en-US" i="1" dirty="0"/>
              <a:t>unconditioned response (UR</a:t>
            </a:r>
            <a:r>
              <a:rPr lang="en-US" i="1" dirty="0" smtClean="0"/>
              <a:t>)</a:t>
            </a:r>
            <a:r>
              <a:rPr lang="en-US" dirty="0" smtClean="0"/>
              <a:t>.</a:t>
            </a:r>
          </a:p>
          <a:p>
            <a:r>
              <a:rPr lang="en-US" dirty="0" smtClean="0"/>
              <a:t>The </a:t>
            </a:r>
            <a:r>
              <a:rPr lang="en-US" dirty="0"/>
              <a:t>neutral stimulus becomes associated with the US</a:t>
            </a:r>
            <a:r>
              <a:rPr lang="en-US" dirty="0" smtClean="0"/>
              <a:t>.</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Behavior </a:t>
            </a:r>
            <a:r>
              <a:rPr lang="en-US" sz="2000" dirty="0" smtClean="0"/>
              <a:t>(3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dirty="0"/>
              <a:t>In </a:t>
            </a:r>
            <a:r>
              <a:rPr lang="en-US" i="1" dirty="0"/>
              <a:t>positive reinforcement</a:t>
            </a:r>
            <a:r>
              <a:rPr lang="en-US" dirty="0"/>
              <a:t>, something pleasant follows a </a:t>
            </a:r>
            <a:r>
              <a:rPr lang="en-US" dirty="0" smtClean="0"/>
              <a:t>response.</a:t>
            </a:r>
          </a:p>
          <a:p>
            <a:pPr lvl="1"/>
            <a:r>
              <a:rPr lang="en-US" dirty="0" smtClean="0"/>
              <a:t>if you get a good grade after studying</a:t>
            </a:r>
          </a:p>
          <a:p>
            <a:r>
              <a:rPr lang="en-US" dirty="0" smtClean="0"/>
              <a:t>In </a:t>
            </a:r>
            <a:r>
              <a:rPr lang="en-US" i="1" dirty="0"/>
              <a:t>negative reinforcement</a:t>
            </a:r>
            <a:r>
              <a:rPr lang="en-US" dirty="0"/>
              <a:t>, something unpleasant is removed</a:t>
            </a:r>
            <a:r>
              <a:rPr lang="en-US" dirty="0" smtClean="0"/>
              <a:t>.</a:t>
            </a:r>
          </a:p>
          <a:p>
            <a:pPr lvl="1"/>
            <a:r>
              <a:rPr lang="en-US" dirty="0" smtClean="0"/>
              <a:t>when taking a pill eliminates your pain</a:t>
            </a:r>
          </a:p>
          <a:p>
            <a:pPr lvl="1"/>
            <a:r>
              <a:rPr lang="en-US" dirty="0" smtClean="0"/>
              <a:t>when you take a certain route across campus to avoid a rude person</a:t>
            </a:r>
            <a:endParaRPr lang="en-US" dirty="0"/>
          </a:p>
        </p:txBody>
      </p:sp>
    </p:spTree>
    <p:extLst>
      <p:ext uri="{BB962C8B-B14F-4D97-AF65-F5344CB8AC3E}">
        <p14:creationId xmlns:p14="http://schemas.microsoft.com/office/powerpoint/2010/main" val="7836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Behavior </a:t>
            </a:r>
            <a:r>
              <a:rPr lang="en-US" sz="2000" dirty="0" smtClean="0"/>
              <a:t>(4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dirty="0"/>
              <a:t>In </a:t>
            </a:r>
            <a:r>
              <a:rPr lang="en-US" i="1" dirty="0"/>
              <a:t>positive punishment</a:t>
            </a:r>
            <a:r>
              <a:rPr lang="en-US" dirty="0"/>
              <a:t>, something unpleasant follows the </a:t>
            </a:r>
            <a:r>
              <a:rPr lang="en-US" dirty="0" smtClean="0"/>
              <a:t>response.</a:t>
            </a:r>
          </a:p>
          <a:p>
            <a:pPr lvl="1"/>
            <a:r>
              <a:rPr lang="en-US" dirty="0" smtClean="0"/>
              <a:t>if your friends tease you for studying</a:t>
            </a:r>
          </a:p>
          <a:p>
            <a:r>
              <a:rPr lang="en-US" dirty="0" smtClean="0"/>
              <a:t>In </a:t>
            </a:r>
            <a:r>
              <a:rPr lang="en-US" i="1" dirty="0"/>
              <a:t>negative punishment</a:t>
            </a:r>
            <a:r>
              <a:rPr lang="en-US" dirty="0"/>
              <a:t>, something pleasant is removed</a:t>
            </a:r>
            <a:r>
              <a:rPr lang="en-US" dirty="0" smtClean="0"/>
              <a:t>.</a:t>
            </a:r>
          </a:p>
          <a:p>
            <a:pPr lvl="1"/>
            <a:r>
              <a:rPr lang="en-US" dirty="0" smtClean="0"/>
              <a:t>if studying makes you lose time with your friends</a:t>
            </a:r>
            <a:endParaRPr lang="en-US" dirty="0"/>
          </a:p>
        </p:txBody>
      </p:sp>
    </p:spTree>
    <p:extLst>
      <p:ext uri="{BB962C8B-B14F-4D97-AF65-F5344CB8AC3E}">
        <p14:creationId xmlns:p14="http://schemas.microsoft.com/office/powerpoint/2010/main" val="187390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Consequences of Behavior </a:t>
            </a:r>
            <a:r>
              <a:rPr lang="en-US" sz="2000" b="1" dirty="0" smtClean="0"/>
              <a:t>(5 </a:t>
            </a:r>
            <a:r>
              <a:rPr lang="en-US" sz="2000" b="1" dirty="0"/>
              <a:t>of </a:t>
            </a:r>
            <a:r>
              <a:rPr lang="en-US" sz="2000" b="1" dirty="0" smtClean="0"/>
              <a:t>7) </a:t>
            </a:r>
            <a:br>
              <a:rPr lang="en-US" sz="2000" b="1" dirty="0" smtClean="0"/>
            </a:br>
            <a:r>
              <a:rPr lang="en-US" b="1" dirty="0" smtClean="0"/>
              <a:t>Page 235</a:t>
            </a:r>
            <a:endParaRPr lang="en-US" b="1" dirty="0"/>
          </a:p>
        </p:txBody>
      </p:sp>
      <p:grpSp>
        <p:nvGrpSpPr>
          <p:cNvPr id="6" name="Group 5"/>
          <p:cNvGrpSpPr/>
          <p:nvPr/>
        </p:nvGrpSpPr>
        <p:grpSpPr>
          <a:xfrm>
            <a:off x="2286000" y="1143000"/>
            <a:ext cx="4704261" cy="5105400"/>
            <a:chOff x="3581400" y="1905000"/>
            <a:chExt cx="1965960" cy="2133600"/>
          </a:xfrm>
        </p:grpSpPr>
        <p:pic>
          <p:nvPicPr>
            <p:cNvPr id="3" name="Picture 2" descr="A dog begs for food, food is given, the response becomes more likely to happen ag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905000"/>
              <a:ext cx="1965960" cy="1030224"/>
            </a:xfrm>
            <a:prstGeom prst="rect">
              <a:avLst/>
            </a:prstGeom>
          </p:spPr>
        </p:pic>
        <p:pic>
          <p:nvPicPr>
            <p:cNvPr id="5" name="Picture 4" descr="A dog begs for food, the reply is a “no!”, the response is less likely to happen ag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008376"/>
              <a:ext cx="1965960" cy="1030224"/>
            </a:xfrm>
            <a:prstGeom prst="rect">
              <a:avLst/>
            </a:prstGeom>
          </p:spPr>
        </p:pic>
      </p:grpSp>
    </p:spTree>
    <p:extLst>
      <p:ext uri="{BB962C8B-B14F-4D97-AF65-F5344CB8AC3E}">
        <p14:creationId xmlns:p14="http://schemas.microsoft.com/office/powerpoint/2010/main" val="218823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Consequences of Behavior </a:t>
            </a:r>
            <a:r>
              <a:rPr lang="en-US" sz="2000" b="1" dirty="0" smtClean="0"/>
              <a:t>(6 </a:t>
            </a:r>
            <a:r>
              <a:rPr lang="en-US" sz="2000" b="1" dirty="0"/>
              <a:t>of </a:t>
            </a:r>
            <a:r>
              <a:rPr lang="en-US" sz="2000" b="1" dirty="0" smtClean="0"/>
              <a:t>7) </a:t>
            </a:r>
            <a:r>
              <a:rPr lang="en-US" sz="2000" b="1" dirty="0"/>
              <a:t/>
            </a:r>
            <a:br>
              <a:rPr lang="en-US" sz="2000" b="1" dirty="0"/>
            </a:br>
            <a:r>
              <a:rPr lang="en-US" b="1" dirty="0"/>
              <a:t>Page </a:t>
            </a:r>
            <a:r>
              <a:rPr lang="en-US" b="1" dirty="0" smtClean="0"/>
              <a:t>236</a:t>
            </a:r>
            <a:endParaRPr lang="en-US" sz="2000" dirty="0"/>
          </a:p>
        </p:txBody>
      </p:sp>
      <p:pic>
        <p:nvPicPr>
          <p:cNvPr id="5" name="Picture 4" descr="The behavior is studying. Whether the reinforcement is positive, a good grade, or negative, the ceasing of nagging, the result is the same, studying increa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066800"/>
            <a:ext cx="4495800" cy="5147969"/>
          </a:xfrm>
          <a:prstGeom prst="rect">
            <a:avLst/>
          </a:prstGeom>
        </p:spPr>
      </p:pic>
    </p:spTree>
    <p:extLst>
      <p:ext uri="{BB962C8B-B14F-4D97-AF65-F5344CB8AC3E}">
        <p14:creationId xmlns:p14="http://schemas.microsoft.com/office/powerpoint/2010/main" val="277308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Consequences of Behavior </a:t>
            </a:r>
            <a:r>
              <a:rPr lang="en-US" sz="2000" b="1" dirty="0" smtClean="0"/>
              <a:t>(7 </a:t>
            </a:r>
            <a:r>
              <a:rPr lang="en-US" sz="2000" b="1" dirty="0"/>
              <a:t>of </a:t>
            </a:r>
            <a:r>
              <a:rPr lang="en-US" sz="2000" b="1" dirty="0" smtClean="0"/>
              <a:t>7) </a:t>
            </a:r>
            <a:r>
              <a:rPr lang="en-US" sz="2000" b="1" dirty="0"/>
              <a:t/>
            </a:r>
            <a:br>
              <a:rPr lang="en-US" sz="2000" b="1" dirty="0"/>
            </a:br>
            <a:r>
              <a:rPr lang="en-US" b="1" dirty="0"/>
              <a:t>Page </a:t>
            </a:r>
            <a:r>
              <a:rPr lang="en-US" b="1" dirty="0" smtClean="0"/>
              <a:t>237</a:t>
            </a:r>
            <a:endParaRPr lang="en-US" sz="2000" dirty="0"/>
          </a:p>
        </p:txBody>
      </p:sp>
      <p:pic>
        <p:nvPicPr>
          <p:cNvPr id="3" name="Picture 2" descr="The behavior is studying. Whether the punishment is positive, ridicule by friends, or negative, loss of time with friends, the result is the same, studying decrea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629" y="1066800"/>
            <a:ext cx="4525171" cy="5181600"/>
          </a:xfrm>
          <a:prstGeom prst="rect">
            <a:avLst/>
          </a:prstGeom>
        </p:spPr>
      </p:pic>
    </p:spTree>
    <p:extLst>
      <p:ext uri="{BB962C8B-B14F-4D97-AF65-F5344CB8AC3E}">
        <p14:creationId xmlns:p14="http://schemas.microsoft.com/office/powerpoint/2010/main" val="428854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Principles of Operant </a:t>
            </a:r>
            <a:r>
              <a:rPr lang="en-US" dirty="0" smtClean="0"/>
              <a:t>Conditioning </a:t>
            </a:r>
            <a:r>
              <a:rPr lang="en-US" sz="2000" dirty="0" smtClean="0"/>
              <a:t>(1 of 2) </a:t>
            </a:r>
            <a:endParaRPr lang="en-US" sz="2000" dirty="0"/>
          </a:p>
        </p:txBody>
      </p:sp>
      <p:sp>
        <p:nvSpPr>
          <p:cNvPr id="5" name="Content Placeholder 4"/>
          <p:cNvSpPr>
            <a:spLocks noGrp="1"/>
          </p:cNvSpPr>
          <p:nvPr>
            <p:ph idx="1"/>
          </p:nvPr>
        </p:nvSpPr>
        <p:spPr/>
        <p:txBody>
          <a:bodyPr/>
          <a:lstStyle/>
          <a:p>
            <a:r>
              <a:rPr lang="en-US" sz="2800" b="1" dirty="0"/>
              <a:t>LO 7.4.A</a:t>
            </a:r>
            <a:r>
              <a:rPr lang="en-US" sz="2800" dirty="0"/>
              <a:t> Describe the basic principles of operant conditioning, including extinction and recovery, stimulus generalization and discrimination, schedules of learning and shaping, and some biological limits on learning.</a:t>
            </a:r>
          </a:p>
          <a:p>
            <a:r>
              <a:rPr lang="en-US" sz="2800" b="1" dirty="0"/>
              <a:t>LO 7.4.B</a:t>
            </a:r>
            <a:r>
              <a:rPr lang="en-US" sz="2800" dirty="0"/>
              <a:t> Discuss some of the misconceptions surrounding the work and ideas of B. F. Skinner and, by extension, some of the misconceptions surrounding the general goals of operant conditioning. </a:t>
            </a:r>
          </a:p>
        </p:txBody>
      </p:sp>
    </p:spTree>
    <p:extLst>
      <p:ext uri="{BB962C8B-B14F-4D97-AF65-F5344CB8AC3E}">
        <p14:creationId xmlns:p14="http://schemas.microsoft.com/office/powerpoint/2010/main" val="229734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Principles of Operant Conditioning </a:t>
            </a:r>
            <a:r>
              <a:rPr lang="en-US" sz="2000" b="1" dirty="0" smtClean="0"/>
              <a:t>(2 of 2)</a:t>
            </a:r>
            <a:br>
              <a:rPr lang="en-US" sz="2000" b="1" dirty="0" smtClean="0"/>
            </a:br>
            <a:r>
              <a:rPr lang="en-US" b="1" dirty="0" smtClean="0"/>
              <a:t>Figure 7.4</a:t>
            </a:r>
            <a:br>
              <a:rPr lang="en-US" b="1" dirty="0" smtClean="0"/>
            </a:br>
            <a:r>
              <a:rPr lang="en-US" b="1" dirty="0" smtClean="0"/>
              <a:t>The Skinner Box</a:t>
            </a:r>
            <a:endParaRPr lang="en-US" b="1" dirty="0"/>
          </a:p>
        </p:txBody>
      </p:sp>
      <p:sp>
        <p:nvSpPr>
          <p:cNvPr id="5" name="Text Placeholder 4"/>
          <p:cNvSpPr>
            <a:spLocks noGrp="1"/>
          </p:cNvSpPr>
          <p:nvPr>
            <p:ph type="body" sz="quarter" idx="13"/>
          </p:nvPr>
        </p:nvSpPr>
        <p:spPr/>
        <p:txBody>
          <a:bodyPr/>
          <a:lstStyle/>
          <a:p>
            <a:r>
              <a:rPr lang="en-US" dirty="0"/>
              <a:t>Nina </a:t>
            </a:r>
            <a:r>
              <a:rPr lang="en-US" dirty="0" err="1"/>
              <a:t>Leen</a:t>
            </a:r>
            <a:r>
              <a:rPr lang="en-US" dirty="0"/>
              <a:t>/The LIFE Picture Collection/Getty Images</a:t>
            </a:r>
          </a:p>
        </p:txBody>
      </p:sp>
      <p:grpSp>
        <p:nvGrpSpPr>
          <p:cNvPr id="6" name="Group 5"/>
          <p:cNvGrpSpPr/>
          <p:nvPr/>
        </p:nvGrpSpPr>
        <p:grpSpPr>
          <a:xfrm>
            <a:off x="342871" y="1828800"/>
            <a:ext cx="8572529" cy="3657600"/>
            <a:chOff x="1066800" y="2615184"/>
            <a:chExt cx="4079095" cy="1740408"/>
          </a:xfrm>
        </p:grpSpPr>
        <p:pic>
          <p:nvPicPr>
            <p:cNvPr id="2" name="Picture 1" descr="A photograph of Skinner conducting an experiment with a r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615184"/>
              <a:ext cx="1371600" cy="1740408"/>
            </a:xfrm>
            <a:prstGeom prst="rect">
              <a:avLst/>
            </a:prstGeom>
          </p:spPr>
        </p:pic>
        <p:pic>
          <p:nvPicPr>
            <p:cNvPr id="3" name="Picture 2" descr="The skinner box. &#10;&#10;A diagram of the experiment shows a rat in a box, a light, a lever, a water bottle, and food tray are inside the box. The food and water are controlled by the lever. The rat is pressing the lev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391" y="2615184"/>
              <a:ext cx="2508504" cy="1627632"/>
            </a:xfrm>
            <a:prstGeom prst="rect">
              <a:avLst/>
            </a:prstGeom>
          </p:spPr>
        </p:pic>
      </p:grpSp>
    </p:spTree>
    <p:extLst>
      <p:ext uri="{BB962C8B-B14F-4D97-AF65-F5344CB8AC3E}">
        <p14:creationId xmlns:p14="http://schemas.microsoft.com/office/powerpoint/2010/main" val="256479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Responses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Operant conditioning shares many terms in common with classical </a:t>
            </a:r>
            <a:r>
              <a:rPr lang="en-US" dirty="0" smtClean="0"/>
              <a:t>conditioning.</a:t>
            </a:r>
          </a:p>
          <a:p>
            <a:r>
              <a:rPr lang="en-US" i="1" dirty="0"/>
              <a:t>Extinction</a:t>
            </a:r>
            <a:r>
              <a:rPr lang="en-US" dirty="0"/>
              <a:t>, </a:t>
            </a:r>
            <a:r>
              <a:rPr lang="en-US" i="1" dirty="0"/>
              <a:t>stimulus generalization</a:t>
            </a:r>
            <a:r>
              <a:rPr lang="en-US" dirty="0"/>
              <a:t>, and </a:t>
            </a:r>
            <a:r>
              <a:rPr lang="en-US" i="1" dirty="0"/>
              <a:t>stimulus discrimination</a:t>
            </a:r>
            <a:r>
              <a:rPr lang="en-US" dirty="0"/>
              <a:t> </a:t>
            </a:r>
            <a:r>
              <a:rPr lang="en-US" dirty="0" smtClean="0"/>
              <a:t>occur in </a:t>
            </a:r>
            <a:r>
              <a:rPr lang="en-US" dirty="0"/>
              <a:t>operant conditioning as well as in classical conditioning</a:t>
            </a:r>
            <a:r>
              <a:rPr lang="en-US" dirty="0" smtClean="0"/>
              <a:t>.</a:t>
            </a:r>
          </a:p>
          <a:p>
            <a:r>
              <a:rPr lang="en-US" dirty="0" smtClean="0"/>
              <a:t>However, operant </a:t>
            </a:r>
            <a:r>
              <a:rPr lang="en-US" dirty="0"/>
              <a:t>conditioning focuses on how responses to stimuli get reinforced.</a:t>
            </a:r>
            <a:endParaRPr lang="en-US" dirty="0" smtClean="0"/>
          </a:p>
          <a:p>
            <a:endParaRPr lang="en-US" dirty="0"/>
          </a:p>
        </p:txBody>
      </p:sp>
    </p:spTree>
    <p:extLst>
      <p:ext uri="{BB962C8B-B14F-4D97-AF65-F5344CB8AC3E}">
        <p14:creationId xmlns:p14="http://schemas.microsoft.com/office/powerpoint/2010/main" val="86840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Responses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A </a:t>
            </a:r>
            <a:r>
              <a:rPr lang="en-US" i="1" dirty="0"/>
              <a:t>discriminative stimulus</a:t>
            </a:r>
            <a:r>
              <a:rPr lang="en-US" dirty="0"/>
              <a:t> signals that a response is likely to be followed by a certain type of consequence</a:t>
            </a:r>
            <a:r>
              <a:rPr lang="en-US" dirty="0" smtClean="0"/>
              <a:t>.</a:t>
            </a:r>
          </a:p>
          <a:p>
            <a:r>
              <a:rPr lang="en-US" i="1" dirty="0"/>
              <a:t>Continuous reinforcement</a:t>
            </a:r>
            <a:r>
              <a:rPr lang="en-US" dirty="0"/>
              <a:t> leads to the most rapid learning</a:t>
            </a:r>
            <a:r>
              <a:rPr lang="en-US" dirty="0" smtClean="0"/>
              <a:t>.</a:t>
            </a:r>
          </a:p>
          <a:p>
            <a:r>
              <a:rPr lang="en-US" dirty="0"/>
              <a:t>However, </a:t>
            </a:r>
            <a:r>
              <a:rPr lang="en-US" i="1" dirty="0"/>
              <a:t>intermittent (partial) reinforcement</a:t>
            </a:r>
            <a:r>
              <a:rPr lang="en-US" dirty="0"/>
              <a:t> makes a response resistant to extinction.</a:t>
            </a:r>
          </a:p>
          <a:p>
            <a:pPr lvl="1"/>
            <a:r>
              <a:rPr lang="en-US" dirty="0"/>
              <a:t>This helps account for the persistence of superstitious rituals</a:t>
            </a:r>
            <a:r>
              <a:rPr lang="en-US" dirty="0" smtClean="0"/>
              <a:t>. </a:t>
            </a:r>
            <a:endParaRPr lang="en-US" dirty="0"/>
          </a:p>
          <a:p>
            <a:endParaRPr lang="en-US" dirty="0"/>
          </a:p>
        </p:txBody>
      </p:sp>
    </p:spTree>
    <p:extLst>
      <p:ext uri="{BB962C8B-B14F-4D97-AF65-F5344CB8AC3E}">
        <p14:creationId xmlns:p14="http://schemas.microsoft.com/office/powerpoint/2010/main" val="340941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Responses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a:t>Shaping</a:t>
            </a:r>
            <a:r>
              <a:rPr lang="en-US" dirty="0"/>
              <a:t> is used to train behaviors with a low probability of occurring spontaneously</a:t>
            </a:r>
            <a:r>
              <a:rPr lang="en-US" dirty="0" smtClean="0"/>
              <a:t>.</a:t>
            </a:r>
          </a:p>
          <a:p>
            <a:r>
              <a:rPr lang="en-US" dirty="0"/>
              <a:t>Reinforcers are given for </a:t>
            </a:r>
            <a:r>
              <a:rPr lang="en-US" i="1" dirty="0"/>
              <a:t>successive approximations</a:t>
            </a:r>
            <a:r>
              <a:rPr lang="en-US" dirty="0"/>
              <a:t> to the desired response until the desired response is achieved</a:t>
            </a:r>
            <a:r>
              <a:rPr lang="en-US" dirty="0" smtClean="0"/>
              <a:t>.</a:t>
            </a:r>
          </a:p>
          <a:p>
            <a:r>
              <a:rPr lang="en-US" dirty="0"/>
              <a:t>Using shaping and other techniques, Skinner was able </a:t>
            </a:r>
            <a:r>
              <a:rPr lang="en-US" dirty="0" smtClean="0"/>
              <a:t>to train pigeons to:</a:t>
            </a:r>
          </a:p>
          <a:p>
            <a:pPr lvl="1"/>
            <a:r>
              <a:rPr lang="en-US" dirty="0" smtClean="0"/>
              <a:t>play </a:t>
            </a:r>
            <a:r>
              <a:rPr lang="en-US" dirty="0"/>
              <a:t>table tennis with their beaks </a:t>
            </a:r>
            <a:endParaRPr lang="en-US" dirty="0" smtClean="0"/>
          </a:p>
          <a:p>
            <a:pPr lvl="1"/>
            <a:r>
              <a:rPr lang="en-US" dirty="0" smtClean="0"/>
              <a:t>“</a:t>
            </a:r>
            <a:r>
              <a:rPr lang="en-US" dirty="0"/>
              <a:t>bowl” in a </a:t>
            </a:r>
            <a:r>
              <a:rPr lang="en-US" dirty="0" smtClean="0"/>
              <a:t>miniature alley</a:t>
            </a:r>
            <a:r>
              <a:rPr lang="en-US" dirty="0"/>
              <a:t>, complete with a wooden ball and tiny bowling </a:t>
            </a:r>
            <a:r>
              <a:rPr lang="en-US" dirty="0" smtClean="0"/>
              <a:t>pins</a:t>
            </a:r>
            <a:endParaRPr lang="en-US" dirty="0"/>
          </a:p>
        </p:txBody>
      </p:sp>
    </p:spTree>
    <p:extLst>
      <p:ext uri="{BB962C8B-B14F-4D97-AF65-F5344CB8AC3E}">
        <p14:creationId xmlns:p14="http://schemas.microsoft.com/office/powerpoint/2010/main" val="375453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Reflexes from Old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The neutral stimulus then becomes a </a:t>
            </a:r>
            <a:r>
              <a:rPr lang="en-US" i="1" dirty="0"/>
              <a:t>conditioned stimulus (CS</a:t>
            </a:r>
            <a:r>
              <a:rPr lang="en-US" i="1" dirty="0" smtClean="0"/>
              <a:t>)</a:t>
            </a:r>
            <a:r>
              <a:rPr lang="en-US" dirty="0" smtClean="0"/>
              <a:t>.</a:t>
            </a:r>
          </a:p>
          <a:p>
            <a:r>
              <a:rPr lang="en-US" dirty="0" smtClean="0"/>
              <a:t>It </a:t>
            </a:r>
            <a:r>
              <a:rPr lang="en-US" dirty="0"/>
              <a:t>has the capacity to elicit a </a:t>
            </a:r>
            <a:r>
              <a:rPr lang="en-US" i="1" dirty="0"/>
              <a:t>conditioned response (CR)</a:t>
            </a:r>
            <a:r>
              <a:rPr lang="en-US" dirty="0"/>
              <a:t> that is similar or related to the UR</a:t>
            </a:r>
            <a:r>
              <a:rPr lang="en-US" dirty="0" smtClean="0"/>
              <a:t>.</a:t>
            </a:r>
          </a:p>
          <a:p>
            <a:r>
              <a:rPr lang="en-US" dirty="0"/>
              <a:t>Pavlov </a:t>
            </a:r>
            <a:r>
              <a:rPr lang="en-US" dirty="0" smtClean="0"/>
              <a:t>showed that </a:t>
            </a:r>
            <a:r>
              <a:rPr lang="en-US" dirty="0"/>
              <a:t>all sorts of </a:t>
            </a:r>
            <a:r>
              <a:rPr lang="en-US" dirty="0" smtClean="0"/>
              <a:t>things became </a:t>
            </a:r>
            <a:r>
              <a:rPr lang="en-US" dirty="0"/>
              <a:t>conditioned stimuli for salivation if </a:t>
            </a:r>
            <a:r>
              <a:rPr lang="en-US" dirty="0" smtClean="0"/>
              <a:t>paired </a:t>
            </a:r>
            <a:r>
              <a:rPr lang="en-US" dirty="0"/>
              <a:t>with </a:t>
            </a:r>
            <a:r>
              <a:rPr lang="en-US" dirty="0" smtClean="0"/>
              <a:t>food.</a:t>
            </a:r>
          </a:p>
          <a:p>
            <a:pPr lvl="1"/>
            <a:r>
              <a:rPr lang="en-US" dirty="0" smtClean="0"/>
              <a:t>sounds like ticking metronome, bell, buzzer</a:t>
            </a:r>
          </a:p>
          <a:p>
            <a:pPr lvl="1"/>
            <a:r>
              <a:rPr lang="en-US" dirty="0" smtClean="0"/>
              <a:t>touches on leg; pinprick or electric shock</a:t>
            </a:r>
            <a:endParaRPr lang="en-US" dirty="0"/>
          </a:p>
        </p:txBody>
      </p:sp>
    </p:spTree>
    <p:extLst>
      <p:ext uri="{BB962C8B-B14F-4D97-AF65-F5344CB8AC3E}">
        <p14:creationId xmlns:p14="http://schemas.microsoft.com/office/powerpoint/2010/main" val="132608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Responses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smtClean="0"/>
              <a:t>Biology </a:t>
            </a:r>
            <a:r>
              <a:rPr lang="en-US" dirty="0"/>
              <a:t>places limits </a:t>
            </a:r>
            <a:r>
              <a:rPr lang="en-US" dirty="0" smtClean="0"/>
              <a:t>on:</a:t>
            </a:r>
          </a:p>
          <a:p>
            <a:pPr lvl="1"/>
            <a:r>
              <a:rPr lang="en-US" dirty="0" smtClean="0"/>
              <a:t>what </a:t>
            </a:r>
            <a:r>
              <a:rPr lang="en-US" dirty="0"/>
              <a:t>an animal or person can learn through operant conditioning, </a:t>
            </a:r>
            <a:r>
              <a:rPr lang="en-US" dirty="0" smtClean="0"/>
              <a:t>or</a:t>
            </a:r>
          </a:p>
          <a:p>
            <a:pPr lvl="1"/>
            <a:r>
              <a:rPr lang="en-US" dirty="0" smtClean="0"/>
              <a:t>how </a:t>
            </a:r>
            <a:r>
              <a:rPr lang="en-US" dirty="0"/>
              <a:t>easily it is </a:t>
            </a:r>
            <a:r>
              <a:rPr lang="en-US" dirty="0" smtClean="0"/>
              <a:t>learned</a:t>
            </a:r>
          </a:p>
          <a:p>
            <a:r>
              <a:rPr lang="en-US" dirty="0"/>
              <a:t>Operant-conditioning procedures always work best when they </a:t>
            </a:r>
            <a:r>
              <a:rPr lang="en-US" dirty="0" smtClean="0"/>
              <a:t>capitalize on </a:t>
            </a:r>
            <a:r>
              <a:rPr lang="en-US" dirty="0"/>
              <a:t>inborn tendencies</a:t>
            </a:r>
            <a:r>
              <a:rPr lang="en-US" dirty="0" smtClean="0"/>
              <a:t>.</a:t>
            </a:r>
          </a:p>
          <a:p>
            <a:r>
              <a:rPr lang="en-US" dirty="0"/>
              <a:t>Animals sometimes have trouble learning a task because of </a:t>
            </a:r>
            <a:r>
              <a:rPr lang="en-US" i="1" dirty="0"/>
              <a:t>instinctive drift</a:t>
            </a:r>
            <a:r>
              <a:rPr lang="en-US" dirty="0" smtClean="0"/>
              <a:t>.</a:t>
            </a:r>
            <a:endParaRPr lang="en-US" dirty="0"/>
          </a:p>
          <a:p>
            <a:endParaRPr lang="en-US" dirty="0"/>
          </a:p>
        </p:txBody>
      </p:sp>
    </p:spTree>
    <p:extLst>
      <p:ext uri="{BB962C8B-B14F-4D97-AF65-F5344CB8AC3E}">
        <p14:creationId xmlns:p14="http://schemas.microsoft.com/office/powerpoint/2010/main" val="388798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Responses </a:t>
            </a:r>
            <a:r>
              <a:rPr lang="en-US" sz="2000" dirty="0" smtClean="0"/>
              <a:t>(5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In human beings, </a:t>
            </a:r>
            <a:r>
              <a:rPr lang="en-US" dirty="0" smtClean="0"/>
              <a:t>operant </a:t>
            </a:r>
            <a:r>
              <a:rPr lang="en-US" dirty="0"/>
              <a:t>learning is affected </a:t>
            </a:r>
            <a:r>
              <a:rPr lang="en-US" dirty="0" smtClean="0"/>
              <a:t>by:</a:t>
            </a:r>
          </a:p>
          <a:p>
            <a:pPr lvl="1"/>
            <a:r>
              <a:rPr lang="en-US" dirty="0" smtClean="0"/>
              <a:t>genetics</a:t>
            </a:r>
          </a:p>
          <a:p>
            <a:pPr lvl="1"/>
            <a:r>
              <a:rPr lang="en-US" dirty="0" smtClean="0"/>
              <a:t>biology</a:t>
            </a:r>
          </a:p>
          <a:p>
            <a:pPr lvl="1"/>
            <a:r>
              <a:rPr lang="en-US" dirty="0" smtClean="0"/>
              <a:t>the evolutionary history </a:t>
            </a:r>
            <a:r>
              <a:rPr lang="en-US" dirty="0"/>
              <a:t>of our </a:t>
            </a:r>
            <a:r>
              <a:rPr lang="en-US" dirty="0" smtClean="0"/>
              <a:t>species</a:t>
            </a:r>
          </a:p>
          <a:p>
            <a:r>
              <a:rPr lang="en-US" dirty="0" smtClean="0"/>
              <a:t>Human children are biologically disposed to learn:</a:t>
            </a:r>
          </a:p>
          <a:p>
            <a:pPr lvl="1"/>
            <a:r>
              <a:rPr lang="en-US" dirty="0" smtClean="0"/>
              <a:t>language</a:t>
            </a:r>
          </a:p>
          <a:p>
            <a:pPr lvl="1"/>
            <a:r>
              <a:rPr lang="en-US" dirty="0" smtClean="0"/>
              <a:t>some arithmetic operations</a:t>
            </a:r>
          </a:p>
          <a:p>
            <a:r>
              <a:rPr lang="en-US" dirty="0" smtClean="0"/>
              <a:t>Temperaments and </a:t>
            </a:r>
            <a:r>
              <a:rPr lang="en-US" dirty="0"/>
              <a:t>other inborn dispositions may affect how </a:t>
            </a:r>
            <a:r>
              <a:rPr lang="en-US" dirty="0" smtClean="0"/>
              <a:t>a person responds to </a:t>
            </a:r>
            <a:r>
              <a:rPr lang="en-US" dirty="0"/>
              <a:t>reinforcers </a:t>
            </a:r>
            <a:r>
              <a:rPr lang="en-US" dirty="0" smtClean="0"/>
              <a:t>and punishments</a:t>
            </a:r>
            <a:r>
              <a:rPr lang="en-US" dirty="0"/>
              <a:t>.</a:t>
            </a:r>
          </a:p>
        </p:txBody>
      </p:sp>
    </p:spTree>
    <p:extLst>
      <p:ext uri="{BB962C8B-B14F-4D97-AF65-F5344CB8AC3E}">
        <p14:creationId xmlns:p14="http://schemas.microsoft.com/office/powerpoint/2010/main" val="658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Skinner: The Man and the </a:t>
            </a:r>
            <a:r>
              <a:rPr lang="en-US" dirty="0" smtClean="0"/>
              <a:t>Myth</a:t>
            </a:r>
            <a:endParaRPr lang="en-US" dirty="0"/>
          </a:p>
        </p:txBody>
      </p:sp>
      <p:sp>
        <p:nvSpPr>
          <p:cNvPr id="3" name="Content Placeholder 2"/>
          <p:cNvSpPr>
            <a:spLocks noGrp="1"/>
          </p:cNvSpPr>
          <p:nvPr>
            <p:ph idx="1"/>
          </p:nvPr>
        </p:nvSpPr>
        <p:spPr/>
        <p:txBody>
          <a:bodyPr/>
          <a:lstStyle/>
          <a:p>
            <a:r>
              <a:rPr lang="en-US" dirty="0"/>
              <a:t>Operant conditioning is one of the mainstays of learning </a:t>
            </a:r>
            <a:r>
              <a:rPr lang="en-US" dirty="0" smtClean="0"/>
              <a:t>theory.</a:t>
            </a:r>
          </a:p>
          <a:p>
            <a:r>
              <a:rPr lang="en-US" dirty="0" smtClean="0"/>
              <a:t>Its </a:t>
            </a:r>
            <a:r>
              <a:rPr lang="en-US" dirty="0"/>
              <a:t>findings and conclusions have been demonstrated repeatedly</a:t>
            </a:r>
            <a:r>
              <a:rPr lang="en-US" dirty="0" smtClean="0"/>
              <a:t>.</a:t>
            </a:r>
          </a:p>
          <a:p>
            <a:r>
              <a:rPr lang="en-US" dirty="0"/>
              <a:t>As the sole explanatory system for why organisms do what they do, however, it is incomplete</a:t>
            </a:r>
            <a:r>
              <a:rPr lang="en-US" dirty="0" smtClean="0"/>
              <a:t>.</a:t>
            </a:r>
          </a:p>
          <a:p>
            <a:r>
              <a:rPr lang="en-US" dirty="0"/>
              <a:t>Skinner’s radical behaviorism was often misinterpreted as a cold, mechanistic view of the human condition</a:t>
            </a:r>
            <a:r>
              <a:rPr lang="en-US" dirty="0" smtClean="0"/>
              <a:t>. </a:t>
            </a:r>
            <a:endParaRPr lang="en-US" dirty="0"/>
          </a:p>
          <a:p>
            <a:endParaRPr lang="en-US" dirty="0"/>
          </a:p>
        </p:txBody>
      </p:sp>
    </p:spTree>
    <p:extLst>
      <p:ext uri="{BB962C8B-B14F-4D97-AF65-F5344CB8AC3E}">
        <p14:creationId xmlns:p14="http://schemas.microsoft.com/office/powerpoint/2010/main" val="395650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Operant Conditioning in Real Life </a:t>
            </a:r>
          </a:p>
        </p:txBody>
      </p:sp>
      <p:sp>
        <p:nvSpPr>
          <p:cNvPr id="5" name="Content Placeholder 4"/>
          <p:cNvSpPr>
            <a:spLocks noGrp="1"/>
          </p:cNvSpPr>
          <p:nvPr>
            <p:ph idx="1"/>
          </p:nvPr>
        </p:nvSpPr>
        <p:spPr/>
        <p:txBody>
          <a:bodyPr/>
          <a:lstStyle/>
          <a:p>
            <a:r>
              <a:rPr lang="en-US" sz="2800" b="1" dirty="0"/>
              <a:t>LO 7.5.A</a:t>
            </a:r>
            <a:r>
              <a:rPr lang="en-US" sz="2800" dirty="0"/>
              <a:t> List and discuss six reasons why punishment often fails to effectively change behavior.</a:t>
            </a:r>
          </a:p>
          <a:p>
            <a:r>
              <a:rPr lang="en-US" sz="2800" b="1" dirty="0"/>
              <a:t>LO 7.5.B</a:t>
            </a:r>
            <a:r>
              <a:rPr lang="en-US" sz="2800" dirty="0"/>
              <a:t> Discuss reasons why rewards may backfire and not produce their intended results for behavior. </a:t>
            </a:r>
          </a:p>
        </p:txBody>
      </p:sp>
    </p:spTree>
    <p:extLst>
      <p:ext uri="{BB962C8B-B14F-4D97-AF65-F5344CB8AC3E}">
        <p14:creationId xmlns:p14="http://schemas.microsoft.com/office/powerpoint/2010/main" val="44101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 and Cons of Punishment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Punishment, when used properly, can discourage undesirable </a:t>
            </a:r>
            <a:r>
              <a:rPr lang="en-US" dirty="0" smtClean="0"/>
              <a:t>behavior.</a:t>
            </a:r>
          </a:p>
          <a:p>
            <a:r>
              <a:rPr lang="en-US" dirty="0" smtClean="0"/>
              <a:t>An example is </a:t>
            </a:r>
            <a:r>
              <a:rPr lang="en-US" dirty="0"/>
              <a:t>criminal behavior</a:t>
            </a:r>
            <a:r>
              <a:rPr lang="en-US" dirty="0" smtClean="0"/>
              <a:t>.</a:t>
            </a:r>
          </a:p>
          <a:p>
            <a:pPr lvl="1"/>
            <a:r>
              <a:rPr lang="en-US" dirty="0" smtClean="0"/>
              <a:t>Danish study</a:t>
            </a:r>
          </a:p>
          <a:p>
            <a:pPr lvl="1"/>
            <a:r>
              <a:rPr lang="en-US" dirty="0" smtClean="0"/>
              <a:t>consistency of punishment mattered most</a:t>
            </a:r>
          </a:p>
          <a:p>
            <a:r>
              <a:rPr lang="en-US" dirty="0"/>
              <a:t>But </a:t>
            </a:r>
            <a:r>
              <a:rPr lang="en-US" dirty="0" smtClean="0"/>
              <a:t>punishment is </a:t>
            </a:r>
            <a:r>
              <a:rPr lang="en-US" dirty="0"/>
              <a:t>frequently misused and can have unintended consequences</a:t>
            </a:r>
            <a:r>
              <a:rPr lang="en-US" dirty="0" smtClean="0"/>
              <a:t>. </a:t>
            </a:r>
            <a:endParaRPr lang="en-US" dirty="0"/>
          </a:p>
        </p:txBody>
      </p:sp>
    </p:spTree>
    <p:extLst>
      <p:ext uri="{BB962C8B-B14F-4D97-AF65-F5344CB8AC3E}">
        <p14:creationId xmlns:p14="http://schemas.microsoft.com/office/powerpoint/2010/main" val="224098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 and Cons of Punishment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smtClean="0"/>
              <a:t>Punishment can fail because:</a:t>
            </a:r>
          </a:p>
          <a:p>
            <a:pPr lvl="1"/>
            <a:r>
              <a:rPr lang="en-US" dirty="0" smtClean="0"/>
              <a:t>It </a:t>
            </a:r>
            <a:r>
              <a:rPr lang="en-US" dirty="0"/>
              <a:t>is often administered inappropriately because of the emotion of the </a:t>
            </a:r>
            <a:r>
              <a:rPr lang="en-US" dirty="0" smtClean="0"/>
              <a:t>moment.</a:t>
            </a:r>
          </a:p>
          <a:p>
            <a:pPr lvl="1"/>
            <a:r>
              <a:rPr lang="en-US" dirty="0" smtClean="0"/>
              <a:t>It </a:t>
            </a:r>
            <a:r>
              <a:rPr lang="en-US" dirty="0"/>
              <a:t>may produce rage and </a:t>
            </a:r>
            <a:r>
              <a:rPr lang="en-US" dirty="0" smtClean="0"/>
              <a:t>fear.</a:t>
            </a:r>
          </a:p>
          <a:p>
            <a:pPr lvl="1"/>
            <a:r>
              <a:rPr lang="en-US" dirty="0"/>
              <a:t>I</a:t>
            </a:r>
            <a:r>
              <a:rPr lang="en-US" dirty="0" smtClean="0"/>
              <a:t>ts </a:t>
            </a:r>
            <a:r>
              <a:rPr lang="en-US" dirty="0"/>
              <a:t>effects are often only </a:t>
            </a:r>
            <a:r>
              <a:rPr lang="en-US" dirty="0" smtClean="0"/>
              <a:t>temporary.</a:t>
            </a:r>
          </a:p>
          <a:p>
            <a:pPr lvl="1"/>
            <a:r>
              <a:rPr lang="en-US" dirty="0" smtClean="0"/>
              <a:t>It </a:t>
            </a:r>
            <a:r>
              <a:rPr lang="en-US" dirty="0"/>
              <a:t>is hard to administer </a:t>
            </a:r>
            <a:r>
              <a:rPr lang="en-US" dirty="0" smtClean="0"/>
              <a:t>immediately.</a:t>
            </a:r>
          </a:p>
          <a:p>
            <a:pPr lvl="1"/>
            <a:r>
              <a:rPr lang="en-US" dirty="0" smtClean="0"/>
              <a:t>It </a:t>
            </a:r>
            <a:r>
              <a:rPr lang="en-US" dirty="0"/>
              <a:t>conveys little information about the kind of behavior that is </a:t>
            </a:r>
            <a:r>
              <a:rPr lang="en-US" dirty="0" smtClean="0"/>
              <a:t>desired.</a:t>
            </a:r>
          </a:p>
          <a:p>
            <a:pPr lvl="1"/>
            <a:r>
              <a:rPr lang="en-US" dirty="0" smtClean="0"/>
              <a:t>It </a:t>
            </a:r>
            <a:r>
              <a:rPr lang="en-US" dirty="0"/>
              <a:t>may provide attention that is rewarding. </a:t>
            </a:r>
          </a:p>
        </p:txBody>
      </p:sp>
    </p:spTree>
    <p:extLst>
      <p:ext uri="{BB962C8B-B14F-4D97-AF65-F5344CB8AC3E}">
        <p14:creationId xmlns:p14="http://schemas.microsoft.com/office/powerpoint/2010/main" val="176157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 and Cons of Punishment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smtClean="0"/>
              <a:t>Preferable to the use of punishment:</a:t>
            </a:r>
          </a:p>
          <a:p>
            <a:pPr lvl="1"/>
            <a:r>
              <a:rPr lang="en-US" dirty="0"/>
              <a:t>e</a:t>
            </a:r>
            <a:r>
              <a:rPr lang="en-US" dirty="0" smtClean="0"/>
              <a:t>xtinction </a:t>
            </a:r>
            <a:r>
              <a:rPr lang="en-US" dirty="0"/>
              <a:t>of undesirable </a:t>
            </a:r>
            <a:r>
              <a:rPr lang="en-US" dirty="0" smtClean="0"/>
              <a:t>behavior</a:t>
            </a:r>
          </a:p>
          <a:p>
            <a:pPr lvl="1"/>
            <a:r>
              <a:rPr lang="en-US" dirty="0" smtClean="0"/>
              <a:t>combined </a:t>
            </a:r>
            <a:r>
              <a:rPr lang="en-US" dirty="0"/>
              <a:t>with reinforcement of desired </a:t>
            </a:r>
            <a:r>
              <a:rPr lang="en-US" dirty="0" smtClean="0"/>
              <a:t>behavior</a:t>
            </a:r>
          </a:p>
          <a:p>
            <a:r>
              <a:rPr lang="en-US" dirty="0" smtClean="0"/>
              <a:t>When punishment must be applied:</a:t>
            </a:r>
          </a:p>
          <a:p>
            <a:pPr lvl="1"/>
            <a:r>
              <a:rPr lang="en-US" dirty="0" smtClean="0"/>
              <a:t>should not involve physical abuse</a:t>
            </a:r>
          </a:p>
          <a:p>
            <a:pPr lvl="1"/>
            <a:r>
              <a:rPr lang="en-US" dirty="0" smtClean="0"/>
              <a:t>should be consistent</a:t>
            </a:r>
          </a:p>
          <a:p>
            <a:pPr lvl="1"/>
            <a:r>
              <a:rPr lang="en-US" dirty="0" smtClean="0"/>
              <a:t>should be accompanied by information about appropriate behavior</a:t>
            </a:r>
          </a:p>
          <a:p>
            <a:pPr lvl="1"/>
            <a:r>
              <a:rPr lang="en-US" dirty="0" smtClean="0"/>
              <a:t>should be followed by reinforcement of desirable behavior</a:t>
            </a:r>
            <a:endParaRPr lang="en-US" dirty="0"/>
          </a:p>
        </p:txBody>
      </p:sp>
    </p:spTree>
    <p:extLst>
      <p:ext uri="{BB962C8B-B14F-4D97-AF65-F5344CB8AC3E}">
        <p14:creationId xmlns:p14="http://schemas.microsoft.com/office/powerpoint/2010/main" val="415707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Problems with Reward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Reinforcers can also be misused</a:t>
            </a:r>
            <a:r>
              <a:rPr lang="en-US" dirty="0" smtClean="0"/>
              <a:t>.</a:t>
            </a:r>
          </a:p>
          <a:p>
            <a:r>
              <a:rPr lang="en-US" dirty="0"/>
              <a:t>One obvious result of the misuse of rewards in schools has been grade inflation at </a:t>
            </a:r>
            <a:r>
              <a:rPr lang="en-US" dirty="0" smtClean="0"/>
              <a:t>all levels </a:t>
            </a:r>
            <a:r>
              <a:rPr lang="en-US" dirty="0"/>
              <a:t>of education</a:t>
            </a:r>
            <a:r>
              <a:rPr lang="en-US" dirty="0" smtClean="0"/>
              <a:t>.</a:t>
            </a:r>
          </a:p>
          <a:p>
            <a:pPr lvl="1"/>
            <a:r>
              <a:rPr lang="en-US" dirty="0" smtClean="0"/>
              <a:t>Grades have risen, graduation rates have not.</a:t>
            </a:r>
          </a:p>
          <a:p>
            <a:pPr lvl="1"/>
            <a:r>
              <a:rPr lang="en-US" dirty="0" smtClean="0"/>
              <a:t>Literacy of graduates has declined.</a:t>
            </a:r>
          </a:p>
          <a:p>
            <a:r>
              <a:rPr lang="en-US" dirty="0"/>
              <a:t>Rewards that are given out indiscriminately, as in efforts to raise children’s self-esteem, do not reinforce desirable behavior</a:t>
            </a:r>
            <a:r>
              <a:rPr lang="en-US" dirty="0" smtClean="0"/>
              <a:t>. </a:t>
            </a:r>
            <a:endParaRPr lang="en-US" dirty="0"/>
          </a:p>
        </p:txBody>
      </p:sp>
    </p:spTree>
    <p:extLst>
      <p:ext uri="{BB962C8B-B14F-4D97-AF65-F5344CB8AC3E}">
        <p14:creationId xmlns:p14="http://schemas.microsoft.com/office/powerpoint/2010/main" val="211406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Problems with Reward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An exclusive reliance on </a:t>
            </a:r>
            <a:r>
              <a:rPr lang="en-US" i="1" dirty="0"/>
              <a:t>extrinsic reinforcement</a:t>
            </a:r>
            <a:r>
              <a:rPr lang="en-US" dirty="0"/>
              <a:t> can sometimes undermine the power of </a:t>
            </a:r>
            <a:r>
              <a:rPr lang="en-US" i="1" dirty="0"/>
              <a:t>intrinsic reinforcement</a:t>
            </a:r>
            <a:r>
              <a:rPr lang="en-US" dirty="0"/>
              <a:t>. </a:t>
            </a:r>
            <a:endParaRPr lang="en-US" dirty="0" smtClean="0"/>
          </a:p>
          <a:p>
            <a:r>
              <a:rPr lang="en-US" b="1" dirty="0" smtClean="0"/>
              <a:t>Extrinsic reinforcers: </a:t>
            </a:r>
            <a:r>
              <a:rPr lang="en-US" dirty="0" smtClean="0"/>
              <a:t>Reinforcers </a:t>
            </a:r>
            <a:r>
              <a:rPr lang="en-US" dirty="0"/>
              <a:t>that are not </a:t>
            </a:r>
            <a:r>
              <a:rPr lang="en-US" dirty="0" smtClean="0"/>
              <a:t>inherently related </a:t>
            </a:r>
            <a:r>
              <a:rPr lang="en-US" dirty="0"/>
              <a:t>to the activity being reinforced.</a:t>
            </a:r>
          </a:p>
          <a:p>
            <a:r>
              <a:rPr lang="en-US" b="1" dirty="0" smtClean="0"/>
              <a:t>Intrinsic reinforcers: </a:t>
            </a:r>
            <a:r>
              <a:rPr lang="en-US" dirty="0" smtClean="0"/>
              <a:t>Reinforcers </a:t>
            </a:r>
            <a:r>
              <a:rPr lang="en-US" dirty="0"/>
              <a:t>that are inherently </a:t>
            </a:r>
            <a:r>
              <a:rPr lang="en-US" dirty="0" smtClean="0"/>
              <a:t>related to </a:t>
            </a:r>
            <a:r>
              <a:rPr lang="en-US" dirty="0"/>
              <a:t>the activity being reinforced.</a:t>
            </a:r>
          </a:p>
        </p:txBody>
      </p:sp>
    </p:spTree>
    <p:extLst>
      <p:ext uri="{BB962C8B-B14F-4D97-AF65-F5344CB8AC3E}">
        <p14:creationId xmlns:p14="http://schemas.microsoft.com/office/powerpoint/2010/main" val="217672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Problems with Reward </a:t>
            </a:r>
            <a:r>
              <a:rPr lang="en-US" sz="2000" dirty="0" smtClean="0"/>
              <a:t>(3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smtClean="0"/>
              <a:t>Money </a:t>
            </a:r>
            <a:r>
              <a:rPr lang="en-US" dirty="0"/>
              <a:t>and praise do not usually interfere with intrinsic pleasure </a:t>
            </a:r>
            <a:r>
              <a:rPr lang="en-US" dirty="0" smtClean="0"/>
              <a:t>when:</a:t>
            </a:r>
          </a:p>
          <a:p>
            <a:pPr lvl="1"/>
            <a:r>
              <a:rPr lang="en-US" dirty="0" smtClean="0"/>
              <a:t>a </a:t>
            </a:r>
            <a:r>
              <a:rPr lang="en-US" dirty="0"/>
              <a:t>person is rewarded for succeeding or making progress rather than for merely participating in an activity, </a:t>
            </a:r>
            <a:r>
              <a:rPr lang="en-US" dirty="0" smtClean="0"/>
              <a:t>or</a:t>
            </a:r>
          </a:p>
          <a:p>
            <a:pPr lvl="1"/>
            <a:r>
              <a:rPr lang="en-US" dirty="0" smtClean="0"/>
              <a:t>when </a:t>
            </a:r>
            <a:r>
              <a:rPr lang="en-US" dirty="0"/>
              <a:t>a person is already highly interested in the </a:t>
            </a:r>
            <a:r>
              <a:rPr lang="en-US" dirty="0" smtClean="0"/>
              <a:t>activity</a:t>
            </a:r>
            <a:endParaRPr lang="en-US" dirty="0"/>
          </a:p>
          <a:p>
            <a:r>
              <a:rPr lang="en-US" dirty="0"/>
              <a:t>Findings on extrinsic versus intrinsic reinforcements have wide-</a:t>
            </a:r>
            <a:r>
              <a:rPr lang="en-US" dirty="0" smtClean="0"/>
              <a:t>ranging implications.</a:t>
            </a:r>
          </a:p>
          <a:p>
            <a:r>
              <a:rPr lang="en-US" dirty="0"/>
              <a:t>We must be </a:t>
            </a:r>
            <a:r>
              <a:rPr lang="en-US" dirty="0" smtClean="0"/>
              <a:t>careful not </a:t>
            </a:r>
            <a:r>
              <a:rPr lang="en-US" dirty="0"/>
              <a:t>to oversimplify this issue.</a:t>
            </a:r>
          </a:p>
        </p:txBody>
      </p:sp>
    </p:spTree>
    <p:extLst>
      <p:ext uri="{BB962C8B-B14F-4D97-AF65-F5344CB8AC3E}">
        <p14:creationId xmlns:p14="http://schemas.microsoft.com/office/powerpoint/2010/main" val="146009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Reflexes from Old </a:t>
            </a:r>
            <a:r>
              <a:rPr lang="en-US" sz="2000" b="1" dirty="0" smtClean="0"/>
              <a:t>(3 </a:t>
            </a:r>
            <a:r>
              <a:rPr lang="en-US" sz="2000" b="1" dirty="0"/>
              <a:t>of </a:t>
            </a:r>
            <a:r>
              <a:rPr lang="en-US" sz="2000" b="1" dirty="0" smtClean="0"/>
              <a:t>4) </a:t>
            </a:r>
            <a:br>
              <a:rPr lang="en-US" sz="2000" b="1" dirty="0" smtClean="0"/>
            </a:br>
            <a:r>
              <a:rPr lang="en-US" b="1" dirty="0" smtClean="0"/>
              <a:t>Figure 7.1</a:t>
            </a:r>
            <a:br>
              <a:rPr lang="en-US" b="1" dirty="0" smtClean="0"/>
            </a:br>
            <a:r>
              <a:rPr lang="en-US" b="1" dirty="0" smtClean="0"/>
              <a:t>Pavlov’s Method</a:t>
            </a:r>
            <a:endParaRPr lang="en-US" sz="2800" b="1" dirty="0"/>
          </a:p>
        </p:txBody>
      </p:sp>
      <p:pic>
        <p:nvPicPr>
          <p:cNvPr id="5" name="Picture 4" descr="A drawing of a dog connected to restraining apparatus with a harness around his belly, his neck, and in front and in back of his front legs. A tube is in the mouth of the dog, which is attached to a measuring divice making lines on a piece of paper on a revolving drum. A mirror and a bowl sits in front of hi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923" y="1524000"/>
            <a:ext cx="7521677" cy="4572000"/>
          </a:xfrm>
          <a:prstGeom prst="rect">
            <a:avLst/>
          </a:prstGeom>
        </p:spPr>
      </p:pic>
    </p:spTree>
    <p:extLst>
      <p:ext uri="{BB962C8B-B14F-4D97-AF65-F5344CB8AC3E}">
        <p14:creationId xmlns:p14="http://schemas.microsoft.com/office/powerpoint/2010/main" val="425960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Problems with Reward </a:t>
            </a:r>
            <a:r>
              <a:rPr lang="en-US" sz="2000" b="1" dirty="0" smtClean="0"/>
              <a:t>(4 </a:t>
            </a:r>
            <a:r>
              <a:rPr lang="en-US" sz="2000" b="1" dirty="0"/>
              <a:t>of </a:t>
            </a:r>
            <a:r>
              <a:rPr lang="en-US" sz="2000" b="1" dirty="0" smtClean="0"/>
              <a:t>4) </a:t>
            </a:r>
            <a:br>
              <a:rPr lang="en-US" sz="2000" b="1" dirty="0" smtClean="0"/>
            </a:br>
            <a:r>
              <a:rPr lang="en-US" b="1" dirty="0" smtClean="0"/>
              <a:t>Figure 7.5</a:t>
            </a:r>
            <a:br>
              <a:rPr lang="en-US" b="1" dirty="0" smtClean="0"/>
            </a:br>
            <a:r>
              <a:rPr lang="en-US" b="1" dirty="0" smtClean="0"/>
              <a:t>Turning Play into Work</a:t>
            </a:r>
            <a:endParaRPr lang="en-US" b="1" dirty="0"/>
          </a:p>
        </p:txBody>
      </p:sp>
      <p:sp>
        <p:nvSpPr>
          <p:cNvPr id="4" name="Text Placeholder 3"/>
          <p:cNvSpPr>
            <a:spLocks noGrp="1"/>
          </p:cNvSpPr>
          <p:nvPr>
            <p:ph type="body" sz="quarter" idx="13"/>
          </p:nvPr>
        </p:nvSpPr>
        <p:spPr/>
        <p:txBody>
          <a:bodyPr/>
          <a:lstStyle/>
          <a:p>
            <a:r>
              <a:rPr lang="en-US" dirty="0"/>
              <a:t>(</a:t>
            </a:r>
            <a:r>
              <a:rPr lang="en-US" dirty="0" err="1"/>
              <a:t>Lepper</a:t>
            </a:r>
            <a:r>
              <a:rPr lang="en-US" dirty="0"/>
              <a:t>, Greene, &amp; </a:t>
            </a:r>
            <a:r>
              <a:rPr lang="en-US" dirty="0" err="1"/>
              <a:t>Nisbett</a:t>
            </a:r>
            <a:r>
              <a:rPr lang="en-US" dirty="0"/>
              <a:t>, 1973)</a:t>
            </a:r>
          </a:p>
        </p:txBody>
      </p:sp>
      <p:pic>
        <p:nvPicPr>
          <p:cNvPr id="3" name="Picture 2" descr="A bar graph of percentage of time spent with felt-tipped pens in classroom (intrinsic interest) before and after an experiment shows the difference in expected reward and no reward expected. Before the experiment those who expected an award played with the pens 17 percent of the time, while those who did not expect a reward played with them 16 percent of the time. After the experiment those who expected an award played with the pens 9 percent of the time, while those who did not expect a reward played with them 17 percent of the time.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3446" y="1491958"/>
            <a:ext cx="3737108" cy="4527842"/>
          </a:xfrm>
          <a:prstGeom prst="rect">
            <a:avLst/>
          </a:prstGeom>
        </p:spPr>
      </p:pic>
    </p:spTree>
    <p:extLst>
      <p:ext uri="{BB962C8B-B14F-4D97-AF65-F5344CB8AC3E}">
        <p14:creationId xmlns:p14="http://schemas.microsoft.com/office/powerpoint/2010/main" val="82224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and the Mind </a:t>
            </a:r>
          </a:p>
        </p:txBody>
      </p:sp>
      <p:sp>
        <p:nvSpPr>
          <p:cNvPr id="5" name="Content Placeholder 4"/>
          <p:cNvSpPr>
            <a:spLocks noGrp="1"/>
          </p:cNvSpPr>
          <p:nvPr>
            <p:ph idx="1"/>
          </p:nvPr>
        </p:nvSpPr>
        <p:spPr/>
        <p:txBody>
          <a:bodyPr/>
          <a:lstStyle/>
          <a:p>
            <a:r>
              <a:rPr lang="en-US" sz="2800" b="1" dirty="0"/>
              <a:t>LO 7.6.A</a:t>
            </a:r>
            <a:r>
              <a:rPr lang="en-US" sz="2800" dirty="0"/>
              <a:t> Define latent learning, and give an example of how it might work in the daily life of a college student.</a:t>
            </a:r>
          </a:p>
          <a:p>
            <a:r>
              <a:rPr lang="en-US" sz="2800" b="1" dirty="0"/>
              <a:t>LO 7.6.B</a:t>
            </a:r>
            <a:r>
              <a:rPr lang="en-US" sz="2800" dirty="0"/>
              <a:t> Define observational learning, and give an example of how it might influence learning during childhood. </a:t>
            </a:r>
          </a:p>
        </p:txBody>
      </p:sp>
    </p:spTree>
    <p:extLst>
      <p:ext uri="{BB962C8B-B14F-4D97-AF65-F5344CB8AC3E}">
        <p14:creationId xmlns:p14="http://schemas.microsoft.com/office/powerpoint/2010/main" val="46010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Learning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Even during behaviorism’s heyday, some researchers were probing the “black box” of the mind</a:t>
            </a:r>
            <a:r>
              <a:rPr lang="en-US" dirty="0" smtClean="0"/>
              <a:t>.</a:t>
            </a:r>
          </a:p>
          <a:p>
            <a:r>
              <a:rPr lang="en-US" dirty="0"/>
              <a:t>To them, the box contained irrelevant </a:t>
            </a:r>
            <a:r>
              <a:rPr lang="en-US" dirty="0" smtClean="0"/>
              <a:t>wiring.</a:t>
            </a:r>
          </a:p>
          <a:p>
            <a:r>
              <a:rPr lang="en-US" dirty="0" smtClean="0"/>
              <a:t>It </a:t>
            </a:r>
            <a:r>
              <a:rPr lang="en-US" dirty="0"/>
              <a:t>was enough to know that </a:t>
            </a:r>
            <a:r>
              <a:rPr lang="en-US" dirty="0" smtClean="0"/>
              <a:t>pushing a </a:t>
            </a:r>
            <a:r>
              <a:rPr lang="en-US" dirty="0"/>
              <a:t>button on the box would produce a predictable response.</a:t>
            </a:r>
            <a:r>
              <a:rPr lang="en-US" dirty="0" smtClean="0"/>
              <a:t> </a:t>
            </a:r>
            <a:endParaRPr lang="en-US" dirty="0"/>
          </a:p>
        </p:txBody>
      </p:sp>
    </p:spTree>
    <p:extLst>
      <p:ext uri="{BB962C8B-B14F-4D97-AF65-F5344CB8AC3E}">
        <p14:creationId xmlns:p14="http://schemas.microsoft.com/office/powerpoint/2010/main" val="422536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Learning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In the 1930s, Edward Tolman studied </a:t>
            </a:r>
            <a:r>
              <a:rPr lang="en-US" i="1" dirty="0"/>
              <a:t>latent </a:t>
            </a:r>
            <a:r>
              <a:rPr lang="en-US" i="1" dirty="0" smtClean="0"/>
              <a:t>learning</a:t>
            </a:r>
            <a:r>
              <a:rPr lang="en-US" dirty="0" smtClean="0"/>
              <a:t>.</a:t>
            </a:r>
          </a:p>
          <a:p>
            <a:r>
              <a:rPr lang="en-US" dirty="0" smtClean="0"/>
              <a:t>In latent learning:</a:t>
            </a:r>
          </a:p>
          <a:p>
            <a:pPr lvl="1"/>
            <a:r>
              <a:rPr lang="en-US" dirty="0"/>
              <a:t>n</a:t>
            </a:r>
            <a:r>
              <a:rPr lang="en-US" dirty="0" smtClean="0"/>
              <a:t>o </a:t>
            </a:r>
            <a:r>
              <a:rPr lang="en-US" dirty="0"/>
              <a:t>obvious reinforcer is present during </a:t>
            </a:r>
            <a:r>
              <a:rPr lang="en-US" dirty="0" smtClean="0"/>
              <a:t>learning</a:t>
            </a:r>
          </a:p>
          <a:p>
            <a:pPr lvl="1"/>
            <a:r>
              <a:rPr lang="en-US" dirty="0" smtClean="0"/>
              <a:t>a </a:t>
            </a:r>
            <a:r>
              <a:rPr lang="en-US" dirty="0"/>
              <a:t>response is not expressed until later, when reinforcement does become </a:t>
            </a:r>
            <a:r>
              <a:rPr lang="en-US" dirty="0" smtClean="0"/>
              <a:t>available</a:t>
            </a:r>
          </a:p>
          <a:p>
            <a:r>
              <a:rPr lang="en-US" dirty="0"/>
              <a:t>Latent learning raises questions about what</a:t>
            </a:r>
            <a:r>
              <a:rPr lang="en-US" dirty="0" smtClean="0"/>
              <a:t>, exactly</a:t>
            </a:r>
            <a:r>
              <a:rPr lang="en-US" dirty="0"/>
              <a:t>, is learned during operant learning.</a:t>
            </a:r>
          </a:p>
        </p:txBody>
      </p:sp>
    </p:spTree>
    <p:extLst>
      <p:ext uri="{BB962C8B-B14F-4D97-AF65-F5344CB8AC3E}">
        <p14:creationId xmlns:p14="http://schemas.microsoft.com/office/powerpoint/2010/main" val="304410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Learning </a:t>
            </a:r>
            <a:r>
              <a:rPr lang="en-US" sz="2000" dirty="0" smtClean="0"/>
              <a:t>(3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What appears to be acquired in latent learning is not a specific response but rather knowledge about responses and their consequences. </a:t>
            </a:r>
          </a:p>
        </p:txBody>
      </p:sp>
    </p:spTree>
    <p:extLst>
      <p:ext uri="{BB962C8B-B14F-4D97-AF65-F5344CB8AC3E}">
        <p14:creationId xmlns:p14="http://schemas.microsoft.com/office/powerpoint/2010/main" val="185101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Latent Learning </a:t>
            </a:r>
            <a:r>
              <a:rPr lang="en-US" sz="2000" b="1" dirty="0" smtClean="0"/>
              <a:t>(4 </a:t>
            </a:r>
            <a:r>
              <a:rPr lang="en-US" sz="2000" b="1" dirty="0"/>
              <a:t>of </a:t>
            </a:r>
            <a:r>
              <a:rPr lang="en-US" sz="2000" b="1" dirty="0" smtClean="0"/>
              <a:t>4) </a:t>
            </a:r>
            <a:br>
              <a:rPr lang="en-US" sz="2000" b="1" dirty="0" smtClean="0"/>
            </a:br>
            <a:r>
              <a:rPr lang="en-US" b="1" dirty="0" smtClean="0"/>
              <a:t>Figure 7.6</a:t>
            </a:r>
            <a:br>
              <a:rPr lang="en-US" b="1" dirty="0" smtClean="0"/>
            </a:br>
            <a:r>
              <a:rPr lang="en-US" b="1" dirty="0" smtClean="0"/>
              <a:t>Latent Learning</a:t>
            </a:r>
            <a:endParaRPr lang="en-US" b="1" dirty="0"/>
          </a:p>
        </p:txBody>
      </p:sp>
      <p:sp>
        <p:nvSpPr>
          <p:cNvPr id="4" name="Text Placeholder 3"/>
          <p:cNvSpPr>
            <a:spLocks noGrp="1"/>
          </p:cNvSpPr>
          <p:nvPr>
            <p:ph type="body" sz="quarter" idx="13"/>
          </p:nvPr>
        </p:nvSpPr>
        <p:spPr/>
        <p:txBody>
          <a:bodyPr/>
          <a:lstStyle/>
          <a:p>
            <a:r>
              <a:rPr lang="tr-TR" dirty="0"/>
              <a:t>(</a:t>
            </a:r>
            <a:r>
              <a:rPr lang="tr-TR" dirty="0" err="1"/>
              <a:t>Tolman</a:t>
            </a:r>
            <a:r>
              <a:rPr lang="tr-TR" dirty="0"/>
              <a:t> &amp; </a:t>
            </a:r>
            <a:r>
              <a:rPr lang="tr-TR" dirty="0" err="1"/>
              <a:t>Honzik</a:t>
            </a:r>
            <a:r>
              <a:rPr lang="tr-TR" dirty="0"/>
              <a:t>, 1930)</a:t>
            </a:r>
            <a:endParaRPr lang="en-US" dirty="0"/>
          </a:p>
        </p:txBody>
      </p:sp>
      <p:pic>
        <p:nvPicPr>
          <p:cNvPr id="3" name="Picture 2" descr="A graph of average errors times 3 versus days shows three data sets. When never reinforced the graph stays between 28 average errors times 3 and 16 errors times 3. When reinforced after day 10 the  graph descends slowly from 32 to 20 between day 1 and 10, then falls steeply from day 10 at 20 average errors times 3 to 3 average error times 3 by day 14. When always reinforced the graph falls steeply from 28 average errors times 3 on day 1 to 7 average errors times 3 on day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972" y="1524000"/>
            <a:ext cx="5256628" cy="4343400"/>
          </a:xfrm>
          <a:prstGeom prst="rect">
            <a:avLst/>
          </a:prstGeom>
        </p:spPr>
      </p:pic>
    </p:spTree>
    <p:extLst>
      <p:ext uri="{BB962C8B-B14F-4D97-AF65-F5344CB8AC3E}">
        <p14:creationId xmlns:p14="http://schemas.microsoft.com/office/powerpoint/2010/main" val="89501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Social-Cognitive Learning Theories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 1960s and 1970s saw the increased influence of </a:t>
            </a:r>
            <a:r>
              <a:rPr lang="en-US" i="1" dirty="0"/>
              <a:t>social-cognitive theories of </a:t>
            </a:r>
            <a:r>
              <a:rPr lang="en-US" i="1" dirty="0" smtClean="0"/>
              <a:t>learning</a:t>
            </a:r>
            <a:r>
              <a:rPr lang="en-US" dirty="0" smtClean="0"/>
              <a:t>.</a:t>
            </a:r>
          </a:p>
          <a:p>
            <a:r>
              <a:rPr lang="en-US" dirty="0" smtClean="0"/>
              <a:t>These theories </a:t>
            </a:r>
            <a:r>
              <a:rPr lang="en-US" dirty="0"/>
              <a:t>focus on </a:t>
            </a:r>
            <a:r>
              <a:rPr lang="en-US" i="1" dirty="0"/>
              <a:t>observational learning</a:t>
            </a:r>
            <a:r>
              <a:rPr lang="en-US" dirty="0"/>
              <a:t> and the role played </a:t>
            </a:r>
            <a:r>
              <a:rPr lang="en-US" dirty="0" smtClean="0"/>
              <a:t>by:</a:t>
            </a:r>
          </a:p>
          <a:p>
            <a:pPr lvl="1"/>
            <a:r>
              <a:rPr lang="en-US" dirty="0" smtClean="0"/>
              <a:t>beliefs</a:t>
            </a:r>
          </a:p>
          <a:p>
            <a:pPr lvl="1"/>
            <a:r>
              <a:rPr lang="en-US" dirty="0" smtClean="0"/>
              <a:t>interpretations </a:t>
            </a:r>
            <a:r>
              <a:rPr lang="en-US" dirty="0"/>
              <a:t>of events, </a:t>
            </a:r>
            <a:r>
              <a:rPr lang="en-US" dirty="0" smtClean="0"/>
              <a:t>and</a:t>
            </a:r>
          </a:p>
          <a:p>
            <a:pPr lvl="1"/>
            <a:r>
              <a:rPr lang="en-US" dirty="0" smtClean="0"/>
              <a:t>other </a:t>
            </a:r>
            <a:r>
              <a:rPr lang="en-US" dirty="0"/>
              <a:t>cognitions in determining </a:t>
            </a:r>
            <a:r>
              <a:rPr lang="en-US" dirty="0" smtClean="0"/>
              <a:t>behavior</a:t>
            </a:r>
            <a:endParaRPr lang="en-US" dirty="0"/>
          </a:p>
          <a:p>
            <a:r>
              <a:rPr lang="en-US" dirty="0" smtClean="0"/>
              <a:t>Two </a:t>
            </a:r>
            <a:r>
              <a:rPr lang="en-US" dirty="0"/>
              <a:t>people </a:t>
            </a:r>
            <a:r>
              <a:rPr lang="en-US" dirty="0" smtClean="0"/>
              <a:t>may come </a:t>
            </a:r>
            <a:r>
              <a:rPr lang="en-US" dirty="0"/>
              <a:t>away with entirely different lessons from </a:t>
            </a:r>
            <a:r>
              <a:rPr lang="en-US" dirty="0" smtClean="0"/>
              <a:t>the same event.</a:t>
            </a:r>
            <a:endParaRPr lang="en-US" dirty="0"/>
          </a:p>
        </p:txBody>
      </p:sp>
    </p:spTree>
    <p:extLst>
      <p:ext uri="{BB962C8B-B14F-4D97-AF65-F5344CB8AC3E}">
        <p14:creationId xmlns:p14="http://schemas.microsoft.com/office/powerpoint/2010/main" val="364297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Social-Cognitive Learning Theories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Social-cognitive theorists argue that in observational learning, </a:t>
            </a:r>
            <a:r>
              <a:rPr lang="en-US" dirty="0" smtClean="0"/>
              <a:t>what </a:t>
            </a:r>
            <a:r>
              <a:rPr lang="en-US" dirty="0"/>
              <a:t>is acquired is knowledge rather than a specific response</a:t>
            </a:r>
            <a:r>
              <a:rPr lang="en-US" dirty="0" smtClean="0"/>
              <a:t>.</a:t>
            </a:r>
          </a:p>
          <a:p>
            <a:r>
              <a:rPr lang="en-US" dirty="0" smtClean="0"/>
              <a:t>Bandura showed how </a:t>
            </a:r>
            <a:r>
              <a:rPr lang="en-US" dirty="0"/>
              <a:t>important observational learning is for children who are learning the </a:t>
            </a:r>
            <a:r>
              <a:rPr lang="en-US" dirty="0" smtClean="0"/>
              <a:t>rules of </a:t>
            </a:r>
            <a:r>
              <a:rPr lang="en-US" dirty="0"/>
              <a:t>social </a:t>
            </a:r>
            <a:r>
              <a:rPr lang="en-US" dirty="0" smtClean="0"/>
              <a:t>behavior.</a:t>
            </a:r>
          </a:p>
          <a:p>
            <a:pPr lvl="1"/>
            <a:r>
              <a:rPr lang="en-US" dirty="0" smtClean="0"/>
              <a:t>film with Rocky and Johnny</a:t>
            </a:r>
          </a:p>
          <a:p>
            <a:r>
              <a:rPr lang="en-US" dirty="0" smtClean="0"/>
              <a:t>Findings can </a:t>
            </a:r>
            <a:r>
              <a:rPr lang="en-US" dirty="0"/>
              <a:t>help us evaluate </a:t>
            </a:r>
            <a:r>
              <a:rPr lang="en-US" dirty="0" smtClean="0"/>
              <a:t>arguments about </a:t>
            </a:r>
            <a:r>
              <a:rPr lang="en-US" dirty="0"/>
              <a:t>the effects of media </a:t>
            </a:r>
            <a:r>
              <a:rPr lang="en-US" dirty="0" smtClean="0"/>
              <a:t>violence.</a:t>
            </a:r>
          </a:p>
        </p:txBody>
      </p:sp>
    </p:spTree>
    <p:extLst>
      <p:ext uri="{BB962C8B-B14F-4D97-AF65-F5344CB8AC3E}">
        <p14:creationId xmlns:p14="http://schemas.microsoft.com/office/powerpoint/2010/main" val="51451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Reflexes from Old </a:t>
            </a:r>
            <a:r>
              <a:rPr lang="en-US" sz="2000" b="1" dirty="0" smtClean="0"/>
              <a:t>(4 </a:t>
            </a:r>
            <a:r>
              <a:rPr lang="en-US" sz="2000" b="1" dirty="0"/>
              <a:t>of </a:t>
            </a:r>
            <a:r>
              <a:rPr lang="en-US" sz="2000" b="1" dirty="0" smtClean="0"/>
              <a:t>4) </a:t>
            </a:r>
            <a:r>
              <a:rPr lang="en-US" sz="2000" b="1" dirty="0"/>
              <a:t/>
            </a:r>
            <a:br>
              <a:rPr lang="en-US" sz="2000" b="1" dirty="0"/>
            </a:br>
            <a:r>
              <a:rPr lang="en-US" b="1" dirty="0" smtClean="0"/>
              <a:t>Page 224</a:t>
            </a:r>
            <a:endParaRPr lang="en-US" dirty="0"/>
          </a:p>
        </p:txBody>
      </p:sp>
      <p:pic>
        <p:nvPicPr>
          <p:cNvPr id="3" name="Picture 2" descr="The unconditioned response is food for the dog, the unconditioned response is salivation of the d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62200"/>
            <a:ext cx="2245895" cy="2438400"/>
          </a:xfrm>
          <a:prstGeom prst="rect">
            <a:avLst/>
          </a:prstGeom>
        </p:spPr>
      </p:pic>
      <p:pic>
        <p:nvPicPr>
          <p:cNvPr id="5" name="Picture 4" descr="The conditioned stimulus, the bowl, results in the conditioned response, salivation of the d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362200"/>
            <a:ext cx="2245895" cy="2438400"/>
          </a:xfrm>
          <a:prstGeom prst="rect">
            <a:avLst/>
          </a:prstGeom>
        </p:spPr>
      </p:pic>
      <p:pic>
        <p:nvPicPr>
          <p:cNvPr id="6" name="Picture 5" descr="A neutral stimulus, the bowl, plus the unconditioned stimulus, the food, results in the unconditioned response, salivation of the d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4812" y="2362200"/>
            <a:ext cx="3774270" cy="2438400"/>
          </a:xfrm>
          <a:prstGeom prst="rect">
            <a:avLst/>
          </a:prstGeom>
        </p:spPr>
      </p:pic>
    </p:spTree>
    <p:extLst>
      <p:ext uri="{BB962C8B-B14F-4D97-AF65-F5344CB8AC3E}">
        <p14:creationId xmlns:p14="http://schemas.microsoft.com/office/powerpoint/2010/main" val="341850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Principles of Classical Conditioning </a:t>
            </a:r>
            <a:r>
              <a:rPr lang="en-US" sz="2000" dirty="0" smtClean="0"/>
              <a:t>(1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a:t>In </a:t>
            </a:r>
            <a:r>
              <a:rPr lang="en-US" i="1" dirty="0"/>
              <a:t>extinction</a:t>
            </a:r>
            <a:r>
              <a:rPr lang="en-US" dirty="0"/>
              <a:t>, the conditioned stimulus is repeatedly presented without the unconditioned </a:t>
            </a:r>
            <a:r>
              <a:rPr lang="en-US" dirty="0" smtClean="0"/>
              <a:t>stimulus.</a:t>
            </a:r>
          </a:p>
          <a:p>
            <a:r>
              <a:rPr lang="en-US" dirty="0" smtClean="0"/>
              <a:t>The </a:t>
            </a:r>
            <a:r>
              <a:rPr lang="en-US" dirty="0"/>
              <a:t>conditioned response eventually disappears, although later it may reappear (spontaneous recovery)</a:t>
            </a:r>
            <a:r>
              <a:rPr lang="en-US" dirty="0" smtClean="0"/>
              <a:t>.</a:t>
            </a:r>
          </a:p>
          <a:p>
            <a:r>
              <a:rPr lang="en-US" dirty="0" smtClean="0"/>
              <a:t>Reappearance shows why more </a:t>
            </a:r>
            <a:r>
              <a:rPr lang="en-US" dirty="0"/>
              <a:t>than one extinction session</a:t>
            </a:r>
            <a:r>
              <a:rPr lang="en-US" dirty="0" smtClean="0"/>
              <a:t> is often required.</a:t>
            </a:r>
            <a:endParaRPr lang="en-US" dirty="0"/>
          </a:p>
        </p:txBody>
      </p:sp>
    </p:spTree>
    <p:extLst>
      <p:ext uri="{BB962C8B-B14F-4D97-AF65-F5344CB8AC3E}">
        <p14:creationId xmlns:p14="http://schemas.microsoft.com/office/powerpoint/2010/main" val="378247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Principles of Classical Conditioning </a:t>
            </a:r>
            <a:r>
              <a:rPr lang="en-US" sz="2000" dirty="0" smtClean="0"/>
              <a:t>(2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a:t>In </a:t>
            </a:r>
            <a:r>
              <a:rPr lang="en-US" i="1" dirty="0"/>
              <a:t>higher-order conditioning</a:t>
            </a:r>
            <a:r>
              <a:rPr lang="en-US" dirty="0"/>
              <a:t>, a neutral stimulus becomes a conditioned stimulus by being paired with an already-established conditioned stimulus</a:t>
            </a:r>
            <a:r>
              <a:rPr lang="en-US" dirty="0" smtClean="0"/>
              <a:t>.</a:t>
            </a:r>
          </a:p>
          <a:p>
            <a:r>
              <a:rPr lang="en-US" dirty="0"/>
              <a:t>Higher-order conditioning may explain why some words trigger emotional </a:t>
            </a:r>
            <a:r>
              <a:rPr lang="en-US" dirty="0" smtClean="0"/>
              <a:t>responses in us.</a:t>
            </a:r>
          </a:p>
          <a:p>
            <a:r>
              <a:rPr lang="en-US" dirty="0" smtClean="0"/>
              <a:t>It may also contribute to the formation of prejudices.</a:t>
            </a:r>
          </a:p>
          <a:p>
            <a:pPr lvl="1"/>
            <a:r>
              <a:rPr lang="en-US" dirty="0" smtClean="0"/>
              <a:t>ethnic or national labels paired with disagreeable words like “dumb” or “dirty” </a:t>
            </a:r>
            <a:endParaRPr lang="en-US" dirty="0"/>
          </a:p>
        </p:txBody>
      </p:sp>
    </p:spTree>
    <p:extLst>
      <p:ext uri="{BB962C8B-B14F-4D97-AF65-F5344CB8AC3E}">
        <p14:creationId xmlns:p14="http://schemas.microsoft.com/office/powerpoint/2010/main" val="63307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Principles of Classical Conditioning </a:t>
            </a:r>
            <a:r>
              <a:rPr lang="en-US" sz="2000" dirty="0" smtClean="0"/>
              <a:t>(3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smtClean="0"/>
              <a:t>In </a:t>
            </a:r>
            <a:r>
              <a:rPr lang="en-US" i="1" dirty="0" smtClean="0"/>
              <a:t>stimulus generalization</a:t>
            </a:r>
            <a:r>
              <a:rPr lang="en-US" dirty="0" smtClean="0"/>
              <a:t>, after </a:t>
            </a:r>
            <a:r>
              <a:rPr lang="en-US" dirty="0"/>
              <a:t>a stimulus becomes a conditioned stimulus for some response, other similar stimuli may produce the same or similar reaction</a:t>
            </a:r>
            <a:r>
              <a:rPr lang="en-US" dirty="0" smtClean="0"/>
              <a:t>.</a:t>
            </a:r>
          </a:p>
          <a:p>
            <a:pPr lvl="1"/>
            <a:r>
              <a:rPr lang="en-US" dirty="0"/>
              <a:t>“He who hath been bitten by a snake fears a rope.”</a:t>
            </a:r>
            <a:endParaRPr lang="en-US" dirty="0" smtClean="0"/>
          </a:p>
          <a:p>
            <a:r>
              <a:rPr lang="en-US" dirty="0"/>
              <a:t>In </a:t>
            </a:r>
            <a:r>
              <a:rPr lang="en-US" i="1" dirty="0"/>
              <a:t>stimulus discrimination</a:t>
            </a:r>
            <a:r>
              <a:rPr lang="en-US" dirty="0"/>
              <a:t>, different responses are made to stimuli that resemble the conditioned stimulus in some way</a:t>
            </a:r>
            <a:r>
              <a:rPr lang="en-US" dirty="0" smtClean="0"/>
              <a:t>.</a:t>
            </a:r>
            <a:endParaRPr lang="en-US" dirty="0"/>
          </a:p>
        </p:txBody>
      </p:sp>
    </p:spTree>
    <p:extLst>
      <p:ext uri="{BB962C8B-B14F-4D97-AF65-F5344CB8AC3E}">
        <p14:creationId xmlns:p14="http://schemas.microsoft.com/office/powerpoint/2010/main" val="59239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TotalTime>
  <Words>3180</Words>
  <Application>Microsoft Macintosh PowerPoint</Application>
  <PresentationFormat>On-screen Show (4:3)</PresentationFormat>
  <Paragraphs>273</Paragraphs>
  <Slides>57</Slides>
  <Notes>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508 Lecture</vt:lpstr>
      <vt:lpstr>Psychology</vt:lpstr>
      <vt:lpstr>Classical Conditioning </vt:lpstr>
      <vt:lpstr>New Reflexes from Old (1 of 4) </vt:lpstr>
      <vt:lpstr>New Reflexes from Old (2 of 4) </vt:lpstr>
      <vt:lpstr>New Reflexes from Old (3 of 4)  Figure 7.1 Pavlov’s Method</vt:lpstr>
      <vt:lpstr>New Reflexes from Old (4 of 4)  Page 224</vt:lpstr>
      <vt:lpstr>Principles of Classical Conditioning (1 of 5) </vt:lpstr>
      <vt:lpstr>Principles of Classical Conditioning (2 of 5) </vt:lpstr>
      <vt:lpstr>Principles of Classical Conditioning (3 of 5) </vt:lpstr>
      <vt:lpstr>Principles of Classical Conditioning (4 of 5)  Figure 7.2 Acquisition and Extinction of a Salivary Response</vt:lpstr>
      <vt:lpstr>Principles of Classical Conditioning (5 of 5)  Figure 7.3 Higher-Order Conditioning</vt:lpstr>
      <vt:lpstr>What Is Actually Learned in Classical Conditioning? (1 of 2) </vt:lpstr>
      <vt:lpstr>What Is Actually Learned in Classical Conditioning? (2 of 2) </vt:lpstr>
      <vt:lpstr>Classical Conditioning in Real Life </vt:lpstr>
      <vt:lpstr>Learning to Like (1 of 2) </vt:lpstr>
      <vt:lpstr>Learning to Like (2 of 2)  Page 229</vt:lpstr>
      <vt:lpstr>Learning to Fear (1 of 4) </vt:lpstr>
      <vt:lpstr>Learning to Fear (2 of 4) </vt:lpstr>
      <vt:lpstr>Learning to Fear (3 of 4) </vt:lpstr>
      <vt:lpstr>Learning to Fear (4 of 4)  Page 230</vt:lpstr>
      <vt:lpstr>Accounting for Taste (1 of 2) </vt:lpstr>
      <vt:lpstr>Accounting for Taste (2 of 2) </vt:lpstr>
      <vt:lpstr>Reacting to Medical Treatments (1 of 2) </vt:lpstr>
      <vt:lpstr>Reacting to Medical Treatments (2 of 2) </vt:lpstr>
      <vt:lpstr>Operant Conditioning </vt:lpstr>
      <vt:lpstr>The Birth of Radical Behaviorism (1 of 2) </vt:lpstr>
      <vt:lpstr>The Birth of Radical Behaviorism (2 of 2) </vt:lpstr>
      <vt:lpstr>The Consequences of Behavior (1 of 7) </vt:lpstr>
      <vt:lpstr>The Consequences of Behavior (2 of 7) </vt:lpstr>
      <vt:lpstr>The Consequences of Behavior (3 of 7) </vt:lpstr>
      <vt:lpstr>The Consequences of Behavior (4 of 7) </vt:lpstr>
      <vt:lpstr>The Consequences of Behavior (5 of 7)  Page 235</vt:lpstr>
      <vt:lpstr>The Consequences of Behavior (6 of 7)  Page 236</vt:lpstr>
      <vt:lpstr>The Consequences of Behavior (7 of 7)  Page 237</vt:lpstr>
      <vt:lpstr>Principles of Operant Conditioning (1 of 2) </vt:lpstr>
      <vt:lpstr>Principles of Operant Conditioning (2 of 2) Figure 7.4 The Skinner Box</vt:lpstr>
      <vt:lpstr>The Importance of Responses (1 of 5) </vt:lpstr>
      <vt:lpstr>The Importance of Responses (2 of 5) </vt:lpstr>
      <vt:lpstr>The Importance of Responses (3 of 5) </vt:lpstr>
      <vt:lpstr>The Importance of Responses (4 of 5) </vt:lpstr>
      <vt:lpstr>The Importance of Responses (5 of 5) </vt:lpstr>
      <vt:lpstr>Skinner: The Man and the Myth</vt:lpstr>
      <vt:lpstr>Operant Conditioning in Real Life </vt:lpstr>
      <vt:lpstr>The Pros and Cons of Punishment (1 of 3) </vt:lpstr>
      <vt:lpstr>The Pros and Cons of Punishment (2 of 3) </vt:lpstr>
      <vt:lpstr>The Pros and Cons of Punishment (3 of 3) </vt:lpstr>
      <vt:lpstr>The Problems with Reward (1 of 4) </vt:lpstr>
      <vt:lpstr>The Problems with Reward (2 of 4) </vt:lpstr>
      <vt:lpstr>The Problems with Reward (3 of 4) </vt:lpstr>
      <vt:lpstr>The Problems with Reward (4 of 4)  Figure 7.5 Turning Play into Work</vt:lpstr>
      <vt:lpstr>Learning and the Mind </vt:lpstr>
      <vt:lpstr>Latent Learning (1 of 4) </vt:lpstr>
      <vt:lpstr>Latent Learning (2 of 4) </vt:lpstr>
      <vt:lpstr>Latent Learning (3 of 4) </vt:lpstr>
      <vt:lpstr>Latent Learning (4 of 4)  Figure 7.6 Latent Learning</vt:lpstr>
      <vt:lpstr>Social-Cognitive Learning Theories (1 of 2) </vt:lpstr>
      <vt:lpstr>Social-Cognitive Learning Theories (2 of 2)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214</cp:revision>
  <dcterms:created xsi:type="dcterms:W3CDTF">2014-07-14T20:04:21Z</dcterms:created>
  <dcterms:modified xsi:type="dcterms:W3CDTF">2015-12-22T03:01:21Z</dcterms:modified>
</cp:coreProperties>
</file>