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handoutMasterIdLst>
    <p:handoutMasterId r:id="rId58"/>
  </p:handoutMasterIdLst>
  <p:sldIdLst>
    <p:sldId id="256" r:id="rId2"/>
    <p:sldId id="257" r:id="rId3"/>
    <p:sldId id="259" r:id="rId4"/>
    <p:sldId id="317" r:id="rId5"/>
    <p:sldId id="262" r:id="rId6"/>
    <p:sldId id="260" r:id="rId7"/>
    <p:sldId id="318" r:id="rId8"/>
    <p:sldId id="263" r:id="rId9"/>
    <p:sldId id="261" r:id="rId10"/>
    <p:sldId id="266" r:id="rId11"/>
    <p:sldId id="264" r:id="rId12"/>
    <p:sldId id="267" r:id="rId13"/>
    <p:sldId id="268" r:id="rId14"/>
    <p:sldId id="265" r:id="rId15"/>
    <p:sldId id="269" r:id="rId16"/>
    <p:sldId id="272" r:id="rId17"/>
    <p:sldId id="273" r:id="rId18"/>
    <p:sldId id="270" r:id="rId19"/>
    <p:sldId id="278" r:id="rId20"/>
    <p:sldId id="279" r:id="rId21"/>
    <p:sldId id="274" r:id="rId22"/>
    <p:sldId id="280" r:id="rId23"/>
    <p:sldId id="275" r:id="rId24"/>
    <p:sldId id="281" r:id="rId25"/>
    <p:sldId id="285" r:id="rId26"/>
    <p:sldId id="282" r:id="rId27"/>
    <p:sldId id="288" r:id="rId28"/>
    <p:sldId id="286" r:id="rId29"/>
    <p:sldId id="290" r:id="rId30"/>
    <p:sldId id="291" r:id="rId31"/>
    <p:sldId id="287" r:id="rId32"/>
    <p:sldId id="295" r:id="rId33"/>
    <p:sldId id="296" r:id="rId34"/>
    <p:sldId id="292" r:id="rId35"/>
    <p:sldId id="293" r:id="rId36"/>
    <p:sldId id="299" r:id="rId37"/>
    <p:sldId id="319" r:id="rId38"/>
    <p:sldId id="297" r:id="rId39"/>
    <p:sldId id="300" r:id="rId40"/>
    <p:sldId id="301" r:id="rId41"/>
    <p:sldId id="298" r:id="rId42"/>
    <p:sldId id="304" r:id="rId43"/>
    <p:sldId id="302" r:id="rId44"/>
    <p:sldId id="303" r:id="rId45"/>
    <p:sldId id="307" r:id="rId46"/>
    <p:sldId id="309" r:id="rId47"/>
    <p:sldId id="320" r:id="rId48"/>
    <p:sldId id="305" r:id="rId49"/>
    <p:sldId id="311" r:id="rId50"/>
    <p:sldId id="312" r:id="rId51"/>
    <p:sldId id="306" r:id="rId52"/>
    <p:sldId id="314" r:id="rId53"/>
    <p:sldId id="315" r:id="rId54"/>
    <p:sldId id="313" r:id="rId55"/>
    <p:sldId id="316"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3967"/>
    <a:srgbClr val="7C8BC4"/>
    <a:srgbClr val="30431D"/>
    <a:srgbClr val="30390E"/>
    <a:srgbClr val="0647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5" autoAdjust="0"/>
    <p:restoredTop sz="94904" autoAdjust="0"/>
  </p:normalViewPr>
  <p:slideViewPr>
    <p:cSldViewPr>
      <p:cViewPr varScale="1">
        <p:scale>
          <a:sx n="198" d="100"/>
          <a:sy n="198" d="100"/>
        </p:scale>
        <p:origin x="-2520" y="-120"/>
      </p:cViewPr>
      <p:guideLst>
        <p:guide orient="horz" pos="2160"/>
        <p:guide pos="2880"/>
      </p:guideLst>
    </p:cSldViewPr>
  </p:slideViewPr>
  <p:outlineViewPr>
    <p:cViewPr>
      <p:scale>
        <a:sx n="33" d="100"/>
        <a:sy n="33" d="100"/>
      </p:scale>
      <p:origin x="0" y="47250"/>
    </p:cViewPr>
  </p:outlineViewPr>
  <p:notesTextViewPr>
    <p:cViewPr>
      <p:scale>
        <a:sx n="1" d="1"/>
        <a:sy n="1" d="1"/>
      </p:scale>
      <p:origin x="0" y="0"/>
    </p:cViewPr>
  </p:notesTextViewPr>
  <p:notesViewPr>
    <p:cSldViewPr>
      <p:cViewPr varScale="1">
        <p:scale>
          <a:sx n="73" d="100"/>
          <a:sy n="73" d="100"/>
        </p:scale>
        <p:origin x="-263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notesMaster" Target="notesMasters/notesMaster1.xml"/><Relationship Id="rId58" Type="http://schemas.openxmlformats.org/officeDocument/2006/relationships/handoutMaster" Target="handoutMasters/handoutMaster1.xml"/><Relationship Id="rId59" Type="http://schemas.openxmlformats.org/officeDocument/2006/relationships/printerSettings" Target="printerSettings/printerSettings1.bin"/><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presProps" Target="presProps.xml"/><Relationship Id="rId61" Type="http://schemas.openxmlformats.org/officeDocument/2006/relationships/viewProps" Target="viewProps.xml"/><Relationship Id="rId62"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t>12/21/15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t>‹#›</a:t>
            </a:fld>
            <a:endParaRPr lang="en-US"/>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t>12/21/15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t>‹#›</a:t>
            </a:fld>
            <a:endParaRPr lang="en-US"/>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 Milgram’s original shock machine; in 1963, it looked pretty ominous. (b) The “learner” is being strapped into his chair by the experimenter and the “teacher.” (c) In Milgram’s study, when the “teacher” had to administer shock directly to the learner, most subjects refused, but this one continued to obey. Copyright 1965 by Stanley Milgram. From the film </a:t>
            </a:r>
            <a:r>
              <a:rPr lang="en-US" sz="1200" b="0" i="1" u="none" strike="noStrike" kern="1200" baseline="0" dirty="0" smtClean="0">
                <a:solidFill>
                  <a:schemeClr val="tx1"/>
                </a:solidFill>
                <a:latin typeface="+mn-lt"/>
                <a:ea typeface="+mn-ea"/>
                <a:cs typeface="+mn-cs"/>
              </a:rPr>
              <a:t>Obedience</a:t>
            </a:r>
            <a:r>
              <a:rPr lang="en-US" sz="1200" b="0" i="0" u="none" strike="noStrike" kern="1200" baseline="0" dirty="0" smtClean="0">
                <a:solidFill>
                  <a:schemeClr val="tx1"/>
                </a:solidFill>
                <a:latin typeface="+mn-lt"/>
                <a:ea typeface="+mn-ea"/>
                <a:cs typeface="+mn-cs"/>
              </a:rPr>
              <a:t>, distributed by Penn State Media Sales.</a:t>
            </a:r>
            <a:endParaRPr lang="en-US" b="0" dirty="0"/>
          </a:p>
        </p:txBody>
      </p:sp>
      <p:sp>
        <p:nvSpPr>
          <p:cNvPr id="4" name="Slide Number Placeholder 3"/>
          <p:cNvSpPr>
            <a:spLocks noGrp="1"/>
          </p:cNvSpPr>
          <p:nvPr>
            <p:ph type="sldNum" sz="quarter" idx="10"/>
          </p:nvPr>
        </p:nvSpPr>
        <p:spPr/>
        <p:txBody>
          <a:bodyPr/>
          <a:lstStyle/>
          <a:p>
            <a:fld id="{A73D6722-9B4D-4E29-B226-C325925A8118}" type="slidenum">
              <a:rPr lang="en-US" smtClean="0"/>
              <a:t>8</a:t>
            </a:fld>
            <a:endParaRPr lang="en-US"/>
          </a:p>
        </p:txBody>
      </p:sp>
    </p:spTree>
    <p:extLst>
      <p:ext uri="{BB962C8B-B14F-4D97-AF65-F5344CB8AC3E}">
        <p14:creationId xmlns:p14="http://schemas.microsoft.com/office/powerpoint/2010/main" val="1233115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 Imagine two people with the same neutral attitude toward cheating. (b) Given an opportunity, one cheats and the other doesn’t. (c) Because of the need to reduce cognitive dissonance, each will then justify the action they took so that their opinion about cheating is consonant with their behavior. Over time, they both will have moved a long way from their original attitude.</a:t>
            </a:r>
            <a:endParaRPr lang="en-US" b="0" dirty="0"/>
          </a:p>
        </p:txBody>
      </p:sp>
      <p:sp>
        <p:nvSpPr>
          <p:cNvPr id="4" name="Slide Number Placeholder 3"/>
          <p:cNvSpPr>
            <a:spLocks noGrp="1"/>
          </p:cNvSpPr>
          <p:nvPr>
            <p:ph type="sldNum" sz="quarter" idx="10"/>
          </p:nvPr>
        </p:nvSpPr>
        <p:spPr/>
        <p:txBody>
          <a:bodyPr/>
          <a:lstStyle/>
          <a:p>
            <a:fld id="{A73D6722-9B4D-4E29-B226-C325925A8118}" type="slidenum">
              <a:rPr lang="en-US" smtClean="0"/>
              <a:t>20</a:t>
            </a:fld>
            <a:endParaRPr lang="en-US"/>
          </a:p>
        </p:txBody>
      </p:sp>
    </p:spTree>
    <p:extLst>
      <p:ext uri="{BB962C8B-B14F-4D97-AF65-F5344CB8AC3E}">
        <p14:creationId xmlns:p14="http://schemas.microsoft.com/office/powerpoint/2010/main" val="24169984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In this study, competitive games fostered hostility between the Rattlers and the Eagles. Few boys had a best friend from the other group (left). But after the teams had to cooperate to solve various problems, the percentage that made friends across “enemy lines” shot up (right) (Sherif </a:t>
            </a:r>
            <a:r>
              <a:rPr lang="da-DK" sz="1200" b="0" i="0" u="none" strike="noStrike" kern="1200" baseline="0" dirty="0" smtClean="0">
                <a:solidFill>
                  <a:schemeClr val="tx1"/>
                </a:solidFill>
                <a:latin typeface="+mn-lt"/>
                <a:ea typeface="+mn-ea"/>
                <a:cs typeface="+mn-cs"/>
              </a:rPr>
              <a:t>et al., 1961).</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40</a:t>
            </a:fld>
            <a:endParaRPr lang="en-US"/>
          </a:p>
        </p:txBody>
      </p:sp>
    </p:spTree>
    <p:extLst>
      <p:ext uri="{BB962C8B-B14F-4D97-AF65-F5344CB8AC3E}">
        <p14:creationId xmlns:p14="http://schemas.microsoft.com/office/powerpoint/2010/main" val="3008409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Cross-ethnic friendships benefit both parties. In a longitudinal study of minority black students at a predominantly white university, many black students at first felt left out of school life and thus dissatisfied with their educational experience. But the more white friends they made, the higher their sense of belonging (orange bar) and satisfaction with the university (blue bar). This finding was particularly significant for minority students who initially had been the most sensitive to rejection and who had felt the most anxious and insecure about being in a largely white school. The study was later replicated with minority Latino students (Mendoza-Denton &amp; Page-Gould, 2008).</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53</a:t>
            </a:fld>
            <a:endParaRPr lang="en-US"/>
          </a:p>
        </p:txBody>
      </p:sp>
    </p:spTree>
    <p:extLst>
      <p:ext uri="{BB962C8B-B14F-4D97-AF65-F5344CB8AC3E}">
        <p14:creationId xmlns:p14="http://schemas.microsoft.com/office/powerpoint/2010/main" val="473777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 Id="rId3"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 Id="rId3"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762000"/>
            <a:ext cx="7772400" cy="2838451"/>
          </a:xfrm>
        </p:spPr>
        <p:txBody>
          <a:bodyPr anchor="b">
            <a:noAutofit/>
          </a:bodyPr>
          <a:lstStyle>
            <a:lvl1pPr algn="l">
              <a:defRPr sz="44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A9DF6EFB-3F44-496C-A842-1E0B3D3B975A}" type="datetimeFigureOut">
              <a:rPr lang="en-US" smtClean="0"/>
              <a:t>12/21/15</a:t>
            </a:fld>
            <a:endParaRPr lang="en-US"/>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a:p>
        </p:txBody>
      </p:sp>
      <p:sp>
        <p:nvSpPr>
          <p:cNvPr id="8" name="Rectangle 7"/>
          <p:cNvSpPr/>
          <p:nvPr userDrawn="1"/>
        </p:nvSpPr>
        <p:spPr bwMode="white">
          <a:xfrm>
            <a:off x="-7938" y="6435725"/>
            <a:ext cx="9161464" cy="430213"/>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userDrawn="1"/>
        </p:nvGrpSpPr>
        <p:grpSpPr>
          <a:xfrm>
            <a:off x="33338" y="6400805"/>
            <a:ext cx="9156700" cy="473070"/>
            <a:chOff x="33338" y="6400805"/>
            <a:chExt cx="9156700" cy="473070"/>
          </a:xfrm>
        </p:grpSpPr>
        <p:pic>
          <p:nvPicPr>
            <p:cNvPr id="19" name="Always Learning Logo" descr="Pearson: Always Learning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black">
            <a:xfrm>
              <a:off x="33338" y="6443663"/>
              <a:ext cx="166052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ears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black">
            <a:xfrm>
              <a:off x="7748588" y="6442075"/>
              <a:ext cx="144145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Copyright" descr="Copyright 2015, 2012, 2009"/>
            <p:cNvSpPr txBox="1">
              <a:spLocks noChangeArrowheads="1"/>
            </p:cNvSpPr>
            <p:nvPr/>
          </p:nvSpPr>
          <p:spPr bwMode="auto">
            <a:xfrm>
              <a:off x="1413669" y="6400805"/>
              <a:ext cx="6316663" cy="457195"/>
            </a:xfrm>
            <a:prstGeom prst="rect">
              <a:avLst/>
            </a:prstGeom>
            <a:no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a:defRPr/>
              </a:pP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Copyright © 2017, 2014, 2011</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Pearson Education, Inc.</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All Rights Reserved</a:t>
              </a:r>
            </a:p>
          </p:txBody>
        </p:sp>
      </p:grpSp>
    </p:spTree>
    <p:extLst>
      <p:ext uri="{BB962C8B-B14F-4D97-AF65-F5344CB8AC3E}">
        <p14:creationId xmlns:p14="http://schemas.microsoft.com/office/powerpoint/2010/main" val="8879806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bwMode="white">
          <a:xfrm>
            <a:off x="-7938" y="6435725"/>
            <a:ext cx="9161464" cy="430213"/>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userDrawn="1"/>
        </p:nvGrpSpPr>
        <p:grpSpPr>
          <a:xfrm>
            <a:off x="93969" y="6408738"/>
            <a:ext cx="9096069" cy="463550"/>
            <a:chOff x="93969" y="6408738"/>
            <a:chExt cx="9096069" cy="463550"/>
          </a:xfrm>
        </p:grpSpPr>
        <p:sp>
          <p:nvSpPr>
            <p:cNvPr id="6" name="Copyright"/>
            <p:cNvSpPr txBox="1">
              <a:spLocks noChangeArrowheads="1"/>
            </p:cNvSpPr>
            <p:nvPr/>
          </p:nvSpPr>
          <p:spPr bwMode="auto">
            <a:xfrm>
              <a:off x="93969" y="6408738"/>
              <a:ext cx="6316663" cy="457200"/>
            </a:xfrm>
            <a:prstGeom prst="rect">
              <a:avLst/>
            </a:prstGeom>
            <a:no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l">
                <a:defRPr/>
              </a:pP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Copyright © 2017, 2014, 2011</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Pearson Education, Inc.</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All Rights Reserved</a:t>
              </a:r>
            </a:p>
          </p:txBody>
        </p:sp>
        <p:pic>
          <p:nvPicPr>
            <p:cNvPr id="7" name="Pearson Logo" descr="Pearson_Bound_Whit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black">
            <a:xfrm>
              <a:off x="7748588" y="6442075"/>
              <a:ext cx="144145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Footer Placeholder 2"/>
          <p:cNvSpPr>
            <a:spLocks noGrp="1"/>
          </p:cNvSpPr>
          <p:nvPr>
            <p:ph type="ftr" sz="quarter" idx="11"/>
          </p:nvPr>
        </p:nvSpPr>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12/21/15</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a:p>
        </p:txBody>
      </p:sp>
    </p:spTree>
    <p:extLst>
      <p:ext uri="{BB962C8B-B14F-4D97-AF65-F5344CB8AC3E}">
        <p14:creationId xmlns:p14="http://schemas.microsoft.com/office/powerpoint/2010/main" val="3711136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6" name="Rectangle 15"/>
          <p:cNvSpPr/>
          <p:nvPr/>
        </p:nvSpPr>
        <p:spPr bwMode="white">
          <a:xfrm>
            <a:off x="0" y="0"/>
            <a:ext cx="9144000" cy="1371600"/>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4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44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3" name="Footer Placeholder 2"/>
          <p:cNvSpPr>
            <a:spLocks noGrp="1"/>
          </p:cNvSpPr>
          <p:nvPr>
            <p:ph type="ftr" sz="quarter" idx="10"/>
          </p:nvPr>
        </p:nvSpPr>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12/21/15</a:t>
            </a:fld>
            <a:endParaRPr lang="en-US"/>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a:p>
        </p:txBody>
      </p:sp>
      <p:sp>
        <p:nvSpPr>
          <p:cNvPr id="12" name="Rectangle 11"/>
          <p:cNvSpPr/>
          <p:nvPr/>
        </p:nvSpPr>
        <p:spPr bwMode="white">
          <a:xfrm>
            <a:off x="-7938" y="6435725"/>
            <a:ext cx="9161464" cy="430213"/>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p:cNvGrpSpPr/>
          <p:nvPr userDrawn="1"/>
        </p:nvGrpSpPr>
        <p:grpSpPr>
          <a:xfrm>
            <a:off x="33338" y="6408738"/>
            <a:ext cx="9156700" cy="465137"/>
            <a:chOff x="33338" y="6408738"/>
            <a:chExt cx="9156700" cy="465137"/>
          </a:xfrm>
        </p:grpSpPr>
        <p:pic>
          <p:nvPicPr>
            <p:cNvPr id="13" name="Always Learning Logo" descr="Pearson: Always Learning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black">
            <a:xfrm>
              <a:off x="33338" y="6443663"/>
              <a:ext cx="166052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ears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black">
            <a:xfrm>
              <a:off x="7748588" y="6442075"/>
              <a:ext cx="144145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Copyright" descr="Copyright 2015, 2012, 2009"/>
            <p:cNvSpPr txBox="1">
              <a:spLocks noChangeArrowheads="1"/>
            </p:cNvSpPr>
            <p:nvPr/>
          </p:nvSpPr>
          <p:spPr bwMode="auto">
            <a:xfrm>
              <a:off x="1413669" y="6408738"/>
              <a:ext cx="6316663" cy="457200"/>
            </a:xfrm>
            <a:prstGeom prst="rect">
              <a:avLst/>
            </a:prstGeom>
            <a:no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a:defRPr/>
              </a:pP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Copyright © 2017, 2014, 2011</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Pearson Education, Inc.</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All Rights Reserved</a:t>
              </a:r>
            </a:p>
          </p:txBody>
        </p:sp>
      </p:grpSp>
    </p:spTree>
    <p:extLst>
      <p:ext uri="{BB962C8B-B14F-4D97-AF65-F5344CB8AC3E}">
        <p14:creationId xmlns:p14="http://schemas.microsoft.com/office/powerpoint/2010/main" val="2981062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3" name="Footer Placeholder 2"/>
          <p:cNvSpPr>
            <a:spLocks noGrp="1"/>
          </p:cNvSpPr>
          <p:nvPr>
            <p:ph type="ftr" sz="quarter" idx="10"/>
          </p:nvPr>
        </p:nvSpPr>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12/21/15</a:t>
            </a:fld>
            <a:endParaRPr lang="en-US"/>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a:p>
        </p:txBody>
      </p:sp>
    </p:spTree>
    <p:extLst>
      <p:ext uri="{BB962C8B-B14F-4D97-AF65-F5344CB8AC3E}">
        <p14:creationId xmlns:p14="http://schemas.microsoft.com/office/powerpoint/2010/main" val="11524630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SzPct val="100000"/>
              <a:defRPr/>
            </a:lvl1pPr>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12/21/15</a:t>
            </a:fld>
            <a:endParaRPr lang="en-US"/>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a:p>
        </p:txBody>
      </p:sp>
    </p:spTree>
    <p:extLst>
      <p:ext uri="{BB962C8B-B14F-4D97-AF65-F5344CB8AC3E}">
        <p14:creationId xmlns:p14="http://schemas.microsoft.com/office/powerpoint/2010/main" val="12109093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118872" indent="-118872">
              <a:buClr>
                <a:schemeClr val="bg1"/>
              </a:buClr>
              <a:buSzPct val="25000"/>
              <a:defRPr sz="2400"/>
            </a:lvl1pPr>
            <a:lvl2pPr marL="569913" indent="-285750">
              <a:defRPr sz="2000"/>
            </a:lvl2pPr>
            <a:lvl3pPr>
              <a:defRPr sz="2000"/>
            </a:lvl3pPr>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12/21/15</a:t>
            </a:fld>
            <a:endParaRPr lang="en-US"/>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a:p>
        </p:txBody>
      </p:sp>
    </p:spTree>
    <p:extLst>
      <p:ext uri="{BB962C8B-B14F-4D97-AF65-F5344CB8AC3E}">
        <p14:creationId xmlns:p14="http://schemas.microsoft.com/office/powerpoint/2010/main" val="2752008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2400">
                <a:solidFill>
                  <a:schemeClr val="tx1"/>
                </a:solidFill>
              </a:defRPr>
            </a:lvl1pPr>
          </a:lstStyle>
          <a:p>
            <a:r>
              <a:rPr lang="en-US" dirty="0" smtClean="0"/>
              <a:t>Click to add figure number and title</a:t>
            </a:r>
            <a:endParaRPr lang="en-US" dirty="0"/>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16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smtClean="0"/>
              <a:t>Click to add caption</a:t>
            </a:r>
            <a:endParaRPr lang="en-US" dirty="0"/>
          </a:p>
        </p:txBody>
      </p:sp>
      <p:sp>
        <p:nvSpPr>
          <p:cNvPr id="3" name="Footer Placeholder 2"/>
          <p:cNvSpPr>
            <a:spLocks noGrp="1"/>
          </p:cNvSpPr>
          <p:nvPr>
            <p:ph type="ftr" sz="quarter" idx="11"/>
          </p:nvPr>
        </p:nvSpPr>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12/21/15</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a:p>
        </p:txBody>
      </p:sp>
      <p:sp>
        <p:nvSpPr>
          <p:cNvPr id="5" name="Rectangle 4"/>
          <p:cNvSpPr/>
          <p:nvPr/>
        </p:nvSpPr>
        <p:spPr bwMode="white">
          <a:xfrm>
            <a:off x="-7938" y="6435725"/>
            <a:ext cx="9161464" cy="430213"/>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userDrawn="1"/>
        </p:nvGrpSpPr>
        <p:grpSpPr>
          <a:xfrm>
            <a:off x="93969" y="6408738"/>
            <a:ext cx="9096069" cy="463550"/>
            <a:chOff x="93969" y="6408738"/>
            <a:chExt cx="9096069" cy="463550"/>
          </a:xfrm>
        </p:grpSpPr>
        <p:sp>
          <p:nvSpPr>
            <p:cNvPr id="6" name="Copyright"/>
            <p:cNvSpPr txBox="1">
              <a:spLocks noChangeArrowheads="1"/>
            </p:cNvSpPr>
            <p:nvPr/>
          </p:nvSpPr>
          <p:spPr bwMode="auto">
            <a:xfrm>
              <a:off x="93969" y="6408738"/>
              <a:ext cx="6316663" cy="457200"/>
            </a:xfrm>
            <a:prstGeom prst="rect">
              <a:avLst/>
            </a:prstGeom>
            <a:no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l">
                <a:defRPr/>
              </a:pP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Copyright © 2017, 2014, 2011</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Pearson Education, Inc.</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All Rights Reserved</a:t>
              </a:r>
            </a:p>
          </p:txBody>
        </p:sp>
        <p:pic>
          <p:nvPicPr>
            <p:cNvPr id="7" name="Pearson Logo" descr="Pearson_Bound_Whit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black">
            <a:xfrm>
              <a:off x="7748588" y="6442075"/>
              <a:ext cx="144145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203796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2163763"/>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12/21/15</a:t>
            </a:fld>
            <a:endParaRPr lang="en-US"/>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a:p>
        </p:txBody>
      </p:sp>
    </p:spTree>
    <p:extLst>
      <p:ext uri="{BB962C8B-B14F-4D97-AF65-F5344CB8AC3E}">
        <p14:creationId xmlns:p14="http://schemas.microsoft.com/office/powerpoint/2010/main" val="3154799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4000" b="0" cap="none" baseline="0">
                <a:solidFill>
                  <a:schemeClr val="tx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12/21/15</a:t>
            </a:fld>
            <a:endParaRPr lang="en-US"/>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a:p>
        </p:txBody>
      </p:sp>
    </p:spTree>
    <p:extLst>
      <p:ext uri="{BB962C8B-B14F-4D97-AF65-F5344CB8AC3E}">
        <p14:creationId xmlns:p14="http://schemas.microsoft.com/office/powerpoint/2010/main" val="3754704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a:p>
        </p:txBody>
      </p:sp>
      <p:sp>
        <p:nvSpPr>
          <p:cNvPr id="3" name="Date Placeholder 2"/>
          <p:cNvSpPr>
            <a:spLocks noGrp="1"/>
          </p:cNvSpPr>
          <p:nvPr>
            <p:ph type="dt" sz="half" idx="10"/>
          </p:nvPr>
        </p:nvSpPr>
        <p:spPr/>
        <p:txBody>
          <a:bodyPr/>
          <a:lstStyle/>
          <a:p>
            <a:fld id="{A9DF6EFB-3F44-496C-A842-1E0B3D3B975A}" type="datetimeFigureOut">
              <a:rPr lang="en-US" smtClean="0"/>
              <a:t>12/21/15</a:t>
            </a:fld>
            <a:endParaRPr lang="en-US"/>
          </a:p>
        </p:txBody>
      </p:sp>
      <p:sp>
        <p:nvSpPr>
          <p:cNvPr id="5" name="Slide Number Placeholder 4"/>
          <p:cNvSpPr>
            <a:spLocks noGrp="1"/>
          </p:cNvSpPr>
          <p:nvPr>
            <p:ph type="sldNum" sz="quarter" idx="12"/>
          </p:nvPr>
        </p:nvSpPr>
        <p:spPr/>
        <p:txBody>
          <a:bodyPr/>
          <a:lstStyle/>
          <a:p>
            <a:fld id="{200B2350-5261-4F5C-9DF5-EF0D264FC8D2}" type="slidenum">
              <a:rPr lang="en-US" smtClean="0"/>
              <a:t>‹#›</a:t>
            </a:fld>
            <a:endParaRPr lang="en-US"/>
          </a:p>
        </p:txBody>
      </p:sp>
    </p:spTree>
    <p:extLst>
      <p:ext uri="{BB962C8B-B14F-4D97-AF65-F5344CB8AC3E}">
        <p14:creationId xmlns:p14="http://schemas.microsoft.com/office/powerpoint/2010/main" val="1855126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bwMode="white">
          <a:xfrm>
            <a:off x="0" y="0"/>
            <a:ext cx="9144000" cy="1371600"/>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5"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12/21/15</a:t>
            </a:fld>
            <a:endParaRPr lang="en-US"/>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a:p>
        </p:txBody>
      </p:sp>
      <p:sp>
        <p:nvSpPr>
          <p:cNvPr id="9" name="Rectangle 8"/>
          <p:cNvSpPr/>
          <p:nvPr/>
        </p:nvSpPr>
        <p:spPr bwMode="white">
          <a:xfrm>
            <a:off x="-7938" y="6435725"/>
            <a:ext cx="9161464" cy="430213"/>
          </a:xfrm>
          <a:prstGeom prst="rect">
            <a:avLst/>
          </a:prstGeom>
          <a:solidFill>
            <a:srgbClr val="4F3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userDrawn="1"/>
        </p:nvGrpSpPr>
        <p:grpSpPr>
          <a:xfrm>
            <a:off x="93969" y="6408738"/>
            <a:ext cx="9096069" cy="463550"/>
            <a:chOff x="93969" y="6408738"/>
            <a:chExt cx="9096069" cy="463550"/>
          </a:xfrm>
        </p:grpSpPr>
        <p:sp>
          <p:nvSpPr>
            <p:cNvPr id="13" name="Copyright" descr="Pearson: Copyright 2015, 2012, 2009"/>
            <p:cNvSpPr txBox="1">
              <a:spLocks noChangeArrowheads="1"/>
            </p:cNvSpPr>
            <p:nvPr/>
          </p:nvSpPr>
          <p:spPr bwMode="auto">
            <a:xfrm>
              <a:off x="93969" y="6408738"/>
              <a:ext cx="6316663" cy="457200"/>
            </a:xfrm>
            <a:prstGeom prst="rect">
              <a:avLst/>
            </a:prstGeom>
            <a:no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l">
                <a:defRPr/>
              </a:pP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Copyright © 2017, 2014, 2011</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Pearson Education, Inc.</a:t>
              </a:r>
              <a:r>
                <a:rPr lang="en-US" altLang="en-US" sz="12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en-US" sz="12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All Rights Reserved</a:t>
              </a:r>
            </a:p>
          </p:txBody>
        </p:sp>
        <p:pic>
          <p:nvPicPr>
            <p:cNvPr id="14" name="Pearson Logo"/>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black">
            <a:xfrm>
              <a:off x="7748588" y="6442075"/>
              <a:ext cx="144145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txStyles>
    <p:titleStyle>
      <a:lvl1pPr algn="l" defTabSz="914400" rtl="0" eaLnBrk="1" latinLnBrk="0" hangingPunct="1">
        <a:lnSpc>
          <a:spcPct val="100000"/>
        </a:lnSpc>
        <a:spcBef>
          <a:spcPct val="0"/>
        </a:spcBef>
        <a:buNone/>
        <a:defRPr sz="3600" kern="1200">
          <a:solidFill>
            <a:schemeClr val="bg1"/>
          </a:solidFill>
          <a:latin typeface="+mj-lt"/>
          <a:ea typeface="+mj-ea"/>
          <a:cs typeface="+mj-cs"/>
        </a:defRPr>
      </a:lvl1pPr>
    </p:titleStyle>
    <p:bodyStyle>
      <a:lvl1pPr marL="256032" indent="-256032" algn="l" defTabSz="914400" rtl="0" eaLnBrk="1" latinLnBrk="0" hangingPunct="1">
        <a:spcBef>
          <a:spcPts val="1500"/>
        </a:spcBef>
        <a:buClr>
          <a:srgbClr val="4F3967"/>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4F3967"/>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4F3967"/>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4F3967"/>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ts val="600"/>
        </a:spcBef>
        <a:buClr>
          <a:srgbClr val="4F3967"/>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ts val="300"/>
        </a:spcBef>
        <a:buClr>
          <a:srgbClr val="4F3967"/>
        </a:buClr>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ts val="300"/>
        </a:spcBef>
        <a:buClr>
          <a:srgbClr val="4F3967"/>
        </a:buClr>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ts val="300"/>
        </a:spcBef>
        <a:buClr>
          <a:srgbClr val="4F3967"/>
        </a:buClr>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ts val="300"/>
        </a:spcBef>
        <a:buClr>
          <a:srgbClr val="4F3967"/>
        </a:buClr>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image" Target="../media/image7.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8.jpe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9.jpe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jpeg"/><Relationship Id="rId5" Type="http://schemas.openxmlformats.org/officeDocument/2006/relationships/image" Target="../media/image6.jpeg"/><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Psychology</a:t>
            </a:r>
            <a:endParaRPr lang="en-US" dirty="0"/>
          </a:p>
        </p:txBody>
      </p:sp>
      <p:sp>
        <p:nvSpPr>
          <p:cNvPr id="5" name="Text Placeholder 4"/>
          <p:cNvSpPr>
            <a:spLocks noGrp="1"/>
          </p:cNvSpPr>
          <p:nvPr>
            <p:ph type="body" sz="quarter" idx="13"/>
          </p:nvPr>
        </p:nvSpPr>
        <p:spPr/>
        <p:txBody>
          <a:bodyPr/>
          <a:lstStyle/>
          <a:p>
            <a:r>
              <a:rPr lang="en-US" dirty="0" smtClean="0"/>
              <a:t>Twelfth Edition</a:t>
            </a:r>
            <a:endParaRPr lang="en-US" dirty="0"/>
          </a:p>
        </p:txBody>
      </p:sp>
      <p:sp>
        <p:nvSpPr>
          <p:cNvPr id="6" name="Text Placeholder 5"/>
          <p:cNvSpPr>
            <a:spLocks noGrp="1"/>
          </p:cNvSpPr>
          <p:nvPr>
            <p:ph type="body" sz="quarter" idx="14"/>
          </p:nvPr>
        </p:nvSpPr>
        <p:spPr/>
        <p:txBody>
          <a:bodyPr/>
          <a:lstStyle/>
          <a:p>
            <a:r>
              <a:rPr lang="en-US" dirty="0" smtClean="0"/>
              <a:t>Chapter 8</a:t>
            </a:r>
            <a:endParaRPr lang="en-US" dirty="0"/>
          </a:p>
        </p:txBody>
      </p:sp>
      <p:sp>
        <p:nvSpPr>
          <p:cNvPr id="7" name="Text Placeholder 6"/>
          <p:cNvSpPr>
            <a:spLocks noGrp="1"/>
          </p:cNvSpPr>
          <p:nvPr>
            <p:ph type="body" sz="quarter" idx="15"/>
          </p:nvPr>
        </p:nvSpPr>
        <p:spPr/>
        <p:txBody>
          <a:bodyPr/>
          <a:lstStyle/>
          <a:p>
            <a:r>
              <a:rPr lang="en-US" dirty="0"/>
              <a:t>Behavior in Social and Cultural Context </a:t>
            </a:r>
          </a:p>
        </p:txBody>
      </p:sp>
      <p:pic>
        <p:nvPicPr>
          <p:cNvPr id="3" name="Picture 2" descr="cov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487422"/>
            <a:ext cx="3886200" cy="4818887"/>
          </a:xfrm>
          <a:prstGeom prst="rect">
            <a:avLst/>
          </a:prstGeom>
        </p:spPr>
      </p:pic>
    </p:spTree>
    <p:extLst>
      <p:ext uri="{BB962C8B-B14F-4D97-AF65-F5344CB8AC3E}">
        <p14:creationId xmlns:p14="http://schemas.microsoft.com/office/powerpoint/2010/main" val="39795400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Prison Study </a:t>
            </a:r>
            <a:r>
              <a:rPr lang="en-US" sz="2000" dirty="0" smtClean="0"/>
              <a:t>(2 </a:t>
            </a:r>
            <a:r>
              <a:rPr lang="en-US" sz="2000" dirty="0"/>
              <a:t>of </a:t>
            </a:r>
            <a:r>
              <a:rPr lang="en-US" sz="2000" dirty="0" smtClean="0"/>
              <a:t>2) </a:t>
            </a:r>
            <a:endParaRPr lang="en-US" sz="2000" dirty="0"/>
          </a:p>
        </p:txBody>
      </p:sp>
      <p:sp>
        <p:nvSpPr>
          <p:cNvPr id="3" name="Content Placeholder 2"/>
          <p:cNvSpPr>
            <a:spLocks noGrp="1"/>
          </p:cNvSpPr>
          <p:nvPr>
            <p:ph idx="1"/>
          </p:nvPr>
        </p:nvSpPr>
        <p:spPr/>
        <p:txBody>
          <a:bodyPr/>
          <a:lstStyle/>
          <a:p>
            <a:r>
              <a:rPr lang="en-US" dirty="0"/>
              <a:t>The social situation exerted a powerful influence on individuals’ behavior, often prompting them to </a:t>
            </a:r>
            <a:r>
              <a:rPr lang="en-US" dirty="0" smtClean="0"/>
              <a:t>behave </a:t>
            </a:r>
            <a:r>
              <a:rPr lang="en-US" dirty="0"/>
              <a:t>in uncharacteristic ways</a:t>
            </a:r>
            <a:r>
              <a:rPr lang="en-US" dirty="0" smtClean="0"/>
              <a:t>.</a:t>
            </a:r>
          </a:p>
          <a:p>
            <a:r>
              <a:rPr lang="en-US" dirty="0" smtClean="0"/>
              <a:t>Zimbardo</a:t>
            </a:r>
            <a:r>
              <a:rPr lang="en-US" dirty="0"/>
              <a:t> </a:t>
            </a:r>
            <a:r>
              <a:rPr lang="en-US" dirty="0" smtClean="0"/>
              <a:t>ended </a:t>
            </a:r>
            <a:r>
              <a:rPr lang="en-US" dirty="0"/>
              <a:t>this </a:t>
            </a:r>
            <a:r>
              <a:rPr lang="en-US" dirty="0" smtClean="0"/>
              <a:t>study after </a:t>
            </a:r>
            <a:r>
              <a:rPr lang="en-US" dirty="0"/>
              <a:t>only 6 days</a:t>
            </a:r>
            <a:r>
              <a:rPr lang="en-US" dirty="0" smtClean="0"/>
              <a:t>.</a:t>
            </a:r>
            <a:endParaRPr lang="en-US" dirty="0"/>
          </a:p>
          <a:p>
            <a:r>
              <a:rPr lang="en-US" dirty="0" smtClean="0"/>
              <a:t>He had </a:t>
            </a:r>
            <a:r>
              <a:rPr lang="en-US" dirty="0"/>
              <a:t>not expected such a speedy and alarming transformation of ordinary </a:t>
            </a:r>
            <a:r>
              <a:rPr lang="en-US" dirty="0" smtClean="0"/>
              <a:t>students.</a:t>
            </a:r>
          </a:p>
          <a:p>
            <a:r>
              <a:rPr lang="en-US" dirty="0" smtClean="0"/>
              <a:t>Despite flaws in this study, it remains a powerful and useful cautionary tale.</a:t>
            </a:r>
            <a:endParaRPr lang="en-US" dirty="0"/>
          </a:p>
        </p:txBody>
      </p:sp>
    </p:spTree>
    <p:extLst>
      <p:ext uri="{BB962C8B-B14F-4D97-AF65-F5344CB8AC3E}">
        <p14:creationId xmlns:p14="http://schemas.microsoft.com/office/powerpoint/2010/main" val="10268201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People Obey </a:t>
            </a:r>
            <a:r>
              <a:rPr lang="en-US" sz="2000" dirty="0" smtClean="0"/>
              <a:t>(1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dirty="0"/>
              <a:t>Obedience to authority contributes to the smooth running of </a:t>
            </a:r>
            <a:r>
              <a:rPr lang="en-US" dirty="0" smtClean="0"/>
              <a:t>society.</a:t>
            </a:r>
          </a:p>
          <a:p>
            <a:r>
              <a:rPr lang="en-US" dirty="0" smtClean="0"/>
              <a:t>But obedience </a:t>
            </a:r>
            <a:r>
              <a:rPr lang="en-US" dirty="0"/>
              <a:t>can also lead to actions that </a:t>
            </a:r>
            <a:r>
              <a:rPr lang="en-US" dirty="0" smtClean="0"/>
              <a:t>are:</a:t>
            </a:r>
          </a:p>
          <a:p>
            <a:pPr lvl="1"/>
            <a:r>
              <a:rPr lang="en-US" dirty="0" smtClean="0"/>
              <a:t>deadly</a:t>
            </a:r>
          </a:p>
          <a:p>
            <a:pPr lvl="1"/>
            <a:r>
              <a:rPr lang="en-US" dirty="0" smtClean="0"/>
              <a:t>foolish</a:t>
            </a:r>
          </a:p>
          <a:p>
            <a:pPr lvl="1"/>
            <a:r>
              <a:rPr lang="en-US" dirty="0" smtClean="0"/>
              <a:t>illegal</a:t>
            </a:r>
          </a:p>
          <a:p>
            <a:r>
              <a:rPr lang="en-US" dirty="0" smtClean="0"/>
              <a:t>Throughout history</a:t>
            </a:r>
            <a:r>
              <a:rPr lang="en-US" dirty="0"/>
              <a:t>, the plea “I was only following orders” has been offered to excuse </a:t>
            </a:r>
            <a:r>
              <a:rPr lang="en-US" dirty="0" smtClean="0"/>
              <a:t>such actions.</a:t>
            </a:r>
          </a:p>
        </p:txBody>
      </p:sp>
    </p:spTree>
    <p:extLst>
      <p:ext uri="{BB962C8B-B14F-4D97-AF65-F5344CB8AC3E}">
        <p14:creationId xmlns:p14="http://schemas.microsoft.com/office/powerpoint/2010/main" val="20608541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People Obey </a:t>
            </a:r>
            <a:r>
              <a:rPr lang="en-US" sz="2000" dirty="0" smtClean="0"/>
              <a:t>(2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dirty="0"/>
              <a:t>People obey orders </a:t>
            </a:r>
            <a:r>
              <a:rPr lang="en-US" dirty="0" smtClean="0"/>
              <a:t>because:</a:t>
            </a:r>
          </a:p>
          <a:p>
            <a:pPr lvl="1"/>
            <a:r>
              <a:rPr lang="en-US" dirty="0" smtClean="0"/>
              <a:t>they </a:t>
            </a:r>
            <a:r>
              <a:rPr lang="en-US" dirty="0"/>
              <a:t>can be punished if they do </a:t>
            </a:r>
            <a:r>
              <a:rPr lang="en-US" dirty="0" smtClean="0"/>
              <a:t>not</a:t>
            </a:r>
          </a:p>
          <a:p>
            <a:pPr lvl="1"/>
            <a:r>
              <a:rPr lang="en-US" dirty="0" smtClean="0"/>
              <a:t>out </a:t>
            </a:r>
            <a:r>
              <a:rPr lang="en-US" dirty="0"/>
              <a:t>of respect for authority, </a:t>
            </a:r>
            <a:r>
              <a:rPr lang="en-US" dirty="0" smtClean="0"/>
              <a:t>and</a:t>
            </a:r>
          </a:p>
          <a:p>
            <a:pPr lvl="1"/>
            <a:r>
              <a:rPr lang="en-US" dirty="0" smtClean="0"/>
              <a:t>to </a:t>
            </a:r>
            <a:r>
              <a:rPr lang="en-US" dirty="0"/>
              <a:t>gain </a:t>
            </a:r>
            <a:r>
              <a:rPr lang="en-US" dirty="0" smtClean="0"/>
              <a:t>advantages</a:t>
            </a:r>
            <a:endParaRPr lang="en-US" dirty="0"/>
          </a:p>
          <a:p>
            <a:r>
              <a:rPr lang="en-US" dirty="0"/>
              <a:t>Even when they would rather not obey, they may do so because they have been </a:t>
            </a:r>
            <a:r>
              <a:rPr lang="en-US" i="1" dirty="0"/>
              <a:t>entrapped</a:t>
            </a:r>
            <a:r>
              <a:rPr lang="en-US" dirty="0" smtClean="0"/>
              <a:t>.</a:t>
            </a:r>
            <a:endParaRPr lang="en-US" dirty="0"/>
          </a:p>
        </p:txBody>
      </p:sp>
    </p:spTree>
    <p:extLst>
      <p:ext uri="{BB962C8B-B14F-4D97-AF65-F5344CB8AC3E}">
        <p14:creationId xmlns:p14="http://schemas.microsoft.com/office/powerpoint/2010/main" val="6316926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People Obey </a:t>
            </a:r>
            <a:r>
              <a:rPr lang="en-US" sz="2000" dirty="0" smtClean="0"/>
              <a:t>(3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dirty="0" smtClean="0"/>
              <a:t>Entrapment involves:</a:t>
            </a:r>
          </a:p>
          <a:p>
            <a:pPr lvl="1"/>
            <a:r>
              <a:rPr lang="en-US" dirty="0" smtClean="0"/>
              <a:t>justifying </a:t>
            </a:r>
            <a:r>
              <a:rPr lang="en-US" dirty="0"/>
              <a:t>each step and decision they </a:t>
            </a:r>
            <a:r>
              <a:rPr lang="en-US" dirty="0" smtClean="0"/>
              <a:t>make, and</a:t>
            </a:r>
          </a:p>
          <a:p>
            <a:pPr lvl="1"/>
            <a:r>
              <a:rPr lang="en-US" dirty="0" smtClean="0"/>
              <a:t>handing </a:t>
            </a:r>
            <a:r>
              <a:rPr lang="en-US" dirty="0"/>
              <a:t>over responsibility for any harmful actions they commit to the </a:t>
            </a:r>
            <a:r>
              <a:rPr lang="en-US" dirty="0" smtClean="0"/>
              <a:t>authority</a:t>
            </a:r>
          </a:p>
          <a:p>
            <a:r>
              <a:rPr lang="en-US" dirty="0"/>
              <a:t>For many, the demands of the role and the social pressures of the situation </a:t>
            </a:r>
            <a:r>
              <a:rPr lang="en-US" dirty="0" smtClean="0"/>
              <a:t>defeat the </a:t>
            </a:r>
            <a:r>
              <a:rPr lang="en-US" dirty="0"/>
              <a:t>inner voice of conscience.</a:t>
            </a:r>
          </a:p>
        </p:txBody>
      </p:sp>
    </p:spTree>
    <p:extLst>
      <p:ext uri="{BB962C8B-B14F-4D97-AF65-F5344CB8AC3E}">
        <p14:creationId xmlns:p14="http://schemas.microsoft.com/office/powerpoint/2010/main" val="26566664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Social Influences on Beliefs and Behavior </a:t>
            </a:r>
          </a:p>
        </p:txBody>
      </p:sp>
      <p:sp>
        <p:nvSpPr>
          <p:cNvPr id="5" name="Content Placeholder 4"/>
          <p:cNvSpPr>
            <a:spLocks noGrp="1"/>
          </p:cNvSpPr>
          <p:nvPr>
            <p:ph idx="1"/>
          </p:nvPr>
        </p:nvSpPr>
        <p:spPr/>
        <p:txBody>
          <a:bodyPr/>
          <a:lstStyle/>
          <a:p>
            <a:r>
              <a:rPr lang="en-US" sz="2800" b="1" dirty="0"/>
              <a:t>LO 8.2.A</a:t>
            </a:r>
            <a:r>
              <a:rPr lang="en-US" sz="2800" dirty="0"/>
              <a:t> Contrast situational and dispositional attributions, explain how and why the fundamental attribution error takes place, and describe three biases that people hold about themselves and others.</a:t>
            </a:r>
          </a:p>
          <a:p>
            <a:r>
              <a:rPr lang="en-US" sz="2800" b="1" dirty="0"/>
              <a:t>LO 8.2.B</a:t>
            </a:r>
            <a:r>
              <a:rPr lang="en-US" sz="2800" dirty="0"/>
              <a:t> Outline the process of cognitive dissonance, and explain how the validity effect and the familiarity effect shape our attitudes.</a:t>
            </a:r>
          </a:p>
          <a:p>
            <a:r>
              <a:rPr lang="en-US" sz="2800" b="1" dirty="0"/>
              <a:t>LO 8.2.C</a:t>
            </a:r>
            <a:r>
              <a:rPr lang="en-US" sz="2800" dirty="0"/>
              <a:t> Summarize four elements that contribute to indoctrination. </a:t>
            </a:r>
          </a:p>
        </p:txBody>
      </p:sp>
    </p:spTree>
    <p:extLst>
      <p:ext uri="{BB962C8B-B14F-4D97-AF65-F5344CB8AC3E}">
        <p14:creationId xmlns:p14="http://schemas.microsoft.com/office/powerpoint/2010/main" val="25355062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Attributions </a:t>
            </a:r>
            <a:r>
              <a:rPr lang="en-US" sz="2000" dirty="0" smtClean="0"/>
              <a:t>(1 </a:t>
            </a:r>
            <a:r>
              <a:rPr lang="en-US" sz="2000" dirty="0"/>
              <a:t>of 3</a:t>
            </a:r>
            <a:r>
              <a:rPr lang="en-US" sz="2000" dirty="0" smtClean="0"/>
              <a:t>) </a:t>
            </a:r>
            <a:endParaRPr lang="en-US" dirty="0"/>
          </a:p>
        </p:txBody>
      </p:sp>
      <p:sp>
        <p:nvSpPr>
          <p:cNvPr id="3" name="Content Placeholder 2"/>
          <p:cNvSpPr>
            <a:spLocks noGrp="1"/>
          </p:cNvSpPr>
          <p:nvPr>
            <p:ph idx="1"/>
          </p:nvPr>
        </p:nvSpPr>
        <p:spPr/>
        <p:txBody>
          <a:bodyPr/>
          <a:lstStyle/>
          <a:p>
            <a:r>
              <a:rPr lang="en-US" dirty="0"/>
              <a:t>According to </a:t>
            </a:r>
            <a:r>
              <a:rPr lang="en-US" i="1" dirty="0"/>
              <a:t>attribution theory</a:t>
            </a:r>
            <a:r>
              <a:rPr lang="en-US" dirty="0"/>
              <a:t>, people are motivated to search for causes to which they can attribute their own and other people’s behavior</a:t>
            </a:r>
            <a:r>
              <a:rPr lang="en-US" dirty="0" smtClean="0"/>
              <a:t>.</a:t>
            </a:r>
          </a:p>
          <a:p>
            <a:r>
              <a:rPr lang="en-US" i="1" dirty="0" smtClean="0"/>
              <a:t>Situational attribution:</a:t>
            </a:r>
          </a:p>
          <a:p>
            <a:pPr lvl="1"/>
            <a:r>
              <a:rPr lang="en-US" dirty="0" smtClean="0"/>
              <a:t>“Joe stole the money because his family is starving.”</a:t>
            </a:r>
            <a:endParaRPr lang="en-US" dirty="0"/>
          </a:p>
          <a:p>
            <a:r>
              <a:rPr lang="en-US" i="1" dirty="0" smtClean="0"/>
              <a:t>Dispositional attribution:</a:t>
            </a:r>
          </a:p>
          <a:p>
            <a:pPr lvl="1"/>
            <a:r>
              <a:rPr lang="en-US" dirty="0" smtClean="0"/>
              <a:t>“Joe stole the money because he is a born thief.”</a:t>
            </a:r>
            <a:endParaRPr lang="en-US" dirty="0"/>
          </a:p>
        </p:txBody>
      </p:sp>
    </p:spTree>
    <p:extLst>
      <p:ext uri="{BB962C8B-B14F-4D97-AF65-F5344CB8AC3E}">
        <p14:creationId xmlns:p14="http://schemas.microsoft.com/office/powerpoint/2010/main" val="36404639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Attributions </a:t>
            </a:r>
            <a:r>
              <a:rPr lang="en-US" sz="2000" dirty="0" smtClean="0"/>
              <a:t>(2 </a:t>
            </a:r>
            <a:r>
              <a:rPr lang="en-US" sz="2000" dirty="0"/>
              <a:t>of </a:t>
            </a:r>
            <a:r>
              <a:rPr lang="en-US" sz="2000" dirty="0" smtClean="0"/>
              <a:t>3) </a:t>
            </a:r>
            <a:endParaRPr lang="en-US" dirty="0"/>
          </a:p>
        </p:txBody>
      </p:sp>
      <p:sp>
        <p:nvSpPr>
          <p:cNvPr id="3" name="Content Placeholder 2"/>
          <p:cNvSpPr>
            <a:spLocks noGrp="1"/>
          </p:cNvSpPr>
          <p:nvPr>
            <p:ph idx="1"/>
          </p:nvPr>
        </p:nvSpPr>
        <p:spPr/>
        <p:txBody>
          <a:bodyPr/>
          <a:lstStyle/>
          <a:p>
            <a:r>
              <a:rPr lang="en-US" dirty="0"/>
              <a:t>The </a:t>
            </a:r>
            <a:r>
              <a:rPr lang="en-US" i="1" dirty="0"/>
              <a:t>fundamental attribution error</a:t>
            </a:r>
            <a:r>
              <a:rPr lang="en-US" dirty="0"/>
              <a:t> occurs </a:t>
            </a:r>
            <a:r>
              <a:rPr lang="en-US" dirty="0" smtClean="0"/>
              <a:t>when:</a:t>
            </a:r>
          </a:p>
          <a:p>
            <a:pPr lvl="1"/>
            <a:r>
              <a:rPr lang="en-US" dirty="0" smtClean="0"/>
              <a:t>people </a:t>
            </a:r>
            <a:r>
              <a:rPr lang="en-US" dirty="0"/>
              <a:t>overestimate personality traits as a cause of </a:t>
            </a:r>
            <a:r>
              <a:rPr lang="en-US" dirty="0" smtClean="0"/>
              <a:t>behavior, and</a:t>
            </a:r>
          </a:p>
          <a:p>
            <a:pPr lvl="1"/>
            <a:r>
              <a:rPr lang="en-US" dirty="0" smtClean="0"/>
              <a:t>underestimate </a:t>
            </a:r>
            <a:r>
              <a:rPr lang="en-US" dirty="0"/>
              <a:t>the influence of the </a:t>
            </a:r>
            <a:r>
              <a:rPr lang="en-US" dirty="0" smtClean="0"/>
              <a:t>situation</a:t>
            </a:r>
          </a:p>
          <a:p>
            <a:r>
              <a:rPr lang="en-US" dirty="0" smtClean="0"/>
              <a:t>It is </a:t>
            </a:r>
            <a:r>
              <a:rPr lang="en-US" dirty="0"/>
              <a:t>especially </a:t>
            </a:r>
            <a:r>
              <a:rPr lang="en-US" dirty="0" smtClean="0"/>
              <a:t>prevalent in </a:t>
            </a:r>
            <a:r>
              <a:rPr lang="en-US" dirty="0"/>
              <a:t>Western nations, where middle-class people tend </a:t>
            </a:r>
            <a:r>
              <a:rPr lang="en-US" dirty="0" smtClean="0"/>
              <a:t>to:</a:t>
            </a:r>
          </a:p>
          <a:p>
            <a:pPr lvl="1"/>
            <a:r>
              <a:rPr lang="en-US" dirty="0" smtClean="0"/>
              <a:t>believe </a:t>
            </a:r>
            <a:r>
              <a:rPr lang="en-US" dirty="0"/>
              <a:t>that individuals are responsible for their own </a:t>
            </a:r>
            <a:r>
              <a:rPr lang="en-US" dirty="0" smtClean="0"/>
              <a:t>actions, and</a:t>
            </a:r>
          </a:p>
          <a:p>
            <a:pPr lvl="1"/>
            <a:r>
              <a:rPr lang="en-US" dirty="0" smtClean="0"/>
              <a:t>dislike </a:t>
            </a:r>
            <a:r>
              <a:rPr lang="en-US" dirty="0"/>
              <a:t>the idea that the situation has much influence </a:t>
            </a:r>
            <a:r>
              <a:rPr lang="en-US" dirty="0" smtClean="0"/>
              <a:t>over them</a:t>
            </a:r>
          </a:p>
          <a:p>
            <a:endParaRPr lang="en-US" dirty="0"/>
          </a:p>
        </p:txBody>
      </p:sp>
    </p:spTree>
    <p:extLst>
      <p:ext uri="{BB962C8B-B14F-4D97-AF65-F5344CB8AC3E}">
        <p14:creationId xmlns:p14="http://schemas.microsoft.com/office/powerpoint/2010/main" val="21812298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Attributions </a:t>
            </a:r>
            <a:r>
              <a:rPr lang="en-US" sz="2000" dirty="0" smtClean="0"/>
              <a:t>(3 </a:t>
            </a:r>
            <a:r>
              <a:rPr lang="en-US" sz="2000" dirty="0"/>
              <a:t>of </a:t>
            </a:r>
            <a:r>
              <a:rPr lang="en-US" sz="2000" dirty="0" smtClean="0"/>
              <a:t>3) </a:t>
            </a:r>
            <a:endParaRPr lang="en-US" dirty="0"/>
          </a:p>
        </p:txBody>
      </p:sp>
      <p:sp>
        <p:nvSpPr>
          <p:cNvPr id="3" name="Content Placeholder 2"/>
          <p:cNvSpPr>
            <a:spLocks noGrp="1"/>
          </p:cNvSpPr>
          <p:nvPr>
            <p:ph idx="1"/>
          </p:nvPr>
        </p:nvSpPr>
        <p:spPr/>
        <p:txBody>
          <a:bodyPr/>
          <a:lstStyle/>
          <a:p>
            <a:r>
              <a:rPr lang="en-US" dirty="0"/>
              <a:t>Attributions are further influenced by three </a:t>
            </a:r>
            <a:r>
              <a:rPr lang="en-US" i="1" dirty="0"/>
              <a:t>self-serving </a:t>
            </a:r>
            <a:r>
              <a:rPr lang="en-US" i="1" dirty="0" smtClean="0"/>
              <a:t>biases</a:t>
            </a:r>
            <a:r>
              <a:rPr lang="en-US" dirty="0" smtClean="0"/>
              <a:t>:</a:t>
            </a:r>
          </a:p>
          <a:p>
            <a:pPr lvl="1"/>
            <a:r>
              <a:rPr lang="en-US" dirty="0" smtClean="0"/>
              <a:t>the </a:t>
            </a:r>
            <a:r>
              <a:rPr lang="en-US" dirty="0"/>
              <a:t>bias to choose the most flattering and forgiving explanations of our own </a:t>
            </a:r>
            <a:r>
              <a:rPr lang="en-US" dirty="0" smtClean="0"/>
              <a:t>behavior</a:t>
            </a:r>
          </a:p>
          <a:p>
            <a:pPr lvl="1"/>
            <a:r>
              <a:rPr lang="en-US" dirty="0" smtClean="0"/>
              <a:t>the </a:t>
            </a:r>
            <a:r>
              <a:rPr lang="en-US" dirty="0"/>
              <a:t>bias that we are better, smarter, and kinder than </a:t>
            </a:r>
            <a:r>
              <a:rPr lang="en-US" dirty="0" smtClean="0"/>
              <a:t>others, and</a:t>
            </a:r>
          </a:p>
          <a:p>
            <a:pPr lvl="1"/>
            <a:r>
              <a:rPr lang="en-US" dirty="0" smtClean="0"/>
              <a:t>the </a:t>
            </a:r>
            <a:r>
              <a:rPr lang="en-US" dirty="0"/>
              <a:t>bias that the world is fair (the </a:t>
            </a:r>
            <a:r>
              <a:rPr lang="en-US" i="1" dirty="0"/>
              <a:t>just-world hypothesis</a:t>
            </a:r>
            <a:r>
              <a:rPr lang="en-US" dirty="0" smtClean="0"/>
              <a:t>)</a:t>
            </a:r>
          </a:p>
          <a:p>
            <a:r>
              <a:rPr lang="en-US" dirty="0" smtClean="0"/>
              <a:t>These biases can distort communication, impede </a:t>
            </a:r>
            <a:r>
              <a:rPr lang="en-US" dirty="0"/>
              <a:t>the resolution of conflicts, </a:t>
            </a:r>
            <a:r>
              <a:rPr lang="en-US" dirty="0" smtClean="0"/>
              <a:t>and lead </a:t>
            </a:r>
            <a:r>
              <a:rPr lang="en-US" dirty="0"/>
              <a:t>to serious </a:t>
            </a:r>
            <a:r>
              <a:rPr lang="en-US" dirty="0" smtClean="0"/>
              <a:t>misunderstandings.</a:t>
            </a:r>
            <a:endParaRPr lang="en-US" dirty="0"/>
          </a:p>
        </p:txBody>
      </p:sp>
    </p:spTree>
    <p:extLst>
      <p:ext uri="{BB962C8B-B14F-4D97-AF65-F5344CB8AC3E}">
        <p14:creationId xmlns:p14="http://schemas.microsoft.com/office/powerpoint/2010/main" val="1618609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Attitudes </a:t>
            </a:r>
            <a:r>
              <a:rPr lang="en-US" sz="2000" dirty="0" smtClean="0"/>
              <a:t>(1 </a:t>
            </a:r>
            <a:r>
              <a:rPr lang="en-US" sz="2000" dirty="0"/>
              <a:t>of 3</a:t>
            </a:r>
            <a:r>
              <a:rPr lang="en-US" sz="2000" dirty="0" smtClean="0"/>
              <a:t>) </a:t>
            </a:r>
            <a:endParaRPr lang="en-US" dirty="0"/>
          </a:p>
        </p:txBody>
      </p:sp>
      <p:sp>
        <p:nvSpPr>
          <p:cNvPr id="3" name="Content Placeholder 2"/>
          <p:cNvSpPr>
            <a:spLocks noGrp="1"/>
          </p:cNvSpPr>
          <p:nvPr>
            <p:ph idx="1"/>
          </p:nvPr>
        </p:nvSpPr>
        <p:spPr/>
        <p:txBody>
          <a:bodyPr/>
          <a:lstStyle/>
          <a:p>
            <a:r>
              <a:rPr lang="en-US" dirty="0"/>
              <a:t>People hold many </a:t>
            </a:r>
            <a:r>
              <a:rPr lang="en-US" i="1" dirty="0"/>
              <a:t>attitudes</a:t>
            </a:r>
            <a:r>
              <a:rPr lang="en-US" dirty="0"/>
              <a:t> about people, things, and ideas</a:t>
            </a:r>
            <a:r>
              <a:rPr lang="en-US" dirty="0" smtClean="0"/>
              <a:t>.</a:t>
            </a:r>
          </a:p>
          <a:p>
            <a:r>
              <a:rPr lang="en-US" dirty="0"/>
              <a:t>Attitudes may be </a:t>
            </a:r>
            <a:r>
              <a:rPr lang="en-US" i="1" dirty="0"/>
              <a:t>explicit</a:t>
            </a:r>
            <a:r>
              <a:rPr lang="en-US" dirty="0"/>
              <a:t> (conscious) or </a:t>
            </a:r>
            <a:r>
              <a:rPr lang="en-US" i="1" dirty="0"/>
              <a:t>implicit</a:t>
            </a:r>
            <a:r>
              <a:rPr lang="en-US" dirty="0"/>
              <a:t> (unconscious)</a:t>
            </a:r>
            <a:r>
              <a:rPr lang="en-US" dirty="0" smtClean="0"/>
              <a:t>.</a:t>
            </a:r>
          </a:p>
          <a:p>
            <a:r>
              <a:rPr lang="en-US" dirty="0"/>
              <a:t>Attitudes may change </a:t>
            </a:r>
            <a:r>
              <a:rPr lang="en-US" dirty="0" smtClean="0"/>
              <a:t>through:</a:t>
            </a:r>
          </a:p>
          <a:p>
            <a:pPr lvl="1"/>
            <a:r>
              <a:rPr lang="en-US" dirty="0" smtClean="0"/>
              <a:t>experience</a:t>
            </a:r>
          </a:p>
          <a:p>
            <a:pPr lvl="1"/>
            <a:r>
              <a:rPr lang="en-US" dirty="0" smtClean="0"/>
              <a:t>conscious </a:t>
            </a:r>
            <a:r>
              <a:rPr lang="en-US" dirty="0"/>
              <a:t>decision, </a:t>
            </a:r>
            <a:r>
              <a:rPr lang="en-US" dirty="0" smtClean="0"/>
              <a:t>or</a:t>
            </a:r>
          </a:p>
          <a:p>
            <a:pPr lvl="1"/>
            <a:r>
              <a:rPr lang="en-US" dirty="0" smtClean="0"/>
              <a:t>as </a:t>
            </a:r>
            <a:r>
              <a:rPr lang="en-US" dirty="0"/>
              <a:t>an effort to reduce </a:t>
            </a:r>
            <a:r>
              <a:rPr lang="en-US" i="1" dirty="0"/>
              <a:t>cognitive </a:t>
            </a:r>
            <a:r>
              <a:rPr lang="en-US" i="1" dirty="0" smtClean="0"/>
              <a:t>dissonance</a:t>
            </a:r>
            <a:endParaRPr lang="en-US" dirty="0"/>
          </a:p>
          <a:p>
            <a:endParaRPr lang="en-US" dirty="0"/>
          </a:p>
        </p:txBody>
      </p:sp>
    </p:spTree>
    <p:extLst>
      <p:ext uri="{BB962C8B-B14F-4D97-AF65-F5344CB8AC3E}">
        <p14:creationId xmlns:p14="http://schemas.microsoft.com/office/powerpoint/2010/main" val="24817384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Attitudes </a:t>
            </a:r>
            <a:r>
              <a:rPr lang="en-US" sz="2000" dirty="0" smtClean="0"/>
              <a:t>(2 </a:t>
            </a:r>
            <a:r>
              <a:rPr lang="en-US" sz="2000" dirty="0"/>
              <a:t>of </a:t>
            </a:r>
            <a:r>
              <a:rPr lang="en-US" sz="2000" dirty="0" smtClean="0"/>
              <a:t>3) </a:t>
            </a:r>
            <a:endParaRPr lang="en-US" dirty="0"/>
          </a:p>
        </p:txBody>
      </p:sp>
      <p:sp>
        <p:nvSpPr>
          <p:cNvPr id="3" name="Content Placeholder 2"/>
          <p:cNvSpPr>
            <a:spLocks noGrp="1"/>
          </p:cNvSpPr>
          <p:nvPr>
            <p:ph idx="1"/>
          </p:nvPr>
        </p:nvSpPr>
        <p:spPr/>
        <p:txBody>
          <a:bodyPr/>
          <a:lstStyle/>
          <a:p>
            <a:r>
              <a:rPr lang="en-US" dirty="0"/>
              <a:t>One powerful way to influence attitudes is by taking advantage </a:t>
            </a:r>
            <a:r>
              <a:rPr lang="en-US" dirty="0" smtClean="0"/>
              <a:t>of two effects:</a:t>
            </a:r>
          </a:p>
          <a:p>
            <a:pPr lvl="1"/>
            <a:r>
              <a:rPr lang="en-US" i="1" dirty="0" smtClean="0"/>
              <a:t>familiarity effect</a:t>
            </a:r>
            <a:endParaRPr lang="en-US" dirty="0" smtClean="0"/>
          </a:p>
          <a:p>
            <a:pPr lvl="1"/>
            <a:r>
              <a:rPr lang="en-US" i="1" dirty="0" smtClean="0"/>
              <a:t>validity effect</a:t>
            </a:r>
            <a:endParaRPr lang="en-US" dirty="0" smtClean="0"/>
          </a:p>
          <a:p>
            <a:r>
              <a:rPr lang="en-US" dirty="0" smtClean="0"/>
              <a:t>Simply </a:t>
            </a:r>
            <a:r>
              <a:rPr lang="en-US" dirty="0"/>
              <a:t>exposing people repeatedly to a name or product makes them like it </a:t>
            </a:r>
            <a:r>
              <a:rPr lang="en-US" dirty="0" smtClean="0"/>
              <a:t>more.</a:t>
            </a:r>
          </a:p>
          <a:p>
            <a:r>
              <a:rPr lang="en-US" dirty="0" smtClean="0"/>
              <a:t>Repeating </a:t>
            </a:r>
            <a:r>
              <a:rPr lang="en-US" dirty="0"/>
              <a:t>a statement over and over again makes it seem more believable. </a:t>
            </a:r>
          </a:p>
        </p:txBody>
      </p:sp>
    </p:spTree>
    <p:extLst>
      <p:ext uri="{BB962C8B-B14F-4D97-AF65-F5344CB8AC3E}">
        <p14:creationId xmlns:p14="http://schemas.microsoft.com/office/powerpoint/2010/main" val="25296003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Social Forces </a:t>
            </a:r>
          </a:p>
        </p:txBody>
      </p:sp>
      <p:sp>
        <p:nvSpPr>
          <p:cNvPr id="6" name="Content Placeholder 5"/>
          <p:cNvSpPr>
            <a:spLocks noGrp="1"/>
          </p:cNvSpPr>
          <p:nvPr>
            <p:ph idx="1"/>
          </p:nvPr>
        </p:nvSpPr>
        <p:spPr/>
        <p:txBody>
          <a:bodyPr/>
          <a:lstStyle/>
          <a:p>
            <a:r>
              <a:rPr lang="en-US" b="1" dirty="0"/>
              <a:t>LO 8.1.A</a:t>
            </a:r>
            <a:r>
              <a:rPr lang="en-US" dirty="0"/>
              <a:t> Compare social norms and social roles, and note how each contributes to the social rules that govern a culture.</a:t>
            </a:r>
          </a:p>
          <a:p>
            <a:r>
              <a:rPr lang="en-US" b="1" dirty="0"/>
              <a:t>LO 8.1.B</a:t>
            </a:r>
            <a:r>
              <a:rPr lang="en-US" dirty="0"/>
              <a:t> Outline the basic procedures and findings of the Milgram obedience experiments, and discuss five conditions that make disobedience to authority more likely.</a:t>
            </a:r>
          </a:p>
          <a:p>
            <a:r>
              <a:rPr lang="en-US" b="1" dirty="0"/>
              <a:t>LO 8.1.C</a:t>
            </a:r>
            <a:r>
              <a:rPr lang="en-US" dirty="0"/>
              <a:t> Outline the basic procedures and findings of the Zimbardo prison study.</a:t>
            </a:r>
          </a:p>
          <a:p>
            <a:r>
              <a:rPr lang="en-US" b="1" dirty="0"/>
              <a:t>LO 8.1.D</a:t>
            </a:r>
            <a:r>
              <a:rPr lang="en-US" dirty="0"/>
              <a:t> Explain how feelings of entrapment contribute to destructive obedience. </a:t>
            </a:r>
          </a:p>
        </p:txBody>
      </p:sp>
    </p:spTree>
    <p:extLst>
      <p:ext uri="{BB962C8B-B14F-4D97-AF65-F5344CB8AC3E}">
        <p14:creationId xmlns:p14="http://schemas.microsoft.com/office/powerpoint/2010/main" val="40995398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Attitudes </a:t>
            </a:r>
            <a:r>
              <a:rPr lang="en-US" sz="2000" b="1" dirty="0" smtClean="0"/>
              <a:t>(3 </a:t>
            </a:r>
            <a:r>
              <a:rPr lang="en-US" sz="2000" b="1" dirty="0"/>
              <a:t>of </a:t>
            </a:r>
            <a:r>
              <a:rPr lang="en-US" sz="2000" b="1" dirty="0" smtClean="0"/>
              <a:t>3)</a:t>
            </a:r>
            <a:br>
              <a:rPr lang="en-US" sz="2000" b="1" dirty="0" smtClean="0"/>
            </a:br>
            <a:r>
              <a:rPr lang="en-US" b="1" dirty="0" smtClean="0"/>
              <a:t>Figure 8.2</a:t>
            </a:r>
            <a:br>
              <a:rPr lang="en-US" b="1" dirty="0" smtClean="0"/>
            </a:br>
            <a:r>
              <a:rPr lang="en-US" b="1" dirty="0"/>
              <a:t>The Slippery Slope </a:t>
            </a:r>
            <a:r>
              <a:rPr lang="en-US" b="1" dirty="0" smtClean="0"/>
              <a:t>of Self</a:t>
            </a:r>
            <a:r>
              <a:rPr lang="en-US" b="1" dirty="0"/>
              <a:t>-Justification</a:t>
            </a:r>
            <a:r>
              <a:rPr lang="en-US" b="1" dirty="0" smtClean="0"/>
              <a:t> </a:t>
            </a:r>
            <a:endParaRPr lang="en-US" sz="2800" b="1" dirty="0"/>
          </a:p>
        </p:txBody>
      </p:sp>
      <p:pic>
        <p:nvPicPr>
          <p:cNvPr id="3" name="Picture 2" descr="Self-justification.&#10;&#10;A diagram with three panels showing attitudes in cheating. Panel a: a man and a woman stand at the top of a triangle together. The woman’s attitude toward cheating: “it’s not a good thing.” The man’s attitude toward cheating: “but it’s not such a bad thing.” Panel b: the man and the woman are separated by a triangle on either side. The woman’s attitude changes because she cheats: “it’s not so unethical; I need this grade.” The man’s attitude changes because he does not cheat: “cheating is really wrong; everyone loses.” Panel c: the man and woman are at either side of the bottom of a triangle. The woman’s attitude toward cheating: “oh, please, it’s no big deal.” The man’s attitude toward cheating: “it’s disgusting! Expel cheater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4200" y="1449921"/>
            <a:ext cx="2971800" cy="4874679"/>
          </a:xfrm>
          <a:prstGeom prst="rect">
            <a:avLst/>
          </a:prstGeom>
        </p:spPr>
      </p:pic>
    </p:spTree>
    <p:extLst>
      <p:ext uri="{BB962C8B-B14F-4D97-AF65-F5344CB8AC3E}">
        <p14:creationId xmlns:p14="http://schemas.microsoft.com/office/powerpoint/2010/main" val="7206314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Persuasion or “Brainwashing”? The Case of Suicide Bombers </a:t>
            </a:r>
            <a:r>
              <a:rPr lang="en-US" sz="2000" dirty="0" smtClean="0"/>
              <a:t>(1 </a:t>
            </a:r>
            <a:r>
              <a:rPr lang="en-US" sz="2000" dirty="0"/>
              <a:t>of </a:t>
            </a:r>
            <a:r>
              <a:rPr lang="en-US" sz="2000" dirty="0" smtClean="0"/>
              <a:t>2) </a:t>
            </a:r>
            <a:endParaRPr lang="en-US" sz="2000" dirty="0"/>
          </a:p>
        </p:txBody>
      </p:sp>
      <p:sp>
        <p:nvSpPr>
          <p:cNvPr id="3" name="Content Placeholder 2"/>
          <p:cNvSpPr>
            <a:spLocks noGrp="1"/>
          </p:cNvSpPr>
          <p:nvPr>
            <p:ph idx="1"/>
          </p:nvPr>
        </p:nvSpPr>
        <p:spPr/>
        <p:txBody>
          <a:bodyPr/>
          <a:lstStyle/>
          <a:p>
            <a:r>
              <a:rPr lang="en-US" dirty="0"/>
              <a:t>Suicide bombers and terrorists have not been “</a:t>
            </a:r>
            <a:r>
              <a:rPr lang="en-US" dirty="0" smtClean="0"/>
              <a:t>brainwashed.”</a:t>
            </a:r>
          </a:p>
          <a:p>
            <a:r>
              <a:rPr lang="en-US" dirty="0"/>
              <a:t>“Brainwashing” implies that a person has had a sudden change of mind </a:t>
            </a:r>
            <a:r>
              <a:rPr lang="en-US" dirty="0" smtClean="0"/>
              <a:t>without being </a:t>
            </a:r>
            <a:r>
              <a:rPr lang="en-US" dirty="0"/>
              <a:t>aware of what is </a:t>
            </a:r>
            <a:r>
              <a:rPr lang="en-US" dirty="0" smtClean="0"/>
              <a:t>happening.</a:t>
            </a:r>
          </a:p>
          <a:p>
            <a:r>
              <a:rPr lang="en-US" dirty="0" smtClean="0"/>
              <a:t>It </a:t>
            </a:r>
            <a:r>
              <a:rPr lang="en-US" dirty="0"/>
              <a:t>sounds mysterious and strange</a:t>
            </a:r>
            <a:r>
              <a:rPr lang="en-US" dirty="0" smtClean="0"/>
              <a:t>.</a:t>
            </a:r>
          </a:p>
          <a:p>
            <a:r>
              <a:rPr lang="en-US" dirty="0" smtClean="0"/>
              <a:t>The </a:t>
            </a:r>
            <a:r>
              <a:rPr lang="en-US" dirty="0"/>
              <a:t>methods used to create a terrorist suicide bomber are neither mysterious nor </a:t>
            </a:r>
            <a:r>
              <a:rPr lang="en-US" dirty="0" smtClean="0"/>
              <a:t>unusual.</a:t>
            </a:r>
          </a:p>
        </p:txBody>
      </p:sp>
    </p:spTree>
    <p:extLst>
      <p:ext uri="{BB962C8B-B14F-4D97-AF65-F5344CB8AC3E}">
        <p14:creationId xmlns:p14="http://schemas.microsoft.com/office/powerpoint/2010/main" val="2623827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Persuasion or “Brainwashing”? The Case of Suicide Bombers </a:t>
            </a:r>
            <a:r>
              <a:rPr lang="en-US" sz="2000" dirty="0" smtClean="0"/>
              <a:t>(2 </a:t>
            </a:r>
            <a:r>
              <a:rPr lang="en-US" sz="2000" dirty="0"/>
              <a:t>of </a:t>
            </a:r>
            <a:r>
              <a:rPr lang="en-US" sz="2000" dirty="0" smtClean="0"/>
              <a:t>2) </a:t>
            </a:r>
            <a:endParaRPr lang="en-US" sz="2000" dirty="0"/>
          </a:p>
        </p:txBody>
      </p:sp>
      <p:sp>
        <p:nvSpPr>
          <p:cNvPr id="3" name="Content Placeholder 2"/>
          <p:cNvSpPr>
            <a:spLocks noGrp="1"/>
          </p:cNvSpPr>
          <p:nvPr>
            <p:ph idx="1"/>
          </p:nvPr>
        </p:nvSpPr>
        <p:spPr/>
        <p:txBody>
          <a:bodyPr/>
          <a:lstStyle/>
          <a:p>
            <a:r>
              <a:rPr lang="en-US" dirty="0"/>
              <a:t>Most are not psychopaths or mentally ill</a:t>
            </a:r>
            <a:r>
              <a:rPr lang="en-US" dirty="0" smtClean="0"/>
              <a:t>.</a:t>
            </a:r>
          </a:p>
          <a:p>
            <a:r>
              <a:rPr lang="en-US" dirty="0" smtClean="0"/>
              <a:t>Many are well-educated and affluent.</a:t>
            </a:r>
            <a:endParaRPr lang="en-US" dirty="0"/>
          </a:p>
          <a:p>
            <a:r>
              <a:rPr lang="en-US" dirty="0" smtClean="0"/>
              <a:t>They </a:t>
            </a:r>
            <a:r>
              <a:rPr lang="en-US" dirty="0"/>
              <a:t>have </a:t>
            </a:r>
            <a:r>
              <a:rPr lang="en-US" dirty="0" smtClean="0"/>
              <a:t>been:</a:t>
            </a:r>
          </a:p>
          <a:p>
            <a:pPr lvl="1"/>
            <a:r>
              <a:rPr lang="en-US" dirty="0" smtClean="0"/>
              <a:t>entrapped </a:t>
            </a:r>
            <a:r>
              <a:rPr lang="en-US" dirty="0"/>
              <a:t>into taking increasingly violent actions against real and perceived </a:t>
            </a:r>
            <a:r>
              <a:rPr lang="en-US" dirty="0" smtClean="0"/>
              <a:t>enemies</a:t>
            </a:r>
          </a:p>
          <a:p>
            <a:pPr lvl="1"/>
            <a:r>
              <a:rPr lang="en-US" dirty="0" smtClean="0"/>
              <a:t>encouraged </a:t>
            </a:r>
            <a:r>
              <a:rPr lang="en-US" dirty="0"/>
              <a:t>to attribute all problems to that one </a:t>
            </a:r>
            <a:r>
              <a:rPr lang="en-US" dirty="0" smtClean="0"/>
              <a:t>enemy</a:t>
            </a:r>
          </a:p>
          <a:p>
            <a:pPr lvl="1"/>
            <a:r>
              <a:rPr lang="en-US" dirty="0" smtClean="0"/>
              <a:t>offered </a:t>
            </a:r>
            <a:r>
              <a:rPr lang="en-US" dirty="0"/>
              <a:t>a new identity and </a:t>
            </a:r>
            <a:r>
              <a:rPr lang="en-US" dirty="0" smtClean="0"/>
              <a:t>salvation</a:t>
            </a:r>
          </a:p>
          <a:p>
            <a:pPr lvl="1"/>
            <a:r>
              <a:rPr lang="en-US" dirty="0" smtClean="0"/>
              <a:t>cut </a:t>
            </a:r>
            <a:r>
              <a:rPr lang="en-US" dirty="0"/>
              <a:t>off from access to dissonant </a:t>
            </a:r>
            <a:r>
              <a:rPr lang="en-US" dirty="0" smtClean="0"/>
              <a:t>information</a:t>
            </a:r>
          </a:p>
          <a:p>
            <a:r>
              <a:rPr lang="en-US" dirty="0" smtClean="0"/>
              <a:t>Methods are similar to religious and other sects.</a:t>
            </a:r>
            <a:endParaRPr lang="en-US" dirty="0"/>
          </a:p>
        </p:txBody>
      </p:sp>
    </p:spTree>
    <p:extLst>
      <p:ext uri="{BB962C8B-B14F-4D97-AF65-F5344CB8AC3E}">
        <p14:creationId xmlns:p14="http://schemas.microsoft.com/office/powerpoint/2010/main" val="29204630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Individuals in Groups </a:t>
            </a:r>
          </a:p>
        </p:txBody>
      </p:sp>
      <p:sp>
        <p:nvSpPr>
          <p:cNvPr id="5" name="Content Placeholder 4"/>
          <p:cNvSpPr>
            <a:spLocks noGrp="1"/>
          </p:cNvSpPr>
          <p:nvPr>
            <p:ph idx="1"/>
          </p:nvPr>
        </p:nvSpPr>
        <p:spPr/>
        <p:txBody>
          <a:bodyPr/>
          <a:lstStyle/>
          <a:p>
            <a:r>
              <a:rPr lang="en-US" sz="2800" b="1" dirty="0"/>
              <a:t>LO 8.3.A</a:t>
            </a:r>
            <a:r>
              <a:rPr lang="en-US" sz="2800" dirty="0"/>
              <a:t> Outline the basic procedures and findings of the Asch line-judging study.</a:t>
            </a:r>
          </a:p>
          <a:p>
            <a:r>
              <a:rPr lang="en-US" sz="2800" b="1" dirty="0"/>
              <a:t>LO 8.3.B</a:t>
            </a:r>
            <a:r>
              <a:rPr lang="en-US" sz="2800" dirty="0"/>
              <a:t> List four symptoms of groupthink.</a:t>
            </a:r>
          </a:p>
          <a:p>
            <a:r>
              <a:rPr lang="en-US" sz="2800" b="1" dirty="0"/>
              <a:t>LO 8.3.C</a:t>
            </a:r>
            <a:r>
              <a:rPr lang="en-US" sz="2800" dirty="0"/>
              <a:t> Explain how diffusion of responsibility and deindividuation contribute to the madness of crowds.</a:t>
            </a:r>
          </a:p>
          <a:p>
            <a:r>
              <a:rPr lang="en-US" sz="2800" b="1" dirty="0"/>
              <a:t>LO 8.3.D</a:t>
            </a:r>
            <a:r>
              <a:rPr lang="en-US" sz="2800" dirty="0"/>
              <a:t> Discuss four situational factors that increase one’s likelihood to offer help to others. </a:t>
            </a:r>
          </a:p>
        </p:txBody>
      </p:sp>
    </p:spTree>
    <p:extLst>
      <p:ext uri="{BB962C8B-B14F-4D97-AF65-F5344CB8AC3E}">
        <p14:creationId xmlns:p14="http://schemas.microsoft.com/office/powerpoint/2010/main" val="2130974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Conformity </a:t>
            </a:r>
            <a:r>
              <a:rPr lang="en-US" sz="2000" dirty="0" smtClean="0"/>
              <a:t>(1 </a:t>
            </a:r>
            <a:r>
              <a:rPr lang="en-US" sz="2000" dirty="0"/>
              <a:t>of </a:t>
            </a:r>
            <a:r>
              <a:rPr lang="en-US" sz="2000" dirty="0" smtClean="0"/>
              <a:t>2) </a:t>
            </a:r>
            <a:endParaRPr lang="en-US" dirty="0"/>
          </a:p>
        </p:txBody>
      </p:sp>
      <p:sp>
        <p:nvSpPr>
          <p:cNvPr id="3" name="Content Placeholder 2"/>
          <p:cNvSpPr>
            <a:spLocks noGrp="1"/>
          </p:cNvSpPr>
          <p:nvPr>
            <p:ph idx="1"/>
          </p:nvPr>
        </p:nvSpPr>
        <p:spPr/>
        <p:txBody>
          <a:bodyPr/>
          <a:lstStyle/>
          <a:p>
            <a:r>
              <a:rPr lang="en-US" dirty="0"/>
              <a:t>In groups, individuals often behave differently than they would on their own</a:t>
            </a:r>
            <a:r>
              <a:rPr lang="en-US" dirty="0" smtClean="0"/>
              <a:t>.</a:t>
            </a:r>
          </a:p>
          <a:p>
            <a:r>
              <a:rPr lang="en-US" dirty="0" smtClean="0"/>
              <a:t>Conformity:</a:t>
            </a:r>
          </a:p>
          <a:p>
            <a:pPr lvl="1"/>
            <a:r>
              <a:rPr lang="en-US" dirty="0" smtClean="0"/>
              <a:t>permits </a:t>
            </a:r>
            <a:r>
              <a:rPr lang="en-US" dirty="0"/>
              <a:t>the smooth running of </a:t>
            </a:r>
            <a:r>
              <a:rPr lang="en-US" dirty="0" smtClean="0"/>
              <a:t>society, and</a:t>
            </a:r>
          </a:p>
          <a:p>
            <a:pPr lvl="1"/>
            <a:r>
              <a:rPr lang="en-US" dirty="0" smtClean="0"/>
              <a:t>allows </a:t>
            </a:r>
            <a:r>
              <a:rPr lang="en-US" dirty="0"/>
              <a:t>people to feel in harmony with others like </a:t>
            </a:r>
            <a:r>
              <a:rPr lang="en-US" dirty="0" smtClean="0"/>
              <a:t>them</a:t>
            </a:r>
          </a:p>
          <a:p>
            <a:r>
              <a:rPr lang="en-US" dirty="0"/>
              <a:t>Two basic, beneficial motives for conformity </a:t>
            </a:r>
            <a:r>
              <a:rPr lang="en-US" dirty="0" smtClean="0"/>
              <a:t>are:</a:t>
            </a:r>
          </a:p>
          <a:p>
            <a:pPr lvl="1"/>
            <a:r>
              <a:rPr lang="en-US" dirty="0" smtClean="0"/>
              <a:t>the </a:t>
            </a:r>
            <a:r>
              <a:rPr lang="en-US" i="1" dirty="0"/>
              <a:t>need for social acceptance</a:t>
            </a:r>
            <a:r>
              <a:rPr lang="en-US" dirty="0"/>
              <a:t> </a:t>
            </a:r>
            <a:endParaRPr lang="en-US" dirty="0" smtClean="0"/>
          </a:p>
          <a:p>
            <a:pPr lvl="1"/>
            <a:r>
              <a:rPr lang="en-US" dirty="0" smtClean="0"/>
              <a:t>the </a:t>
            </a:r>
            <a:r>
              <a:rPr lang="en-US" i="1" dirty="0"/>
              <a:t>need for </a:t>
            </a:r>
            <a:r>
              <a:rPr lang="en-US" i="1" dirty="0" smtClean="0"/>
              <a:t>information</a:t>
            </a:r>
            <a:endParaRPr lang="en-US" dirty="0"/>
          </a:p>
        </p:txBody>
      </p:sp>
    </p:spTree>
    <p:extLst>
      <p:ext uri="{BB962C8B-B14F-4D97-AF65-F5344CB8AC3E}">
        <p14:creationId xmlns:p14="http://schemas.microsoft.com/office/powerpoint/2010/main" val="23384692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Conformity </a:t>
            </a:r>
            <a:r>
              <a:rPr lang="en-US" sz="2000" dirty="0" smtClean="0"/>
              <a:t>(2 </a:t>
            </a:r>
            <a:r>
              <a:rPr lang="en-US" sz="2000" dirty="0"/>
              <a:t>of </a:t>
            </a:r>
            <a:r>
              <a:rPr lang="en-US" sz="2000" dirty="0" smtClean="0"/>
              <a:t>2) </a:t>
            </a:r>
            <a:endParaRPr lang="en-US" dirty="0"/>
          </a:p>
        </p:txBody>
      </p:sp>
      <p:sp>
        <p:nvSpPr>
          <p:cNvPr id="3" name="Content Placeholder 2"/>
          <p:cNvSpPr>
            <a:spLocks noGrp="1"/>
          </p:cNvSpPr>
          <p:nvPr>
            <p:ph idx="1"/>
          </p:nvPr>
        </p:nvSpPr>
        <p:spPr/>
        <p:txBody>
          <a:bodyPr/>
          <a:lstStyle/>
          <a:p>
            <a:r>
              <a:rPr lang="en-US" dirty="0" smtClean="0"/>
              <a:t>But like </a:t>
            </a:r>
            <a:r>
              <a:rPr lang="en-US" dirty="0"/>
              <a:t>obedience, conformity has negative consequences, notably its power to suppress critical thinking and creativity.</a:t>
            </a:r>
          </a:p>
          <a:p>
            <a:r>
              <a:rPr lang="en-US" dirty="0" smtClean="0"/>
              <a:t>The Asch </a:t>
            </a:r>
            <a:r>
              <a:rPr lang="en-US" dirty="0"/>
              <a:t>experiment </a:t>
            </a:r>
            <a:r>
              <a:rPr lang="en-US" dirty="0" smtClean="0"/>
              <a:t>showed that </a:t>
            </a:r>
            <a:r>
              <a:rPr lang="en-US" dirty="0"/>
              <a:t>most people will conform to the judgments of others even when the others are obviously wrong</a:t>
            </a:r>
            <a:r>
              <a:rPr lang="en-US" dirty="0" smtClean="0"/>
              <a:t>.</a:t>
            </a:r>
          </a:p>
          <a:p>
            <a:r>
              <a:rPr lang="en-US" dirty="0" smtClean="0"/>
              <a:t>In </a:t>
            </a:r>
            <a:r>
              <a:rPr lang="en-US" dirty="0"/>
              <a:t>a group, many people will deny </a:t>
            </a:r>
            <a:r>
              <a:rPr lang="en-US" dirty="0" smtClean="0"/>
              <a:t>their private </a:t>
            </a:r>
            <a:r>
              <a:rPr lang="en-US" dirty="0"/>
              <a:t>beliefs, agree with silly notions, and even repudiate their own values—just to </a:t>
            </a:r>
            <a:r>
              <a:rPr lang="en-US" dirty="0" smtClean="0"/>
              <a:t>be accepted</a:t>
            </a:r>
            <a:r>
              <a:rPr lang="en-US" dirty="0"/>
              <a:t>.</a:t>
            </a:r>
          </a:p>
        </p:txBody>
      </p:sp>
    </p:spTree>
    <p:extLst>
      <p:ext uri="{BB962C8B-B14F-4D97-AF65-F5344CB8AC3E}">
        <p14:creationId xmlns:p14="http://schemas.microsoft.com/office/powerpoint/2010/main" val="22697406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Groupthink </a:t>
            </a:r>
            <a:r>
              <a:rPr lang="en-US" sz="2000" dirty="0" smtClean="0"/>
              <a:t>(1 </a:t>
            </a:r>
            <a:r>
              <a:rPr lang="en-US" sz="2000" dirty="0"/>
              <a:t>of </a:t>
            </a:r>
            <a:r>
              <a:rPr lang="en-US" sz="2000" dirty="0" smtClean="0"/>
              <a:t>2) </a:t>
            </a:r>
            <a:endParaRPr lang="en-US" sz="2000" dirty="0"/>
          </a:p>
        </p:txBody>
      </p:sp>
      <p:sp>
        <p:nvSpPr>
          <p:cNvPr id="3" name="Content Placeholder 2"/>
          <p:cNvSpPr>
            <a:spLocks noGrp="1"/>
          </p:cNvSpPr>
          <p:nvPr>
            <p:ph idx="1"/>
          </p:nvPr>
        </p:nvSpPr>
        <p:spPr/>
        <p:txBody>
          <a:bodyPr/>
          <a:lstStyle/>
          <a:p>
            <a:r>
              <a:rPr lang="en-US" dirty="0"/>
              <a:t>Close-knit groups are vulnerable to </a:t>
            </a:r>
            <a:r>
              <a:rPr lang="en-US" i="1" dirty="0"/>
              <a:t>groupthink</a:t>
            </a:r>
            <a:r>
              <a:rPr lang="en-US" dirty="0"/>
              <a:t>, the tendency of group members </a:t>
            </a:r>
            <a:r>
              <a:rPr lang="en-US" dirty="0" smtClean="0"/>
              <a:t>to:</a:t>
            </a:r>
          </a:p>
          <a:p>
            <a:pPr lvl="1"/>
            <a:r>
              <a:rPr lang="en-US" dirty="0" smtClean="0"/>
              <a:t>think alike</a:t>
            </a:r>
          </a:p>
          <a:p>
            <a:pPr lvl="1"/>
            <a:r>
              <a:rPr lang="en-US" dirty="0" smtClean="0"/>
              <a:t>censor themselves</a:t>
            </a:r>
          </a:p>
          <a:p>
            <a:pPr lvl="1"/>
            <a:r>
              <a:rPr lang="en-US" dirty="0" smtClean="0"/>
              <a:t>actively </a:t>
            </a:r>
            <a:r>
              <a:rPr lang="en-US" dirty="0"/>
              <a:t>suppress disagreement, </a:t>
            </a:r>
            <a:r>
              <a:rPr lang="en-US" dirty="0" smtClean="0"/>
              <a:t>and</a:t>
            </a:r>
          </a:p>
          <a:p>
            <a:pPr lvl="1"/>
            <a:r>
              <a:rPr lang="en-US" dirty="0" smtClean="0"/>
              <a:t>feel </a:t>
            </a:r>
            <a:r>
              <a:rPr lang="en-US" dirty="0"/>
              <a:t>that their decisions are </a:t>
            </a:r>
            <a:r>
              <a:rPr lang="en-US" dirty="0" smtClean="0"/>
              <a:t>invulnerable</a:t>
            </a:r>
          </a:p>
          <a:p>
            <a:r>
              <a:rPr lang="en-US" dirty="0" smtClean="0"/>
              <a:t>Throughout </a:t>
            </a:r>
            <a:r>
              <a:rPr lang="en-US" dirty="0"/>
              <a:t>history, groupthink has led to disastrous decisions in military and </a:t>
            </a:r>
            <a:r>
              <a:rPr lang="en-US" dirty="0" smtClean="0"/>
              <a:t>civilian life</a:t>
            </a:r>
            <a:r>
              <a:rPr lang="en-US" dirty="0"/>
              <a:t>.</a:t>
            </a:r>
          </a:p>
        </p:txBody>
      </p:sp>
    </p:spTree>
    <p:extLst>
      <p:ext uri="{BB962C8B-B14F-4D97-AF65-F5344CB8AC3E}">
        <p14:creationId xmlns:p14="http://schemas.microsoft.com/office/powerpoint/2010/main" val="24178753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Groupthink </a:t>
            </a:r>
            <a:r>
              <a:rPr lang="en-US" sz="2000" dirty="0" smtClean="0"/>
              <a:t>(2 </a:t>
            </a:r>
            <a:r>
              <a:rPr lang="en-US" sz="2000" dirty="0"/>
              <a:t>of </a:t>
            </a:r>
            <a:r>
              <a:rPr lang="en-US" sz="2000" dirty="0" smtClean="0"/>
              <a:t>2) </a:t>
            </a:r>
            <a:endParaRPr lang="en-US" sz="2000" dirty="0"/>
          </a:p>
        </p:txBody>
      </p:sp>
      <p:sp>
        <p:nvSpPr>
          <p:cNvPr id="3" name="Content Placeholder 2"/>
          <p:cNvSpPr>
            <a:spLocks noGrp="1"/>
          </p:cNvSpPr>
          <p:nvPr>
            <p:ph idx="1"/>
          </p:nvPr>
        </p:nvSpPr>
        <p:spPr/>
        <p:txBody>
          <a:bodyPr/>
          <a:lstStyle/>
          <a:p>
            <a:r>
              <a:rPr lang="en-US" dirty="0"/>
              <a:t>Groupthink often produces faulty decisions because group members fail to seek disconfirming evidence for their ideas</a:t>
            </a:r>
            <a:r>
              <a:rPr lang="en-US" dirty="0" smtClean="0"/>
              <a:t>.</a:t>
            </a:r>
          </a:p>
          <a:p>
            <a:r>
              <a:rPr lang="en-US" dirty="0" smtClean="0"/>
              <a:t>Groupthink </a:t>
            </a:r>
            <a:r>
              <a:rPr lang="en-US" dirty="0"/>
              <a:t>can be minimized if the </a:t>
            </a:r>
            <a:r>
              <a:rPr lang="en-US" dirty="0" smtClean="0"/>
              <a:t>leader:</a:t>
            </a:r>
          </a:p>
          <a:p>
            <a:pPr lvl="1"/>
            <a:r>
              <a:rPr lang="en-US" dirty="0" smtClean="0"/>
              <a:t>rewards </a:t>
            </a:r>
            <a:r>
              <a:rPr lang="en-US" dirty="0"/>
              <a:t>the expression </a:t>
            </a:r>
            <a:r>
              <a:rPr lang="en-US" dirty="0" smtClean="0"/>
              <a:t>of doubt </a:t>
            </a:r>
            <a:r>
              <a:rPr lang="en-US" dirty="0"/>
              <a:t>and </a:t>
            </a:r>
            <a:r>
              <a:rPr lang="en-US" dirty="0" smtClean="0"/>
              <a:t>dissent</a:t>
            </a:r>
          </a:p>
          <a:p>
            <a:pPr lvl="1"/>
            <a:r>
              <a:rPr lang="en-US" dirty="0" smtClean="0"/>
              <a:t>protects </a:t>
            </a:r>
            <a:r>
              <a:rPr lang="en-US" dirty="0"/>
              <a:t>and encourages minority </a:t>
            </a:r>
            <a:r>
              <a:rPr lang="en-US" dirty="0" smtClean="0"/>
              <a:t>views</a:t>
            </a:r>
          </a:p>
          <a:p>
            <a:pPr lvl="1"/>
            <a:r>
              <a:rPr lang="en-US" dirty="0" smtClean="0"/>
              <a:t>asks </a:t>
            </a:r>
            <a:r>
              <a:rPr lang="en-US" dirty="0"/>
              <a:t>group members to </a:t>
            </a:r>
            <a:r>
              <a:rPr lang="en-US" dirty="0" smtClean="0"/>
              <a:t>generate as </a:t>
            </a:r>
            <a:r>
              <a:rPr lang="en-US" dirty="0"/>
              <a:t>many alternative solutions to a problem as they can think of, </a:t>
            </a:r>
            <a:r>
              <a:rPr lang="en-US" dirty="0" smtClean="0"/>
              <a:t>and</a:t>
            </a:r>
          </a:p>
          <a:p>
            <a:pPr lvl="1"/>
            <a:r>
              <a:rPr lang="en-US" dirty="0" smtClean="0"/>
              <a:t>has </a:t>
            </a:r>
            <a:r>
              <a:rPr lang="en-US" dirty="0"/>
              <a:t>everyone </a:t>
            </a:r>
            <a:r>
              <a:rPr lang="en-US" dirty="0" smtClean="0"/>
              <a:t>try to </a:t>
            </a:r>
            <a:r>
              <a:rPr lang="en-US" dirty="0"/>
              <a:t>think of the risks and disadvantages of the preferred </a:t>
            </a:r>
            <a:r>
              <a:rPr lang="en-US" dirty="0" smtClean="0"/>
              <a:t>decision</a:t>
            </a:r>
            <a:endParaRPr lang="en-US" dirty="0"/>
          </a:p>
        </p:txBody>
      </p:sp>
    </p:spTree>
    <p:extLst>
      <p:ext uri="{BB962C8B-B14F-4D97-AF65-F5344CB8AC3E}">
        <p14:creationId xmlns:p14="http://schemas.microsoft.com/office/powerpoint/2010/main" val="24912645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Wisdom and Madness </a:t>
            </a:r>
            <a:r>
              <a:rPr lang="en-US" dirty="0" smtClean="0"/>
              <a:t>of</a:t>
            </a:r>
            <a:br>
              <a:rPr lang="en-US" dirty="0" smtClean="0"/>
            </a:br>
            <a:r>
              <a:rPr lang="en-US" dirty="0" smtClean="0"/>
              <a:t>Crowds </a:t>
            </a:r>
            <a:r>
              <a:rPr lang="en-US" sz="2000" dirty="0" smtClean="0"/>
              <a:t>(1 </a:t>
            </a:r>
            <a:r>
              <a:rPr lang="en-US" sz="2000" dirty="0"/>
              <a:t>of </a:t>
            </a:r>
            <a:r>
              <a:rPr lang="en-US" sz="2000" dirty="0" smtClean="0"/>
              <a:t>4) </a:t>
            </a:r>
            <a:endParaRPr lang="en-US" sz="2000" dirty="0"/>
          </a:p>
        </p:txBody>
      </p:sp>
      <p:sp>
        <p:nvSpPr>
          <p:cNvPr id="3" name="Content Placeholder 2"/>
          <p:cNvSpPr>
            <a:spLocks noGrp="1"/>
          </p:cNvSpPr>
          <p:nvPr>
            <p:ph idx="1"/>
          </p:nvPr>
        </p:nvSpPr>
        <p:spPr/>
        <p:txBody>
          <a:bodyPr/>
          <a:lstStyle/>
          <a:p>
            <a:r>
              <a:rPr lang="en-US" dirty="0"/>
              <a:t>Sometimes a group’s collective judgment is better than that of its individual members—the “wisdom of crowds.</a:t>
            </a:r>
            <a:r>
              <a:rPr lang="en-US" dirty="0" smtClean="0"/>
              <a:t>”</a:t>
            </a:r>
          </a:p>
          <a:p>
            <a:r>
              <a:rPr lang="en-US" dirty="0" smtClean="0"/>
              <a:t>But </a:t>
            </a:r>
            <a:r>
              <a:rPr lang="en-US" dirty="0"/>
              <a:t>crowds can also </a:t>
            </a:r>
            <a:r>
              <a:rPr lang="en-US" dirty="0" smtClean="0"/>
              <a:t>spread:</a:t>
            </a:r>
          </a:p>
          <a:p>
            <a:pPr lvl="1"/>
            <a:r>
              <a:rPr lang="en-US" dirty="0" smtClean="0"/>
              <a:t>gossip</a:t>
            </a:r>
          </a:p>
          <a:p>
            <a:pPr lvl="1"/>
            <a:r>
              <a:rPr lang="en-US" dirty="0" smtClean="0"/>
              <a:t>panic</a:t>
            </a:r>
          </a:p>
          <a:p>
            <a:pPr lvl="1"/>
            <a:r>
              <a:rPr lang="en-US" dirty="0" smtClean="0"/>
              <a:t>rumor</a:t>
            </a:r>
          </a:p>
          <a:p>
            <a:pPr lvl="1"/>
            <a:r>
              <a:rPr lang="en-US" dirty="0" smtClean="0"/>
              <a:t>misinformation</a:t>
            </a:r>
          </a:p>
          <a:p>
            <a:r>
              <a:rPr lang="en-US" dirty="0"/>
              <a:t>They </a:t>
            </a:r>
            <a:r>
              <a:rPr lang="en-US" dirty="0" smtClean="0"/>
              <a:t>can also turn </a:t>
            </a:r>
            <a:r>
              <a:rPr lang="en-US" dirty="0"/>
              <a:t>from joyful and peaceful to violent </a:t>
            </a:r>
            <a:r>
              <a:rPr lang="en-US" dirty="0" smtClean="0"/>
              <a:t>and destructive </a:t>
            </a:r>
            <a:r>
              <a:rPr lang="en-US" dirty="0"/>
              <a:t>in a flash.</a:t>
            </a:r>
          </a:p>
        </p:txBody>
      </p:sp>
    </p:spTree>
    <p:extLst>
      <p:ext uri="{BB962C8B-B14F-4D97-AF65-F5344CB8AC3E}">
        <p14:creationId xmlns:p14="http://schemas.microsoft.com/office/powerpoint/2010/main" val="39992141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Wisdom and Madness </a:t>
            </a:r>
            <a:r>
              <a:rPr lang="en-US" dirty="0" smtClean="0"/>
              <a:t>of</a:t>
            </a:r>
            <a:br>
              <a:rPr lang="en-US" dirty="0" smtClean="0"/>
            </a:br>
            <a:r>
              <a:rPr lang="en-US" dirty="0" smtClean="0"/>
              <a:t>Crowds </a:t>
            </a:r>
            <a:r>
              <a:rPr lang="en-US" sz="2000" dirty="0" smtClean="0"/>
              <a:t>(2 </a:t>
            </a:r>
            <a:r>
              <a:rPr lang="en-US" sz="2000" dirty="0"/>
              <a:t>of </a:t>
            </a:r>
            <a:r>
              <a:rPr lang="en-US" sz="2000" dirty="0" smtClean="0"/>
              <a:t>4) </a:t>
            </a:r>
            <a:endParaRPr lang="en-US" sz="2000" dirty="0"/>
          </a:p>
        </p:txBody>
      </p:sp>
      <p:sp>
        <p:nvSpPr>
          <p:cNvPr id="3" name="Content Placeholder 2"/>
          <p:cNvSpPr>
            <a:spLocks noGrp="1"/>
          </p:cNvSpPr>
          <p:nvPr>
            <p:ph idx="1"/>
          </p:nvPr>
        </p:nvSpPr>
        <p:spPr/>
        <p:txBody>
          <a:bodyPr/>
          <a:lstStyle/>
          <a:p>
            <a:r>
              <a:rPr lang="en-US" dirty="0"/>
              <a:t>In groups, responsibility for an outcome </a:t>
            </a:r>
            <a:r>
              <a:rPr lang="en-US" dirty="0" smtClean="0"/>
              <a:t>is diffused</a:t>
            </a:r>
            <a:r>
              <a:rPr lang="en-US" dirty="0"/>
              <a:t>, or spread, among many people, </a:t>
            </a:r>
            <a:r>
              <a:rPr lang="en-US" dirty="0" smtClean="0"/>
              <a:t>reducing each </a:t>
            </a:r>
            <a:r>
              <a:rPr lang="en-US" dirty="0"/>
              <a:t>individual’s personal sense of accountability</a:t>
            </a:r>
            <a:r>
              <a:rPr lang="en-US" dirty="0" smtClean="0"/>
              <a:t>.</a:t>
            </a:r>
          </a:p>
          <a:p>
            <a:r>
              <a:rPr lang="en-US" dirty="0" smtClean="0"/>
              <a:t>This</a:t>
            </a:r>
            <a:r>
              <a:rPr lang="en-US" i="1" dirty="0" smtClean="0"/>
              <a:t> diffusion </a:t>
            </a:r>
            <a:r>
              <a:rPr lang="en-US" i="1" dirty="0"/>
              <a:t>of responsibility</a:t>
            </a:r>
            <a:r>
              <a:rPr lang="en-US" dirty="0"/>
              <a:t> in a group can lead to inaction on the part of individuals, as in </a:t>
            </a:r>
            <a:r>
              <a:rPr lang="en-US" i="1" dirty="0"/>
              <a:t>bystander apathy</a:t>
            </a:r>
            <a:r>
              <a:rPr lang="en-US" dirty="0" smtClean="0"/>
              <a:t>.</a:t>
            </a:r>
          </a:p>
          <a:p>
            <a:r>
              <a:rPr lang="en-US" dirty="0"/>
              <a:t>Individuals often fail </a:t>
            </a:r>
            <a:r>
              <a:rPr lang="en-US" dirty="0" smtClean="0"/>
              <a:t>to take </a:t>
            </a:r>
            <a:r>
              <a:rPr lang="en-US" dirty="0"/>
              <a:t>action or call for help when they see someone in trouble because they assume </a:t>
            </a:r>
            <a:r>
              <a:rPr lang="en-US" dirty="0" smtClean="0"/>
              <a:t>that someone </a:t>
            </a:r>
            <a:r>
              <a:rPr lang="en-US" dirty="0"/>
              <a:t>else will do </a:t>
            </a:r>
            <a:r>
              <a:rPr lang="en-US" dirty="0" smtClean="0"/>
              <a:t>so.</a:t>
            </a:r>
          </a:p>
        </p:txBody>
      </p:sp>
    </p:spTree>
    <p:extLst>
      <p:ext uri="{BB962C8B-B14F-4D97-AF65-F5344CB8AC3E}">
        <p14:creationId xmlns:p14="http://schemas.microsoft.com/office/powerpoint/2010/main" val="238111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and Rules </a:t>
            </a:r>
            <a:r>
              <a:rPr lang="en-US" sz="2000" dirty="0" smtClean="0"/>
              <a:t>(1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dirty="0" smtClean="0"/>
              <a:t>Social </a:t>
            </a:r>
            <a:r>
              <a:rPr lang="en-US" i="1" dirty="0" smtClean="0"/>
              <a:t>norms</a:t>
            </a:r>
            <a:r>
              <a:rPr lang="en-US" dirty="0" smtClean="0"/>
              <a:t> are rules about how we </a:t>
            </a:r>
            <a:r>
              <a:rPr lang="en-US" dirty="0"/>
              <a:t>are supposed to </a:t>
            </a:r>
            <a:r>
              <a:rPr lang="en-US" dirty="0" smtClean="0"/>
              <a:t>act.</a:t>
            </a:r>
          </a:p>
          <a:p>
            <a:r>
              <a:rPr lang="en-US" dirty="0" smtClean="0"/>
              <a:t>They are enforced by:</a:t>
            </a:r>
          </a:p>
          <a:p>
            <a:pPr lvl="1"/>
            <a:r>
              <a:rPr lang="en-US" dirty="0" smtClean="0"/>
              <a:t>threats </a:t>
            </a:r>
            <a:r>
              <a:rPr lang="en-US" dirty="0"/>
              <a:t>of punishment if we violate </a:t>
            </a:r>
            <a:r>
              <a:rPr lang="en-US" dirty="0" smtClean="0"/>
              <a:t>them, and</a:t>
            </a:r>
          </a:p>
          <a:p>
            <a:pPr lvl="1"/>
            <a:r>
              <a:rPr lang="en-US" dirty="0" smtClean="0"/>
              <a:t>promises of reward if we follow them</a:t>
            </a:r>
          </a:p>
          <a:p>
            <a:r>
              <a:rPr lang="en-US" dirty="0" smtClean="0"/>
              <a:t>Norms are the conventions of everyday life that make interactions with other people predictable and orderly.</a:t>
            </a:r>
            <a:endParaRPr lang="en-US" dirty="0"/>
          </a:p>
        </p:txBody>
      </p:sp>
    </p:spTree>
    <p:extLst>
      <p:ext uri="{BB962C8B-B14F-4D97-AF65-F5344CB8AC3E}">
        <p14:creationId xmlns:p14="http://schemas.microsoft.com/office/powerpoint/2010/main" val="40963199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Wisdom and Madness </a:t>
            </a:r>
            <a:r>
              <a:rPr lang="en-US" dirty="0" smtClean="0"/>
              <a:t>of</a:t>
            </a:r>
            <a:br>
              <a:rPr lang="en-US" dirty="0" smtClean="0"/>
            </a:br>
            <a:r>
              <a:rPr lang="en-US" dirty="0" smtClean="0"/>
              <a:t>Crowds </a:t>
            </a:r>
            <a:r>
              <a:rPr lang="en-US" sz="2000" dirty="0" smtClean="0"/>
              <a:t>(3 </a:t>
            </a:r>
            <a:r>
              <a:rPr lang="en-US" sz="2000" dirty="0"/>
              <a:t>of </a:t>
            </a:r>
            <a:r>
              <a:rPr lang="en-US" sz="2000" dirty="0" smtClean="0"/>
              <a:t>4) </a:t>
            </a:r>
            <a:endParaRPr lang="en-US" sz="2000" dirty="0"/>
          </a:p>
        </p:txBody>
      </p:sp>
      <p:sp>
        <p:nvSpPr>
          <p:cNvPr id="3" name="Content Placeholder 2"/>
          <p:cNvSpPr>
            <a:spLocks noGrp="1"/>
          </p:cNvSpPr>
          <p:nvPr>
            <p:ph idx="1"/>
          </p:nvPr>
        </p:nvSpPr>
        <p:spPr/>
        <p:txBody>
          <a:bodyPr/>
          <a:lstStyle/>
          <a:p>
            <a:r>
              <a:rPr lang="en-US" dirty="0" smtClean="0"/>
              <a:t>Diffusion </a:t>
            </a:r>
            <a:r>
              <a:rPr lang="en-US" dirty="0"/>
              <a:t>of responsibility is likely to occur under conditions that promote </a:t>
            </a:r>
            <a:r>
              <a:rPr lang="en-US" i="1" dirty="0"/>
              <a:t>deindividuation</a:t>
            </a:r>
            <a:r>
              <a:rPr lang="en-US" dirty="0"/>
              <a:t>, the loss of awareness of one’s </a:t>
            </a:r>
            <a:r>
              <a:rPr lang="en-US" dirty="0" smtClean="0"/>
              <a:t>individuality.</a:t>
            </a:r>
          </a:p>
          <a:p>
            <a:r>
              <a:rPr lang="en-US" dirty="0"/>
              <a:t>Deindividuation has long been considered a prime reason for mob violence</a:t>
            </a:r>
            <a:r>
              <a:rPr lang="en-US" dirty="0" smtClean="0"/>
              <a:t>.</a:t>
            </a:r>
          </a:p>
          <a:p>
            <a:r>
              <a:rPr lang="en-US" dirty="0" smtClean="0"/>
              <a:t>Individuals become </a:t>
            </a:r>
            <a:r>
              <a:rPr lang="en-US" i="1" dirty="0" smtClean="0"/>
              <a:t>disinhibited</a:t>
            </a:r>
            <a:r>
              <a:rPr lang="en-US" dirty="0"/>
              <a:t>, just as if they were intoxicated on alcohol</a:t>
            </a:r>
            <a:r>
              <a:rPr lang="en-US" dirty="0" smtClean="0"/>
              <a:t>.</a:t>
            </a:r>
          </a:p>
          <a:p>
            <a:r>
              <a:rPr lang="en-US" dirty="0" smtClean="0"/>
              <a:t>They are more likely to conform </a:t>
            </a:r>
            <a:r>
              <a:rPr lang="en-US" dirty="0"/>
              <a:t>to the </a:t>
            </a:r>
            <a:r>
              <a:rPr lang="en-US" dirty="0" smtClean="0"/>
              <a:t>norms of </a:t>
            </a:r>
            <a:r>
              <a:rPr lang="en-US" dirty="0"/>
              <a:t>the </a:t>
            </a:r>
            <a:r>
              <a:rPr lang="en-US" i="1" dirty="0"/>
              <a:t>specific </a:t>
            </a:r>
            <a:r>
              <a:rPr lang="en-US" i="1" dirty="0" smtClean="0"/>
              <a:t>situation</a:t>
            </a:r>
            <a:r>
              <a:rPr lang="en-US" dirty="0"/>
              <a:t> </a:t>
            </a:r>
            <a:r>
              <a:rPr lang="en-US" dirty="0" smtClean="0"/>
              <a:t>(antisocial </a:t>
            </a:r>
            <a:r>
              <a:rPr lang="en-US" dirty="0"/>
              <a:t>or </a:t>
            </a:r>
            <a:r>
              <a:rPr lang="en-US" dirty="0" smtClean="0"/>
              <a:t>prosocial).</a:t>
            </a:r>
            <a:endParaRPr lang="en-US" dirty="0"/>
          </a:p>
        </p:txBody>
      </p:sp>
    </p:spTree>
    <p:extLst>
      <p:ext uri="{BB962C8B-B14F-4D97-AF65-F5344CB8AC3E}">
        <p14:creationId xmlns:p14="http://schemas.microsoft.com/office/powerpoint/2010/main" val="35325631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Wisdom and Madness of</a:t>
            </a:r>
            <a:br>
              <a:rPr lang="en-US" dirty="0"/>
            </a:br>
            <a:r>
              <a:rPr lang="en-US" dirty="0"/>
              <a:t>Crowds </a:t>
            </a:r>
            <a:r>
              <a:rPr lang="en-US" sz="2000" dirty="0" smtClean="0"/>
              <a:t>(4 </a:t>
            </a:r>
            <a:r>
              <a:rPr lang="en-US" sz="2000" dirty="0"/>
              <a:t>of </a:t>
            </a:r>
            <a:r>
              <a:rPr lang="en-US" sz="2000" dirty="0" smtClean="0"/>
              <a:t>4) </a:t>
            </a:r>
            <a:endParaRPr lang="en-US" dirty="0"/>
          </a:p>
        </p:txBody>
      </p:sp>
      <p:sp>
        <p:nvSpPr>
          <p:cNvPr id="3" name="Content Placeholder 2"/>
          <p:cNvSpPr>
            <a:spLocks noGrp="1"/>
          </p:cNvSpPr>
          <p:nvPr>
            <p:ph idx="1"/>
          </p:nvPr>
        </p:nvSpPr>
        <p:spPr/>
        <p:txBody>
          <a:bodyPr/>
          <a:lstStyle/>
          <a:p>
            <a:r>
              <a:rPr lang="en-US" dirty="0"/>
              <a:t>In some situations, crowd norms lead deindividuated people to behave aggressively, but in others, crowd norms foster helpfulness</a:t>
            </a:r>
            <a:r>
              <a:rPr lang="en-US" dirty="0" smtClean="0"/>
              <a:t>.</a:t>
            </a:r>
          </a:p>
          <a:p>
            <a:r>
              <a:rPr lang="en-US" dirty="0"/>
              <a:t>In truly dangerous, </a:t>
            </a:r>
            <a:r>
              <a:rPr lang="en-US" i="1" dirty="0"/>
              <a:t>unambiguous</a:t>
            </a:r>
            <a:r>
              <a:rPr lang="en-US" dirty="0"/>
              <a:t> emergencies people are more likely to </a:t>
            </a:r>
            <a:r>
              <a:rPr lang="en-US" dirty="0" smtClean="0"/>
              <a:t>help.</a:t>
            </a:r>
          </a:p>
          <a:p>
            <a:r>
              <a:rPr lang="en-US" dirty="0" smtClean="0"/>
              <a:t>In fact, they </a:t>
            </a:r>
            <a:r>
              <a:rPr lang="en-US" dirty="0"/>
              <a:t>are often spurred to do so by the presence of others</a:t>
            </a:r>
            <a:r>
              <a:rPr lang="en-US" dirty="0" smtClean="0"/>
              <a:t>.</a:t>
            </a:r>
            <a:endParaRPr lang="en-US" dirty="0"/>
          </a:p>
        </p:txBody>
      </p:sp>
    </p:spTree>
    <p:extLst>
      <p:ext uri="{BB962C8B-B14F-4D97-AF65-F5344CB8AC3E}">
        <p14:creationId xmlns:p14="http://schemas.microsoft.com/office/powerpoint/2010/main" val="2614103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Altruism and Dissent </a:t>
            </a:r>
            <a:r>
              <a:rPr lang="en-US" sz="2000" dirty="0" smtClean="0"/>
              <a:t>(1 </a:t>
            </a:r>
            <a:r>
              <a:rPr lang="en-US" sz="2000" dirty="0"/>
              <a:t>of </a:t>
            </a:r>
            <a:r>
              <a:rPr lang="en-US" sz="2000" dirty="0" smtClean="0"/>
              <a:t>2) </a:t>
            </a:r>
            <a:endParaRPr lang="en-US" dirty="0"/>
          </a:p>
        </p:txBody>
      </p:sp>
      <p:sp>
        <p:nvSpPr>
          <p:cNvPr id="3" name="Content Placeholder 2"/>
          <p:cNvSpPr>
            <a:spLocks noGrp="1"/>
          </p:cNvSpPr>
          <p:nvPr>
            <p:ph idx="1"/>
          </p:nvPr>
        </p:nvSpPr>
        <p:spPr/>
        <p:txBody>
          <a:bodyPr/>
          <a:lstStyle/>
          <a:p>
            <a:r>
              <a:rPr lang="en-US" dirty="0"/>
              <a:t>The costs of </a:t>
            </a:r>
            <a:r>
              <a:rPr lang="en-US" dirty="0" smtClean="0"/>
              <a:t>nonconformity, dissent</a:t>
            </a:r>
            <a:r>
              <a:rPr lang="en-US" dirty="0"/>
              <a:t>, courage, and honesty are often high</a:t>
            </a:r>
            <a:r>
              <a:rPr lang="en-US" dirty="0" smtClean="0"/>
              <a:t>.</a:t>
            </a:r>
          </a:p>
          <a:p>
            <a:r>
              <a:rPr lang="en-US" dirty="0" smtClean="0"/>
              <a:t>Whistle-blowers are punished for their bravery.</a:t>
            </a:r>
            <a:endParaRPr lang="en-US" dirty="0"/>
          </a:p>
          <a:p>
            <a:r>
              <a:rPr lang="en-US" dirty="0" smtClean="0"/>
              <a:t>But personal convictions and conscience can generate the </a:t>
            </a:r>
            <a:r>
              <a:rPr lang="en-US" dirty="0"/>
              <a:t>willingness </a:t>
            </a:r>
            <a:r>
              <a:rPr lang="en-US" dirty="0" smtClean="0"/>
              <a:t>to:</a:t>
            </a:r>
          </a:p>
          <a:p>
            <a:pPr marL="829818" lvl="1" indent="-342900"/>
            <a:r>
              <a:rPr lang="en-US" dirty="0" smtClean="0"/>
              <a:t>speak </a:t>
            </a:r>
            <a:r>
              <a:rPr lang="en-US" dirty="0"/>
              <a:t>up for an unpopular </a:t>
            </a:r>
            <a:r>
              <a:rPr lang="en-US" dirty="0" smtClean="0"/>
              <a:t>opinion</a:t>
            </a:r>
          </a:p>
          <a:p>
            <a:pPr marL="829818" lvl="1" indent="-342900"/>
            <a:r>
              <a:rPr lang="en-US" dirty="0" smtClean="0"/>
              <a:t>blow </a:t>
            </a:r>
            <a:r>
              <a:rPr lang="en-US" dirty="0"/>
              <a:t>the whistle on illegal </a:t>
            </a:r>
            <a:r>
              <a:rPr lang="en-US" dirty="0" smtClean="0"/>
              <a:t>practices</a:t>
            </a:r>
          </a:p>
          <a:p>
            <a:pPr marL="829818" lvl="1" indent="-342900"/>
            <a:r>
              <a:rPr lang="en-US" dirty="0" smtClean="0"/>
              <a:t>help </a:t>
            </a:r>
            <a:r>
              <a:rPr lang="en-US" dirty="0"/>
              <a:t>a stranger in </a:t>
            </a:r>
            <a:r>
              <a:rPr lang="en-US" dirty="0" smtClean="0"/>
              <a:t>trouble</a:t>
            </a:r>
          </a:p>
          <a:p>
            <a:pPr marL="829818" lvl="1" indent="-342900"/>
            <a:r>
              <a:rPr lang="en-US" dirty="0" smtClean="0"/>
              <a:t>perform </a:t>
            </a:r>
            <a:r>
              <a:rPr lang="en-US" dirty="0"/>
              <a:t>other acts of </a:t>
            </a:r>
            <a:r>
              <a:rPr lang="en-US" i="1" dirty="0" smtClean="0"/>
              <a:t>altruism</a:t>
            </a:r>
          </a:p>
          <a:p>
            <a:endParaRPr lang="en-US" dirty="0" smtClean="0"/>
          </a:p>
        </p:txBody>
      </p:sp>
    </p:spTree>
    <p:extLst>
      <p:ext uri="{BB962C8B-B14F-4D97-AF65-F5344CB8AC3E}">
        <p14:creationId xmlns:p14="http://schemas.microsoft.com/office/powerpoint/2010/main" val="27469944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Altruism and Dissent </a:t>
            </a:r>
            <a:r>
              <a:rPr lang="en-US" sz="2000" dirty="0" smtClean="0"/>
              <a:t>(2 </a:t>
            </a:r>
            <a:r>
              <a:rPr lang="en-US" sz="2000" dirty="0"/>
              <a:t>of </a:t>
            </a:r>
            <a:r>
              <a:rPr lang="en-US" sz="2000" dirty="0" smtClean="0"/>
              <a:t>2) </a:t>
            </a:r>
            <a:endParaRPr lang="en-US" dirty="0"/>
          </a:p>
        </p:txBody>
      </p:sp>
      <p:sp>
        <p:nvSpPr>
          <p:cNvPr id="3" name="Content Placeholder 2"/>
          <p:cNvSpPr>
            <a:spLocks noGrp="1"/>
          </p:cNvSpPr>
          <p:nvPr>
            <p:ph idx="1"/>
          </p:nvPr>
        </p:nvSpPr>
        <p:spPr/>
        <p:txBody>
          <a:bodyPr/>
          <a:lstStyle/>
          <a:p>
            <a:r>
              <a:rPr lang="en-US" dirty="0"/>
              <a:t>But several situational factors are also </a:t>
            </a:r>
            <a:r>
              <a:rPr lang="en-US" dirty="0" smtClean="0"/>
              <a:t>important:</a:t>
            </a:r>
          </a:p>
          <a:p>
            <a:pPr lvl="1"/>
            <a:r>
              <a:rPr lang="en-US" dirty="0" smtClean="0"/>
              <a:t>The </a:t>
            </a:r>
            <a:r>
              <a:rPr lang="en-US" dirty="0"/>
              <a:t>person perceives that help is </a:t>
            </a:r>
            <a:r>
              <a:rPr lang="en-US" dirty="0" smtClean="0"/>
              <a:t>needed.</a:t>
            </a:r>
          </a:p>
          <a:p>
            <a:pPr lvl="1"/>
            <a:r>
              <a:rPr lang="en-US" dirty="0" smtClean="0"/>
              <a:t>Cultural </a:t>
            </a:r>
            <a:r>
              <a:rPr lang="en-US" dirty="0"/>
              <a:t>norms support taking </a:t>
            </a:r>
            <a:r>
              <a:rPr lang="en-US" dirty="0" smtClean="0"/>
              <a:t>action.</a:t>
            </a:r>
          </a:p>
          <a:p>
            <a:pPr lvl="1"/>
            <a:r>
              <a:rPr lang="en-US" dirty="0" smtClean="0"/>
              <a:t>The </a:t>
            </a:r>
            <a:r>
              <a:rPr lang="en-US" dirty="0"/>
              <a:t>person has an </a:t>
            </a:r>
            <a:r>
              <a:rPr lang="en-US" dirty="0" smtClean="0"/>
              <a:t>ally.</a:t>
            </a:r>
          </a:p>
          <a:p>
            <a:pPr lvl="1"/>
            <a:r>
              <a:rPr lang="en-US" dirty="0" smtClean="0"/>
              <a:t>The </a:t>
            </a:r>
            <a:r>
              <a:rPr lang="en-US" dirty="0"/>
              <a:t>person becomes entrapped in a commitment to help or dissent. </a:t>
            </a:r>
            <a:endParaRPr lang="en-US" dirty="0" smtClean="0"/>
          </a:p>
          <a:p>
            <a:r>
              <a:rPr lang="en-US" dirty="0" smtClean="0"/>
              <a:t>Certain </a:t>
            </a:r>
            <a:r>
              <a:rPr lang="en-US" dirty="0"/>
              <a:t>social and cultural factors make altruism, disobedience, and </a:t>
            </a:r>
            <a:r>
              <a:rPr lang="en-US" dirty="0" smtClean="0"/>
              <a:t>dissent more </a:t>
            </a:r>
            <a:r>
              <a:rPr lang="en-US" dirty="0"/>
              <a:t>likely to occur, just as other external factors suppress them.</a:t>
            </a:r>
          </a:p>
        </p:txBody>
      </p:sp>
    </p:spTree>
    <p:extLst>
      <p:ext uri="{BB962C8B-B14F-4D97-AF65-F5344CB8AC3E}">
        <p14:creationId xmlns:p14="http://schemas.microsoft.com/office/powerpoint/2010/main" val="28418624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Us Versus Them: Group Identity </a:t>
            </a:r>
          </a:p>
        </p:txBody>
      </p:sp>
      <p:sp>
        <p:nvSpPr>
          <p:cNvPr id="5" name="Content Placeholder 4"/>
          <p:cNvSpPr>
            <a:spLocks noGrp="1"/>
          </p:cNvSpPr>
          <p:nvPr>
            <p:ph idx="1"/>
          </p:nvPr>
        </p:nvSpPr>
        <p:spPr/>
        <p:txBody>
          <a:bodyPr/>
          <a:lstStyle/>
          <a:p>
            <a:r>
              <a:rPr lang="en-US" sz="2800" b="1" dirty="0"/>
              <a:t>LO 8.4.A</a:t>
            </a:r>
            <a:r>
              <a:rPr lang="en-US" sz="2800" dirty="0"/>
              <a:t> Contrast social identity, ethnic identity, and acculturation, and offer examples of each concept.</a:t>
            </a:r>
          </a:p>
          <a:p>
            <a:r>
              <a:rPr lang="en-US" sz="2800" b="1" dirty="0"/>
              <a:t>LO 8.4.B</a:t>
            </a:r>
            <a:r>
              <a:rPr lang="en-US" sz="2800" dirty="0"/>
              <a:t> Define ethnocentrism, and describe how it contributes to us–them dichotomies.</a:t>
            </a:r>
          </a:p>
          <a:p>
            <a:r>
              <a:rPr lang="en-US" sz="2800" b="1" dirty="0"/>
              <a:t>LO 8.4.C</a:t>
            </a:r>
            <a:r>
              <a:rPr lang="en-US" sz="2800" dirty="0"/>
              <a:t> Define what a stereotype is, and discuss three ways in which stereotypes distort reality. </a:t>
            </a:r>
          </a:p>
        </p:txBody>
      </p:sp>
    </p:spTree>
    <p:extLst>
      <p:ext uri="{BB962C8B-B14F-4D97-AF65-F5344CB8AC3E}">
        <p14:creationId xmlns:p14="http://schemas.microsoft.com/office/powerpoint/2010/main" val="7672519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Ethnic Identity </a:t>
            </a:r>
            <a:r>
              <a:rPr lang="en-US" sz="2000" dirty="0" smtClean="0"/>
              <a:t>(1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dirty="0"/>
              <a:t>People develop </a:t>
            </a:r>
            <a:r>
              <a:rPr lang="en-US" i="1" dirty="0"/>
              <a:t>social identities</a:t>
            </a:r>
            <a:r>
              <a:rPr lang="en-US" dirty="0"/>
              <a:t> based on </a:t>
            </a:r>
            <a:r>
              <a:rPr lang="en-US" dirty="0" smtClean="0"/>
              <a:t>their:</a:t>
            </a:r>
          </a:p>
          <a:p>
            <a:pPr lvl="1"/>
            <a:r>
              <a:rPr lang="en-US" dirty="0" smtClean="0"/>
              <a:t>ethnicity (including nationality)</a:t>
            </a:r>
          </a:p>
          <a:p>
            <a:pPr lvl="1"/>
            <a:r>
              <a:rPr lang="en-US" dirty="0" smtClean="0"/>
              <a:t>religion</a:t>
            </a:r>
          </a:p>
          <a:p>
            <a:pPr lvl="1"/>
            <a:r>
              <a:rPr lang="en-US" dirty="0" smtClean="0"/>
              <a:t>occupation</a:t>
            </a:r>
          </a:p>
          <a:p>
            <a:pPr lvl="1"/>
            <a:r>
              <a:rPr lang="en-US" dirty="0" smtClean="0"/>
              <a:t>other </a:t>
            </a:r>
            <a:r>
              <a:rPr lang="en-US" dirty="0"/>
              <a:t>social </a:t>
            </a:r>
            <a:r>
              <a:rPr lang="en-US" dirty="0" smtClean="0"/>
              <a:t>memberships</a:t>
            </a:r>
          </a:p>
          <a:p>
            <a:r>
              <a:rPr lang="en-US" dirty="0" smtClean="0"/>
              <a:t>In multicultural </a:t>
            </a:r>
            <a:r>
              <a:rPr lang="en-US" dirty="0"/>
              <a:t>societies such as the United States and Canada, different social identities </a:t>
            </a:r>
            <a:r>
              <a:rPr lang="en-US" dirty="0" smtClean="0"/>
              <a:t>sometimes collide</a:t>
            </a:r>
            <a:r>
              <a:rPr lang="en-US" dirty="0"/>
              <a:t>.</a:t>
            </a:r>
          </a:p>
        </p:txBody>
      </p:sp>
    </p:spTree>
    <p:extLst>
      <p:ext uri="{BB962C8B-B14F-4D97-AF65-F5344CB8AC3E}">
        <p14:creationId xmlns:p14="http://schemas.microsoft.com/office/powerpoint/2010/main" val="8703103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Ethnic Identity </a:t>
            </a:r>
            <a:r>
              <a:rPr lang="en-US" sz="2000" dirty="0" smtClean="0"/>
              <a:t>(2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dirty="0" smtClean="0"/>
              <a:t>People </a:t>
            </a:r>
            <a:r>
              <a:rPr lang="en-US" dirty="0"/>
              <a:t>often face the dilemma </a:t>
            </a:r>
            <a:r>
              <a:rPr lang="en-US" dirty="0" smtClean="0"/>
              <a:t>between:</a:t>
            </a:r>
          </a:p>
          <a:p>
            <a:pPr lvl="1"/>
            <a:r>
              <a:rPr lang="en-US" dirty="0" smtClean="0"/>
              <a:t>ethnic identity</a:t>
            </a:r>
          </a:p>
          <a:p>
            <a:pPr lvl="2"/>
            <a:r>
              <a:rPr lang="en-US" dirty="0" smtClean="0"/>
              <a:t>a close </a:t>
            </a:r>
            <a:r>
              <a:rPr lang="en-US" dirty="0"/>
              <a:t>identification with a religious or ethnic </a:t>
            </a:r>
            <a:r>
              <a:rPr lang="en-US" dirty="0" smtClean="0"/>
              <a:t>group</a:t>
            </a:r>
          </a:p>
          <a:p>
            <a:pPr lvl="1"/>
            <a:r>
              <a:rPr lang="en-US" dirty="0" smtClean="0"/>
              <a:t>acculturation</a:t>
            </a:r>
          </a:p>
          <a:p>
            <a:pPr lvl="2"/>
            <a:r>
              <a:rPr lang="en-US" dirty="0" smtClean="0"/>
              <a:t>identification with the </a:t>
            </a:r>
            <a:r>
              <a:rPr lang="en-US" dirty="0"/>
              <a:t>dominant </a:t>
            </a:r>
            <a:r>
              <a:rPr lang="en-US" dirty="0" smtClean="0"/>
              <a:t>culture</a:t>
            </a:r>
          </a:p>
          <a:p>
            <a:r>
              <a:rPr lang="en-US" dirty="0"/>
              <a:t>The hallmarks of having an ethnic </a:t>
            </a:r>
            <a:r>
              <a:rPr lang="en-US" dirty="0" smtClean="0"/>
              <a:t>identity: </a:t>
            </a:r>
          </a:p>
          <a:p>
            <a:pPr lvl="1"/>
            <a:r>
              <a:rPr lang="en-US" dirty="0" smtClean="0"/>
              <a:t>identify </a:t>
            </a:r>
            <a:r>
              <a:rPr lang="en-US" dirty="0"/>
              <a:t>with the </a:t>
            </a:r>
            <a:r>
              <a:rPr lang="en-US" dirty="0" smtClean="0"/>
              <a:t>group</a:t>
            </a:r>
          </a:p>
          <a:p>
            <a:pPr lvl="1"/>
            <a:r>
              <a:rPr lang="en-US" dirty="0" smtClean="0"/>
              <a:t>feel </a:t>
            </a:r>
            <a:r>
              <a:rPr lang="en-US" dirty="0"/>
              <a:t>proud to be a </a:t>
            </a:r>
            <a:r>
              <a:rPr lang="en-US" dirty="0" smtClean="0"/>
              <a:t>member</a:t>
            </a:r>
          </a:p>
          <a:p>
            <a:pPr lvl="1"/>
            <a:r>
              <a:rPr lang="en-US" dirty="0" smtClean="0"/>
              <a:t>feel </a:t>
            </a:r>
            <a:r>
              <a:rPr lang="en-US" dirty="0"/>
              <a:t>emotionally attached to the </a:t>
            </a:r>
            <a:r>
              <a:rPr lang="en-US" dirty="0" smtClean="0"/>
              <a:t>group</a:t>
            </a:r>
          </a:p>
          <a:p>
            <a:pPr lvl="1"/>
            <a:r>
              <a:rPr lang="en-US" dirty="0" smtClean="0"/>
              <a:t>conform </a:t>
            </a:r>
            <a:r>
              <a:rPr lang="en-US" dirty="0"/>
              <a:t>to the group’s rules, values, and </a:t>
            </a:r>
            <a:r>
              <a:rPr lang="en-US" dirty="0" smtClean="0"/>
              <a:t>norms</a:t>
            </a:r>
            <a:endParaRPr lang="en-US" dirty="0"/>
          </a:p>
        </p:txBody>
      </p:sp>
    </p:spTree>
    <p:extLst>
      <p:ext uri="{BB962C8B-B14F-4D97-AF65-F5344CB8AC3E}">
        <p14:creationId xmlns:p14="http://schemas.microsoft.com/office/powerpoint/2010/main" val="1979498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Ethnic Identity </a:t>
            </a:r>
            <a:r>
              <a:rPr lang="en-US" sz="2000" dirty="0" smtClean="0"/>
              <a:t>(3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dirty="0"/>
              <a:t>Many Americans today do not want to be pigeonholed into one ethnic or racial category.</a:t>
            </a:r>
          </a:p>
          <a:p>
            <a:r>
              <a:rPr lang="en-US" dirty="0"/>
              <a:t>Some have created combination </a:t>
            </a:r>
            <a:r>
              <a:rPr lang="en-US" dirty="0" smtClean="0"/>
              <a:t>identities:</a:t>
            </a:r>
          </a:p>
          <a:p>
            <a:pPr lvl="1"/>
            <a:r>
              <a:rPr lang="en-US" dirty="0" smtClean="0"/>
              <a:t>Blaxican (African American and Mexican)</a:t>
            </a:r>
          </a:p>
          <a:p>
            <a:pPr lvl="1"/>
            <a:r>
              <a:rPr lang="en-US" dirty="0" smtClean="0"/>
              <a:t>Negripino (African American and Filipino)</a:t>
            </a:r>
          </a:p>
          <a:p>
            <a:pPr lvl="1"/>
            <a:r>
              <a:rPr lang="en-US" dirty="0" smtClean="0"/>
              <a:t>Chino-Latino (Chinese and Hispanic)</a:t>
            </a:r>
          </a:p>
          <a:p>
            <a:r>
              <a:rPr lang="en-US" dirty="0" smtClean="0"/>
              <a:t>Most </a:t>
            </a:r>
            <a:r>
              <a:rPr lang="en-US" dirty="0"/>
              <a:t>minorities remain identified with their ethnicity </a:t>
            </a:r>
            <a:r>
              <a:rPr lang="en-US" dirty="0" smtClean="0"/>
              <a:t>of origin</a:t>
            </a:r>
            <a:r>
              <a:rPr lang="en-US" dirty="0"/>
              <a:t>, while picking and choosing among the values, foods, and </a:t>
            </a:r>
            <a:r>
              <a:rPr lang="en-US" dirty="0" smtClean="0"/>
              <a:t>customs of </a:t>
            </a:r>
            <a:r>
              <a:rPr lang="en-US" dirty="0"/>
              <a:t>the mainstream culture.</a:t>
            </a:r>
          </a:p>
        </p:txBody>
      </p:sp>
    </p:spTree>
    <p:extLst>
      <p:ext uri="{BB962C8B-B14F-4D97-AF65-F5344CB8AC3E}">
        <p14:creationId xmlns:p14="http://schemas.microsoft.com/office/powerpoint/2010/main" val="27005707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Ethnocentrism </a:t>
            </a:r>
            <a:r>
              <a:rPr lang="en-US" sz="2000" dirty="0" smtClean="0"/>
              <a:t>(1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i="1" dirty="0"/>
              <a:t>Ethnocentrism</a:t>
            </a:r>
            <a:r>
              <a:rPr lang="en-US" dirty="0"/>
              <a:t>, the belief that one’s own ethnic group or religion is superior to all others, promotes “us–them” thinking</a:t>
            </a:r>
            <a:r>
              <a:rPr lang="en-US" dirty="0" smtClean="0"/>
              <a:t>.</a:t>
            </a:r>
          </a:p>
          <a:p>
            <a:r>
              <a:rPr lang="en-US" dirty="0"/>
              <a:t>Ethnocentrism rests on a fundamental social identity: us</a:t>
            </a:r>
            <a:r>
              <a:rPr lang="en-US" dirty="0" smtClean="0"/>
              <a:t>.</a:t>
            </a:r>
          </a:p>
          <a:p>
            <a:r>
              <a:rPr lang="en-US" dirty="0" smtClean="0"/>
              <a:t>As </a:t>
            </a:r>
            <a:r>
              <a:rPr lang="en-US" dirty="0"/>
              <a:t>soon as people have </a:t>
            </a:r>
            <a:r>
              <a:rPr lang="en-US" dirty="0" smtClean="0"/>
              <a:t>created a </a:t>
            </a:r>
            <a:r>
              <a:rPr lang="en-US" dirty="0"/>
              <a:t>category called “us,” </a:t>
            </a:r>
            <a:r>
              <a:rPr lang="en-US" dirty="0" smtClean="0"/>
              <a:t>they </a:t>
            </a:r>
            <a:r>
              <a:rPr lang="en-US" dirty="0"/>
              <a:t>invariably perceive everybody else as “not-us.”</a:t>
            </a:r>
          </a:p>
        </p:txBody>
      </p:sp>
    </p:spTree>
    <p:extLst>
      <p:ext uri="{BB962C8B-B14F-4D97-AF65-F5344CB8AC3E}">
        <p14:creationId xmlns:p14="http://schemas.microsoft.com/office/powerpoint/2010/main" val="5926811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Ethnocentrism </a:t>
            </a:r>
            <a:r>
              <a:rPr lang="en-US" sz="2000" dirty="0" smtClean="0"/>
              <a:t>(2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dirty="0"/>
              <a:t>One effective strategy for reducing us–them thinking and hostility between groups is </a:t>
            </a:r>
            <a:r>
              <a:rPr lang="en-US" i="1" dirty="0"/>
              <a:t>interdependence</a:t>
            </a:r>
            <a:r>
              <a:rPr lang="en-US" dirty="0"/>
              <a:t>, having both sides work together to reach a common goal</a:t>
            </a:r>
            <a:r>
              <a:rPr lang="en-US" dirty="0" smtClean="0"/>
              <a:t>.</a:t>
            </a:r>
          </a:p>
          <a:p>
            <a:pPr lvl="1"/>
            <a:r>
              <a:rPr lang="en-US" dirty="0" smtClean="0"/>
              <a:t>Robbers Cave experiment</a:t>
            </a:r>
          </a:p>
          <a:p>
            <a:r>
              <a:rPr lang="en-US" dirty="0" smtClean="0"/>
              <a:t>Cooperation </a:t>
            </a:r>
            <a:r>
              <a:rPr lang="en-US" dirty="0"/>
              <a:t>causes people to think </a:t>
            </a:r>
            <a:r>
              <a:rPr lang="en-US" dirty="0" smtClean="0"/>
              <a:t>of themselves </a:t>
            </a:r>
            <a:r>
              <a:rPr lang="en-US" dirty="0"/>
              <a:t>as members of one big group instead of two opposed groups, us and them</a:t>
            </a:r>
            <a:r>
              <a:rPr lang="en-US" dirty="0" smtClean="0"/>
              <a:t>.</a:t>
            </a:r>
          </a:p>
        </p:txBody>
      </p:sp>
    </p:spTree>
    <p:extLst>
      <p:ext uri="{BB962C8B-B14F-4D97-AF65-F5344CB8AC3E}">
        <p14:creationId xmlns:p14="http://schemas.microsoft.com/office/powerpoint/2010/main" val="2004006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and Rules </a:t>
            </a:r>
            <a:r>
              <a:rPr lang="en-US" sz="2000" dirty="0" smtClean="0"/>
              <a:t>(2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dirty="0"/>
              <a:t>In every society, people also fill a variety of social </a:t>
            </a:r>
            <a:r>
              <a:rPr lang="en-US" i="1" dirty="0" smtClean="0"/>
              <a:t>roles</a:t>
            </a:r>
            <a:r>
              <a:rPr lang="en-US" dirty="0" smtClean="0"/>
              <a:t>.</a:t>
            </a:r>
          </a:p>
          <a:p>
            <a:pPr lvl="1"/>
            <a:r>
              <a:rPr lang="en-US" dirty="0" smtClean="0"/>
              <a:t>gender, occupation, family roles</a:t>
            </a:r>
          </a:p>
          <a:p>
            <a:r>
              <a:rPr lang="en-US" i="1" dirty="0" smtClean="0"/>
              <a:t>Social </a:t>
            </a:r>
            <a:r>
              <a:rPr lang="en-US" i="1" dirty="0"/>
              <a:t>psychologists</a:t>
            </a:r>
            <a:r>
              <a:rPr lang="en-US" dirty="0"/>
              <a:t> study </a:t>
            </a:r>
            <a:r>
              <a:rPr lang="en-US" dirty="0" smtClean="0"/>
              <a:t>how individuals are influenced by:</a:t>
            </a:r>
          </a:p>
          <a:p>
            <a:pPr lvl="1"/>
            <a:r>
              <a:rPr lang="en-US" dirty="0" smtClean="0"/>
              <a:t>social roles</a:t>
            </a:r>
          </a:p>
          <a:p>
            <a:pPr lvl="1"/>
            <a:r>
              <a:rPr lang="en-US" dirty="0" smtClean="0"/>
              <a:t>attitudes</a:t>
            </a:r>
          </a:p>
          <a:p>
            <a:pPr lvl="1"/>
            <a:r>
              <a:rPr lang="en-US" dirty="0" smtClean="0"/>
              <a:t>relationships</a:t>
            </a:r>
          </a:p>
          <a:p>
            <a:pPr lvl="1"/>
            <a:r>
              <a:rPr lang="en-US" dirty="0" smtClean="0"/>
              <a:t>groups</a:t>
            </a:r>
          </a:p>
          <a:p>
            <a:endParaRPr lang="en-US" dirty="0" smtClean="0"/>
          </a:p>
        </p:txBody>
      </p:sp>
    </p:spTree>
    <p:extLst>
      <p:ext uri="{BB962C8B-B14F-4D97-AF65-F5344CB8AC3E}">
        <p14:creationId xmlns:p14="http://schemas.microsoft.com/office/powerpoint/2010/main" val="5064782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Ethnocentrism </a:t>
            </a:r>
            <a:r>
              <a:rPr lang="en-US" sz="2000" b="1" dirty="0" smtClean="0"/>
              <a:t>(3 </a:t>
            </a:r>
            <a:r>
              <a:rPr lang="en-US" sz="2000" b="1" dirty="0"/>
              <a:t>of </a:t>
            </a:r>
            <a:r>
              <a:rPr lang="en-US" sz="2000" b="1" dirty="0" smtClean="0"/>
              <a:t>3) </a:t>
            </a:r>
            <a:br>
              <a:rPr lang="en-US" sz="2000" b="1" dirty="0" smtClean="0"/>
            </a:br>
            <a:r>
              <a:rPr lang="en-US" b="1" dirty="0" smtClean="0"/>
              <a:t>Figure 8.4</a:t>
            </a:r>
            <a:br>
              <a:rPr lang="en-US" b="1" dirty="0" smtClean="0"/>
            </a:br>
            <a:r>
              <a:rPr lang="en-US" b="1" dirty="0" smtClean="0"/>
              <a:t>The Experiment at Robbers Cave</a:t>
            </a:r>
            <a:endParaRPr lang="en-US" b="1" dirty="0"/>
          </a:p>
        </p:txBody>
      </p:sp>
      <p:sp>
        <p:nvSpPr>
          <p:cNvPr id="4" name="Text Placeholder 3"/>
          <p:cNvSpPr>
            <a:spLocks noGrp="1"/>
          </p:cNvSpPr>
          <p:nvPr>
            <p:ph type="body" sz="quarter" idx="13"/>
          </p:nvPr>
        </p:nvSpPr>
        <p:spPr/>
        <p:txBody>
          <a:bodyPr/>
          <a:lstStyle/>
          <a:p>
            <a:r>
              <a:rPr lang="en-US" dirty="0" smtClean="0"/>
              <a:t>(Sherif et al., 1961)</a:t>
            </a:r>
            <a:endParaRPr lang="en-US" dirty="0"/>
          </a:p>
        </p:txBody>
      </p:sp>
      <p:pic>
        <p:nvPicPr>
          <p:cNvPr id="3" name="Picture 2" descr="A graph of percentage of boys who had a best friend in the out-group before and after cooperative activities were introduced between the Eagles and the Rattlers. Before the cooperative activities were introduced the eagles had 8 percent in the out-group, and the rattlers had 7 percent. After cooperative activities were introduced the eagles had 23 percent, and the rattlers had 35 percent. All values are approximat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5400" y="1600200"/>
            <a:ext cx="6336171" cy="4419600"/>
          </a:xfrm>
          <a:prstGeom prst="rect">
            <a:avLst/>
          </a:prstGeom>
        </p:spPr>
      </p:pic>
    </p:spTree>
    <p:extLst>
      <p:ext uri="{BB962C8B-B14F-4D97-AF65-F5344CB8AC3E}">
        <p14:creationId xmlns:p14="http://schemas.microsoft.com/office/powerpoint/2010/main" val="15896605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Stereotypes </a:t>
            </a:r>
            <a:r>
              <a:rPr lang="en-US" sz="2000" dirty="0" smtClean="0"/>
              <a:t>(1 </a:t>
            </a:r>
            <a:r>
              <a:rPr lang="en-US" sz="2000" dirty="0"/>
              <a:t>of </a:t>
            </a:r>
            <a:r>
              <a:rPr lang="en-US" sz="2000" dirty="0" smtClean="0"/>
              <a:t>2) </a:t>
            </a:r>
            <a:endParaRPr lang="en-US" dirty="0"/>
          </a:p>
        </p:txBody>
      </p:sp>
      <p:sp>
        <p:nvSpPr>
          <p:cNvPr id="3" name="Content Placeholder 2"/>
          <p:cNvSpPr>
            <a:spLocks noGrp="1"/>
          </p:cNvSpPr>
          <p:nvPr>
            <p:ph idx="1"/>
          </p:nvPr>
        </p:nvSpPr>
        <p:spPr/>
        <p:txBody>
          <a:bodyPr/>
          <a:lstStyle/>
          <a:p>
            <a:r>
              <a:rPr lang="en-US" dirty="0"/>
              <a:t>A </a:t>
            </a:r>
            <a:r>
              <a:rPr lang="en-US" i="1" dirty="0"/>
              <a:t>stereotype</a:t>
            </a:r>
            <a:r>
              <a:rPr lang="en-US" dirty="0"/>
              <a:t> is a </a:t>
            </a:r>
            <a:r>
              <a:rPr lang="en-US" dirty="0" smtClean="0"/>
              <a:t>summary impression </a:t>
            </a:r>
            <a:r>
              <a:rPr lang="en-US" dirty="0"/>
              <a:t>of a group of people in which all members of the group are viewed as </a:t>
            </a:r>
            <a:r>
              <a:rPr lang="en-US" dirty="0" smtClean="0"/>
              <a:t>sharing a </a:t>
            </a:r>
            <a:r>
              <a:rPr lang="en-US" dirty="0"/>
              <a:t>common trait or traits.</a:t>
            </a:r>
            <a:endParaRPr lang="en-US" i="1" dirty="0" smtClean="0"/>
          </a:p>
          <a:p>
            <a:r>
              <a:rPr lang="en-US" dirty="0" smtClean="0"/>
              <a:t>Stereotypes </a:t>
            </a:r>
            <a:r>
              <a:rPr lang="en-US" dirty="0"/>
              <a:t>help </a:t>
            </a:r>
            <a:r>
              <a:rPr lang="en-US" dirty="0" smtClean="0"/>
              <a:t>people:</a:t>
            </a:r>
          </a:p>
          <a:p>
            <a:pPr lvl="1"/>
            <a:r>
              <a:rPr lang="en-US" dirty="0" smtClean="0"/>
              <a:t>rapidly </a:t>
            </a:r>
            <a:r>
              <a:rPr lang="en-US" dirty="0"/>
              <a:t>process new </a:t>
            </a:r>
            <a:r>
              <a:rPr lang="en-US" dirty="0" smtClean="0"/>
              <a:t>information</a:t>
            </a:r>
          </a:p>
          <a:p>
            <a:pPr lvl="1"/>
            <a:r>
              <a:rPr lang="en-US" dirty="0" smtClean="0"/>
              <a:t>organize </a:t>
            </a:r>
            <a:r>
              <a:rPr lang="en-US" dirty="0"/>
              <a:t>experience, </a:t>
            </a:r>
            <a:r>
              <a:rPr lang="en-US" dirty="0" smtClean="0"/>
              <a:t>and</a:t>
            </a:r>
          </a:p>
          <a:p>
            <a:pPr lvl="1"/>
            <a:r>
              <a:rPr lang="en-US" dirty="0" smtClean="0"/>
              <a:t>predict </a:t>
            </a:r>
            <a:r>
              <a:rPr lang="en-US" dirty="0"/>
              <a:t>how others will </a:t>
            </a:r>
            <a:r>
              <a:rPr lang="en-US" dirty="0" smtClean="0"/>
              <a:t>behave</a:t>
            </a:r>
            <a:endParaRPr lang="en-US" dirty="0"/>
          </a:p>
          <a:p>
            <a:r>
              <a:rPr lang="en-US" dirty="0"/>
              <a:t>Stereotypes aren’t necessarily bad and they are sometimes </a:t>
            </a:r>
            <a:r>
              <a:rPr lang="en-US" dirty="0" smtClean="0"/>
              <a:t>accurate.</a:t>
            </a:r>
            <a:endParaRPr lang="en-US" dirty="0"/>
          </a:p>
        </p:txBody>
      </p:sp>
    </p:spTree>
    <p:extLst>
      <p:ext uri="{BB962C8B-B14F-4D97-AF65-F5344CB8AC3E}">
        <p14:creationId xmlns:p14="http://schemas.microsoft.com/office/powerpoint/2010/main" val="4265906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Stereotypes </a:t>
            </a:r>
            <a:r>
              <a:rPr lang="en-US" sz="2000" dirty="0" smtClean="0"/>
              <a:t>(2 </a:t>
            </a:r>
            <a:r>
              <a:rPr lang="en-US" sz="2000" dirty="0"/>
              <a:t>of </a:t>
            </a:r>
            <a:r>
              <a:rPr lang="en-US" sz="2000" dirty="0" smtClean="0"/>
              <a:t>2) </a:t>
            </a:r>
            <a:endParaRPr lang="en-US" dirty="0"/>
          </a:p>
        </p:txBody>
      </p:sp>
      <p:sp>
        <p:nvSpPr>
          <p:cNvPr id="3" name="Content Placeholder 2"/>
          <p:cNvSpPr>
            <a:spLocks noGrp="1"/>
          </p:cNvSpPr>
          <p:nvPr>
            <p:ph idx="1"/>
          </p:nvPr>
        </p:nvSpPr>
        <p:spPr/>
        <p:txBody>
          <a:bodyPr/>
          <a:lstStyle/>
          <a:p>
            <a:r>
              <a:rPr lang="en-US" dirty="0"/>
              <a:t>But they distort reality </a:t>
            </a:r>
            <a:r>
              <a:rPr lang="en-US" dirty="0" smtClean="0"/>
              <a:t>by:</a:t>
            </a:r>
          </a:p>
          <a:p>
            <a:pPr lvl="1"/>
            <a:r>
              <a:rPr lang="en-US" dirty="0" smtClean="0"/>
              <a:t>exaggerating </a:t>
            </a:r>
            <a:r>
              <a:rPr lang="en-US" dirty="0"/>
              <a:t>differences between </a:t>
            </a:r>
            <a:r>
              <a:rPr lang="en-US" dirty="0" smtClean="0"/>
              <a:t>groups</a:t>
            </a:r>
          </a:p>
          <a:p>
            <a:pPr lvl="1"/>
            <a:r>
              <a:rPr lang="en-US" dirty="0" smtClean="0"/>
              <a:t>underestimating </a:t>
            </a:r>
            <a:r>
              <a:rPr lang="en-US" dirty="0"/>
              <a:t>the differences within </a:t>
            </a:r>
            <a:r>
              <a:rPr lang="en-US" dirty="0" smtClean="0"/>
              <a:t>groups</a:t>
            </a:r>
          </a:p>
          <a:p>
            <a:pPr lvl="1"/>
            <a:r>
              <a:rPr lang="en-US" dirty="0" smtClean="0"/>
              <a:t>producing </a:t>
            </a:r>
            <a:r>
              <a:rPr lang="en-US" dirty="0"/>
              <a:t>selective </a:t>
            </a:r>
            <a:r>
              <a:rPr lang="en-US" dirty="0" smtClean="0"/>
              <a:t>perception</a:t>
            </a:r>
            <a:endParaRPr lang="en-US" dirty="0"/>
          </a:p>
          <a:p>
            <a:r>
              <a:rPr lang="en-US" dirty="0"/>
              <a:t>Cultural values </a:t>
            </a:r>
            <a:r>
              <a:rPr lang="en-US" dirty="0" smtClean="0"/>
              <a:t>affect:</a:t>
            </a:r>
          </a:p>
          <a:p>
            <a:pPr lvl="1"/>
            <a:r>
              <a:rPr lang="en-US" dirty="0" smtClean="0"/>
              <a:t>how </a:t>
            </a:r>
            <a:r>
              <a:rPr lang="en-US" dirty="0"/>
              <a:t>people evaluate </a:t>
            </a:r>
            <a:r>
              <a:rPr lang="en-US" dirty="0" smtClean="0"/>
              <a:t>the actions </a:t>
            </a:r>
            <a:r>
              <a:rPr lang="en-US" dirty="0"/>
              <a:t>of another group </a:t>
            </a:r>
            <a:endParaRPr lang="en-US" dirty="0" smtClean="0"/>
          </a:p>
          <a:p>
            <a:pPr lvl="1"/>
            <a:r>
              <a:rPr lang="en-US" dirty="0" smtClean="0"/>
              <a:t>whether </a:t>
            </a:r>
            <a:r>
              <a:rPr lang="en-US" dirty="0"/>
              <a:t>a </a:t>
            </a:r>
            <a:r>
              <a:rPr lang="en-US" dirty="0" smtClean="0"/>
              <a:t>stereotype becomes </a:t>
            </a:r>
            <a:r>
              <a:rPr lang="en-US" dirty="0"/>
              <a:t>positive or </a:t>
            </a:r>
            <a:r>
              <a:rPr lang="en-US" dirty="0" smtClean="0"/>
              <a:t>negative</a:t>
            </a:r>
            <a:endParaRPr lang="en-US" dirty="0"/>
          </a:p>
        </p:txBody>
      </p:sp>
    </p:spTree>
    <p:extLst>
      <p:ext uri="{BB962C8B-B14F-4D97-AF65-F5344CB8AC3E}">
        <p14:creationId xmlns:p14="http://schemas.microsoft.com/office/powerpoint/2010/main" val="1996636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Group Conflict and Prejudice </a:t>
            </a:r>
          </a:p>
        </p:txBody>
      </p:sp>
      <p:sp>
        <p:nvSpPr>
          <p:cNvPr id="5" name="Content Placeholder 4"/>
          <p:cNvSpPr>
            <a:spLocks noGrp="1"/>
          </p:cNvSpPr>
          <p:nvPr>
            <p:ph idx="1"/>
          </p:nvPr>
        </p:nvSpPr>
        <p:spPr/>
        <p:txBody>
          <a:bodyPr/>
          <a:lstStyle/>
          <a:p>
            <a:r>
              <a:rPr lang="en-US" sz="2800" b="1" dirty="0"/>
              <a:t>LO 8.5.A</a:t>
            </a:r>
            <a:r>
              <a:rPr lang="en-US" sz="2800" dirty="0"/>
              <a:t> Describe four sources of prejudice.</a:t>
            </a:r>
          </a:p>
          <a:p>
            <a:r>
              <a:rPr lang="en-US" sz="2800" b="1" dirty="0"/>
              <a:t>LO 8.5.B</a:t>
            </a:r>
            <a:r>
              <a:rPr lang="en-US" sz="2800" dirty="0"/>
              <a:t> Describe five ways of measuring prejudicial attitudes.</a:t>
            </a:r>
          </a:p>
          <a:p>
            <a:r>
              <a:rPr lang="en-US" sz="2800" b="1" dirty="0"/>
              <a:t>LO 8.5.C</a:t>
            </a:r>
            <a:r>
              <a:rPr lang="en-US" sz="2800" dirty="0"/>
              <a:t> Describe four situations that can help reduce prejudice and intergroup conflict.</a:t>
            </a:r>
          </a:p>
          <a:p>
            <a:r>
              <a:rPr lang="en-US" sz="2800" b="1" dirty="0"/>
              <a:t>LO 8.5.D</a:t>
            </a:r>
            <a:r>
              <a:rPr lang="en-US" sz="2800" dirty="0"/>
              <a:t> Explain the phrase “the banality of evil,” and discuss how it contributes to otherwise-good people behaving badly. </a:t>
            </a:r>
          </a:p>
        </p:txBody>
      </p:sp>
    </p:spTree>
    <p:extLst>
      <p:ext uri="{BB962C8B-B14F-4D97-AF65-F5344CB8AC3E}">
        <p14:creationId xmlns:p14="http://schemas.microsoft.com/office/powerpoint/2010/main" val="3146979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Origins of Prejudice </a:t>
            </a:r>
            <a:r>
              <a:rPr lang="en-US" sz="2000" dirty="0" smtClean="0"/>
              <a:t>(1 </a:t>
            </a:r>
            <a:r>
              <a:rPr lang="en-US" sz="2000" dirty="0"/>
              <a:t>of </a:t>
            </a:r>
            <a:r>
              <a:rPr lang="en-US" sz="2000" dirty="0" smtClean="0"/>
              <a:t>4) </a:t>
            </a:r>
            <a:endParaRPr lang="en-US" sz="2000" dirty="0"/>
          </a:p>
        </p:txBody>
      </p:sp>
      <p:sp>
        <p:nvSpPr>
          <p:cNvPr id="3" name="Content Placeholder 2"/>
          <p:cNvSpPr>
            <a:spLocks noGrp="1"/>
          </p:cNvSpPr>
          <p:nvPr>
            <p:ph idx="1"/>
          </p:nvPr>
        </p:nvSpPr>
        <p:spPr/>
        <p:txBody>
          <a:bodyPr/>
          <a:lstStyle/>
          <a:p>
            <a:r>
              <a:rPr lang="en-US" dirty="0"/>
              <a:t>A </a:t>
            </a:r>
            <a:r>
              <a:rPr lang="en-US" i="1" dirty="0"/>
              <a:t>prejudice</a:t>
            </a:r>
            <a:r>
              <a:rPr lang="en-US" dirty="0"/>
              <a:t> is an unreasonable negative feeling toward a category of people</a:t>
            </a:r>
            <a:r>
              <a:rPr lang="en-US" dirty="0" smtClean="0"/>
              <a:t>.</a:t>
            </a:r>
          </a:p>
          <a:p>
            <a:r>
              <a:rPr lang="en-US" dirty="0" smtClean="0"/>
              <a:t>It provides the fuel for ethnocentrism. </a:t>
            </a:r>
          </a:p>
          <a:p>
            <a:r>
              <a:rPr lang="en-US" dirty="0" smtClean="0"/>
              <a:t>Prejudice persists everywhere </a:t>
            </a:r>
            <a:r>
              <a:rPr lang="en-US" dirty="0"/>
              <a:t>in some form because it has so many sources and </a:t>
            </a:r>
            <a:r>
              <a:rPr lang="en-US" dirty="0" smtClean="0"/>
              <a:t>functions:</a:t>
            </a:r>
          </a:p>
          <a:p>
            <a:pPr lvl="1"/>
            <a:r>
              <a:rPr lang="en-US" dirty="0" smtClean="0"/>
              <a:t>psychological</a:t>
            </a:r>
          </a:p>
          <a:p>
            <a:pPr lvl="1"/>
            <a:r>
              <a:rPr lang="en-US" dirty="0" smtClean="0"/>
              <a:t>social</a:t>
            </a:r>
            <a:endParaRPr lang="en-US" dirty="0"/>
          </a:p>
          <a:p>
            <a:pPr lvl="1"/>
            <a:r>
              <a:rPr lang="en-US" dirty="0" smtClean="0"/>
              <a:t>economic</a:t>
            </a:r>
          </a:p>
          <a:p>
            <a:pPr lvl="1"/>
            <a:r>
              <a:rPr lang="en-US" dirty="0" smtClean="0"/>
              <a:t>cultural</a:t>
            </a:r>
            <a:endParaRPr lang="en-US" dirty="0"/>
          </a:p>
        </p:txBody>
      </p:sp>
    </p:spTree>
    <p:extLst>
      <p:ext uri="{BB962C8B-B14F-4D97-AF65-F5344CB8AC3E}">
        <p14:creationId xmlns:p14="http://schemas.microsoft.com/office/powerpoint/2010/main" val="34469927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Origins of Prejudice </a:t>
            </a:r>
            <a:r>
              <a:rPr lang="en-US" sz="2000" dirty="0" smtClean="0"/>
              <a:t>(2 </a:t>
            </a:r>
            <a:r>
              <a:rPr lang="en-US" sz="2000" dirty="0"/>
              <a:t>of </a:t>
            </a:r>
            <a:r>
              <a:rPr lang="en-US" sz="2000" dirty="0" smtClean="0"/>
              <a:t>4) </a:t>
            </a:r>
            <a:endParaRPr lang="en-US" sz="2000" dirty="0"/>
          </a:p>
        </p:txBody>
      </p:sp>
      <p:sp>
        <p:nvSpPr>
          <p:cNvPr id="3" name="Content Placeholder 2"/>
          <p:cNvSpPr>
            <a:spLocks noGrp="1"/>
          </p:cNvSpPr>
          <p:nvPr>
            <p:ph idx="1"/>
          </p:nvPr>
        </p:nvSpPr>
        <p:spPr/>
        <p:txBody>
          <a:bodyPr/>
          <a:lstStyle/>
          <a:p>
            <a:r>
              <a:rPr lang="en-US" dirty="0"/>
              <a:t>Psychologically, prejudice wards off feelings of anxiety and doubt and bolsters self-esteem when a person feels threatened (by providing a scapegoat)</a:t>
            </a:r>
            <a:r>
              <a:rPr lang="en-US" dirty="0" smtClean="0"/>
              <a:t>.</a:t>
            </a:r>
          </a:p>
          <a:p>
            <a:r>
              <a:rPr lang="en-US" dirty="0"/>
              <a:t>Prejudice also has social </a:t>
            </a:r>
            <a:r>
              <a:rPr lang="en-US" dirty="0" smtClean="0"/>
              <a:t>causes: pressure to conform to views of friends, relatives, associates.</a:t>
            </a:r>
          </a:p>
          <a:p>
            <a:r>
              <a:rPr lang="en-US" dirty="0" smtClean="0"/>
              <a:t>Some prejudices are passed mindlessly from one generation to another, through parental </a:t>
            </a:r>
            <a:r>
              <a:rPr lang="en-US" dirty="0"/>
              <a:t>lessons</a:t>
            </a:r>
            <a:r>
              <a:rPr lang="en-US" dirty="0" smtClean="0"/>
              <a:t>.</a:t>
            </a:r>
          </a:p>
          <a:p>
            <a:pPr lvl="1"/>
            <a:r>
              <a:rPr lang="en-US" dirty="0"/>
              <a:t>“We don’t </a:t>
            </a:r>
            <a:r>
              <a:rPr lang="en-US" dirty="0" smtClean="0"/>
              <a:t>associate with </a:t>
            </a:r>
            <a:r>
              <a:rPr lang="en-US" dirty="0"/>
              <a:t>people like that.”</a:t>
            </a:r>
          </a:p>
        </p:txBody>
      </p:sp>
    </p:spTree>
    <p:extLst>
      <p:ext uri="{BB962C8B-B14F-4D97-AF65-F5344CB8AC3E}">
        <p14:creationId xmlns:p14="http://schemas.microsoft.com/office/powerpoint/2010/main" val="619511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Origins of Prejudice </a:t>
            </a:r>
            <a:r>
              <a:rPr lang="en-US" sz="2000" dirty="0" smtClean="0"/>
              <a:t>(3 </a:t>
            </a:r>
            <a:r>
              <a:rPr lang="en-US" sz="2000" dirty="0"/>
              <a:t>of </a:t>
            </a:r>
            <a:r>
              <a:rPr lang="en-US" sz="2000" dirty="0" smtClean="0"/>
              <a:t>4) </a:t>
            </a:r>
            <a:endParaRPr lang="en-US" sz="2000" dirty="0"/>
          </a:p>
        </p:txBody>
      </p:sp>
      <p:sp>
        <p:nvSpPr>
          <p:cNvPr id="3" name="Content Placeholder 2"/>
          <p:cNvSpPr>
            <a:spLocks noGrp="1"/>
          </p:cNvSpPr>
          <p:nvPr>
            <p:ph idx="1"/>
          </p:nvPr>
        </p:nvSpPr>
        <p:spPr/>
        <p:txBody>
          <a:bodyPr/>
          <a:lstStyle/>
          <a:p>
            <a:r>
              <a:rPr lang="en-US" dirty="0"/>
              <a:t>Prejudice also serves to justify a majority group’s economic interests and dominance</a:t>
            </a:r>
            <a:r>
              <a:rPr lang="en-US" dirty="0" smtClean="0"/>
              <a:t>.</a:t>
            </a:r>
          </a:p>
          <a:p>
            <a:r>
              <a:rPr lang="en-US" dirty="0" smtClean="0"/>
              <a:t>Prejudice </a:t>
            </a:r>
            <a:r>
              <a:rPr lang="en-US" dirty="0"/>
              <a:t>rises and falls with changing economic </a:t>
            </a:r>
            <a:r>
              <a:rPr lang="en-US" dirty="0" smtClean="0"/>
              <a:t>conditions: </a:t>
            </a:r>
          </a:p>
          <a:p>
            <a:pPr lvl="1"/>
            <a:r>
              <a:rPr lang="en-US" dirty="0" smtClean="0"/>
              <a:t>when </a:t>
            </a:r>
            <a:r>
              <a:rPr lang="en-US" dirty="0"/>
              <a:t>two groups are in direct competition for </a:t>
            </a:r>
            <a:r>
              <a:rPr lang="en-US" dirty="0" smtClean="0"/>
              <a:t>jobs</a:t>
            </a:r>
            <a:endParaRPr lang="en-US" dirty="0"/>
          </a:p>
          <a:p>
            <a:pPr lvl="1"/>
            <a:r>
              <a:rPr lang="en-US" dirty="0" smtClean="0"/>
              <a:t>when people </a:t>
            </a:r>
            <a:r>
              <a:rPr lang="en-US" dirty="0"/>
              <a:t>are worried about their </a:t>
            </a:r>
            <a:r>
              <a:rPr lang="en-US" dirty="0" smtClean="0"/>
              <a:t>incomes</a:t>
            </a:r>
          </a:p>
          <a:p>
            <a:r>
              <a:rPr lang="en-US" dirty="0"/>
              <a:t>The oldest prejudice in the world may be </a:t>
            </a:r>
            <a:r>
              <a:rPr lang="en-US" dirty="0" smtClean="0"/>
              <a:t>sexism.</a:t>
            </a:r>
          </a:p>
          <a:p>
            <a:r>
              <a:rPr lang="en-US" dirty="0" smtClean="0"/>
              <a:t>It</a:t>
            </a:r>
            <a:r>
              <a:rPr lang="en-US" dirty="0"/>
              <a:t>, too, serves to legitimize </a:t>
            </a:r>
            <a:r>
              <a:rPr lang="en-US" dirty="0" smtClean="0"/>
              <a:t>existing sex </a:t>
            </a:r>
            <a:r>
              <a:rPr lang="en-US" dirty="0"/>
              <a:t>roles and inequities in power.</a:t>
            </a:r>
            <a:endParaRPr lang="en-US" dirty="0" smtClean="0"/>
          </a:p>
        </p:txBody>
      </p:sp>
    </p:spTree>
    <p:extLst>
      <p:ext uri="{BB962C8B-B14F-4D97-AF65-F5344CB8AC3E}">
        <p14:creationId xmlns:p14="http://schemas.microsoft.com/office/powerpoint/2010/main" val="23898957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Origins of Prejudice </a:t>
            </a:r>
            <a:r>
              <a:rPr lang="en-US" sz="2000" dirty="0" smtClean="0"/>
              <a:t>(4 </a:t>
            </a:r>
            <a:r>
              <a:rPr lang="en-US" sz="2000" dirty="0"/>
              <a:t>of </a:t>
            </a:r>
            <a:r>
              <a:rPr lang="en-US" sz="2000" dirty="0" smtClean="0"/>
              <a:t>4) </a:t>
            </a:r>
            <a:endParaRPr lang="en-US" sz="2000" dirty="0"/>
          </a:p>
        </p:txBody>
      </p:sp>
      <p:sp>
        <p:nvSpPr>
          <p:cNvPr id="3" name="Content Placeholder 2"/>
          <p:cNvSpPr>
            <a:spLocks noGrp="1"/>
          </p:cNvSpPr>
          <p:nvPr>
            <p:ph idx="1"/>
          </p:nvPr>
        </p:nvSpPr>
        <p:spPr/>
        <p:txBody>
          <a:bodyPr/>
          <a:lstStyle/>
          <a:p>
            <a:r>
              <a:rPr lang="en-US" dirty="0" smtClean="0"/>
              <a:t>Finally</a:t>
            </a:r>
            <a:r>
              <a:rPr lang="en-US" dirty="0"/>
              <a:t>, prejudice serves the cultural and national purpose of bonding people to their social groups and </a:t>
            </a:r>
            <a:r>
              <a:rPr lang="en-US" dirty="0" smtClean="0"/>
              <a:t>nations.</a:t>
            </a:r>
          </a:p>
          <a:p>
            <a:pPr lvl="1"/>
            <a:r>
              <a:rPr lang="en-US" dirty="0" smtClean="0"/>
              <a:t>By disliking “them,” we feel closer to our own group.</a:t>
            </a:r>
          </a:p>
          <a:p>
            <a:pPr lvl="1"/>
            <a:r>
              <a:rPr lang="en-US" dirty="0" smtClean="0"/>
              <a:t>We justify whatever we do to “them” to preserve our customs and national policies.</a:t>
            </a:r>
          </a:p>
          <a:p>
            <a:r>
              <a:rPr lang="en-US" dirty="0" smtClean="0"/>
              <a:t>Many </a:t>
            </a:r>
            <a:r>
              <a:rPr lang="en-US" dirty="0"/>
              <a:t>people assume that prejudice causes war, </a:t>
            </a:r>
            <a:r>
              <a:rPr lang="en-US" dirty="0" smtClean="0"/>
              <a:t>but the reverse </a:t>
            </a:r>
            <a:r>
              <a:rPr lang="en-US" dirty="0"/>
              <a:t>is far more often the </a:t>
            </a:r>
            <a:r>
              <a:rPr lang="en-US" dirty="0" smtClean="0"/>
              <a:t>case: War </a:t>
            </a:r>
            <a:r>
              <a:rPr lang="en-US" dirty="0"/>
              <a:t>causes prejudice</a:t>
            </a:r>
            <a:r>
              <a:rPr lang="en-US" dirty="0" smtClean="0"/>
              <a:t>.</a:t>
            </a:r>
          </a:p>
          <a:p>
            <a:pPr lvl="1"/>
            <a:r>
              <a:rPr lang="en-US" dirty="0" smtClean="0"/>
              <a:t>enemies described as vermin, heathens, monsters</a:t>
            </a:r>
          </a:p>
        </p:txBody>
      </p:sp>
    </p:spTree>
    <p:extLst>
      <p:ext uri="{BB962C8B-B14F-4D97-AF65-F5344CB8AC3E}">
        <p14:creationId xmlns:p14="http://schemas.microsoft.com/office/powerpoint/2010/main" val="4336000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and Measuring Prejudice </a:t>
            </a:r>
            <a:r>
              <a:rPr lang="en-US" sz="2000" dirty="0" smtClean="0"/>
              <a:t>(1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dirty="0"/>
              <a:t>Psychologists disagree on whether racism and other prejudices are declining or have merely taken new forms</a:t>
            </a:r>
            <a:r>
              <a:rPr lang="en-US" dirty="0" smtClean="0"/>
              <a:t>.</a:t>
            </a:r>
          </a:p>
          <a:p>
            <a:pPr lvl="1"/>
            <a:r>
              <a:rPr lang="en-US" dirty="0" smtClean="0"/>
              <a:t>There is evidence </a:t>
            </a:r>
            <a:r>
              <a:rPr lang="en-US" dirty="0"/>
              <a:t>that </a:t>
            </a:r>
            <a:r>
              <a:rPr lang="en-US" i="1" dirty="0"/>
              <a:t>explicit</a:t>
            </a:r>
            <a:r>
              <a:rPr lang="en-US" dirty="0"/>
              <a:t>, conscious </a:t>
            </a:r>
            <a:r>
              <a:rPr lang="en-US" dirty="0" smtClean="0"/>
              <a:t>prejudices have declined.</a:t>
            </a:r>
          </a:p>
          <a:p>
            <a:pPr lvl="1"/>
            <a:r>
              <a:rPr lang="en-US" dirty="0" smtClean="0"/>
              <a:t>It </a:t>
            </a:r>
            <a:r>
              <a:rPr lang="en-US" dirty="0"/>
              <a:t>is no longer fashionable to admit one’s </a:t>
            </a:r>
            <a:r>
              <a:rPr lang="en-US" dirty="0" smtClean="0"/>
              <a:t>prejudices.</a:t>
            </a:r>
          </a:p>
          <a:p>
            <a:pPr lvl="1"/>
            <a:r>
              <a:rPr lang="en-US" dirty="0" smtClean="0"/>
              <a:t>But some have used various </a:t>
            </a:r>
            <a:r>
              <a:rPr lang="en-US" dirty="0"/>
              <a:t>measures to see whether </a:t>
            </a:r>
            <a:r>
              <a:rPr lang="en-US" i="1" dirty="0"/>
              <a:t>implicit</a:t>
            </a:r>
            <a:r>
              <a:rPr lang="en-US" dirty="0"/>
              <a:t>, unconscious negative feelings </a:t>
            </a:r>
            <a:r>
              <a:rPr lang="en-US" dirty="0" smtClean="0"/>
              <a:t>between groups </a:t>
            </a:r>
            <a:r>
              <a:rPr lang="en-US" dirty="0"/>
              <a:t>have also diminished.</a:t>
            </a:r>
            <a:r>
              <a:rPr lang="en-US" dirty="0" smtClean="0"/>
              <a:t> </a:t>
            </a:r>
            <a:endParaRPr lang="en-US" dirty="0"/>
          </a:p>
        </p:txBody>
      </p:sp>
    </p:spTree>
    <p:extLst>
      <p:ext uri="{BB962C8B-B14F-4D97-AF65-F5344CB8AC3E}">
        <p14:creationId xmlns:p14="http://schemas.microsoft.com/office/powerpoint/2010/main" val="8795538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and Measuring Prejudice </a:t>
            </a:r>
            <a:r>
              <a:rPr lang="en-US" sz="2000" dirty="0" smtClean="0"/>
              <a:t>(2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dirty="0" smtClean="0"/>
              <a:t>Measurements of implicit prejudicial feelings:</a:t>
            </a:r>
          </a:p>
          <a:p>
            <a:pPr lvl="1"/>
            <a:r>
              <a:rPr lang="en-US" i="1" dirty="0" smtClean="0"/>
              <a:t>social </a:t>
            </a:r>
            <a:r>
              <a:rPr lang="en-US" i="1" dirty="0"/>
              <a:t>distance</a:t>
            </a:r>
            <a:r>
              <a:rPr lang="en-US" dirty="0"/>
              <a:t> and instances of “microaggressions</a:t>
            </a:r>
            <a:r>
              <a:rPr lang="en-US" dirty="0" smtClean="0"/>
              <a:t>”</a:t>
            </a:r>
          </a:p>
          <a:p>
            <a:pPr lvl="1"/>
            <a:r>
              <a:rPr lang="en-US" dirty="0" smtClean="0"/>
              <a:t>unequal </a:t>
            </a:r>
            <a:r>
              <a:rPr lang="en-US" dirty="0"/>
              <a:t>treatment by the police or other </a:t>
            </a:r>
            <a:r>
              <a:rPr lang="en-US" dirty="0" smtClean="0"/>
              <a:t>institutions</a:t>
            </a:r>
          </a:p>
          <a:p>
            <a:pPr lvl="1"/>
            <a:r>
              <a:rPr lang="en-US" dirty="0" smtClean="0"/>
              <a:t>seeing </a:t>
            </a:r>
            <a:r>
              <a:rPr lang="en-US" dirty="0"/>
              <a:t>whether people are more likely to behave aggressively toward a target when they are stressed or </a:t>
            </a:r>
            <a:r>
              <a:rPr lang="en-US" dirty="0" smtClean="0"/>
              <a:t>angry</a:t>
            </a:r>
          </a:p>
          <a:p>
            <a:pPr lvl="1"/>
            <a:r>
              <a:rPr lang="en-US" dirty="0" smtClean="0"/>
              <a:t>observing </a:t>
            </a:r>
            <a:r>
              <a:rPr lang="en-US" dirty="0"/>
              <a:t>changes in the </a:t>
            </a:r>
            <a:r>
              <a:rPr lang="en-US" dirty="0" smtClean="0"/>
              <a:t>brain</a:t>
            </a:r>
          </a:p>
          <a:p>
            <a:pPr lvl="1"/>
            <a:r>
              <a:rPr lang="en-US" dirty="0" smtClean="0"/>
              <a:t>assessing </a:t>
            </a:r>
            <a:r>
              <a:rPr lang="en-US" dirty="0"/>
              <a:t>unconscious positive or negative associations with a group, as with the </a:t>
            </a:r>
            <a:r>
              <a:rPr lang="en-US" i="1" dirty="0"/>
              <a:t>Implicit Association Test (IAT</a:t>
            </a:r>
            <a:r>
              <a:rPr lang="en-US" i="1" dirty="0" smtClean="0"/>
              <a:t>)</a:t>
            </a:r>
            <a:endParaRPr lang="en-US" dirty="0"/>
          </a:p>
        </p:txBody>
      </p:sp>
    </p:spTree>
    <p:extLst>
      <p:ext uri="{BB962C8B-B14F-4D97-AF65-F5344CB8AC3E}">
        <p14:creationId xmlns:p14="http://schemas.microsoft.com/office/powerpoint/2010/main" val="343078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and Rules </a:t>
            </a:r>
            <a:r>
              <a:rPr lang="en-US" sz="2000" dirty="0" smtClean="0"/>
              <a:t>(3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i="1" dirty="0"/>
              <a:t>Cultural psychologists</a:t>
            </a:r>
            <a:r>
              <a:rPr lang="en-US" dirty="0"/>
              <a:t> study the influence of culture on human behavior. </a:t>
            </a:r>
          </a:p>
          <a:p>
            <a:r>
              <a:rPr lang="en-US" dirty="0" smtClean="0"/>
              <a:t>Many </a:t>
            </a:r>
            <a:r>
              <a:rPr lang="en-US" dirty="0"/>
              <a:t>cultural </a:t>
            </a:r>
            <a:r>
              <a:rPr lang="en-US" dirty="0" smtClean="0"/>
              <a:t>rules are </a:t>
            </a:r>
            <a:r>
              <a:rPr lang="en-US" dirty="0"/>
              <a:t>unspoken but nonetheless powerful</a:t>
            </a:r>
            <a:r>
              <a:rPr lang="en-US" dirty="0" smtClean="0"/>
              <a:t>.</a:t>
            </a:r>
          </a:p>
          <a:p>
            <a:pPr lvl="1"/>
            <a:r>
              <a:rPr lang="en-US" dirty="0"/>
              <a:t>such as those governing correct </a:t>
            </a:r>
            <a:r>
              <a:rPr lang="en-US" i="1" dirty="0"/>
              <a:t>conversational </a:t>
            </a:r>
            <a:r>
              <a:rPr lang="en-US" i="1" dirty="0" smtClean="0"/>
              <a:t>distance</a:t>
            </a:r>
          </a:p>
          <a:p>
            <a:r>
              <a:rPr lang="en-US" dirty="0" smtClean="0"/>
              <a:t>People </a:t>
            </a:r>
            <a:r>
              <a:rPr lang="en-US" dirty="0"/>
              <a:t>bring their own personalities and interests to the roles they play</a:t>
            </a:r>
            <a:r>
              <a:rPr lang="en-US" dirty="0" smtClean="0"/>
              <a:t>.</a:t>
            </a:r>
          </a:p>
          <a:p>
            <a:pPr lvl="1"/>
            <a:r>
              <a:rPr lang="en-US" dirty="0" smtClean="0"/>
              <a:t>Nonetheless, the requirements of a social role are strong.</a:t>
            </a:r>
            <a:endParaRPr lang="en-US" dirty="0"/>
          </a:p>
        </p:txBody>
      </p:sp>
    </p:spTree>
    <p:extLst>
      <p:ext uri="{BB962C8B-B14F-4D97-AF65-F5344CB8AC3E}">
        <p14:creationId xmlns:p14="http://schemas.microsoft.com/office/powerpoint/2010/main" val="241197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and Measuring Prejudice </a:t>
            </a:r>
            <a:r>
              <a:rPr lang="en-US" sz="2000" dirty="0" smtClean="0"/>
              <a:t>(3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dirty="0" smtClean="0"/>
              <a:t>However, the IAT has many critics who claim it is not capturing true prejudice.</a:t>
            </a:r>
          </a:p>
          <a:p>
            <a:pPr lvl="1"/>
            <a:r>
              <a:rPr lang="en-US" dirty="0" smtClean="0"/>
              <a:t>Example: Experimenters </a:t>
            </a:r>
            <a:r>
              <a:rPr lang="en-US" dirty="0"/>
              <a:t>got an IAT effect by matching target faces with nonsense words and </a:t>
            </a:r>
            <a:r>
              <a:rPr lang="en-US" dirty="0" smtClean="0"/>
              <a:t>neutral words </a:t>
            </a:r>
            <a:r>
              <a:rPr lang="en-US" dirty="0"/>
              <a:t>that had no evaluative connotations at all</a:t>
            </a:r>
            <a:r>
              <a:rPr lang="en-US" dirty="0" smtClean="0"/>
              <a:t>.</a:t>
            </a:r>
            <a:endParaRPr lang="en-US" dirty="0"/>
          </a:p>
          <a:p>
            <a:r>
              <a:rPr lang="en-US" dirty="0" smtClean="0"/>
              <a:t>To truly understand </a:t>
            </a:r>
            <a:r>
              <a:rPr lang="en-US" dirty="0"/>
              <a:t>prejudice, we must </a:t>
            </a:r>
            <a:r>
              <a:rPr lang="en-US" dirty="0" smtClean="0"/>
              <a:t>distinguish:</a:t>
            </a:r>
          </a:p>
          <a:p>
            <a:pPr lvl="1"/>
            <a:r>
              <a:rPr lang="en-US" dirty="0" smtClean="0"/>
              <a:t>explicit </a:t>
            </a:r>
            <a:r>
              <a:rPr lang="en-US" dirty="0"/>
              <a:t>attitudes from </a:t>
            </a:r>
            <a:r>
              <a:rPr lang="en-US" dirty="0" smtClean="0"/>
              <a:t>unconscious ones</a:t>
            </a:r>
          </a:p>
          <a:p>
            <a:pPr lvl="1"/>
            <a:r>
              <a:rPr lang="en-US" dirty="0" smtClean="0"/>
              <a:t>active </a:t>
            </a:r>
            <a:r>
              <a:rPr lang="en-US" dirty="0"/>
              <a:t>hostility from simple </a:t>
            </a:r>
            <a:r>
              <a:rPr lang="en-US" dirty="0" smtClean="0"/>
              <a:t>discomfort</a:t>
            </a:r>
            <a:endParaRPr lang="en-US" dirty="0"/>
          </a:p>
          <a:p>
            <a:pPr lvl="1"/>
            <a:r>
              <a:rPr lang="en-US" dirty="0" smtClean="0"/>
              <a:t>what </a:t>
            </a:r>
            <a:r>
              <a:rPr lang="en-US" dirty="0"/>
              <a:t>people say from what </a:t>
            </a:r>
            <a:r>
              <a:rPr lang="en-US" dirty="0" smtClean="0"/>
              <a:t>they feel</a:t>
            </a:r>
          </a:p>
          <a:p>
            <a:pPr lvl="1"/>
            <a:r>
              <a:rPr lang="en-US" dirty="0" smtClean="0"/>
              <a:t>what </a:t>
            </a:r>
            <a:r>
              <a:rPr lang="en-US" dirty="0"/>
              <a:t>people feel from how they actually </a:t>
            </a:r>
            <a:r>
              <a:rPr lang="en-US" dirty="0" smtClean="0"/>
              <a:t>behave</a:t>
            </a:r>
            <a:endParaRPr lang="en-US" dirty="0"/>
          </a:p>
        </p:txBody>
      </p:sp>
    </p:spTree>
    <p:extLst>
      <p:ext uri="{BB962C8B-B14F-4D97-AF65-F5344CB8AC3E}">
        <p14:creationId xmlns:p14="http://schemas.microsoft.com/office/powerpoint/2010/main" val="18565227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Reducing Conflict and Prejudice </a:t>
            </a:r>
            <a:r>
              <a:rPr lang="en-US" sz="2000" dirty="0" smtClean="0"/>
              <a:t>(1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dirty="0" smtClean="0"/>
              <a:t>Efforts </a:t>
            </a:r>
            <a:r>
              <a:rPr lang="en-US" dirty="0"/>
              <a:t>to reduce </a:t>
            </a:r>
            <a:r>
              <a:rPr lang="en-US" dirty="0" smtClean="0"/>
              <a:t>prejudice by </a:t>
            </a:r>
            <a:r>
              <a:rPr lang="en-US" dirty="0"/>
              <a:t>appealing to moral or intellectual arguments are not enough.</a:t>
            </a:r>
            <a:endParaRPr lang="en-US" dirty="0" smtClean="0"/>
          </a:p>
          <a:p>
            <a:r>
              <a:rPr lang="en-US" dirty="0" smtClean="0"/>
              <a:t>They need </a:t>
            </a:r>
            <a:r>
              <a:rPr lang="en-US" dirty="0"/>
              <a:t>to target both the explicit and implicit attitudes that people have</a:t>
            </a:r>
            <a:r>
              <a:rPr lang="en-US" dirty="0" smtClean="0"/>
              <a:t>.</a:t>
            </a:r>
          </a:p>
          <a:p>
            <a:r>
              <a:rPr lang="en-US" dirty="0"/>
              <a:t>They must also touch </a:t>
            </a:r>
            <a:r>
              <a:rPr lang="en-US" dirty="0" smtClean="0"/>
              <a:t>people’s:</a:t>
            </a:r>
          </a:p>
          <a:p>
            <a:pPr lvl="1"/>
            <a:r>
              <a:rPr lang="en-US" dirty="0" smtClean="0"/>
              <a:t>deeper insecurities</a:t>
            </a:r>
          </a:p>
          <a:p>
            <a:pPr lvl="1"/>
            <a:r>
              <a:rPr lang="en-US" dirty="0" smtClean="0"/>
              <a:t>fears</a:t>
            </a:r>
          </a:p>
          <a:p>
            <a:pPr lvl="1"/>
            <a:r>
              <a:rPr lang="en-US" dirty="0" smtClean="0"/>
              <a:t>negative </a:t>
            </a:r>
            <a:r>
              <a:rPr lang="en-US" dirty="0"/>
              <a:t>associations with a </a:t>
            </a:r>
            <a:r>
              <a:rPr lang="en-US" dirty="0" smtClean="0"/>
              <a:t>group</a:t>
            </a:r>
            <a:endParaRPr lang="en-US" dirty="0"/>
          </a:p>
        </p:txBody>
      </p:sp>
    </p:spTree>
    <p:extLst>
      <p:ext uri="{BB962C8B-B14F-4D97-AF65-F5344CB8AC3E}">
        <p14:creationId xmlns:p14="http://schemas.microsoft.com/office/powerpoint/2010/main" val="40220894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Reducing Conflict and Prejudice </a:t>
            </a:r>
            <a:r>
              <a:rPr lang="en-US" sz="2000" dirty="0" smtClean="0"/>
              <a:t>(2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dirty="0"/>
              <a:t>Four conditions help to reduce two groups’ mutual prejudices and conflicts</a:t>
            </a:r>
            <a:r>
              <a:rPr lang="en-US" dirty="0" smtClean="0"/>
              <a:t>:</a:t>
            </a:r>
          </a:p>
          <a:p>
            <a:pPr lvl="1"/>
            <a:r>
              <a:rPr lang="en-US" dirty="0" smtClean="0"/>
              <a:t>Both </a:t>
            </a:r>
            <a:r>
              <a:rPr lang="en-US" dirty="0"/>
              <a:t>sides must have equal legal status, economic standing, and </a:t>
            </a:r>
            <a:r>
              <a:rPr lang="en-US" dirty="0" smtClean="0"/>
              <a:t>power.</a:t>
            </a:r>
          </a:p>
          <a:p>
            <a:pPr lvl="1"/>
            <a:r>
              <a:rPr lang="en-US" dirty="0" smtClean="0"/>
              <a:t>Both </a:t>
            </a:r>
            <a:r>
              <a:rPr lang="en-US" dirty="0"/>
              <a:t>sides must have the legal, moral, and economic support of authorities and cultural </a:t>
            </a:r>
            <a:r>
              <a:rPr lang="en-US" dirty="0" smtClean="0"/>
              <a:t>institutions.</a:t>
            </a:r>
          </a:p>
          <a:p>
            <a:pPr lvl="1"/>
            <a:r>
              <a:rPr lang="en-US" dirty="0" smtClean="0"/>
              <a:t>Both </a:t>
            </a:r>
            <a:r>
              <a:rPr lang="en-US" dirty="0"/>
              <a:t>sides must have opportunities to work and socialize together informally and formally (the </a:t>
            </a:r>
            <a:r>
              <a:rPr lang="en-US" i="1" dirty="0"/>
              <a:t>contact hypothesis</a:t>
            </a:r>
            <a:r>
              <a:rPr lang="en-US" dirty="0" smtClean="0"/>
              <a:t>).</a:t>
            </a:r>
          </a:p>
          <a:p>
            <a:pPr lvl="1"/>
            <a:r>
              <a:rPr lang="en-US" dirty="0" smtClean="0"/>
              <a:t>Both </a:t>
            </a:r>
            <a:r>
              <a:rPr lang="en-US" dirty="0"/>
              <a:t>sides must work together for a common goal. </a:t>
            </a:r>
          </a:p>
        </p:txBody>
      </p:sp>
    </p:spTree>
    <p:extLst>
      <p:ext uri="{BB962C8B-B14F-4D97-AF65-F5344CB8AC3E}">
        <p14:creationId xmlns:p14="http://schemas.microsoft.com/office/powerpoint/2010/main" val="21190502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Reducing Conflict and Prejudice </a:t>
            </a:r>
            <a:r>
              <a:rPr lang="en-US" sz="2000" b="1" dirty="0" smtClean="0"/>
              <a:t>(3 </a:t>
            </a:r>
            <a:r>
              <a:rPr lang="en-US" sz="2000" b="1" dirty="0"/>
              <a:t>of </a:t>
            </a:r>
            <a:r>
              <a:rPr lang="en-US" sz="2000" b="1" dirty="0" smtClean="0"/>
              <a:t>3) </a:t>
            </a:r>
            <a:br>
              <a:rPr lang="en-US" sz="2000" b="1" dirty="0" smtClean="0"/>
            </a:br>
            <a:r>
              <a:rPr lang="en-US" b="1" dirty="0" smtClean="0"/>
              <a:t>Figure 8.5</a:t>
            </a:r>
            <a:br>
              <a:rPr lang="en-US" b="1" dirty="0" smtClean="0"/>
            </a:br>
            <a:r>
              <a:rPr lang="en-US" b="1" dirty="0"/>
              <a:t>The Impact of Cross</a:t>
            </a:r>
            <a:r>
              <a:rPr lang="en-US" b="1" dirty="0" smtClean="0"/>
              <a:t>-Ethnic </a:t>
            </a:r>
            <a:r>
              <a:rPr lang="en-US" b="1" dirty="0"/>
              <a:t>Friendships on </a:t>
            </a:r>
            <a:r>
              <a:rPr lang="en-US" b="1" dirty="0" smtClean="0"/>
              <a:t>Minority Students</a:t>
            </a:r>
            <a:r>
              <a:rPr lang="en-US" b="1" dirty="0"/>
              <a:t>’ Well-Being</a:t>
            </a:r>
          </a:p>
        </p:txBody>
      </p:sp>
      <p:sp>
        <p:nvSpPr>
          <p:cNvPr id="4" name="Text Placeholder 3"/>
          <p:cNvSpPr>
            <a:spLocks noGrp="1"/>
          </p:cNvSpPr>
          <p:nvPr>
            <p:ph type="body" sz="quarter" idx="13"/>
          </p:nvPr>
        </p:nvSpPr>
        <p:spPr/>
        <p:txBody>
          <a:bodyPr/>
          <a:lstStyle/>
          <a:p>
            <a:r>
              <a:rPr lang="en-US" dirty="0" smtClean="0"/>
              <a:t>(Mendoza</a:t>
            </a:r>
            <a:r>
              <a:rPr lang="en-US" dirty="0"/>
              <a:t>-Denton &amp; Page-Gould, 2008</a:t>
            </a:r>
            <a:r>
              <a:rPr lang="en-US" dirty="0" smtClean="0"/>
              <a:t>)</a:t>
            </a:r>
            <a:endParaRPr lang="en-US" dirty="0"/>
          </a:p>
        </p:txBody>
      </p:sp>
      <p:pic>
        <p:nvPicPr>
          <p:cNvPr id="3" name="Picture 2" descr="A bar graph of the impact of cross-ethnic friendships on minority students’ well-being compares level of satisfaction to number of majority friends. Fewer majority friends resulted in a feeling of belonging at a 2.2, and a satisfaction with the university at a 4.8. More majority friends resulted in a feeling of belonging at a 3.8, and a satisifcation with the university at a 6.2. All values are approximat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00400" y="1828800"/>
            <a:ext cx="2819400" cy="4113328"/>
          </a:xfrm>
          <a:prstGeom prst="rect">
            <a:avLst/>
          </a:prstGeom>
        </p:spPr>
      </p:pic>
    </p:spTree>
    <p:extLst>
      <p:ext uri="{BB962C8B-B14F-4D97-AF65-F5344CB8AC3E}">
        <p14:creationId xmlns:p14="http://schemas.microsoft.com/office/powerpoint/2010/main" val="3252400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Question of Human Nature </a:t>
            </a:r>
            <a:r>
              <a:rPr lang="en-US" sz="2000" dirty="0" smtClean="0"/>
              <a:t>(1 of 2) </a:t>
            </a:r>
            <a:endParaRPr lang="en-US" sz="2000" dirty="0"/>
          </a:p>
        </p:txBody>
      </p:sp>
      <p:sp>
        <p:nvSpPr>
          <p:cNvPr id="3" name="Content Placeholder 2"/>
          <p:cNvSpPr>
            <a:spLocks noGrp="1"/>
          </p:cNvSpPr>
          <p:nvPr>
            <p:ph idx="1"/>
          </p:nvPr>
        </p:nvSpPr>
        <p:spPr/>
        <p:txBody>
          <a:bodyPr/>
          <a:lstStyle/>
          <a:p>
            <a:r>
              <a:rPr lang="en-US" dirty="0" smtClean="0"/>
              <a:t>Many </a:t>
            </a:r>
            <a:r>
              <a:rPr lang="en-US" dirty="0"/>
              <a:t>people believe that only bad people do bad </a:t>
            </a:r>
            <a:r>
              <a:rPr lang="en-US" dirty="0" smtClean="0"/>
              <a:t>deeds.</a:t>
            </a:r>
          </a:p>
          <a:p>
            <a:r>
              <a:rPr lang="en-US" dirty="0" smtClean="0"/>
              <a:t>But </a:t>
            </a:r>
            <a:r>
              <a:rPr lang="en-US" dirty="0"/>
              <a:t>the principles of social and cultural psychology show that under certain conditions, good people often can be induced to do bad </a:t>
            </a:r>
            <a:r>
              <a:rPr lang="en-US" dirty="0" smtClean="0"/>
              <a:t>things, </a:t>
            </a:r>
            <a:r>
              <a:rPr lang="en-US" dirty="0"/>
              <a:t>too</a:t>
            </a:r>
            <a:r>
              <a:rPr lang="en-US" dirty="0" smtClean="0"/>
              <a:t>.</a:t>
            </a:r>
          </a:p>
          <a:p>
            <a:r>
              <a:rPr lang="en-US" dirty="0"/>
              <a:t>Everyone is influenced to one degree or another by </a:t>
            </a:r>
            <a:r>
              <a:rPr lang="en-US" dirty="0" smtClean="0"/>
              <a:t>all-too-normal social processes.</a:t>
            </a:r>
          </a:p>
          <a:p>
            <a:pPr lvl="1"/>
            <a:r>
              <a:rPr lang="en-US" dirty="0"/>
              <a:t>mindless obedience to authority, conformity, groupthink</a:t>
            </a:r>
            <a:r>
              <a:rPr lang="en-US" dirty="0" smtClean="0"/>
              <a:t>, </a:t>
            </a:r>
            <a:r>
              <a:rPr lang="en-US" dirty="0"/>
              <a:t>deindividuation, stereotyping</a:t>
            </a:r>
            <a:r>
              <a:rPr lang="en-US" dirty="0" smtClean="0"/>
              <a:t>, ethnocentrism</a:t>
            </a:r>
            <a:r>
              <a:rPr lang="en-US" dirty="0"/>
              <a:t>, and prejudice</a:t>
            </a:r>
          </a:p>
        </p:txBody>
      </p:sp>
    </p:spTree>
    <p:extLst>
      <p:ext uri="{BB962C8B-B14F-4D97-AF65-F5344CB8AC3E}">
        <p14:creationId xmlns:p14="http://schemas.microsoft.com/office/powerpoint/2010/main" val="25368884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Question of Human Nature </a:t>
            </a:r>
            <a:r>
              <a:rPr lang="en-US" sz="2000" dirty="0" smtClean="0"/>
              <a:t>(2 </a:t>
            </a:r>
            <a:r>
              <a:rPr lang="en-US" sz="2000" dirty="0"/>
              <a:t>of </a:t>
            </a:r>
            <a:r>
              <a:rPr lang="en-US" sz="2000" dirty="0" smtClean="0"/>
              <a:t>2) </a:t>
            </a:r>
            <a:endParaRPr lang="en-US" sz="2000" dirty="0"/>
          </a:p>
        </p:txBody>
      </p:sp>
      <p:sp>
        <p:nvSpPr>
          <p:cNvPr id="3" name="Content Placeholder 2"/>
          <p:cNvSpPr>
            <a:spLocks noGrp="1"/>
          </p:cNvSpPr>
          <p:nvPr>
            <p:ph idx="1"/>
          </p:nvPr>
        </p:nvSpPr>
        <p:spPr/>
        <p:txBody>
          <a:bodyPr/>
          <a:lstStyle/>
          <a:p>
            <a:r>
              <a:rPr lang="en-US" dirty="0" smtClean="0"/>
              <a:t>Human </a:t>
            </a:r>
            <a:r>
              <a:rPr lang="en-US" dirty="0"/>
              <a:t>nature contains the potential </a:t>
            </a:r>
            <a:r>
              <a:rPr lang="en-US" dirty="0" smtClean="0"/>
              <a:t>for:</a:t>
            </a:r>
          </a:p>
          <a:p>
            <a:pPr lvl="1"/>
            <a:r>
              <a:rPr lang="en-US" dirty="0" smtClean="0"/>
              <a:t>unspeakable </a:t>
            </a:r>
            <a:r>
              <a:rPr lang="en-US" dirty="0"/>
              <a:t>acts of cruelty </a:t>
            </a:r>
            <a:endParaRPr lang="en-US" dirty="0" smtClean="0"/>
          </a:p>
          <a:p>
            <a:pPr lvl="1"/>
            <a:r>
              <a:rPr lang="en-US" dirty="0" smtClean="0"/>
              <a:t>inspiring </a:t>
            </a:r>
            <a:r>
              <a:rPr lang="en-US" dirty="0"/>
              <a:t>acts of </a:t>
            </a:r>
            <a:r>
              <a:rPr lang="en-US" dirty="0" smtClean="0"/>
              <a:t>goodness</a:t>
            </a:r>
          </a:p>
          <a:p>
            <a:r>
              <a:rPr lang="en-US" dirty="0"/>
              <a:t>By identifying the conditions that create </a:t>
            </a:r>
            <a:r>
              <a:rPr lang="en-US" dirty="0" smtClean="0"/>
              <a:t>the “banality </a:t>
            </a:r>
            <a:r>
              <a:rPr lang="en-US" dirty="0"/>
              <a:t>of evil</a:t>
            </a:r>
            <a:r>
              <a:rPr lang="en-US" dirty="0" smtClean="0"/>
              <a:t>,” </a:t>
            </a:r>
            <a:r>
              <a:rPr lang="en-US" dirty="0"/>
              <a:t>perhaps we can create other conditions that foster the “banality of virtue</a:t>
            </a:r>
            <a:r>
              <a:rPr lang="en-US" dirty="0" smtClean="0"/>
              <a:t>”:</a:t>
            </a:r>
          </a:p>
          <a:p>
            <a:pPr lvl="1"/>
            <a:r>
              <a:rPr lang="en-US" dirty="0" smtClean="0"/>
              <a:t>kindness</a:t>
            </a:r>
          </a:p>
          <a:p>
            <a:pPr lvl="1"/>
            <a:r>
              <a:rPr lang="en-US" dirty="0" smtClean="0"/>
              <a:t>selflessness</a:t>
            </a:r>
          </a:p>
          <a:p>
            <a:pPr lvl="1"/>
            <a:r>
              <a:rPr lang="en-US" dirty="0" smtClean="0"/>
              <a:t>generosity</a:t>
            </a:r>
            <a:endParaRPr lang="en-US" sz="1800" dirty="0"/>
          </a:p>
        </p:txBody>
      </p:sp>
    </p:spTree>
    <p:extLst>
      <p:ext uri="{BB962C8B-B14F-4D97-AF65-F5344CB8AC3E}">
        <p14:creationId xmlns:p14="http://schemas.microsoft.com/office/powerpoint/2010/main" val="3592913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Obedience Study </a:t>
            </a:r>
            <a:r>
              <a:rPr lang="en-US" sz="2000" dirty="0" smtClean="0"/>
              <a:t>(1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dirty="0" smtClean="0"/>
              <a:t>Stanley </a:t>
            </a:r>
            <a:r>
              <a:rPr lang="en-US" dirty="0"/>
              <a:t>Milgram wanted to know how many people would obey an </a:t>
            </a:r>
            <a:r>
              <a:rPr lang="en-US" dirty="0" smtClean="0"/>
              <a:t>authority figure </a:t>
            </a:r>
            <a:r>
              <a:rPr lang="en-US" dirty="0"/>
              <a:t>when directly ordered to violate their ethical standards.</a:t>
            </a:r>
            <a:endParaRPr lang="en-US" dirty="0" smtClean="0"/>
          </a:p>
          <a:p>
            <a:r>
              <a:rPr lang="en-US" dirty="0" smtClean="0"/>
              <a:t>Milgram’s study </a:t>
            </a:r>
            <a:r>
              <a:rPr lang="en-US" dirty="0"/>
              <a:t>illustrates the power of </a:t>
            </a:r>
            <a:r>
              <a:rPr lang="en-US" i="1" dirty="0"/>
              <a:t>norms and roles</a:t>
            </a:r>
            <a:r>
              <a:rPr lang="en-US" dirty="0"/>
              <a:t> to affect individual </a:t>
            </a:r>
            <a:r>
              <a:rPr lang="en-US" dirty="0" smtClean="0"/>
              <a:t>actions.</a:t>
            </a:r>
          </a:p>
          <a:p>
            <a:r>
              <a:rPr lang="en-US" dirty="0" smtClean="0"/>
              <a:t>Most </a:t>
            </a:r>
            <a:r>
              <a:rPr lang="en-US" dirty="0"/>
              <a:t>people in the role of “teacher” inflicted what they thought was extreme shock on another person because of the authority of the experimenter. </a:t>
            </a:r>
          </a:p>
        </p:txBody>
      </p:sp>
    </p:spTree>
    <p:extLst>
      <p:ext uri="{BB962C8B-B14F-4D97-AF65-F5344CB8AC3E}">
        <p14:creationId xmlns:p14="http://schemas.microsoft.com/office/powerpoint/2010/main" val="15404383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Obedience Study </a:t>
            </a:r>
            <a:r>
              <a:rPr lang="en-US" sz="2000" dirty="0" smtClean="0"/>
              <a:t>(2 </a:t>
            </a:r>
            <a:r>
              <a:rPr lang="en-US" sz="2000" dirty="0"/>
              <a:t>of </a:t>
            </a:r>
            <a:r>
              <a:rPr lang="en-US" sz="2000" dirty="0" smtClean="0"/>
              <a:t>3) </a:t>
            </a:r>
            <a:endParaRPr lang="en-US" sz="2000" dirty="0"/>
          </a:p>
        </p:txBody>
      </p:sp>
      <p:sp>
        <p:nvSpPr>
          <p:cNvPr id="3" name="Content Placeholder 2"/>
          <p:cNvSpPr>
            <a:spLocks noGrp="1"/>
          </p:cNvSpPr>
          <p:nvPr>
            <p:ph idx="1"/>
          </p:nvPr>
        </p:nvSpPr>
        <p:spPr/>
        <p:txBody>
          <a:bodyPr/>
          <a:lstStyle/>
          <a:p>
            <a:r>
              <a:rPr lang="en-US" dirty="0" smtClean="0"/>
              <a:t>Milgram concluded that obedience </a:t>
            </a:r>
            <a:r>
              <a:rPr lang="en-US" dirty="0"/>
              <a:t>was more a function of the situation than of the </a:t>
            </a:r>
            <a:r>
              <a:rPr lang="en-US" dirty="0" smtClean="0"/>
              <a:t>personalities of </a:t>
            </a:r>
            <a:r>
              <a:rPr lang="en-US" dirty="0"/>
              <a:t>the participants</a:t>
            </a:r>
            <a:r>
              <a:rPr lang="en-US" dirty="0" smtClean="0"/>
              <a:t>.</a:t>
            </a:r>
          </a:p>
          <a:p>
            <a:r>
              <a:rPr lang="en-US" dirty="0"/>
              <a:t>Some psychologists have questioned Milgram’s conclusion </a:t>
            </a:r>
            <a:r>
              <a:rPr lang="en-US" dirty="0" smtClean="0"/>
              <a:t>regarding personality traits.</a:t>
            </a:r>
          </a:p>
          <a:p>
            <a:r>
              <a:rPr lang="en-US" dirty="0" smtClean="0"/>
              <a:t>They note that certain traits increase </a:t>
            </a:r>
            <a:r>
              <a:rPr lang="en-US" dirty="0"/>
              <a:t>obedience and a willingness to inflict pain on others.</a:t>
            </a:r>
          </a:p>
          <a:p>
            <a:pPr lvl="1"/>
            <a:r>
              <a:rPr lang="en-US" dirty="0" smtClean="0"/>
              <a:t>hostility</a:t>
            </a:r>
          </a:p>
          <a:p>
            <a:pPr lvl="1"/>
            <a:r>
              <a:rPr lang="en-US" dirty="0" smtClean="0"/>
              <a:t>narcissism</a:t>
            </a:r>
          </a:p>
          <a:p>
            <a:pPr lvl="1"/>
            <a:r>
              <a:rPr lang="en-US" dirty="0" smtClean="0"/>
              <a:t>rigidity</a:t>
            </a:r>
          </a:p>
          <a:p>
            <a:endParaRPr lang="en-US" dirty="0"/>
          </a:p>
        </p:txBody>
      </p:sp>
    </p:spTree>
    <p:extLst>
      <p:ext uri="{BB962C8B-B14F-4D97-AF65-F5344CB8AC3E}">
        <p14:creationId xmlns:p14="http://schemas.microsoft.com/office/powerpoint/2010/main" val="24055662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Obedience Study </a:t>
            </a:r>
            <a:r>
              <a:rPr lang="en-US" sz="2000" b="1" dirty="0" smtClean="0"/>
              <a:t>(3 </a:t>
            </a:r>
            <a:r>
              <a:rPr lang="en-US" sz="2000" b="1" dirty="0"/>
              <a:t>of </a:t>
            </a:r>
            <a:r>
              <a:rPr lang="en-US" sz="2000" b="1" dirty="0" smtClean="0"/>
              <a:t>3) </a:t>
            </a:r>
            <a:br>
              <a:rPr lang="en-US" sz="2000" b="1" dirty="0" smtClean="0"/>
            </a:br>
            <a:r>
              <a:rPr lang="en-US" b="1" dirty="0" smtClean="0"/>
              <a:t>Figure 8.1</a:t>
            </a:r>
            <a:br>
              <a:rPr lang="en-US" b="1" dirty="0" smtClean="0"/>
            </a:br>
            <a:r>
              <a:rPr lang="en-US" b="1" dirty="0" smtClean="0"/>
              <a:t>The Milgram Obedience Experiment</a:t>
            </a:r>
            <a:endParaRPr lang="en-US" b="1" dirty="0"/>
          </a:p>
        </p:txBody>
      </p:sp>
      <p:sp>
        <p:nvSpPr>
          <p:cNvPr id="4" name="Text Placeholder 3"/>
          <p:cNvSpPr>
            <a:spLocks noGrp="1"/>
          </p:cNvSpPr>
          <p:nvPr>
            <p:ph type="body" sz="quarter" idx="13"/>
          </p:nvPr>
        </p:nvSpPr>
        <p:spPr/>
        <p:txBody>
          <a:bodyPr/>
          <a:lstStyle/>
          <a:p>
            <a:r>
              <a:rPr lang="en-US" dirty="0"/>
              <a:t>Copyright 1965 by Stanley Milgram. From the film </a:t>
            </a:r>
            <a:r>
              <a:rPr lang="en-US" i="1" dirty="0"/>
              <a:t>Obedience</a:t>
            </a:r>
            <a:r>
              <a:rPr lang="en-US" dirty="0"/>
              <a:t>, distributed by Penn State Media Sales</a:t>
            </a:r>
            <a:r>
              <a:rPr lang="en-US" dirty="0" smtClean="0"/>
              <a:t>.</a:t>
            </a:r>
            <a:endParaRPr lang="en-US" dirty="0"/>
          </a:p>
        </p:txBody>
      </p:sp>
      <p:pic>
        <p:nvPicPr>
          <p:cNvPr id="3" name="Picture 2" descr="Three photographs.&#10;&#10;A: a photograph of miligrams original shock machine shows a bunch of dials, buttons, and light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2362200"/>
            <a:ext cx="2803779" cy="2095500"/>
          </a:xfrm>
          <a:prstGeom prst="rect">
            <a:avLst/>
          </a:prstGeom>
        </p:spPr>
      </p:pic>
      <p:pic>
        <p:nvPicPr>
          <p:cNvPr id="5" name="Picture 4" descr="B: The learner is being strapped into a chair by the teacher and the experimente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34297" y="2362200"/>
            <a:ext cx="2916936" cy="2095500"/>
          </a:xfrm>
          <a:prstGeom prst="rect">
            <a:avLst/>
          </a:prstGeom>
        </p:spPr>
      </p:pic>
      <p:pic>
        <p:nvPicPr>
          <p:cNvPr id="6" name="Picture 5" descr="C: A man provides a shock to the learner, and the learner screams in pai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29350" y="2362200"/>
            <a:ext cx="2724150" cy="2514600"/>
          </a:xfrm>
          <a:prstGeom prst="rect">
            <a:avLst/>
          </a:prstGeom>
        </p:spPr>
      </p:pic>
    </p:spTree>
    <p:extLst>
      <p:ext uri="{BB962C8B-B14F-4D97-AF65-F5344CB8AC3E}">
        <p14:creationId xmlns:p14="http://schemas.microsoft.com/office/powerpoint/2010/main" val="28129771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Prison Study </a:t>
            </a:r>
            <a:r>
              <a:rPr lang="en-US" sz="2000" dirty="0" smtClean="0"/>
              <a:t>(1 </a:t>
            </a:r>
            <a:r>
              <a:rPr lang="en-US" sz="2000" dirty="0"/>
              <a:t>of </a:t>
            </a:r>
            <a:r>
              <a:rPr lang="en-US" sz="2000" dirty="0" smtClean="0"/>
              <a:t>2) </a:t>
            </a:r>
            <a:endParaRPr lang="en-US" sz="2000" dirty="0"/>
          </a:p>
        </p:txBody>
      </p:sp>
      <p:sp>
        <p:nvSpPr>
          <p:cNvPr id="3" name="Content Placeholder 2"/>
          <p:cNvSpPr>
            <a:spLocks noGrp="1"/>
          </p:cNvSpPr>
          <p:nvPr>
            <p:ph idx="1"/>
          </p:nvPr>
        </p:nvSpPr>
        <p:spPr/>
        <p:txBody>
          <a:bodyPr/>
          <a:lstStyle/>
          <a:p>
            <a:r>
              <a:rPr lang="en-US" dirty="0" smtClean="0"/>
              <a:t>In Zimbardo’s Stanford </a:t>
            </a:r>
            <a:r>
              <a:rPr lang="en-US" dirty="0"/>
              <a:t>prison study, college students tended to behave in accordance with the role </a:t>
            </a:r>
            <a:r>
              <a:rPr lang="en-US" dirty="0" smtClean="0"/>
              <a:t>they </a:t>
            </a:r>
            <a:r>
              <a:rPr lang="en-US" dirty="0"/>
              <a:t>had been assigned</a:t>
            </a:r>
            <a:r>
              <a:rPr lang="en-US" dirty="0" smtClean="0"/>
              <a:t>.</a:t>
            </a:r>
          </a:p>
          <a:p>
            <a:pPr lvl="1"/>
            <a:r>
              <a:rPr lang="en-US" dirty="0" smtClean="0"/>
              <a:t>“prisoner”</a:t>
            </a:r>
          </a:p>
          <a:p>
            <a:pPr lvl="1"/>
            <a:r>
              <a:rPr lang="en-US" dirty="0" smtClean="0"/>
              <a:t>“guard”</a:t>
            </a:r>
          </a:p>
          <a:p>
            <a:r>
              <a:rPr lang="en-US" dirty="0"/>
              <a:t>Within a short time, most of the prisoners became distressed and helpless</a:t>
            </a:r>
            <a:r>
              <a:rPr lang="en-US" dirty="0" smtClean="0"/>
              <a:t>.</a:t>
            </a:r>
          </a:p>
          <a:p>
            <a:r>
              <a:rPr lang="en-US" dirty="0"/>
              <a:t>The guards, however, began to enjoy their </a:t>
            </a:r>
            <a:r>
              <a:rPr lang="en-US" dirty="0" smtClean="0"/>
              <a:t>new power</a:t>
            </a:r>
            <a:r>
              <a:rPr lang="en-US" dirty="0"/>
              <a:t>.</a:t>
            </a:r>
          </a:p>
        </p:txBody>
      </p:sp>
    </p:spTree>
    <p:extLst>
      <p:ext uri="{BB962C8B-B14F-4D97-AF65-F5344CB8AC3E}">
        <p14:creationId xmlns:p14="http://schemas.microsoft.com/office/powerpoint/2010/main" val="5133463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508 Lectur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3106</TotalTime>
  <Words>3674</Words>
  <Application>Microsoft Macintosh PowerPoint</Application>
  <PresentationFormat>On-screen Show (4:3)</PresentationFormat>
  <Paragraphs>330</Paragraphs>
  <Slides>55</Slides>
  <Notes>4</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508 Lecture</vt:lpstr>
      <vt:lpstr>Psychology</vt:lpstr>
      <vt:lpstr>Social Forces </vt:lpstr>
      <vt:lpstr>Roles and Rules (1 of 3) </vt:lpstr>
      <vt:lpstr>Roles and Rules (2 of 3) </vt:lpstr>
      <vt:lpstr>Roles and Rules (3 of 3) </vt:lpstr>
      <vt:lpstr>The Obedience Study (1 of 3) </vt:lpstr>
      <vt:lpstr>The Obedience Study (2 of 3) </vt:lpstr>
      <vt:lpstr>The Obedience Study (3 of 3)  Figure 8.1 The Milgram Obedience Experiment</vt:lpstr>
      <vt:lpstr>The Prison Study (1 of 2) </vt:lpstr>
      <vt:lpstr>The Prison Study (2 of 2) </vt:lpstr>
      <vt:lpstr>Why People Obey (1 of 3) </vt:lpstr>
      <vt:lpstr>Why People Obey (2 of 3) </vt:lpstr>
      <vt:lpstr>Why People Obey (3 of 3) </vt:lpstr>
      <vt:lpstr>Social Influences on Beliefs and Behavior </vt:lpstr>
      <vt:lpstr>Attributions (1 of 3) </vt:lpstr>
      <vt:lpstr>Attributions (2 of 3) </vt:lpstr>
      <vt:lpstr>Attributions (3 of 3) </vt:lpstr>
      <vt:lpstr>Attitudes (1 of 3) </vt:lpstr>
      <vt:lpstr>Attitudes (2 of 3) </vt:lpstr>
      <vt:lpstr>Attitudes (3 of 3) Figure 8.2 The Slippery Slope of Self-Justification </vt:lpstr>
      <vt:lpstr>Persuasion or “Brainwashing”? The Case of Suicide Bombers (1 of 2) </vt:lpstr>
      <vt:lpstr>Persuasion or “Brainwashing”? The Case of Suicide Bombers (2 of 2) </vt:lpstr>
      <vt:lpstr>Individuals in Groups </vt:lpstr>
      <vt:lpstr>Conformity (1 of 2) </vt:lpstr>
      <vt:lpstr>Conformity (2 of 2) </vt:lpstr>
      <vt:lpstr>Groupthink (1 of 2) </vt:lpstr>
      <vt:lpstr>Groupthink (2 of 2) </vt:lpstr>
      <vt:lpstr>The Wisdom and Madness of Crowds (1 of 4) </vt:lpstr>
      <vt:lpstr>The Wisdom and Madness of Crowds (2 of 4) </vt:lpstr>
      <vt:lpstr>The Wisdom and Madness of Crowds (3 of 4) </vt:lpstr>
      <vt:lpstr>The Wisdom and Madness of Crowds (4 of 4) </vt:lpstr>
      <vt:lpstr>Altruism and Dissent (1 of 2) </vt:lpstr>
      <vt:lpstr>Altruism and Dissent (2 of 2) </vt:lpstr>
      <vt:lpstr>Us Versus Them: Group Identity </vt:lpstr>
      <vt:lpstr>Ethnic Identity (1 of 3) </vt:lpstr>
      <vt:lpstr>Ethnic Identity (2 of 3) </vt:lpstr>
      <vt:lpstr>Ethnic Identity (3 of 3) </vt:lpstr>
      <vt:lpstr>Ethnocentrism (1 of 3) </vt:lpstr>
      <vt:lpstr>Ethnocentrism (2 of 3) </vt:lpstr>
      <vt:lpstr>Ethnocentrism (3 of 3)  Figure 8.4 The Experiment at Robbers Cave</vt:lpstr>
      <vt:lpstr>Stereotypes (1 of 2) </vt:lpstr>
      <vt:lpstr>Stereotypes (2 of 2) </vt:lpstr>
      <vt:lpstr>Group Conflict and Prejudice </vt:lpstr>
      <vt:lpstr>The Origins of Prejudice (1 of 4) </vt:lpstr>
      <vt:lpstr>The Origins of Prejudice (2 of 4) </vt:lpstr>
      <vt:lpstr>The Origins of Prejudice (3 of 4) </vt:lpstr>
      <vt:lpstr>The Origins of Prejudice (4 of 4) </vt:lpstr>
      <vt:lpstr>Defining and Measuring Prejudice (1 of 3) </vt:lpstr>
      <vt:lpstr>Defining and Measuring Prejudice (2 of 3) </vt:lpstr>
      <vt:lpstr>Defining and Measuring Prejudice (3 of 3) </vt:lpstr>
      <vt:lpstr>Reducing Conflict and Prejudice (1 of 3) </vt:lpstr>
      <vt:lpstr>Reducing Conflict and Prejudice (2 of 3) </vt:lpstr>
      <vt:lpstr>Reducing Conflict and Prejudice (3 of 3)  Figure 8.5 The Impact of Cross-Ethnic Friendships on Minority Students’ Well-Being</vt:lpstr>
      <vt:lpstr>The Question of Human Nature (1 of 2) </vt:lpstr>
      <vt:lpstr>The Question of Human Nature (2 of 2) </vt:lpstr>
    </vt:vector>
  </TitlesOfParts>
  <Company>echosvoice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 Compliant Lecture PowerPoint</dc:title>
  <dc:subject>Introduction to Psychology</dc:subject>
  <dc:creator>Echo Swinford</dc:creator>
  <cp:lastModifiedBy>Rocky Buckley</cp:lastModifiedBy>
  <cp:revision>202</cp:revision>
  <dcterms:created xsi:type="dcterms:W3CDTF">2014-07-14T20:04:21Z</dcterms:created>
  <dcterms:modified xsi:type="dcterms:W3CDTF">2015-12-22T03:02:32Z</dcterms:modified>
</cp:coreProperties>
</file>