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6" r:id="rId2"/>
    <p:sldId id="257" r:id="rId3"/>
    <p:sldId id="259" r:id="rId4"/>
    <p:sldId id="260" r:id="rId5"/>
    <p:sldId id="261" r:id="rId6"/>
    <p:sldId id="262" r:id="rId7"/>
    <p:sldId id="264" r:id="rId8"/>
    <p:sldId id="265" r:id="rId9"/>
    <p:sldId id="268" r:id="rId10"/>
    <p:sldId id="269" r:id="rId11"/>
    <p:sldId id="271" r:id="rId12"/>
    <p:sldId id="272" r:id="rId13"/>
    <p:sldId id="273" r:id="rId14"/>
    <p:sldId id="275" r:id="rId15"/>
    <p:sldId id="276" r:id="rId16"/>
    <p:sldId id="277" r:id="rId17"/>
    <p:sldId id="278" r:id="rId18"/>
    <p:sldId id="279" r:id="rId19"/>
    <p:sldId id="280" r:id="rId20"/>
    <p:sldId id="281" r:id="rId21"/>
    <p:sldId id="282" r:id="rId22"/>
    <p:sldId id="283" r:id="rId23"/>
    <p:sldId id="284" r:id="rId24"/>
    <p:sldId id="285" r:id="rId25"/>
    <p:sldId id="288" r:id="rId26"/>
    <p:sldId id="290" r:id="rId27"/>
    <p:sldId id="286" r:id="rId28"/>
    <p:sldId id="291" r:id="rId29"/>
    <p:sldId id="331" r:id="rId30"/>
    <p:sldId id="292" r:id="rId31"/>
    <p:sldId id="293" r:id="rId32"/>
    <p:sldId id="294" r:id="rId33"/>
    <p:sldId id="287" r:id="rId34"/>
    <p:sldId id="298" r:id="rId35"/>
    <p:sldId id="299" r:id="rId36"/>
    <p:sldId id="300" r:id="rId37"/>
    <p:sldId id="295" r:id="rId38"/>
    <p:sldId id="301" r:id="rId39"/>
    <p:sldId id="296" r:id="rId40"/>
    <p:sldId id="302" r:id="rId41"/>
    <p:sldId id="305" r:id="rId42"/>
    <p:sldId id="303" r:id="rId43"/>
    <p:sldId id="310" r:id="rId44"/>
    <p:sldId id="312" r:id="rId45"/>
    <p:sldId id="313" r:id="rId46"/>
    <p:sldId id="314" r:id="rId47"/>
    <p:sldId id="332" r:id="rId48"/>
    <p:sldId id="306" r:id="rId49"/>
    <p:sldId id="307" r:id="rId50"/>
    <p:sldId id="317" r:id="rId51"/>
    <p:sldId id="318" r:id="rId52"/>
    <p:sldId id="319" r:id="rId53"/>
    <p:sldId id="320" r:id="rId54"/>
    <p:sldId id="315" r:id="rId55"/>
    <p:sldId id="324" r:id="rId56"/>
    <p:sldId id="325" r:id="rId57"/>
    <p:sldId id="321" r:id="rId58"/>
    <p:sldId id="322" r:id="rId59"/>
    <p:sldId id="328" r:id="rId60"/>
    <p:sldId id="326" r:id="rId61"/>
    <p:sldId id="330" r:id="rId62"/>
    <p:sldId id="329"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3967"/>
    <a:srgbClr val="7C8BC4"/>
    <a:srgbClr val="30431D"/>
    <a:srgbClr val="30390E"/>
    <a:srgbClr val="064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4737" autoAdjust="0"/>
  </p:normalViewPr>
  <p:slideViewPr>
    <p:cSldViewPr>
      <p:cViewPr varScale="1">
        <p:scale>
          <a:sx n="198" d="100"/>
          <a:sy n="198" d="100"/>
        </p:scale>
        <p:origin x="-2520" y="-112"/>
      </p:cViewPr>
      <p:guideLst>
        <p:guide orient="horz" pos="2160"/>
        <p:guide pos="2880"/>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73" d="100"/>
          <a:sy n="73" d="100"/>
        </p:scale>
        <p:origin x="-26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12/21/15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Here’s an example of the process of reflective thinking. Notice how the discussants consider multiple perspectives and weigh the merits of the available evidence when reaching their conclusions.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a:p>
        </p:txBody>
      </p:sp>
    </p:spTree>
    <p:extLst>
      <p:ext uri="{BB962C8B-B14F-4D97-AF65-F5344CB8AC3E}">
        <p14:creationId xmlns:p14="http://schemas.microsoft.com/office/powerpoint/2010/main" val="1460668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Japanese schoolteachers and students are much more likely than their American counterparts to believe that the secret to doing well in math is working hard. Americans tend to think that you either have mathematical intelligence or you don’t </a:t>
            </a:r>
            <a:r>
              <a:rPr lang="nl-NL" sz="1200" b="0" i="0" u="none" strike="noStrike" kern="1200" baseline="0" dirty="0" smtClean="0">
                <a:solidFill>
                  <a:schemeClr val="tx1"/>
                </a:solidFill>
                <a:latin typeface="+mn-lt"/>
                <a:ea typeface="+mn-ea"/>
                <a:cs typeface="+mn-cs"/>
              </a:rPr>
              <a:t>(Stevenson, Chen, &amp; Lee, 1993).</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56</a:t>
            </a:fld>
            <a:endParaRPr lang="en-US"/>
          </a:p>
        </p:txBody>
      </p:sp>
    </p:spTree>
    <p:extLst>
      <p:ext uri="{BB962C8B-B14F-4D97-AF65-F5344CB8AC3E}">
        <p14:creationId xmlns:p14="http://schemas.microsoft.com/office/powerpoint/2010/main" val="61879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decisions we make can depend on how the alternatives are framed. When asked to choose between the two programs in Problem 1, which are described in terms of lives saved, most people choose the first program. When asked to choose between the programs in Problem 2, which are described in terms of lives lost, most people choose the second program. Yet the alternatives in the two problems are actually identical.</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a:p>
        </p:txBody>
      </p:sp>
    </p:spTree>
    <p:extLst>
      <p:ext uri="{BB962C8B-B14F-4D97-AF65-F5344CB8AC3E}">
        <p14:creationId xmlns:p14="http://schemas.microsoft.com/office/powerpoint/2010/main" val="145523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Suppose someone deals out four cards, each with a letter on one side and a number on the other. You can see only one side of each card, as shown here. Your task is to find out whether the following rule is true: “If a card has a vowel on one side, then it has an even number on the other side.” Which two cards do you need to turn over to find out? The majority of people say they would turn over the E and the 6, but they are wrong. You do need to turn over the E (a vowel), because if the number on the other side is even, it confirms the rule, and if it is odd, the rule is false. However, the card with the 6 tells you nothing. The rule does not say that a card with an even number must always have a vowel on the other side. Therefore, it doesn’t matter whether the 6 has a vowel or a consonant on the other side. The card you do need to turn over is the 7, because if it has a vowel on the other side, that fact disconfirms the rule. People do poorly on this problem because they are biased to look for confirming evidence and to ignore the possibility of disconfirming evidence.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a:p>
        </p:txBody>
      </p:sp>
    </p:spTree>
    <p:extLst>
      <p:ext uri="{BB962C8B-B14F-4D97-AF65-F5344CB8AC3E}">
        <p14:creationId xmlns:p14="http://schemas.microsoft.com/office/powerpoint/2010/main" val="330524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Copy this figure, and try to connect the dots by using no more than four straight lines without lifting your pencil or pen. A line must pass through each point. Can you do it? Most people have difficulty with this problem because they have a mental set to interpret the arrangement of dots as a square. They then assume that they can’t extend a line beyond the apparent boundaries of the square. Now that you know this, you might try again if you haven’t yet solved the puzzle. Some solutions are given at the end of this chapter.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a:p>
        </p:txBody>
      </p:sp>
    </p:spTree>
    <p:extLst>
      <p:ext uri="{BB962C8B-B14F-4D97-AF65-F5344CB8AC3E}">
        <p14:creationId xmlns:p14="http://schemas.microsoft.com/office/powerpoint/2010/main" val="494364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more effort you put into reaching a goal, the more highly you are likely to value it. As you can see in the graph on the left, after people listened to a boring group discussion, those who went through a severe initiation to join the group rated it most highly (Aronson &amp; Mills, 1959). In the photo, soldiers undergo special and difficult training to join an elite unit. They will probably become extremely devoted members.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a:p>
        </p:txBody>
      </p:sp>
    </p:spTree>
    <p:extLst>
      <p:ext uri="{BB962C8B-B14F-4D97-AF65-F5344CB8AC3E}">
        <p14:creationId xmlns:p14="http://schemas.microsoft.com/office/powerpoint/2010/main" val="2956560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 large population, IQ scores tend to be distributed on a normal (bell-shaped) curve. On most tests, about 68 percent of all people will score between 85 and 115; about 95 percent will score between 70 and 130; and about 99.7 percent will score between 55 and 145. In any actual sample, however, the distribution will depart somewhat from the theoretical ideal.</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a:p>
        </p:txBody>
      </p:sp>
    </p:spTree>
    <p:extLst>
      <p:ext uri="{BB962C8B-B14F-4D97-AF65-F5344CB8AC3E}">
        <p14:creationId xmlns:p14="http://schemas.microsoft.com/office/powerpoint/2010/main" val="321962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Nonverbal items such as these are particularly useful for measuring the abilities of those who have poor hearing, are not fluent in the tester’s language, have limited education, or resist doing classroom-type problems. A large gap between a person’s verbal score and performance on nonverbal tasks such as these sometimes indicates a specific learning problem.</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a:p>
        </p:txBody>
      </p:sp>
    </p:spTree>
    <p:extLst>
      <p:ext uri="{BB962C8B-B14F-4D97-AF65-F5344CB8AC3E}">
        <p14:creationId xmlns:p14="http://schemas.microsoft.com/office/powerpoint/2010/main" val="3968971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school and in other settings, people who perform poorly often have poor metacognitive skills and therefore fail to recognize their own lack of competence. As you can see, the lower that students scored on an exam, the greater the gap between how they thought they had done and how they actually had done (Dunning et al., 2003).</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a:p>
        </p:txBody>
      </p:sp>
    </p:spTree>
    <p:extLst>
      <p:ext uri="{BB962C8B-B14F-4D97-AF65-F5344CB8AC3E}">
        <p14:creationId xmlns:p14="http://schemas.microsoft.com/office/powerpoint/2010/main" val="30830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Eighth-grade students were divided into five groups (quintiles) based on their IQ scores and then followed them for a year to test their academic achievement. Self-discipline was a stronger predictor of success than IQ was (Duckworth &amp; Seligman, 2005).</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55</a:t>
            </a:fld>
            <a:endParaRPr lang="en-US"/>
          </a:p>
        </p:txBody>
      </p:sp>
    </p:spTree>
    <p:extLst>
      <p:ext uri="{BB962C8B-B14F-4D97-AF65-F5344CB8AC3E}">
        <p14:creationId xmlns:p14="http://schemas.microsoft.com/office/powerpoint/2010/main" val="140960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userDrawn="1"/>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33338" y="6400805"/>
            <a:ext cx="9156700" cy="473070"/>
            <a:chOff x="33338" y="6400805"/>
            <a:chExt cx="9156700" cy="473070"/>
          </a:xfrm>
        </p:grpSpPr>
        <p:pic>
          <p:nvPicPr>
            <p:cNvPr id="19"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pyright" descr="Copyright 2015, 2012, 2009"/>
            <p:cNvSpPr txBox="1">
              <a:spLocks noChangeArrowheads="1"/>
            </p:cNvSpPr>
            <p:nvPr/>
          </p:nvSpPr>
          <p:spPr bwMode="auto">
            <a:xfrm>
              <a:off x="1413669" y="6400805"/>
              <a:ext cx="6316663" cy="457195"/>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08738"/>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93969" y="6408738"/>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4F3967"/>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4F396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4F396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Psychology</a:t>
            </a:r>
            <a:endParaRPr lang="en-US" dirty="0"/>
          </a:p>
        </p:txBody>
      </p:sp>
      <p:sp>
        <p:nvSpPr>
          <p:cNvPr id="5" name="Text Placeholder 4"/>
          <p:cNvSpPr>
            <a:spLocks noGrp="1"/>
          </p:cNvSpPr>
          <p:nvPr>
            <p:ph type="body" sz="quarter" idx="13"/>
          </p:nvPr>
        </p:nvSpPr>
        <p:spPr/>
        <p:txBody>
          <a:bodyPr/>
          <a:lstStyle/>
          <a:p>
            <a:r>
              <a:rPr lang="en-US" dirty="0" smtClean="0"/>
              <a:t>Twelfth Edition</a:t>
            </a:r>
            <a:endParaRPr lang="en-US" dirty="0"/>
          </a:p>
        </p:txBody>
      </p:sp>
      <p:sp>
        <p:nvSpPr>
          <p:cNvPr id="6" name="Text Placeholder 5"/>
          <p:cNvSpPr>
            <a:spLocks noGrp="1"/>
          </p:cNvSpPr>
          <p:nvPr>
            <p:ph type="body" sz="quarter" idx="14"/>
          </p:nvPr>
        </p:nvSpPr>
        <p:spPr/>
        <p:txBody>
          <a:bodyPr/>
          <a:lstStyle/>
          <a:p>
            <a:r>
              <a:rPr lang="en-US" dirty="0" smtClean="0"/>
              <a:t>Chapter 9</a:t>
            </a:r>
            <a:endParaRPr lang="en-US" dirty="0"/>
          </a:p>
        </p:txBody>
      </p:sp>
      <p:sp>
        <p:nvSpPr>
          <p:cNvPr id="7" name="Text Placeholder 6"/>
          <p:cNvSpPr>
            <a:spLocks noGrp="1"/>
          </p:cNvSpPr>
          <p:nvPr>
            <p:ph type="body" sz="quarter" idx="15"/>
          </p:nvPr>
        </p:nvSpPr>
        <p:spPr/>
        <p:txBody>
          <a:bodyPr/>
          <a:lstStyle/>
          <a:p>
            <a:r>
              <a:rPr lang="en-US" dirty="0" smtClean="0"/>
              <a:t>Thinking and Intelligence</a:t>
            </a:r>
            <a:endParaRPr lang="en-US" dirty="0"/>
          </a:p>
        </p:txBody>
      </p:sp>
      <p:pic>
        <p:nvPicPr>
          <p:cNvPr id="3" name="Picture 2"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7422"/>
            <a:ext cx="3886200" cy="4818887"/>
          </a:xfrm>
          <a:prstGeom prst="rect">
            <a:avLst/>
          </a:prstGeom>
        </p:spPr>
      </p:pic>
    </p:spTree>
    <p:extLst>
      <p:ext uri="{BB962C8B-B14F-4D97-AF65-F5344CB8AC3E}">
        <p14:creationId xmlns:p14="http://schemas.microsoft.com/office/powerpoint/2010/main" val="397954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Conscious Is Thought? </a:t>
            </a:r>
            <a:r>
              <a:rPr lang="en-US" sz="2000" dirty="0" smtClean="0"/>
              <a:t>(3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i="1" dirty="0" smtClean="0"/>
              <a:t>Nonconscious </a:t>
            </a:r>
            <a:r>
              <a:rPr lang="en-US" i="1" dirty="0"/>
              <a:t>processes</a:t>
            </a:r>
            <a:r>
              <a:rPr lang="en-US" dirty="0"/>
              <a:t> remain outside of awareness but nonetheless affect </a:t>
            </a:r>
            <a:r>
              <a:rPr lang="en-US" dirty="0" smtClean="0"/>
              <a:t>behavior.</a:t>
            </a:r>
          </a:p>
          <a:p>
            <a:r>
              <a:rPr lang="en-US" dirty="0" smtClean="0"/>
              <a:t>They </a:t>
            </a:r>
            <a:r>
              <a:rPr lang="en-US" dirty="0"/>
              <a:t>are involved in </a:t>
            </a:r>
            <a:r>
              <a:rPr lang="en-US" i="1" dirty="0"/>
              <a:t>implicit learning</a:t>
            </a:r>
            <a:r>
              <a:rPr lang="en-US" dirty="0"/>
              <a:t>, </a:t>
            </a:r>
            <a:r>
              <a:rPr lang="en-US" dirty="0" smtClean="0"/>
              <a:t>which occurs when we:</a:t>
            </a:r>
          </a:p>
          <a:p>
            <a:pPr lvl="1"/>
            <a:r>
              <a:rPr lang="en-US" dirty="0" smtClean="0"/>
              <a:t>learn </a:t>
            </a:r>
            <a:r>
              <a:rPr lang="en-US" dirty="0"/>
              <a:t>something but don’t know how we learned </a:t>
            </a:r>
            <a:r>
              <a:rPr lang="en-US" dirty="0" smtClean="0"/>
              <a:t>it, and</a:t>
            </a:r>
          </a:p>
          <a:p>
            <a:pPr lvl="1"/>
            <a:r>
              <a:rPr lang="en-US" dirty="0" smtClean="0"/>
              <a:t>aren’t </a:t>
            </a:r>
            <a:r>
              <a:rPr lang="en-US" dirty="0"/>
              <a:t>able to state exactly what we’ve </a:t>
            </a:r>
            <a:r>
              <a:rPr lang="en-US" dirty="0" smtClean="0"/>
              <a:t>learned</a:t>
            </a:r>
            <a:endParaRPr lang="en-US" dirty="0"/>
          </a:p>
          <a:p>
            <a:r>
              <a:rPr lang="en-US" dirty="0"/>
              <a:t>Even conscious processing may be carried out in a </a:t>
            </a:r>
            <a:r>
              <a:rPr lang="en-US" i="1" dirty="0"/>
              <a:t>mindless</a:t>
            </a:r>
            <a:r>
              <a:rPr lang="en-US" dirty="0"/>
              <a:t> fashion if we overlook changes in context that call for a change in behavior</a:t>
            </a:r>
            <a:r>
              <a:rPr lang="en-US" dirty="0" smtClean="0"/>
              <a:t>.</a:t>
            </a:r>
            <a:endParaRPr lang="en-US" dirty="0"/>
          </a:p>
        </p:txBody>
      </p:sp>
    </p:spTree>
    <p:extLst>
      <p:ext uri="{BB962C8B-B14F-4D97-AF65-F5344CB8AC3E}">
        <p14:creationId xmlns:p14="http://schemas.microsoft.com/office/powerpoint/2010/main" val="922910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Conscious Is Thought? </a:t>
            </a:r>
            <a:r>
              <a:rPr lang="en-US" sz="2000" b="1" dirty="0" smtClean="0"/>
              <a:t>(4 </a:t>
            </a:r>
            <a:r>
              <a:rPr lang="en-US" sz="2000" b="1" dirty="0"/>
              <a:t>of </a:t>
            </a:r>
            <a:r>
              <a:rPr lang="en-US" sz="2000" b="1" dirty="0" smtClean="0"/>
              <a:t>4) </a:t>
            </a:r>
            <a:br>
              <a:rPr lang="en-US" sz="2000" b="1" dirty="0" smtClean="0"/>
            </a:br>
            <a:r>
              <a:rPr lang="en-US" b="1" dirty="0" smtClean="0"/>
              <a:t>Figure 9.1</a:t>
            </a:r>
            <a:br>
              <a:rPr lang="en-US" b="1" dirty="0" smtClean="0"/>
            </a:br>
            <a:r>
              <a:rPr lang="en-US" b="1" dirty="0" smtClean="0"/>
              <a:t>The Elements of Cognition</a:t>
            </a:r>
            <a:endParaRPr lang="en-US" b="1" dirty="0"/>
          </a:p>
        </p:txBody>
      </p:sp>
      <p:pic>
        <p:nvPicPr>
          <p:cNvPr id="3" name="Picture 2" descr="A diagram of the elements of cognition. Concepts lead to propositions, which lead to cognitive schemas. Mental images also lead to cognitive schemas."/>
          <p:cNvPicPr>
            <a:picLocks noChangeAspect="1"/>
          </p:cNvPicPr>
          <p:nvPr/>
        </p:nvPicPr>
        <p:blipFill rotWithShape="1">
          <a:blip r:embed="rId2" cstate="print">
            <a:extLst>
              <a:ext uri="{28A0092B-C50C-407E-A947-70E740481C1C}">
                <a14:useLocalDpi xmlns:a14="http://schemas.microsoft.com/office/drawing/2010/main" val="0"/>
              </a:ext>
            </a:extLst>
          </a:blip>
          <a:srcRect l="8338" t="7127" r="3548" b="6428"/>
          <a:stretch/>
        </p:blipFill>
        <p:spPr>
          <a:xfrm>
            <a:off x="173476" y="1600200"/>
            <a:ext cx="8894324" cy="4420064"/>
          </a:xfrm>
          <a:prstGeom prst="rect">
            <a:avLst/>
          </a:prstGeom>
        </p:spPr>
      </p:pic>
    </p:spTree>
    <p:extLst>
      <p:ext uri="{BB962C8B-B14F-4D97-AF65-F5344CB8AC3E}">
        <p14:creationId xmlns:p14="http://schemas.microsoft.com/office/powerpoint/2010/main" val="205849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Problem Solving and </a:t>
            </a:r>
            <a:r>
              <a:rPr lang="en-US" dirty="0" smtClean="0"/>
              <a:t>Decision</a:t>
            </a:r>
            <a:br>
              <a:rPr lang="en-US" dirty="0" smtClean="0"/>
            </a:br>
            <a:r>
              <a:rPr lang="en-US" dirty="0" smtClean="0"/>
              <a:t>Making </a:t>
            </a:r>
            <a:r>
              <a:rPr lang="en-US" sz="2000" dirty="0" smtClean="0"/>
              <a:t>(1 </a:t>
            </a:r>
            <a:r>
              <a:rPr lang="en-US" sz="2000" dirty="0"/>
              <a:t>of 2</a:t>
            </a:r>
            <a:r>
              <a:rPr lang="en-US" sz="2000" dirty="0" smtClean="0"/>
              <a:t>) </a:t>
            </a:r>
            <a:endParaRPr lang="en-US" sz="2000" dirty="0"/>
          </a:p>
        </p:txBody>
      </p:sp>
      <p:sp>
        <p:nvSpPr>
          <p:cNvPr id="5" name="Content Placeholder 4"/>
          <p:cNvSpPr>
            <a:spLocks noGrp="1"/>
          </p:cNvSpPr>
          <p:nvPr>
            <p:ph idx="1"/>
          </p:nvPr>
        </p:nvSpPr>
        <p:spPr/>
        <p:txBody>
          <a:bodyPr/>
          <a:lstStyle/>
          <a:p>
            <a:r>
              <a:rPr lang="en-US" dirty="0"/>
              <a:t>When problems are well defined, they can often be solved by applying an </a:t>
            </a:r>
            <a:r>
              <a:rPr lang="en-US" i="1" dirty="0" smtClean="0"/>
              <a:t>algorithm</a:t>
            </a:r>
            <a:r>
              <a:rPr lang="en-US" dirty="0" smtClean="0"/>
              <a:t>.</a:t>
            </a:r>
          </a:p>
          <a:p>
            <a:r>
              <a:rPr lang="en-US" b="1" dirty="0" smtClean="0"/>
              <a:t>Algorithm: </a:t>
            </a:r>
            <a:r>
              <a:rPr lang="en-US" dirty="0" smtClean="0"/>
              <a:t>A </a:t>
            </a:r>
            <a:r>
              <a:rPr lang="en-US" dirty="0"/>
              <a:t>problem-solving strategy </a:t>
            </a:r>
            <a:r>
              <a:rPr lang="en-US" dirty="0" smtClean="0"/>
              <a:t>guaranteed to </a:t>
            </a:r>
            <a:r>
              <a:rPr lang="en-US" dirty="0"/>
              <a:t>produce a </a:t>
            </a:r>
            <a:r>
              <a:rPr lang="en-US" dirty="0" smtClean="0"/>
              <a:t>correct (or best) solution </a:t>
            </a:r>
            <a:r>
              <a:rPr lang="en-US" dirty="0"/>
              <a:t>even if the </a:t>
            </a:r>
            <a:r>
              <a:rPr lang="en-US" dirty="0" smtClean="0"/>
              <a:t>user does </a:t>
            </a:r>
            <a:r>
              <a:rPr lang="en-US" dirty="0"/>
              <a:t>not know how it works.</a:t>
            </a:r>
            <a:endParaRPr lang="en-US" dirty="0" smtClean="0"/>
          </a:p>
          <a:p>
            <a:r>
              <a:rPr lang="en-US" dirty="0" smtClean="0"/>
              <a:t>When </a:t>
            </a:r>
            <a:r>
              <a:rPr lang="en-US" dirty="0"/>
              <a:t>problems are fuzzier, </a:t>
            </a:r>
            <a:r>
              <a:rPr lang="en-US" dirty="0" smtClean="0"/>
              <a:t>people </a:t>
            </a:r>
            <a:r>
              <a:rPr lang="en-US" dirty="0"/>
              <a:t>often must apply rules of thumb called </a:t>
            </a:r>
            <a:r>
              <a:rPr lang="en-US" i="1" dirty="0" smtClean="0"/>
              <a:t>heuristics</a:t>
            </a:r>
            <a:r>
              <a:rPr lang="en-US" dirty="0" smtClean="0"/>
              <a:t>, which:</a:t>
            </a:r>
          </a:p>
          <a:p>
            <a:pPr lvl="1"/>
            <a:r>
              <a:rPr lang="en-US" dirty="0" smtClean="0"/>
              <a:t>help limit options </a:t>
            </a:r>
            <a:r>
              <a:rPr lang="en-US" dirty="0"/>
              <a:t>to a manageable number of promising </a:t>
            </a:r>
            <a:r>
              <a:rPr lang="en-US" dirty="0" smtClean="0"/>
              <a:t>ones, and</a:t>
            </a:r>
          </a:p>
          <a:p>
            <a:pPr lvl="1"/>
            <a:r>
              <a:rPr lang="en-US" dirty="0" smtClean="0"/>
              <a:t>reduce </a:t>
            </a:r>
            <a:r>
              <a:rPr lang="en-US" dirty="0"/>
              <a:t>the cognitive </a:t>
            </a:r>
            <a:r>
              <a:rPr lang="en-US" dirty="0" smtClean="0"/>
              <a:t>effort it </a:t>
            </a:r>
            <a:r>
              <a:rPr lang="en-US" dirty="0"/>
              <a:t>takes to </a:t>
            </a:r>
            <a:r>
              <a:rPr lang="en-US" dirty="0" smtClean="0"/>
              <a:t>make decision</a:t>
            </a:r>
            <a:endParaRPr lang="en-US" dirty="0"/>
          </a:p>
        </p:txBody>
      </p:sp>
    </p:spTree>
    <p:extLst>
      <p:ext uri="{BB962C8B-B14F-4D97-AF65-F5344CB8AC3E}">
        <p14:creationId xmlns:p14="http://schemas.microsoft.com/office/powerpoint/2010/main" val="2790969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Problem Solving and </a:t>
            </a:r>
            <a:r>
              <a:rPr lang="en-US" dirty="0" smtClean="0"/>
              <a:t>Decision</a:t>
            </a:r>
            <a:br>
              <a:rPr lang="en-US" dirty="0" smtClean="0"/>
            </a:br>
            <a:r>
              <a:rPr lang="en-US" dirty="0" smtClean="0"/>
              <a:t>Making </a:t>
            </a:r>
            <a:r>
              <a:rPr lang="en-US" sz="2000" dirty="0" smtClean="0"/>
              <a:t>(2 </a:t>
            </a:r>
            <a:r>
              <a:rPr lang="en-US" sz="2000" dirty="0"/>
              <a:t>of </a:t>
            </a:r>
            <a:r>
              <a:rPr lang="en-US" sz="2000" dirty="0" smtClean="0"/>
              <a:t>2) </a:t>
            </a:r>
            <a:endParaRPr lang="en-US" sz="2000" dirty="0"/>
          </a:p>
        </p:txBody>
      </p:sp>
      <p:sp>
        <p:nvSpPr>
          <p:cNvPr id="5" name="Content Placeholder 4"/>
          <p:cNvSpPr>
            <a:spLocks noGrp="1"/>
          </p:cNvSpPr>
          <p:nvPr>
            <p:ph idx="1"/>
          </p:nvPr>
        </p:nvSpPr>
        <p:spPr/>
        <p:txBody>
          <a:bodyPr/>
          <a:lstStyle/>
          <a:p>
            <a:r>
              <a:rPr lang="en-US" dirty="0" smtClean="0"/>
              <a:t>Some </a:t>
            </a:r>
            <a:r>
              <a:rPr lang="en-US" dirty="0"/>
              <a:t>problems lend themselves to nonconscious processes such as </a:t>
            </a:r>
            <a:r>
              <a:rPr lang="en-US" i="1" dirty="0"/>
              <a:t>intuition</a:t>
            </a:r>
            <a:r>
              <a:rPr lang="en-US" dirty="0"/>
              <a:t> and </a:t>
            </a:r>
            <a:r>
              <a:rPr lang="en-US" i="1" dirty="0"/>
              <a:t>insight</a:t>
            </a:r>
            <a:r>
              <a:rPr lang="en-US" dirty="0" smtClean="0"/>
              <a:t>.</a:t>
            </a:r>
          </a:p>
          <a:p>
            <a:r>
              <a:rPr lang="en-US" dirty="0"/>
              <a:t>“Fast” thinking applies to rapid, intuitive, emotional, almost automatic </a:t>
            </a:r>
            <a:r>
              <a:rPr lang="en-US" dirty="0" smtClean="0"/>
              <a:t>decisions.</a:t>
            </a:r>
          </a:p>
          <a:p>
            <a:r>
              <a:rPr lang="en-US" dirty="0" smtClean="0"/>
              <a:t>“Slow</a:t>
            </a:r>
            <a:r>
              <a:rPr lang="en-US" dirty="0"/>
              <a:t>” thinking requires intellectual effort, which is why most people rely on the former—and make mistakes</a:t>
            </a:r>
            <a:r>
              <a:rPr lang="en-US" dirty="0" smtClean="0"/>
              <a:t>.</a:t>
            </a:r>
            <a:endParaRPr lang="en-US" dirty="0"/>
          </a:p>
        </p:txBody>
      </p:sp>
    </p:spTree>
    <p:extLst>
      <p:ext uri="{BB962C8B-B14F-4D97-AF65-F5344CB8AC3E}">
        <p14:creationId xmlns:p14="http://schemas.microsoft.com/office/powerpoint/2010/main" val="2205855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Reasoning Rationally </a:t>
            </a:r>
            <a:r>
              <a:rPr lang="en-US" sz="2000" dirty="0" smtClean="0"/>
              <a:t>(1 </a:t>
            </a:r>
            <a:r>
              <a:rPr lang="en-US" sz="2000" dirty="0"/>
              <a:t>of </a:t>
            </a:r>
            <a:r>
              <a:rPr lang="en-US" sz="2000" dirty="0" smtClean="0"/>
              <a:t>7) </a:t>
            </a:r>
            <a:endParaRPr lang="en-US" sz="2000" dirty="0"/>
          </a:p>
        </p:txBody>
      </p:sp>
      <p:sp>
        <p:nvSpPr>
          <p:cNvPr id="3" name="Content Placeholder 2"/>
          <p:cNvSpPr>
            <a:spLocks noGrp="1"/>
          </p:cNvSpPr>
          <p:nvPr>
            <p:ph idx="1"/>
          </p:nvPr>
        </p:nvSpPr>
        <p:spPr/>
        <p:txBody>
          <a:bodyPr/>
          <a:lstStyle/>
          <a:p>
            <a:r>
              <a:rPr lang="en-US" i="1" dirty="0"/>
              <a:t>Reasoning</a:t>
            </a:r>
            <a:r>
              <a:rPr lang="en-US" dirty="0"/>
              <a:t> is purposeful mental activity that involves operating on information to </a:t>
            </a:r>
            <a:r>
              <a:rPr lang="en-US" dirty="0" smtClean="0"/>
              <a:t>reach a </a:t>
            </a:r>
            <a:r>
              <a:rPr lang="en-US" dirty="0"/>
              <a:t>conclusion</a:t>
            </a:r>
            <a:r>
              <a:rPr lang="en-US" dirty="0" smtClean="0"/>
              <a:t>.</a:t>
            </a:r>
          </a:p>
          <a:p>
            <a:r>
              <a:rPr lang="en-US" dirty="0" smtClean="0"/>
              <a:t>Unlike </a:t>
            </a:r>
            <a:r>
              <a:rPr lang="en-US" dirty="0"/>
              <a:t>impulsive (“fast”) or nonconscious responding, reasoning </a:t>
            </a:r>
            <a:r>
              <a:rPr lang="en-US" dirty="0" smtClean="0"/>
              <a:t>requires us </a:t>
            </a:r>
            <a:r>
              <a:rPr lang="en-US" dirty="0"/>
              <a:t>to draw specific inferences </a:t>
            </a:r>
            <a:r>
              <a:rPr lang="en-US" dirty="0" smtClean="0"/>
              <a:t>from:</a:t>
            </a:r>
          </a:p>
          <a:p>
            <a:pPr lvl="1"/>
            <a:r>
              <a:rPr lang="en-US" dirty="0" smtClean="0"/>
              <a:t>observations</a:t>
            </a:r>
          </a:p>
          <a:p>
            <a:pPr lvl="1"/>
            <a:r>
              <a:rPr lang="en-US" dirty="0" smtClean="0"/>
              <a:t>facts</a:t>
            </a:r>
            <a:r>
              <a:rPr lang="en-US" dirty="0"/>
              <a:t>, </a:t>
            </a:r>
            <a:r>
              <a:rPr lang="en-US" dirty="0" smtClean="0"/>
              <a:t>or</a:t>
            </a:r>
          </a:p>
          <a:p>
            <a:pPr lvl="1"/>
            <a:r>
              <a:rPr lang="en-US" dirty="0" smtClean="0"/>
              <a:t>assumptions</a:t>
            </a:r>
            <a:endParaRPr lang="en-US" dirty="0"/>
          </a:p>
        </p:txBody>
      </p:sp>
    </p:spTree>
    <p:extLst>
      <p:ext uri="{BB962C8B-B14F-4D97-AF65-F5344CB8AC3E}">
        <p14:creationId xmlns:p14="http://schemas.microsoft.com/office/powerpoint/2010/main" val="3133373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Reasoning Rationally </a:t>
            </a:r>
            <a:r>
              <a:rPr lang="en-US" sz="2000" dirty="0" smtClean="0"/>
              <a:t>(2 </a:t>
            </a:r>
            <a:r>
              <a:rPr lang="en-US" sz="2000" dirty="0"/>
              <a:t>of </a:t>
            </a:r>
            <a:r>
              <a:rPr lang="en-US" sz="2000" dirty="0" smtClean="0"/>
              <a:t>7) </a:t>
            </a:r>
            <a:endParaRPr lang="en-US" sz="2000" dirty="0"/>
          </a:p>
        </p:txBody>
      </p:sp>
      <p:sp>
        <p:nvSpPr>
          <p:cNvPr id="3" name="Content Placeholder 2"/>
          <p:cNvSpPr>
            <a:spLocks noGrp="1"/>
          </p:cNvSpPr>
          <p:nvPr>
            <p:ph idx="1"/>
          </p:nvPr>
        </p:nvSpPr>
        <p:spPr/>
        <p:txBody>
          <a:bodyPr/>
          <a:lstStyle/>
          <a:p>
            <a:r>
              <a:rPr lang="en-US" i="1" dirty="0"/>
              <a:t>Formal reasoning problems</a:t>
            </a:r>
            <a:r>
              <a:rPr lang="en-US" dirty="0"/>
              <a:t> provide the information necessary </a:t>
            </a:r>
            <a:r>
              <a:rPr lang="en-US" dirty="0" smtClean="0"/>
              <a:t>to:</a:t>
            </a:r>
          </a:p>
          <a:p>
            <a:pPr lvl="1"/>
            <a:r>
              <a:rPr lang="en-US" dirty="0" smtClean="0"/>
              <a:t>reach </a:t>
            </a:r>
            <a:r>
              <a:rPr lang="en-US" dirty="0"/>
              <a:t>a conclusion or solution </a:t>
            </a:r>
            <a:r>
              <a:rPr lang="en-US" dirty="0" smtClean="0"/>
              <a:t>and</a:t>
            </a:r>
          </a:p>
          <a:p>
            <a:pPr lvl="1"/>
            <a:r>
              <a:rPr lang="en-US" dirty="0" smtClean="0"/>
              <a:t>permit </a:t>
            </a:r>
            <a:r>
              <a:rPr lang="en-US" dirty="0"/>
              <a:t>a single correct or best </a:t>
            </a:r>
            <a:r>
              <a:rPr lang="en-US" dirty="0" smtClean="0"/>
              <a:t>answer</a:t>
            </a:r>
          </a:p>
          <a:p>
            <a:r>
              <a:rPr lang="en-US" i="1" dirty="0" smtClean="0"/>
              <a:t>Informal </a:t>
            </a:r>
            <a:r>
              <a:rPr lang="en-US" i="1" dirty="0"/>
              <a:t>reasoning problems</a:t>
            </a:r>
            <a:r>
              <a:rPr lang="en-US" dirty="0"/>
              <a:t> often have no clearly correct </a:t>
            </a:r>
            <a:r>
              <a:rPr lang="en-US" dirty="0" smtClean="0"/>
              <a:t>solution.</a:t>
            </a:r>
          </a:p>
          <a:p>
            <a:r>
              <a:rPr lang="en-US" dirty="0" smtClean="0"/>
              <a:t>Thus, they </a:t>
            </a:r>
            <a:r>
              <a:rPr lang="en-US" dirty="0"/>
              <a:t>require </a:t>
            </a:r>
            <a:r>
              <a:rPr lang="en-US" i="1" dirty="0"/>
              <a:t>dialectical thinking</a:t>
            </a:r>
            <a:r>
              <a:rPr lang="en-US" dirty="0"/>
              <a:t> about opposing points of view. </a:t>
            </a:r>
          </a:p>
        </p:txBody>
      </p:sp>
    </p:spTree>
    <p:extLst>
      <p:ext uri="{BB962C8B-B14F-4D97-AF65-F5344CB8AC3E}">
        <p14:creationId xmlns:p14="http://schemas.microsoft.com/office/powerpoint/2010/main" val="324139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Reasoning Rationally </a:t>
            </a:r>
            <a:r>
              <a:rPr lang="en-US" sz="2000" dirty="0" smtClean="0"/>
              <a:t>(3 </a:t>
            </a:r>
            <a:r>
              <a:rPr lang="en-US" sz="2000" dirty="0"/>
              <a:t>of </a:t>
            </a:r>
            <a:r>
              <a:rPr lang="en-US" sz="2000" dirty="0" smtClean="0"/>
              <a:t>7) </a:t>
            </a:r>
            <a:endParaRPr lang="en-US" sz="2000" dirty="0"/>
          </a:p>
        </p:txBody>
      </p:sp>
      <p:sp>
        <p:nvSpPr>
          <p:cNvPr id="3" name="Content Placeholder 2"/>
          <p:cNvSpPr>
            <a:spLocks noGrp="1"/>
          </p:cNvSpPr>
          <p:nvPr>
            <p:ph idx="1"/>
          </p:nvPr>
        </p:nvSpPr>
        <p:spPr/>
        <p:txBody>
          <a:bodyPr/>
          <a:lstStyle/>
          <a:p>
            <a:r>
              <a:rPr lang="en-US" dirty="0"/>
              <a:t>Studies of </a:t>
            </a:r>
            <a:r>
              <a:rPr lang="en-US" i="1" dirty="0"/>
              <a:t>reflective judgment</a:t>
            </a:r>
            <a:r>
              <a:rPr lang="en-US" dirty="0"/>
              <a:t> show that many people have trouble thinking dialectically</a:t>
            </a:r>
            <a:r>
              <a:rPr lang="en-US" dirty="0" smtClean="0"/>
              <a:t>.</a:t>
            </a:r>
          </a:p>
          <a:p>
            <a:r>
              <a:rPr lang="en-US" dirty="0" smtClean="0"/>
              <a:t>People </a:t>
            </a:r>
            <a:r>
              <a:rPr lang="en-US" dirty="0"/>
              <a:t>make different assumptions about </a:t>
            </a:r>
            <a:r>
              <a:rPr lang="en-US" dirty="0" smtClean="0"/>
              <a:t>how things </a:t>
            </a:r>
            <a:r>
              <a:rPr lang="en-US" dirty="0"/>
              <a:t>are </a:t>
            </a:r>
            <a:r>
              <a:rPr lang="en-US" dirty="0" smtClean="0"/>
              <a:t>known.</a:t>
            </a:r>
          </a:p>
          <a:p>
            <a:r>
              <a:rPr lang="en-US" dirty="0" smtClean="0"/>
              <a:t>They use </a:t>
            </a:r>
            <a:r>
              <a:rPr lang="en-US" dirty="0"/>
              <a:t>different ways of justifying their beliefs.</a:t>
            </a:r>
            <a:r>
              <a:rPr lang="en-US" dirty="0" smtClean="0"/>
              <a:t> </a:t>
            </a:r>
            <a:endParaRPr lang="en-US" dirty="0"/>
          </a:p>
        </p:txBody>
      </p:sp>
    </p:spTree>
    <p:extLst>
      <p:ext uri="{BB962C8B-B14F-4D97-AF65-F5344CB8AC3E}">
        <p14:creationId xmlns:p14="http://schemas.microsoft.com/office/powerpoint/2010/main" val="325021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Reasoning Rationally </a:t>
            </a:r>
            <a:r>
              <a:rPr lang="en-US" sz="2000" dirty="0" smtClean="0"/>
              <a:t>(4 of 7) </a:t>
            </a:r>
            <a:endParaRPr lang="en-US" sz="2000" dirty="0"/>
          </a:p>
        </p:txBody>
      </p:sp>
      <p:sp>
        <p:nvSpPr>
          <p:cNvPr id="3" name="Content Placeholder 2"/>
          <p:cNvSpPr>
            <a:spLocks noGrp="1"/>
          </p:cNvSpPr>
          <p:nvPr>
            <p:ph idx="1"/>
          </p:nvPr>
        </p:nvSpPr>
        <p:spPr/>
        <p:txBody>
          <a:bodyPr/>
          <a:lstStyle/>
          <a:p>
            <a:r>
              <a:rPr lang="en-US" i="1" dirty="0"/>
              <a:t>Prereflective</a:t>
            </a:r>
            <a:r>
              <a:rPr lang="en-US" dirty="0"/>
              <a:t> thinkers do not </a:t>
            </a:r>
            <a:r>
              <a:rPr lang="en-US" dirty="0" smtClean="0"/>
              <a:t>distinguish between:</a:t>
            </a:r>
          </a:p>
          <a:p>
            <a:pPr lvl="1"/>
            <a:r>
              <a:rPr lang="en-US" dirty="0" smtClean="0"/>
              <a:t>knowledge </a:t>
            </a:r>
            <a:r>
              <a:rPr lang="en-US" dirty="0"/>
              <a:t>and </a:t>
            </a:r>
            <a:r>
              <a:rPr lang="en-US" dirty="0" smtClean="0"/>
              <a:t>belief, or</a:t>
            </a:r>
          </a:p>
          <a:p>
            <a:pPr lvl="1"/>
            <a:r>
              <a:rPr lang="en-US" dirty="0" smtClean="0"/>
              <a:t>belief </a:t>
            </a:r>
            <a:r>
              <a:rPr lang="en-US" dirty="0"/>
              <a:t>and </a:t>
            </a:r>
            <a:r>
              <a:rPr lang="en-US" dirty="0" smtClean="0"/>
              <a:t>evidence</a:t>
            </a:r>
          </a:p>
          <a:p>
            <a:r>
              <a:rPr lang="en-US" dirty="0" smtClean="0"/>
              <a:t>They tend </a:t>
            </a:r>
            <a:r>
              <a:rPr lang="en-US" dirty="0"/>
              <a:t>to assume </a:t>
            </a:r>
            <a:r>
              <a:rPr lang="en-US" dirty="0" smtClean="0"/>
              <a:t>that:</a:t>
            </a:r>
          </a:p>
          <a:p>
            <a:pPr lvl="1"/>
            <a:r>
              <a:rPr lang="en-US" dirty="0" smtClean="0"/>
              <a:t>a </a:t>
            </a:r>
            <a:r>
              <a:rPr lang="en-US" dirty="0"/>
              <a:t>correct </a:t>
            </a:r>
            <a:r>
              <a:rPr lang="en-US" dirty="0" smtClean="0"/>
              <a:t>answer always exists, and</a:t>
            </a:r>
          </a:p>
          <a:p>
            <a:pPr lvl="1"/>
            <a:r>
              <a:rPr lang="en-US" dirty="0" smtClean="0"/>
              <a:t>it </a:t>
            </a:r>
            <a:r>
              <a:rPr lang="en-US" dirty="0"/>
              <a:t>can be obtained </a:t>
            </a:r>
            <a:r>
              <a:rPr lang="en-US" dirty="0" smtClean="0"/>
              <a:t>directly</a:t>
            </a:r>
          </a:p>
          <a:p>
            <a:pPr lvl="2"/>
            <a:r>
              <a:rPr lang="en-US" dirty="0" smtClean="0"/>
              <a:t>through the </a:t>
            </a:r>
            <a:r>
              <a:rPr lang="en-US" dirty="0"/>
              <a:t>senses (“I know what I’ve seen”</a:t>
            </a:r>
            <a:r>
              <a:rPr lang="en-US" dirty="0" smtClean="0"/>
              <a:t>) or</a:t>
            </a:r>
          </a:p>
          <a:p>
            <a:pPr lvl="2"/>
            <a:r>
              <a:rPr lang="en-US" dirty="0" smtClean="0"/>
              <a:t>from authorities </a:t>
            </a:r>
            <a:r>
              <a:rPr lang="en-US" dirty="0"/>
              <a:t>(“They said so on the news”; “That’s what I was brought up to believe”)</a:t>
            </a:r>
            <a:endParaRPr lang="en-US" dirty="0" smtClean="0"/>
          </a:p>
        </p:txBody>
      </p:sp>
    </p:spTree>
    <p:extLst>
      <p:ext uri="{BB962C8B-B14F-4D97-AF65-F5344CB8AC3E}">
        <p14:creationId xmlns:p14="http://schemas.microsoft.com/office/powerpoint/2010/main" val="856397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Reasoning Rationally </a:t>
            </a:r>
            <a:r>
              <a:rPr lang="en-US" sz="2000" dirty="0" smtClean="0"/>
              <a:t>(5 </a:t>
            </a:r>
            <a:r>
              <a:rPr lang="en-US" sz="2000" dirty="0"/>
              <a:t>of </a:t>
            </a:r>
            <a:r>
              <a:rPr lang="en-US" sz="2000" dirty="0" smtClean="0"/>
              <a:t>7) </a:t>
            </a:r>
            <a:endParaRPr lang="en-US" sz="2000" dirty="0"/>
          </a:p>
        </p:txBody>
      </p:sp>
      <p:sp>
        <p:nvSpPr>
          <p:cNvPr id="3" name="Content Placeholder 2"/>
          <p:cNvSpPr>
            <a:spLocks noGrp="1"/>
          </p:cNvSpPr>
          <p:nvPr>
            <p:ph idx="1"/>
          </p:nvPr>
        </p:nvSpPr>
        <p:spPr/>
        <p:txBody>
          <a:bodyPr/>
          <a:lstStyle/>
          <a:p>
            <a:r>
              <a:rPr lang="en-US" i="1" dirty="0"/>
              <a:t>Q</a:t>
            </a:r>
            <a:r>
              <a:rPr lang="en-US" i="1" dirty="0" smtClean="0"/>
              <a:t>uasi</a:t>
            </a:r>
            <a:r>
              <a:rPr lang="en-US" i="1" dirty="0"/>
              <a:t>-reflective thinkers </a:t>
            </a:r>
            <a:r>
              <a:rPr lang="en-US" dirty="0"/>
              <a:t>recognize </a:t>
            </a:r>
            <a:r>
              <a:rPr lang="en-US" dirty="0" smtClean="0"/>
              <a:t>that:</a:t>
            </a:r>
          </a:p>
          <a:p>
            <a:pPr lvl="1"/>
            <a:r>
              <a:rPr lang="en-US" dirty="0" smtClean="0"/>
              <a:t>some </a:t>
            </a:r>
            <a:r>
              <a:rPr lang="en-US" dirty="0"/>
              <a:t>things cannot be known </a:t>
            </a:r>
            <a:r>
              <a:rPr lang="en-US" dirty="0" smtClean="0"/>
              <a:t>with absolute certainty</a:t>
            </a:r>
          </a:p>
          <a:p>
            <a:pPr lvl="1"/>
            <a:r>
              <a:rPr lang="en-US" dirty="0" smtClean="0"/>
              <a:t>judgments </a:t>
            </a:r>
            <a:r>
              <a:rPr lang="en-US" dirty="0"/>
              <a:t>should be supported by </a:t>
            </a:r>
            <a:r>
              <a:rPr lang="en-US" dirty="0" smtClean="0"/>
              <a:t>reasons</a:t>
            </a:r>
          </a:p>
          <a:p>
            <a:r>
              <a:rPr lang="en-US" dirty="0" smtClean="0"/>
              <a:t>Yet </a:t>
            </a:r>
            <a:r>
              <a:rPr lang="en-US" dirty="0"/>
              <a:t>they pay </a:t>
            </a:r>
            <a:r>
              <a:rPr lang="en-US" dirty="0" smtClean="0"/>
              <a:t>attention only </a:t>
            </a:r>
            <a:r>
              <a:rPr lang="en-US" dirty="0"/>
              <a:t>to evidence that fits what they already believe</a:t>
            </a:r>
            <a:r>
              <a:rPr lang="en-US" dirty="0" smtClean="0"/>
              <a:t>.</a:t>
            </a:r>
          </a:p>
          <a:p>
            <a:r>
              <a:rPr lang="en-US" dirty="0" smtClean="0"/>
              <a:t>They </a:t>
            </a:r>
            <a:r>
              <a:rPr lang="en-US" dirty="0"/>
              <a:t>seem to think that because </a:t>
            </a:r>
            <a:r>
              <a:rPr lang="en-US" dirty="0" smtClean="0"/>
              <a:t>knowledge is </a:t>
            </a:r>
            <a:r>
              <a:rPr lang="en-US" dirty="0"/>
              <a:t>uncertain, any judgment about the evidence is purely subjective</a:t>
            </a:r>
            <a:r>
              <a:rPr lang="en-US" dirty="0" smtClean="0"/>
              <a:t>.</a:t>
            </a:r>
          </a:p>
          <a:p>
            <a:pPr lvl="1"/>
            <a:r>
              <a:rPr lang="en-US" dirty="0"/>
              <a:t>“We all have a right to our own </a:t>
            </a:r>
            <a:r>
              <a:rPr lang="en-US" dirty="0" smtClean="0"/>
              <a:t>opinion”</a:t>
            </a:r>
            <a:endParaRPr lang="en-US" dirty="0"/>
          </a:p>
        </p:txBody>
      </p:sp>
    </p:spTree>
    <p:extLst>
      <p:ext uri="{BB962C8B-B14F-4D97-AF65-F5344CB8AC3E}">
        <p14:creationId xmlns:p14="http://schemas.microsoft.com/office/powerpoint/2010/main" val="1151382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Reasoning Rationally </a:t>
            </a:r>
            <a:r>
              <a:rPr lang="en-US" sz="2000" dirty="0" smtClean="0"/>
              <a:t>(6 </a:t>
            </a:r>
            <a:r>
              <a:rPr lang="en-US" sz="2000" dirty="0"/>
              <a:t>of </a:t>
            </a:r>
            <a:r>
              <a:rPr lang="en-US" sz="2000" dirty="0" smtClean="0"/>
              <a:t>7) </a:t>
            </a:r>
            <a:endParaRPr lang="en-US" sz="2000" dirty="0"/>
          </a:p>
        </p:txBody>
      </p:sp>
      <p:sp>
        <p:nvSpPr>
          <p:cNvPr id="3" name="Content Placeholder 2"/>
          <p:cNvSpPr>
            <a:spLocks noGrp="1"/>
          </p:cNvSpPr>
          <p:nvPr>
            <p:ph idx="1"/>
          </p:nvPr>
        </p:nvSpPr>
        <p:spPr/>
        <p:txBody>
          <a:bodyPr/>
          <a:lstStyle/>
          <a:p>
            <a:r>
              <a:rPr lang="en-US" dirty="0"/>
              <a:t>Those who think </a:t>
            </a:r>
            <a:r>
              <a:rPr lang="en-US" i="1" dirty="0"/>
              <a:t>reflectively</a:t>
            </a:r>
            <a:r>
              <a:rPr lang="en-US" dirty="0"/>
              <a:t> understand </a:t>
            </a:r>
            <a:r>
              <a:rPr lang="en-US" dirty="0" smtClean="0"/>
              <a:t>that some </a:t>
            </a:r>
            <a:r>
              <a:rPr lang="en-US" dirty="0"/>
              <a:t>things cannot be known with </a:t>
            </a:r>
            <a:r>
              <a:rPr lang="en-US" dirty="0" smtClean="0"/>
              <a:t>certainty.</a:t>
            </a:r>
          </a:p>
          <a:p>
            <a:r>
              <a:rPr lang="en-US" dirty="0" smtClean="0"/>
              <a:t>However, they also understand that some </a:t>
            </a:r>
            <a:r>
              <a:rPr lang="en-US" dirty="0"/>
              <a:t>judgments are more valid than </a:t>
            </a:r>
            <a:r>
              <a:rPr lang="en-US" dirty="0" smtClean="0"/>
              <a:t>others, based on:</a:t>
            </a:r>
          </a:p>
          <a:p>
            <a:pPr lvl="1"/>
            <a:r>
              <a:rPr lang="en-US" dirty="0" smtClean="0"/>
              <a:t>their coherence</a:t>
            </a:r>
          </a:p>
          <a:p>
            <a:pPr lvl="1"/>
            <a:r>
              <a:rPr lang="en-US" dirty="0" smtClean="0"/>
              <a:t>their fit </a:t>
            </a:r>
            <a:r>
              <a:rPr lang="en-US" dirty="0"/>
              <a:t>with the </a:t>
            </a:r>
            <a:r>
              <a:rPr lang="en-US" dirty="0" smtClean="0"/>
              <a:t>available evidence</a:t>
            </a:r>
          </a:p>
          <a:p>
            <a:pPr lvl="1"/>
            <a:r>
              <a:rPr lang="en-US" dirty="0" smtClean="0"/>
              <a:t>their usefulness</a:t>
            </a:r>
          </a:p>
          <a:p>
            <a:r>
              <a:rPr lang="en-US" dirty="0" smtClean="0"/>
              <a:t>They </a:t>
            </a:r>
            <a:r>
              <a:rPr lang="en-US" dirty="0"/>
              <a:t>are willing to consider evidence from a variety of sources </a:t>
            </a:r>
            <a:r>
              <a:rPr lang="en-US" dirty="0" smtClean="0"/>
              <a:t>and to </a:t>
            </a:r>
            <a:r>
              <a:rPr lang="en-US" dirty="0"/>
              <a:t>reason </a:t>
            </a:r>
            <a:r>
              <a:rPr lang="en-US" dirty="0" smtClean="0"/>
              <a:t>dialectically.</a:t>
            </a:r>
            <a:endParaRPr lang="en-US" dirty="0"/>
          </a:p>
        </p:txBody>
      </p:sp>
    </p:spTree>
    <p:extLst>
      <p:ext uri="{BB962C8B-B14F-4D97-AF65-F5344CB8AC3E}">
        <p14:creationId xmlns:p14="http://schemas.microsoft.com/office/powerpoint/2010/main" val="291204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Thought: Using What We Know </a:t>
            </a:r>
          </a:p>
        </p:txBody>
      </p:sp>
      <p:sp>
        <p:nvSpPr>
          <p:cNvPr id="6" name="Content Placeholder 5"/>
          <p:cNvSpPr>
            <a:spLocks noGrp="1"/>
          </p:cNvSpPr>
          <p:nvPr>
            <p:ph idx="1"/>
          </p:nvPr>
        </p:nvSpPr>
        <p:spPr/>
        <p:txBody>
          <a:bodyPr/>
          <a:lstStyle/>
          <a:p>
            <a:r>
              <a:rPr lang="en-US" sz="2200" b="1" dirty="0"/>
              <a:t>LO 9.1.A</a:t>
            </a:r>
            <a:r>
              <a:rPr lang="en-US" sz="2200" dirty="0"/>
              <a:t> Distinguish between the various elements of cognition, such as concepts, prototypes, propositions, schemas, and mental images.</a:t>
            </a:r>
          </a:p>
          <a:p>
            <a:r>
              <a:rPr lang="en-US" sz="2200" b="1" dirty="0"/>
              <a:t>LO 9.1.B</a:t>
            </a:r>
            <a:r>
              <a:rPr lang="en-US" sz="2200" dirty="0"/>
              <a:t> Distinguish between the varieties of conscious thought, such as subconscious thinking, nonconscious thinking, and implicit learning.</a:t>
            </a:r>
          </a:p>
          <a:p>
            <a:r>
              <a:rPr lang="en-US" sz="2200" b="1" dirty="0"/>
              <a:t>LO 9.1.C</a:t>
            </a:r>
            <a:r>
              <a:rPr lang="en-US" sz="2200" dirty="0"/>
              <a:t> Contrast algorithms and heuristics as problem-solving strategies, and give an example of each.</a:t>
            </a:r>
          </a:p>
          <a:p>
            <a:r>
              <a:rPr lang="en-US" sz="2200" b="1" dirty="0"/>
              <a:t>LO 9.1.D</a:t>
            </a:r>
            <a:r>
              <a:rPr lang="en-US" sz="2200" dirty="0"/>
              <a:t> Discuss the various types of reasoning, such as formal reasoning, informal reasoning, dialectical reasoning, and stages of reflective judgment, and note the defining characteristics of each. </a:t>
            </a:r>
          </a:p>
        </p:txBody>
      </p:sp>
    </p:spTree>
    <p:extLst>
      <p:ext uri="{BB962C8B-B14F-4D97-AF65-F5344CB8AC3E}">
        <p14:creationId xmlns:p14="http://schemas.microsoft.com/office/powerpoint/2010/main" val="409953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Reasoning Rationally </a:t>
            </a:r>
            <a:r>
              <a:rPr lang="en-US" sz="2000" b="1" dirty="0" smtClean="0"/>
              <a:t>(7 </a:t>
            </a:r>
            <a:r>
              <a:rPr lang="en-US" sz="2000" b="1" dirty="0"/>
              <a:t>of </a:t>
            </a:r>
            <a:r>
              <a:rPr lang="en-US" sz="2000" b="1" dirty="0" smtClean="0"/>
              <a:t>7) </a:t>
            </a:r>
            <a:br>
              <a:rPr lang="en-US" sz="2000" b="1" dirty="0" smtClean="0"/>
            </a:br>
            <a:r>
              <a:rPr lang="en-US" b="1" dirty="0" smtClean="0"/>
              <a:t>Figure 9.2</a:t>
            </a:r>
            <a:br>
              <a:rPr lang="en-US" b="1" dirty="0" smtClean="0"/>
            </a:br>
            <a:r>
              <a:rPr lang="en-US" b="1" dirty="0"/>
              <a:t>Reflective </a:t>
            </a:r>
            <a:r>
              <a:rPr lang="en-US" b="1" dirty="0" smtClean="0"/>
              <a:t>Thinking</a:t>
            </a:r>
            <a:endParaRPr lang="en-US" b="1" dirty="0"/>
          </a:p>
        </p:txBody>
      </p:sp>
      <p:sp>
        <p:nvSpPr>
          <p:cNvPr id="3" name="TextBox 2"/>
          <p:cNvSpPr txBox="1"/>
          <p:nvPr/>
        </p:nvSpPr>
        <p:spPr>
          <a:xfrm>
            <a:off x="457200" y="1447800"/>
            <a:ext cx="8305800" cy="4801315"/>
          </a:xfrm>
          <a:prstGeom prst="rect">
            <a:avLst/>
          </a:prstGeom>
          <a:noFill/>
          <a:ln>
            <a:solidFill>
              <a:schemeClr val="tx1"/>
            </a:solidFill>
          </a:ln>
        </p:spPr>
        <p:txBody>
          <a:bodyPr wrap="square" rtlCol="0">
            <a:spAutoFit/>
          </a:bodyPr>
          <a:lstStyle/>
          <a:p>
            <a:pPr marL="454025" indent="-454025">
              <a:tabLst>
                <a:tab pos="454025" algn="l"/>
              </a:tabLst>
            </a:pPr>
            <a:r>
              <a:rPr lang="en-US" i="1" dirty="0"/>
              <a:t>Q: </a:t>
            </a:r>
            <a:r>
              <a:rPr lang="en-US" dirty="0" smtClean="0"/>
              <a:t>	Can </a:t>
            </a:r>
            <a:r>
              <a:rPr lang="en-US" dirty="0"/>
              <a:t>you ever say you know for sure that your point of </a:t>
            </a:r>
            <a:r>
              <a:rPr lang="en-US" dirty="0" smtClean="0"/>
              <a:t>view on </a:t>
            </a:r>
            <a:r>
              <a:rPr lang="en-US" dirty="0"/>
              <a:t>chemical additives is correct?</a:t>
            </a:r>
          </a:p>
          <a:p>
            <a:pPr marL="454025" indent="-454025">
              <a:tabLst>
                <a:tab pos="454025" algn="l"/>
              </a:tabLst>
            </a:pPr>
            <a:r>
              <a:rPr lang="en-US" i="1" dirty="0"/>
              <a:t>A: </a:t>
            </a:r>
            <a:r>
              <a:rPr lang="en-US" dirty="0" smtClean="0"/>
              <a:t>	No</a:t>
            </a:r>
            <a:r>
              <a:rPr lang="en-US" dirty="0"/>
              <a:t>, I don’t think so . . . [but] I think that we can usually </a:t>
            </a:r>
            <a:r>
              <a:rPr lang="en-US" dirty="0" smtClean="0"/>
              <a:t>be reasonably </a:t>
            </a:r>
            <a:r>
              <a:rPr lang="en-US" dirty="0"/>
              <a:t>certain, given the information we have now, </a:t>
            </a:r>
            <a:r>
              <a:rPr lang="en-US" dirty="0" smtClean="0"/>
              <a:t>and considering </a:t>
            </a:r>
            <a:r>
              <a:rPr lang="en-US" dirty="0"/>
              <a:t>our methodologies. . . . [I]t might be that the </a:t>
            </a:r>
            <a:r>
              <a:rPr lang="en-US" dirty="0" smtClean="0"/>
              <a:t>research wasn’t </a:t>
            </a:r>
            <a:r>
              <a:rPr lang="en-US" dirty="0"/>
              <a:t>conducted rigorously enough. In other words</a:t>
            </a:r>
            <a:r>
              <a:rPr lang="en-US" dirty="0" smtClean="0"/>
              <a:t>, we </a:t>
            </a:r>
            <a:r>
              <a:rPr lang="en-US" dirty="0"/>
              <a:t>might have flaws in our data or sample, things like that.</a:t>
            </a:r>
          </a:p>
          <a:p>
            <a:pPr marL="454025" indent="-454025">
              <a:tabLst>
                <a:tab pos="454025" algn="l"/>
              </a:tabLst>
            </a:pPr>
            <a:r>
              <a:rPr lang="en-US" i="1" dirty="0"/>
              <a:t>Q: </a:t>
            </a:r>
            <a:r>
              <a:rPr lang="en-US" dirty="0" smtClean="0"/>
              <a:t>	How </a:t>
            </a:r>
            <a:r>
              <a:rPr lang="en-US" dirty="0"/>
              <a:t>then would you identify the “better opinion”?</a:t>
            </a:r>
          </a:p>
          <a:p>
            <a:pPr marL="454025" indent="-454025">
              <a:tabLst>
                <a:tab pos="454025" algn="l"/>
              </a:tabLst>
            </a:pPr>
            <a:r>
              <a:rPr lang="en-US" i="1" dirty="0"/>
              <a:t>A: </a:t>
            </a:r>
            <a:r>
              <a:rPr lang="en-US" dirty="0" smtClean="0"/>
              <a:t>	One </a:t>
            </a:r>
            <a:r>
              <a:rPr lang="en-US" dirty="0"/>
              <a:t>that takes as many factors as possible into </a:t>
            </a:r>
            <a:r>
              <a:rPr lang="en-US" dirty="0" smtClean="0"/>
              <a:t>consideration. I </a:t>
            </a:r>
            <a:r>
              <a:rPr lang="en-US" dirty="0"/>
              <a:t>mean one that uses the higher percentage of the </a:t>
            </a:r>
            <a:r>
              <a:rPr lang="en-US" dirty="0" smtClean="0"/>
              <a:t>data that </a:t>
            </a:r>
            <a:r>
              <a:rPr lang="en-US" dirty="0"/>
              <a:t>we have, and perhaps that uses the methodology </a:t>
            </a:r>
            <a:r>
              <a:rPr lang="en-US" dirty="0" smtClean="0"/>
              <a:t>that has </a:t>
            </a:r>
            <a:r>
              <a:rPr lang="en-US" dirty="0"/>
              <a:t>been most reliable.</a:t>
            </a:r>
          </a:p>
          <a:p>
            <a:pPr marL="454025" indent="-454025">
              <a:tabLst>
                <a:tab pos="454025" algn="l"/>
              </a:tabLst>
            </a:pPr>
            <a:r>
              <a:rPr lang="en-US" i="1" dirty="0"/>
              <a:t>Q: </a:t>
            </a:r>
            <a:r>
              <a:rPr lang="en-US" dirty="0" smtClean="0"/>
              <a:t>	And </a:t>
            </a:r>
            <a:r>
              <a:rPr lang="en-US" dirty="0"/>
              <a:t>how do you come to a conclusion about what the </a:t>
            </a:r>
            <a:r>
              <a:rPr lang="en-US" dirty="0" smtClean="0"/>
              <a:t>evidence suggests</a:t>
            </a:r>
            <a:r>
              <a:rPr lang="en-US" dirty="0"/>
              <a:t>?</a:t>
            </a:r>
          </a:p>
          <a:p>
            <a:pPr marL="454025" indent="-454025">
              <a:tabLst>
                <a:tab pos="454025" algn="l"/>
              </a:tabLst>
            </a:pPr>
            <a:r>
              <a:rPr lang="en-US" i="1" dirty="0"/>
              <a:t>A: </a:t>
            </a:r>
            <a:r>
              <a:rPr lang="en-US" dirty="0" smtClean="0"/>
              <a:t>	I </a:t>
            </a:r>
            <a:r>
              <a:rPr lang="en-US" dirty="0"/>
              <a:t>think you have to take a look at the different opinions </a:t>
            </a:r>
            <a:r>
              <a:rPr lang="en-US" dirty="0" smtClean="0"/>
              <a:t>and studies </a:t>
            </a:r>
            <a:r>
              <a:rPr lang="en-US" dirty="0"/>
              <a:t>that different groups offer. Maybe some studies </a:t>
            </a:r>
            <a:r>
              <a:rPr lang="en-US" dirty="0" smtClean="0"/>
              <a:t>offered by </a:t>
            </a:r>
            <a:r>
              <a:rPr lang="en-US" dirty="0"/>
              <a:t>the chemical industry, some studies by </a:t>
            </a:r>
            <a:r>
              <a:rPr lang="en-US" dirty="0" smtClean="0"/>
              <a:t>the government, some </a:t>
            </a:r>
            <a:r>
              <a:rPr lang="en-US" dirty="0"/>
              <a:t>private studies. . . . You have to try to </a:t>
            </a:r>
            <a:r>
              <a:rPr lang="en-US" dirty="0" smtClean="0"/>
              <a:t>interpret people’s </a:t>
            </a:r>
            <a:r>
              <a:rPr lang="en-US" dirty="0"/>
              <a:t>motives and that makes it a more complex soup </a:t>
            </a:r>
            <a:r>
              <a:rPr lang="en-US" dirty="0" smtClean="0"/>
              <a:t>to try </a:t>
            </a:r>
            <a:r>
              <a:rPr lang="en-US" dirty="0"/>
              <a:t>to strain out.</a:t>
            </a:r>
            <a:endParaRPr lang="en-US" dirty="0" smtClean="0"/>
          </a:p>
        </p:txBody>
      </p:sp>
    </p:spTree>
    <p:extLst>
      <p:ext uri="{BB962C8B-B14F-4D97-AF65-F5344CB8AC3E}">
        <p14:creationId xmlns:p14="http://schemas.microsoft.com/office/powerpoint/2010/main" val="3610463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Barriers to Reasoning Rationally </a:t>
            </a:r>
            <a:r>
              <a:rPr lang="en-US" sz="2000" dirty="0" smtClean="0"/>
              <a:t>(1 of 2)</a:t>
            </a:r>
            <a:endParaRPr lang="en-US" sz="2000" dirty="0"/>
          </a:p>
        </p:txBody>
      </p:sp>
      <p:sp>
        <p:nvSpPr>
          <p:cNvPr id="5" name="Content Placeholder 4"/>
          <p:cNvSpPr>
            <a:spLocks noGrp="1"/>
          </p:cNvSpPr>
          <p:nvPr>
            <p:ph idx="1"/>
          </p:nvPr>
        </p:nvSpPr>
        <p:spPr/>
        <p:txBody>
          <a:bodyPr/>
          <a:lstStyle/>
          <a:p>
            <a:r>
              <a:rPr lang="en-US" b="1" dirty="0"/>
              <a:t>LO 9.2.A</a:t>
            </a:r>
            <a:r>
              <a:rPr lang="en-US" dirty="0"/>
              <a:t> Describe how the affect heuristic and the availability heuristic both illustrate the tendency to exaggerate the improbable.</a:t>
            </a:r>
          </a:p>
          <a:p>
            <a:r>
              <a:rPr lang="en-US" b="1" dirty="0"/>
              <a:t>LO 9.2.B</a:t>
            </a:r>
            <a:r>
              <a:rPr lang="en-US" dirty="0"/>
              <a:t> Explain how the framing effect leads people to avoid loss in probabilistic judgments.</a:t>
            </a:r>
          </a:p>
          <a:p>
            <a:r>
              <a:rPr lang="en-US" b="1" dirty="0"/>
              <a:t>LO 9.2.C</a:t>
            </a:r>
            <a:r>
              <a:rPr lang="en-US" dirty="0"/>
              <a:t> Summarize the mechanisms driving the fairness bias, hindsight bias, confirmation bias, and mental sets, and give an example of each.</a:t>
            </a:r>
          </a:p>
          <a:p>
            <a:r>
              <a:rPr lang="en-US" b="1" dirty="0"/>
              <a:t>LO 9.2.D</a:t>
            </a:r>
            <a:r>
              <a:rPr lang="en-US" dirty="0"/>
              <a:t> Explain the process of cognitive dissonance, and describe three conditions under which feelings of cognitive dissonance are likely to occur</a:t>
            </a:r>
            <a:r>
              <a:rPr lang="en-US" dirty="0" smtClean="0"/>
              <a:t>.</a:t>
            </a:r>
            <a:endParaRPr lang="en-US" dirty="0"/>
          </a:p>
        </p:txBody>
      </p:sp>
    </p:spTree>
    <p:extLst>
      <p:ext uri="{BB962C8B-B14F-4D97-AF65-F5344CB8AC3E}">
        <p14:creationId xmlns:p14="http://schemas.microsoft.com/office/powerpoint/2010/main" val="1336734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Barriers to Reasoning Rationally </a:t>
            </a:r>
            <a:r>
              <a:rPr lang="en-US" sz="2000" dirty="0" smtClean="0"/>
              <a:t>(2 </a:t>
            </a:r>
            <a:r>
              <a:rPr lang="en-US" sz="2000" dirty="0"/>
              <a:t>of 2)</a:t>
            </a:r>
          </a:p>
        </p:txBody>
      </p:sp>
      <p:sp>
        <p:nvSpPr>
          <p:cNvPr id="5" name="Content Placeholder 4"/>
          <p:cNvSpPr>
            <a:spLocks noGrp="1"/>
          </p:cNvSpPr>
          <p:nvPr>
            <p:ph idx="1"/>
          </p:nvPr>
        </p:nvSpPr>
        <p:spPr/>
        <p:txBody>
          <a:bodyPr/>
          <a:lstStyle/>
          <a:p>
            <a:r>
              <a:rPr lang="en-US" b="1" dirty="0" smtClean="0"/>
              <a:t>LO </a:t>
            </a:r>
            <a:r>
              <a:rPr lang="en-US" b="1" dirty="0"/>
              <a:t>9.2.E</a:t>
            </a:r>
            <a:r>
              <a:rPr lang="en-US" dirty="0"/>
              <a:t> Discuss the conditions under which cognitive biases can be detrimental to reasoning, and when they might be beneficial. </a:t>
            </a:r>
          </a:p>
        </p:txBody>
      </p:sp>
    </p:spTree>
    <p:extLst>
      <p:ext uri="{BB962C8B-B14F-4D97-AF65-F5344CB8AC3E}">
        <p14:creationId xmlns:p14="http://schemas.microsoft.com/office/powerpoint/2010/main" val="1171289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Exaggerating the </a:t>
            </a:r>
            <a:r>
              <a:rPr lang="en-US" dirty="0" smtClean="0"/>
              <a:t>Improbable</a:t>
            </a:r>
            <a:br>
              <a:rPr lang="en-US" dirty="0" smtClean="0"/>
            </a:br>
            <a:r>
              <a:rPr lang="en-US" dirty="0" smtClean="0"/>
              <a:t>(</a:t>
            </a:r>
            <a:r>
              <a:rPr lang="en-US" dirty="0"/>
              <a:t>and Minimizing the Probable) </a:t>
            </a:r>
            <a:r>
              <a:rPr lang="en-US" sz="2000" dirty="0" smtClean="0"/>
              <a:t>(1 </a:t>
            </a:r>
            <a:r>
              <a:rPr lang="en-US" sz="2000" dirty="0"/>
              <a:t>of </a:t>
            </a:r>
            <a:r>
              <a:rPr lang="en-US" sz="2000" dirty="0" smtClean="0"/>
              <a:t>2) </a:t>
            </a:r>
            <a:endParaRPr lang="en-US" sz="2000" dirty="0"/>
          </a:p>
        </p:txBody>
      </p:sp>
      <p:sp>
        <p:nvSpPr>
          <p:cNvPr id="5" name="Content Placeholder 4"/>
          <p:cNvSpPr>
            <a:spLocks noGrp="1"/>
          </p:cNvSpPr>
          <p:nvPr>
            <p:ph idx="1"/>
          </p:nvPr>
        </p:nvSpPr>
        <p:spPr/>
        <p:txBody>
          <a:bodyPr/>
          <a:lstStyle/>
          <a:p>
            <a:r>
              <a:rPr lang="en-US" dirty="0"/>
              <a:t>People tend to exaggerate the likelihood of improbable events in part because of the </a:t>
            </a:r>
            <a:r>
              <a:rPr lang="en-US" i="1" dirty="0"/>
              <a:t>affect and availability heuristics</a:t>
            </a:r>
            <a:r>
              <a:rPr lang="en-US" dirty="0" smtClean="0"/>
              <a:t>.</a:t>
            </a:r>
          </a:p>
          <a:p>
            <a:r>
              <a:rPr lang="en-US" b="1" dirty="0" smtClean="0"/>
              <a:t>Affect heuristic: </a:t>
            </a:r>
            <a:r>
              <a:rPr lang="en-US" dirty="0" smtClean="0"/>
              <a:t>The </a:t>
            </a:r>
            <a:r>
              <a:rPr lang="en-US" dirty="0"/>
              <a:t>tendency to consult one’s </a:t>
            </a:r>
            <a:r>
              <a:rPr lang="en-US" dirty="0" smtClean="0"/>
              <a:t>emotions instead </a:t>
            </a:r>
            <a:r>
              <a:rPr lang="en-US" dirty="0"/>
              <a:t>of estimating </a:t>
            </a:r>
            <a:r>
              <a:rPr lang="en-US" dirty="0" smtClean="0"/>
              <a:t>probabilities objectively</a:t>
            </a:r>
            <a:r>
              <a:rPr lang="en-US" dirty="0"/>
              <a:t>.</a:t>
            </a:r>
          </a:p>
          <a:p>
            <a:r>
              <a:rPr lang="en-US" b="1" dirty="0" smtClean="0"/>
              <a:t>Availability heuristic: </a:t>
            </a:r>
            <a:r>
              <a:rPr lang="en-US" dirty="0" smtClean="0"/>
              <a:t>The </a:t>
            </a:r>
            <a:r>
              <a:rPr lang="en-US" dirty="0"/>
              <a:t>tendency to judge the probability </a:t>
            </a:r>
            <a:r>
              <a:rPr lang="en-US" dirty="0" smtClean="0"/>
              <a:t>of a </a:t>
            </a:r>
            <a:r>
              <a:rPr lang="en-US" dirty="0"/>
              <a:t>type of event by how easy it is to </a:t>
            </a:r>
            <a:r>
              <a:rPr lang="en-US" dirty="0" smtClean="0"/>
              <a:t>think of </a:t>
            </a:r>
            <a:r>
              <a:rPr lang="en-US" dirty="0"/>
              <a:t>examples or instances.</a:t>
            </a:r>
            <a:r>
              <a:rPr lang="en-US" dirty="0" smtClean="0"/>
              <a:t> </a:t>
            </a:r>
            <a:endParaRPr lang="en-US" dirty="0"/>
          </a:p>
        </p:txBody>
      </p:sp>
    </p:spTree>
    <p:extLst>
      <p:ext uri="{BB962C8B-B14F-4D97-AF65-F5344CB8AC3E}">
        <p14:creationId xmlns:p14="http://schemas.microsoft.com/office/powerpoint/2010/main" val="295916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Exaggerating the </a:t>
            </a:r>
            <a:r>
              <a:rPr lang="en-US" dirty="0" smtClean="0"/>
              <a:t>Improbable</a:t>
            </a:r>
            <a:br>
              <a:rPr lang="en-US" dirty="0" smtClean="0"/>
            </a:br>
            <a:r>
              <a:rPr lang="en-US" dirty="0" smtClean="0"/>
              <a:t>(</a:t>
            </a:r>
            <a:r>
              <a:rPr lang="en-US" dirty="0"/>
              <a:t>and Minimizing the Probable) </a:t>
            </a:r>
            <a:r>
              <a:rPr lang="en-US" sz="2000" dirty="0" smtClean="0"/>
              <a:t>(2 </a:t>
            </a:r>
            <a:r>
              <a:rPr lang="en-US" sz="2000" dirty="0"/>
              <a:t>of </a:t>
            </a:r>
            <a:r>
              <a:rPr lang="en-US" sz="2000" dirty="0" smtClean="0"/>
              <a:t>2) </a:t>
            </a:r>
            <a:endParaRPr lang="en-US" sz="2000" dirty="0"/>
          </a:p>
        </p:txBody>
      </p:sp>
      <p:sp>
        <p:nvSpPr>
          <p:cNvPr id="5" name="Content Placeholder 4"/>
          <p:cNvSpPr>
            <a:spLocks noGrp="1"/>
          </p:cNvSpPr>
          <p:nvPr>
            <p:ph idx="1"/>
          </p:nvPr>
        </p:nvSpPr>
        <p:spPr/>
        <p:txBody>
          <a:bodyPr/>
          <a:lstStyle/>
          <a:p>
            <a:r>
              <a:rPr lang="en-US" dirty="0"/>
              <a:t>Being able to easily think of instances of an event, especially one with a strong emotional component, sways us to believe the event is particularly likely to happen</a:t>
            </a:r>
            <a:r>
              <a:rPr lang="en-US" dirty="0" smtClean="0"/>
              <a:t>.</a:t>
            </a:r>
          </a:p>
          <a:p>
            <a:r>
              <a:rPr lang="en-US" dirty="0"/>
              <a:t>Catastrophes and shocking accidents </a:t>
            </a:r>
            <a:r>
              <a:rPr lang="en-US" dirty="0" smtClean="0"/>
              <a:t>stand </a:t>
            </a:r>
            <a:r>
              <a:rPr lang="en-US" dirty="0"/>
              <a:t>out in our minds</a:t>
            </a:r>
            <a:r>
              <a:rPr lang="en-US" dirty="0" smtClean="0"/>
              <a:t>, becoming </a:t>
            </a:r>
            <a:r>
              <a:rPr lang="en-US" dirty="0"/>
              <a:t>more available mentally than other kinds of negative events</a:t>
            </a:r>
            <a:r>
              <a:rPr lang="en-US" dirty="0" smtClean="0"/>
              <a:t>.</a:t>
            </a:r>
            <a:endParaRPr lang="en-US" dirty="0"/>
          </a:p>
          <a:p>
            <a:pPr lvl="1"/>
            <a:r>
              <a:rPr lang="en-US" dirty="0" smtClean="0"/>
              <a:t>We overestimate frequency of deaths from tornadoes.</a:t>
            </a:r>
          </a:p>
          <a:p>
            <a:pPr lvl="1"/>
            <a:r>
              <a:rPr lang="en-US" dirty="0" smtClean="0"/>
              <a:t>We underestimate </a:t>
            </a:r>
            <a:r>
              <a:rPr lang="en-US" dirty="0"/>
              <a:t>frequency of </a:t>
            </a:r>
            <a:r>
              <a:rPr lang="en-US" dirty="0" smtClean="0"/>
              <a:t>deaths from asthma.</a:t>
            </a:r>
            <a:endParaRPr lang="en-US" dirty="0"/>
          </a:p>
        </p:txBody>
      </p:sp>
    </p:spTree>
    <p:extLst>
      <p:ext uri="{BB962C8B-B14F-4D97-AF65-F5344CB8AC3E}">
        <p14:creationId xmlns:p14="http://schemas.microsoft.com/office/powerpoint/2010/main" val="1431643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Loss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smtClean="0"/>
              <a:t>People </a:t>
            </a:r>
            <a:r>
              <a:rPr lang="en-US" dirty="0"/>
              <a:t>try to avoid or minimize the risk of incurring losses when they </a:t>
            </a:r>
            <a:r>
              <a:rPr lang="en-US" dirty="0" smtClean="0"/>
              <a:t>make decisions</a:t>
            </a:r>
            <a:r>
              <a:rPr lang="en-US" dirty="0"/>
              <a:t>.</a:t>
            </a:r>
            <a:endParaRPr lang="en-US" dirty="0" smtClean="0"/>
          </a:p>
          <a:p>
            <a:r>
              <a:rPr lang="en-US" dirty="0" smtClean="0"/>
              <a:t>We </a:t>
            </a:r>
            <a:r>
              <a:rPr lang="en-US" dirty="0"/>
              <a:t>are swayed in our choices </a:t>
            </a:r>
            <a:r>
              <a:rPr lang="en-US" dirty="0" smtClean="0"/>
              <a:t>by:</a:t>
            </a:r>
          </a:p>
          <a:p>
            <a:pPr lvl="1"/>
            <a:r>
              <a:rPr lang="en-US" dirty="0" smtClean="0"/>
              <a:t>the </a:t>
            </a:r>
            <a:r>
              <a:rPr lang="en-US" dirty="0"/>
              <a:t>desire to </a:t>
            </a:r>
            <a:r>
              <a:rPr lang="en-US" i="1" dirty="0"/>
              <a:t>avoid loss</a:t>
            </a:r>
            <a:r>
              <a:rPr lang="en-US" dirty="0"/>
              <a:t> and </a:t>
            </a:r>
            <a:endParaRPr lang="en-US" dirty="0" smtClean="0"/>
          </a:p>
          <a:p>
            <a:pPr lvl="1"/>
            <a:r>
              <a:rPr lang="en-US" dirty="0" smtClean="0"/>
              <a:t>the </a:t>
            </a:r>
            <a:r>
              <a:rPr lang="en-US" i="1" dirty="0"/>
              <a:t>framing effect</a:t>
            </a:r>
            <a:r>
              <a:rPr lang="en-US" dirty="0"/>
              <a:t>—how the choice is </a:t>
            </a:r>
            <a:r>
              <a:rPr lang="en-US" dirty="0" smtClean="0"/>
              <a:t>presented</a:t>
            </a:r>
            <a:endParaRPr lang="en-US" dirty="0"/>
          </a:p>
          <a:p>
            <a:r>
              <a:rPr lang="en-US" dirty="0"/>
              <a:t>The same information can be evaluated quite differently if it is presented in either a positive or negative light</a:t>
            </a:r>
            <a:r>
              <a:rPr lang="en-US" dirty="0" smtClean="0"/>
              <a:t>.</a:t>
            </a:r>
            <a:endParaRPr lang="en-US" dirty="0"/>
          </a:p>
        </p:txBody>
      </p:sp>
    </p:spTree>
    <p:extLst>
      <p:ext uri="{BB962C8B-B14F-4D97-AF65-F5344CB8AC3E}">
        <p14:creationId xmlns:p14="http://schemas.microsoft.com/office/powerpoint/2010/main" val="1772286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Avoiding Loss </a:t>
            </a:r>
            <a:r>
              <a:rPr lang="en-US" sz="2000" b="1" dirty="0" smtClean="0"/>
              <a:t>(2 </a:t>
            </a:r>
            <a:r>
              <a:rPr lang="en-US" sz="2000" b="1" dirty="0"/>
              <a:t>of </a:t>
            </a:r>
            <a:r>
              <a:rPr lang="en-US" sz="2000" b="1" dirty="0" smtClean="0"/>
              <a:t>2) </a:t>
            </a:r>
            <a:br>
              <a:rPr lang="en-US" sz="2000" b="1" dirty="0" smtClean="0"/>
            </a:br>
            <a:r>
              <a:rPr lang="en-US" b="1" dirty="0" smtClean="0"/>
              <a:t>Figure 9.3</a:t>
            </a:r>
            <a:br>
              <a:rPr lang="en-US" b="1" dirty="0" smtClean="0"/>
            </a:br>
            <a:r>
              <a:rPr lang="en-US" b="1" dirty="0" smtClean="0"/>
              <a:t>A Matter of Wording</a:t>
            </a:r>
            <a:endParaRPr lang="en-US" sz="2800" b="1" dirty="0"/>
          </a:p>
        </p:txBody>
      </p:sp>
      <p:pic>
        <p:nvPicPr>
          <p:cNvPr id="3" name="Picture 2" descr="In problem 1, the first program states that there is a 100 percent probability that one-third are saved; and the second program states that there is a one-third propability that all are saved, and a two-thirds probability that nobody is saved. In problem 2, the first program states that there is a 100 percent probability that two-thirds will die; and the second program states that there is a one-third probability that nobody dies and that there is a two-thirds probability that all di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447800"/>
            <a:ext cx="4267200" cy="4760926"/>
          </a:xfrm>
          <a:prstGeom prst="rect">
            <a:avLst/>
          </a:prstGeom>
        </p:spPr>
      </p:pic>
    </p:spTree>
    <p:extLst>
      <p:ext uri="{BB962C8B-B14F-4D97-AF65-F5344CB8AC3E}">
        <p14:creationId xmlns:p14="http://schemas.microsoft.com/office/powerpoint/2010/main" val="54107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Biases and Mental Sets </a:t>
            </a:r>
            <a:r>
              <a:rPr lang="en-US" sz="2000" dirty="0" smtClean="0"/>
              <a:t>(1 </a:t>
            </a:r>
            <a:r>
              <a:rPr lang="en-US" sz="2000" dirty="0"/>
              <a:t>of </a:t>
            </a:r>
            <a:r>
              <a:rPr lang="en-US" sz="2000" dirty="0" smtClean="0"/>
              <a:t>6) </a:t>
            </a:r>
            <a:endParaRPr lang="en-US" sz="2000" dirty="0"/>
          </a:p>
        </p:txBody>
      </p:sp>
      <p:sp>
        <p:nvSpPr>
          <p:cNvPr id="3" name="Content Placeholder 2"/>
          <p:cNvSpPr>
            <a:spLocks noGrp="1"/>
          </p:cNvSpPr>
          <p:nvPr>
            <p:ph idx="1"/>
          </p:nvPr>
        </p:nvSpPr>
        <p:spPr/>
        <p:txBody>
          <a:bodyPr/>
          <a:lstStyle/>
          <a:p>
            <a:r>
              <a:rPr lang="en-US" dirty="0"/>
              <a:t>People often forgo economic gain because of a </a:t>
            </a:r>
            <a:r>
              <a:rPr lang="en-US" i="1" dirty="0"/>
              <a:t>fairness </a:t>
            </a:r>
            <a:r>
              <a:rPr lang="en-US" i="1" dirty="0" smtClean="0"/>
              <a:t>bias</a:t>
            </a:r>
            <a:r>
              <a:rPr lang="en-US" dirty="0" smtClean="0"/>
              <a:t>.</a:t>
            </a:r>
          </a:p>
          <a:p>
            <a:r>
              <a:rPr lang="en-US" dirty="0" smtClean="0"/>
              <a:t>We are motivated to see fairness prevail.</a:t>
            </a:r>
          </a:p>
          <a:p>
            <a:r>
              <a:rPr lang="en-US" dirty="0" smtClean="0"/>
              <a:t>Fairness bias appears </a:t>
            </a:r>
            <a:r>
              <a:rPr lang="en-US" dirty="0"/>
              <a:t>to have evolutionary </a:t>
            </a:r>
            <a:r>
              <a:rPr lang="en-US" dirty="0" smtClean="0"/>
              <a:t>roots.</a:t>
            </a:r>
          </a:p>
          <a:p>
            <a:r>
              <a:rPr lang="en-US" dirty="0" smtClean="0"/>
              <a:t>It </a:t>
            </a:r>
            <a:r>
              <a:rPr lang="en-US" dirty="0"/>
              <a:t>is being </a:t>
            </a:r>
            <a:r>
              <a:rPr lang="en-US" dirty="0" smtClean="0"/>
              <a:t>studied:</a:t>
            </a:r>
          </a:p>
          <a:p>
            <a:pPr lvl="1"/>
            <a:r>
              <a:rPr lang="en-US" dirty="0" smtClean="0"/>
              <a:t>in </a:t>
            </a:r>
            <a:r>
              <a:rPr lang="en-US" dirty="0"/>
              <a:t>primates </a:t>
            </a:r>
            <a:endParaRPr lang="en-US" dirty="0" smtClean="0"/>
          </a:p>
          <a:p>
            <a:pPr lvl="1"/>
            <a:r>
              <a:rPr lang="en-US" dirty="0" smtClean="0"/>
              <a:t>in human </a:t>
            </a:r>
            <a:r>
              <a:rPr lang="en-US" dirty="0"/>
              <a:t>toddlers, </a:t>
            </a:r>
            <a:r>
              <a:rPr lang="en-US" dirty="0" smtClean="0"/>
              <a:t>and</a:t>
            </a:r>
          </a:p>
          <a:p>
            <a:pPr lvl="1"/>
            <a:r>
              <a:rPr lang="en-US" dirty="0" smtClean="0"/>
              <a:t>by </a:t>
            </a:r>
            <a:r>
              <a:rPr lang="en-US" dirty="0"/>
              <a:t>using brain </a:t>
            </a:r>
            <a:r>
              <a:rPr lang="en-US" dirty="0" smtClean="0"/>
              <a:t>scans</a:t>
            </a:r>
          </a:p>
          <a:p>
            <a:endParaRPr lang="en-US" dirty="0"/>
          </a:p>
        </p:txBody>
      </p:sp>
    </p:spTree>
    <p:extLst>
      <p:ext uri="{BB962C8B-B14F-4D97-AF65-F5344CB8AC3E}">
        <p14:creationId xmlns:p14="http://schemas.microsoft.com/office/powerpoint/2010/main" val="4007180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Biases and Mental Sets </a:t>
            </a:r>
            <a:r>
              <a:rPr lang="en-US" sz="2000" dirty="0" smtClean="0"/>
              <a:t>(2 </a:t>
            </a:r>
            <a:r>
              <a:rPr lang="en-US" sz="2000" dirty="0"/>
              <a:t>of 6</a:t>
            </a:r>
            <a:r>
              <a:rPr lang="en-US" sz="2000" dirty="0" smtClean="0"/>
              <a:t>) </a:t>
            </a:r>
            <a:endParaRPr lang="en-US" sz="2000" dirty="0"/>
          </a:p>
        </p:txBody>
      </p:sp>
      <p:sp>
        <p:nvSpPr>
          <p:cNvPr id="3" name="Content Placeholder 2"/>
          <p:cNvSpPr>
            <a:spLocks noGrp="1"/>
          </p:cNvSpPr>
          <p:nvPr>
            <p:ph idx="1"/>
          </p:nvPr>
        </p:nvSpPr>
        <p:spPr/>
        <p:txBody>
          <a:bodyPr/>
          <a:lstStyle/>
          <a:p>
            <a:r>
              <a:rPr lang="en-US" dirty="0"/>
              <a:t>There is a reason for the saying that hindsight is 20/20.</a:t>
            </a:r>
            <a:endParaRPr lang="en-US" dirty="0" smtClean="0"/>
          </a:p>
          <a:p>
            <a:r>
              <a:rPr lang="en-US" dirty="0" smtClean="0"/>
              <a:t>People often </a:t>
            </a:r>
            <a:r>
              <a:rPr lang="en-US" dirty="0"/>
              <a:t>overestimate their ability to have made accurate predictions (the </a:t>
            </a:r>
            <a:r>
              <a:rPr lang="en-US" i="1" dirty="0"/>
              <a:t>hindsight bias</a:t>
            </a:r>
            <a:r>
              <a:rPr lang="en-US" dirty="0" smtClean="0"/>
              <a:t>).</a:t>
            </a:r>
          </a:p>
          <a:p>
            <a:r>
              <a:rPr lang="en-US" dirty="0" smtClean="0"/>
              <a:t>The hindsight bias shows up all the time in:</a:t>
            </a:r>
          </a:p>
          <a:p>
            <a:pPr lvl="1"/>
            <a:r>
              <a:rPr lang="en-US" dirty="0" smtClean="0"/>
              <a:t>evaluating relationships</a:t>
            </a:r>
          </a:p>
          <a:p>
            <a:pPr lvl="1"/>
            <a:r>
              <a:rPr lang="en-US" dirty="0" smtClean="0"/>
              <a:t>medical judgments</a:t>
            </a:r>
          </a:p>
          <a:p>
            <a:pPr lvl="1"/>
            <a:r>
              <a:rPr lang="en-US" dirty="0" smtClean="0"/>
              <a:t>military opinions</a:t>
            </a:r>
          </a:p>
        </p:txBody>
      </p:sp>
    </p:spTree>
    <p:extLst>
      <p:ext uri="{BB962C8B-B14F-4D97-AF65-F5344CB8AC3E}">
        <p14:creationId xmlns:p14="http://schemas.microsoft.com/office/powerpoint/2010/main" val="375211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Biases and Mental Sets </a:t>
            </a:r>
            <a:r>
              <a:rPr lang="en-US" sz="2000" dirty="0" smtClean="0"/>
              <a:t>(3 </a:t>
            </a:r>
            <a:r>
              <a:rPr lang="en-US" sz="2000" dirty="0"/>
              <a:t>of </a:t>
            </a:r>
            <a:r>
              <a:rPr lang="en-US" sz="2000" dirty="0" smtClean="0"/>
              <a:t>6) </a:t>
            </a:r>
            <a:endParaRPr lang="en-US" sz="2000" dirty="0"/>
          </a:p>
        </p:txBody>
      </p:sp>
      <p:sp>
        <p:nvSpPr>
          <p:cNvPr id="3" name="Content Placeholder 2"/>
          <p:cNvSpPr>
            <a:spLocks noGrp="1"/>
          </p:cNvSpPr>
          <p:nvPr>
            <p:ph idx="1"/>
          </p:nvPr>
        </p:nvSpPr>
        <p:spPr/>
        <p:txBody>
          <a:bodyPr/>
          <a:lstStyle/>
          <a:p>
            <a:r>
              <a:rPr lang="en-US" dirty="0"/>
              <a:t>When people </a:t>
            </a:r>
            <a:r>
              <a:rPr lang="en-US" dirty="0" smtClean="0"/>
              <a:t>are </a:t>
            </a:r>
            <a:r>
              <a:rPr lang="en-US" dirty="0"/>
              <a:t>thinking about an issue they already feel strongly about, they </a:t>
            </a:r>
            <a:r>
              <a:rPr lang="en-US" dirty="0" smtClean="0"/>
              <a:t>often succumb </a:t>
            </a:r>
            <a:r>
              <a:rPr lang="en-US" dirty="0"/>
              <a:t>to the </a:t>
            </a:r>
            <a:r>
              <a:rPr lang="en-US" i="1" dirty="0"/>
              <a:t>confirmation </a:t>
            </a:r>
            <a:r>
              <a:rPr lang="en-US" i="1" dirty="0" smtClean="0"/>
              <a:t>bias</a:t>
            </a:r>
            <a:r>
              <a:rPr lang="en-US" dirty="0" smtClean="0"/>
              <a:t>:</a:t>
            </a:r>
          </a:p>
          <a:p>
            <a:pPr lvl="1"/>
            <a:r>
              <a:rPr lang="en-US" dirty="0" smtClean="0"/>
              <a:t>paying </a:t>
            </a:r>
            <a:r>
              <a:rPr lang="en-US" dirty="0"/>
              <a:t>attention only to evidence that confirms their </a:t>
            </a:r>
            <a:r>
              <a:rPr lang="en-US" dirty="0" smtClean="0"/>
              <a:t>belief, </a:t>
            </a:r>
            <a:r>
              <a:rPr lang="en-US" dirty="0"/>
              <a:t>and</a:t>
            </a:r>
          </a:p>
          <a:p>
            <a:pPr lvl="1"/>
            <a:r>
              <a:rPr lang="en-US" dirty="0"/>
              <a:t>finding fault with evidence that points in a different </a:t>
            </a:r>
            <a:r>
              <a:rPr lang="en-US" dirty="0" smtClean="0"/>
              <a:t>direction</a:t>
            </a:r>
          </a:p>
          <a:p>
            <a:r>
              <a:rPr lang="en-US" dirty="0"/>
              <a:t>In thinking critically, most of us apply </a:t>
            </a:r>
            <a:r>
              <a:rPr lang="en-US" dirty="0" smtClean="0"/>
              <a:t>a double </a:t>
            </a:r>
            <a:r>
              <a:rPr lang="en-US" dirty="0"/>
              <a:t>standard; we think most critically about results we dislike.</a:t>
            </a:r>
          </a:p>
        </p:txBody>
      </p:sp>
    </p:spTree>
    <p:extLst>
      <p:ext uri="{BB962C8B-B14F-4D97-AF65-F5344CB8AC3E}">
        <p14:creationId xmlns:p14="http://schemas.microsoft.com/office/powerpoint/2010/main" val="3840098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Elements of Cognition </a:t>
            </a:r>
            <a:r>
              <a:rPr lang="en-US" sz="2000" dirty="0" smtClean="0"/>
              <a:t>(1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A </a:t>
            </a:r>
            <a:r>
              <a:rPr lang="en-US" i="1" dirty="0"/>
              <a:t>concept</a:t>
            </a:r>
            <a:r>
              <a:rPr lang="en-US" dirty="0"/>
              <a:t> is a mental category that </a:t>
            </a:r>
            <a:r>
              <a:rPr lang="en-US" dirty="0" smtClean="0"/>
              <a:t>groups:</a:t>
            </a:r>
          </a:p>
          <a:p>
            <a:pPr lvl="1"/>
            <a:r>
              <a:rPr lang="en-US" dirty="0" smtClean="0"/>
              <a:t>objects</a:t>
            </a:r>
          </a:p>
          <a:p>
            <a:pPr lvl="1"/>
            <a:r>
              <a:rPr lang="en-US" dirty="0" smtClean="0"/>
              <a:t>relations</a:t>
            </a:r>
          </a:p>
          <a:p>
            <a:pPr lvl="1"/>
            <a:r>
              <a:rPr lang="en-US" dirty="0" smtClean="0"/>
              <a:t>activities</a:t>
            </a:r>
          </a:p>
          <a:p>
            <a:pPr lvl="1"/>
            <a:r>
              <a:rPr lang="en-US" dirty="0" smtClean="0"/>
              <a:t>abstractions</a:t>
            </a:r>
            <a:r>
              <a:rPr lang="en-US" dirty="0"/>
              <a:t>, </a:t>
            </a:r>
            <a:r>
              <a:rPr lang="en-US" dirty="0" smtClean="0"/>
              <a:t>or</a:t>
            </a:r>
          </a:p>
          <a:p>
            <a:pPr lvl="1"/>
            <a:r>
              <a:rPr lang="en-US" dirty="0" smtClean="0"/>
              <a:t>qualities </a:t>
            </a:r>
            <a:r>
              <a:rPr lang="en-US" dirty="0"/>
              <a:t>that share certain </a:t>
            </a:r>
            <a:r>
              <a:rPr lang="en-US" dirty="0" smtClean="0"/>
              <a:t>properties</a:t>
            </a:r>
          </a:p>
          <a:p>
            <a:r>
              <a:rPr lang="en-US" dirty="0" smtClean="0"/>
              <a:t>Concepts simplify </a:t>
            </a:r>
            <a:r>
              <a:rPr lang="en-US" dirty="0"/>
              <a:t>and summarize information about the </a:t>
            </a:r>
            <a:r>
              <a:rPr lang="en-US" dirty="0" smtClean="0"/>
              <a:t>world:</a:t>
            </a:r>
          </a:p>
          <a:p>
            <a:pPr lvl="1"/>
            <a:r>
              <a:rPr lang="en-US" dirty="0" smtClean="0"/>
              <a:t>so </a:t>
            </a:r>
            <a:r>
              <a:rPr lang="en-US" dirty="0"/>
              <a:t>that it is manageable and </a:t>
            </a:r>
            <a:endParaRPr lang="en-US" dirty="0" smtClean="0"/>
          </a:p>
          <a:p>
            <a:pPr lvl="1"/>
            <a:r>
              <a:rPr lang="en-US" dirty="0" smtClean="0"/>
              <a:t>so that we </a:t>
            </a:r>
            <a:r>
              <a:rPr lang="en-US" dirty="0"/>
              <a:t>can make decisions quickly and efficiently</a:t>
            </a:r>
          </a:p>
        </p:txBody>
      </p:sp>
    </p:spTree>
    <p:extLst>
      <p:ext uri="{BB962C8B-B14F-4D97-AF65-F5344CB8AC3E}">
        <p14:creationId xmlns:p14="http://schemas.microsoft.com/office/powerpoint/2010/main" val="409631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Biases and Mental Sets </a:t>
            </a:r>
            <a:r>
              <a:rPr lang="en-US" sz="2000" dirty="0" smtClean="0"/>
              <a:t>(4 </a:t>
            </a:r>
            <a:r>
              <a:rPr lang="en-US" sz="2000" dirty="0"/>
              <a:t>of </a:t>
            </a:r>
            <a:r>
              <a:rPr lang="en-US" sz="2000" dirty="0" smtClean="0"/>
              <a:t>6) </a:t>
            </a:r>
            <a:endParaRPr lang="en-US" sz="2000" dirty="0"/>
          </a:p>
        </p:txBody>
      </p:sp>
      <p:sp>
        <p:nvSpPr>
          <p:cNvPr id="3" name="Content Placeholder 2"/>
          <p:cNvSpPr>
            <a:spLocks noGrp="1"/>
          </p:cNvSpPr>
          <p:nvPr>
            <p:ph idx="1"/>
          </p:nvPr>
        </p:nvSpPr>
        <p:spPr/>
        <p:txBody>
          <a:bodyPr/>
          <a:lstStyle/>
          <a:p>
            <a:r>
              <a:rPr lang="en-US" dirty="0"/>
              <a:t>Another barrier to rational thinking is the development of a </a:t>
            </a:r>
            <a:r>
              <a:rPr lang="en-US" i="1" dirty="0"/>
              <a:t>mental </a:t>
            </a:r>
            <a:r>
              <a:rPr lang="en-US" i="1" dirty="0" smtClean="0"/>
              <a:t>set</a:t>
            </a:r>
            <a:r>
              <a:rPr lang="en-US" dirty="0" smtClean="0"/>
              <a:t>.</a:t>
            </a:r>
          </a:p>
          <a:p>
            <a:r>
              <a:rPr lang="en-US" dirty="0" smtClean="0"/>
              <a:t>This is a tendency </a:t>
            </a:r>
            <a:r>
              <a:rPr lang="en-US" dirty="0"/>
              <a:t>to try to solve new problems by using the </a:t>
            </a:r>
            <a:r>
              <a:rPr lang="en-US" dirty="0" smtClean="0"/>
              <a:t>same:</a:t>
            </a:r>
          </a:p>
          <a:p>
            <a:pPr lvl="1"/>
            <a:r>
              <a:rPr lang="en-US" dirty="0" smtClean="0"/>
              <a:t>heuristics</a:t>
            </a:r>
          </a:p>
          <a:p>
            <a:pPr lvl="1"/>
            <a:r>
              <a:rPr lang="en-US" dirty="0" smtClean="0"/>
              <a:t>strategies</a:t>
            </a:r>
            <a:r>
              <a:rPr lang="en-US" dirty="0"/>
              <a:t>, and </a:t>
            </a:r>
            <a:endParaRPr lang="en-US" dirty="0" smtClean="0"/>
          </a:p>
          <a:p>
            <a:pPr lvl="1"/>
            <a:r>
              <a:rPr lang="en-US" dirty="0" smtClean="0"/>
              <a:t>rules that worked </a:t>
            </a:r>
            <a:r>
              <a:rPr lang="en-US" dirty="0"/>
              <a:t>in the past on similar </a:t>
            </a:r>
            <a:r>
              <a:rPr lang="en-US" dirty="0" smtClean="0"/>
              <a:t>problems</a:t>
            </a:r>
          </a:p>
          <a:p>
            <a:r>
              <a:rPr lang="en-US" dirty="0" smtClean="0"/>
              <a:t>Mental </a:t>
            </a:r>
            <a:r>
              <a:rPr lang="en-US" dirty="0"/>
              <a:t>sets are not helpful when a problem calls for fresh insights and methods.</a:t>
            </a:r>
          </a:p>
        </p:txBody>
      </p:sp>
    </p:spTree>
    <p:extLst>
      <p:ext uri="{BB962C8B-B14F-4D97-AF65-F5344CB8AC3E}">
        <p14:creationId xmlns:p14="http://schemas.microsoft.com/office/powerpoint/2010/main" val="1243424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Biases and Mental Sets </a:t>
            </a:r>
            <a:r>
              <a:rPr lang="en-US" sz="2000" b="1" dirty="0" smtClean="0"/>
              <a:t>(5 </a:t>
            </a:r>
            <a:r>
              <a:rPr lang="en-US" sz="2000" b="1" dirty="0"/>
              <a:t>of </a:t>
            </a:r>
            <a:r>
              <a:rPr lang="en-US" sz="2000" b="1" dirty="0" smtClean="0"/>
              <a:t>6) </a:t>
            </a:r>
            <a:br>
              <a:rPr lang="en-US" sz="2000" b="1" dirty="0" smtClean="0"/>
            </a:br>
            <a:r>
              <a:rPr lang="en-US" b="1" dirty="0" smtClean="0"/>
              <a:t>Figure 9.4</a:t>
            </a:r>
            <a:br>
              <a:rPr lang="en-US" b="1" dirty="0" smtClean="0"/>
            </a:br>
            <a:r>
              <a:rPr lang="en-US" b="1" dirty="0" smtClean="0"/>
              <a:t>Confirming the Confirmation Bias</a:t>
            </a:r>
            <a:endParaRPr lang="en-US" b="1" dirty="0"/>
          </a:p>
        </p:txBody>
      </p:sp>
      <p:pic>
        <p:nvPicPr>
          <p:cNvPr id="3" name="Picture 2" descr="Four cards read: E, J, 6, and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362200"/>
            <a:ext cx="8534400" cy="2438400"/>
          </a:xfrm>
          <a:prstGeom prst="rect">
            <a:avLst/>
          </a:prstGeom>
        </p:spPr>
      </p:pic>
    </p:spTree>
    <p:extLst>
      <p:ext uri="{BB962C8B-B14F-4D97-AF65-F5344CB8AC3E}">
        <p14:creationId xmlns:p14="http://schemas.microsoft.com/office/powerpoint/2010/main" val="1213386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Biases and Mental Sets </a:t>
            </a:r>
            <a:r>
              <a:rPr lang="en-US" sz="2000" b="1" dirty="0" smtClean="0"/>
              <a:t>(6 </a:t>
            </a:r>
            <a:r>
              <a:rPr lang="en-US" sz="2000" b="1" dirty="0"/>
              <a:t>of </a:t>
            </a:r>
            <a:r>
              <a:rPr lang="en-US" sz="2000" b="1" dirty="0" smtClean="0"/>
              <a:t>6) </a:t>
            </a:r>
            <a:r>
              <a:rPr lang="en-US" sz="2000" b="1" dirty="0"/>
              <a:t/>
            </a:r>
            <a:br>
              <a:rPr lang="en-US" sz="2000" b="1" dirty="0"/>
            </a:br>
            <a:r>
              <a:rPr lang="en-US" b="1" dirty="0"/>
              <a:t>Figure </a:t>
            </a:r>
            <a:r>
              <a:rPr lang="en-US" b="1" dirty="0" smtClean="0"/>
              <a:t>9.5</a:t>
            </a:r>
            <a:br>
              <a:rPr lang="en-US" b="1" dirty="0" smtClean="0"/>
            </a:br>
            <a:r>
              <a:rPr lang="en-US" b="1" dirty="0" smtClean="0"/>
              <a:t>Connect the Dots</a:t>
            </a:r>
            <a:endParaRPr lang="en-US" sz="2000" dirty="0"/>
          </a:p>
        </p:txBody>
      </p:sp>
      <p:pic>
        <p:nvPicPr>
          <p:cNvPr id="3" name="Picture 2" descr="A square made up of three by three do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4442" y="1600200"/>
            <a:ext cx="4607358" cy="4495800"/>
          </a:xfrm>
          <a:prstGeom prst="rect">
            <a:avLst/>
          </a:prstGeom>
        </p:spPr>
      </p:pic>
    </p:spTree>
    <p:extLst>
      <p:ext uri="{BB962C8B-B14F-4D97-AF65-F5344CB8AC3E}">
        <p14:creationId xmlns:p14="http://schemas.microsoft.com/office/powerpoint/2010/main" val="189304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a:t>
            </a:r>
            <a:r>
              <a:rPr lang="en-US" dirty="0" smtClean="0"/>
              <a:t>Cognitive</a:t>
            </a:r>
            <a:br>
              <a:rPr lang="en-US" dirty="0" smtClean="0"/>
            </a:br>
            <a:r>
              <a:rPr lang="en-US" dirty="0" smtClean="0"/>
              <a:t>Consistency </a:t>
            </a:r>
            <a:r>
              <a:rPr lang="en-US" sz="2000" dirty="0" smtClean="0"/>
              <a:t>(1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a:t>Mental sets and the confirmation bias cause us to avoid evidence that contradicts our beliefs</a:t>
            </a:r>
            <a:r>
              <a:rPr lang="en-US" dirty="0" smtClean="0"/>
              <a:t>.</a:t>
            </a:r>
          </a:p>
          <a:p>
            <a:r>
              <a:rPr lang="en-US" dirty="0" smtClean="0"/>
              <a:t>When </a:t>
            </a:r>
            <a:r>
              <a:rPr lang="en-US" dirty="0"/>
              <a:t>two cognitions, or a cognition and a behavior, </a:t>
            </a:r>
            <a:r>
              <a:rPr lang="en-US" dirty="0" smtClean="0"/>
              <a:t>conflict, this is known as </a:t>
            </a:r>
            <a:r>
              <a:rPr lang="en-US" i="1" dirty="0" smtClean="0"/>
              <a:t>cognitive dissonance</a:t>
            </a:r>
            <a:r>
              <a:rPr lang="en-US" dirty="0" smtClean="0"/>
              <a:t>.</a:t>
            </a:r>
          </a:p>
          <a:p>
            <a:r>
              <a:rPr lang="en-US" dirty="0" smtClean="0"/>
              <a:t>We </a:t>
            </a:r>
            <a:r>
              <a:rPr lang="en-US" dirty="0"/>
              <a:t>are motivated to reduce </a:t>
            </a:r>
            <a:r>
              <a:rPr lang="en-US" dirty="0" smtClean="0"/>
              <a:t>dissonance by:</a:t>
            </a:r>
          </a:p>
          <a:p>
            <a:pPr lvl="1"/>
            <a:r>
              <a:rPr lang="en-US" dirty="0" smtClean="0"/>
              <a:t>rejecting </a:t>
            </a:r>
            <a:r>
              <a:rPr lang="en-US" dirty="0"/>
              <a:t>or changing a </a:t>
            </a:r>
            <a:r>
              <a:rPr lang="en-US" dirty="0" smtClean="0"/>
              <a:t>belief</a:t>
            </a:r>
          </a:p>
          <a:p>
            <a:pPr lvl="1"/>
            <a:r>
              <a:rPr lang="en-US" dirty="0" smtClean="0"/>
              <a:t>changing our behavior</a:t>
            </a:r>
            <a:r>
              <a:rPr lang="en-US" dirty="0"/>
              <a:t>, </a:t>
            </a:r>
            <a:r>
              <a:rPr lang="en-US" dirty="0" smtClean="0"/>
              <a:t>or</a:t>
            </a:r>
          </a:p>
          <a:p>
            <a:pPr lvl="1"/>
            <a:r>
              <a:rPr lang="en-US" dirty="0" smtClean="0"/>
              <a:t>rationalizing</a:t>
            </a:r>
          </a:p>
          <a:p>
            <a:endParaRPr lang="en-US" dirty="0"/>
          </a:p>
        </p:txBody>
      </p:sp>
    </p:spTree>
    <p:extLst>
      <p:ext uri="{BB962C8B-B14F-4D97-AF65-F5344CB8AC3E}">
        <p14:creationId xmlns:p14="http://schemas.microsoft.com/office/powerpoint/2010/main" val="791840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a:t>
            </a:r>
            <a:r>
              <a:rPr lang="en-US" dirty="0" smtClean="0"/>
              <a:t>Cognitive</a:t>
            </a:r>
            <a:br>
              <a:rPr lang="en-US" dirty="0" smtClean="0"/>
            </a:br>
            <a:r>
              <a:rPr lang="en-US" dirty="0" smtClean="0"/>
              <a:t>Consistency </a:t>
            </a:r>
            <a:r>
              <a:rPr lang="en-US" sz="2000" dirty="0" smtClean="0"/>
              <a:t>(2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smtClean="0"/>
              <a:t>Efforts </a:t>
            </a:r>
            <a:r>
              <a:rPr lang="en-US" dirty="0"/>
              <a:t>to reduce </a:t>
            </a:r>
            <a:r>
              <a:rPr lang="en-US" dirty="0" smtClean="0"/>
              <a:t>dissonance occur under </a:t>
            </a:r>
            <a:r>
              <a:rPr lang="en-US" dirty="0"/>
              <a:t>three conditions</a:t>
            </a:r>
            <a:r>
              <a:rPr lang="en-US" dirty="0" smtClean="0"/>
              <a:t>:</a:t>
            </a:r>
          </a:p>
          <a:p>
            <a:pPr lvl="1"/>
            <a:r>
              <a:rPr lang="en-US" dirty="0" smtClean="0"/>
              <a:t>after </a:t>
            </a:r>
            <a:r>
              <a:rPr lang="en-US" dirty="0"/>
              <a:t>a decision has been made (</a:t>
            </a:r>
            <a:r>
              <a:rPr lang="en-US" i="1" dirty="0"/>
              <a:t>postdecision dissonance</a:t>
            </a:r>
            <a:r>
              <a:rPr lang="en-US" dirty="0" smtClean="0"/>
              <a:t>)</a:t>
            </a:r>
          </a:p>
          <a:p>
            <a:pPr lvl="1"/>
            <a:r>
              <a:rPr lang="en-US" dirty="0" smtClean="0"/>
              <a:t>when </a:t>
            </a:r>
            <a:r>
              <a:rPr lang="en-US" dirty="0"/>
              <a:t>people’s actions violate their concept of themselves as honest and </a:t>
            </a:r>
            <a:r>
              <a:rPr lang="en-US" dirty="0" smtClean="0"/>
              <a:t>kind</a:t>
            </a:r>
          </a:p>
          <a:p>
            <a:pPr lvl="1"/>
            <a:r>
              <a:rPr lang="en-US" dirty="0" smtClean="0"/>
              <a:t>when </a:t>
            </a:r>
            <a:r>
              <a:rPr lang="en-US" dirty="0"/>
              <a:t>they have put hard work into an activity (the </a:t>
            </a:r>
            <a:r>
              <a:rPr lang="en-US" i="1" dirty="0"/>
              <a:t>justification of effort</a:t>
            </a:r>
            <a:r>
              <a:rPr lang="en-US" dirty="0" smtClean="0"/>
              <a:t>)</a:t>
            </a:r>
            <a:endParaRPr lang="en-US" dirty="0"/>
          </a:p>
        </p:txBody>
      </p:sp>
    </p:spTree>
    <p:extLst>
      <p:ext uri="{BB962C8B-B14F-4D97-AF65-F5344CB8AC3E}">
        <p14:creationId xmlns:p14="http://schemas.microsoft.com/office/powerpoint/2010/main" val="200033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Need for </a:t>
            </a:r>
            <a:r>
              <a:rPr lang="en-US" b="1" dirty="0" smtClean="0"/>
              <a:t>Cognitive</a:t>
            </a:r>
            <a:r>
              <a:rPr lang="en-US" b="1" dirty="0"/>
              <a:t> </a:t>
            </a:r>
            <a:r>
              <a:rPr lang="en-US" b="1" dirty="0" smtClean="0"/>
              <a:t>Consistency </a:t>
            </a:r>
            <a:r>
              <a:rPr lang="en-US" sz="2000" b="1" dirty="0" smtClean="0"/>
              <a:t>(3 </a:t>
            </a:r>
            <a:r>
              <a:rPr lang="en-US" sz="2000" b="1" dirty="0"/>
              <a:t>of </a:t>
            </a:r>
            <a:r>
              <a:rPr lang="en-US" sz="2000" b="1" dirty="0" smtClean="0"/>
              <a:t>4) </a:t>
            </a:r>
            <a:br>
              <a:rPr lang="en-US" sz="2000" b="1" dirty="0" smtClean="0"/>
            </a:br>
            <a:r>
              <a:rPr lang="en-US" b="1" dirty="0" smtClean="0"/>
              <a:t>Figure 9.6</a:t>
            </a:r>
            <a:br>
              <a:rPr lang="en-US" b="1" dirty="0" smtClean="0"/>
            </a:br>
            <a:r>
              <a:rPr lang="en-US" b="1" dirty="0" smtClean="0"/>
              <a:t>The Process of Cognitive Dissonance</a:t>
            </a:r>
            <a:endParaRPr lang="en-US" sz="2000" b="1" dirty="0"/>
          </a:p>
        </p:txBody>
      </p:sp>
      <p:pic>
        <p:nvPicPr>
          <p:cNvPr id="3" name="Picture 2" descr="The process of cognitive dissonance. Congnitions conflict and behavior conflicts with attitude or belief, resulting in tension or cognitive dissonance. The result is an effort to reduce dissonance by either rejecting the belief, changing the behavior, denying the evidence, or rationalizing i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02" y="2362200"/>
            <a:ext cx="8794898" cy="2471769"/>
          </a:xfrm>
          <a:prstGeom prst="rect">
            <a:avLst/>
          </a:prstGeom>
        </p:spPr>
      </p:pic>
    </p:spTree>
    <p:extLst>
      <p:ext uri="{BB962C8B-B14F-4D97-AF65-F5344CB8AC3E}">
        <p14:creationId xmlns:p14="http://schemas.microsoft.com/office/powerpoint/2010/main" val="3523160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Need for Cognitive Consistency </a:t>
            </a:r>
            <a:r>
              <a:rPr lang="en-US" sz="2000" b="1" dirty="0" smtClean="0"/>
              <a:t>(4 </a:t>
            </a:r>
            <a:r>
              <a:rPr lang="en-US" sz="2000" b="1" dirty="0"/>
              <a:t>of </a:t>
            </a:r>
            <a:r>
              <a:rPr lang="en-US" sz="2000" b="1" dirty="0" smtClean="0"/>
              <a:t>4) </a:t>
            </a:r>
            <a:r>
              <a:rPr lang="en-US" sz="2000" b="1" dirty="0"/>
              <a:t/>
            </a:r>
            <a:br>
              <a:rPr lang="en-US" sz="2000" b="1" dirty="0"/>
            </a:br>
            <a:r>
              <a:rPr lang="en-US" b="1" dirty="0"/>
              <a:t>Figure </a:t>
            </a:r>
            <a:r>
              <a:rPr lang="en-US" b="1" dirty="0" smtClean="0"/>
              <a:t>9.7</a:t>
            </a:r>
            <a:br>
              <a:rPr lang="en-US" b="1" dirty="0" smtClean="0"/>
            </a:br>
            <a:r>
              <a:rPr lang="en-US" b="1" dirty="0" smtClean="0"/>
              <a:t>The Justification of Effort</a:t>
            </a:r>
            <a:endParaRPr lang="en-US" sz="2000" dirty="0"/>
          </a:p>
        </p:txBody>
      </p:sp>
      <p:sp>
        <p:nvSpPr>
          <p:cNvPr id="7" name="Text Placeholder 6"/>
          <p:cNvSpPr>
            <a:spLocks noGrp="1"/>
          </p:cNvSpPr>
          <p:nvPr>
            <p:ph type="body" sz="quarter" idx="13"/>
          </p:nvPr>
        </p:nvSpPr>
        <p:spPr/>
        <p:txBody>
          <a:bodyPr/>
          <a:lstStyle/>
          <a:p>
            <a:r>
              <a:rPr lang="en-US" dirty="0" err="1"/>
              <a:t>Photomall</a:t>
            </a:r>
            <a:r>
              <a:rPr lang="en-US" dirty="0"/>
              <a:t>/Xinhua Press/</a:t>
            </a:r>
            <a:r>
              <a:rPr lang="en-US" dirty="0" err="1" smtClean="0"/>
              <a:t>Corbiswire</a:t>
            </a:r>
            <a:r>
              <a:rPr lang="en-US" dirty="0"/>
              <a:t>/Corbis</a:t>
            </a:r>
          </a:p>
        </p:txBody>
      </p:sp>
      <p:grpSp>
        <p:nvGrpSpPr>
          <p:cNvPr id="6" name="Group 5"/>
          <p:cNvGrpSpPr/>
          <p:nvPr/>
        </p:nvGrpSpPr>
        <p:grpSpPr>
          <a:xfrm>
            <a:off x="207864" y="2133600"/>
            <a:ext cx="8783736" cy="3200400"/>
            <a:chOff x="932688" y="2286000"/>
            <a:chExt cx="5010912" cy="1825752"/>
          </a:xfrm>
        </p:grpSpPr>
        <p:pic>
          <p:nvPicPr>
            <p:cNvPr id="3" name="Picture 2" descr="A bar graph and a photograph. &#10;&#10;A graph of liking for group versus type of initiation shows that no initiation had an 80 rating, a mild initiation was at a 82 rating, and a severe initiation had a 98 rating. All value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688" y="2286000"/>
              <a:ext cx="2115312" cy="1798320"/>
            </a:xfrm>
            <a:prstGeom prst="rect">
              <a:avLst/>
            </a:prstGeom>
          </p:spPr>
        </p:pic>
        <p:pic>
          <p:nvPicPr>
            <p:cNvPr id="5" name="Picture 4" descr="A photograph of soldiers lifting a log while laying down in mu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2286000"/>
              <a:ext cx="2743200" cy="1825752"/>
            </a:xfrm>
            <a:prstGeom prst="rect">
              <a:avLst/>
            </a:prstGeom>
          </p:spPr>
        </p:pic>
      </p:grpSp>
    </p:spTree>
    <p:extLst>
      <p:ext uri="{BB962C8B-B14F-4D97-AF65-F5344CB8AC3E}">
        <p14:creationId xmlns:p14="http://schemas.microsoft.com/office/powerpoint/2010/main" val="412766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Our Cognitive Biases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“Biases” sound like bad things, but they can sometimes be beneficial </a:t>
            </a:r>
            <a:r>
              <a:rPr lang="en-US" dirty="0" smtClean="0"/>
              <a:t>by:</a:t>
            </a:r>
          </a:p>
          <a:p>
            <a:pPr lvl="1"/>
            <a:r>
              <a:rPr lang="en-US" dirty="0" smtClean="0"/>
              <a:t>speeding </a:t>
            </a:r>
            <a:r>
              <a:rPr lang="en-US" dirty="0"/>
              <a:t>our mental processing of a complex </a:t>
            </a:r>
            <a:r>
              <a:rPr lang="en-US" dirty="0" smtClean="0"/>
              <a:t>world, or</a:t>
            </a:r>
          </a:p>
          <a:p>
            <a:pPr lvl="1"/>
            <a:r>
              <a:rPr lang="en-US" dirty="0" smtClean="0"/>
              <a:t>smoothing </a:t>
            </a:r>
            <a:r>
              <a:rPr lang="en-US" dirty="0"/>
              <a:t>our social </a:t>
            </a:r>
            <a:r>
              <a:rPr lang="en-US" dirty="0" smtClean="0"/>
              <a:t>interactions</a:t>
            </a:r>
          </a:p>
          <a:p>
            <a:r>
              <a:rPr lang="en-US" dirty="0" smtClean="0"/>
              <a:t>But mental biases can also get us into trouble.</a:t>
            </a:r>
          </a:p>
          <a:p>
            <a:r>
              <a:rPr lang="en-US" dirty="0" smtClean="0"/>
              <a:t>The “</a:t>
            </a:r>
            <a:r>
              <a:rPr lang="en-US" dirty="0"/>
              <a:t>bias blind </a:t>
            </a:r>
            <a:r>
              <a:rPr lang="en-US" dirty="0" smtClean="0"/>
              <a:t>spot”: we acknowledge </a:t>
            </a:r>
            <a:r>
              <a:rPr lang="en-US" dirty="0"/>
              <a:t>that </a:t>
            </a:r>
            <a:r>
              <a:rPr lang="en-US" i="1" dirty="0"/>
              <a:t>other</a:t>
            </a:r>
            <a:r>
              <a:rPr lang="en-US" dirty="0"/>
              <a:t> people have biases that distort reality</a:t>
            </a:r>
            <a:r>
              <a:rPr lang="en-US" dirty="0" smtClean="0"/>
              <a:t>.</a:t>
            </a:r>
          </a:p>
          <a:p>
            <a:r>
              <a:rPr lang="en-US" dirty="0" smtClean="0"/>
              <a:t>But we tend to think </a:t>
            </a:r>
            <a:r>
              <a:rPr lang="en-US" dirty="0"/>
              <a:t>that </a:t>
            </a:r>
            <a:r>
              <a:rPr lang="en-US" dirty="0" smtClean="0"/>
              <a:t>we are </a:t>
            </a:r>
            <a:r>
              <a:rPr lang="en-US" dirty="0"/>
              <a:t>free of bias and see the world as it really is</a:t>
            </a:r>
            <a:r>
              <a:rPr lang="en-US" dirty="0" smtClean="0"/>
              <a:t>.</a:t>
            </a:r>
            <a:endParaRPr lang="en-US" dirty="0"/>
          </a:p>
        </p:txBody>
      </p:sp>
    </p:spTree>
    <p:extLst>
      <p:ext uri="{BB962C8B-B14F-4D97-AF65-F5344CB8AC3E}">
        <p14:creationId xmlns:p14="http://schemas.microsoft.com/office/powerpoint/2010/main" val="1401677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Our Cognitive Biases </a:t>
            </a:r>
            <a:r>
              <a:rPr lang="en-US" sz="2000" dirty="0" smtClean="0"/>
              <a:t>(2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smtClean="0"/>
              <a:t>Most </a:t>
            </a:r>
            <a:r>
              <a:rPr lang="en-US" dirty="0"/>
              <a:t>people can reduce their irrationality in many situations, such as when a decision </a:t>
            </a:r>
            <a:r>
              <a:rPr lang="en-US" dirty="0" smtClean="0"/>
              <a:t>is:</a:t>
            </a:r>
          </a:p>
          <a:p>
            <a:pPr lvl="1"/>
            <a:r>
              <a:rPr lang="en-US" dirty="0" smtClean="0"/>
              <a:t>particularly </a:t>
            </a:r>
            <a:r>
              <a:rPr lang="en-US" dirty="0"/>
              <a:t>important </a:t>
            </a:r>
            <a:r>
              <a:rPr lang="en-US" dirty="0" smtClean="0"/>
              <a:t>or</a:t>
            </a:r>
          </a:p>
          <a:p>
            <a:pPr lvl="1"/>
            <a:r>
              <a:rPr lang="en-US" dirty="0" smtClean="0"/>
              <a:t>personally meaningful</a:t>
            </a:r>
          </a:p>
          <a:p>
            <a:r>
              <a:rPr lang="en-US" dirty="0" smtClean="0"/>
              <a:t>After </a:t>
            </a:r>
            <a:r>
              <a:rPr lang="en-US" dirty="0"/>
              <a:t>we understand a bias, we </a:t>
            </a:r>
            <a:r>
              <a:rPr lang="en-US" dirty="0" smtClean="0"/>
              <a:t>may be </a:t>
            </a:r>
            <a:r>
              <a:rPr lang="en-US" dirty="0"/>
              <a:t>able to reduce or eliminate </a:t>
            </a:r>
            <a:r>
              <a:rPr lang="en-US" dirty="0" smtClean="0"/>
              <a:t>it.</a:t>
            </a:r>
          </a:p>
          <a:p>
            <a:r>
              <a:rPr lang="en-US" dirty="0" smtClean="0"/>
              <a:t>This can happen if </a:t>
            </a:r>
            <a:r>
              <a:rPr lang="en-US" dirty="0"/>
              <a:t>we make an active, mindful effort to </a:t>
            </a:r>
            <a:r>
              <a:rPr lang="en-US" dirty="0" smtClean="0"/>
              <a:t>do so </a:t>
            </a:r>
            <a:r>
              <a:rPr lang="en-US" dirty="0"/>
              <a:t>and take time to think </a:t>
            </a:r>
            <a:r>
              <a:rPr lang="en-US" dirty="0" smtClean="0"/>
              <a:t>carefully.</a:t>
            </a:r>
            <a:endParaRPr lang="en-US" dirty="0"/>
          </a:p>
        </p:txBody>
      </p:sp>
    </p:spTree>
    <p:extLst>
      <p:ext uri="{BB962C8B-B14F-4D97-AF65-F5344CB8AC3E}">
        <p14:creationId xmlns:p14="http://schemas.microsoft.com/office/powerpoint/2010/main" val="2737579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Measuring Intelligence: The Psychometric Approach </a:t>
            </a:r>
          </a:p>
        </p:txBody>
      </p:sp>
      <p:sp>
        <p:nvSpPr>
          <p:cNvPr id="5" name="Content Placeholder 4"/>
          <p:cNvSpPr>
            <a:spLocks noGrp="1"/>
          </p:cNvSpPr>
          <p:nvPr>
            <p:ph idx="1"/>
          </p:nvPr>
        </p:nvSpPr>
        <p:spPr/>
        <p:txBody>
          <a:bodyPr/>
          <a:lstStyle/>
          <a:p>
            <a:r>
              <a:rPr lang="en-US" sz="2800" b="1" dirty="0"/>
              <a:t>LO 9.3.A</a:t>
            </a:r>
            <a:r>
              <a:rPr lang="en-US" sz="2800" dirty="0"/>
              <a:t> Outline the basic logic underlying factor analysis, and describe its use in measuring intelligence.</a:t>
            </a:r>
          </a:p>
          <a:p>
            <a:r>
              <a:rPr lang="en-US" sz="2800" b="1" dirty="0"/>
              <a:t>LO 9.3.B</a:t>
            </a:r>
            <a:r>
              <a:rPr lang="en-US" sz="2800" dirty="0"/>
              <a:t> Summarize the original notion of IQ and some problems associated with it, and discuss how intelligence tests evolved during the early 1900s. </a:t>
            </a:r>
          </a:p>
        </p:txBody>
      </p:sp>
    </p:spTree>
    <p:extLst>
      <p:ext uri="{BB962C8B-B14F-4D97-AF65-F5344CB8AC3E}">
        <p14:creationId xmlns:p14="http://schemas.microsoft.com/office/powerpoint/2010/main" val="625599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Elements of Cognition </a:t>
            </a:r>
            <a:r>
              <a:rPr lang="en-US" sz="2000" dirty="0" smtClean="0"/>
              <a:t>(2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i="1" dirty="0" smtClean="0"/>
              <a:t>Basic </a:t>
            </a:r>
            <a:r>
              <a:rPr lang="en-US" i="1" dirty="0"/>
              <a:t>concepts</a:t>
            </a:r>
            <a:r>
              <a:rPr lang="en-US" dirty="0"/>
              <a:t> have a moderate number of </a:t>
            </a:r>
            <a:r>
              <a:rPr lang="en-US" dirty="0" smtClean="0"/>
              <a:t>instances.</a:t>
            </a:r>
          </a:p>
          <a:p>
            <a:r>
              <a:rPr lang="en-US" dirty="0" smtClean="0"/>
              <a:t>They </a:t>
            </a:r>
            <a:r>
              <a:rPr lang="en-US" dirty="0"/>
              <a:t>are easier to acquire than concepts with few or many instances</a:t>
            </a:r>
            <a:r>
              <a:rPr lang="en-US" dirty="0" smtClean="0"/>
              <a:t>.</a:t>
            </a:r>
          </a:p>
          <a:p>
            <a:r>
              <a:rPr lang="en-US" dirty="0"/>
              <a:t>Children seem to learn basic-level concepts earlier than other </a:t>
            </a:r>
            <a:r>
              <a:rPr lang="en-US" dirty="0" smtClean="0"/>
              <a:t>concepts.</a:t>
            </a:r>
          </a:p>
          <a:p>
            <a:r>
              <a:rPr lang="en-US" dirty="0" smtClean="0"/>
              <a:t>Adults use </a:t>
            </a:r>
            <a:r>
              <a:rPr lang="en-US" dirty="0"/>
              <a:t>basic concepts more often than other concepts because basic concepts convey an </a:t>
            </a:r>
            <a:r>
              <a:rPr lang="en-US" dirty="0" smtClean="0"/>
              <a:t>optimal amount </a:t>
            </a:r>
            <a:r>
              <a:rPr lang="en-US" dirty="0"/>
              <a:t>of information in most situations.</a:t>
            </a:r>
          </a:p>
        </p:txBody>
      </p:sp>
    </p:spTree>
    <p:extLst>
      <p:ext uri="{BB962C8B-B14F-4D97-AF65-F5344CB8AC3E}">
        <p14:creationId xmlns:p14="http://schemas.microsoft.com/office/powerpoint/2010/main" val="4051614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the Invisible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i="1" dirty="0"/>
              <a:t>Intelligence</a:t>
            </a:r>
            <a:r>
              <a:rPr lang="en-US" dirty="0"/>
              <a:t> is difficult to define</a:t>
            </a:r>
            <a:r>
              <a:rPr lang="en-US" dirty="0" smtClean="0"/>
              <a:t>.</a:t>
            </a:r>
          </a:p>
          <a:p>
            <a:r>
              <a:rPr lang="en-US" dirty="0"/>
              <a:t>The </a:t>
            </a:r>
            <a:r>
              <a:rPr lang="en-US" i="1" dirty="0"/>
              <a:t>psychometric approach</a:t>
            </a:r>
            <a:r>
              <a:rPr lang="en-US" dirty="0"/>
              <a:t> focuses on how well people perform on standardized aptitude tests</a:t>
            </a:r>
            <a:r>
              <a:rPr lang="en-US" dirty="0" smtClean="0"/>
              <a:t>.</a:t>
            </a:r>
          </a:p>
          <a:p>
            <a:r>
              <a:rPr lang="en-US" dirty="0"/>
              <a:t>Most psychometric psychologists believe that a general ability, a </a:t>
            </a:r>
            <a:r>
              <a:rPr lang="en-US" i="1" dirty="0"/>
              <a:t>g factor</a:t>
            </a:r>
            <a:r>
              <a:rPr lang="en-US" dirty="0"/>
              <a:t>, underlies this performance</a:t>
            </a:r>
            <a:r>
              <a:rPr lang="en-US" dirty="0" smtClean="0"/>
              <a:t>.</a:t>
            </a:r>
            <a:endParaRPr lang="en-US" dirty="0"/>
          </a:p>
        </p:txBody>
      </p:sp>
    </p:spTree>
    <p:extLst>
      <p:ext uri="{BB962C8B-B14F-4D97-AF65-F5344CB8AC3E}">
        <p14:creationId xmlns:p14="http://schemas.microsoft.com/office/powerpoint/2010/main" val="2366112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the Invisible </a:t>
            </a:r>
            <a:r>
              <a:rPr lang="en-US" sz="2000" dirty="0" smtClean="0"/>
              <a:t>(2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smtClean="0"/>
              <a:t>They hold that </a:t>
            </a:r>
            <a:r>
              <a:rPr lang="en-US" dirty="0"/>
              <a:t>this general ability can be further described as </a:t>
            </a:r>
            <a:r>
              <a:rPr lang="en-US" dirty="0" smtClean="0"/>
              <a:t>either:</a:t>
            </a:r>
          </a:p>
          <a:p>
            <a:pPr lvl="1"/>
            <a:r>
              <a:rPr lang="en-US" i="1" dirty="0" smtClean="0"/>
              <a:t>crystallized</a:t>
            </a:r>
            <a:r>
              <a:rPr lang="en-US" dirty="0" smtClean="0"/>
              <a:t> </a:t>
            </a:r>
            <a:r>
              <a:rPr lang="en-US" dirty="0"/>
              <a:t>(reflecting accumulated knowledge</a:t>
            </a:r>
            <a:r>
              <a:rPr lang="en-US" dirty="0" smtClean="0"/>
              <a:t>)</a:t>
            </a:r>
          </a:p>
          <a:p>
            <a:pPr lvl="2"/>
            <a:r>
              <a:rPr lang="en-US" dirty="0" smtClean="0"/>
              <a:t>knowledge and skills</a:t>
            </a:r>
          </a:p>
          <a:p>
            <a:pPr lvl="2"/>
            <a:r>
              <a:rPr lang="en-US" dirty="0" smtClean="0"/>
              <a:t>do arithmetic, define words, make political decisions</a:t>
            </a:r>
          </a:p>
          <a:p>
            <a:pPr lvl="1"/>
            <a:r>
              <a:rPr lang="en-US" i="1" dirty="0" smtClean="0"/>
              <a:t>fluid</a:t>
            </a:r>
            <a:r>
              <a:rPr lang="en-US" dirty="0" smtClean="0"/>
              <a:t> </a:t>
            </a:r>
            <a:r>
              <a:rPr lang="en-US" dirty="0"/>
              <a:t>(reflecting the ability to reason and to use information to solve new problems</a:t>
            </a:r>
            <a:r>
              <a:rPr lang="en-US" dirty="0" smtClean="0"/>
              <a:t>)</a:t>
            </a:r>
          </a:p>
          <a:p>
            <a:pPr lvl="1"/>
            <a:endParaRPr lang="en-US" dirty="0"/>
          </a:p>
          <a:p>
            <a:endParaRPr lang="en-US" dirty="0"/>
          </a:p>
        </p:txBody>
      </p:sp>
    </p:spTree>
    <p:extLst>
      <p:ext uri="{BB962C8B-B14F-4D97-AF65-F5344CB8AC3E}">
        <p14:creationId xmlns:p14="http://schemas.microsoft.com/office/powerpoint/2010/main" val="2005809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Invention of IQ Tests </a:t>
            </a:r>
            <a:r>
              <a:rPr lang="en-US" sz="2000" dirty="0" smtClean="0"/>
              <a:t>(1 </a:t>
            </a:r>
            <a:r>
              <a:rPr lang="en-US" sz="2000" dirty="0"/>
              <a:t>of </a:t>
            </a:r>
            <a:r>
              <a:rPr lang="en-US" sz="2000" dirty="0" smtClean="0"/>
              <a:t>6) </a:t>
            </a:r>
            <a:endParaRPr lang="en-US" sz="2000" dirty="0"/>
          </a:p>
        </p:txBody>
      </p:sp>
      <p:sp>
        <p:nvSpPr>
          <p:cNvPr id="3" name="Content Placeholder 2"/>
          <p:cNvSpPr>
            <a:spLocks noGrp="1"/>
          </p:cNvSpPr>
          <p:nvPr>
            <p:ph idx="1"/>
          </p:nvPr>
        </p:nvSpPr>
        <p:spPr/>
        <p:txBody>
          <a:bodyPr/>
          <a:lstStyle/>
          <a:p>
            <a:r>
              <a:rPr lang="en-US" dirty="0"/>
              <a:t>The </a:t>
            </a:r>
            <a:r>
              <a:rPr lang="en-US" i="1" dirty="0"/>
              <a:t>intelligence quotient</a:t>
            </a:r>
            <a:r>
              <a:rPr lang="en-US" dirty="0"/>
              <a:t>, or </a:t>
            </a:r>
            <a:r>
              <a:rPr lang="en-US" i="1" dirty="0"/>
              <a:t>IQ</a:t>
            </a:r>
            <a:r>
              <a:rPr lang="en-US" dirty="0"/>
              <a:t>, </a:t>
            </a:r>
            <a:r>
              <a:rPr lang="en-US" dirty="0" smtClean="0"/>
              <a:t>represents how </a:t>
            </a:r>
            <a:r>
              <a:rPr lang="en-US" dirty="0"/>
              <a:t>well a person has done on an intelligence </a:t>
            </a:r>
            <a:r>
              <a:rPr lang="en-US" dirty="0" smtClean="0"/>
              <a:t>test compared </a:t>
            </a:r>
            <a:r>
              <a:rPr lang="en-US" dirty="0"/>
              <a:t>to other </a:t>
            </a:r>
            <a:r>
              <a:rPr lang="en-US" dirty="0" smtClean="0"/>
              <a:t>people.</a:t>
            </a:r>
          </a:p>
          <a:p>
            <a:r>
              <a:rPr lang="en-US" dirty="0"/>
              <a:t>Alfred Binet designed the first widely used intelligence test to identify children who could benefit from remedial work</a:t>
            </a:r>
            <a:r>
              <a:rPr lang="en-US" dirty="0" smtClean="0"/>
              <a:t>.</a:t>
            </a:r>
          </a:p>
          <a:p>
            <a:r>
              <a:rPr lang="en-US" dirty="0"/>
              <a:t>But in the United States, </a:t>
            </a:r>
            <a:r>
              <a:rPr lang="en-US" dirty="0" smtClean="0"/>
              <a:t>people:</a:t>
            </a:r>
          </a:p>
          <a:p>
            <a:pPr lvl="1"/>
            <a:r>
              <a:rPr lang="en-US" dirty="0" smtClean="0"/>
              <a:t>assumed </a:t>
            </a:r>
            <a:r>
              <a:rPr lang="en-US" dirty="0"/>
              <a:t>that intelligence tests revealed natural ability </a:t>
            </a:r>
            <a:endParaRPr lang="en-US" dirty="0" smtClean="0"/>
          </a:p>
          <a:p>
            <a:pPr lvl="1"/>
            <a:r>
              <a:rPr lang="en-US" dirty="0" smtClean="0"/>
              <a:t>used </a:t>
            </a:r>
            <a:r>
              <a:rPr lang="en-US" dirty="0"/>
              <a:t>the tests to categorize </a:t>
            </a:r>
            <a:r>
              <a:rPr lang="en-US" dirty="0" smtClean="0"/>
              <a:t>people</a:t>
            </a:r>
            <a:endParaRPr lang="en-US" dirty="0"/>
          </a:p>
        </p:txBody>
      </p:sp>
    </p:spTree>
    <p:extLst>
      <p:ext uri="{BB962C8B-B14F-4D97-AF65-F5344CB8AC3E}">
        <p14:creationId xmlns:p14="http://schemas.microsoft.com/office/powerpoint/2010/main" val="733807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Invention of IQ Tests </a:t>
            </a:r>
            <a:r>
              <a:rPr lang="en-US" sz="2000" dirty="0" smtClean="0"/>
              <a:t>(2 </a:t>
            </a:r>
            <a:r>
              <a:rPr lang="en-US" sz="2000" dirty="0"/>
              <a:t>of </a:t>
            </a:r>
            <a:r>
              <a:rPr lang="en-US" sz="2000" dirty="0" smtClean="0"/>
              <a:t>6) </a:t>
            </a:r>
            <a:endParaRPr lang="en-US" sz="2000" dirty="0"/>
          </a:p>
        </p:txBody>
      </p:sp>
      <p:sp>
        <p:nvSpPr>
          <p:cNvPr id="3" name="Content Placeholder 2"/>
          <p:cNvSpPr>
            <a:spLocks noGrp="1"/>
          </p:cNvSpPr>
          <p:nvPr>
            <p:ph idx="1"/>
          </p:nvPr>
        </p:nvSpPr>
        <p:spPr/>
        <p:txBody>
          <a:bodyPr/>
          <a:lstStyle/>
          <a:p>
            <a:r>
              <a:rPr lang="en-US" dirty="0"/>
              <a:t>IQ tests have been criticized for being biased in favor of white, middle-class </a:t>
            </a:r>
            <a:r>
              <a:rPr lang="en-US" dirty="0" smtClean="0"/>
              <a:t>people.</a:t>
            </a:r>
          </a:p>
          <a:p>
            <a:r>
              <a:rPr lang="en-US" dirty="0" smtClean="0"/>
              <a:t>But </a:t>
            </a:r>
            <a:r>
              <a:rPr lang="en-US" dirty="0"/>
              <a:t>efforts to construct tests that are free of cultural influence have been disappointing</a:t>
            </a:r>
            <a:r>
              <a:rPr lang="en-US" dirty="0" smtClean="0"/>
              <a:t>.</a:t>
            </a:r>
          </a:p>
          <a:p>
            <a:r>
              <a:rPr lang="en-US" dirty="0"/>
              <a:t>Culture affects nearly everything to do with taking a test, from attitudes to problem-solving strategies</a:t>
            </a:r>
            <a:r>
              <a:rPr lang="en-US" dirty="0" smtClean="0"/>
              <a:t>.</a:t>
            </a:r>
            <a:endParaRPr lang="en-US" dirty="0"/>
          </a:p>
        </p:txBody>
      </p:sp>
    </p:spTree>
    <p:extLst>
      <p:ext uri="{BB962C8B-B14F-4D97-AF65-F5344CB8AC3E}">
        <p14:creationId xmlns:p14="http://schemas.microsoft.com/office/powerpoint/2010/main" val="110536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Invention of IQ Tests </a:t>
            </a:r>
            <a:r>
              <a:rPr lang="en-US" sz="2000" dirty="0" smtClean="0"/>
              <a:t>(3 </a:t>
            </a:r>
            <a:r>
              <a:rPr lang="en-US" sz="2000" dirty="0"/>
              <a:t>of </a:t>
            </a:r>
            <a:r>
              <a:rPr lang="en-US" sz="2000" dirty="0" smtClean="0"/>
              <a:t>6) </a:t>
            </a:r>
            <a:endParaRPr lang="en-US" sz="2000" dirty="0"/>
          </a:p>
        </p:txBody>
      </p:sp>
      <p:sp>
        <p:nvSpPr>
          <p:cNvPr id="3" name="Content Placeholder 2"/>
          <p:cNvSpPr>
            <a:spLocks noGrp="1"/>
          </p:cNvSpPr>
          <p:nvPr>
            <p:ph idx="1"/>
          </p:nvPr>
        </p:nvSpPr>
        <p:spPr/>
        <p:txBody>
          <a:bodyPr/>
          <a:lstStyle/>
          <a:p>
            <a:r>
              <a:rPr lang="en-US" dirty="0"/>
              <a:t>Stereotypes </a:t>
            </a:r>
            <a:r>
              <a:rPr lang="en-US" dirty="0" smtClean="0"/>
              <a:t>exist about </a:t>
            </a:r>
            <a:r>
              <a:rPr lang="en-US" dirty="0"/>
              <a:t>a </a:t>
            </a:r>
            <a:r>
              <a:rPr lang="en-US" dirty="0" smtClean="0"/>
              <a:t>person’s:</a:t>
            </a:r>
          </a:p>
          <a:p>
            <a:pPr lvl="1"/>
            <a:r>
              <a:rPr lang="en-US" dirty="0" smtClean="0"/>
              <a:t>ethnicity</a:t>
            </a:r>
          </a:p>
          <a:p>
            <a:pPr lvl="1"/>
            <a:r>
              <a:rPr lang="en-US" dirty="0" smtClean="0"/>
              <a:t>gender</a:t>
            </a:r>
            <a:r>
              <a:rPr lang="en-US" dirty="0"/>
              <a:t>, </a:t>
            </a:r>
            <a:r>
              <a:rPr lang="en-US" dirty="0" smtClean="0"/>
              <a:t>or</a:t>
            </a:r>
          </a:p>
          <a:p>
            <a:pPr lvl="1"/>
            <a:r>
              <a:rPr lang="en-US" dirty="0" smtClean="0"/>
              <a:t>age</a:t>
            </a:r>
          </a:p>
          <a:p>
            <a:r>
              <a:rPr lang="en-US" dirty="0" smtClean="0"/>
              <a:t>These may </a:t>
            </a:r>
            <a:r>
              <a:rPr lang="en-US" dirty="0"/>
              <a:t>cause the person to feel </a:t>
            </a:r>
            <a:r>
              <a:rPr lang="en-US" i="1" dirty="0"/>
              <a:t>stereotype threat</a:t>
            </a:r>
            <a:r>
              <a:rPr lang="en-US" dirty="0"/>
              <a:t>, which can lead </a:t>
            </a:r>
            <a:r>
              <a:rPr lang="en-US" dirty="0" smtClean="0"/>
              <a:t>to:</a:t>
            </a:r>
          </a:p>
          <a:p>
            <a:pPr lvl="1"/>
            <a:r>
              <a:rPr lang="en-US" dirty="0" smtClean="0"/>
              <a:t>anxiety </a:t>
            </a:r>
            <a:r>
              <a:rPr lang="en-US" dirty="0"/>
              <a:t>that interferes with test </a:t>
            </a:r>
            <a:r>
              <a:rPr lang="en-US" dirty="0" smtClean="0"/>
              <a:t>performance</a:t>
            </a:r>
          </a:p>
          <a:p>
            <a:pPr lvl="2"/>
            <a:r>
              <a:rPr lang="en-US" dirty="0" smtClean="0"/>
              <a:t>in </a:t>
            </a:r>
            <a:r>
              <a:rPr lang="en-US" dirty="0"/>
              <a:t>the case of negative </a:t>
            </a:r>
            <a:r>
              <a:rPr lang="en-US" dirty="0" smtClean="0"/>
              <a:t>stereotypes</a:t>
            </a:r>
          </a:p>
          <a:p>
            <a:pPr lvl="1"/>
            <a:r>
              <a:rPr lang="en-US" dirty="0" smtClean="0"/>
              <a:t>enhanced performance</a:t>
            </a:r>
          </a:p>
          <a:p>
            <a:pPr lvl="2"/>
            <a:r>
              <a:rPr lang="en-US" dirty="0" smtClean="0"/>
              <a:t>in </a:t>
            </a:r>
            <a:r>
              <a:rPr lang="en-US" dirty="0"/>
              <a:t>the case of positive </a:t>
            </a:r>
            <a:r>
              <a:rPr lang="en-US" dirty="0" smtClean="0"/>
              <a:t>stereotypes</a:t>
            </a:r>
            <a:endParaRPr lang="en-US" dirty="0"/>
          </a:p>
        </p:txBody>
      </p:sp>
    </p:spTree>
    <p:extLst>
      <p:ext uri="{BB962C8B-B14F-4D97-AF65-F5344CB8AC3E}">
        <p14:creationId xmlns:p14="http://schemas.microsoft.com/office/powerpoint/2010/main" val="2878333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Invention of IQ Tests </a:t>
            </a:r>
            <a:r>
              <a:rPr lang="en-US" sz="2000" b="1" dirty="0" smtClean="0"/>
              <a:t>(4 </a:t>
            </a:r>
            <a:r>
              <a:rPr lang="en-US" sz="2000" b="1" dirty="0"/>
              <a:t>of </a:t>
            </a:r>
            <a:r>
              <a:rPr lang="en-US" sz="2000" b="1" dirty="0" smtClean="0"/>
              <a:t>6) </a:t>
            </a:r>
            <a:br>
              <a:rPr lang="en-US" sz="2000" b="1" dirty="0" smtClean="0"/>
            </a:br>
            <a:r>
              <a:rPr lang="en-US" b="1" dirty="0" smtClean="0"/>
              <a:t>Figure 9.8</a:t>
            </a:r>
            <a:br>
              <a:rPr lang="en-US" b="1" dirty="0" smtClean="0"/>
            </a:br>
            <a:r>
              <a:rPr lang="en-US" b="1" dirty="0"/>
              <a:t>Expected </a:t>
            </a:r>
            <a:r>
              <a:rPr lang="en-US" b="1" dirty="0" smtClean="0"/>
              <a:t>Distribution of </a:t>
            </a:r>
            <a:r>
              <a:rPr lang="en-US" b="1" dirty="0"/>
              <a:t>IQ Scores</a:t>
            </a:r>
          </a:p>
        </p:txBody>
      </p:sp>
      <p:pic>
        <p:nvPicPr>
          <p:cNvPr id="3" name="Picture 2" descr="A graph of percentage of population versus I Q scores. The expected distribution of I Q scores is a normal, bell-shaped, curve, with a mean at 100. The region under the curve and to the right of 100 to 115, and the region under curve and to the left of 100 to 85  have a respective probability of 34.13 percent. The probability between 85 and 115 under the curve is 68.26 percent. The area under the curve and between 115 and 130, as well as the area under the curve between 85 and 70 each have a respective propability of 13.59 percent. Between 70 and 130 under the curve the probability is 95.44 percent. The region under the curve and between 130 and 145, as well as the region under the curve between 70 and 55 has a respective probability of 2.14 percent. The region under the curve and between 55 and 145 has a probability of 99.74 percent. The region under the curve and to the right of 145, as well as the region to the left of 55 has a respective probability of 0.13 percent."/>
          <p:cNvPicPr>
            <a:picLocks noChangeAspect="1"/>
          </p:cNvPicPr>
          <p:nvPr/>
        </p:nvPicPr>
        <p:blipFill rotWithShape="1">
          <a:blip r:embed="rId3" cstate="print">
            <a:extLst>
              <a:ext uri="{28A0092B-C50C-407E-A947-70E740481C1C}">
                <a14:useLocalDpi xmlns:a14="http://schemas.microsoft.com/office/drawing/2010/main" val="0"/>
              </a:ext>
            </a:extLst>
          </a:blip>
          <a:srcRect l="6409" t="4540" r="2535" b="2996"/>
          <a:stretch/>
        </p:blipFill>
        <p:spPr>
          <a:xfrm>
            <a:off x="723552" y="1524000"/>
            <a:ext cx="7582248" cy="4876800"/>
          </a:xfrm>
          <a:prstGeom prst="rect">
            <a:avLst/>
          </a:prstGeom>
        </p:spPr>
      </p:pic>
    </p:spTree>
    <p:extLst>
      <p:ext uri="{BB962C8B-B14F-4D97-AF65-F5344CB8AC3E}">
        <p14:creationId xmlns:p14="http://schemas.microsoft.com/office/powerpoint/2010/main" val="274612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Invention of IQ Tests </a:t>
            </a:r>
            <a:r>
              <a:rPr lang="en-US" sz="2000" b="1" dirty="0" smtClean="0"/>
              <a:t>(5 </a:t>
            </a:r>
            <a:r>
              <a:rPr lang="en-US" sz="2000" b="1" dirty="0"/>
              <a:t>of </a:t>
            </a:r>
            <a:r>
              <a:rPr lang="en-US" sz="2000" b="1" dirty="0" smtClean="0"/>
              <a:t>6) </a:t>
            </a:r>
            <a:r>
              <a:rPr lang="en-US" sz="2000" b="1" dirty="0"/>
              <a:t/>
            </a:r>
            <a:br>
              <a:rPr lang="en-US" sz="2000" b="1" dirty="0"/>
            </a:br>
            <a:r>
              <a:rPr lang="en-US" b="1" dirty="0"/>
              <a:t>Figure </a:t>
            </a:r>
            <a:r>
              <a:rPr lang="en-US" b="1" dirty="0" smtClean="0"/>
              <a:t>9.9</a:t>
            </a:r>
            <a:br>
              <a:rPr lang="en-US" b="1" dirty="0" smtClean="0"/>
            </a:br>
            <a:r>
              <a:rPr lang="en-US" b="1" dirty="0"/>
              <a:t>Performance Tasks </a:t>
            </a:r>
            <a:r>
              <a:rPr lang="en-US" b="1" dirty="0" smtClean="0"/>
              <a:t>on the </a:t>
            </a:r>
            <a:r>
              <a:rPr lang="en-US" b="1" dirty="0"/>
              <a:t>Wechsler Tests</a:t>
            </a:r>
          </a:p>
        </p:txBody>
      </p:sp>
      <p:pic>
        <p:nvPicPr>
          <p:cNvPr id="3" name="Picture 2" descr="Performance tasks on the Wechsler tests.&#10;Four performance tasks are shown. The first shows a man pruning a bush, a man digging in dirt, and a man watering seedlings. The instructions ask the person to arrange the pictures to make a meaningful story. The second shows puzzle pieces. The instructions for object assembly ask a person to put together a jigsaw puzzle. The third has a code where 1 is a triangle, 2 is a circle, 3 is a descending diagonal line, 4 is a zigzag, and 5 is an oval. The test provides the numbers 2, 1, 4, 3, 5, 2, 1, 3, 4, 2, 1. The instructions for digit symbol askes the person to use the key to fill in the appropriate symbol beneath each number. The fourth shows a truck missing the back wheel. The instructions for picture completion require a person to supply the missing fea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534070"/>
            <a:ext cx="7877084" cy="4561929"/>
          </a:xfrm>
          <a:prstGeom prst="rect">
            <a:avLst/>
          </a:prstGeom>
        </p:spPr>
      </p:pic>
    </p:spTree>
    <p:extLst>
      <p:ext uri="{BB962C8B-B14F-4D97-AF65-F5344CB8AC3E}">
        <p14:creationId xmlns:p14="http://schemas.microsoft.com/office/powerpoint/2010/main" val="287128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Invention of IQ Tests </a:t>
            </a:r>
            <a:r>
              <a:rPr lang="en-US" sz="2000" b="1" dirty="0" smtClean="0"/>
              <a:t>(6 </a:t>
            </a:r>
            <a:r>
              <a:rPr lang="en-US" sz="2000" b="1" dirty="0"/>
              <a:t>of </a:t>
            </a:r>
            <a:r>
              <a:rPr lang="en-US" sz="2000" b="1" dirty="0" smtClean="0"/>
              <a:t>6) </a:t>
            </a:r>
            <a:r>
              <a:rPr lang="en-US" sz="2000" b="1" dirty="0"/>
              <a:t/>
            </a:r>
            <a:br>
              <a:rPr lang="en-US" sz="2000" b="1" dirty="0"/>
            </a:br>
            <a:r>
              <a:rPr lang="en-US" b="1" dirty="0"/>
              <a:t>Figure </a:t>
            </a:r>
            <a:r>
              <a:rPr lang="en-US" b="1" dirty="0" smtClean="0"/>
              <a:t>9.10</a:t>
            </a:r>
            <a:br>
              <a:rPr lang="en-US" b="1" dirty="0" smtClean="0"/>
            </a:br>
            <a:r>
              <a:rPr lang="en-US" b="1" dirty="0" smtClean="0"/>
              <a:t>Stereotype Threat</a:t>
            </a:r>
            <a:endParaRPr lang="en-US" dirty="0"/>
          </a:p>
        </p:txBody>
      </p:sp>
      <p:pic>
        <p:nvPicPr>
          <p:cNvPr id="4" name="Picture 3" descr="A diagram of a stereotype threat. A negative stereotype about one’s group, such as “they’re unintelligent,” results in anxiety or “disidentification”. When anxiety occurs, it results in worsened performance. When “disidentification” occurs, it results in reduced motiv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863" y="2438400"/>
            <a:ext cx="8734537" cy="2514600"/>
          </a:xfrm>
          <a:prstGeom prst="rect">
            <a:avLst/>
          </a:prstGeom>
        </p:spPr>
      </p:pic>
    </p:spTree>
    <p:extLst>
      <p:ext uri="{BB962C8B-B14F-4D97-AF65-F5344CB8AC3E}">
        <p14:creationId xmlns:p14="http://schemas.microsoft.com/office/powerpoint/2010/main" val="302325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Dissecting Intelligence: The Cognitive Approach </a:t>
            </a:r>
          </a:p>
        </p:txBody>
      </p:sp>
      <p:sp>
        <p:nvSpPr>
          <p:cNvPr id="5" name="Content Placeholder 4"/>
          <p:cNvSpPr>
            <a:spLocks noGrp="1"/>
          </p:cNvSpPr>
          <p:nvPr>
            <p:ph idx="1"/>
          </p:nvPr>
        </p:nvSpPr>
        <p:spPr/>
        <p:txBody>
          <a:bodyPr/>
          <a:lstStyle/>
          <a:p>
            <a:r>
              <a:rPr lang="en-US" sz="2800" b="1" dirty="0"/>
              <a:t>LO 9.4.A</a:t>
            </a:r>
            <a:r>
              <a:rPr lang="en-US" sz="2800" dirty="0"/>
              <a:t> Describe how metacognition, the triarchic theory of intelligence, the theory of multiple intelligences, and emotional intelligence shed light on the diversity of what “intelligence” means.</a:t>
            </a:r>
          </a:p>
          <a:p>
            <a:r>
              <a:rPr lang="en-US" sz="2800" b="1" dirty="0"/>
              <a:t>LO 9.4.B</a:t>
            </a:r>
            <a:r>
              <a:rPr lang="en-US" sz="2800" dirty="0"/>
              <a:t> Outline how longitudinal studies and crosscultural studies shed light on the interplay of motivation, hard work, and intellectual achievement. </a:t>
            </a:r>
          </a:p>
        </p:txBody>
      </p:sp>
    </p:spTree>
    <p:extLst>
      <p:ext uri="{BB962C8B-B14F-4D97-AF65-F5344CB8AC3E}">
        <p14:creationId xmlns:p14="http://schemas.microsoft.com/office/powerpoint/2010/main" val="3197622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Intelligence </a:t>
            </a:r>
            <a:r>
              <a:rPr lang="en-US" sz="2000" dirty="0" smtClean="0"/>
              <a:t>(1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i="1" dirty="0"/>
              <a:t>Cognitive approaches</a:t>
            </a:r>
            <a:r>
              <a:rPr lang="en-US" dirty="0"/>
              <a:t> to intelligence </a:t>
            </a:r>
            <a:r>
              <a:rPr lang="en-US" dirty="0" smtClean="0"/>
              <a:t>emphasize:</a:t>
            </a:r>
          </a:p>
          <a:p>
            <a:pPr lvl="1"/>
            <a:r>
              <a:rPr lang="en-US" dirty="0" smtClean="0"/>
              <a:t>several </a:t>
            </a:r>
            <a:r>
              <a:rPr lang="en-US" dirty="0"/>
              <a:t>kinds of </a:t>
            </a:r>
            <a:r>
              <a:rPr lang="en-US" dirty="0" smtClean="0"/>
              <a:t>intelligence, and</a:t>
            </a:r>
          </a:p>
          <a:p>
            <a:pPr lvl="1"/>
            <a:r>
              <a:rPr lang="en-US" dirty="0" smtClean="0"/>
              <a:t>the </a:t>
            </a:r>
            <a:r>
              <a:rPr lang="en-US" dirty="0"/>
              <a:t>strategies people use to solve </a:t>
            </a:r>
            <a:r>
              <a:rPr lang="en-US" dirty="0" smtClean="0"/>
              <a:t>problems</a:t>
            </a:r>
          </a:p>
          <a:p>
            <a:r>
              <a:rPr lang="en-US" dirty="0" smtClean="0"/>
              <a:t>An </a:t>
            </a:r>
            <a:r>
              <a:rPr lang="en-US" dirty="0"/>
              <a:t>important cognitive ingredient of intelligence is </a:t>
            </a:r>
            <a:r>
              <a:rPr lang="en-US" i="1" dirty="0" smtClean="0"/>
              <a:t>metacognition</a:t>
            </a:r>
            <a:r>
              <a:rPr lang="en-US" dirty="0" smtClean="0"/>
              <a:t>, which involves the:</a:t>
            </a:r>
          </a:p>
          <a:p>
            <a:pPr lvl="1"/>
            <a:r>
              <a:rPr lang="en-US" dirty="0"/>
              <a:t>knowledge or awareness of your own cognitive </a:t>
            </a:r>
            <a:r>
              <a:rPr lang="en-US" dirty="0" smtClean="0"/>
              <a:t>processes, and the</a:t>
            </a:r>
          </a:p>
          <a:p>
            <a:pPr lvl="1"/>
            <a:r>
              <a:rPr lang="en-US" dirty="0" smtClean="0"/>
              <a:t>ability to monitor </a:t>
            </a:r>
            <a:r>
              <a:rPr lang="en-US" dirty="0"/>
              <a:t>and control those </a:t>
            </a:r>
            <a:r>
              <a:rPr lang="en-US" dirty="0" smtClean="0"/>
              <a:t>processes</a:t>
            </a:r>
            <a:endParaRPr lang="en-US" dirty="0"/>
          </a:p>
        </p:txBody>
      </p:sp>
    </p:spTree>
    <p:extLst>
      <p:ext uri="{BB962C8B-B14F-4D97-AF65-F5344CB8AC3E}">
        <p14:creationId xmlns:p14="http://schemas.microsoft.com/office/powerpoint/2010/main" val="137826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Elements of Cognition </a:t>
            </a:r>
            <a:r>
              <a:rPr lang="en-US" sz="2000" dirty="0" smtClean="0"/>
              <a:t>(3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The qualities associated with a concept do not necessarily all apply to every instance:</a:t>
            </a:r>
          </a:p>
          <a:p>
            <a:pPr lvl="1"/>
            <a:r>
              <a:rPr lang="en-US" dirty="0" smtClean="0"/>
              <a:t>some </a:t>
            </a:r>
            <a:r>
              <a:rPr lang="en-US" dirty="0"/>
              <a:t>apples are not </a:t>
            </a:r>
            <a:r>
              <a:rPr lang="en-US" dirty="0" smtClean="0"/>
              <a:t>red</a:t>
            </a:r>
          </a:p>
          <a:p>
            <a:pPr lvl="1"/>
            <a:r>
              <a:rPr lang="en-US" dirty="0" smtClean="0"/>
              <a:t>some </a:t>
            </a:r>
            <a:r>
              <a:rPr lang="en-US" dirty="0"/>
              <a:t>dogs do not </a:t>
            </a:r>
            <a:r>
              <a:rPr lang="en-US" dirty="0" smtClean="0"/>
              <a:t>bark</a:t>
            </a:r>
            <a:endParaRPr lang="en-US" dirty="0"/>
          </a:p>
          <a:p>
            <a:pPr lvl="1"/>
            <a:r>
              <a:rPr lang="en-US" dirty="0" smtClean="0"/>
              <a:t>some </a:t>
            </a:r>
            <a:r>
              <a:rPr lang="en-US" dirty="0"/>
              <a:t>birds do not </a:t>
            </a:r>
            <a:r>
              <a:rPr lang="en-US" dirty="0" smtClean="0"/>
              <a:t>fly</a:t>
            </a:r>
          </a:p>
          <a:p>
            <a:r>
              <a:rPr lang="en-US" dirty="0" smtClean="0"/>
              <a:t>But </a:t>
            </a:r>
            <a:r>
              <a:rPr lang="en-US" dirty="0"/>
              <a:t>all the </a:t>
            </a:r>
            <a:r>
              <a:rPr lang="en-US" dirty="0" smtClean="0"/>
              <a:t>instances of </a:t>
            </a:r>
            <a:r>
              <a:rPr lang="en-US" dirty="0"/>
              <a:t>a concept do share a family resemblance.</a:t>
            </a:r>
            <a:endParaRPr lang="en-US" i="1" dirty="0" smtClean="0"/>
          </a:p>
          <a:p>
            <a:r>
              <a:rPr lang="en-US" i="1" dirty="0" smtClean="0"/>
              <a:t>Prototypical</a:t>
            </a:r>
            <a:r>
              <a:rPr lang="en-US" dirty="0" smtClean="0"/>
              <a:t> </a:t>
            </a:r>
            <a:r>
              <a:rPr lang="en-US" dirty="0"/>
              <a:t>instances of a concept are more representative than others</a:t>
            </a:r>
            <a:r>
              <a:rPr lang="en-US" dirty="0" smtClean="0"/>
              <a:t>. </a:t>
            </a:r>
            <a:endParaRPr lang="en-US" dirty="0"/>
          </a:p>
        </p:txBody>
      </p:sp>
    </p:spTree>
    <p:extLst>
      <p:ext uri="{BB962C8B-B14F-4D97-AF65-F5344CB8AC3E}">
        <p14:creationId xmlns:p14="http://schemas.microsoft.com/office/powerpoint/2010/main" val="391796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Intelligence </a:t>
            </a:r>
            <a:r>
              <a:rPr lang="en-US" sz="2000" dirty="0" smtClean="0"/>
              <a:t>(2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Robert Sternberg’s </a:t>
            </a:r>
            <a:r>
              <a:rPr lang="en-US" i="1" dirty="0"/>
              <a:t>triarchic theory</a:t>
            </a:r>
            <a:r>
              <a:rPr lang="en-US" dirty="0"/>
              <a:t> proposes three aspects of </a:t>
            </a:r>
            <a:r>
              <a:rPr lang="en-US" dirty="0" smtClean="0"/>
              <a:t>intelligence.</a:t>
            </a:r>
          </a:p>
          <a:p>
            <a:r>
              <a:rPr lang="en-US" i="1" dirty="0" smtClean="0"/>
              <a:t>Componential/analytical:</a:t>
            </a:r>
          </a:p>
          <a:p>
            <a:pPr lvl="1"/>
            <a:r>
              <a:rPr lang="en-US" dirty="0" smtClean="0"/>
              <a:t>the </a:t>
            </a:r>
            <a:r>
              <a:rPr lang="en-US" dirty="0"/>
              <a:t>information-processing </a:t>
            </a:r>
            <a:r>
              <a:rPr lang="en-US" dirty="0" smtClean="0"/>
              <a:t>strategies you </a:t>
            </a:r>
            <a:r>
              <a:rPr lang="en-US" dirty="0"/>
              <a:t>draw on when you are thinking intelligently about a </a:t>
            </a:r>
            <a:r>
              <a:rPr lang="en-US" dirty="0" smtClean="0"/>
              <a:t>problem</a:t>
            </a:r>
          </a:p>
          <a:p>
            <a:r>
              <a:rPr lang="en-US" i="1" dirty="0" smtClean="0"/>
              <a:t>Experiential</a:t>
            </a:r>
            <a:r>
              <a:rPr lang="en-US" i="1" dirty="0"/>
              <a:t>/</a:t>
            </a:r>
            <a:r>
              <a:rPr lang="en-US" i="1" dirty="0" smtClean="0"/>
              <a:t>creative:</a:t>
            </a:r>
            <a:endParaRPr lang="en-US" dirty="0"/>
          </a:p>
          <a:p>
            <a:pPr lvl="1"/>
            <a:r>
              <a:rPr lang="en-US" dirty="0"/>
              <a:t>creativity in transferring skills to </a:t>
            </a:r>
            <a:r>
              <a:rPr lang="en-US" dirty="0" smtClean="0"/>
              <a:t>new situations</a:t>
            </a:r>
          </a:p>
          <a:p>
            <a:r>
              <a:rPr lang="en-US" i="1" dirty="0" smtClean="0"/>
              <a:t>Contextual/practical:</a:t>
            </a:r>
          </a:p>
          <a:p>
            <a:pPr lvl="1"/>
            <a:r>
              <a:rPr lang="en-US" dirty="0"/>
              <a:t>practical application of intelligence</a:t>
            </a:r>
            <a:endParaRPr lang="en-US" dirty="0" smtClean="0"/>
          </a:p>
        </p:txBody>
      </p:sp>
    </p:spTree>
    <p:extLst>
      <p:ext uri="{BB962C8B-B14F-4D97-AF65-F5344CB8AC3E}">
        <p14:creationId xmlns:p14="http://schemas.microsoft.com/office/powerpoint/2010/main" val="4228055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Intelligence </a:t>
            </a:r>
            <a:r>
              <a:rPr lang="en-US" sz="2000" dirty="0" smtClean="0"/>
              <a:t>(3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Gardner’s </a:t>
            </a:r>
            <a:r>
              <a:rPr lang="en-US" i="1" dirty="0"/>
              <a:t>multiple intelligences theory</a:t>
            </a:r>
            <a:r>
              <a:rPr lang="en-US" dirty="0"/>
              <a:t> holds that an intelligence is best characterized as a capacity to process certain kinds of information. </a:t>
            </a:r>
            <a:endParaRPr lang="en-US" dirty="0" smtClean="0"/>
          </a:p>
          <a:p>
            <a:r>
              <a:rPr lang="en-US" dirty="0"/>
              <a:t>Rather than spotlighting a single g factor</a:t>
            </a:r>
            <a:r>
              <a:rPr lang="en-US" dirty="0" smtClean="0"/>
              <a:t>, Gardner </a:t>
            </a:r>
            <a:r>
              <a:rPr lang="en-US" dirty="0"/>
              <a:t>claims that the information-processing skills we possess can take many forms.</a:t>
            </a:r>
          </a:p>
        </p:txBody>
      </p:sp>
    </p:spTree>
    <p:extLst>
      <p:ext uri="{BB962C8B-B14F-4D97-AF65-F5344CB8AC3E}">
        <p14:creationId xmlns:p14="http://schemas.microsoft.com/office/powerpoint/2010/main" val="320100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Intelligence </a:t>
            </a:r>
            <a:r>
              <a:rPr lang="en-US" sz="2000" dirty="0" smtClean="0"/>
              <a:t>(4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i="1" dirty="0"/>
              <a:t>Emotional intelligence</a:t>
            </a:r>
            <a:r>
              <a:rPr lang="en-US" dirty="0"/>
              <a:t> is also </a:t>
            </a:r>
            <a:r>
              <a:rPr lang="en-US" dirty="0" smtClean="0"/>
              <a:t>important.</a:t>
            </a:r>
          </a:p>
          <a:p>
            <a:r>
              <a:rPr lang="en-US" dirty="0" smtClean="0"/>
              <a:t>It involves the ability to:</a:t>
            </a:r>
          </a:p>
          <a:p>
            <a:pPr lvl="1"/>
            <a:r>
              <a:rPr lang="en-US" dirty="0" smtClean="0"/>
              <a:t>identify </a:t>
            </a:r>
            <a:r>
              <a:rPr lang="en-US" dirty="0"/>
              <a:t>your own and other people’s emotions </a:t>
            </a:r>
            <a:r>
              <a:rPr lang="en-US" dirty="0" smtClean="0"/>
              <a:t>accurately</a:t>
            </a:r>
          </a:p>
          <a:p>
            <a:pPr lvl="1"/>
            <a:r>
              <a:rPr lang="en-US" dirty="0" smtClean="0"/>
              <a:t>express </a:t>
            </a:r>
            <a:r>
              <a:rPr lang="en-US" dirty="0"/>
              <a:t>emotions clearly, </a:t>
            </a:r>
            <a:r>
              <a:rPr lang="en-US" dirty="0" smtClean="0"/>
              <a:t>and</a:t>
            </a:r>
          </a:p>
          <a:p>
            <a:pPr lvl="1"/>
            <a:r>
              <a:rPr lang="en-US" dirty="0" smtClean="0"/>
              <a:t>regulate </a:t>
            </a:r>
            <a:r>
              <a:rPr lang="en-US" dirty="0"/>
              <a:t>emotions in yourself and </a:t>
            </a:r>
            <a:r>
              <a:rPr lang="en-US" dirty="0" smtClean="0"/>
              <a:t>others</a:t>
            </a:r>
          </a:p>
          <a:p>
            <a:r>
              <a:rPr lang="en-US" dirty="0" smtClean="0"/>
              <a:t>Emotional intelligence can </a:t>
            </a:r>
            <a:r>
              <a:rPr lang="en-US" dirty="0"/>
              <a:t>facilitate social interactions. </a:t>
            </a:r>
          </a:p>
        </p:txBody>
      </p:sp>
    </p:spTree>
    <p:extLst>
      <p:ext uri="{BB962C8B-B14F-4D97-AF65-F5344CB8AC3E}">
        <p14:creationId xmlns:p14="http://schemas.microsoft.com/office/powerpoint/2010/main" val="2880816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Elements of Intelligence </a:t>
            </a:r>
            <a:r>
              <a:rPr lang="en-US" sz="2000" b="1" dirty="0" smtClean="0"/>
              <a:t>(5 </a:t>
            </a:r>
            <a:r>
              <a:rPr lang="en-US" sz="2000" b="1" dirty="0"/>
              <a:t>of </a:t>
            </a:r>
            <a:r>
              <a:rPr lang="en-US" sz="2000" b="1" dirty="0" smtClean="0"/>
              <a:t>5)</a:t>
            </a:r>
            <a:br>
              <a:rPr lang="en-US" sz="2000" b="1" dirty="0" smtClean="0"/>
            </a:br>
            <a:r>
              <a:rPr lang="en-US" b="1" dirty="0" smtClean="0"/>
              <a:t>Figure 9.11</a:t>
            </a:r>
            <a:br>
              <a:rPr lang="en-US" b="1" dirty="0" smtClean="0"/>
            </a:br>
            <a:r>
              <a:rPr lang="en-US" b="1" dirty="0" smtClean="0"/>
              <a:t>Ignorance Is Bliss</a:t>
            </a:r>
            <a:r>
              <a:rPr lang="en-US" sz="2000" b="1" dirty="0" smtClean="0"/>
              <a:t> </a:t>
            </a:r>
            <a:endParaRPr lang="en-US" sz="2000" b="1" dirty="0"/>
          </a:p>
        </p:txBody>
      </p:sp>
      <p:sp>
        <p:nvSpPr>
          <p:cNvPr id="4" name="Text Placeholder 3"/>
          <p:cNvSpPr>
            <a:spLocks noGrp="1"/>
          </p:cNvSpPr>
          <p:nvPr>
            <p:ph type="body" sz="quarter" idx="13"/>
          </p:nvPr>
        </p:nvSpPr>
        <p:spPr/>
        <p:txBody>
          <a:bodyPr/>
          <a:lstStyle/>
          <a:p>
            <a:r>
              <a:rPr lang="en-US" dirty="0" smtClean="0"/>
              <a:t>(Dunning et al., 2003)</a:t>
            </a:r>
            <a:endParaRPr lang="en-US" dirty="0"/>
          </a:p>
        </p:txBody>
      </p:sp>
      <p:pic>
        <p:nvPicPr>
          <p:cNvPr id="3" name="Picture 2" descr="A graph of percentile versus actual performance quartile (bottom, second, third, and top) shows that perceived test performance grows from 57 at the bottom to 80 at the top, but that actual test performance rises in a diagonal from 12 at the bottom to 83 at the to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2128" y="1560576"/>
            <a:ext cx="5474472" cy="4383024"/>
          </a:xfrm>
          <a:prstGeom prst="rect">
            <a:avLst/>
          </a:prstGeom>
        </p:spPr>
      </p:pic>
    </p:spTree>
    <p:extLst>
      <p:ext uri="{BB962C8B-B14F-4D97-AF65-F5344CB8AC3E}">
        <p14:creationId xmlns:p14="http://schemas.microsoft.com/office/powerpoint/2010/main" val="115913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Hard Work, and Intellectual Success </a:t>
            </a:r>
            <a:r>
              <a:rPr lang="en-US" sz="2000" dirty="0" smtClean="0"/>
              <a:t>(1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Intellectual achievement also depends </a:t>
            </a:r>
            <a:r>
              <a:rPr lang="en-US" dirty="0" smtClean="0"/>
              <a:t>on:</a:t>
            </a:r>
          </a:p>
          <a:p>
            <a:pPr lvl="1"/>
            <a:r>
              <a:rPr lang="en-US" dirty="0" smtClean="0"/>
              <a:t>motivation</a:t>
            </a:r>
          </a:p>
          <a:p>
            <a:pPr lvl="1"/>
            <a:r>
              <a:rPr lang="en-US" dirty="0" smtClean="0"/>
              <a:t>hard </a:t>
            </a:r>
            <a:r>
              <a:rPr lang="en-US" dirty="0"/>
              <a:t>work, </a:t>
            </a:r>
            <a:r>
              <a:rPr lang="en-US" dirty="0" smtClean="0"/>
              <a:t>and</a:t>
            </a:r>
          </a:p>
          <a:p>
            <a:pPr lvl="1"/>
            <a:r>
              <a:rPr lang="en-US" dirty="0" smtClean="0"/>
              <a:t>self</a:t>
            </a:r>
            <a:r>
              <a:rPr lang="en-US" dirty="0"/>
              <a:t>-</a:t>
            </a:r>
            <a:r>
              <a:rPr lang="en-US" dirty="0" smtClean="0"/>
              <a:t>discipline</a:t>
            </a:r>
            <a:endParaRPr lang="en-US" dirty="0"/>
          </a:p>
          <a:p>
            <a:r>
              <a:rPr lang="en-US" dirty="0"/>
              <a:t>Cross-cultural work shows that differences in academic </a:t>
            </a:r>
            <a:r>
              <a:rPr lang="en-US" dirty="0" smtClean="0"/>
              <a:t>performance are strongly influenced by:</a:t>
            </a:r>
          </a:p>
          <a:p>
            <a:pPr lvl="1"/>
            <a:r>
              <a:rPr lang="en-US" dirty="0" smtClean="0"/>
              <a:t>beliefs </a:t>
            </a:r>
            <a:r>
              <a:rPr lang="en-US" dirty="0"/>
              <a:t>about the origins of mental </a:t>
            </a:r>
            <a:r>
              <a:rPr lang="en-US" dirty="0" smtClean="0"/>
              <a:t>abilities</a:t>
            </a:r>
          </a:p>
          <a:p>
            <a:pPr lvl="1"/>
            <a:r>
              <a:rPr lang="en-US" dirty="0" smtClean="0"/>
              <a:t>parental </a:t>
            </a:r>
            <a:r>
              <a:rPr lang="en-US" dirty="0"/>
              <a:t>standards, </a:t>
            </a:r>
            <a:r>
              <a:rPr lang="en-US" dirty="0" smtClean="0"/>
              <a:t>and</a:t>
            </a:r>
          </a:p>
          <a:p>
            <a:pPr lvl="1"/>
            <a:r>
              <a:rPr lang="en-US" dirty="0" smtClean="0"/>
              <a:t>attitudes </a:t>
            </a:r>
            <a:r>
              <a:rPr lang="en-US" dirty="0"/>
              <a:t>toward </a:t>
            </a:r>
            <a:r>
              <a:rPr lang="en-US" dirty="0" smtClean="0"/>
              <a:t>education</a:t>
            </a:r>
            <a:endParaRPr lang="en-US" dirty="0"/>
          </a:p>
        </p:txBody>
      </p:sp>
    </p:spTree>
    <p:extLst>
      <p:ext uri="{BB962C8B-B14F-4D97-AF65-F5344CB8AC3E}">
        <p14:creationId xmlns:p14="http://schemas.microsoft.com/office/powerpoint/2010/main" val="3295617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Motivation, Hard Work, and Intellectual Success </a:t>
            </a:r>
            <a:r>
              <a:rPr lang="en-US" sz="2000" b="1" dirty="0" smtClean="0"/>
              <a:t>(2 </a:t>
            </a:r>
            <a:r>
              <a:rPr lang="en-US" sz="2000" b="1" dirty="0"/>
              <a:t>of </a:t>
            </a:r>
            <a:r>
              <a:rPr lang="en-US" sz="2000" b="1" dirty="0" smtClean="0"/>
              <a:t>3) </a:t>
            </a:r>
            <a:br>
              <a:rPr lang="en-US" sz="2000" b="1" dirty="0" smtClean="0"/>
            </a:br>
            <a:r>
              <a:rPr lang="en-US" b="1" dirty="0" smtClean="0"/>
              <a:t>Figure 9.12</a:t>
            </a:r>
            <a:br>
              <a:rPr lang="en-US" b="1" dirty="0" smtClean="0"/>
            </a:br>
            <a:r>
              <a:rPr lang="en-US" b="1" dirty="0"/>
              <a:t>Grades, IQ, </a:t>
            </a:r>
            <a:r>
              <a:rPr lang="en-US" b="1" dirty="0" smtClean="0"/>
              <a:t>and Self</a:t>
            </a:r>
            <a:r>
              <a:rPr lang="en-US" b="1" dirty="0"/>
              <a:t>-Discipline</a:t>
            </a:r>
          </a:p>
        </p:txBody>
      </p:sp>
      <p:sp>
        <p:nvSpPr>
          <p:cNvPr id="4" name="Text Placeholder 3"/>
          <p:cNvSpPr>
            <a:spLocks noGrp="1"/>
          </p:cNvSpPr>
          <p:nvPr>
            <p:ph type="body" sz="quarter" idx="13"/>
          </p:nvPr>
        </p:nvSpPr>
        <p:spPr/>
        <p:txBody>
          <a:bodyPr/>
          <a:lstStyle/>
          <a:p>
            <a:r>
              <a:rPr lang="en-US" dirty="0"/>
              <a:t>(Duckworth &amp; Seligman, 2005)</a:t>
            </a:r>
          </a:p>
        </p:txBody>
      </p:sp>
      <p:pic>
        <p:nvPicPr>
          <p:cNvPr id="3" name="Picture 2" descr="A graph of final G P A versus quintiles shows I Q rising from (1, 85) to (3, 89.9), extending horizontally through quintile 4, and then rising to (5, 91). The graph of self-discipline rises steeply from (1, 82) to (5,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533780"/>
            <a:ext cx="3200400" cy="4409820"/>
          </a:xfrm>
          <a:prstGeom prst="rect">
            <a:avLst/>
          </a:prstGeom>
        </p:spPr>
      </p:pic>
    </p:spTree>
    <p:extLst>
      <p:ext uri="{BB962C8B-B14F-4D97-AF65-F5344CB8AC3E}">
        <p14:creationId xmlns:p14="http://schemas.microsoft.com/office/powerpoint/2010/main" val="138884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Motivation, Hard Work, and Intellectual Success </a:t>
            </a:r>
            <a:r>
              <a:rPr lang="en-US" sz="2000" b="1" dirty="0" smtClean="0"/>
              <a:t>(3 </a:t>
            </a:r>
            <a:r>
              <a:rPr lang="en-US" sz="2000" b="1" dirty="0"/>
              <a:t>of </a:t>
            </a:r>
            <a:r>
              <a:rPr lang="en-US" sz="2000" b="1" dirty="0" smtClean="0"/>
              <a:t>3) </a:t>
            </a:r>
            <a:r>
              <a:rPr lang="en-US" sz="2000" b="1" dirty="0"/>
              <a:t/>
            </a:r>
            <a:br>
              <a:rPr lang="en-US" sz="2000" b="1" dirty="0"/>
            </a:br>
            <a:r>
              <a:rPr lang="en-US" b="1" dirty="0"/>
              <a:t>Figure </a:t>
            </a:r>
            <a:r>
              <a:rPr lang="en-US" b="1" dirty="0" smtClean="0"/>
              <a:t>9.13</a:t>
            </a:r>
            <a:br>
              <a:rPr lang="en-US" b="1" dirty="0" smtClean="0"/>
            </a:br>
            <a:r>
              <a:rPr lang="en-US" b="1" dirty="0" smtClean="0"/>
              <a:t>What’s </a:t>
            </a:r>
            <a:r>
              <a:rPr lang="en-US" b="1" dirty="0"/>
              <a:t>the Secret </a:t>
            </a:r>
            <a:r>
              <a:rPr lang="en-US" b="1" dirty="0" smtClean="0"/>
              <a:t>of Math </a:t>
            </a:r>
            <a:r>
              <a:rPr lang="en-US" b="1" dirty="0"/>
              <a:t>Success?</a:t>
            </a:r>
          </a:p>
        </p:txBody>
      </p:sp>
      <p:sp>
        <p:nvSpPr>
          <p:cNvPr id="4" name="Text Placeholder 3"/>
          <p:cNvSpPr>
            <a:spLocks noGrp="1"/>
          </p:cNvSpPr>
          <p:nvPr>
            <p:ph type="body" sz="quarter" idx="13"/>
          </p:nvPr>
        </p:nvSpPr>
        <p:spPr/>
        <p:txBody>
          <a:bodyPr/>
          <a:lstStyle/>
          <a:p>
            <a:r>
              <a:rPr lang="en-US" dirty="0"/>
              <a:t>(Stevenson, Chen, &amp; Lee, 1993)</a:t>
            </a:r>
          </a:p>
        </p:txBody>
      </p:sp>
      <p:pic>
        <p:nvPicPr>
          <p:cNvPr id="3" name="Picture 2" descr="A bar graph of percentage who say studying hard is most important for math performance by teachers and students in Japan and America. In Japan, 95 percent of teachers and 71 percent of students say studying hard is most important for math performance. In America, 27 percent of teachers and students say thi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523999"/>
            <a:ext cx="3505200" cy="4331677"/>
          </a:xfrm>
          <a:prstGeom prst="rect">
            <a:avLst/>
          </a:prstGeom>
        </p:spPr>
      </p:pic>
    </p:spTree>
    <p:extLst>
      <p:ext uri="{BB962C8B-B14F-4D97-AF65-F5344CB8AC3E}">
        <p14:creationId xmlns:p14="http://schemas.microsoft.com/office/powerpoint/2010/main" val="419113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Minds</a:t>
            </a:r>
            <a:endParaRPr lang="en-US" dirty="0"/>
          </a:p>
        </p:txBody>
      </p:sp>
      <p:sp>
        <p:nvSpPr>
          <p:cNvPr id="3" name="Content Placeholder 2"/>
          <p:cNvSpPr>
            <a:spLocks noGrp="1"/>
          </p:cNvSpPr>
          <p:nvPr>
            <p:ph idx="1"/>
          </p:nvPr>
        </p:nvSpPr>
        <p:spPr/>
        <p:txBody>
          <a:bodyPr/>
          <a:lstStyle/>
          <a:p>
            <a:r>
              <a:rPr lang="en-US" b="1" dirty="0"/>
              <a:t>LO 9.5.A</a:t>
            </a:r>
            <a:r>
              <a:rPr lang="en-US" dirty="0"/>
              <a:t> Summarize the evidence both supporting and refuting the concept of animal intelligence.</a:t>
            </a:r>
          </a:p>
          <a:p>
            <a:r>
              <a:rPr lang="en-US" b="1" dirty="0"/>
              <a:t>LO 9.5.B</a:t>
            </a:r>
            <a:r>
              <a:rPr lang="en-US" dirty="0"/>
              <a:t> Summarize the evidence both supporting and refuting the concept of animal language use.</a:t>
            </a:r>
          </a:p>
          <a:p>
            <a:r>
              <a:rPr lang="en-US" b="1" dirty="0"/>
              <a:t>LO 9.5.C</a:t>
            </a:r>
            <a:r>
              <a:rPr lang="en-US" dirty="0"/>
              <a:t> Explain why both anthropomorphism and anthropodenial are unwise approaches to understanding animal cognition. </a:t>
            </a:r>
          </a:p>
        </p:txBody>
      </p:sp>
    </p:spTree>
    <p:extLst>
      <p:ext uri="{BB962C8B-B14F-4D97-AF65-F5344CB8AC3E}">
        <p14:creationId xmlns:p14="http://schemas.microsoft.com/office/powerpoint/2010/main" val="50762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 Intelligence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Some researchers, especially those in </a:t>
            </a:r>
            <a:r>
              <a:rPr lang="en-US" i="1" dirty="0"/>
              <a:t>cognitive ethology</a:t>
            </a:r>
            <a:r>
              <a:rPr lang="en-US" dirty="0"/>
              <a:t>, argue that nonhuman animals have greater cognitive abilities than </a:t>
            </a:r>
            <a:r>
              <a:rPr lang="en-US" dirty="0" smtClean="0"/>
              <a:t>previously thought.</a:t>
            </a:r>
          </a:p>
          <a:p>
            <a:r>
              <a:rPr lang="en-US" dirty="0"/>
              <a:t>Some animals can use objects as simple </a:t>
            </a:r>
            <a:r>
              <a:rPr lang="en-US" dirty="0" smtClean="0"/>
              <a:t>tools.</a:t>
            </a:r>
          </a:p>
          <a:p>
            <a:r>
              <a:rPr lang="en-US" dirty="0" smtClean="0"/>
              <a:t>Chimpanzees </a:t>
            </a:r>
            <a:r>
              <a:rPr lang="en-US" dirty="0"/>
              <a:t>and birds have shown evidence of a simple understanding of numbers</a:t>
            </a:r>
            <a:r>
              <a:rPr lang="en-US" dirty="0" smtClean="0"/>
              <a:t>.</a:t>
            </a:r>
            <a:endParaRPr lang="en-US" dirty="0"/>
          </a:p>
        </p:txBody>
      </p:sp>
    </p:spTree>
    <p:extLst>
      <p:ext uri="{BB962C8B-B14F-4D97-AF65-F5344CB8AC3E}">
        <p14:creationId xmlns:p14="http://schemas.microsoft.com/office/powerpoint/2010/main" val="980524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 Intelligence </a:t>
            </a:r>
            <a:r>
              <a:rPr lang="en-US" sz="2000" dirty="0" smtClean="0"/>
              <a:t>(2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smtClean="0"/>
              <a:t>Certain animals may have </a:t>
            </a:r>
            <a:r>
              <a:rPr lang="en-US" dirty="0"/>
              <a:t>aspects of a </a:t>
            </a:r>
            <a:r>
              <a:rPr lang="en-US" i="1" dirty="0"/>
              <a:t>theory of mind</a:t>
            </a:r>
            <a:r>
              <a:rPr lang="en-US" dirty="0"/>
              <a:t>, an understanding of how their own minds and the minds of others work</a:t>
            </a:r>
            <a:r>
              <a:rPr lang="en-US" dirty="0" smtClean="0"/>
              <a:t>.</a:t>
            </a:r>
          </a:p>
          <a:p>
            <a:pPr lvl="1"/>
            <a:r>
              <a:rPr lang="en-US" dirty="0"/>
              <a:t>great </a:t>
            </a:r>
            <a:r>
              <a:rPr lang="en-US" dirty="0" smtClean="0"/>
              <a:t>apes</a:t>
            </a:r>
            <a:endParaRPr lang="en-US" dirty="0"/>
          </a:p>
          <a:p>
            <a:pPr lvl="1"/>
            <a:r>
              <a:rPr lang="en-US" dirty="0" smtClean="0"/>
              <a:t>dolphins</a:t>
            </a:r>
          </a:p>
          <a:p>
            <a:pPr lvl="1"/>
            <a:r>
              <a:rPr lang="en-US" dirty="0" smtClean="0"/>
              <a:t>elephants</a:t>
            </a:r>
          </a:p>
          <a:p>
            <a:r>
              <a:rPr lang="en-US" dirty="0"/>
              <a:t>Chimps and even monkeys may also be capable of some metacognition, the ability to </a:t>
            </a:r>
            <a:r>
              <a:rPr lang="en-US" dirty="0" smtClean="0"/>
              <a:t>understand and </a:t>
            </a:r>
            <a:r>
              <a:rPr lang="en-US" dirty="0"/>
              <a:t>monitor their own cognitive processes.</a:t>
            </a:r>
          </a:p>
        </p:txBody>
      </p:sp>
    </p:spTree>
    <p:extLst>
      <p:ext uri="{BB962C8B-B14F-4D97-AF65-F5344CB8AC3E}">
        <p14:creationId xmlns:p14="http://schemas.microsoft.com/office/powerpoint/2010/main" val="242475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Elements of Cognition </a:t>
            </a:r>
            <a:r>
              <a:rPr lang="en-US" sz="2000" dirty="0" smtClean="0"/>
              <a:t>(4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The words used to express concepts may influence or shape how we think about them</a:t>
            </a:r>
            <a:r>
              <a:rPr lang="en-US" dirty="0" smtClean="0"/>
              <a:t>.</a:t>
            </a:r>
          </a:p>
          <a:p>
            <a:pPr lvl="1"/>
            <a:r>
              <a:rPr lang="en-US" dirty="0" smtClean="0"/>
              <a:t>Whorf’s theory</a:t>
            </a:r>
          </a:p>
          <a:p>
            <a:r>
              <a:rPr lang="en-US" i="1" dirty="0" smtClean="0"/>
              <a:t>Propositions</a:t>
            </a:r>
            <a:r>
              <a:rPr lang="en-US" dirty="0" smtClean="0"/>
              <a:t> are made up of concepts and express a unitary idea.</a:t>
            </a:r>
          </a:p>
          <a:p>
            <a:r>
              <a:rPr lang="en-US" dirty="0"/>
              <a:t>They may be linked together to form </a:t>
            </a:r>
            <a:r>
              <a:rPr lang="en-US" i="1" dirty="0"/>
              <a:t>cognitive </a:t>
            </a:r>
            <a:r>
              <a:rPr lang="en-US" i="1" dirty="0" smtClean="0"/>
              <a:t>schemas</a:t>
            </a:r>
            <a:r>
              <a:rPr lang="en-US" dirty="0" smtClean="0"/>
              <a:t>.</a:t>
            </a:r>
          </a:p>
          <a:p>
            <a:r>
              <a:rPr lang="en-US" dirty="0" smtClean="0"/>
              <a:t>Cognitive schemas serve </a:t>
            </a:r>
            <a:r>
              <a:rPr lang="en-US" dirty="0"/>
              <a:t>as mental frameworks for thinking about aspects of the world</a:t>
            </a:r>
            <a:r>
              <a:rPr lang="en-US" dirty="0" smtClean="0"/>
              <a:t>.</a:t>
            </a:r>
            <a:endParaRPr lang="en-US" dirty="0"/>
          </a:p>
        </p:txBody>
      </p:sp>
    </p:spTree>
    <p:extLst>
      <p:ext uri="{BB962C8B-B14F-4D97-AF65-F5344CB8AC3E}">
        <p14:creationId xmlns:p14="http://schemas.microsoft.com/office/powerpoint/2010/main" val="1123885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Animals and Language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smtClean="0"/>
              <a:t>In </a:t>
            </a:r>
            <a:r>
              <a:rPr lang="en-US" dirty="0"/>
              <a:t>projects using visual symbol systems or American Sign Language, primates have acquired linguistic skills</a:t>
            </a:r>
            <a:r>
              <a:rPr lang="en-US" dirty="0" smtClean="0"/>
              <a:t>.</a:t>
            </a:r>
          </a:p>
          <a:p>
            <a:pPr lvl="1"/>
            <a:r>
              <a:rPr lang="en-US" dirty="0" smtClean="0"/>
              <a:t>words as geometric plastic shapes</a:t>
            </a:r>
          </a:p>
          <a:p>
            <a:pPr lvl="1"/>
            <a:r>
              <a:rPr lang="en-US" dirty="0" smtClean="0"/>
              <a:t>symbols on a keyboard monitored by a computer</a:t>
            </a:r>
          </a:p>
          <a:p>
            <a:r>
              <a:rPr lang="en-US" dirty="0"/>
              <a:t>Animals in these studies learned </a:t>
            </a:r>
            <a:r>
              <a:rPr lang="en-US" dirty="0" smtClean="0"/>
              <a:t>to:</a:t>
            </a:r>
          </a:p>
          <a:p>
            <a:pPr lvl="1"/>
            <a:r>
              <a:rPr lang="en-US" dirty="0" smtClean="0"/>
              <a:t>follow instructions</a:t>
            </a:r>
          </a:p>
          <a:p>
            <a:pPr lvl="1"/>
            <a:r>
              <a:rPr lang="en-US" dirty="0" smtClean="0"/>
              <a:t>answer </a:t>
            </a:r>
            <a:r>
              <a:rPr lang="en-US" dirty="0"/>
              <a:t>questions, </a:t>
            </a:r>
            <a:r>
              <a:rPr lang="en-US" dirty="0" smtClean="0"/>
              <a:t>and</a:t>
            </a:r>
          </a:p>
          <a:p>
            <a:pPr lvl="1"/>
            <a:r>
              <a:rPr lang="en-US" dirty="0" smtClean="0"/>
              <a:t>make requests</a:t>
            </a:r>
          </a:p>
        </p:txBody>
      </p:sp>
    </p:spTree>
    <p:extLst>
      <p:ext uri="{BB962C8B-B14F-4D97-AF65-F5344CB8AC3E}">
        <p14:creationId xmlns:p14="http://schemas.microsoft.com/office/powerpoint/2010/main" val="3057614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Animals and Language </a:t>
            </a:r>
            <a:r>
              <a:rPr lang="en-US" sz="2000" dirty="0" smtClean="0"/>
              <a:t>(2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They even seemed to use their newfound skills to:</a:t>
            </a:r>
          </a:p>
          <a:p>
            <a:pPr lvl="1"/>
            <a:r>
              <a:rPr lang="en-US" dirty="0"/>
              <a:t>apologize for being disobedient</a:t>
            </a:r>
          </a:p>
          <a:p>
            <a:pPr lvl="1"/>
            <a:r>
              <a:rPr lang="en-US" dirty="0"/>
              <a:t>scold their trainers</a:t>
            </a:r>
          </a:p>
          <a:p>
            <a:pPr lvl="1"/>
            <a:r>
              <a:rPr lang="en-US" dirty="0"/>
              <a:t>talk to themselves</a:t>
            </a:r>
          </a:p>
          <a:p>
            <a:r>
              <a:rPr lang="en-US" dirty="0" smtClean="0"/>
              <a:t>Some </a:t>
            </a:r>
            <a:r>
              <a:rPr lang="en-US" dirty="0"/>
              <a:t>animals </a:t>
            </a:r>
            <a:r>
              <a:rPr lang="en-US" dirty="0" smtClean="0"/>
              <a:t>seem </a:t>
            </a:r>
            <a:r>
              <a:rPr lang="en-US" dirty="0"/>
              <a:t>able to use simple grammatical ordering rules to convey or comprehend meaning</a:t>
            </a:r>
            <a:r>
              <a:rPr lang="en-US" dirty="0" smtClean="0"/>
              <a:t>.</a:t>
            </a:r>
          </a:p>
          <a:p>
            <a:pPr lvl="1"/>
            <a:r>
              <a:rPr lang="en-US" dirty="0" smtClean="0"/>
              <a:t>even </a:t>
            </a:r>
            <a:r>
              <a:rPr lang="en-US" dirty="0"/>
              <a:t>nonprimates such as dolphins and African gray </a:t>
            </a:r>
            <a:r>
              <a:rPr lang="en-US" dirty="0" smtClean="0"/>
              <a:t>parrots</a:t>
            </a:r>
            <a:endParaRPr lang="en-US" dirty="0"/>
          </a:p>
        </p:txBody>
      </p:sp>
    </p:spTree>
    <p:extLst>
      <p:ext uri="{BB962C8B-B14F-4D97-AF65-F5344CB8AC3E}">
        <p14:creationId xmlns:p14="http://schemas.microsoft.com/office/powerpoint/2010/main" val="182939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about the Thinking </a:t>
            </a:r>
            <a:r>
              <a:rPr lang="en-US" dirty="0" smtClean="0"/>
              <a:t>of</a:t>
            </a:r>
            <a:br>
              <a:rPr lang="en-US" dirty="0" smtClean="0"/>
            </a:br>
            <a:r>
              <a:rPr lang="en-US" dirty="0" smtClean="0"/>
              <a:t>Animals</a:t>
            </a:r>
            <a:endParaRPr lang="en-US" sz="2000" dirty="0"/>
          </a:p>
        </p:txBody>
      </p:sp>
      <p:sp>
        <p:nvSpPr>
          <p:cNvPr id="3" name="Content Placeholder 2"/>
          <p:cNvSpPr>
            <a:spLocks noGrp="1"/>
          </p:cNvSpPr>
          <p:nvPr>
            <p:ph idx="1"/>
          </p:nvPr>
        </p:nvSpPr>
        <p:spPr/>
        <p:txBody>
          <a:bodyPr/>
          <a:lstStyle/>
          <a:p>
            <a:r>
              <a:rPr lang="en-US" dirty="0"/>
              <a:t>Scientists are divided about how to interpret the findings on animal </a:t>
            </a:r>
            <a:r>
              <a:rPr lang="en-US" dirty="0" smtClean="0"/>
              <a:t>cognition.</a:t>
            </a:r>
          </a:p>
          <a:p>
            <a:r>
              <a:rPr lang="en-US" dirty="0" smtClean="0"/>
              <a:t>Some worry </a:t>
            </a:r>
            <a:r>
              <a:rPr lang="en-US" dirty="0"/>
              <a:t>about </a:t>
            </a:r>
            <a:r>
              <a:rPr lang="en-US" i="1" dirty="0"/>
              <a:t>anthropomorphism</a:t>
            </a:r>
            <a:r>
              <a:rPr lang="en-US" dirty="0"/>
              <a:t> (falsely attributing human qualities to nonhuman beings</a:t>
            </a:r>
            <a:r>
              <a:rPr lang="en-US" dirty="0" smtClean="0"/>
              <a:t>).</a:t>
            </a:r>
          </a:p>
          <a:p>
            <a:r>
              <a:rPr lang="en-US" dirty="0" smtClean="0"/>
              <a:t>Others are concerned about </a:t>
            </a:r>
            <a:r>
              <a:rPr lang="en-US" i="1" dirty="0"/>
              <a:t>anthropodenial</a:t>
            </a:r>
            <a:r>
              <a:rPr lang="en-US" dirty="0"/>
              <a:t> (believing that human beings have nothing in common with other animals)</a:t>
            </a:r>
            <a:r>
              <a:rPr lang="en-US" dirty="0" smtClean="0"/>
              <a:t>.</a:t>
            </a:r>
            <a:endParaRPr lang="en-US" dirty="0"/>
          </a:p>
        </p:txBody>
      </p:sp>
    </p:spTree>
    <p:extLst>
      <p:ext uri="{BB962C8B-B14F-4D97-AF65-F5344CB8AC3E}">
        <p14:creationId xmlns:p14="http://schemas.microsoft.com/office/powerpoint/2010/main" val="3443186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Elements of Cognition </a:t>
            </a:r>
            <a:r>
              <a:rPr lang="en-US" sz="2000" dirty="0" smtClean="0"/>
              <a:t>(5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i="1" dirty="0" smtClean="0"/>
              <a:t>Mental </a:t>
            </a:r>
            <a:r>
              <a:rPr lang="en-US" i="1" dirty="0"/>
              <a:t>images</a:t>
            </a:r>
            <a:r>
              <a:rPr lang="en-US" dirty="0"/>
              <a:t> also play a role in thinking</a:t>
            </a:r>
            <a:r>
              <a:rPr lang="en-US" dirty="0" smtClean="0"/>
              <a:t>.</a:t>
            </a:r>
          </a:p>
          <a:p>
            <a:r>
              <a:rPr lang="en-US" dirty="0" smtClean="0"/>
              <a:t>They are also important in constructing cognitive schemas.</a:t>
            </a:r>
          </a:p>
          <a:p>
            <a:r>
              <a:rPr lang="en-US" dirty="0" smtClean="0"/>
              <a:t>Visual images (pictures in the mind’s eye) behave </a:t>
            </a:r>
            <a:r>
              <a:rPr lang="en-US" dirty="0"/>
              <a:t>much like images on a computer screen</a:t>
            </a:r>
            <a:r>
              <a:rPr lang="en-US" dirty="0" smtClean="0"/>
              <a:t>:</a:t>
            </a:r>
          </a:p>
          <a:p>
            <a:pPr lvl="1"/>
            <a:r>
              <a:rPr lang="en-US" dirty="0" smtClean="0"/>
              <a:t>We </a:t>
            </a:r>
            <a:r>
              <a:rPr lang="en-US" dirty="0"/>
              <a:t>can manipulate </a:t>
            </a:r>
            <a:r>
              <a:rPr lang="en-US" dirty="0" smtClean="0"/>
              <a:t>them.</a:t>
            </a:r>
            <a:endParaRPr lang="en-US" dirty="0"/>
          </a:p>
          <a:p>
            <a:pPr lvl="1"/>
            <a:r>
              <a:rPr lang="en-US" dirty="0" smtClean="0"/>
              <a:t>They </a:t>
            </a:r>
            <a:r>
              <a:rPr lang="en-US" dirty="0"/>
              <a:t>occur in a mental space of a fixed </a:t>
            </a:r>
            <a:r>
              <a:rPr lang="en-US" dirty="0" smtClean="0"/>
              <a:t>size.</a:t>
            </a:r>
          </a:p>
          <a:p>
            <a:pPr lvl="1"/>
            <a:r>
              <a:rPr lang="en-US" dirty="0" smtClean="0"/>
              <a:t>Small </a:t>
            </a:r>
            <a:r>
              <a:rPr lang="en-US" dirty="0"/>
              <a:t>ones contain less detail than </a:t>
            </a:r>
            <a:r>
              <a:rPr lang="en-US" dirty="0" smtClean="0"/>
              <a:t>larger ones.</a:t>
            </a:r>
            <a:endParaRPr lang="en-US" dirty="0"/>
          </a:p>
        </p:txBody>
      </p:sp>
    </p:spTree>
    <p:extLst>
      <p:ext uri="{BB962C8B-B14F-4D97-AF65-F5344CB8AC3E}">
        <p14:creationId xmlns:p14="http://schemas.microsoft.com/office/powerpoint/2010/main" val="272633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Conscious Is Thought? </a:t>
            </a:r>
            <a:r>
              <a:rPr lang="en-US" sz="2000" dirty="0" smtClean="0"/>
              <a:t>(1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a:t>Not all mental processing is </a:t>
            </a:r>
            <a:r>
              <a:rPr lang="en-US" dirty="0" smtClean="0"/>
              <a:t>conscious.</a:t>
            </a:r>
          </a:p>
          <a:p>
            <a:r>
              <a:rPr lang="en-US" i="1" dirty="0"/>
              <a:t>Subconscious processes</a:t>
            </a:r>
            <a:r>
              <a:rPr lang="en-US" dirty="0"/>
              <a:t> lie outside of awareness but can be brought into consciousness when necessary.</a:t>
            </a:r>
          </a:p>
          <a:p>
            <a:r>
              <a:rPr lang="en-US" dirty="0"/>
              <a:t>They allow us to perform two or more actions at once when one action is highly automatic</a:t>
            </a:r>
            <a:r>
              <a:rPr lang="en-US" dirty="0" smtClean="0"/>
              <a:t>.</a:t>
            </a:r>
            <a:endParaRPr lang="en-US" dirty="0"/>
          </a:p>
        </p:txBody>
      </p:sp>
    </p:spTree>
    <p:extLst>
      <p:ext uri="{BB962C8B-B14F-4D97-AF65-F5344CB8AC3E}">
        <p14:creationId xmlns:p14="http://schemas.microsoft.com/office/powerpoint/2010/main" val="689199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Conscious Is Thought? </a:t>
            </a:r>
            <a:r>
              <a:rPr lang="en-US" sz="2000" dirty="0" smtClean="0"/>
              <a:t>(2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smtClean="0"/>
              <a:t>But </a:t>
            </a:r>
            <a:r>
              <a:rPr lang="en-US" i="1" dirty="0" smtClean="0"/>
              <a:t>multitasking</a:t>
            </a:r>
            <a:r>
              <a:rPr lang="en-US" dirty="0" smtClean="0"/>
              <a:t>—toggling between tasks that are not automatic:</a:t>
            </a:r>
          </a:p>
          <a:p>
            <a:pPr lvl="1"/>
            <a:r>
              <a:rPr lang="en-US" dirty="0" smtClean="0"/>
              <a:t>is usually inefficient</a:t>
            </a:r>
          </a:p>
          <a:p>
            <a:pPr lvl="1"/>
            <a:r>
              <a:rPr lang="en-US" dirty="0" smtClean="0"/>
              <a:t>introduces errors, and</a:t>
            </a:r>
          </a:p>
          <a:p>
            <a:pPr lvl="1"/>
            <a:r>
              <a:rPr lang="en-US" dirty="0" smtClean="0"/>
              <a:t>can even be dangerous</a:t>
            </a:r>
          </a:p>
          <a:p>
            <a:r>
              <a:rPr lang="en-US" dirty="0" smtClean="0"/>
              <a:t>We do not have unlimited </a:t>
            </a:r>
            <a:r>
              <a:rPr lang="en-US" dirty="0"/>
              <a:t>cognitive capacity to take on more </a:t>
            </a:r>
            <a:r>
              <a:rPr lang="en-US" dirty="0" smtClean="0"/>
              <a:t>and more </a:t>
            </a:r>
            <a:r>
              <a:rPr lang="en-US" dirty="0"/>
              <a:t>tasks </a:t>
            </a:r>
            <a:r>
              <a:rPr lang="en-US" dirty="0" smtClean="0"/>
              <a:t>simultaneously.</a:t>
            </a:r>
            <a:endParaRPr lang="en-US" dirty="0"/>
          </a:p>
        </p:txBody>
      </p:sp>
    </p:spTree>
    <p:extLst>
      <p:ext uri="{BB962C8B-B14F-4D97-AF65-F5344CB8AC3E}">
        <p14:creationId xmlns:p14="http://schemas.microsoft.com/office/powerpoint/2010/main" val="349634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2440</TotalTime>
  <Words>3976</Words>
  <Application>Microsoft Macintosh PowerPoint</Application>
  <PresentationFormat>On-screen Show (4:3)</PresentationFormat>
  <Paragraphs>329</Paragraphs>
  <Slides>62</Slides>
  <Notes>10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508 Lecture</vt:lpstr>
      <vt:lpstr>Psychology</vt:lpstr>
      <vt:lpstr>Thought: Using What We Know </vt:lpstr>
      <vt:lpstr>The Elements of Cognition (1 of 5) </vt:lpstr>
      <vt:lpstr>The Elements of Cognition (2 of 5) </vt:lpstr>
      <vt:lpstr>The Elements of Cognition (3 of 5) </vt:lpstr>
      <vt:lpstr>The Elements of Cognition (4 of 5) </vt:lpstr>
      <vt:lpstr>The Elements of Cognition (5 of 5) </vt:lpstr>
      <vt:lpstr>How Conscious Is Thought? (1 of 4) </vt:lpstr>
      <vt:lpstr>How Conscious Is Thought? (2 of 4) </vt:lpstr>
      <vt:lpstr>How Conscious Is Thought? (3 of 4) </vt:lpstr>
      <vt:lpstr>How Conscious Is Thought? (4 of 4)  Figure 9.1 The Elements of Cognition</vt:lpstr>
      <vt:lpstr>Problem Solving and Decision Making (1 of 2) </vt:lpstr>
      <vt:lpstr>Problem Solving and Decision Making (2 of 2) </vt:lpstr>
      <vt:lpstr>Reasoning Rationally (1 of 7) </vt:lpstr>
      <vt:lpstr>Reasoning Rationally (2 of 7) </vt:lpstr>
      <vt:lpstr>Reasoning Rationally (3 of 7) </vt:lpstr>
      <vt:lpstr>Reasoning Rationally (4 of 7) </vt:lpstr>
      <vt:lpstr>Reasoning Rationally (5 of 7) </vt:lpstr>
      <vt:lpstr>Reasoning Rationally (6 of 7) </vt:lpstr>
      <vt:lpstr>Reasoning Rationally (7 of 7)  Figure 9.2 Reflective Thinking</vt:lpstr>
      <vt:lpstr>Barriers to Reasoning Rationally (1 of 2)</vt:lpstr>
      <vt:lpstr>Barriers to Reasoning Rationally (2 of 2)</vt:lpstr>
      <vt:lpstr>Exaggerating the Improbable (and Minimizing the Probable) (1 of 2) </vt:lpstr>
      <vt:lpstr>Exaggerating the Improbable (and Minimizing the Probable) (2 of 2) </vt:lpstr>
      <vt:lpstr>Avoiding Loss (1 of 2) </vt:lpstr>
      <vt:lpstr>Avoiding Loss (2 of 2)  Figure 9.3 A Matter of Wording</vt:lpstr>
      <vt:lpstr>Biases and Mental Sets (1 of 6) </vt:lpstr>
      <vt:lpstr>Biases and Mental Sets (2 of 6) </vt:lpstr>
      <vt:lpstr>Biases and Mental Sets (3 of 6) </vt:lpstr>
      <vt:lpstr>Biases and Mental Sets (4 of 6) </vt:lpstr>
      <vt:lpstr>Biases and Mental Sets (5 of 6)  Figure 9.4 Confirming the Confirmation Bias</vt:lpstr>
      <vt:lpstr>Biases and Mental Sets (6 of 6)  Figure 9.5 Connect the Dots</vt:lpstr>
      <vt:lpstr>The Need for Cognitive Consistency (1 of 4) </vt:lpstr>
      <vt:lpstr>The Need for Cognitive Consistency (2 of 4) </vt:lpstr>
      <vt:lpstr>The Need for Cognitive Consistency (3 of 4)  Figure 9.6 The Process of Cognitive Dissonance</vt:lpstr>
      <vt:lpstr>The Need for Cognitive Consistency (4 of 4)  Figure 9.7 The Justification of Effort</vt:lpstr>
      <vt:lpstr>Overcoming Our Cognitive Biases (1 of 2) </vt:lpstr>
      <vt:lpstr>Overcoming Our Cognitive Biases (2 of 2) </vt:lpstr>
      <vt:lpstr>Measuring Intelligence: The Psychometric Approach </vt:lpstr>
      <vt:lpstr>Measuring the Invisible (1 of 2) </vt:lpstr>
      <vt:lpstr>Measuring the Invisible (2 of 2) </vt:lpstr>
      <vt:lpstr>The Invention of IQ Tests (1 of 6) </vt:lpstr>
      <vt:lpstr>The Invention of IQ Tests (2 of 6) </vt:lpstr>
      <vt:lpstr>The Invention of IQ Tests (3 of 6) </vt:lpstr>
      <vt:lpstr>The Invention of IQ Tests (4 of 6)  Figure 9.8 Expected Distribution of IQ Scores</vt:lpstr>
      <vt:lpstr>The Invention of IQ Tests (5 of 6)  Figure 9.9 Performance Tasks on the Wechsler Tests</vt:lpstr>
      <vt:lpstr>The Invention of IQ Tests (6 of 6)  Figure 9.10 Stereotype Threat</vt:lpstr>
      <vt:lpstr>Dissecting Intelligence: The Cognitive Approach </vt:lpstr>
      <vt:lpstr>Elements of Intelligence (1 of 5) </vt:lpstr>
      <vt:lpstr>Elements of Intelligence (2 of 5) </vt:lpstr>
      <vt:lpstr>Elements of Intelligence (3 of 5) </vt:lpstr>
      <vt:lpstr>Elements of Intelligence (4 of 5) </vt:lpstr>
      <vt:lpstr>Elements of Intelligence (5 of 5) Figure 9.11 Ignorance Is Bliss </vt:lpstr>
      <vt:lpstr>Motivation, Hard Work, and Intellectual Success (1 of 3) </vt:lpstr>
      <vt:lpstr>Motivation, Hard Work, and Intellectual Success (2 of 3)  Figure 9.12 Grades, IQ, and Self-Discipline</vt:lpstr>
      <vt:lpstr>Motivation, Hard Work, and Intellectual Success (3 of 3)  Figure 9.13 What’s the Secret of Math Success?</vt:lpstr>
      <vt:lpstr>Animal Minds</vt:lpstr>
      <vt:lpstr>Animal Intelligence (1 of 2) </vt:lpstr>
      <vt:lpstr>Animal Intelligence (2 of 2) </vt:lpstr>
      <vt:lpstr>Animals and Language (1 of 2) </vt:lpstr>
      <vt:lpstr>Animals and Language (2 of 2) </vt:lpstr>
      <vt:lpstr>Thinking about the Thinking of Animals</vt:lpstr>
    </vt:vector>
  </TitlesOfParts>
  <Company>echosvoice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Introduction to Psychology</dc:subject>
  <dc:creator>Echo Swinford</dc:creator>
  <cp:lastModifiedBy>Rocky Buckley</cp:lastModifiedBy>
  <cp:revision>208</cp:revision>
  <dcterms:created xsi:type="dcterms:W3CDTF">2014-07-14T20:04:21Z</dcterms:created>
  <dcterms:modified xsi:type="dcterms:W3CDTF">2015-12-22T03:04:54Z</dcterms:modified>
</cp:coreProperties>
</file>