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9" r:id="rId4"/>
    <p:sldId id="263" r:id="rId5"/>
    <p:sldId id="264" r:id="rId6"/>
    <p:sldId id="315" r:id="rId7"/>
    <p:sldId id="265" r:id="rId8"/>
    <p:sldId id="266" r:id="rId9"/>
    <p:sldId id="260" r:id="rId10"/>
    <p:sldId id="267" r:id="rId11"/>
    <p:sldId id="269" r:id="rId12"/>
    <p:sldId id="271" r:id="rId13"/>
    <p:sldId id="261" r:id="rId14"/>
    <p:sldId id="274" r:id="rId15"/>
    <p:sldId id="316" r:id="rId16"/>
    <p:sldId id="272" r:id="rId17"/>
    <p:sldId id="273" r:id="rId18"/>
    <p:sldId id="279" r:id="rId19"/>
    <p:sldId id="276" r:id="rId20"/>
    <p:sldId id="280" r:id="rId21"/>
    <p:sldId id="277" r:id="rId22"/>
    <p:sldId id="283" r:id="rId23"/>
    <p:sldId id="281" r:id="rId24"/>
    <p:sldId id="284" r:id="rId25"/>
    <p:sldId id="287" r:id="rId26"/>
    <p:sldId id="289" r:id="rId27"/>
    <p:sldId id="291" r:id="rId28"/>
    <p:sldId id="293" r:id="rId29"/>
    <p:sldId id="294" r:id="rId30"/>
    <p:sldId id="295" r:id="rId31"/>
    <p:sldId id="285" r:id="rId32"/>
    <p:sldId id="296" r:id="rId33"/>
    <p:sldId id="297" r:id="rId34"/>
    <p:sldId id="301" r:id="rId35"/>
    <p:sldId id="317" r:id="rId36"/>
    <p:sldId id="298" r:id="rId37"/>
    <p:sldId id="299" r:id="rId38"/>
    <p:sldId id="302" r:id="rId39"/>
    <p:sldId id="306" r:id="rId40"/>
    <p:sldId id="307" r:id="rId41"/>
    <p:sldId id="303" r:id="rId42"/>
    <p:sldId id="308" r:id="rId43"/>
    <p:sldId id="309" r:id="rId44"/>
    <p:sldId id="310" r:id="rId45"/>
    <p:sldId id="311" r:id="rId46"/>
    <p:sldId id="312"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5097" autoAdjust="0"/>
  </p:normalViewPr>
  <p:slideViewPr>
    <p:cSldViewPr>
      <p:cViewPr varScale="1">
        <p:scale>
          <a:sx n="199" d="100"/>
          <a:sy n="199" d="100"/>
        </p:scale>
        <p:origin x="-2496" y="-104"/>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people around the world can readily identify expressions of anger, happiness, disgust, surprise, contempt, sadness, and fear—no matter what the age, culture, sex, or historical era of the person conveying the emotion. Can you match the emotion to each face shown here?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a:p>
        </p:txBody>
      </p:sp>
    </p:spTree>
    <p:extLst>
      <p:ext uri="{BB962C8B-B14F-4D97-AF65-F5344CB8AC3E}">
        <p14:creationId xmlns:p14="http://schemas.microsoft.com/office/powerpoint/2010/main" val="221121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a person is in danger or under stress, the hypothalamus sends messages to the endocrine glands along two major pathways. In one, the hypothalamus activates the sympathetic division of the autonomic nervous system, which stimulates the adrenal medulla to produce epinephrine and norepinephrine. The result is the many bodily changes associated with “fight or flight.” In the other pathway, messages travel along the HPA axis to the adrenal cortex, which produces cortisol and other hormones. The result is increased energy and protection from tissue inflammation in case of injury.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a:p>
        </p:txBody>
      </p:sp>
    </p:spTree>
    <p:extLst>
      <p:ext uri="{BB962C8B-B14F-4D97-AF65-F5344CB8AC3E}">
        <p14:creationId xmlns:p14="http://schemas.microsoft.com/office/powerpoint/2010/main" val="223884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Chronic stress lasting a month or more boosts the risk of catching a cold. The risk is increased among people undergoing problems with their friends or loved ones; it is highest among people who are out of work (Cohen et al., 1998).</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a:p>
        </p:txBody>
      </p:sp>
    </p:spTree>
    <p:extLst>
      <p:ext uri="{BB962C8B-B14F-4D97-AF65-F5344CB8AC3E}">
        <p14:creationId xmlns:p14="http://schemas.microsoft.com/office/powerpoint/2010/main" val="59411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Anger is more hazardous to health than a heavy workload. Men who had the highest hostility scores as young medical students were the most likely to have coronary heart disease 25 years later (Williams, Barefoot, &amp; </a:t>
            </a:r>
            <a:r>
              <a:rPr lang="da-DK" sz="1200" b="0" i="0" u="none" strike="noStrike" kern="1200" baseline="0" dirty="0" smtClean="0">
                <a:solidFill>
                  <a:schemeClr val="tx1"/>
                </a:solidFill>
                <a:latin typeface="+mn-lt"/>
                <a:ea typeface="+mn-ea"/>
                <a:cs typeface="+mn-cs"/>
              </a:rPr>
              <a:t>Shekelle, 1985).</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a:p>
        </p:txBody>
      </p:sp>
    </p:spTree>
    <p:extLst>
      <p:ext uri="{BB962C8B-B14F-4D97-AF65-F5344CB8AC3E}">
        <p14:creationId xmlns:p14="http://schemas.microsoft.com/office/powerpoint/2010/main" val="2354642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Participants in a study were asked to think of someone who they felt had offended or hurt them. Then they were asked to imagine unforgiving reactions (such as rehearsing the hurt and harboring a grudge) and forgiving reactions (such as feeling empathy or forgiving the person). As you can see from the orange bars, people’s heart rates increased much more sharply when their thoughts were unforgiving. The blue bars indicate the heart rates also took longer to return to normal in the unforgiving conditions.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a:p>
        </p:txBody>
      </p:sp>
    </p:spTree>
    <p:extLst>
      <p:ext uri="{BB962C8B-B14F-4D97-AF65-F5344CB8AC3E}">
        <p14:creationId xmlns:p14="http://schemas.microsoft.com/office/powerpoint/2010/main" val="2953940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Women had to lie in an MRI machine while receiving mild but stressful shocks on their ankle. Those who showed the highest activation of the hypothalamus and other regions of the brain involved in stress and anxiety went through the test alone. A stranger’s calming touch reduced activation somewhat, and a husband’s touch reduced it even more. The women in “super couples,” those who felt the closest to their husbands (right bar), showed the lowest signs of stress (</a:t>
            </a:r>
            <a:r>
              <a:rPr lang="en-US" sz="1200" b="0" i="0" u="none" strike="noStrike" kern="1200" baseline="0" dirty="0" err="1" smtClean="0">
                <a:solidFill>
                  <a:schemeClr val="tx1"/>
                </a:solidFill>
                <a:latin typeface="+mn-lt"/>
                <a:ea typeface="+mn-ea"/>
                <a:cs typeface="+mn-cs"/>
              </a:rPr>
              <a:t>Coan</a:t>
            </a:r>
            <a:r>
              <a:rPr lang="en-US" sz="1200" b="0" i="0" u="none" strike="noStrike" kern="1200" baseline="0" dirty="0" smtClean="0">
                <a:solidFill>
                  <a:schemeClr val="tx1"/>
                </a:solidFill>
                <a:latin typeface="+mn-lt"/>
                <a:ea typeface="+mn-ea"/>
                <a:cs typeface="+mn-cs"/>
              </a:rPr>
              <a:t>, Schaefer, &amp; Davidson, 2006).</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a:p>
        </p:txBody>
      </p:sp>
    </p:spTree>
    <p:extLst>
      <p:ext uri="{BB962C8B-B14F-4D97-AF65-F5344CB8AC3E}">
        <p14:creationId xmlns:p14="http://schemas.microsoft.com/office/powerpoint/2010/main" val="260458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11</a:t>
            </a:r>
            <a:endParaRPr lang="en-US" dirty="0"/>
          </a:p>
        </p:txBody>
      </p:sp>
      <p:sp>
        <p:nvSpPr>
          <p:cNvPr id="7" name="Text Placeholder 6"/>
          <p:cNvSpPr>
            <a:spLocks noGrp="1"/>
          </p:cNvSpPr>
          <p:nvPr>
            <p:ph type="body" sz="quarter" idx="15"/>
          </p:nvPr>
        </p:nvSpPr>
        <p:spPr/>
        <p:txBody>
          <a:bodyPr/>
          <a:lstStyle/>
          <a:p>
            <a:r>
              <a:rPr lang="en-US" dirty="0" smtClean="0"/>
              <a:t>Emotion, Stress,</a:t>
            </a:r>
            <a:br>
              <a:rPr lang="en-US" dirty="0" smtClean="0"/>
            </a:br>
            <a:r>
              <a:rPr lang="en-US" dirty="0" smtClean="0"/>
              <a:t>and Health</a:t>
            </a:r>
            <a:endParaRPr lang="en-US" dirty="0"/>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Brain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The cerebral cortex provides the cognitive ability to override </a:t>
            </a:r>
            <a:r>
              <a:rPr lang="en-US" dirty="0" smtClean="0"/>
              <a:t>the amygdala’s initial </a:t>
            </a:r>
            <a:r>
              <a:rPr lang="en-US" dirty="0"/>
              <a:t>appraisal</a:t>
            </a:r>
            <a:r>
              <a:rPr lang="en-US" dirty="0" smtClean="0"/>
              <a:t>.</a:t>
            </a:r>
          </a:p>
          <a:p>
            <a:r>
              <a:rPr lang="en-US" dirty="0"/>
              <a:t>Regions of the </a:t>
            </a:r>
            <a:r>
              <a:rPr lang="en-US" i="1" dirty="0"/>
              <a:t>left</a:t>
            </a:r>
            <a:r>
              <a:rPr lang="en-US" dirty="0"/>
              <a:t> prefrontal cortex appear to be specialized for the motivation to approach </a:t>
            </a:r>
            <a:r>
              <a:rPr lang="en-US" dirty="0" smtClean="0"/>
              <a:t>others. </a:t>
            </a:r>
          </a:p>
          <a:p>
            <a:pPr lvl="1"/>
            <a:r>
              <a:rPr lang="en-US" dirty="0" smtClean="0"/>
              <a:t>as </a:t>
            </a:r>
            <a:r>
              <a:rPr lang="en-US" dirty="0"/>
              <a:t>with happiness and </a:t>
            </a:r>
            <a:r>
              <a:rPr lang="en-US" dirty="0" smtClean="0"/>
              <a:t>anger</a:t>
            </a:r>
          </a:p>
          <a:p>
            <a:r>
              <a:rPr lang="en-US" dirty="0" smtClean="0"/>
              <a:t>Regions </a:t>
            </a:r>
            <a:r>
              <a:rPr lang="en-US" dirty="0"/>
              <a:t>of the </a:t>
            </a:r>
            <a:r>
              <a:rPr lang="en-US" i="1" dirty="0"/>
              <a:t>right</a:t>
            </a:r>
            <a:r>
              <a:rPr lang="en-US" dirty="0"/>
              <a:t> prefrontal region are specialized for withdrawal or </a:t>
            </a:r>
            <a:r>
              <a:rPr lang="en-US" dirty="0" smtClean="0"/>
              <a:t>escape.</a:t>
            </a:r>
          </a:p>
          <a:p>
            <a:pPr lvl="1"/>
            <a:r>
              <a:rPr lang="en-US" dirty="0" smtClean="0"/>
              <a:t>as </a:t>
            </a:r>
            <a:r>
              <a:rPr lang="en-US" dirty="0"/>
              <a:t>with disgust and </a:t>
            </a:r>
            <a:r>
              <a:rPr lang="en-US" dirty="0" smtClean="0"/>
              <a:t>fear</a:t>
            </a:r>
            <a:endParaRPr lang="en-US" dirty="0"/>
          </a:p>
        </p:txBody>
      </p:sp>
    </p:spTree>
    <p:extLst>
      <p:ext uri="{BB962C8B-B14F-4D97-AF65-F5344CB8AC3E}">
        <p14:creationId xmlns:p14="http://schemas.microsoft.com/office/powerpoint/2010/main" val="323998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Brain </a:t>
            </a:r>
            <a:r>
              <a:rPr lang="en-US" sz="2000" dirty="0" smtClean="0"/>
              <a:t>(3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i="1" dirty="0"/>
              <a:t>Mirror neurons</a:t>
            </a:r>
            <a:r>
              <a:rPr lang="en-US" dirty="0"/>
              <a:t> throughout the brain are activated when people observe </a:t>
            </a:r>
            <a:r>
              <a:rPr lang="en-US" dirty="0" smtClean="0"/>
              <a:t>others.</a:t>
            </a:r>
          </a:p>
          <a:p>
            <a:r>
              <a:rPr lang="en-US" dirty="0" smtClean="0"/>
              <a:t>This is </a:t>
            </a:r>
            <a:r>
              <a:rPr lang="en-US" dirty="0"/>
              <a:t>especially </a:t>
            </a:r>
            <a:r>
              <a:rPr lang="en-US" dirty="0" smtClean="0"/>
              <a:t>true regarding other </a:t>
            </a:r>
            <a:r>
              <a:rPr lang="en-US" dirty="0"/>
              <a:t>people of the same group or others they like</a:t>
            </a:r>
            <a:r>
              <a:rPr lang="en-US" dirty="0" smtClean="0"/>
              <a:t>.</a:t>
            </a:r>
          </a:p>
          <a:p>
            <a:r>
              <a:rPr lang="en-US" dirty="0"/>
              <a:t>These neurons seem to be involved </a:t>
            </a:r>
            <a:r>
              <a:rPr lang="en-US" dirty="0" smtClean="0"/>
              <a:t>in:</a:t>
            </a:r>
          </a:p>
          <a:p>
            <a:pPr lvl="1"/>
            <a:r>
              <a:rPr lang="en-US" dirty="0" smtClean="0"/>
              <a:t>empathy</a:t>
            </a:r>
          </a:p>
          <a:p>
            <a:pPr lvl="1"/>
            <a:r>
              <a:rPr lang="en-US" dirty="0" smtClean="0"/>
              <a:t>imitation</a:t>
            </a:r>
          </a:p>
          <a:p>
            <a:pPr lvl="1"/>
            <a:r>
              <a:rPr lang="en-US" dirty="0" smtClean="0"/>
              <a:t>synchrony</a:t>
            </a:r>
            <a:r>
              <a:rPr lang="en-US" dirty="0"/>
              <a:t>, </a:t>
            </a:r>
            <a:r>
              <a:rPr lang="en-US" dirty="0" smtClean="0"/>
              <a:t>and</a:t>
            </a:r>
          </a:p>
          <a:p>
            <a:pPr lvl="1"/>
            <a:r>
              <a:rPr lang="en-US" i="1" dirty="0" smtClean="0"/>
              <a:t>mood contagion</a:t>
            </a:r>
            <a:endParaRPr lang="en-US" dirty="0"/>
          </a:p>
        </p:txBody>
      </p:sp>
    </p:spTree>
    <p:extLst>
      <p:ext uri="{BB962C8B-B14F-4D97-AF65-F5344CB8AC3E}">
        <p14:creationId xmlns:p14="http://schemas.microsoft.com/office/powerpoint/2010/main" val="26043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Brain </a:t>
            </a:r>
            <a:r>
              <a:rPr lang="en-US" sz="2000" dirty="0" smtClean="0"/>
              <a:t>(4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During the experience of any emotion, </a:t>
            </a:r>
            <a:r>
              <a:rPr lang="en-US" i="1" dirty="0"/>
              <a:t>epinephrine</a:t>
            </a:r>
            <a:r>
              <a:rPr lang="en-US" dirty="0"/>
              <a:t> and </a:t>
            </a:r>
            <a:r>
              <a:rPr lang="en-US" i="1" dirty="0"/>
              <a:t>norepinephrine</a:t>
            </a:r>
            <a:r>
              <a:rPr lang="en-US" dirty="0"/>
              <a:t> produce a state of physiological </a:t>
            </a:r>
            <a:r>
              <a:rPr lang="en-US" dirty="0" smtClean="0"/>
              <a:t>arousal.</a:t>
            </a:r>
          </a:p>
          <a:p>
            <a:pPr lvl="1"/>
            <a:r>
              <a:rPr lang="en-US" dirty="0" smtClean="0"/>
              <a:t>pupils </a:t>
            </a:r>
            <a:r>
              <a:rPr lang="en-US" dirty="0"/>
              <a:t>dilate, widening to allow in more </a:t>
            </a:r>
            <a:r>
              <a:rPr lang="en-US" dirty="0" smtClean="0"/>
              <a:t>light</a:t>
            </a:r>
          </a:p>
          <a:p>
            <a:pPr lvl="1"/>
            <a:r>
              <a:rPr lang="en-US" dirty="0" smtClean="0"/>
              <a:t>heart </a:t>
            </a:r>
            <a:r>
              <a:rPr lang="en-US" dirty="0"/>
              <a:t>beats </a:t>
            </a:r>
            <a:r>
              <a:rPr lang="en-US" dirty="0" smtClean="0"/>
              <a:t>faster</a:t>
            </a:r>
          </a:p>
          <a:p>
            <a:pPr lvl="1"/>
            <a:r>
              <a:rPr lang="en-US" dirty="0" smtClean="0"/>
              <a:t>blood pressure increases</a:t>
            </a:r>
          </a:p>
          <a:p>
            <a:pPr lvl="1"/>
            <a:r>
              <a:rPr lang="en-US" dirty="0" smtClean="0"/>
              <a:t>breathing </a:t>
            </a:r>
            <a:r>
              <a:rPr lang="en-US" dirty="0"/>
              <a:t>speeds </a:t>
            </a:r>
            <a:r>
              <a:rPr lang="en-US" dirty="0" smtClean="0"/>
              <a:t>up</a:t>
            </a:r>
          </a:p>
          <a:p>
            <a:pPr lvl="1"/>
            <a:r>
              <a:rPr lang="en-US" dirty="0" smtClean="0"/>
              <a:t>blood </a:t>
            </a:r>
            <a:r>
              <a:rPr lang="en-US" dirty="0"/>
              <a:t>sugar </a:t>
            </a:r>
            <a:r>
              <a:rPr lang="en-US" dirty="0" smtClean="0"/>
              <a:t>rises</a:t>
            </a:r>
          </a:p>
          <a:p>
            <a:r>
              <a:rPr lang="en-US" dirty="0"/>
              <a:t>These changes provide the </a:t>
            </a:r>
            <a:r>
              <a:rPr lang="en-US" dirty="0" smtClean="0"/>
              <a:t>body with </a:t>
            </a:r>
            <a:r>
              <a:rPr lang="en-US" dirty="0"/>
              <a:t>the energy needed to take </a:t>
            </a:r>
            <a:r>
              <a:rPr lang="en-US" dirty="0" smtClean="0"/>
              <a:t>action.</a:t>
            </a:r>
            <a:endParaRPr lang="en-US" dirty="0"/>
          </a:p>
        </p:txBody>
      </p:sp>
    </p:spTree>
    <p:extLst>
      <p:ext uri="{BB962C8B-B14F-4D97-AF65-F5344CB8AC3E}">
        <p14:creationId xmlns:p14="http://schemas.microsoft.com/office/powerpoint/2010/main" val="173781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Mind </a:t>
            </a:r>
            <a:r>
              <a:rPr lang="en-US" sz="2000" dirty="0" smtClean="0"/>
              <a:t>(1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Cognitive approaches to emotion emphasize the perceptions and </a:t>
            </a:r>
            <a:r>
              <a:rPr lang="en-US" i="1" dirty="0"/>
              <a:t>appraisals</a:t>
            </a:r>
            <a:r>
              <a:rPr lang="en-US" dirty="0"/>
              <a:t> that are involved in different emotions</a:t>
            </a:r>
            <a:r>
              <a:rPr lang="en-US" dirty="0" smtClean="0"/>
              <a:t>.</a:t>
            </a:r>
          </a:p>
          <a:p>
            <a:r>
              <a:rPr lang="en-US" dirty="0" smtClean="0"/>
              <a:t>People make appraisals to explain their own and other people’s behavior. They involve:</a:t>
            </a:r>
          </a:p>
          <a:p>
            <a:pPr lvl="1"/>
            <a:r>
              <a:rPr lang="en-US" dirty="0" smtClean="0"/>
              <a:t>beliefs</a:t>
            </a:r>
          </a:p>
          <a:p>
            <a:pPr lvl="1"/>
            <a:r>
              <a:rPr lang="en-US" dirty="0" smtClean="0"/>
              <a:t>perceptions of </a:t>
            </a:r>
            <a:r>
              <a:rPr lang="en-US" dirty="0"/>
              <a:t>the </a:t>
            </a:r>
            <a:r>
              <a:rPr lang="en-US" dirty="0" smtClean="0"/>
              <a:t>situation</a:t>
            </a:r>
          </a:p>
          <a:p>
            <a:pPr lvl="1"/>
            <a:r>
              <a:rPr lang="en-US" dirty="0" smtClean="0"/>
              <a:t>expectations</a:t>
            </a:r>
          </a:p>
          <a:p>
            <a:pPr lvl="1"/>
            <a:r>
              <a:rPr lang="en-US" dirty="0" smtClean="0"/>
              <a:t>goals</a:t>
            </a:r>
            <a:r>
              <a:rPr lang="en-US" dirty="0"/>
              <a:t>, </a:t>
            </a:r>
            <a:r>
              <a:rPr lang="en-US" dirty="0" smtClean="0"/>
              <a:t>and</a:t>
            </a:r>
          </a:p>
          <a:p>
            <a:pPr lvl="1"/>
            <a:r>
              <a:rPr lang="en-US" dirty="0" smtClean="0"/>
              <a:t>attributions</a:t>
            </a:r>
          </a:p>
        </p:txBody>
      </p:sp>
    </p:spTree>
    <p:extLst>
      <p:ext uri="{BB962C8B-B14F-4D97-AF65-F5344CB8AC3E}">
        <p14:creationId xmlns:p14="http://schemas.microsoft.com/office/powerpoint/2010/main" val="2621635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Mind </a:t>
            </a:r>
            <a:r>
              <a:rPr lang="en-US" sz="2000" dirty="0" smtClean="0"/>
              <a:t>(2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a:t>The importance of appraisals in emotion explains why two people </a:t>
            </a:r>
            <a:r>
              <a:rPr lang="en-US" dirty="0" smtClean="0"/>
              <a:t>often have </a:t>
            </a:r>
            <a:r>
              <a:rPr lang="en-US" dirty="0"/>
              <a:t>different emotional reactions to the same situation</a:t>
            </a:r>
            <a:r>
              <a:rPr lang="en-US" dirty="0" smtClean="0"/>
              <a:t>.</a:t>
            </a:r>
          </a:p>
          <a:p>
            <a:r>
              <a:rPr lang="en-US" dirty="0" smtClean="0"/>
              <a:t>Appraisal </a:t>
            </a:r>
            <a:r>
              <a:rPr lang="en-US" dirty="0"/>
              <a:t>patterns also differ across </a:t>
            </a:r>
            <a:r>
              <a:rPr lang="en-US" dirty="0" smtClean="0"/>
              <a:t>cultures.</a:t>
            </a:r>
          </a:p>
          <a:p>
            <a:pPr lvl="1"/>
            <a:r>
              <a:rPr lang="en-US" dirty="0" smtClean="0"/>
              <a:t>Example: Japanese and Americans differ in their appraisals of the causes and responsibility for errors and for success.</a:t>
            </a:r>
          </a:p>
        </p:txBody>
      </p:sp>
    </p:spTree>
    <p:extLst>
      <p:ext uri="{BB962C8B-B14F-4D97-AF65-F5344CB8AC3E}">
        <p14:creationId xmlns:p14="http://schemas.microsoft.com/office/powerpoint/2010/main" val="317711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Mind </a:t>
            </a:r>
            <a:r>
              <a:rPr lang="en-US" sz="2000" dirty="0" smtClean="0"/>
              <a:t>(3 </a:t>
            </a:r>
            <a:r>
              <a:rPr lang="en-US" sz="2000" dirty="0"/>
              <a:t>of </a:t>
            </a:r>
            <a:r>
              <a:rPr lang="en-US" sz="2000" dirty="0" smtClean="0"/>
              <a:t>3) </a:t>
            </a:r>
            <a:endParaRPr lang="en-US" dirty="0"/>
          </a:p>
        </p:txBody>
      </p:sp>
      <p:sp>
        <p:nvSpPr>
          <p:cNvPr id="3" name="Content Placeholder 2"/>
          <p:cNvSpPr>
            <a:spLocks noGrp="1"/>
          </p:cNvSpPr>
          <p:nvPr>
            <p:ph idx="1"/>
          </p:nvPr>
        </p:nvSpPr>
        <p:spPr/>
        <p:txBody>
          <a:bodyPr/>
          <a:lstStyle/>
          <a:p>
            <a:r>
              <a:rPr lang="en-US" dirty="0" smtClean="0"/>
              <a:t>Cognitions </a:t>
            </a:r>
            <a:r>
              <a:rPr lang="en-US" dirty="0"/>
              <a:t>and physiology are inextricably linked in the experience of emotion</a:t>
            </a:r>
            <a:r>
              <a:rPr lang="en-US" dirty="0" smtClean="0"/>
              <a:t>.</a:t>
            </a:r>
          </a:p>
          <a:p>
            <a:r>
              <a:rPr lang="en-US" dirty="0" smtClean="0"/>
              <a:t>Thoughts </a:t>
            </a:r>
            <a:r>
              <a:rPr lang="en-US" dirty="0"/>
              <a:t>and emotions operate reciprocally, each influencing the other</a:t>
            </a:r>
            <a:r>
              <a:rPr lang="en-US" dirty="0" smtClean="0"/>
              <a:t>.</a:t>
            </a:r>
          </a:p>
          <a:p>
            <a:r>
              <a:rPr lang="en-US" dirty="0"/>
              <a:t>Some emotions, such as shame and guilt, require complex cognitive capacities</a:t>
            </a:r>
            <a:r>
              <a:rPr lang="en-US" dirty="0" smtClean="0"/>
              <a:t>.</a:t>
            </a:r>
            <a:endParaRPr lang="en-US" dirty="0"/>
          </a:p>
        </p:txBody>
      </p:sp>
    </p:spTree>
    <p:extLst>
      <p:ext uri="{BB962C8B-B14F-4D97-AF65-F5344CB8AC3E}">
        <p14:creationId xmlns:p14="http://schemas.microsoft.com/office/powerpoint/2010/main" val="323633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Emotion and Culture </a:t>
            </a:r>
          </a:p>
        </p:txBody>
      </p:sp>
      <p:sp>
        <p:nvSpPr>
          <p:cNvPr id="5" name="Content Placeholder 4"/>
          <p:cNvSpPr>
            <a:spLocks noGrp="1"/>
          </p:cNvSpPr>
          <p:nvPr>
            <p:ph idx="1"/>
          </p:nvPr>
        </p:nvSpPr>
        <p:spPr/>
        <p:txBody>
          <a:bodyPr/>
          <a:lstStyle/>
          <a:p>
            <a:r>
              <a:rPr lang="en-US" sz="2800" b="1" dirty="0"/>
              <a:t>LO 11.2.A</a:t>
            </a:r>
            <a:r>
              <a:rPr lang="en-US" sz="2800" dirty="0"/>
              <a:t> Describe the ways emotional experience can differ across cultures, in terms of concepts, language, and expectations.</a:t>
            </a:r>
          </a:p>
          <a:p>
            <a:r>
              <a:rPr lang="en-US" sz="2800" b="1" dirty="0"/>
              <a:t>LO 11.2.B</a:t>
            </a:r>
            <a:r>
              <a:rPr lang="en-US" sz="2800" dirty="0"/>
              <a:t> Explain how display rules and emotion work influence the communication of emotion in a social and cultural context.</a:t>
            </a:r>
          </a:p>
          <a:p>
            <a:r>
              <a:rPr lang="en-US" sz="2800" b="1" dirty="0"/>
              <a:t>LO 11.2.C</a:t>
            </a:r>
            <a:r>
              <a:rPr lang="en-US" sz="2800" dirty="0"/>
              <a:t> Explain sex differences that appear to exist in emotional experience, and comment on the complex reasons for these differences. </a:t>
            </a:r>
          </a:p>
        </p:txBody>
      </p:sp>
    </p:spTree>
    <p:extLst>
      <p:ext uri="{BB962C8B-B14F-4D97-AF65-F5344CB8AC3E}">
        <p14:creationId xmlns:p14="http://schemas.microsoft.com/office/powerpoint/2010/main" val="214288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Culture Shapes Emotions </a:t>
            </a:r>
            <a:r>
              <a:rPr lang="en-US" sz="2000" dirty="0" smtClean="0"/>
              <a:t>(1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Many psychologists believe that all human beings share the ability to experience certain basic emotions</a:t>
            </a:r>
            <a:r>
              <a:rPr lang="en-US" dirty="0" smtClean="0"/>
              <a:t>.</a:t>
            </a:r>
          </a:p>
          <a:p>
            <a:r>
              <a:rPr lang="en-US" dirty="0"/>
              <a:t>However, cultural differences in values, norms, and appraisals </a:t>
            </a:r>
            <a:r>
              <a:rPr lang="en-US" dirty="0" smtClean="0"/>
              <a:t>generate:</a:t>
            </a:r>
          </a:p>
          <a:p>
            <a:pPr lvl="1"/>
            <a:r>
              <a:rPr lang="en-US" dirty="0" smtClean="0"/>
              <a:t>emotion </a:t>
            </a:r>
            <a:r>
              <a:rPr lang="en-US" dirty="0"/>
              <a:t>blends </a:t>
            </a:r>
            <a:r>
              <a:rPr lang="en-US" dirty="0" smtClean="0"/>
              <a:t>and</a:t>
            </a:r>
          </a:p>
          <a:p>
            <a:pPr lvl="1"/>
            <a:r>
              <a:rPr lang="en-US" dirty="0" smtClean="0"/>
              <a:t>culture</a:t>
            </a:r>
            <a:r>
              <a:rPr lang="en-US" dirty="0"/>
              <a:t>-specific emotional </a:t>
            </a:r>
            <a:r>
              <a:rPr lang="en-US" dirty="0" smtClean="0"/>
              <a:t>feelings </a:t>
            </a:r>
            <a:endParaRPr lang="en-US" dirty="0"/>
          </a:p>
        </p:txBody>
      </p:sp>
    </p:spTree>
    <p:extLst>
      <p:ext uri="{BB962C8B-B14F-4D97-AF65-F5344CB8AC3E}">
        <p14:creationId xmlns:p14="http://schemas.microsoft.com/office/powerpoint/2010/main" val="162888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Culture Shapes Emotions </a:t>
            </a:r>
            <a:r>
              <a:rPr lang="en-US" sz="2000" dirty="0" smtClean="0"/>
              <a:t>(2 </a:t>
            </a:r>
            <a:r>
              <a:rPr lang="en-US" sz="2000" dirty="0"/>
              <a:t>of </a:t>
            </a:r>
            <a:r>
              <a:rPr lang="en-US" sz="2000" dirty="0" smtClean="0"/>
              <a:t>2) </a:t>
            </a:r>
            <a:endParaRPr lang="en-US" sz="2000" dirty="0"/>
          </a:p>
        </p:txBody>
      </p:sp>
      <p:sp>
        <p:nvSpPr>
          <p:cNvPr id="3" name="Content Placeholder 2"/>
          <p:cNvSpPr>
            <a:spLocks noGrp="1"/>
          </p:cNvSpPr>
          <p:nvPr>
            <p:ph idx="1"/>
          </p:nvPr>
        </p:nvSpPr>
        <p:spPr/>
        <p:txBody>
          <a:bodyPr/>
          <a:lstStyle/>
          <a:p>
            <a:r>
              <a:rPr lang="en-US" dirty="0"/>
              <a:t>Culture affects almost every aspect of emotional experience, </a:t>
            </a:r>
            <a:r>
              <a:rPr lang="en-US" dirty="0" smtClean="0"/>
              <a:t>including:</a:t>
            </a:r>
          </a:p>
          <a:p>
            <a:pPr lvl="1"/>
            <a:r>
              <a:rPr lang="en-US" dirty="0" smtClean="0"/>
              <a:t>which </a:t>
            </a:r>
            <a:r>
              <a:rPr lang="en-US" dirty="0"/>
              <a:t>emotions are considered appropriate or wrong, </a:t>
            </a:r>
            <a:r>
              <a:rPr lang="en-US" dirty="0" smtClean="0"/>
              <a:t>and</a:t>
            </a:r>
          </a:p>
          <a:p>
            <a:pPr lvl="1"/>
            <a:r>
              <a:rPr lang="en-US" dirty="0" smtClean="0"/>
              <a:t>what </a:t>
            </a:r>
            <a:r>
              <a:rPr lang="en-US" dirty="0"/>
              <a:t>people feel emotional </a:t>
            </a:r>
            <a:r>
              <a:rPr lang="en-US" dirty="0" smtClean="0"/>
              <a:t>about</a:t>
            </a:r>
            <a:endParaRPr lang="en-US" dirty="0"/>
          </a:p>
          <a:p>
            <a:r>
              <a:rPr lang="en-US" dirty="0"/>
              <a:t>All emotions depend on the culture and context that produce them and shape their expression.</a:t>
            </a:r>
          </a:p>
          <a:p>
            <a:pPr lvl="1"/>
            <a:r>
              <a:rPr lang="en-US" dirty="0" smtClean="0"/>
              <a:t>Example: Anger </a:t>
            </a:r>
            <a:r>
              <a:rPr lang="en-US" dirty="0"/>
              <a:t>may be universal, but the way it is experienced will vary from culture to </a:t>
            </a:r>
            <a:r>
              <a:rPr lang="en-US" dirty="0" smtClean="0"/>
              <a:t>culture.</a:t>
            </a:r>
            <a:endParaRPr lang="en-US" dirty="0"/>
          </a:p>
        </p:txBody>
      </p:sp>
    </p:spTree>
    <p:extLst>
      <p:ext uri="{BB962C8B-B14F-4D97-AF65-F5344CB8AC3E}">
        <p14:creationId xmlns:p14="http://schemas.microsoft.com/office/powerpoint/2010/main" val="337836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Emotions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smtClean="0"/>
              <a:t>Culture strongly influences </a:t>
            </a:r>
            <a:r>
              <a:rPr lang="en-US" i="1" dirty="0" smtClean="0"/>
              <a:t>display rules </a:t>
            </a:r>
            <a:r>
              <a:rPr lang="en-US" dirty="0" smtClean="0"/>
              <a:t>that regulate how and whether people express their emotions.</a:t>
            </a:r>
          </a:p>
          <a:p>
            <a:r>
              <a:rPr lang="en-US" dirty="0" smtClean="0"/>
              <a:t>Display rules include those </a:t>
            </a:r>
            <a:r>
              <a:rPr lang="en-US" dirty="0"/>
              <a:t>governing nonverbal </a:t>
            </a:r>
            <a:r>
              <a:rPr lang="en-US" i="1" dirty="0"/>
              <a:t>body </a:t>
            </a:r>
            <a:r>
              <a:rPr lang="en-US" i="1" dirty="0" smtClean="0"/>
              <a:t>language</a:t>
            </a:r>
            <a:r>
              <a:rPr lang="en-US" dirty="0" smtClean="0"/>
              <a:t>.</a:t>
            </a:r>
          </a:p>
          <a:p>
            <a:r>
              <a:rPr lang="en-US" dirty="0"/>
              <a:t>Many aspects of body language are specific to </a:t>
            </a:r>
            <a:r>
              <a:rPr lang="en-US" dirty="0" smtClean="0"/>
              <a:t>particular languages </a:t>
            </a:r>
            <a:r>
              <a:rPr lang="en-US" dirty="0"/>
              <a:t>and </a:t>
            </a:r>
            <a:r>
              <a:rPr lang="en-US" dirty="0" smtClean="0"/>
              <a:t>cultures.</a:t>
            </a:r>
          </a:p>
          <a:p>
            <a:r>
              <a:rPr lang="en-US" dirty="0" smtClean="0"/>
              <a:t>This makes </a:t>
            </a:r>
            <a:r>
              <a:rPr lang="en-US" dirty="0"/>
              <a:t>even the simplest gesture subject to </a:t>
            </a:r>
            <a:r>
              <a:rPr lang="en-US" dirty="0" smtClean="0"/>
              <a:t>misunderstanding and offense.</a:t>
            </a:r>
            <a:endParaRPr lang="en-US" dirty="0"/>
          </a:p>
        </p:txBody>
      </p:sp>
    </p:spTree>
    <p:extLst>
      <p:ext uri="{BB962C8B-B14F-4D97-AF65-F5344CB8AC3E}">
        <p14:creationId xmlns:p14="http://schemas.microsoft.com/office/powerpoint/2010/main" val="248111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Nature of Emotion </a:t>
            </a:r>
          </a:p>
        </p:txBody>
      </p:sp>
      <p:sp>
        <p:nvSpPr>
          <p:cNvPr id="6" name="Content Placeholder 5"/>
          <p:cNvSpPr>
            <a:spLocks noGrp="1"/>
          </p:cNvSpPr>
          <p:nvPr>
            <p:ph idx="1"/>
          </p:nvPr>
        </p:nvSpPr>
        <p:spPr/>
        <p:txBody>
          <a:bodyPr/>
          <a:lstStyle/>
          <a:p>
            <a:r>
              <a:rPr lang="en-US" b="1" dirty="0"/>
              <a:t>LO 11.1.A</a:t>
            </a:r>
            <a:r>
              <a:rPr lang="en-US" dirty="0"/>
              <a:t> Explain the components that define an emotion, list the emotions that have a universal facial expression, and describe some of the limits affecting the ability to decode facial expressions of emotion.</a:t>
            </a:r>
          </a:p>
          <a:p>
            <a:r>
              <a:rPr lang="en-US" b="1" dirty="0"/>
              <a:t>LO 11.1.B</a:t>
            </a:r>
            <a:r>
              <a:rPr lang="en-US" dirty="0"/>
              <a:t> Discuss the brain structures involved in the experience of emotions, explain what mirror neurons do, and describe the primary chemicals involved in emotional experience.</a:t>
            </a:r>
          </a:p>
          <a:p>
            <a:r>
              <a:rPr lang="en-US" b="1" dirty="0"/>
              <a:t>LO 11.1.C</a:t>
            </a:r>
            <a:r>
              <a:rPr lang="en-US" dirty="0"/>
              <a:t> Summarize the basic research findings indicating that cognitive appraisal plays a role in emotional experience.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Emotions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i="1" dirty="0"/>
              <a:t>Emotion work</a:t>
            </a:r>
            <a:r>
              <a:rPr lang="en-US" dirty="0"/>
              <a:t> is the effort a person makes to display an </a:t>
            </a:r>
            <a:r>
              <a:rPr lang="en-US" dirty="0" smtClean="0"/>
              <a:t>emotion:</a:t>
            </a:r>
          </a:p>
          <a:p>
            <a:pPr lvl="1"/>
            <a:r>
              <a:rPr lang="en-US" dirty="0" smtClean="0"/>
              <a:t>he </a:t>
            </a:r>
            <a:r>
              <a:rPr lang="en-US" dirty="0"/>
              <a:t>or she does not </a:t>
            </a:r>
            <a:r>
              <a:rPr lang="en-US" dirty="0" smtClean="0"/>
              <a:t>feel, but</a:t>
            </a:r>
          </a:p>
          <a:p>
            <a:pPr lvl="1"/>
            <a:r>
              <a:rPr lang="en-US" dirty="0" smtClean="0"/>
              <a:t>feels </a:t>
            </a:r>
            <a:r>
              <a:rPr lang="en-US" dirty="0"/>
              <a:t>obliged to </a:t>
            </a:r>
            <a:r>
              <a:rPr lang="en-US" dirty="0" smtClean="0"/>
              <a:t>convey</a:t>
            </a:r>
            <a:endParaRPr lang="en-US" dirty="0"/>
          </a:p>
          <a:p>
            <a:r>
              <a:rPr lang="en-US" dirty="0"/>
              <a:t>It is part of our efforts to </a:t>
            </a:r>
            <a:r>
              <a:rPr lang="en-US" dirty="0" smtClean="0"/>
              <a:t>regulate our </a:t>
            </a:r>
            <a:r>
              <a:rPr lang="en-US" dirty="0"/>
              <a:t>emotions when we are with </a:t>
            </a:r>
            <a:r>
              <a:rPr lang="en-US" dirty="0" smtClean="0"/>
              <a:t>others.</a:t>
            </a:r>
          </a:p>
          <a:p>
            <a:r>
              <a:rPr lang="en-US" dirty="0" smtClean="0"/>
              <a:t>Sometimes emotion work is a job requirement.</a:t>
            </a:r>
          </a:p>
          <a:p>
            <a:pPr lvl="1"/>
            <a:r>
              <a:rPr lang="en-US" dirty="0" smtClean="0"/>
              <a:t>flight attendants, waiters, customer service (happy)</a:t>
            </a:r>
          </a:p>
          <a:p>
            <a:pPr lvl="1"/>
            <a:r>
              <a:rPr lang="en-US" dirty="0" smtClean="0"/>
              <a:t>bill collectors (stern)</a:t>
            </a:r>
            <a:endParaRPr lang="en-US" dirty="0"/>
          </a:p>
        </p:txBody>
      </p:sp>
    </p:spTree>
    <p:extLst>
      <p:ext uri="{BB962C8B-B14F-4D97-AF65-F5344CB8AC3E}">
        <p14:creationId xmlns:p14="http://schemas.microsoft.com/office/powerpoint/2010/main" val="77151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Emotion </a:t>
            </a:r>
            <a:r>
              <a:rPr lang="en-US" sz="2000" dirty="0" smtClean="0"/>
              <a:t>(1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Women and men are equally likely to feel all </a:t>
            </a:r>
            <a:r>
              <a:rPr lang="en-US" dirty="0" smtClean="0"/>
              <a:t>emotions.</a:t>
            </a:r>
          </a:p>
          <a:p>
            <a:r>
              <a:rPr lang="en-US" dirty="0" smtClean="0"/>
              <a:t>However, gender </a:t>
            </a:r>
            <a:r>
              <a:rPr lang="en-US" dirty="0"/>
              <a:t>rules shape differences in emotional expression</a:t>
            </a:r>
            <a:r>
              <a:rPr lang="en-US" dirty="0" smtClean="0"/>
              <a:t>.</a:t>
            </a:r>
          </a:p>
          <a:p>
            <a:r>
              <a:rPr lang="en-US" dirty="0"/>
              <a:t>American women on average are more expressive than </a:t>
            </a:r>
            <a:r>
              <a:rPr lang="en-US" dirty="0" smtClean="0"/>
              <a:t>men.</a:t>
            </a:r>
          </a:p>
          <a:p>
            <a:pPr lvl="1"/>
            <a:r>
              <a:rPr lang="en-US" dirty="0" smtClean="0"/>
              <a:t>But they are less so </a:t>
            </a:r>
            <a:r>
              <a:rPr lang="en-US" dirty="0"/>
              <a:t>when it comes to expressing anger at strangers</a:t>
            </a:r>
            <a:r>
              <a:rPr lang="en-US" dirty="0" smtClean="0"/>
              <a:t>.</a:t>
            </a:r>
            <a:endParaRPr lang="en-US" dirty="0"/>
          </a:p>
        </p:txBody>
      </p:sp>
    </p:spTree>
    <p:extLst>
      <p:ext uri="{BB962C8B-B14F-4D97-AF65-F5344CB8AC3E}">
        <p14:creationId xmlns:p14="http://schemas.microsoft.com/office/powerpoint/2010/main" val="112984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Emotion </a:t>
            </a:r>
            <a:r>
              <a:rPr lang="en-US" sz="2000" dirty="0" smtClean="0"/>
              <a:t>(2 </a:t>
            </a:r>
            <a:r>
              <a:rPr lang="en-US" sz="2000" dirty="0"/>
              <a:t>of </a:t>
            </a:r>
            <a:r>
              <a:rPr lang="en-US" sz="2000" dirty="0" smtClean="0"/>
              <a:t>2) </a:t>
            </a:r>
            <a:endParaRPr lang="en-US" dirty="0"/>
          </a:p>
        </p:txBody>
      </p:sp>
      <p:sp>
        <p:nvSpPr>
          <p:cNvPr id="3" name="Content Placeholder 2"/>
          <p:cNvSpPr>
            <a:spLocks noGrp="1"/>
          </p:cNvSpPr>
          <p:nvPr>
            <p:ph idx="1"/>
          </p:nvPr>
        </p:nvSpPr>
        <p:spPr/>
        <p:txBody>
          <a:bodyPr/>
          <a:lstStyle/>
          <a:p>
            <a:r>
              <a:rPr lang="en-US" dirty="0"/>
              <a:t>Both </a:t>
            </a:r>
            <a:r>
              <a:rPr lang="en-US" dirty="0" smtClean="0"/>
              <a:t>sexes:</a:t>
            </a:r>
          </a:p>
          <a:p>
            <a:pPr lvl="1"/>
            <a:r>
              <a:rPr lang="en-US" dirty="0" smtClean="0"/>
              <a:t>are </a:t>
            </a:r>
            <a:r>
              <a:rPr lang="en-US" dirty="0"/>
              <a:t>less expressive to a person of higher status than </a:t>
            </a:r>
            <a:r>
              <a:rPr lang="en-US" dirty="0" smtClean="0"/>
              <a:t>they</a:t>
            </a:r>
          </a:p>
          <a:p>
            <a:pPr lvl="1"/>
            <a:r>
              <a:rPr lang="en-US" dirty="0" smtClean="0"/>
              <a:t>will </a:t>
            </a:r>
            <a:r>
              <a:rPr lang="en-US" dirty="0"/>
              <a:t>do the emotion work their job </a:t>
            </a:r>
            <a:r>
              <a:rPr lang="en-US" dirty="0" smtClean="0"/>
              <a:t>requires</a:t>
            </a:r>
          </a:p>
          <a:p>
            <a:r>
              <a:rPr lang="en-US" dirty="0" smtClean="0"/>
              <a:t>Some </a:t>
            </a:r>
            <a:r>
              <a:rPr lang="en-US" dirty="0"/>
              <a:t>situations foster expressiveness in everybody</a:t>
            </a:r>
            <a:r>
              <a:rPr lang="en-US" dirty="0" smtClean="0"/>
              <a:t>.</a:t>
            </a:r>
          </a:p>
          <a:p>
            <a:r>
              <a:rPr lang="en-US" dirty="0" smtClean="0"/>
              <a:t>There are also cultural differences that affect expression by gender.</a:t>
            </a:r>
            <a:endParaRPr lang="en-US" dirty="0"/>
          </a:p>
        </p:txBody>
      </p:sp>
    </p:spTree>
    <p:extLst>
      <p:ext uri="{BB962C8B-B14F-4D97-AF65-F5344CB8AC3E}">
        <p14:creationId xmlns:p14="http://schemas.microsoft.com/office/powerpoint/2010/main" val="31990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Nature of Stress </a:t>
            </a:r>
          </a:p>
        </p:txBody>
      </p:sp>
      <p:sp>
        <p:nvSpPr>
          <p:cNvPr id="5" name="Content Placeholder 4"/>
          <p:cNvSpPr>
            <a:spLocks noGrp="1"/>
          </p:cNvSpPr>
          <p:nvPr>
            <p:ph idx="1"/>
          </p:nvPr>
        </p:nvSpPr>
        <p:spPr/>
        <p:txBody>
          <a:bodyPr/>
          <a:lstStyle/>
          <a:p>
            <a:r>
              <a:rPr lang="en-US" sz="2800" b="1" dirty="0"/>
              <a:t>LO 11.3.A</a:t>
            </a:r>
            <a:r>
              <a:rPr lang="en-US" sz="2800" dirty="0"/>
              <a:t> Describe the three phases of the general adaptation syndrome, and discuss how modern conceptualizations of the HPA axis and psychoneuroimmunology extend those ideas.</a:t>
            </a:r>
          </a:p>
          <a:p>
            <a:r>
              <a:rPr lang="en-US" sz="2800" b="1" dirty="0"/>
              <a:t>LO 11.3.B</a:t>
            </a:r>
            <a:r>
              <a:rPr lang="en-US" sz="2800" dirty="0"/>
              <a:t> Describe some of the contributions to health that result from optimism, conscientiousness, and a sense of control</a:t>
            </a:r>
            <a:r>
              <a:rPr lang="en-US" sz="2800" dirty="0" smtClean="0"/>
              <a:t>.</a:t>
            </a:r>
            <a:endParaRPr lang="en-US" sz="2800" dirty="0"/>
          </a:p>
        </p:txBody>
      </p:sp>
    </p:spTree>
    <p:extLst>
      <p:ext uri="{BB962C8B-B14F-4D97-AF65-F5344CB8AC3E}">
        <p14:creationId xmlns:p14="http://schemas.microsoft.com/office/powerpoint/2010/main" val="15300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the Body </a:t>
            </a:r>
            <a:r>
              <a:rPr lang="en-US" sz="2000" dirty="0" smtClean="0"/>
              <a:t>(1 </a:t>
            </a:r>
            <a:r>
              <a:rPr lang="en-US" sz="2000" dirty="0"/>
              <a:t>of </a:t>
            </a:r>
            <a:r>
              <a:rPr lang="en-US" sz="2000" dirty="0" smtClean="0"/>
              <a:t>7) </a:t>
            </a:r>
            <a:endParaRPr lang="en-US" dirty="0"/>
          </a:p>
        </p:txBody>
      </p:sp>
      <p:sp>
        <p:nvSpPr>
          <p:cNvPr id="3" name="Content Placeholder 2"/>
          <p:cNvSpPr>
            <a:spLocks noGrp="1"/>
          </p:cNvSpPr>
          <p:nvPr>
            <p:ph idx="1"/>
          </p:nvPr>
        </p:nvSpPr>
        <p:spPr/>
        <p:txBody>
          <a:bodyPr/>
          <a:lstStyle/>
          <a:p>
            <a:r>
              <a:rPr lang="en-US" dirty="0"/>
              <a:t>Hans Selye argued that environmental stressors produce a </a:t>
            </a:r>
            <a:r>
              <a:rPr lang="en-US" i="1" dirty="0"/>
              <a:t>general adaptation </a:t>
            </a:r>
            <a:r>
              <a:rPr lang="en-US" i="1" dirty="0" smtClean="0"/>
              <a:t>syndrome</a:t>
            </a:r>
            <a:r>
              <a:rPr lang="en-US" dirty="0" smtClean="0"/>
              <a:t>.</a:t>
            </a:r>
          </a:p>
          <a:p>
            <a:pPr lvl="1"/>
            <a:r>
              <a:rPr lang="en-US" dirty="0" smtClean="0"/>
              <a:t>stressors such as heat, cold, toxins, and danger</a:t>
            </a:r>
          </a:p>
          <a:p>
            <a:r>
              <a:rPr lang="en-US" dirty="0" smtClean="0"/>
              <a:t>The body mobilizes its resources to fight off these stressors.</a:t>
            </a:r>
          </a:p>
          <a:p>
            <a:r>
              <a:rPr lang="en-US" dirty="0" smtClean="0"/>
              <a:t>It responds </a:t>
            </a:r>
            <a:r>
              <a:rPr lang="en-US" dirty="0"/>
              <a:t>in three stages</a:t>
            </a:r>
            <a:r>
              <a:rPr lang="en-US" dirty="0" smtClean="0"/>
              <a:t>:</a:t>
            </a:r>
          </a:p>
          <a:p>
            <a:pPr lvl="1"/>
            <a:r>
              <a:rPr lang="en-US" i="1" dirty="0" smtClean="0"/>
              <a:t>alarm</a:t>
            </a:r>
            <a:endParaRPr lang="en-US" dirty="0"/>
          </a:p>
          <a:p>
            <a:pPr lvl="1"/>
            <a:r>
              <a:rPr lang="en-US" i="1" dirty="0" smtClean="0"/>
              <a:t>resistance</a:t>
            </a:r>
            <a:r>
              <a:rPr lang="en-US" dirty="0"/>
              <a:t>, </a:t>
            </a:r>
            <a:r>
              <a:rPr lang="en-US" dirty="0" smtClean="0"/>
              <a:t>and</a:t>
            </a:r>
          </a:p>
          <a:p>
            <a:pPr lvl="1"/>
            <a:r>
              <a:rPr lang="en-US" i="1" dirty="0" smtClean="0"/>
              <a:t>exhaustion</a:t>
            </a:r>
            <a:endParaRPr lang="en-US" dirty="0"/>
          </a:p>
        </p:txBody>
      </p:sp>
    </p:spTree>
    <p:extLst>
      <p:ext uri="{BB962C8B-B14F-4D97-AF65-F5344CB8AC3E}">
        <p14:creationId xmlns:p14="http://schemas.microsoft.com/office/powerpoint/2010/main" val="397805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the Body </a:t>
            </a:r>
            <a:r>
              <a:rPr lang="en-US" sz="2000" dirty="0" smtClean="0"/>
              <a:t>(2 </a:t>
            </a:r>
            <a:r>
              <a:rPr lang="en-US" sz="2000" dirty="0"/>
              <a:t>of </a:t>
            </a:r>
            <a:r>
              <a:rPr lang="en-US" sz="2000" dirty="0" smtClean="0"/>
              <a:t>7) </a:t>
            </a:r>
            <a:endParaRPr lang="en-US" dirty="0"/>
          </a:p>
        </p:txBody>
      </p:sp>
      <p:sp>
        <p:nvSpPr>
          <p:cNvPr id="3" name="Content Placeholder 2"/>
          <p:cNvSpPr>
            <a:spLocks noGrp="1"/>
          </p:cNvSpPr>
          <p:nvPr>
            <p:ph idx="1"/>
          </p:nvPr>
        </p:nvSpPr>
        <p:spPr/>
        <p:txBody>
          <a:bodyPr/>
          <a:lstStyle/>
          <a:p>
            <a:r>
              <a:rPr lang="en-US" dirty="0" smtClean="0"/>
              <a:t>Selye observed that if a stressor </a:t>
            </a:r>
            <a:r>
              <a:rPr lang="en-US" dirty="0"/>
              <a:t>persists, it may overwhelm the body’s ability to </a:t>
            </a:r>
            <a:r>
              <a:rPr lang="en-US" dirty="0" smtClean="0"/>
              <a:t>cope, and illness </a:t>
            </a:r>
            <a:r>
              <a:rPr lang="en-US" dirty="0"/>
              <a:t>may result.</a:t>
            </a:r>
          </a:p>
          <a:p>
            <a:r>
              <a:rPr lang="en-US" dirty="0" smtClean="0"/>
              <a:t>Modern </a:t>
            </a:r>
            <a:r>
              <a:rPr lang="en-US" dirty="0"/>
              <a:t>research has added to Selye’s work</a:t>
            </a:r>
            <a:r>
              <a:rPr lang="en-US" dirty="0" smtClean="0"/>
              <a:t>.</a:t>
            </a:r>
          </a:p>
          <a:p>
            <a:r>
              <a:rPr lang="en-US" dirty="0"/>
              <a:t>When a person is under stress or in danger, the hypothalamus sends messages </a:t>
            </a:r>
            <a:r>
              <a:rPr lang="en-US" dirty="0" smtClean="0"/>
              <a:t>to:</a:t>
            </a:r>
          </a:p>
          <a:p>
            <a:pPr lvl="1"/>
            <a:r>
              <a:rPr lang="en-US" dirty="0" smtClean="0"/>
              <a:t>the </a:t>
            </a:r>
            <a:r>
              <a:rPr lang="en-US" dirty="0"/>
              <a:t>endocrine </a:t>
            </a:r>
            <a:r>
              <a:rPr lang="en-US" dirty="0" smtClean="0"/>
              <a:t>glands, along</a:t>
            </a:r>
          </a:p>
          <a:p>
            <a:pPr lvl="1"/>
            <a:r>
              <a:rPr lang="en-US" dirty="0" smtClean="0"/>
              <a:t>two </a:t>
            </a:r>
            <a:r>
              <a:rPr lang="en-US" dirty="0"/>
              <a:t>major </a:t>
            </a:r>
            <a:r>
              <a:rPr lang="en-US" dirty="0" smtClean="0"/>
              <a:t>pathways</a:t>
            </a:r>
            <a:endParaRPr lang="en-US" dirty="0"/>
          </a:p>
        </p:txBody>
      </p:sp>
    </p:spTree>
    <p:extLst>
      <p:ext uri="{BB962C8B-B14F-4D97-AF65-F5344CB8AC3E}">
        <p14:creationId xmlns:p14="http://schemas.microsoft.com/office/powerpoint/2010/main" val="66671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the Body </a:t>
            </a:r>
            <a:r>
              <a:rPr lang="en-US" sz="2000" dirty="0" smtClean="0"/>
              <a:t>(3 </a:t>
            </a:r>
            <a:r>
              <a:rPr lang="en-US" sz="2000" dirty="0"/>
              <a:t>of </a:t>
            </a:r>
            <a:r>
              <a:rPr lang="en-US" sz="2000" dirty="0" smtClean="0"/>
              <a:t>7) </a:t>
            </a:r>
            <a:endParaRPr lang="en-US" dirty="0"/>
          </a:p>
        </p:txBody>
      </p:sp>
      <p:sp>
        <p:nvSpPr>
          <p:cNvPr id="3" name="Content Placeholder 2"/>
          <p:cNvSpPr>
            <a:spLocks noGrp="1"/>
          </p:cNvSpPr>
          <p:nvPr>
            <p:ph idx="1"/>
          </p:nvPr>
        </p:nvSpPr>
        <p:spPr/>
        <p:txBody>
          <a:bodyPr/>
          <a:lstStyle/>
          <a:p>
            <a:r>
              <a:rPr lang="en-US" dirty="0"/>
              <a:t>One activates the sympathetic division of the autonomic nervous </a:t>
            </a:r>
            <a:r>
              <a:rPr lang="en-US" dirty="0" smtClean="0"/>
              <a:t>system.</a:t>
            </a:r>
          </a:p>
          <a:p>
            <a:r>
              <a:rPr lang="en-US" dirty="0" smtClean="0"/>
              <a:t>Adrenal hormones are released </a:t>
            </a:r>
            <a:r>
              <a:rPr lang="en-US" dirty="0"/>
              <a:t>from the inner part of the adrenal glands</a:t>
            </a:r>
            <a:r>
              <a:rPr lang="en-US" dirty="0" smtClean="0"/>
              <a:t>.</a:t>
            </a:r>
          </a:p>
          <a:p>
            <a:r>
              <a:rPr lang="en-US" dirty="0"/>
              <a:t>In the other, the hypothalamus initiates activity along the </a:t>
            </a:r>
            <a:r>
              <a:rPr lang="en-US" i="1" dirty="0"/>
              <a:t>HPA axis</a:t>
            </a:r>
            <a:r>
              <a:rPr lang="en-US" dirty="0" smtClean="0"/>
              <a:t>.</a:t>
            </a:r>
          </a:p>
          <a:p>
            <a:r>
              <a:rPr lang="en-US" dirty="0"/>
              <a:t>The adrenal cortex secretes </a:t>
            </a:r>
            <a:r>
              <a:rPr lang="en-US" i="1" dirty="0" smtClean="0"/>
              <a:t>cortisol</a:t>
            </a:r>
            <a:r>
              <a:rPr lang="en-US" dirty="0" smtClean="0"/>
              <a:t>.</a:t>
            </a:r>
          </a:p>
          <a:p>
            <a:pPr lvl="1"/>
            <a:r>
              <a:rPr lang="en-US" dirty="0" smtClean="0"/>
              <a:t>Elevated levels of cortisol can lead to various physical and emotional problems.</a:t>
            </a:r>
            <a:endParaRPr lang="en-US" dirty="0"/>
          </a:p>
        </p:txBody>
      </p:sp>
    </p:spTree>
    <p:extLst>
      <p:ext uri="{BB962C8B-B14F-4D97-AF65-F5344CB8AC3E}">
        <p14:creationId xmlns:p14="http://schemas.microsoft.com/office/powerpoint/2010/main" val="1724968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the Body </a:t>
            </a:r>
            <a:r>
              <a:rPr lang="en-US" sz="2000" dirty="0" smtClean="0"/>
              <a:t>(4 </a:t>
            </a:r>
            <a:r>
              <a:rPr lang="en-US" sz="2000" dirty="0"/>
              <a:t>of </a:t>
            </a:r>
            <a:r>
              <a:rPr lang="en-US" sz="2000" dirty="0" smtClean="0"/>
              <a:t>7) </a:t>
            </a:r>
            <a:endParaRPr lang="en-US" dirty="0"/>
          </a:p>
        </p:txBody>
      </p:sp>
      <p:sp>
        <p:nvSpPr>
          <p:cNvPr id="3" name="Content Placeholder 2"/>
          <p:cNvSpPr>
            <a:spLocks noGrp="1"/>
          </p:cNvSpPr>
          <p:nvPr>
            <p:ph idx="1"/>
          </p:nvPr>
        </p:nvSpPr>
        <p:spPr/>
        <p:txBody>
          <a:bodyPr/>
          <a:lstStyle/>
          <a:p>
            <a:r>
              <a:rPr lang="en-US" dirty="0"/>
              <a:t>When the stressors of poverty and unemployment become chronic, they </a:t>
            </a:r>
            <a:r>
              <a:rPr lang="en-US" dirty="0" smtClean="0"/>
              <a:t>can:</a:t>
            </a:r>
          </a:p>
          <a:p>
            <a:pPr lvl="1"/>
            <a:r>
              <a:rPr lang="en-US" dirty="0" smtClean="0"/>
              <a:t>increase </a:t>
            </a:r>
            <a:r>
              <a:rPr lang="en-US" dirty="0"/>
              <a:t>people’s stress </a:t>
            </a:r>
            <a:r>
              <a:rPr lang="en-US" dirty="0" smtClean="0"/>
              <a:t>levels, and</a:t>
            </a:r>
          </a:p>
          <a:p>
            <a:pPr lvl="1"/>
            <a:r>
              <a:rPr lang="en-US" dirty="0" smtClean="0"/>
              <a:t>increase </a:t>
            </a:r>
            <a:r>
              <a:rPr lang="en-US" dirty="0"/>
              <a:t>their chances of </a:t>
            </a:r>
            <a:r>
              <a:rPr lang="en-US" dirty="0" smtClean="0"/>
              <a:t>illness</a:t>
            </a:r>
          </a:p>
          <a:p>
            <a:r>
              <a:rPr lang="en-US" dirty="0"/>
              <a:t>But responses to stress differ across individuals, depending on:</a:t>
            </a:r>
          </a:p>
          <a:p>
            <a:pPr lvl="1"/>
            <a:r>
              <a:rPr lang="en-US" dirty="0"/>
              <a:t>the type of stressor and</a:t>
            </a:r>
          </a:p>
          <a:p>
            <a:pPr lvl="1"/>
            <a:r>
              <a:rPr lang="en-US" dirty="0"/>
              <a:t>the individual’s own genetic </a:t>
            </a:r>
            <a:r>
              <a:rPr lang="en-US" dirty="0" smtClean="0"/>
              <a:t>predispositions</a:t>
            </a:r>
            <a:endParaRPr lang="en-US" dirty="0"/>
          </a:p>
        </p:txBody>
      </p:sp>
    </p:spTree>
    <p:extLst>
      <p:ext uri="{BB962C8B-B14F-4D97-AF65-F5344CB8AC3E}">
        <p14:creationId xmlns:p14="http://schemas.microsoft.com/office/powerpoint/2010/main" val="25215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the Body </a:t>
            </a:r>
            <a:r>
              <a:rPr lang="en-US" sz="2000" dirty="0" smtClean="0"/>
              <a:t>(5 </a:t>
            </a:r>
            <a:r>
              <a:rPr lang="en-US" sz="2000" dirty="0"/>
              <a:t>of </a:t>
            </a:r>
            <a:r>
              <a:rPr lang="en-US" sz="2000" dirty="0" smtClean="0"/>
              <a:t>7) </a:t>
            </a:r>
            <a:endParaRPr lang="en-US" dirty="0"/>
          </a:p>
        </p:txBody>
      </p:sp>
      <p:sp>
        <p:nvSpPr>
          <p:cNvPr id="3" name="Content Placeholder 2"/>
          <p:cNvSpPr>
            <a:spLocks noGrp="1"/>
          </p:cNvSpPr>
          <p:nvPr>
            <p:ph idx="1"/>
          </p:nvPr>
        </p:nvSpPr>
        <p:spPr/>
        <p:txBody>
          <a:bodyPr/>
          <a:lstStyle/>
          <a:p>
            <a:r>
              <a:rPr lang="en-US" dirty="0"/>
              <a:t>Researchers in </a:t>
            </a:r>
            <a:r>
              <a:rPr lang="en-US" i="1" dirty="0"/>
              <a:t>psychoneuroimmunology (PNI) </a:t>
            </a:r>
            <a:r>
              <a:rPr lang="en-US" dirty="0"/>
              <a:t>are studying the interaction </a:t>
            </a:r>
            <a:r>
              <a:rPr lang="en-US" dirty="0" smtClean="0"/>
              <a:t>among:</a:t>
            </a:r>
          </a:p>
          <a:p>
            <a:pPr lvl="1"/>
            <a:r>
              <a:rPr lang="en-US" dirty="0" smtClean="0"/>
              <a:t>psychological factors</a:t>
            </a:r>
          </a:p>
          <a:p>
            <a:pPr lvl="1"/>
            <a:r>
              <a:rPr lang="en-US" dirty="0" smtClean="0"/>
              <a:t>the </a:t>
            </a:r>
            <a:r>
              <a:rPr lang="en-US" dirty="0"/>
              <a:t>nervous and endocrine </a:t>
            </a:r>
            <a:r>
              <a:rPr lang="en-US" dirty="0" smtClean="0"/>
              <a:t>systems, and</a:t>
            </a:r>
          </a:p>
          <a:p>
            <a:pPr lvl="1"/>
            <a:r>
              <a:rPr lang="en-US" dirty="0" smtClean="0"/>
              <a:t>the </a:t>
            </a:r>
            <a:r>
              <a:rPr lang="en-US" dirty="0"/>
              <a:t>immune </a:t>
            </a:r>
            <a:r>
              <a:rPr lang="en-US" dirty="0" smtClean="0"/>
              <a:t>system</a:t>
            </a:r>
          </a:p>
          <a:p>
            <a:pPr lvl="2"/>
            <a:r>
              <a:rPr lang="en-US" dirty="0" smtClean="0"/>
              <a:t>particularly </a:t>
            </a:r>
            <a:r>
              <a:rPr lang="en-US" dirty="0"/>
              <a:t>the white blood cells that destroy harmful foreign bodies, called </a:t>
            </a:r>
            <a:r>
              <a:rPr lang="en-US" i="1" dirty="0" smtClean="0"/>
              <a:t>antigens</a:t>
            </a:r>
          </a:p>
          <a:p>
            <a:r>
              <a:rPr lang="en-US" dirty="0"/>
              <a:t>Some PNI researchers </a:t>
            </a:r>
            <a:r>
              <a:rPr lang="en-US" dirty="0" smtClean="0"/>
              <a:t>focus on cell damage.</a:t>
            </a:r>
          </a:p>
          <a:p>
            <a:pPr lvl="1"/>
            <a:r>
              <a:rPr lang="en-US" dirty="0" smtClean="0"/>
              <a:t>to </a:t>
            </a:r>
            <a:r>
              <a:rPr lang="en-US" dirty="0"/>
              <a:t>see </a:t>
            </a:r>
            <a:r>
              <a:rPr lang="en-US" dirty="0" smtClean="0"/>
              <a:t>how stress </a:t>
            </a:r>
            <a:r>
              <a:rPr lang="en-US" dirty="0"/>
              <a:t>can lead to illness, aging, and even premature </a:t>
            </a:r>
            <a:r>
              <a:rPr lang="en-US" dirty="0" smtClean="0"/>
              <a:t>death</a:t>
            </a:r>
            <a:endParaRPr lang="en-US" dirty="0"/>
          </a:p>
        </p:txBody>
      </p:sp>
    </p:spTree>
    <p:extLst>
      <p:ext uri="{BB962C8B-B14F-4D97-AF65-F5344CB8AC3E}">
        <p14:creationId xmlns:p14="http://schemas.microsoft.com/office/powerpoint/2010/main" val="336567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Stress and the Body </a:t>
            </a:r>
            <a:r>
              <a:rPr lang="en-US" sz="2000" b="1" dirty="0" smtClean="0"/>
              <a:t>(6 </a:t>
            </a:r>
            <a:r>
              <a:rPr lang="en-US" sz="2000" b="1" dirty="0"/>
              <a:t>of </a:t>
            </a:r>
            <a:r>
              <a:rPr lang="en-US" sz="2000" b="1" dirty="0" smtClean="0"/>
              <a:t>7) </a:t>
            </a:r>
            <a:br>
              <a:rPr lang="en-US" sz="2000" b="1" dirty="0" smtClean="0"/>
            </a:br>
            <a:r>
              <a:rPr lang="en-US" b="1" dirty="0" smtClean="0"/>
              <a:t>Figure 11.3</a:t>
            </a:r>
            <a:br>
              <a:rPr lang="en-US" b="1" dirty="0" smtClean="0"/>
            </a:br>
            <a:r>
              <a:rPr lang="en-US" b="1" dirty="0"/>
              <a:t>The Brain and </a:t>
            </a:r>
            <a:r>
              <a:rPr lang="en-US" b="1" dirty="0" smtClean="0"/>
              <a:t>Body Under </a:t>
            </a:r>
            <a:r>
              <a:rPr lang="en-US" b="1" dirty="0"/>
              <a:t>Stress</a:t>
            </a:r>
          </a:p>
        </p:txBody>
      </p:sp>
      <p:pic>
        <p:nvPicPr>
          <p:cNvPr id="5" name="Picture 4" descr="A diagram of the body under stress shows that the hypothalamus sends information along two pathways. The first pathway sends messages to the autonomic nervous system, which is part of the sympathetic division, and then to the adrenal medulla, the inner part of the adrenal gland, the adrenal gland is located above the Kidneys, which is just above the colon--the colon is above the small intestine in the stomach--this results in the secretion of epinephrine and norepinephrine. The second pathway sends messages to the pituitary in the brain; the pituitary sends messages to the adrenal cortex, the outer part of the adrenal gland, which secretes cortisol and other hormo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524000"/>
            <a:ext cx="5410200" cy="4664490"/>
          </a:xfrm>
          <a:prstGeom prst="rect">
            <a:avLst/>
          </a:prstGeom>
        </p:spPr>
      </p:pic>
    </p:spTree>
    <p:extLst>
      <p:ext uri="{BB962C8B-B14F-4D97-AF65-F5344CB8AC3E}">
        <p14:creationId xmlns:p14="http://schemas.microsoft.com/office/powerpoint/2010/main" val="405047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Face </a:t>
            </a:r>
            <a:r>
              <a:rPr lang="en-US" sz="2000" dirty="0" smtClean="0"/>
              <a:t>(1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a:t>Emotions evolved </a:t>
            </a:r>
            <a:r>
              <a:rPr lang="en-US" dirty="0" smtClean="0"/>
              <a:t>to:</a:t>
            </a:r>
          </a:p>
          <a:p>
            <a:pPr lvl="1"/>
            <a:r>
              <a:rPr lang="en-US" dirty="0" smtClean="0"/>
              <a:t>bind </a:t>
            </a:r>
            <a:r>
              <a:rPr lang="en-US" dirty="0"/>
              <a:t>people </a:t>
            </a:r>
            <a:r>
              <a:rPr lang="en-US" dirty="0" smtClean="0"/>
              <a:t>together</a:t>
            </a:r>
          </a:p>
          <a:p>
            <a:pPr lvl="1"/>
            <a:r>
              <a:rPr lang="en-US" dirty="0" smtClean="0"/>
              <a:t>motivate </a:t>
            </a:r>
            <a:r>
              <a:rPr lang="en-US" dirty="0"/>
              <a:t>them to achieve their goals, </a:t>
            </a:r>
            <a:r>
              <a:rPr lang="en-US" dirty="0" smtClean="0"/>
              <a:t>and</a:t>
            </a:r>
          </a:p>
          <a:p>
            <a:pPr lvl="1"/>
            <a:r>
              <a:rPr lang="en-US" dirty="0" smtClean="0"/>
              <a:t>help </a:t>
            </a:r>
            <a:r>
              <a:rPr lang="en-US" dirty="0"/>
              <a:t>them make decisions and </a:t>
            </a:r>
            <a:r>
              <a:rPr lang="en-US" dirty="0" smtClean="0"/>
              <a:t>plans</a:t>
            </a:r>
            <a:endParaRPr lang="en-US" dirty="0"/>
          </a:p>
          <a:p>
            <a:r>
              <a:rPr lang="en-US" dirty="0"/>
              <a:t>The experience of </a:t>
            </a:r>
            <a:r>
              <a:rPr lang="en-US" i="1" dirty="0"/>
              <a:t>emotion</a:t>
            </a:r>
            <a:r>
              <a:rPr lang="en-US" dirty="0"/>
              <a:t> </a:t>
            </a:r>
            <a:r>
              <a:rPr lang="en-US" dirty="0" smtClean="0"/>
              <a:t>involves:</a:t>
            </a:r>
          </a:p>
          <a:p>
            <a:pPr lvl="1"/>
            <a:r>
              <a:rPr lang="en-US" dirty="0" smtClean="0"/>
              <a:t>physiological changes</a:t>
            </a:r>
          </a:p>
          <a:p>
            <a:pPr lvl="1"/>
            <a:r>
              <a:rPr lang="en-US" dirty="0" smtClean="0"/>
              <a:t>cognitive processes</a:t>
            </a:r>
          </a:p>
          <a:p>
            <a:pPr lvl="1"/>
            <a:r>
              <a:rPr lang="en-US" dirty="0" smtClean="0"/>
              <a:t>action </a:t>
            </a:r>
            <a:r>
              <a:rPr lang="en-US" dirty="0"/>
              <a:t>tendencies, </a:t>
            </a:r>
            <a:r>
              <a:rPr lang="en-US" dirty="0" smtClean="0"/>
              <a:t>and</a:t>
            </a:r>
          </a:p>
          <a:p>
            <a:pPr lvl="1"/>
            <a:r>
              <a:rPr lang="en-US" dirty="0" smtClean="0"/>
              <a:t>subjective feelings</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Stress and the Body </a:t>
            </a:r>
            <a:r>
              <a:rPr lang="en-US" sz="2000" b="1" dirty="0" smtClean="0"/>
              <a:t>(7 of 7) </a:t>
            </a:r>
            <a:r>
              <a:rPr lang="en-US" sz="2000" b="1" dirty="0"/>
              <a:t/>
            </a:r>
            <a:br>
              <a:rPr lang="en-US" sz="2000" b="1" dirty="0"/>
            </a:br>
            <a:r>
              <a:rPr lang="en-US" b="1" dirty="0"/>
              <a:t>Figure </a:t>
            </a:r>
            <a:r>
              <a:rPr lang="en-US" b="1" dirty="0" smtClean="0"/>
              <a:t>11.4</a:t>
            </a:r>
            <a:br>
              <a:rPr lang="en-US" b="1" dirty="0" smtClean="0"/>
            </a:br>
            <a:r>
              <a:rPr lang="en-US" b="1" dirty="0" smtClean="0"/>
              <a:t>Stress </a:t>
            </a:r>
            <a:r>
              <a:rPr lang="en-US" b="1" dirty="0"/>
              <a:t>and </a:t>
            </a:r>
            <a:r>
              <a:rPr lang="en-US" b="1" dirty="0" smtClean="0"/>
              <a:t>the Common </a:t>
            </a:r>
            <a:r>
              <a:rPr lang="en-US" b="1" dirty="0"/>
              <a:t>Cold</a:t>
            </a:r>
          </a:p>
        </p:txBody>
      </p:sp>
      <p:sp>
        <p:nvSpPr>
          <p:cNvPr id="4" name="Text Placeholder 3"/>
          <p:cNvSpPr>
            <a:spLocks noGrp="1"/>
          </p:cNvSpPr>
          <p:nvPr>
            <p:ph type="body" sz="quarter" idx="13"/>
          </p:nvPr>
        </p:nvSpPr>
        <p:spPr/>
        <p:txBody>
          <a:bodyPr/>
          <a:lstStyle/>
          <a:p>
            <a:r>
              <a:rPr lang="en-US" dirty="0"/>
              <a:t>(Cohen et al., 1998)</a:t>
            </a:r>
          </a:p>
        </p:txBody>
      </p:sp>
      <p:pic>
        <p:nvPicPr>
          <p:cNvPr id="3" name="Picture 2" descr="A bar graph of stress versus relative risk of a cold. Routine stress has a risk of 1.0. Chronic stress by duration: less than 1 month, 1.7; 1 to 6 months, 2.1; 6 months to 2 years, 2.7; more than 2 years, 3.8. Chronic stress by type at least a month: interpersonal, 2.0; work; and unemployment or underemployment,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679" y="1524000"/>
            <a:ext cx="6328521" cy="4495800"/>
          </a:xfrm>
          <a:prstGeom prst="rect">
            <a:avLst/>
          </a:prstGeom>
        </p:spPr>
      </p:pic>
    </p:spTree>
    <p:extLst>
      <p:ext uri="{BB962C8B-B14F-4D97-AF65-F5344CB8AC3E}">
        <p14:creationId xmlns:p14="http://schemas.microsoft.com/office/powerpoint/2010/main" val="3202756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Stress and the </a:t>
            </a:r>
            <a:r>
              <a:rPr lang="en-US" dirty="0" smtClean="0"/>
              <a:t>Mind</a:t>
            </a:r>
            <a:r>
              <a:rPr lang="en-US" sz="2000" dirty="0" smtClean="0"/>
              <a:t> </a:t>
            </a:r>
            <a:endParaRPr lang="en-US" dirty="0"/>
          </a:p>
        </p:txBody>
      </p:sp>
      <p:sp>
        <p:nvSpPr>
          <p:cNvPr id="3" name="Content Placeholder 2"/>
          <p:cNvSpPr>
            <a:spLocks noGrp="1"/>
          </p:cNvSpPr>
          <p:nvPr>
            <p:ph idx="1"/>
          </p:nvPr>
        </p:nvSpPr>
        <p:spPr/>
        <p:txBody>
          <a:bodyPr/>
          <a:lstStyle/>
          <a:p>
            <a:r>
              <a:rPr lang="en-US" dirty="0" smtClean="0"/>
              <a:t>Immune function is improved by:</a:t>
            </a:r>
          </a:p>
          <a:p>
            <a:pPr lvl="1"/>
            <a:r>
              <a:rPr lang="en-US" dirty="0"/>
              <a:t>r</a:t>
            </a:r>
            <a:r>
              <a:rPr lang="en-US" dirty="0" smtClean="0"/>
              <a:t>ealistic optimism</a:t>
            </a:r>
            <a:endParaRPr lang="en-US" dirty="0"/>
          </a:p>
          <a:p>
            <a:pPr lvl="1"/>
            <a:r>
              <a:rPr lang="en-US" dirty="0" smtClean="0"/>
              <a:t>conscientiousness</a:t>
            </a:r>
            <a:r>
              <a:rPr lang="en-US" dirty="0"/>
              <a:t>, </a:t>
            </a:r>
            <a:r>
              <a:rPr lang="en-US" dirty="0" smtClean="0"/>
              <a:t>and</a:t>
            </a:r>
          </a:p>
          <a:p>
            <a:pPr lvl="1"/>
            <a:r>
              <a:rPr lang="en-US" dirty="0" smtClean="0"/>
              <a:t>having </a:t>
            </a:r>
            <a:r>
              <a:rPr lang="en-US" dirty="0"/>
              <a:t>an </a:t>
            </a:r>
            <a:r>
              <a:rPr lang="en-US" i="1" dirty="0"/>
              <a:t>internal locus of </a:t>
            </a:r>
            <a:r>
              <a:rPr lang="en-US" i="1" dirty="0" smtClean="0"/>
              <a:t>control</a:t>
            </a:r>
            <a:endParaRPr lang="en-US" dirty="0" smtClean="0"/>
          </a:p>
          <a:p>
            <a:r>
              <a:rPr lang="en-US" dirty="0" smtClean="0"/>
              <a:t>These mindsets increase </a:t>
            </a:r>
            <a:r>
              <a:rPr lang="en-US" dirty="0"/>
              <a:t>a person’s ability </a:t>
            </a:r>
            <a:r>
              <a:rPr lang="en-US" dirty="0" smtClean="0"/>
              <a:t>to:</a:t>
            </a:r>
          </a:p>
          <a:p>
            <a:pPr lvl="1"/>
            <a:r>
              <a:rPr lang="en-US" dirty="0" smtClean="0"/>
              <a:t>tolerate pain</a:t>
            </a:r>
            <a:endParaRPr lang="en-US" dirty="0"/>
          </a:p>
          <a:p>
            <a:pPr lvl="1"/>
            <a:r>
              <a:rPr lang="en-US" dirty="0" smtClean="0"/>
              <a:t>live </a:t>
            </a:r>
            <a:r>
              <a:rPr lang="en-US" dirty="0"/>
              <a:t>with ongoing problems, </a:t>
            </a:r>
            <a:r>
              <a:rPr lang="en-US" dirty="0" smtClean="0"/>
              <a:t>and</a:t>
            </a:r>
          </a:p>
          <a:p>
            <a:pPr lvl="1"/>
            <a:r>
              <a:rPr lang="en-US" dirty="0" smtClean="0"/>
              <a:t>recover </a:t>
            </a:r>
            <a:r>
              <a:rPr lang="en-US" dirty="0"/>
              <a:t>from </a:t>
            </a:r>
            <a:r>
              <a:rPr lang="en-US" dirty="0" smtClean="0"/>
              <a:t>illness</a:t>
            </a:r>
          </a:p>
          <a:p>
            <a:r>
              <a:rPr lang="en-US" dirty="0" smtClean="0"/>
              <a:t>People are motivated </a:t>
            </a:r>
            <a:r>
              <a:rPr lang="en-US" dirty="0"/>
              <a:t>to take better care of themselves. </a:t>
            </a:r>
          </a:p>
        </p:txBody>
      </p:sp>
    </p:spTree>
    <p:extLst>
      <p:ext uri="{BB962C8B-B14F-4D97-AF65-F5344CB8AC3E}">
        <p14:creationId xmlns:p14="http://schemas.microsoft.com/office/powerpoint/2010/main" val="232337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Stress and Emotion </a:t>
            </a:r>
          </a:p>
        </p:txBody>
      </p:sp>
      <p:sp>
        <p:nvSpPr>
          <p:cNvPr id="5" name="Content Placeholder 4"/>
          <p:cNvSpPr>
            <a:spLocks noGrp="1"/>
          </p:cNvSpPr>
          <p:nvPr>
            <p:ph idx="1"/>
          </p:nvPr>
        </p:nvSpPr>
        <p:spPr/>
        <p:txBody>
          <a:bodyPr/>
          <a:lstStyle/>
          <a:p>
            <a:r>
              <a:rPr lang="en-US" sz="2800" b="1" dirty="0"/>
              <a:t>LO 11.4.A</a:t>
            </a:r>
            <a:r>
              <a:rPr lang="en-US" sz="2800" dirty="0"/>
              <a:t> Summarize the evidence that negative emotions (such as hostility and depression) detract from health.</a:t>
            </a:r>
          </a:p>
          <a:p>
            <a:r>
              <a:rPr lang="en-US" sz="2800" b="1" dirty="0"/>
              <a:t>LO 11.4.B</a:t>
            </a:r>
            <a:r>
              <a:rPr lang="en-US" sz="2800" dirty="0"/>
              <a:t> Summarize the evidence that positive emotions contribute to health.</a:t>
            </a:r>
          </a:p>
          <a:p>
            <a:r>
              <a:rPr lang="en-US" sz="2800" b="1" dirty="0"/>
              <a:t>LO 11.4.C</a:t>
            </a:r>
            <a:r>
              <a:rPr lang="en-US" sz="2800" dirty="0"/>
              <a:t> Discuss how confession, forgiveness, and other forms of “letting grievances go” contribute to health benefits. </a:t>
            </a:r>
          </a:p>
        </p:txBody>
      </p:sp>
    </p:spTree>
    <p:extLst>
      <p:ext uri="{BB962C8B-B14F-4D97-AF65-F5344CB8AC3E}">
        <p14:creationId xmlns:p14="http://schemas.microsoft.com/office/powerpoint/2010/main" val="24201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Hostility and Depression: Do </a:t>
            </a:r>
            <a:r>
              <a:rPr lang="en-US" dirty="0" smtClean="0"/>
              <a:t>They</a:t>
            </a:r>
            <a:br>
              <a:rPr lang="en-US" dirty="0" smtClean="0"/>
            </a:br>
            <a:r>
              <a:rPr lang="en-US" dirty="0" smtClean="0"/>
              <a:t>Hurt</a:t>
            </a:r>
            <a:r>
              <a:rPr lang="en-US" dirty="0"/>
              <a:t>? </a:t>
            </a:r>
            <a:r>
              <a:rPr lang="en-US" sz="2000" dirty="0" smtClean="0"/>
              <a:t>(1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Researchers have sought links </a:t>
            </a:r>
            <a:r>
              <a:rPr lang="en-US" dirty="0" smtClean="0"/>
              <a:t>between:</a:t>
            </a:r>
          </a:p>
          <a:p>
            <a:pPr lvl="1"/>
            <a:r>
              <a:rPr lang="en-US" dirty="0" smtClean="0"/>
              <a:t>emotions</a:t>
            </a:r>
          </a:p>
          <a:p>
            <a:pPr lvl="1"/>
            <a:r>
              <a:rPr lang="en-US" dirty="0" smtClean="0"/>
              <a:t>stress</a:t>
            </a:r>
            <a:r>
              <a:rPr lang="en-US" dirty="0"/>
              <a:t>, </a:t>
            </a:r>
            <a:r>
              <a:rPr lang="en-US" dirty="0" smtClean="0"/>
              <a:t>and</a:t>
            </a:r>
          </a:p>
          <a:p>
            <a:pPr lvl="1"/>
            <a:r>
              <a:rPr lang="en-US" dirty="0" smtClean="0"/>
              <a:t>illness</a:t>
            </a:r>
          </a:p>
          <a:p>
            <a:r>
              <a:rPr lang="en-US" dirty="0" smtClean="0"/>
              <a:t>Studies of the “Type A” personality focused on qualities thought to be associated with heart disease.</a:t>
            </a:r>
          </a:p>
          <a:p>
            <a:pPr lvl="1"/>
            <a:r>
              <a:rPr lang="en-US" dirty="0" smtClean="0"/>
              <a:t>ambitiousness, impatience, anger, working hard, high standards</a:t>
            </a:r>
          </a:p>
          <a:p>
            <a:r>
              <a:rPr lang="en-US" dirty="0" smtClean="0"/>
              <a:t>The </a:t>
            </a:r>
            <a:r>
              <a:rPr lang="en-US" dirty="0"/>
              <a:t>toxic ingredient </a:t>
            </a:r>
            <a:r>
              <a:rPr lang="en-US" dirty="0" smtClean="0"/>
              <a:t>turned </a:t>
            </a:r>
            <a:r>
              <a:rPr lang="en-US" dirty="0"/>
              <a:t>out to be </a:t>
            </a:r>
            <a:r>
              <a:rPr lang="en-US" dirty="0" smtClean="0"/>
              <a:t>hostility.</a:t>
            </a:r>
          </a:p>
        </p:txBody>
      </p:sp>
    </p:spTree>
    <p:extLst>
      <p:ext uri="{BB962C8B-B14F-4D97-AF65-F5344CB8AC3E}">
        <p14:creationId xmlns:p14="http://schemas.microsoft.com/office/powerpoint/2010/main" val="105749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Hostility and Depression: Do </a:t>
            </a:r>
            <a:r>
              <a:rPr lang="en-US" dirty="0" smtClean="0"/>
              <a:t>They</a:t>
            </a:r>
            <a:br>
              <a:rPr lang="en-US" dirty="0" smtClean="0"/>
            </a:br>
            <a:r>
              <a:rPr lang="en-US" dirty="0" smtClean="0"/>
              <a:t>Hurt</a:t>
            </a:r>
            <a:r>
              <a:rPr lang="en-US" dirty="0"/>
              <a:t>? </a:t>
            </a:r>
            <a:r>
              <a:rPr lang="en-US" sz="2000" dirty="0" smtClean="0"/>
              <a:t>(2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C</a:t>
            </a:r>
            <a:r>
              <a:rPr lang="en-US" dirty="0" smtClean="0"/>
              <a:t>hronic anger is </a:t>
            </a:r>
            <a:r>
              <a:rPr lang="en-US" dirty="0"/>
              <a:t>a strong risk factor in heart disease</a:t>
            </a:r>
            <a:r>
              <a:rPr lang="en-US" dirty="0" smtClean="0"/>
              <a:t>.</a:t>
            </a:r>
          </a:p>
          <a:p>
            <a:r>
              <a:rPr lang="en-US" dirty="0" smtClean="0"/>
              <a:t>This is especially true if it occurs in </a:t>
            </a:r>
            <a:r>
              <a:rPr lang="en-US" dirty="0"/>
              <a:t>the form </a:t>
            </a:r>
            <a:r>
              <a:rPr lang="en-US" dirty="0" smtClean="0"/>
              <a:t>of </a:t>
            </a:r>
            <a:r>
              <a:rPr lang="en-US" i="1" dirty="0" smtClean="0"/>
              <a:t>cynical</a:t>
            </a:r>
            <a:r>
              <a:rPr lang="en-US" dirty="0" smtClean="0"/>
              <a:t> or </a:t>
            </a:r>
            <a:r>
              <a:rPr lang="en-US" i="1" dirty="0" smtClean="0"/>
              <a:t>antagonistic hostility.</a:t>
            </a:r>
          </a:p>
          <a:p>
            <a:r>
              <a:rPr lang="en-US" dirty="0"/>
              <a:t>Proneness to anger is </a:t>
            </a:r>
            <a:r>
              <a:rPr lang="en-US" dirty="0" smtClean="0"/>
              <a:t>a significant </a:t>
            </a:r>
            <a:r>
              <a:rPr lang="en-US" dirty="0"/>
              <a:t>risk factor </a:t>
            </a:r>
            <a:r>
              <a:rPr lang="en-US" dirty="0" smtClean="0"/>
              <a:t>for: </a:t>
            </a:r>
          </a:p>
          <a:p>
            <a:pPr lvl="1"/>
            <a:r>
              <a:rPr lang="en-US" dirty="0" smtClean="0"/>
              <a:t>impairments </a:t>
            </a:r>
            <a:r>
              <a:rPr lang="en-US" dirty="0"/>
              <a:t>of the immune </a:t>
            </a:r>
            <a:r>
              <a:rPr lang="en-US" dirty="0" smtClean="0"/>
              <a:t>system</a:t>
            </a:r>
          </a:p>
          <a:p>
            <a:pPr lvl="1"/>
            <a:r>
              <a:rPr lang="en-US" dirty="0" smtClean="0"/>
              <a:t>elevated blood pressure</a:t>
            </a:r>
          </a:p>
          <a:p>
            <a:pPr lvl="1"/>
            <a:r>
              <a:rPr lang="en-US" dirty="0" smtClean="0"/>
              <a:t>heart </a:t>
            </a:r>
            <a:r>
              <a:rPr lang="en-US" dirty="0"/>
              <a:t>disease, and </a:t>
            </a:r>
            <a:r>
              <a:rPr lang="en-US" dirty="0" smtClean="0"/>
              <a:t>even</a:t>
            </a:r>
          </a:p>
          <a:p>
            <a:pPr lvl="1"/>
            <a:r>
              <a:rPr lang="en-US" dirty="0" smtClean="0"/>
              <a:t>slower </a:t>
            </a:r>
            <a:r>
              <a:rPr lang="en-US" dirty="0"/>
              <a:t>healing of wounds</a:t>
            </a:r>
          </a:p>
        </p:txBody>
      </p:sp>
    </p:spTree>
    <p:extLst>
      <p:ext uri="{BB962C8B-B14F-4D97-AF65-F5344CB8AC3E}">
        <p14:creationId xmlns:p14="http://schemas.microsoft.com/office/powerpoint/2010/main" val="198964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Hostility and Depression: Do </a:t>
            </a:r>
            <a:r>
              <a:rPr lang="en-US" dirty="0" smtClean="0"/>
              <a:t>They</a:t>
            </a:r>
            <a:br>
              <a:rPr lang="en-US" dirty="0" smtClean="0"/>
            </a:br>
            <a:r>
              <a:rPr lang="en-US" dirty="0" smtClean="0"/>
              <a:t>Hurt</a:t>
            </a:r>
            <a:r>
              <a:rPr lang="en-US" dirty="0"/>
              <a:t>? </a:t>
            </a:r>
            <a:r>
              <a:rPr lang="en-US" sz="2000" dirty="0" smtClean="0"/>
              <a:t>(3 </a:t>
            </a:r>
            <a:r>
              <a:rPr lang="en-US" sz="2000" dirty="0"/>
              <a:t>of </a:t>
            </a:r>
            <a:r>
              <a:rPr lang="en-US" sz="2000" dirty="0" smtClean="0"/>
              <a:t>4) </a:t>
            </a:r>
            <a:endParaRPr lang="en-US" sz="2000" dirty="0"/>
          </a:p>
        </p:txBody>
      </p:sp>
      <p:sp>
        <p:nvSpPr>
          <p:cNvPr id="3" name="Content Placeholder 2"/>
          <p:cNvSpPr>
            <a:spLocks noGrp="1"/>
          </p:cNvSpPr>
          <p:nvPr>
            <p:ph idx="1"/>
          </p:nvPr>
        </p:nvSpPr>
        <p:spPr/>
        <p:txBody>
          <a:bodyPr/>
          <a:lstStyle/>
          <a:p>
            <a:r>
              <a:rPr lang="en-US" dirty="0"/>
              <a:t>Clinical </a:t>
            </a:r>
            <a:r>
              <a:rPr lang="en-US" dirty="0" smtClean="0"/>
              <a:t>depression is </a:t>
            </a:r>
            <a:r>
              <a:rPr lang="en-US" dirty="0"/>
              <a:t>linked to at least a doubled risk </a:t>
            </a:r>
            <a:r>
              <a:rPr lang="en-US" dirty="0" smtClean="0"/>
              <a:t>of:</a:t>
            </a:r>
          </a:p>
          <a:p>
            <a:pPr lvl="1"/>
            <a:r>
              <a:rPr lang="en-US" dirty="0" smtClean="0"/>
              <a:t>later heart attack</a:t>
            </a:r>
          </a:p>
          <a:p>
            <a:pPr lvl="1"/>
            <a:r>
              <a:rPr lang="en-US" dirty="0" smtClean="0"/>
              <a:t>cardiovascular disease</a:t>
            </a:r>
          </a:p>
          <a:p>
            <a:r>
              <a:rPr lang="en-US" dirty="0"/>
              <a:t>For some time, researchers thought that depression might also lead to </a:t>
            </a:r>
            <a:r>
              <a:rPr lang="en-US" dirty="0" smtClean="0"/>
              <a:t>cancer.</a:t>
            </a:r>
          </a:p>
          <a:p>
            <a:r>
              <a:rPr lang="en-US" dirty="0" smtClean="0"/>
              <a:t>But </a:t>
            </a:r>
            <a:r>
              <a:rPr lang="en-US" dirty="0"/>
              <a:t>now it looks as though the reverse is true—that cancer can cause </a:t>
            </a:r>
            <a:r>
              <a:rPr lang="en-US" dirty="0" smtClean="0"/>
              <a:t>depression.</a:t>
            </a:r>
          </a:p>
        </p:txBody>
      </p:sp>
    </p:spTree>
    <p:extLst>
      <p:ext uri="{BB962C8B-B14F-4D97-AF65-F5344CB8AC3E}">
        <p14:creationId xmlns:p14="http://schemas.microsoft.com/office/powerpoint/2010/main" val="3247840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Hostility and Depression: Do </a:t>
            </a:r>
            <a:r>
              <a:rPr lang="en-US" b="1" dirty="0" smtClean="0"/>
              <a:t>They Hurt</a:t>
            </a:r>
            <a:r>
              <a:rPr lang="en-US" b="1" dirty="0"/>
              <a:t>? </a:t>
            </a:r>
            <a:r>
              <a:rPr lang="en-US" sz="2000" b="1" dirty="0" smtClean="0"/>
              <a:t>(4 </a:t>
            </a:r>
            <a:r>
              <a:rPr lang="en-US" sz="2000" b="1" dirty="0"/>
              <a:t>of </a:t>
            </a:r>
            <a:r>
              <a:rPr lang="en-US" sz="2000" b="1" dirty="0" smtClean="0"/>
              <a:t>4) </a:t>
            </a:r>
            <a:br>
              <a:rPr lang="en-US" sz="2000" b="1" dirty="0" smtClean="0"/>
            </a:br>
            <a:r>
              <a:rPr lang="en-US" b="1" dirty="0" smtClean="0"/>
              <a:t>Figure 11.5</a:t>
            </a:r>
            <a:br>
              <a:rPr lang="en-US" b="1" dirty="0" smtClean="0"/>
            </a:br>
            <a:r>
              <a:rPr lang="en-US" b="1" dirty="0"/>
              <a:t>Hostility and </a:t>
            </a:r>
            <a:r>
              <a:rPr lang="en-US" b="1" dirty="0" smtClean="0"/>
              <a:t>Heart Disease</a:t>
            </a:r>
            <a:endParaRPr lang="en-US" b="1" dirty="0"/>
          </a:p>
        </p:txBody>
      </p:sp>
      <p:sp>
        <p:nvSpPr>
          <p:cNvPr id="5" name="Text Placeholder 4"/>
          <p:cNvSpPr>
            <a:spLocks noGrp="1"/>
          </p:cNvSpPr>
          <p:nvPr>
            <p:ph type="body" sz="quarter" idx="13"/>
          </p:nvPr>
        </p:nvSpPr>
        <p:spPr/>
        <p:txBody>
          <a:bodyPr/>
          <a:lstStyle/>
          <a:p>
            <a:r>
              <a:rPr lang="en-US" dirty="0"/>
              <a:t>(Williams, Barefoot, &amp; </a:t>
            </a:r>
            <a:r>
              <a:rPr lang="da-DK" dirty="0"/>
              <a:t>Shekelle, 1985</a:t>
            </a:r>
            <a:r>
              <a:rPr lang="da-DK" dirty="0" smtClean="0"/>
              <a:t>)</a:t>
            </a:r>
            <a:endParaRPr lang="en-US" dirty="0"/>
          </a:p>
        </p:txBody>
      </p:sp>
      <p:pic>
        <p:nvPicPr>
          <p:cNvPr id="2" name="Picture 1" descr="A histogram of incidence of coronary heart disease 25 years later versus hostility score as student has the following data: 0 to 8, 3.5; 9 to 13, 1.25; 14 to 17, 9; and 18 to 31, 12.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1499644"/>
            <a:ext cx="4724400" cy="4443956"/>
          </a:xfrm>
          <a:prstGeom prst="rect">
            <a:avLst/>
          </a:prstGeom>
        </p:spPr>
      </p:pic>
    </p:spTree>
    <p:extLst>
      <p:ext uri="{BB962C8B-B14F-4D97-AF65-F5344CB8AC3E}">
        <p14:creationId xmlns:p14="http://schemas.microsoft.com/office/powerpoint/2010/main" val="165110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Emotions: Do They Help</a:t>
            </a:r>
            <a:r>
              <a:rPr lang="en-US" dirty="0" smtClean="0"/>
              <a:t>?</a:t>
            </a:r>
            <a:r>
              <a:rPr lang="en-US" sz="2000" dirty="0" smtClean="0"/>
              <a:t> </a:t>
            </a:r>
            <a:endParaRPr lang="en-US" sz="2000" dirty="0"/>
          </a:p>
        </p:txBody>
      </p:sp>
      <p:sp>
        <p:nvSpPr>
          <p:cNvPr id="3" name="Content Placeholder 2"/>
          <p:cNvSpPr>
            <a:spLocks noGrp="1"/>
          </p:cNvSpPr>
          <p:nvPr>
            <p:ph idx="1"/>
          </p:nvPr>
        </p:nvSpPr>
        <p:spPr/>
        <p:txBody>
          <a:bodyPr/>
          <a:lstStyle/>
          <a:p>
            <a:r>
              <a:rPr lang="en-US" dirty="0"/>
              <a:t>Just as negative emotions can be unhealthful, positive emotions seem to be </a:t>
            </a:r>
            <a:r>
              <a:rPr lang="en-US" dirty="0" smtClean="0"/>
              <a:t>healthful.</a:t>
            </a:r>
          </a:p>
          <a:p>
            <a:r>
              <a:rPr lang="en-US" dirty="0" smtClean="0"/>
              <a:t>But it </a:t>
            </a:r>
            <a:r>
              <a:rPr lang="en-US" dirty="0"/>
              <a:t>is difficult to separate cause and effect</a:t>
            </a:r>
            <a:r>
              <a:rPr lang="en-US" dirty="0" smtClean="0"/>
              <a:t>.</a:t>
            </a:r>
          </a:p>
          <a:p>
            <a:r>
              <a:rPr lang="en-US" dirty="0" smtClean="0"/>
              <a:t>Positive emotions may:</a:t>
            </a:r>
          </a:p>
          <a:p>
            <a:pPr lvl="1"/>
            <a:r>
              <a:rPr lang="en-US" dirty="0" smtClean="0"/>
              <a:t>be physically beneficial</a:t>
            </a:r>
          </a:p>
          <a:p>
            <a:pPr lvl="1"/>
            <a:r>
              <a:rPr lang="en-US" dirty="0" smtClean="0"/>
              <a:t>dispose people to think more creatively and be more motivated</a:t>
            </a:r>
          </a:p>
          <a:p>
            <a:pPr lvl="1"/>
            <a:r>
              <a:rPr lang="en-US" dirty="0" smtClean="0"/>
              <a:t>help people attract friends and supporters</a:t>
            </a:r>
            <a:endParaRPr lang="en-US" dirty="0"/>
          </a:p>
        </p:txBody>
      </p:sp>
    </p:spTree>
    <p:extLst>
      <p:ext uri="{BB962C8B-B14F-4D97-AF65-F5344CB8AC3E}">
        <p14:creationId xmlns:p14="http://schemas.microsoft.com/office/powerpoint/2010/main" val="326816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Inhibition and Expression</a:t>
            </a:r>
            <a:r>
              <a:rPr lang="en-US" sz="2000" dirty="0"/>
              <a:t> </a:t>
            </a:r>
            <a:r>
              <a:rPr lang="en-US" sz="2000" dirty="0" smtClean="0"/>
              <a:t>(1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Two ways of letting go of negative emotions </a:t>
            </a:r>
            <a:r>
              <a:rPr lang="en-US" dirty="0" smtClean="0"/>
              <a:t>include:</a:t>
            </a:r>
          </a:p>
          <a:p>
            <a:pPr lvl="1"/>
            <a:r>
              <a:rPr lang="en-US" dirty="0" smtClean="0"/>
              <a:t>confession</a:t>
            </a:r>
          </a:p>
          <a:p>
            <a:pPr lvl="1"/>
            <a:r>
              <a:rPr lang="en-US" dirty="0" smtClean="0"/>
              <a:t>forgiveness</a:t>
            </a:r>
          </a:p>
          <a:p>
            <a:r>
              <a:rPr lang="en-US" dirty="0"/>
              <a:t>The goal is </a:t>
            </a:r>
            <a:r>
              <a:rPr lang="en-US" dirty="0" smtClean="0"/>
              <a:t>to:</a:t>
            </a:r>
          </a:p>
          <a:p>
            <a:pPr lvl="1"/>
            <a:r>
              <a:rPr lang="en-US" dirty="0" smtClean="0"/>
              <a:t>achieve </a:t>
            </a:r>
            <a:r>
              <a:rPr lang="en-US" dirty="0"/>
              <a:t>insight and </a:t>
            </a:r>
            <a:r>
              <a:rPr lang="en-US" dirty="0" smtClean="0"/>
              <a:t>understanding</a:t>
            </a:r>
            <a:endParaRPr lang="en-US" dirty="0"/>
          </a:p>
          <a:p>
            <a:pPr lvl="1"/>
            <a:r>
              <a:rPr lang="en-US" dirty="0" smtClean="0"/>
              <a:t>distance </a:t>
            </a:r>
            <a:r>
              <a:rPr lang="en-US" dirty="0"/>
              <a:t>oneself from the bad experience, </a:t>
            </a:r>
            <a:r>
              <a:rPr lang="en-US" dirty="0" smtClean="0"/>
              <a:t>and</a:t>
            </a:r>
          </a:p>
          <a:p>
            <a:pPr lvl="1"/>
            <a:r>
              <a:rPr lang="en-US" dirty="0" smtClean="0"/>
              <a:t>let </a:t>
            </a:r>
            <a:r>
              <a:rPr lang="en-US" dirty="0"/>
              <a:t>go of </a:t>
            </a:r>
            <a:r>
              <a:rPr lang="en-US" dirty="0" smtClean="0"/>
              <a:t>grudges</a:t>
            </a:r>
            <a:endParaRPr lang="en-US" dirty="0"/>
          </a:p>
        </p:txBody>
      </p:sp>
    </p:spTree>
    <p:extLst>
      <p:ext uri="{BB962C8B-B14F-4D97-AF65-F5344CB8AC3E}">
        <p14:creationId xmlns:p14="http://schemas.microsoft.com/office/powerpoint/2010/main" val="358132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Inhibition and Expression</a:t>
            </a:r>
            <a:r>
              <a:rPr lang="en-US" sz="2000" dirty="0"/>
              <a:t> </a:t>
            </a:r>
            <a:r>
              <a:rPr lang="en-US" sz="2000" dirty="0" smtClean="0"/>
              <a:t>(2 </a:t>
            </a:r>
            <a:r>
              <a:rPr lang="en-US" sz="2000" dirty="0"/>
              <a:t>of </a:t>
            </a:r>
            <a:r>
              <a:rPr lang="en-US" sz="2000" dirty="0" smtClean="0"/>
              <a:t>3) </a:t>
            </a:r>
            <a:endParaRPr lang="en-US" sz="2000" dirty="0"/>
          </a:p>
        </p:txBody>
      </p:sp>
      <p:sp>
        <p:nvSpPr>
          <p:cNvPr id="3" name="Content Placeholder 2"/>
          <p:cNvSpPr>
            <a:spLocks noGrp="1"/>
          </p:cNvSpPr>
          <p:nvPr>
            <p:ph idx="1"/>
          </p:nvPr>
        </p:nvSpPr>
        <p:spPr/>
        <p:txBody>
          <a:bodyPr/>
          <a:lstStyle/>
          <a:p>
            <a:r>
              <a:rPr lang="en-US" dirty="0"/>
              <a:t>Forgiveness can be harmful, of course, if it keeps people in violent and abusive relationships</a:t>
            </a:r>
            <a:r>
              <a:rPr lang="en-US" dirty="0" smtClean="0"/>
              <a:t>.</a:t>
            </a:r>
          </a:p>
          <a:p>
            <a:r>
              <a:rPr lang="en-US" dirty="0"/>
              <a:t>Forgiveness does </a:t>
            </a:r>
            <a:r>
              <a:rPr lang="en-US" i="1" dirty="0"/>
              <a:t>not</a:t>
            </a:r>
            <a:r>
              <a:rPr lang="en-US" dirty="0"/>
              <a:t> mean that the offended person denies, ignores, or excuses </a:t>
            </a:r>
            <a:r>
              <a:rPr lang="en-US" dirty="0" smtClean="0"/>
              <a:t>the offense</a:t>
            </a:r>
            <a:r>
              <a:rPr lang="en-US" dirty="0"/>
              <a:t>, which might be serious</a:t>
            </a:r>
            <a:r>
              <a:rPr lang="en-US" dirty="0" smtClean="0"/>
              <a:t>.</a:t>
            </a:r>
          </a:p>
          <a:p>
            <a:r>
              <a:rPr lang="en-US" dirty="0" smtClean="0"/>
              <a:t>It </a:t>
            </a:r>
            <a:r>
              <a:rPr lang="en-US" dirty="0"/>
              <a:t>does mean that the victim is able, finally, </a:t>
            </a:r>
            <a:r>
              <a:rPr lang="en-US" dirty="0" smtClean="0"/>
              <a:t>to:</a:t>
            </a:r>
          </a:p>
          <a:p>
            <a:pPr lvl="1"/>
            <a:r>
              <a:rPr lang="en-US" dirty="0" smtClean="0"/>
              <a:t>come </a:t>
            </a:r>
            <a:r>
              <a:rPr lang="en-US" dirty="0"/>
              <a:t>to </a:t>
            </a:r>
            <a:r>
              <a:rPr lang="en-US" dirty="0" smtClean="0"/>
              <a:t>terms with </a:t>
            </a:r>
            <a:r>
              <a:rPr lang="en-US" dirty="0"/>
              <a:t>the injustice </a:t>
            </a:r>
            <a:r>
              <a:rPr lang="en-US" dirty="0" smtClean="0"/>
              <a:t>and</a:t>
            </a:r>
          </a:p>
          <a:p>
            <a:pPr lvl="1"/>
            <a:r>
              <a:rPr lang="en-US" dirty="0" smtClean="0"/>
              <a:t>let </a:t>
            </a:r>
            <a:r>
              <a:rPr lang="en-US" dirty="0"/>
              <a:t>go of obsessive feelings of hurt, rage, and </a:t>
            </a:r>
            <a:r>
              <a:rPr lang="en-US" dirty="0" smtClean="0"/>
              <a:t>vengefulness</a:t>
            </a:r>
            <a:endParaRPr lang="en-US" dirty="0"/>
          </a:p>
        </p:txBody>
      </p:sp>
    </p:spTree>
    <p:extLst>
      <p:ext uri="{BB962C8B-B14F-4D97-AF65-F5344CB8AC3E}">
        <p14:creationId xmlns:p14="http://schemas.microsoft.com/office/powerpoint/2010/main" val="2026499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Face </a:t>
            </a:r>
            <a:r>
              <a:rPr lang="en-US" sz="2000" dirty="0" smtClean="0"/>
              <a:t>(2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smtClean="0"/>
              <a:t>Ekman gathered evidence that facial </a:t>
            </a:r>
            <a:r>
              <a:rPr lang="en-US" dirty="0"/>
              <a:t>expressions are widely recognized across </a:t>
            </a:r>
            <a:r>
              <a:rPr lang="en-US" dirty="0" smtClean="0"/>
              <a:t>cultures:</a:t>
            </a:r>
          </a:p>
          <a:p>
            <a:pPr lvl="1"/>
            <a:r>
              <a:rPr lang="en-US" dirty="0" smtClean="0"/>
              <a:t>anger</a:t>
            </a:r>
          </a:p>
          <a:p>
            <a:pPr lvl="1"/>
            <a:r>
              <a:rPr lang="en-US" dirty="0" smtClean="0"/>
              <a:t>fear</a:t>
            </a:r>
          </a:p>
          <a:p>
            <a:pPr lvl="1"/>
            <a:r>
              <a:rPr lang="en-US" dirty="0" smtClean="0"/>
              <a:t>sadness</a:t>
            </a:r>
          </a:p>
          <a:p>
            <a:pPr lvl="1"/>
            <a:r>
              <a:rPr lang="en-US" dirty="0" smtClean="0"/>
              <a:t>happiness</a:t>
            </a:r>
          </a:p>
          <a:p>
            <a:pPr lvl="1"/>
            <a:r>
              <a:rPr lang="en-US" dirty="0" smtClean="0"/>
              <a:t>disgust</a:t>
            </a:r>
          </a:p>
          <a:p>
            <a:pPr lvl="1"/>
            <a:r>
              <a:rPr lang="en-US" dirty="0" smtClean="0"/>
              <a:t>surprise</a:t>
            </a:r>
          </a:p>
          <a:p>
            <a:pPr lvl="1"/>
            <a:r>
              <a:rPr lang="en-US" dirty="0" smtClean="0"/>
              <a:t>contempt</a:t>
            </a:r>
          </a:p>
          <a:p>
            <a:pPr lvl="1"/>
            <a:r>
              <a:rPr lang="en-US" dirty="0" smtClean="0"/>
              <a:t>(and possibly) pride </a:t>
            </a:r>
            <a:endParaRPr lang="en-US" dirty="0"/>
          </a:p>
        </p:txBody>
      </p:sp>
    </p:spTree>
    <p:extLst>
      <p:ext uri="{BB962C8B-B14F-4D97-AF65-F5344CB8AC3E}">
        <p14:creationId xmlns:p14="http://schemas.microsoft.com/office/powerpoint/2010/main" val="98259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 Inhibition and Expression</a:t>
            </a:r>
            <a:r>
              <a:rPr lang="en-US" sz="2000" b="1" dirty="0"/>
              <a:t> </a:t>
            </a:r>
            <a:r>
              <a:rPr lang="en-US" sz="2000" b="1" dirty="0" smtClean="0"/>
              <a:t>(3 </a:t>
            </a:r>
            <a:r>
              <a:rPr lang="en-US" sz="2000" b="1" dirty="0"/>
              <a:t>of </a:t>
            </a:r>
            <a:r>
              <a:rPr lang="en-US" sz="2000" b="1" dirty="0" smtClean="0"/>
              <a:t>3) </a:t>
            </a:r>
            <a:br>
              <a:rPr lang="en-US" sz="2000" b="1" dirty="0" smtClean="0"/>
            </a:br>
            <a:r>
              <a:rPr lang="en-US" b="1" dirty="0" smtClean="0"/>
              <a:t>Figure 11.6</a:t>
            </a:r>
            <a:br>
              <a:rPr lang="en-US" b="1" dirty="0" smtClean="0"/>
            </a:br>
            <a:r>
              <a:rPr lang="en-US" b="1" dirty="0" smtClean="0"/>
              <a:t>Heartfelt Forgiveness</a:t>
            </a:r>
            <a:endParaRPr lang="en-US" b="1" dirty="0"/>
          </a:p>
        </p:txBody>
      </p:sp>
      <p:pic>
        <p:nvPicPr>
          <p:cNvPr id="3" name="Picture 2" descr="A bar graph of beats per minute in change scores versus types of thoughts. The following list provides the data from the graph, with the first number being imagery and the second number being recovery: hurt, 2.95, 1.5; grudge, 2.5, 1; empathy, 1, 0.6; forgiveness, 0.5, 0.1.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718" y="1600200"/>
            <a:ext cx="6730882" cy="4648200"/>
          </a:xfrm>
          <a:prstGeom prst="rect">
            <a:avLst/>
          </a:prstGeom>
        </p:spPr>
      </p:pic>
    </p:spTree>
    <p:extLst>
      <p:ext uri="{BB962C8B-B14F-4D97-AF65-F5344CB8AC3E}">
        <p14:creationId xmlns:p14="http://schemas.microsoft.com/office/powerpoint/2010/main" val="123413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Coping with Stress </a:t>
            </a:r>
          </a:p>
        </p:txBody>
      </p:sp>
      <p:sp>
        <p:nvSpPr>
          <p:cNvPr id="5" name="Content Placeholder 4"/>
          <p:cNvSpPr>
            <a:spLocks noGrp="1"/>
          </p:cNvSpPr>
          <p:nvPr>
            <p:ph idx="1"/>
          </p:nvPr>
        </p:nvSpPr>
        <p:spPr/>
        <p:txBody>
          <a:bodyPr/>
          <a:lstStyle/>
          <a:p>
            <a:r>
              <a:rPr lang="en-US" sz="2800" b="1" dirty="0"/>
              <a:t>LO 11.5.A</a:t>
            </a:r>
            <a:r>
              <a:rPr lang="en-US" sz="2800" dirty="0"/>
              <a:t> Discuss how emotion-focused coping and problem-focused coping contribute to the problem-solving approach to dealing with stress.</a:t>
            </a:r>
          </a:p>
          <a:p>
            <a:r>
              <a:rPr lang="en-US" sz="2800" b="1" dirty="0"/>
              <a:t>LO 11.5.B</a:t>
            </a:r>
            <a:r>
              <a:rPr lang="en-US" sz="2800" dirty="0"/>
              <a:t> Describe three effective coping strategies that rely on rethinking the stressful problem at hand, and give an example of each.</a:t>
            </a:r>
          </a:p>
          <a:p>
            <a:r>
              <a:rPr lang="en-US" sz="2800" b="1" dirty="0"/>
              <a:t>LO 11.5.C</a:t>
            </a:r>
            <a:r>
              <a:rPr lang="en-US" sz="2800" dirty="0"/>
              <a:t> Discuss the ways in which friends can help or hinder successful coping efforts. </a:t>
            </a:r>
          </a:p>
        </p:txBody>
      </p:sp>
    </p:spTree>
    <p:extLst>
      <p:ext uri="{BB962C8B-B14F-4D97-AF65-F5344CB8AC3E}">
        <p14:creationId xmlns:p14="http://schemas.microsoft.com/office/powerpoint/2010/main" val="26113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the </a:t>
            </a:r>
            <a:r>
              <a:rPr lang="en-US" dirty="0" smtClean="0"/>
              <a:t>Problem</a:t>
            </a:r>
            <a:endParaRPr lang="en-US" dirty="0"/>
          </a:p>
        </p:txBody>
      </p:sp>
      <p:sp>
        <p:nvSpPr>
          <p:cNvPr id="3" name="Content Placeholder 2"/>
          <p:cNvSpPr>
            <a:spLocks noGrp="1"/>
          </p:cNvSpPr>
          <p:nvPr>
            <p:ph idx="1"/>
          </p:nvPr>
        </p:nvSpPr>
        <p:spPr/>
        <p:txBody>
          <a:bodyPr/>
          <a:lstStyle/>
          <a:p>
            <a:r>
              <a:rPr lang="en-US" dirty="0"/>
              <a:t>An effective approach to coping is </a:t>
            </a:r>
            <a:r>
              <a:rPr lang="en-US" dirty="0" smtClean="0"/>
              <a:t>to focus </a:t>
            </a:r>
            <a:r>
              <a:rPr lang="en-US" dirty="0"/>
              <a:t>on solving the problem (</a:t>
            </a:r>
            <a:r>
              <a:rPr lang="en-US" i="1" dirty="0"/>
              <a:t>problem-focused coping</a:t>
            </a:r>
            <a:r>
              <a:rPr lang="en-US" dirty="0" smtClean="0"/>
              <a:t>).</a:t>
            </a:r>
          </a:p>
          <a:p>
            <a:pPr lvl="1"/>
            <a:r>
              <a:rPr lang="en-US" dirty="0" smtClean="0"/>
              <a:t>The specific </a:t>
            </a:r>
            <a:r>
              <a:rPr lang="en-US" dirty="0"/>
              <a:t>steps in problem-focused coping depend on the nature of the </a:t>
            </a:r>
            <a:r>
              <a:rPr lang="en-US" dirty="0" smtClean="0"/>
              <a:t>problem.</a:t>
            </a:r>
          </a:p>
          <a:p>
            <a:r>
              <a:rPr lang="en-US" dirty="0" smtClean="0"/>
              <a:t>An ineffective approach is </a:t>
            </a:r>
            <a:r>
              <a:rPr lang="en-US" dirty="0"/>
              <a:t>venting the emotions caused by the problem (</a:t>
            </a:r>
            <a:r>
              <a:rPr lang="en-US" i="1" dirty="0"/>
              <a:t>emotion-focused coping</a:t>
            </a:r>
            <a:r>
              <a:rPr lang="en-US" dirty="0"/>
              <a:t>)</a:t>
            </a:r>
            <a:r>
              <a:rPr lang="en-US" dirty="0" smtClean="0"/>
              <a:t>.</a:t>
            </a:r>
          </a:p>
          <a:p>
            <a:pPr lvl="1"/>
            <a:r>
              <a:rPr lang="en-US" dirty="0"/>
              <a:t>Emotion-focused coping concentrates on the emotions </a:t>
            </a:r>
            <a:r>
              <a:rPr lang="en-US" dirty="0" smtClean="0"/>
              <a:t>the problem </a:t>
            </a:r>
            <a:r>
              <a:rPr lang="en-US" dirty="0"/>
              <a:t>has caused, whether anger, anxiety, or grief.</a:t>
            </a:r>
            <a:r>
              <a:rPr lang="en-US" dirty="0" smtClean="0"/>
              <a:t> </a:t>
            </a:r>
            <a:endParaRPr lang="en-US" dirty="0"/>
          </a:p>
        </p:txBody>
      </p:sp>
    </p:spTree>
    <p:extLst>
      <p:ext uri="{BB962C8B-B14F-4D97-AF65-F5344CB8AC3E}">
        <p14:creationId xmlns:p14="http://schemas.microsoft.com/office/powerpoint/2010/main" val="259907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Rethinking the </a:t>
            </a:r>
            <a:r>
              <a:rPr lang="en-US" dirty="0" smtClean="0"/>
              <a:t>Problem</a:t>
            </a:r>
            <a:endParaRPr lang="en-US" sz="2000" dirty="0"/>
          </a:p>
        </p:txBody>
      </p:sp>
      <p:sp>
        <p:nvSpPr>
          <p:cNvPr id="3" name="Content Placeholder 2"/>
          <p:cNvSpPr>
            <a:spLocks noGrp="1"/>
          </p:cNvSpPr>
          <p:nvPr>
            <p:ph idx="1"/>
          </p:nvPr>
        </p:nvSpPr>
        <p:spPr/>
        <p:txBody>
          <a:bodyPr/>
          <a:lstStyle/>
          <a:p>
            <a:r>
              <a:rPr lang="en-US" dirty="0"/>
              <a:t>Some problems cannot be </a:t>
            </a:r>
            <a:r>
              <a:rPr lang="en-US" dirty="0" smtClean="0"/>
              <a:t>solved.</a:t>
            </a:r>
          </a:p>
          <a:p>
            <a:r>
              <a:rPr lang="en-US" dirty="0"/>
              <a:t>Health </a:t>
            </a:r>
            <a:r>
              <a:rPr lang="en-US" dirty="0" smtClean="0"/>
              <a:t>psychologists have </a:t>
            </a:r>
            <a:r>
              <a:rPr lang="en-US" dirty="0"/>
              <a:t>identified three effective cognitive coping methods</a:t>
            </a:r>
            <a:r>
              <a:rPr lang="en-US" dirty="0" smtClean="0"/>
              <a:t>:</a:t>
            </a:r>
          </a:p>
          <a:p>
            <a:pPr lvl="1"/>
            <a:r>
              <a:rPr lang="en-US" i="1" dirty="0" smtClean="0"/>
              <a:t>reappraisal </a:t>
            </a:r>
            <a:r>
              <a:rPr lang="en-US" dirty="0" smtClean="0"/>
              <a:t>of the situation</a:t>
            </a:r>
          </a:p>
          <a:p>
            <a:pPr lvl="1"/>
            <a:r>
              <a:rPr lang="en-US" dirty="0" smtClean="0"/>
              <a:t>learning </a:t>
            </a:r>
            <a:r>
              <a:rPr lang="en-US" dirty="0"/>
              <a:t>from the experience, </a:t>
            </a:r>
            <a:r>
              <a:rPr lang="en-US" dirty="0" smtClean="0"/>
              <a:t>and</a:t>
            </a:r>
          </a:p>
          <a:p>
            <a:pPr lvl="1"/>
            <a:r>
              <a:rPr lang="en-US" dirty="0" smtClean="0"/>
              <a:t>making social comparisons</a:t>
            </a:r>
          </a:p>
          <a:p>
            <a:r>
              <a:rPr lang="en-US" dirty="0" smtClean="0"/>
              <a:t>Rethinking can </a:t>
            </a:r>
            <a:r>
              <a:rPr lang="en-US" dirty="0"/>
              <a:t>provide new insights and a revised frame of mind. </a:t>
            </a:r>
          </a:p>
        </p:txBody>
      </p:sp>
    </p:spTree>
    <p:extLst>
      <p:ext uri="{BB962C8B-B14F-4D97-AF65-F5344CB8AC3E}">
        <p14:creationId xmlns:p14="http://schemas.microsoft.com/office/powerpoint/2010/main" val="413877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on Social Support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Social support is essential in maintaining physical health and emotional well-</a:t>
            </a:r>
            <a:r>
              <a:rPr lang="en-US" dirty="0" smtClean="0"/>
              <a:t>being.</a:t>
            </a:r>
          </a:p>
          <a:p>
            <a:r>
              <a:rPr lang="en-US" dirty="0" smtClean="0"/>
              <a:t>Relationships and social groups provide individuals with a sense of:</a:t>
            </a:r>
          </a:p>
          <a:p>
            <a:pPr lvl="1"/>
            <a:r>
              <a:rPr lang="en-US" dirty="0" smtClean="0"/>
              <a:t>meaning</a:t>
            </a:r>
          </a:p>
          <a:p>
            <a:pPr lvl="1"/>
            <a:r>
              <a:rPr lang="en-US" dirty="0" smtClean="0"/>
              <a:t>purpose</a:t>
            </a:r>
          </a:p>
          <a:p>
            <a:pPr lvl="1"/>
            <a:r>
              <a:rPr lang="en-US" dirty="0" smtClean="0"/>
              <a:t>belonging</a:t>
            </a:r>
          </a:p>
          <a:p>
            <a:r>
              <a:rPr lang="en-US" dirty="0" smtClean="0"/>
              <a:t>Social support prolongs </a:t>
            </a:r>
            <a:r>
              <a:rPr lang="en-US" dirty="0"/>
              <a:t>life and speeds recovery from illness. </a:t>
            </a:r>
          </a:p>
        </p:txBody>
      </p:sp>
    </p:spTree>
    <p:extLst>
      <p:ext uri="{BB962C8B-B14F-4D97-AF65-F5344CB8AC3E}">
        <p14:creationId xmlns:p14="http://schemas.microsoft.com/office/powerpoint/2010/main" val="1094511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on Social Support </a:t>
            </a:r>
            <a:r>
              <a:rPr lang="en-US" sz="2000" dirty="0" smtClean="0"/>
              <a:t>(2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When social support comes from a loving partner, its benefits on the immune </a:t>
            </a:r>
            <a:r>
              <a:rPr lang="en-US" dirty="0" smtClean="0"/>
              <a:t>system are </a:t>
            </a:r>
            <a:r>
              <a:rPr lang="en-US" dirty="0"/>
              <a:t>especially powerful.</a:t>
            </a:r>
            <a:endParaRPr lang="en-US" dirty="0" smtClean="0"/>
          </a:p>
          <a:p>
            <a:r>
              <a:rPr lang="en-US" dirty="0" smtClean="0"/>
              <a:t>A </a:t>
            </a:r>
            <a:r>
              <a:rPr lang="en-US" dirty="0"/>
              <a:t>touch or a hug from a supportive </a:t>
            </a:r>
            <a:r>
              <a:rPr lang="en-US" dirty="0" smtClean="0"/>
              <a:t>partner:</a:t>
            </a:r>
          </a:p>
          <a:p>
            <a:pPr lvl="1"/>
            <a:r>
              <a:rPr lang="en-US" dirty="0" smtClean="0"/>
              <a:t>calms </a:t>
            </a:r>
            <a:r>
              <a:rPr lang="en-US" dirty="0"/>
              <a:t>the alarm circuits of the brain </a:t>
            </a:r>
            <a:r>
              <a:rPr lang="en-US" dirty="0" smtClean="0"/>
              <a:t>and</a:t>
            </a:r>
          </a:p>
          <a:p>
            <a:pPr lvl="1"/>
            <a:r>
              <a:rPr lang="en-US" dirty="0" smtClean="0"/>
              <a:t>raises </a:t>
            </a:r>
            <a:r>
              <a:rPr lang="en-US" dirty="0"/>
              <a:t>levels of </a:t>
            </a:r>
            <a:r>
              <a:rPr lang="en-US" i="1" dirty="0" smtClean="0"/>
              <a:t>oxytocin</a:t>
            </a:r>
            <a:endParaRPr lang="en-US" dirty="0" smtClean="0"/>
          </a:p>
          <a:p>
            <a:r>
              <a:rPr lang="en-US" dirty="0" smtClean="0"/>
              <a:t>This </a:t>
            </a:r>
            <a:r>
              <a:rPr lang="en-US" dirty="0"/>
              <a:t>may result in reduced heart rate and blood pressure</a:t>
            </a:r>
            <a:r>
              <a:rPr lang="en-US" dirty="0" smtClean="0"/>
              <a:t>.</a:t>
            </a:r>
            <a:endParaRPr lang="en-US" dirty="0"/>
          </a:p>
        </p:txBody>
      </p:sp>
    </p:spTree>
    <p:extLst>
      <p:ext uri="{BB962C8B-B14F-4D97-AF65-F5344CB8AC3E}">
        <p14:creationId xmlns:p14="http://schemas.microsoft.com/office/powerpoint/2010/main" val="330024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on Social Support </a:t>
            </a:r>
            <a:r>
              <a:rPr lang="en-US" sz="2000" dirty="0" smtClean="0"/>
              <a:t>(3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However, friends and family can also be sources of stress</a:t>
            </a:r>
            <a:r>
              <a:rPr lang="en-US" dirty="0" smtClean="0"/>
              <a:t>.</a:t>
            </a:r>
          </a:p>
          <a:p>
            <a:r>
              <a:rPr lang="en-US" dirty="0"/>
              <a:t>In close relationships, couples who fight in a hostile and negative way show impaired immune function</a:t>
            </a:r>
            <a:r>
              <a:rPr lang="en-US" dirty="0" smtClean="0"/>
              <a:t>.</a:t>
            </a:r>
            <a:endParaRPr lang="en-US" dirty="0"/>
          </a:p>
        </p:txBody>
      </p:sp>
    </p:spTree>
    <p:extLst>
      <p:ext uri="{BB962C8B-B14F-4D97-AF65-F5344CB8AC3E}">
        <p14:creationId xmlns:p14="http://schemas.microsoft.com/office/powerpoint/2010/main" val="3031576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Drawing on Social Support </a:t>
            </a:r>
            <a:r>
              <a:rPr lang="en-US" sz="2000" b="1" dirty="0" smtClean="0"/>
              <a:t>(4 </a:t>
            </a:r>
            <a:r>
              <a:rPr lang="en-US" sz="2000" b="1" dirty="0"/>
              <a:t>of </a:t>
            </a:r>
            <a:r>
              <a:rPr lang="en-US" sz="2000" b="1" dirty="0" smtClean="0"/>
              <a:t>4) </a:t>
            </a:r>
            <a:br>
              <a:rPr lang="en-US" sz="2000" b="1" dirty="0" smtClean="0"/>
            </a:br>
            <a:r>
              <a:rPr lang="en-US" b="1" dirty="0" smtClean="0"/>
              <a:t>Figure 11.7</a:t>
            </a:r>
            <a:br>
              <a:rPr lang="en-US" b="1" dirty="0" smtClean="0"/>
            </a:br>
            <a:r>
              <a:rPr lang="en-US" b="1" dirty="0" smtClean="0"/>
              <a:t>Hugs and Health</a:t>
            </a:r>
            <a:endParaRPr lang="en-US" sz="2800" b="1" dirty="0"/>
          </a:p>
        </p:txBody>
      </p:sp>
      <p:sp>
        <p:nvSpPr>
          <p:cNvPr id="5" name="Text Placeholder 4"/>
          <p:cNvSpPr>
            <a:spLocks noGrp="1"/>
          </p:cNvSpPr>
          <p:nvPr>
            <p:ph type="body" sz="quarter" idx="13"/>
          </p:nvPr>
        </p:nvSpPr>
        <p:spPr/>
        <p:txBody>
          <a:bodyPr/>
          <a:lstStyle/>
          <a:p>
            <a:r>
              <a:rPr lang="en-US" dirty="0"/>
              <a:t>(</a:t>
            </a:r>
            <a:r>
              <a:rPr lang="en-US" dirty="0" err="1"/>
              <a:t>Coan</a:t>
            </a:r>
            <a:r>
              <a:rPr lang="en-US" dirty="0"/>
              <a:t>, Schaefer, </a:t>
            </a:r>
            <a:r>
              <a:rPr lang="en-US" dirty="0" smtClean="0"/>
              <a:t>&amp; Davidson</a:t>
            </a:r>
            <a:r>
              <a:rPr lang="en-US" dirty="0"/>
              <a:t>, 2006)</a:t>
            </a:r>
          </a:p>
        </p:txBody>
      </p:sp>
      <p:pic>
        <p:nvPicPr>
          <p:cNvPr id="3" name="Picture 2" descr="A bar graph of percent of activity change under stress versus types of comfort. The following list provides the data from the graph: alone, 0.13; stranger, 0.12; husband, 0.10; and super couple, 0.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812" y="1447800"/>
            <a:ext cx="5167608" cy="4572000"/>
          </a:xfrm>
          <a:prstGeom prst="rect">
            <a:avLst/>
          </a:prstGeom>
        </p:spPr>
      </p:pic>
    </p:spTree>
    <p:extLst>
      <p:ext uri="{BB962C8B-B14F-4D97-AF65-F5344CB8AC3E}">
        <p14:creationId xmlns:p14="http://schemas.microsoft.com/office/powerpoint/2010/main" val="339886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Face </a:t>
            </a:r>
            <a:r>
              <a:rPr lang="en-US" sz="2000" dirty="0" smtClean="0"/>
              <a:t>(3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smtClean="0"/>
              <a:t>Facial </a:t>
            </a:r>
            <a:r>
              <a:rPr lang="en-US" dirty="0"/>
              <a:t>expressions not </a:t>
            </a:r>
            <a:r>
              <a:rPr lang="en-US" dirty="0" smtClean="0"/>
              <a:t>only reflect </a:t>
            </a:r>
            <a:r>
              <a:rPr lang="en-US" dirty="0"/>
              <a:t>our internal feelings but also </a:t>
            </a:r>
            <a:r>
              <a:rPr lang="en-US" i="1" dirty="0"/>
              <a:t>influence</a:t>
            </a:r>
            <a:r>
              <a:rPr lang="en-US" dirty="0"/>
              <a:t> them</a:t>
            </a:r>
            <a:r>
              <a:rPr lang="en-US" dirty="0" smtClean="0"/>
              <a:t>.</a:t>
            </a:r>
          </a:p>
          <a:p>
            <a:r>
              <a:rPr lang="en-US" dirty="0" smtClean="0"/>
              <a:t>In </a:t>
            </a:r>
            <a:r>
              <a:rPr lang="en-US" dirty="0"/>
              <a:t>the process of </a:t>
            </a:r>
            <a:r>
              <a:rPr lang="en-US" i="1" dirty="0"/>
              <a:t>facial feedback</a:t>
            </a:r>
            <a:r>
              <a:rPr lang="en-US" dirty="0"/>
              <a:t>, </a:t>
            </a:r>
            <a:r>
              <a:rPr lang="en-US" dirty="0" smtClean="0"/>
              <a:t>the facial </a:t>
            </a:r>
            <a:r>
              <a:rPr lang="en-US" dirty="0"/>
              <a:t>muscles send messages to the brain about the basic emotion being </a:t>
            </a:r>
            <a:r>
              <a:rPr lang="en-US" dirty="0" smtClean="0"/>
              <a:t>expressed.</a:t>
            </a:r>
          </a:p>
          <a:p>
            <a:pPr lvl="1"/>
            <a:r>
              <a:rPr lang="en-US" dirty="0" smtClean="0"/>
              <a:t>a smile tells </a:t>
            </a:r>
            <a:r>
              <a:rPr lang="en-US" dirty="0"/>
              <a:t>us that we’re </a:t>
            </a:r>
            <a:r>
              <a:rPr lang="en-US" dirty="0" smtClean="0"/>
              <a:t>happy</a:t>
            </a:r>
          </a:p>
          <a:p>
            <a:pPr lvl="1"/>
            <a:r>
              <a:rPr lang="en-US" dirty="0" smtClean="0"/>
              <a:t>a </a:t>
            </a:r>
            <a:r>
              <a:rPr lang="en-US" dirty="0"/>
              <a:t>frown that we’re angry or </a:t>
            </a:r>
            <a:r>
              <a:rPr lang="en-US" dirty="0" smtClean="0"/>
              <a:t>perplexed</a:t>
            </a:r>
            <a:endParaRPr lang="en-US" dirty="0"/>
          </a:p>
        </p:txBody>
      </p:sp>
    </p:spTree>
    <p:extLst>
      <p:ext uri="{BB962C8B-B14F-4D97-AF65-F5344CB8AC3E}">
        <p14:creationId xmlns:p14="http://schemas.microsoft.com/office/powerpoint/2010/main" val="3705903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Face </a:t>
            </a:r>
            <a:r>
              <a:rPr lang="en-US" sz="2000" dirty="0" smtClean="0"/>
              <a:t>(4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smtClean="0"/>
              <a:t>There </a:t>
            </a:r>
            <a:r>
              <a:rPr lang="en-US" dirty="0"/>
              <a:t>are important cultural and </a:t>
            </a:r>
            <a:r>
              <a:rPr lang="en-US" dirty="0" smtClean="0"/>
              <a:t>social limits </a:t>
            </a:r>
            <a:r>
              <a:rPr lang="en-US" dirty="0"/>
              <a:t>to the universal </a:t>
            </a:r>
            <a:r>
              <a:rPr lang="en-US" i="1" dirty="0"/>
              <a:t>readability</a:t>
            </a:r>
            <a:r>
              <a:rPr lang="en-US" dirty="0"/>
              <a:t> of facial expressions.</a:t>
            </a:r>
            <a:endParaRPr lang="en-US" dirty="0" smtClean="0"/>
          </a:p>
          <a:p>
            <a:r>
              <a:rPr lang="en-US" dirty="0" smtClean="0"/>
              <a:t>An </a:t>
            </a:r>
            <a:r>
              <a:rPr lang="en-US" dirty="0"/>
              <a:t>accurate reading of others’ facial expressions increases among members of the same </a:t>
            </a:r>
            <a:r>
              <a:rPr lang="en-US" dirty="0" smtClean="0"/>
              <a:t>ethnicity.</a:t>
            </a:r>
          </a:p>
          <a:p>
            <a:r>
              <a:rPr lang="en-US" dirty="0" smtClean="0"/>
              <a:t>It also </a:t>
            </a:r>
            <a:r>
              <a:rPr lang="en-US" dirty="0"/>
              <a:t>depends on the social context</a:t>
            </a:r>
            <a:r>
              <a:rPr lang="en-US" dirty="0" smtClean="0"/>
              <a:t>.</a:t>
            </a:r>
          </a:p>
          <a:p>
            <a:r>
              <a:rPr lang="en-US" dirty="0" smtClean="0"/>
              <a:t>People can interpret identical facial expressions in very different ways, depending on the situation.</a:t>
            </a:r>
          </a:p>
        </p:txBody>
      </p:sp>
    </p:spTree>
    <p:extLst>
      <p:ext uri="{BB962C8B-B14F-4D97-AF65-F5344CB8AC3E}">
        <p14:creationId xmlns:p14="http://schemas.microsoft.com/office/powerpoint/2010/main" val="4278640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Face </a:t>
            </a:r>
            <a:r>
              <a:rPr lang="en-US" sz="2000" dirty="0" smtClean="0"/>
              <a:t>(5 </a:t>
            </a:r>
            <a:r>
              <a:rPr lang="en-US" sz="2000" dirty="0"/>
              <a:t>of </a:t>
            </a:r>
            <a:r>
              <a:rPr lang="en-US" sz="2000" dirty="0" smtClean="0"/>
              <a:t>6) </a:t>
            </a:r>
            <a:endParaRPr lang="en-US" dirty="0"/>
          </a:p>
        </p:txBody>
      </p:sp>
      <p:sp>
        <p:nvSpPr>
          <p:cNvPr id="3" name="Content Placeholder 2"/>
          <p:cNvSpPr>
            <a:spLocks noGrp="1"/>
          </p:cNvSpPr>
          <p:nvPr>
            <p:ph idx="1"/>
          </p:nvPr>
        </p:nvSpPr>
        <p:spPr/>
        <p:txBody>
          <a:bodyPr/>
          <a:lstStyle/>
          <a:p>
            <a:r>
              <a:rPr lang="en-US" dirty="0" smtClean="0"/>
              <a:t>People </a:t>
            </a:r>
            <a:r>
              <a:rPr lang="en-US" dirty="0"/>
              <a:t>can and do disguise their </a:t>
            </a:r>
            <a:r>
              <a:rPr lang="en-US" dirty="0" smtClean="0"/>
              <a:t>emotions.</a:t>
            </a:r>
          </a:p>
          <a:p>
            <a:r>
              <a:rPr lang="en-US" dirty="0" smtClean="0"/>
              <a:t>Their </a:t>
            </a:r>
            <a:r>
              <a:rPr lang="en-US" dirty="0"/>
              <a:t>expressions do not always communicate accurately. </a:t>
            </a:r>
          </a:p>
        </p:txBody>
      </p:sp>
    </p:spTree>
    <p:extLst>
      <p:ext uri="{BB962C8B-B14F-4D97-AF65-F5344CB8AC3E}">
        <p14:creationId xmlns:p14="http://schemas.microsoft.com/office/powerpoint/2010/main" val="364294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 and the Face </a:t>
            </a:r>
            <a:r>
              <a:rPr lang="en-US" sz="2000" b="1" dirty="0" smtClean="0"/>
              <a:t>(6 </a:t>
            </a:r>
            <a:r>
              <a:rPr lang="en-US" sz="2000" b="1" dirty="0"/>
              <a:t>of </a:t>
            </a:r>
            <a:r>
              <a:rPr lang="en-US" sz="2000" b="1" dirty="0" smtClean="0"/>
              <a:t>6) </a:t>
            </a:r>
            <a:br>
              <a:rPr lang="en-US" sz="2000" b="1" dirty="0" smtClean="0"/>
            </a:br>
            <a:r>
              <a:rPr lang="en-US" b="1" dirty="0" smtClean="0"/>
              <a:t>Figure 11.1</a:t>
            </a:r>
            <a:br>
              <a:rPr lang="en-US" b="1" dirty="0" smtClean="0"/>
            </a:br>
            <a:r>
              <a:rPr lang="en-US" b="1" dirty="0"/>
              <a:t>Some </a:t>
            </a:r>
            <a:r>
              <a:rPr lang="en-US" b="1" dirty="0" smtClean="0"/>
              <a:t>Universal Expressions</a:t>
            </a:r>
            <a:endParaRPr lang="en-US" b="1" dirty="0"/>
          </a:p>
        </p:txBody>
      </p:sp>
      <p:sp>
        <p:nvSpPr>
          <p:cNvPr id="4" name="Text Placeholder 3"/>
          <p:cNvSpPr>
            <a:spLocks noGrp="1"/>
          </p:cNvSpPr>
          <p:nvPr>
            <p:ph type="body" sz="quarter" idx="13"/>
          </p:nvPr>
        </p:nvSpPr>
        <p:spPr/>
        <p:txBody>
          <a:bodyPr/>
          <a:lstStyle/>
          <a:p>
            <a:r>
              <a:rPr lang="en-US" dirty="0"/>
              <a:t>Jason </a:t>
            </a:r>
            <a:r>
              <a:rPr lang="en-US" dirty="0" err="1"/>
              <a:t>Stitt</a:t>
            </a:r>
            <a:r>
              <a:rPr lang="en-US" dirty="0"/>
              <a:t>/</a:t>
            </a:r>
            <a:r>
              <a:rPr lang="en-US" dirty="0" err="1" smtClean="0"/>
              <a:t>Shutterstock</a:t>
            </a:r>
            <a:r>
              <a:rPr lang="en-US" dirty="0" smtClean="0"/>
              <a:t>; </a:t>
            </a:r>
            <a:r>
              <a:rPr lang="en-US" dirty="0" err="1" smtClean="0"/>
              <a:t>Platslee</a:t>
            </a:r>
            <a:r>
              <a:rPr lang="en-US" dirty="0"/>
              <a:t>/</a:t>
            </a:r>
            <a:r>
              <a:rPr lang="en-US" dirty="0" err="1" smtClean="0"/>
              <a:t>Shutterstock</a:t>
            </a:r>
            <a:r>
              <a:rPr lang="en-US" dirty="0" smtClean="0"/>
              <a:t>; Eric </a:t>
            </a:r>
            <a:r>
              <a:rPr lang="en-US" dirty="0"/>
              <a:t>Gay/AP </a:t>
            </a:r>
            <a:r>
              <a:rPr lang="en-US" dirty="0" smtClean="0"/>
              <a:t>Images; Giuseppe </a:t>
            </a:r>
            <a:r>
              <a:rPr lang="en-US" dirty="0" err="1"/>
              <a:t>Lancia</a:t>
            </a:r>
            <a:r>
              <a:rPr lang="en-US" dirty="0"/>
              <a:t>/</a:t>
            </a:r>
            <a:r>
              <a:rPr lang="en-US" dirty="0" err="1" smtClean="0"/>
              <a:t>Fotolia</a:t>
            </a:r>
            <a:r>
              <a:rPr lang="en-US" dirty="0" smtClean="0"/>
              <a:t>; </a:t>
            </a:r>
            <a:r>
              <a:rPr lang="en-US" dirty="0" err="1" smtClean="0"/>
              <a:t>photomak</a:t>
            </a:r>
            <a:r>
              <a:rPr lang="en-US" dirty="0"/>
              <a:t>/</a:t>
            </a:r>
            <a:r>
              <a:rPr lang="en-US" dirty="0" err="1" smtClean="0"/>
              <a:t>Shutterstock</a:t>
            </a:r>
            <a:r>
              <a:rPr lang="en-US" dirty="0" smtClean="0"/>
              <a:t>; </a:t>
            </a:r>
            <a:r>
              <a:rPr lang="en-US" dirty="0" err="1" smtClean="0"/>
              <a:t>Bbressonimages</a:t>
            </a:r>
            <a:r>
              <a:rPr lang="en-US" dirty="0" smtClean="0"/>
              <a:t>/</a:t>
            </a:r>
            <a:r>
              <a:rPr lang="en-US" dirty="0" err="1" smtClean="0"/>
              <a:t>Fotolia</a:t>
            </a:r>
            <a:r>
              <a:rPr lang="en-US" dirty="0" smtClean="0"/>
              <a:t>; </a:t>
            </a:r>
            <a:r>
              <a:rPr lang="en-US" dirty="0" err="1" smtClean="0"/>
              <a:t>Alexandre</a:t>
            </a:r>
            <a:r>
              <a:rPr lang="en-US" dirty="0" smtClean="0"/>
              <a:t> </a:t>
            </a:r>
            <a:r>
              <a:rPr lang="en-US" dirty="0" err="1" smtClean="0"/>
              <a:t>Nunes</a:t>
            </a:r>
            <a:r>
              <a:rPr lang="en-US" dirty="0" smtClean="0"/>
              <a:t>/123RF</a:t>
            </a:r>
            <a:endParaRPr lang="en-US" dirty="0"/>
          </a:p>
        </p:txBody>
      </p:sp>
      <p:grpSp>
        <p:nvGrpSpPr>
          <p:cNvPr id="11" name="Group 10"/>
          <p:cNvGrpSpPr/>
          <p:nvPr/>
        </p:nvGrpSpPr>
        <p:grpSpPr>
          <a:xfrm>
            <a:off x="1310640" y="1295400"/>
            <a:ext cx="6461760" cy="4419600"/>
            <a:chOff x="1310640" y="1295400"/>
            <a:chExt cx="6461760" cy="4419600"/>
          </a:xfrm>
        </p:grpSpPr>
        <p:pic>
          <p:nvPicPr>
            <p:cNvPr id="3" name="Picture 2" descr="The following list describes seven photographs of people making universal expressions: a man with wide eyes and an open mouth; a woman with eyes squinting and nose wrinkled, a man’s face is scrunched up together with tears coming out of his eyes; a man has his mouth open with teeth showing, eyes narrowed, and nostrils flared; a woman has wide eyes, furrowed brows, and her hands over her mouth; a baby has squinty eyes, uplifted cheeks, and an open mouth displaying his or her tongue; a man looks over his shoulder, his nose and left side of his mouth is curled upwards, and his eyes are narrow."/>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2872" y="1304544"/>
              <a:ext cx="1420368" cy="2121408"/>
            </a:xfrm>
            <a:prstGeom prst="rect">
              <a:avLst/>
            </a:prstGeom>
          </p:spPr>
        </p:pic>
        <p:pic>
          <p:nvPicPr>
            <p:cNvPr id="5" name="Picture 4" descr="Fig11-01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8040" y="1395984"/>
              <a:ext cx="1828800" cy="2029968"/>
            </a:xfrm>
            <a:prstGeom prst="rect">
              <a:avLst/>
            </a:prstGeom>
          </p:spPr>
        </p:pic>
        <p:pic>
          <p:nvPicPr>
            <p:cNvPr id="6" name="Picture 5" descr="AAAYONC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7840" y="1295400"/>
              <a:ext cx="1600200" cy="2130552"/>
            </a:xfrm>
            <a:prstGeom prst="rect">
              <a:avLst/>
            </a:prstGeom>
          </p:spPr>
        </p:pic>
        <p:pic>
          <p:nvPicPr>
            <p:cNvPr id="7" name="Picture 6" descr="Fig11-01d.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0640" y="3584448"/>
              <a:ext cx="1581912" cy="2130552"/>
            </a:xfrm>
            <a:prstGeom prst="rect">
              <a:avLst/>
            </a:prstGeom>
          </p:spPr>
        </p:pic>
        <p:pic>
          <p:nvPicPr>
            <p:cNvPr id="8" name="Picture 7" descr="Fig11-01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5640" y="3663696"/>
              <a:ext cx="1124712" cy="2051304"/>
            </a:xfrm>
            <a:prstGeom prst="rect">
              <a:avLst/>
            </a:prstGeom>
          </p:spPr>
        </p:pic>
        <p:pic>
          <p:nvPicPr>
            <p:cNvPr id="9" name="Picture 8" descr="Fig11-01g.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87440" y="3584448"/>
              <a:ext cx="1584960" cy="2130552"/>
            </a:xfrm>
            <a:prstGeom prst="rect">
              <a:avLst/>
            </a:prstGeom>
          </p:spPr>
        </p:pic>
        <p:pic>
          <p:nvPicPr>
            <p:cNvPr id="10" name="Picture 9" descr="AALCRNP0.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2693" y="3584448"/>
              <a:ext cx="1420368" cy="2130552"/>
            </a:xfrm>
            <a:prstGeom prst="rect">
              <a:avLst/>
            </a:prstGeom>
          </p:spPr>
        </p:pic>
      </p:grpSp>
    </p:spTree>
    <p:extLst>
      <p:ext uri="{BB962C8B-B14F-4D97-AF65-F5344CB8AC3E}">
        <p14:creationId xmlns:p14="http://schemas.microsoft.com/office/powerpoint/2010/main" val="343183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 and the Brain </a:t>
            </a:r>
            <a:r>
              <a:rPr lang="en-US" sz="2000" dirty="0" smtClean="0"/>
              <a:t>(1 </a:t>
            </a:r>
            <a:r>
              <a:rPr lang="en-US" sz="2000" dirty="0"/>
              <a:t>of </a:t>
            </a:r>
            <a:r>
              <a:rPr lang="en-US" sz="2000" dirty="0" smtClean="0"/>
              <a:t>4) </a:t>
            </a:r>
            <a:endParaRPr lang="en-US" dirty="0"/>
          </a:p>
        </p:txBody>
      </p:sp>
      <p:sp>
        <p:nvSpPr>
          <p:cNvPr id="3" name="Content Placeholder 2"/>
          <p:cNvSpPr>
            <a:spLocks noGrp="1"/>
          </p:cNvSpPr>
          <p:nvPr>
            <p:ph idx="1"/>
          </p:nvPr>
        </p:nvSpPr>
        <p:spPr/>
        <p:txBody>
          <a:bodyPr/>
          <a:lstStyle/>
          <a:p>
            <a:r>
              <a:rPr lang="en-US" dirty="0"/>
              <a:t>Various parts of the brain are involved in the different components of emotional experience:</a:t>
            </a:r>
          </a:p>
          <a:p>
            <a:pPr lvl="1"/>
            <a:r>
              <a:rPr lang="en-US" dirty="0"/>
              <a:t>recognizing another person’s </a:t>
            </a:r>
            <a:r>
              <a:rPr lang="en-US" dirty="0" smtClean="0"/>
              <a:t>emotion</a:t>
            </a:r>
          </a:p>
          <a:p>
            <a:pPr lvl="1"/>
            <a:r>
              <a:rPr lang="en-US" dirty="0" smtClean="0"/>
              <a:t>feeling </a:t>
            </a:r>
            <a:r>
              <a:rPr lang="en-US" dirty="0"/>
              <a:t>a specific </a:t>
            </a:r>
            <a:r>
              <a:rPr lang="en-US" dirty="0" smtClean="0"/>
              <a:t>emotion</a:t>
            </a:r>
          </a:p>
          <a:p>
            <a:pPr lvl="1"/>
            <a:r>
              <a:rPr lang="en-US" dirty="0" smtClean="0"/>
              <a:t>expressing </a:t>
            </a:r>
            <a:r>
              <a:rPr lang="en-US" dirty="0"/>
              <a:t>an emotion</a:t>
            </a:r>
            <a:r>
              <a:rPr lang="en-US" dirty="0" smtClean="0"/>
              <a:t>, and</a:t>
            </a:r>
          </a:p>
          <a:p>
            <a:pPr lvl="1"/>
            <a:r>
              <a:rPr lang="en-US" dirty="0" smtClean="0"/>
              <a:t>acting </a:t>
            </a:r>
            <a:r>
              <a:rPr lang="en-US" dirty="0"/>
              <a:t>on an </a:t>
            </a:r>
            <a:r>
              <a:rPr lang="en-US" dirty="0" smtClean="0"/>
              <a:t>emotion</a:t>
            </a:r>
          </a:p>
          <a:p>
            <a:r>
              <a:rPr lang="en-US" dirty="0" smtClean="0"/>
              <a:t>The </a:t>
            </a:r>
            <a:r>
              <a:rPr lang="en-US" dirty="0"/>
              <a:t>amygdala is responsible for initially evaluating the emotional importance of incoming sensory </a:t>
            </a:r>
            <a:r>
              <a:rPr lang="en-US" dirty="0" smtClean="0"/>
              <a:t>information.</a:t>
            </a:r>
          </a:p>
          <a:p>
            <a:pPr lvl="1"/>
            <a:r>
              <a:rPr lang="en-US" dirty="0" smtClean="0"/>
              <a:t>It is </a:t>
            </a:r>
            <a:r>
              <a:rPr lang="en-US" dirty="0"/>
              <a:t>especially involved in fear. </a:t>
            </a:r>
          </a:p>
        </p:txBody>
      </p:sp>
    </p:spTree>
    <p:extLst>
      <p:ext uri="{BB962C8B-B14F-4D97-AF65-F5344CB8AC3E}">
        <p14:creationId xmlns:p14="http://schemas.microsoft.com/office/powerpoint/2010/main" val="357335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2502</TotalTime>
  <Words>2869</Words>
  <Application>Microsoft Macintosh PowerPoint</Application>
  <PresentationFormat>On-screen Show (4:3)</PresentationFormat>
  <Paragraphs>275</Paragraphs>
  <Slides>47</Slides>
  <Notes>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508 Lecture</vt:lpstr>
      <vt:lpstr>Psychology</vt:lpstr>
      <vt:lpstr>The Nature of Emotion </vt:lpstr>
      <vt:lpstr>Emotion and the Face (1 of 6) </vt:lpstr>
      <vt:lpstr>Emotion and the Face (2 of 6) </vt:lpstr>
      <vt:lpstr>Emotion and the Face (3 of 6) </vt:lpstr>
      <vt:lpstr>Emotion and the Face (4 of 6) </vt:lpstr>
      <vt:lpstr>Emotion and the Face (5 of 6) </vt:lpstr>
      <vt:lpstr>Emotion and the Face (6 of 6)  Figure 11.1 Some Universal Expressions</vt:lpstr>
      <vt:lpstr>Emotion and the Brain (1 of 4) </vt:lpstr>
      <vt:lpstr>Emotion and the Brain (2 of 4) </vt:lpstr>
      <vt:lpstr>Emotion and the Brain (3 of 4) </vt:lpstr>
      <vt:lpstr>Emotion and the Brain (4 of 4) </vt:lpstr>
      <vt:lpstr>Emotion and the Mind (1 of 3) </vt:lpstr>
      <vt:lpstr>Emotion and the Mind (2 of 3) </vt:lpstr>
      <vt:lpstr>Emotion and the Mind (3 of 3) </vt:lpstr>
      <vt:lpstr>Emotion and Culture </vt:lpstr>
      <vt:lpstr>How Culture Shapes Emotions (1 of 2) </vt:lpstr>
      <vt:lpstr>How Culture Shapes Emotions (2 of 2) </vt:lpstr>
      <vt:lpstr>Communicating Emotions (1 of 2) </vt:lpstr>
      <vt:lpstr>Communicating Emotions (2 of 2) </vt:lpstr>
      <vt:lpstr>Gender and Emotion (1 of 2) </vt:lpstr>
      <vt:lpstr>Gender and Emotion (2 of 2) </vt:lpstr>
      <vt:lpstr>The Nature of Stress </vt:lpstr>
      <vt:lpstr>Stress and the Body (1 of 7) </vt:lpstr>
      <vt:lpstr>Stress and the Body (2 of 7) </vt:lpstr>
      <vt:lpstr>Stress and the Body (3 of 7) </vt:lpstr>
      <vt:lpstr>Stress and the Body (4 of 7) </vt:lpstr>
      <vt:lpstr>Stress and the Body (5 of 7) </vt:lpstr>
      <vt:lpstr>Stress and the Body (6 of 7)  Figure 11.3 The Brain and Body Under Stress</vt:lpstr>
      <vt:lpstr>Stress and the Body (7 of 7)  Figure 11.4 Stress and the Common Cold</vt:lpstr>
      <vt:lpstr>Stress and the Mind </vt:lpstr>
      <vt:lpstr>Stress and Emotion </vt:lpstr>
      <vt:lpstr>Hostility and Depression: Do They Hurt? (1 of 4) </vt:lpstr>
      <vt:lpstr>Hostility and Depression: Do They Hurt? (2 of 4) </vt:lpstr>
      <vt:lpstr>Hostility and Depression: Do They Hurt? (3 of 4) </vt:lpstr>
      <vt:lpstr>Hostility and Depression: Do They Hurt? (4 of 4)  Figure 11.5 Hostility and Heart Disease</vt:lpstr>
      <vt:lpstr>Positive Emotions: Do They Help? </vt:lpstr>
      <vt:lpstr>Emotional Inhibition and Expression (1 of 3) </vt:lpstr>
      <vt:lpstr>Emotional Inhibition and Expression (2 of 3) </vt:lpstr>
      <vt:lpstr>Emotional Inhibition and Expression (3 of 3)  Figure 11.6 Heartfelt Forgiveness</vt:lpstr>
      <vt:lpstr>Coping with Stress </vt:lpstr>
      <vt:lpstr>Solving the Problem</vt:lpstr>
      <vt:lpstr>Rethinking the Problem</vt:lpstr>
      <vt:lpstr>Drawing on Social Support (1 of 4) </vt:lpstr>
      <vt:lpstr>Drawing on Social Support (2 of 4) </vt:lpstr>
      <vt:lpstr>Drawing on Social Support (3 of 4) </vt:lpstr>
      <vt:lpstr>Drawing on Social Support (4 of 4)  Figure 11.7 Hugs and Health</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190</cp:revision>
  <dcterms:created xsi:type="dcterms:W3CDTF">2014-07-14T20:04:21Z</dcterms:created>
  <dcterms:modified xsi:type="dcterms:W3CDTF">2015-12-22T03:08:03Z</dcterms:modified>
</cp:coreProperties>
</file>