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7"/>
  </p:notesMasterIdLst>
  <p:handoutMasterIdLst>
    <p:handoutMasterId r:id="rId48"/>
  </p:handoutMasterIdLst>
  <p:sldIdLst>
    <p:sldId id="256" r:id="rId2"/>
    <p:sldId id="257" r:id="rId3"/>
    <p:sldId id="259" r:id="rId4"/>
    <p:sldId id="263" r:id="rId5"/>
    <p:sldId id="260" r:id="rId6"/>
    <p:sldId id="264" r:id="rId7"/>
    <p:sldId id="265" r:id="rId8"/>
    <p:sldId id="267" r:id="rId9"/>
    <p:sldId id="261" r:id="rId10"/>
    <p:sldId id="270" r:id="rId11"/>
    <p:sldId id="268" r:id="rId12"/>
    <p:sldId id="271" r:id="rId13"/>
    <p:sldId id="269" r:id="rId14"/>
    <p:sldId id="272" r:id="rId15"/>
    <p:sldId id="275" r:id="rId16"/>
    <p:sldId id="273" r:id="rId17"/>
    <p:sldId id="278" r:id="rId18"/>
    <p:sldId id="311" r:id="rId19"/>
    <p:sldId id="276" r:id="rId20"/>
    <p:sldId id="280" r:id="rId21"/>
    <p:sldId id="277" r:id="rId22"/>
    <p:sldId id="281" r:id="rId23"/>
    <p:sldId id="283" r:id="rId24"/>
    <p:sldId id="284" r:id="rId25"/>
    <p:sldId id="285" r:id="rId26"/>
    <p:sldId id="282" r:id="rId27"/>
    <p:sldId id="288" r:id="rId28"/>
    <p:sldId id="289" r:id="rId29"/>
    <p:sldId id="290" r:id="rId30"/>
    <p:sldId id="291" r:id="rId31"/>
    <p:sldId id="286" r:id="rId32"/>
    <p:sldId id="312" r:id="rId33"/>
    <p:sldId id="287" r:id="rId34"/>
    <p:sldId id="293" r:id="rId35"/>
    <p:sldId id="295" r:id="rId36"/>
    <p:sldId id="296" r:id="rId37"/>
    <p:sldId id="294" r:id="rId38"/>
    <p:sldId id="301" r:id="rId39"/>
    <p:sldId id="299" r:id="rId40"/>
    <p:sldId id="302" r:id="rId41"/>
    <p:sldId id="306" r:id="rId42"/>
    <p:sldId id="303" r:id="rId43"/>
    <p:sldId id="308" r:id="rId44"/>
    <p:sldId id="309" r:id="rId45"/>
    <p:sldId id="310" r:id="rId4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F3967"/>
    <a:srgbClr val="7C8BC4"/>
    <a:srgbClr val="30431D"/>
    <a:srgbClr val="30390E"/>
    <a:srgbClr val="06474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65" autoAdjust="0"/>
    <p:restoredTop sz="94207" autoAdjust="0"/>
  </p:normalViewPr>
  <p:slideViewPr>
    <p:cSldViewPr>
      <p:cViewPr varScale="1">
        <p:scale>
          <a:sx n="197" d="100"/>
          <a:sy n="197" d="100"/>
        </p:scale>
        <p:origin x="-2552" y="-96"/>
      </p:cViewPr>
      <p:guideLst>
        <p:guide orient="horz" pos="2160"/>
        <p:guide pos="2880"/>
      </p:guideLst>
    </p:cSldViewPr>
  </p:slideViewPr>
  <p:outlineViewPr>
    <p:cViewPr>
      <p:scale>
        <a:sx n="33" d="100"/>
        <a:sy n="33" d="100"/>
      </p:scale>
      <p:origin x="0" y="47250"/>
    </p:cViewPr>
  </p:outlineViewPr>
  <p:notesTextViewPr>
    <p:cViewPr>
      <p:scale>
        <a:sx n="1" d="1"/>
        <a:sy n="1" d="1"/>
      </p:scale>
      <p:origin x="0" y="0"/>
    </p:cViewPr>
  </p:notesTextViewPr>
  <p:notesViewPr>
    <p:cSldViewPr>
      <p:cViewPr varScale="1">
        <p:scale>
          <a:sx n="73" d="100"/>
          <a:sy n="73" d="100"/>
        </p:scale>
        <p:origin x="-2634"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50" Type="http://schemas.openxmlformats.org/officeDocument/2006/relationships/presProps" Target="presProps.xml"/><Relationship Id="rId51" Type="http://schemas.openxmlformats.org/officeDocument/2006/relationships/viewProps" Target="viewProps.xml"/><Relationship Id="rId52" Type="http://schemas.openxmlformats.org/officeDocument/2006/relationships/theme" Target="theme/theme1.xml"/><Relationship Id="rId53" Type="http://schemas.openxmlformats.org/officeDocument/2006/relationships/tableStyles" Target="tableStyles.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notesMaster" Target="notesMasters/notesMaster1.xml"/><Relationship Id="rId48" Type="http://schemas.openxmlformats.org/officeDocument/2006/relationships/handoutMaster" Target="handoutMasters/handoutMaster1.xml"/><Relationship Id="rId49" Type="http://schemas.openxmlformats.org/officeDocument/2006/relationships/printerSettings" Target="printerSettings/printerSettings1.bin"/><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D8D874E-E9D5-433B-A149-BDF6BFDD40A8}" type="datetimeFigureOut">
              <a:rPr lang="en-US" smtClean="0"/>
              <a:t>12/21/15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0DCAA22-461C-45B4-A301-BFCA580174EF}" type="slidenum">
              <a:rPr lang="en-US" smtClean="0"/>
              <a:t>‹#›</a:t>
            </a:fld>
            <a:endParaRPr lang="en-US"/>
          </a:p>
        </p:txBody>
      </p:sp>
    </p:spTree>
    <p:extLst>
      <p:ext uri="{BB962C8B-B14F-4D97-AF65-F5344CB8AC3E}">
        <p14:creationId xmlns:p14="http://schemas.microsoft.com/office/powerpoint/2010/main" val="4901922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A051F04-9E25-42C3-8BC5-EC2E8469D95E}" type="datetimeFigureOut">
              <a:rPr lang="en-US" smtClean="0"/>
              <a:t>12/21/15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3D6722-9B4D-4E29-B226-C325925A8118}" type="slidenum">
              <a:rPr lang="en-US" smtClean="0"/>
              <a:t>‹#›</a:t>
            </a:fld>
            <a:endParaRPr lang="en-US"/>
          </a:p>
        </p:txBody>
      </p:sp>
    </p:spTree>
    <p:extLst>
      <p:ext uri="{BB962C8B-B14F-4D97-AF65-F5344CB8AC3E}">
        <p14:creationId xmlns:p14="http://schemas.microsoft.com/office/powerpoint/2010/main" val="3529598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In a real-life longitudinal study, college students about to be randomly assigned to a dorm had to predict how happy or unhappy they would feel about being assigned to a house they had ranked as “desirable” or “undesirable.” Most students thought that they would be much less happy in an “undesirable” dorm, but in fact, 1 year later, there was no difference between the two groups (Dunn, Wilson, &amp; Gilbert, 2003).</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t>41</a:t>
            </a:fld>
            <a:endParaRPr lang="en-US"/>
          </a:p>
        </p:txBody>
      </p:sp>
    </p:spTree>
    <p:extLst>
      <p:ext uri="{BB962C8B-B14F-4D97-AF65-F5344CB8AC3E}">
        <p14:creationId xmlns:p14="http://schemas.microsoft.com/office/powerpoint/2010/main" val="6930476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emf"/><Relationship Id="rId3" Type="http://schemas.openxmlformats.org/officeDocument/2006/relationships/image" Target="../media/image1.emf"/></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emf"/></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emf"/><Relationship Id="rId3" Type="http://schemas.openxmlformats.org/officeDocument/2006/relationships/image" Target="../media/image1.emf"/></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emf"/></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bwMode="white">
          <a:xfrm>
            <a:off x="0" y="0"/>
            <a:ext cx="9144000" cy="3886200"/>
          </a:xfrm>
          <a:prstGeom prst="rect">
            <a:avLst/>
          </a:prstGeom>
          <a:solidFill>
            <a:srgbClr val="4F39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85800" y="762000"/>
            <a:ext cx="7772400" cy="2838451"/>
          </a:xfrm>
        </p:spPr>
        <p:txBody>
          <a:bodyPr anchor="b">
            <a:noAutofit/>
          </a:bodyPr>
          <a:lstStyle>
            <a:lvl1pPr algn="l">
              <a:defRPr sz="4400">
                <a:solidFill>
                  <a:schemeClr val="bg1"/>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674687" y="3962400"/>
            <a:ext cx="7794626" cy="1752600"/>
          </a:xfrm>
        </p:spPr>
        <p:txBody>
          <a:bodyPr>
            <a:noAutofit/>
          </a:bodyPr>
          <a:lstStyle>
            <a:lvl1pPr marL="0" indent="0" algn="l">
              <a:spcBef>
                <a:spcPts val="0"/>
              </a:spcBef>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A9DF6EFB-3F44-496C-A842-1E0B3D3B975A}" type="datetimeFigureOut">
              <a:rPr lang="en-US" smtClean="0"/>
              <a:t>12/21/15</a:t>
            </a:fld>
            <a:endParaRPr lang="en-US"/>
          </a:p>
        </p:txBody>
      </p:sp>
      <p:sp>
        <p:nvSpPr>
          <p:cNvPr id="6" name="Slide Number Placeholder 5"/>
          <p:cNvSpPr>
            <a:spLocks noGrp="1"/>
          </p:cNvSpPr>
          <p:nvPr>
            <p:ph type="sldNum" sz="quarter" idx="12"/>
          </p:nvPr>
        </p:nvSpPr>
        <p:spPr/>
        <p:txBody>
          <a:bodyPr/>
          <a:lstStyle/>
          <a:p>
            <a:fld id="{200B2350-5261-4F5C-9DF5-EF0D264FC8D2}" type="slidenum">
              <a:rPr lang="en-US" smtClean="0"/>
              <a:t>‹#›</a:t>
            </a:fld>
            <a:endParaRPr lang="en-US"/>
          </a:p>
        </p:txBody>
      </p:sp>
      <p:sp>
        <p:nvSpPr>
          <p:cNvPr id="8" name="Rectangle 7"/>
          <p:cNvSpPr/>
          <p:nvPr userDrawn="1"/>
        </p:nvSpPr>
        <p:spPr bwMode="white">
          <a:xfrm>
            <a:off x="-7938" y="6435725"/>
            <a:ext cx="9161464" cy="430213"/>
          </a:xfrm>
          <a:prstGeom prst="rect">
            <a:avLst/>
          </a:prstGeom>
          <a:solidFill>
            <a:srgbClr val="4F39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8" name="Group 17"/>
          <p:cNvGrpSpPr/>
          <p:nvPr userDrawn="1"/>
        </p:nvGrpSpPr>
        <p:grpSpPr>
          <a:xfrm>
            <a:off x="33338" y="6400805"/>
            <a:ext cx="9156700" cy="473070"/>
            <a:chOff x="33338" y="6400805"/>
            <a:chExt cx="9156700" cy="473070"/>
          </a:xfrm>
        </p:grpSpPr>
        <p:pic>
          <p:nvPicPr>
            <p:cNvPr id="19" name="Always Learning Logo" descr="Pearson: Always Learning Logo"/>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black">
            <a:xfrm>
              <a:off x="33338" y="6443663"/>
              <a:ext cx="1660525" cy="430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 name="Pearson Logo"/>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black">
            <a:xfrm>
              <a:off x="7748588" y="6442075"/>
              <a:ext cx="1441450"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 name="Copyright" descr="Copyright 2015, 2012, 2009"/>
            <p:cNvSpPr txBox="1">
              <a:spLocks noChangeArrowheads="1"/>
            </p:cNvSpPr>
            <p:nvPr/>
          </p:nvSpPr>
          <p:spPr bwMode="auto">
            <a:xfrm>
              <a:off x="1413669" y="6400805"/>
              <a:ext cx="6316663" cy="457195"/>
            </a:xfrm>
            <a:prstGeom prst="rect">
              <a:avLst/>
            </a:prstGeom>
            <a:noFill/>
            <a:ln w="9525">
              <a:noFill/>
              <a:miter lim="800000"/>
              <a:headEnd/>
              <a:tailEnd/>
            </a:ln>
          </p:spPr>
          <p:txBody>
            <a:bodyPr lIns="0" tIns="0" rIns="0" bIns="0" anchor="ctr"/>
            <a:lstStyle>
              <a:lvl1pPr eaLnBrk="0" hangingPunct="0">
                <a:defRPr sz="2400">
                  <a:solidFill>
                    <a:schemeClr val="tx1"/>
                  </a:solidFill>
                  <a:latin typeface="Arial" panose="020B0604020202020204" pitchFamily="34" charset="0"/>
                </a:defRPr>
              </a:lvl1pPr>
              <a:lvl2pPr marL="37931725" indent="-37474525" eaLnBrk="0" hangingPunct="0">
                <a:defRPr sz="2400">
                  <a:solidFill>
                    <a:schemeClr val="tx1"/>
                  </a:solidFill>
                  <a:latin typeface="Arial" panose="020B0604020202020204" pitchFamily="34" charset="0"/>
                </a:defRPr>
              </a:lvl2pPr>
              <a:lvl3pPr eaLnBrk="0" hangingPunct="0">
                <a:defRPr sz="2400">
                  <a:solidFill>
                    <a:schemeClr val="tx1"/>
                  </a:solidFill>
                  <a:latin typeface="Arial" panose="020B0604020202020204" pitchFamily="34" charset="0"/>
                </a:defRPr>
              </a:lvl3pPr>
              <a:lvl4pPr eaLnBrk="0" hangingPunct="0">
                <a:defRPr sz="2400">
                  <a:solidFill>
                    <a:schemeClr val="tx1"/>
                  </a:solidFill>
                  <a:latin typeface="Arial" panose="020B0604020202020204" pitchFamily="34" charset="0"/>
                </a:defRPr>
              </a:lvl4pPr>
              <a:lvl5pPr eaLnBrk="0" hangingPunct="0">
                <a:defRPr sz="2400">
                  <a:solidFill>
                    <a:schemeClr val="tx1"/>
                  </a:solidFill>
                  <a:latin typeface="Arial" panose="020B0604020202020204" pitchFamily="34" charset="0"/>
                </a:defRPr>
              </a:lvl5pPr>
              <a:lvl6pPr marL="457200" eaLnBrk="0" fontAlgn="base" hangingPunct="0">
                <a:spcBef>
                  <a:spcPct val="0"/>
                </a:spcBef>
                <a:spcAft>
                  <a:spcPct val="0"/>
                </a:spcAft>
                <a:defRPr sz="2400">
                  <a:solidFill>
                    <a:schemeClr val="tx1"/>
                  </a:solidFill>
                  <a:latin typeface="Arial" panose="020B0604020202020204" pitchFamily="34" charset="0"/>
                </a:defRPr>
              </a:lvl6pPr>
              <a:lvl7pPr marL="914400" eaLnBrk="0" fontAlgn="base" hangingPunct="0">
                <a:spcBef>
                  <a:spcPct val="0"/>
                </a:spcBef>
                <a:spcAft>
                  <a:spcPct val="0"/>
                </a:spcAft>
                <a:defRPr sz="2400">
                  <a:solidFill>
                    <a:schemeClr val="tx1"/>
                  </a:solidFill>
                  <a:latin typeface="Arial" panose="020B0604020202020204" pitchFamily="34" charset="0"/>
                </a:defRPr>
              </a:lvl7pPr>
              <a:lvl8pPr marL="1371600" eaLnBrk="0" fontAlgn="base" hangingPunct="0">
                <a:spcBef>
                  <a:spcPct val="0"/>
                </a:spcBef>
                <a:spcAft>
                  <a:spcPct val="0"/>
                </a:spcAft>
                <a:defRPr sz="2400">
                  <a:solidFill>
                    <a:schemeClr val="tx1"/>
                  </a:solidFill>
                  <a:latin typeface="Arial" panose="020B0604020202020204" pitchFamily="34" charset="0"/>
                </a:defRPr>
              </a:lvl8pPr>
              <a:lvl9pPr marL="1828800" eaLnBrk="0" fontAlgn="base" hangingPunct="0">
                <a:spcBef>
                  <a:spcPct val="0"/>
                </a:spcBef>
                <a:spcAft>
                  <a:spcPct val="0"/>
                </a:spcAft>
                <a:defRPr sz="2400">
                  <a:solidFill>
                    <a:schemeClr val="tx1"/>
                  </a:solidFill>
                  <a:latin typeface="Arial" panose="020B0604020202020204" pitchFamily="34" charset="0"/>
                </a:defRPr>
              </a:lvl9pPr>
            </a:lstStyle>
            <a:p>
              <a:pPr algn="ctr">
                <a:defRPr/>
              </a:pPr>
              <a:r>
                <a:rPr lang="en-US" altLang="en-US" sz="1200" b="0" dirty="0" smtClean="0">
                  <a:solidFill>
                    <a:schemeClr val="bg1"/>
                  </a:solidFill>
                  <a:latin typeface="Verdana" panose="020B0604030504040204" pitchFamily="34" charset="0"/>
                  <a:ea typeface="Verdana" panose="020B0604030504040204" pitchFamily="34" charset="0"/>
                  <a:cs typeface="Verdana" panose="020B0604030504040204" pitchFamily="34" charset="0"/>
                </a:rPr>
                <a:t>Copyright © 2017, 2014, 2011</a:t>
              </a:r>
              <a:r>
                <a:rPr lang="en-US" altLang="en-US" sz="1200" b="0" baseline="0" dirty="0" smtClean="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en-US" altLang="en-US" sz="1200" b="0" dirty="0" smtClean="0">
                  <a:solidFill>
                    <a:schemeClr val="bg1"/>
                  </a:solidFill>
                  <a:latin typeface="Verdana" panose="020B0604030504040204" pitchFamily="34" charset="0"/>
                  <a:ea typeface="Verdana" panose="020B0604030504040204" pitchFamily="34" charset="0"/>
                  <a:cs typeface="Verdana" panose="020B0604030504040204" pitchFamily="34" charset="0"/>
                </a:rPr>
                <a:t>Pearson Education, Inc.</a:t>
              </a:r>
              <a:r>
                <a:rPr lang="en-US" altLang="en-US" sz="1200" b="0" baseline="0" dirty="0" smtClean="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en-US" altLang="en-US" sz="1200" b="0" dirty="0" smtClean="0">
                  <a:solidFill>
                    <a:schemeClr val="bg1"/>
                  </a:solidFill>
                  <a:latin typeface="Verdana" panose="020B0604030504040204" pitchFamily="34" charset="0"/>
                  <a:ea typeface="Verdana" panose="020B0604030504040204" pitchFamily="34" charset="0"/>
                  <a:cs typeface="Verdana" panose="020B0604030504040204" pitchFamily="34" charset="0"/>
                </a:rPr>
                <a:t>All Rights Reserved</a:t>
              </a:r>
            </a:p>
          </p:txBody>
        </p:sp>
      </p:grpSp>
    </p:spTree>
    <p:extLst>
      <p:ext uri="{BB962C8B-B14F-4D97-AF65-F5344CB8AC3E}">
        <p14:creationId xmlns:p14="http://schemas.microsoft.com/office/powerpoint/2010/main" val="88798069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bwMode="white">
          <a:xfrm>
            <a:off x="-7938" y="6435725"/>
            <a:ext cx="9161464" cy="430213"/>
          </a:xfrm>
          <a:prstGeom prst="rect">
            <a:avLst/>
          </a:prstGeom>
          <a:solidFill>
            <a:srgbClr val="4F39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7"/>
          <p:cNvGrpSpPr/>
          <p:nvPr userDrawn="1"/>
        </p:nvGrpSpPr>
        <p:grpSpPr>
          <a:xfrm>
            <a:off x="93969" y="6408738"/>
            <a:ext cx="9096069" cy="463550"/>
            <a:chOff x="93969" y="6408738"/>
            <a:chExt cx="9096069" cy="463550"/>
          </a:xfrm>
        </p:grpSpPr>
        <p:sp>
          <p:nvSpPr>
            <p:cNvPr id="6" name="Copyright"/>
            <p:cNvSpPr txBox="1">
              <a:spLocks noChangeArrowheads="1"/>
            </p:cNvSpPr>
            <p:nvPr/>
          </p:nvSpPr>
          <p:spPr bwMode="auto">
            <a:xfrm>
              <a:off x="93969" y="6408738"/>
              <a:ext cx="6316663" cy="457200"/>
            </a:xfrm>
            <a:prstGeom prst="rect">
              <a:avLst/>
            </a:prstGeom>
            <a:noFill/>
            <a:ln w="9525">
              <a:noFill/>
              <a:miter lim="800000"/>
              <a:headEnd/>
              <a:tailEnd/>
            </a:ln>
          </p:spPr>
          <p:txBody>
            <a:bodyPr lIns="0" tIns="0" rIns="0" bIns="0" anchor="ctr"/>
            <a:lstStyle>
              <a:lvl1pPr eaLnBrk="0" hangingPunct="0">
                <a:defRPr sz="2400">
                  <a:solidFill>
                    <a:schemeClr val="tx1"/>
                  </a:solidFill>
                  <a:latin typeface="Arial" panose="020B0604020202020204" pitchFamily="34" charset="0"/>
                </a:defRPr>
              </a:lvl1pPr>
              <a:lvl2pPr marL="37931725" indent="-37474525" eaLnBrk="0" hangingPunct="0">
                <a:defRPr sz="2400">
                  <a:solidFill>
                    <a:schemeClr val="tx1"/>
                  </a:solidFill>
                  <a:latin typeface="Arial" panose="020B0604020202020204" pitchFamily="34" charset="0"/>
                </a:defRPr>
              </a:lvl2pPr>
              <a:lvl3pPr eaLnBrk="0" hangingPunct="0">
                <a:defRPr sz="2400">
                  <a:solidFill>
                    <a:schemeClr val="tx1"/>
                  </a:solidFill>
                  <a:latin typeface="Arial" panose="020B0604020202020204" pitchFamily="34" charset="0"/>
                </a:defRPr>
              </a:lvl3pPr>
              <a:lvl4pPr eaLnBrk="0" hangingPunct="0">
                <a:defRPr sz="2400">
                  <a:solidFill>
                    <a:schemeClr val="tx1"/>
                  </a:solidFill>
                  <a:latin typeface="Arial" panose="020B0604020202020204" pitchFamily="34" charset="0"/>
                </a:defRPr>
              </a:lvl4pPr>
              <a:lvl5pPr eaLnBrk="0" hangingPunct="0">
                <a:defRPr sz="2400">
                  <a:solidFill>
                    <a:schemeClr val="tx1"/>
                  </a:solidFill>
                  <a:latin typeface="Arial" panose="020B0604020202020204" pitchFamily="34" charset="0"/>
                </a:defRPr>
              </a:lvl5pPr>
              <a:lvl6pPr marL="457200" eaLnBrk="0" fontAlgn="base" hangingPunct="0">
                <a:spcBef>
                  <a:spcPct val="0"/>
                </a:spcBef>
                <a:spcAft>
                  <a:spcPct val="0"/>
                </a:spcAft>
                <a:defRPr sz="2400">
                  <a:solidFill>
                    <a:schemeClr val="tx1"/>
                  </a:solidFill>
                  <a:latin typeface="Arial" panose="020B0604020202020204" pitchFamily="34" charset="0"/>
                </a:defRPr>
              </a:lvl6pPr>
              <a:lvl7pPr marL="914400" eaLnBrk="0" fontAlgn="base" hangingPunct="0">
                <a:spcBef>
                  <a:spcPct val="0"/>
                </a:spcBef>
                <a:spcAft>
                  <a:spcPct val="0"/>
                </a:spcAft>
                <a:defRPr sz="2400">
                  <a:solidFill>
                    <a:schemeClr val="tx1"/>
                  </a:solidFill>
                  <a:latin typeface="Arial" panose="020B0604020202020204" pitchFamily="34" charset="0"/>
                </a:defRPr>
              </a:lvl7pPr>
              <a:lvl8pPr marL="1371600" eaLnBrk="0" fontAlgn="base" hangingPunct="0">
                <a:spcBef>
                  <a:spcPct val="0"/>
                </a:spcBef>
                <a:spcAft>
                  <a:spcPct val="0"/>
                </a:spcAft>
                <a:defRPr sz="2400">
                  <a:solidFill>
                    <a:schemeClr val="tx1"/>
                  </a:solidFill>
                  <a:latin typeface="Arial" panose="020B0604020202020204" pitchFamily="34" charset="0"/>
                </a:defRPr>
              </a:lvl8pPr>
              <a:lvl9pPr marL="1828800" eaLnBrk="0" fontAlgn="base" hangingPunct="0">
                <a:spcBef>
                  <a:spcPct val="0"/>
                </a:spcBef>
                <a:spcAft>
                  <a:spcPct val="0"/>
                </a:spcAft>
                <a:defRPr sz="2400">
                  <a:solidFill>
                    <a:schemeClr val="tx1"/>
                  </a:solidFill>
                  <a:latin typeface="Arial" panose="020B0604020202020204" pitchFamily="34" charset="0"/>
                </a:defRPr>
              </a:lvl9pPr>
            </a:lstStyle>
            <a:p>
              <a:pPr algn="l">
                <a:defRPr/>
              </a:pPr>
              <a:r>
                <a:rPr lang="en-US" altLang="en-US" sz="1200" b="0" dirty="0" smtClean="0">
                  <a:solidFill>
                    <a:schemeClr val="bg1"/>
                  </a:solidFill>
                  <a:latin typeface="Verdana" panose="020B0604030504040204" pitchFamily="34" charset="0"/>
                  <a:ea typeface="Verdana" panose="020B0604030504040204" pitchFamily="34" charset="0"/>
                  <a:cs typeface="Verdana" panose="020B0604030504040204" pitchFamily="34" charset="0"/>
                </a:rPr>
                <a:t>Copyright © 2017, 2014, 2011</a:t>
              </a:r>
              <a:r>
                <a:rPr lang="en-US" altLang="en-US" sz="1200" b="0" baseline="0" dirty="0" smtClean="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en-US" altLang="en-US" sz="1200" b="0" dirty="0" smtClean="0">
                  <a:solidFill>
                    <a:schemeClr val="bg1"/>
                  </a:solidFill>
                  <a:latin typeface="Verdana" panose="020B0604030504040204" pitchFamily="34" charset="0"/>
                  <a:ea typeface="Verdana" panose="020B0604030504040204" pitchFamily="34" charset="0"/>
                  <a:cs typeface="Verdana" panose="020B0604030504040204" pitchFamily="34" charset="0"/>
                </a:rPr>
                <a:t>Pearson Education, Inc.</a:t>
              </a:r>
              <a:r>
                <a:rPr lang="en-US" altLang="en-US" sz="1200" b="0" baseline="0" dirty="0" smtClean="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en-US" altLang="en-US" sz="1200" b="0" dirty="0" smtClean="0">
                  <a:solidFill>
                    <a:schemeClr val="bg1"/>
                  </a:solidFill>
                  <a:latin typeface="Verdana" panose="020B0604030504040204" pitchFamily="34" charset="0"/>
                  <a:ea typeface="Verdana" panose="020B0604030504040204" pitchFamily="34" charset="0"/>
                  <a:cs typeface="Verdana" panose="020B0604030504040204" pitchFamily="34" charset="0"/>
                </a:rPr>
                <a:t>All Rights Reserved</a:t>
              </a:r>
            </a:p>
          </p:txBody>
        </p:sp>
        <p:pic>
          <p:nvPicPr>
            <p:cNvPr id="7" name="Pearson Logo" descr="Pearson_Bound_Whit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black">
            <a:xfrm>
              <a:off x="7748588" y="6442075"/>
              <a:ext cx="1441450"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 name="Footer Placeholder 2"/>
          <p:cNvSpPr>
            <a:spLocks noGrp="1"/>
          </p:cNvSpPr>
          <p:nvPr>
            <p:ph type="ftr" sz="quarter" idx="11"/>
          </p:nvPr>
        </p:nvSpPr>
        <p:spPr/>
        <p:txBody>
          <a:bodyPr/>
          <a:lstStyle/>
          <a:p>
            <a:endParaRPr lang="en-US" dirty="0"/>
          </a:p>
        </p:txBody>
      </p:sp>
      <p:sp>
        <p:nvSpPr>
          <p:cNvPr id="2" name="Date Placeholder 1"/>
          <p:cNvSpPr>
            <a:spLocks noGrp="1"/>
          </p:cNvSpPr>
          <p:nvPr>
            <p:ph type="dt" sz="half" idx="10"/>
          </p:nvPr>
        </p:nvSpPr>
        <p:spPr/>
        <p:txBody>
          <a:bodyPr/>
          <a:lstStyle>
            <a:lvl1pPr>
              <a:defRPr>
                <a:solidFill>
                  <a:schemeClr val="tx1"/>
                </a:solidFill>
              </a:defRPr>
            </a:lvl1pPr>
          </a:lstStyle>
          <a:p>
            <a:fld id="{A9DF6EFB-3F44-496C-A842-1E0B3D3B975A}" type="datetimeFigureOut">
              <a:rPr lang="en-US" smtClean="0"/>
              <a:pPr/>
              <a:t>12/21/15</a:t>
            </a:fld>
            <a:endParaRPr lang="en-US"/>
          </a:p>
        </p:txBody>
      </p:sp>
      <p:sp>
        <p:nvSpPr>
          <p:cNvPr id="4" name="Slide Number Placeholder 3"/>
          <p:cNvSpPr>
            <a:spLocks noGrp="1"/>
          </p:cNvSpPr>
          <p:nvPr>
            <p:ph type="sldNum" sz="quarter" idx="12"/>
          </p:nvPr>
        </p:nvSpPr>
        <p:spPr/>
        <p:txBody>
          <a:bodyPr/>
          <a:lstStyle>
            <a:lvl1pPr>
              <a:defRPr>
                <a:solidFill>
                  <a:schemeClr val="tx1"/>
                </a:solidFill>
              </a:defRPr>
            </a:lvl1pPr>
          </a:lstStyle>
          <a:p>
            <a:fld id="{200B2350-5261-4F5C-9DF5-EF0D264FC8D2}" type="slidenum">
              <a:rPr lang="en-US" smtClean="0"/>
              <a:pPr/>
              <a:t>‹#›</a:t>
            </a:fld>
            <a:endParaRPr lang="en-US"/>
          </a:p>
        </p:txBody>
      </p:sp>
    </p:spTree>
    <p:extLst>
      <p:ext uri="{BB962C8B-B14F-4D97-AF65-F5344CB8AC3E}">
        <p14:creationId xmlns:p14="http://schemas.microsoft.com/office/powerpoint/2010/main" val="371113668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hapter Opener">
    <p:spTree>
      <p:nvGrpSpPr>
        <p:cNvPr id="1" name=""/>
        <p:cNvGrpSpPr/>
        <p:nvPr/>
      </p:nvGrpSpPr>
      <p:grpSpPr>
        <a:xfrm>
          <a:off x="0" y="0"/>
          <a:ext cx="0" cy="0"/>
          <a:chOff x="0" y="0"/>
          <a:chExt cx="0" cy="0"/>
        </a:xfrm>
      </p:grpSpPr>
      <p:sp>
        <p:nvSpPr>
          <p:cNvPr id="16" name="Rectangle 15"/>
          <p:cNvSpPr/>
          <p:nvPr/>
        </p:nvSpPr>
        <p:spPr bwMode="white">
          <a:xfrm>
            <a:off x="0" y="0"/>
            <a:ext cx="9144000" cy="1371600"/>
          </a:xfrm>
          <a:prstGeom prst="rect">
            <a:avLst/>
          </a:prstGeom>
          <a:solidFill>
            <a:srgbClr val="4F39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itle 10"/>
          <p:cNvSpPr>
            <a:spLocks noGrp="1"/>
          </p:cNvSpPr>
          <p:nvPr>
            <p:ph type="title"/>
          </p:nvPr>
        </p:nvSpPr>
        <p:spPr>
          <a:xfrm>
            <a:off x="457200" y="215372"/>
            <a:ext cx="8229600" cy="622828"/>
          </a:xfrm>
        </p:spPr>
        <p:txBody>
          <a:bodyPr anchor="t"/>
          <a:lstStyle/>
          <a:p>
            <a:r>
              <a:rPr lang="en-US" dirty="0" smtClean="0"/>
              <a:t>Click to edit Master title style</a:t>
            </a:r>
            <a:endParaRPr lang="en-US" dirty="0"/>
          </a:p>
        </p:txBody>
      </p:sp>
      <p:sp>
        <p:nvSpPr>
          <p:cNvPr id="7" name="Text Placeholder 6"/>
          <p:cNvSpPr>
            <a:spLocks noGrp="1"/>
          </p:cNvSpPr>
          <p:nvPr>
            <p:ph type="body" sz="quarter" idx="13" hasCustomPrompt="1"/>
          </p:nvPr>
        </p:nvSpPr>
        <p:spPr>
          <a:xfrm>
            <a:off x="457200" y="816430"/>
            <a:ext cx="8229600" cy="478970"/>
          </a:xfrm>
        </p:spPr>
        <p:txBody>
          <a:bodyPr>
            <a:noAutofit/>
          </a:bodyPr>
          <a:lstStyle>
            <a:lvl1pPr marL="0" indent="0">
              <a:spcBef>
                <a:spcPts val="0"/>
              </a:spcBef>
              <a:buNone/>
              <a:defRPr sz="2400">
                <a:solidFill>
                  <a:schemeClr val="bg1"/>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smtClean="0"/>
              <a:t>Add edition here</a:t>
            </a:r>
            <a:endParaRPr lang="en-US" dirty="0"/>
          </a:p>
        </p:txBody>
      </p:sp>
      <p:sp>
        <p:nvSpPr>
          <p:cNvPr id="9" name="Text Placeholder 8"/>
          <p:cNvSpPr>
            <a:spLocks noGrp="1"/>
          </p:cNvSpPr>
          <p:nvPr>
            <p:ph type="body" sz="quarter" idx="14" hasCustomPrompt="1"/>
          </p:nvPr>
        </p:nvSpPr>
        <p:spPr>
          <a:xfrm>
            <a:off x="5029200" y="1600201"/>
            <a:ext cx="3657600" cy="1600199"/>
          </a:xfrm>
        </p:spPr>
        <p:txBody>
          <a:bodyPr anchor="b">
            <a:noAutofit/>
          </a:bodyPr>
          <a:lstStyle>
            <a:lvl1pPr marL="0" indent="0">
              <a:spcBef>
                <a:spcPts val="0"/>
              </a:spcBef>
              <a:buNone/>
              <a:defRPr sz="4400" baseline="0"/>
            </a:lvl1pPr>
            <a:lvl2pPr marL="0" indent="0">
              <a:spcBef>
                <a:spcPts val="0"/>
              </a:spcBef>
              <a:buNone/>
              <a:defRPr sz="4400"/>
            </a:lvl2pPr>
            <a:lvl3pPr marL="0" indent="0">
              <a:spcBef>
                <a:spcPts val="0"/>
              </a:spcBef>
              <a:buNone/>
              <a:defRPr sz="4400"/>
            </a:lvl3pPr>
            <a:lvl4pPr marL="0" indent="0">
              <a:spcBef>
                <a:spcPts val="0"/>
              </a:spcBef>
              <a:buNone/>
              <a:defRPr sz="4400"/>
            </a:lvl4pPr>
            <a:lvl5pPr marL="0" indent="0">
              <a:spcBef>
                <a:spcPts val="0"/>
              </a:spcBef>
              <a:buNone/>
              <a:defRPr sz="4400"/>
            </a:lvl5pPr>
            <a:lvl6pPr marL="0" indent="0">
              <a:spcBef>
                <a:spcPts val="0"/>
              </a:spcBef>
              <a:buNone/>
              <a:defRPr sz="4400"/>
            </a:lvl6pPr>
            <a:lvl7pPr marL="0" indent="0">
              <a:spcBef>
                <a:spcPts val="0"/>
              </a:spcBef>
              <a:buNone/>
              <a:defRPr sz="4400"/>
            </a:lvl7pPr>
            <a:lvl8pPr marL="0" indent="0">
              <a:spcBef>
                <a:spcPts val="0"/>
              </a:spcBef>
              <a:buNone/>
              <a:defRPr sz="4400"/>
            </a:lvl8pPr>
            <a:lvl9pPr marL="0" indent="0">
              <a:spcBef>
                <a:spcPts val="0"/>
              </a:spcBef>
              <a:buNone/>
              <a:defRPr sz="4400"/>
            </a:lvl9pPr>
          </a:lstStyle>
          <a:p>
            <a:pPr lvl="0"/>
            <a:r>
              <a:rPr lang="en-US" dirty="0" smtClean="0"/>
              <a:t>Chapter ##</a:t>
            </a:r>
            <a:endParaRPr lang="en-US" dirty="0"/>
          </a:p>
        </p:txBody>
      </p:sp>
      <p:sp>
        <p:nvSpPr>
          <p:cNvPr id="10" name="Text Placeholder 8"/>
          <p:cNvSpPr>
            <a:spLocks noGrp="1"/>
          </p:cNvSpPr>
          <p:nvPr>
            <p:ph type="body" sz="quarter" idx="15" hasCustomPrompt="1"/>
          </p:nvPr>
        </p:nvSpPr>
        <p:spPr>
          <a:xfrm>
            <a:off x="5029200" y="3200400"/>
            <a:ext cx="3657600" cy="2925763"/>
          </a:xfrm>
        </p:spPr>
        <p:txBody>
          <a:bodyPr>
            <a:noAutofit/>
          </a:bodyPr>
          <a:lstStyle>
            <a:lvl1pPr marL="0" indent="0">
              <a:spcBef>
                <a:spcPts val="0"/>
              </a:spcBef>
              <a:buNone/>
              <a:defRPr/>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dirty="0" smtClean="0"/>
              <a:t>Chapter title</a:t>
            </a:r>
            <a:endParaRPr lang="en-US" dirty="0"/>
          </a:p>
        </p:txBody>
      </p:sp>
      <p:sp>
        <p:nvSpPr>
          <p:cNvPr id="3" name="Footer Placeholder 2"/>
          <p:cNvSpPr>
            <a:spLocks noGrp="1"/>
          </p:cNvSpPr>
          <p:nvPr>
            <p:ph type="ftr" sz="quarter" idx="10"/>
          </p:nvPr>
        </p:nvSpPr>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12/21/15</a:t>
            </a:fld>
            <a:endParaRPr lang="en-US"/>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a:p>
        </p:txBody>
      </p:sp>
      <p:sp>
        <p:nvSpPr>
          <p:cNvPr id="12" name="Rectangle 11"/>
          <p:cNvSpPr/>
          <p:nvPr/>
        </p:nvSpPr>
        <p:spPr bwMode="white">
          <a:xfrm>
            <a:off x="-7938" y="6435725"/>
            <a:ext cx="9161464" cy="430213"/>
          </a:xfrm>
          <a:prstGeom prst="rect">
            <a:avLst/>
          </a:prstGeom>
          <a:solidFill>
            <a:srgbClr val="4F39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 name="Group 1"/>
          <p:cNvGrpSpPr/>
          <p:nvPr userDrawn="1"/>
        </p:nvGrpSpPr>
        <p:grpSpPr>
          <a:xfrm>
            <a:off x="33338" y="6408738"/>
            <a:ext cx="9156700" cy="465137"/>
            <a:chOff x="33338" y="6408738"/>
            <a:chExt cx="9156700" cy="465137"/>
          </a:xfrm>
        </p:grpSpPr>
        <p:pic>
          <p:nvPicPr>
            <p:cNvPr id="13" name="Always Learning Logo" descr="Pearson: Always Learning Logo"/>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black">
            <a:xfrm>
              <a:off x="33338" y="6443663"/>
              <a:ext cx="1660525" cy="430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earson Logo"/>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black">
            <a:xfrm>
              <a:off x="7748588" y="6442075"/>
              <a:ext cx="1441450"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Copyright" descr="Copyright 2015, 2012, 2009"/>
            <p:cNvSpPr txBox="1">
              <a:spLocks noChangeArrowheads="1"/>
            </p:cNvSpPr>
            <p:nvPr/>
          </p:nvSpPr>
          <p:spPr bwMode="auto">
            <a:xfrm>
              <a:off x="1413669" y="6408738"/>
              <a:ext cx="6316663" cy="457200"/>
            </a:xfrm>
            <a:prstGeom prst="rect">
              <a:avLst/>
            </a:prstGeom>
            <a:noFill/>
            <a:ln w="9525">
              <a:noFill/>
              <a:miter lim="800000"/>
              <a:headEnd/>
              <a:tailEnd/>
            </a:ln>
          </p:spPr>
          <p:txBody>
            <a:bodyPr lIns="0" tIns="0" rIns="0" bIns="0" anchor="ctr"/>
            <a:lstStyle>
              <a:lvl1pPr eaLnBrk="0" hangingPunct="0">
                <a:defRPr sz="2400">
                  <a:solidFill>
                    <a:schemeClr val="tx1"/>
                  </a:solidFill>
                  <a:latin typeface="Arial" panose="020B0604020202020204" pitchFamily="34" charset="0"/>
                </a:defRPr>
              </a:lvl1pPr>
              <a:lvl2pPr marL="37931725" indent="-37474525" eaLnBrk="0" hangingPunct="0">
                <a:defRPr sz="2400">
                  <a:solidFill>
                    <a:schemeClr val="tx1"/>
                  </a:solidFill>
                  <a:latin typeface="Arial" panose="020B0604020202020204" pitchFamily="34" charset="0"/>
                </a:defRPr>
              </a:lvl2pPr>
              <a:lvl3pPr eaLnBrk="0" hangingPunct="0">
                <a:defRPr sz="2400">
                  <a:solidFill>
                    <a:schemeClr val="tx1"/>
                  </a:solidFill>
                  <a:latin typeface="Arial" panose="020B0604020202020204" pitchFamily="34" charset="0"/>
                </a:defRPr>
              </a:lvl3pPr>
              <a:lvl4pPr eaLnBrk="0" hangingPunct="0">
                <a:defRPr sz="2400">
                  <a:solidFill>
                    <a:schemeClr val="tx1"/>
                  </a:solidFill>
                  <a:latin typeface="Arial" panose="020B0604020202020204" pitchFamily="34" charset="0"/>
                </a:defRPr>
              </a:lvl4pPr>
              <a:lvl5pPr eaLnBrk="0" hangingPunct="0">
                <a:defRPr sz="2400">
                  <a:solidFill>
                    <a:schemeClr val="tx1"/>
                  </a:solidFill>
                  <a:latin typeface="Arial" panose="020B0604020202020204" pitchFamily="34" charset="0"/>
                </a:defRPr>
              </a:lvl5pPr>
              <a:lvl6pPr marL="457200" eaLnBrk="0" fontAlgn="base" hangingPunct="0">
                <a:spcBef>
                  <a:spcPct val="0"/>
                </a:spcBef>
                <a:spcAft>
                  <a:spcPct val="0"/>
                </a:spcAft>
                <a:defRPr sz="2400">
                  <a:solidFill>
                    <a:schemeClr val="tx1"/>
                  </a:solidFill>
                  <a:latin typeface="Arial" panose="020B0604020202020204" pitchFamily="34" charset="0"/>
                </a:defRPr>
              </a:lvl6pPr>
              <a:lvl7pPr marL="914400" eaLnBrk="0" fontAlgn="base" hangingPunct="0">
                <a:spcBef>
                  <a:spcPct val="0"/>
                </a:spcBef>
                <a:spcAft>
                  <a:spcPct val="0"/>
                </a:spcAft>
                <a:defRPr sz="2400">
                  <a:solidFill>
                    <a:schemeClr val="tx1"/>
                  </a:solidFill>
                  <a:latin typeface="Arial" panose="020B0604020202020204" pitchFamily="34" charset="0"/>
                </a:defRPr>
              </a:lvl7pPr>
              <a:lvl8pPr marL="1371600" eaLnBrk="0" fontAlgn="base" hangingPunct="0">
                <a:spcBef>
                  <a:spcPct val="0"/>
                </a:spcBef>
                <a:spcAft>
                  <a:spcPct val="0"/>
                </a:spcAft>
                <a:defRPr sz="2400">
                  <a:solidFill>
                    <a:schemeClr val="tx1"/>
                  </a:solidFill>
                  <a:latin typeface="Arial" panose="020B0604020202020204" pitchFamily="34" charset="0"/>
                </a:defRPr>
              </a:lvl8pPr>
              <a:lvl9pPr marL="1828800" eaLnBrk="0" fontAlgn="base" hangingPunct="0">
                <a:spcBef>
                  <a:spcPct val="0"/>
                </a:spcBef>
                <a:spcAft>
                  <a:spcPct val="0"/>
                </a:spcAft>
                <a:defRPr sz="2400">
                  <a:solidFill>
                    <a:schemeClr val="tx1"/>
                  </a:solidFill>
                  <a:latin typeface="Arial" panose="020B0604020202020204" pitchFamily="34" charset="0"/>
                </a:defRPr>
              </a:lvl9pPr>
            </a:lstStyle>
            <a:p>
              <a:pPr algn="ctr">
                <a:defRPr/>
              </a:pPr>
              <a:r>
                <a:rPr lang="en-US" altLang="en-US" sz="1200" b="0" dirty="0" smtClean="0">
                  <a:solidFill>
                    <a:schemeClr val="bg1"/>
                  </a:solidFill>
                  <a:latin typeface="Verdana" panose="020B0604030504040204" pitchFamily="34" charset="0"/>
                  <a:ea typeface="Verdana" panose="020B0604030504040204" pitchFamily="34" charset="0"/>
                  <a:cs typeface="Verdana" panose="020B0604030504040204" pitchFamily="34" charset="0"/>
                </a:rPr>
                <a:t>Copyright © 2017, 2014, 2011</a:t>
              </a:r>
              <a:r>
                <a:rPr lang="en-US" altLang="en-US" sz="1200" b="0" baseline="0" dirty="0" smtClean="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en-US" altLang="en-US" sz="1200" b="0" dirty="0" smtClean="0">
                  <a:solidFill>
                    <a:schemeClr val="bg1"/>
                  </a:solidFill>
                  <a:latin typeface="Verdana" panose="020B0604030504040204" pitchFamily="34" charset="0"/>
                  <a:ea typeface="Verdana" panose="020B0604030504040204" pitchFamily="34" charset="0"/>
                  <a:cs typeface="Verdana" panose="020B0604030504040204" pitchFamily="34" charset="0"/>
                </a:rPr>
                <a:t>Pearson Education, Inc.</a:t>
              </a:r>
              <a:r>
                <a:rPr lang="en-US" altLang="en-US" sz="1200" b="0" baseline="0" dirty="0" smtClean="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en-US" altLang="en-US" sz="1200" b="0" dirty="0" smtClean="0">
                  <a:solidFill>
                    <a:schemeClr val="bg1"/>
                  </a:solidFill>
                  <a:latin typeface="Verdana" panose="020B0604030504040204" pitchFamily="34" charset="0"/>
                  <a:ea typeface="Verdana" panose="020B0604030504040204" pitchFamily="34" charset="0"/>
                  <a:cs typeface="Verdana" panose="020B0604030504040204" pitchFamily="34" charset="0"/>
                </a:rPr>
                <a:t>All Rights Reserved</a:t>
              </a:r>
            </a:p>
          </p:txBody>
        </p:sp>
      </p:grpSp>
    </p:spTree>
    <p:extLst>
      <p:ext uri="{BB962C8B-B14F-4D97-AF65-F5344CB8AC3E}">
        <p14:creationId xmlns:p14="http://schemas.microsoft.com/office/powerpoint/2010/main" val="298106283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 Learning Objectives and Content">
    <p:spTree>
      <p:nvGrpSpPr>
        <p:cNvPr id="1" name=""/>
        <p:cNvGrpSpPr/>
        <p:nvPr/>
      </p:nvGrpSpPr>
      <p:grpSpPr>
        <a:xfrm>
          <a:off x="0" y="0"/>
          <a:ext cx="0" cy="0"/>
          <a:chOff x="0" y="0"/>
          <a:chExt cx="0" cy="0"/>
        </a:xfrm>
      </p:grpSpPr>
      <p:sp>
        <p:nvSpPr>
          <p:cNvPr id="8" name="Title 7"/>
          <p:cNvSpPr>
            <a:spLocks noGrp="1"/>
          </p:cNvSpPr>
          <p:nvPr>
            <p:ph type="title"/>
          </p:nvPr>
        </p:nvSpPr>
        <p:spPr>
          <a:xfrm>
            <a:off x="457200" y="215372"/>
            <a:ext cx="8229600" cy="622828"/>
          </a:xfrm>
        </p:spPr>
        <p:txBody>
          <a:bodyPr anchor="t"/>
          <a:lstStyle/>
          <a:p>
            <a:r>
              <a:rPr lang="en-US" dirty="0" smtClean="0"/>
              <a:t>Click to edit Master title style</a:t>
            </a:r>
            <a:endParaRPr lang="en-US" dirty="0"/>
          </a:p>
        </p:txBody>
      </p:sp>
      <p:sp>
        <p:nvSpPr>
          <p:cNvPr id="7" name="Learning Objectives Placeholder 6"/>
          <p:cNvSpPr>
            <a:spLocks noGrp="1"/>
          </p:cNvSpPr>
          <p:nvPr>
            <p:ph type="body" sz="quarter" idx="13" hasCustomPrompt="1"/>
          </p:nvPr>
        </p:nvSpPr>
        <p:spPr>
          <a:xfrm>
            <a:off x="457200" y="816430"/>
            <a:ext cx="8229600" cy="402770"/>
          </a:xfrm>
        </p:spPr>
        <p:txBody>
          <a:bodyPr>
            <a:noAutofit/>
          </a:bodyPr>
          <a:lstStyle>
            <a:lvl1pPr marL="0" indent="0">
              <a:spcBef>
                <a:spcPts val="0"/>
              </a:spcBef>
              <a:buNone/>
              <a:defRPr sz="1600">
                <a:solidFill>
                  <a:schemeClr val="bg1"/>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smtClean="0"/>
              <a:t>Click to add Learning Objective(s)</a:t>
            </a:r>
            <a:endParaRPr lang="en-US" dirty="0"/>
          </a:p>
        </p:txBody>
      </p:sp>
      <p:sp>
        <p:nvSpPr>
          <p:cNvPr id="9" name="Content Placeholder 8"/>
          <p:cNvSpPr>
            <a:spLocks noGrp="1"/>
          </p:cNvSpPr>
          <p:nvPr>
            <p:ph sz="quarter" idx="14"/>
          </p:nvPr>
        </p:nvSpPr>
        <p:spPr>
          <a:xfrm>
            <a:off x="457200" y="1600200"/>
            <a:ext cx="8229600" cy="4525963"/>
          </a:xfrm>
        </p:spPr>
        <p:txBody>
          <a:bodyPr/>
          <a:lstStyle>
            <a:lvl5pPr>
              <a:defRPr/>
            </a:lvl5pPr>
            <a:lvl6pPr>
              <a:defRPr/>
            </a:lvl6pPr>
            <a:lvl7pPr>
              <a:defRPr/>
            </a:lvl7pPr>
            <a:lvl8pPr>
              <a:defRPr/>
            </a:lvl8pPr>
            <a:lvl9pPr>
              <a:defRPr/>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a:t>
            </a:r>
          </a:p>
          <a:p>
            <a:pPr lvl="6"/>
            <a:r>
              <a:rPr lang="en-US" dirty="0" smtClean="0"/>
              <a:t>Seventh</a:t>
            </a:r>
          </a:p>
          <a:p>
            <a:pPr lvl="7"/>
            <a:r>
              <a:rPr lang="en-US" dirty="0" smtClean="0"/>
              <a:t>Eighth</a:t>
            </a:r>
          </a:p>
          <a:p>
            <a:pPr lvl="8"/>
            <a:r>
              <a:rPr lang="en-US" dirty="0" smtClean="0"/>
              <a:t>Ninth</a:t>
            </a:r>
            <a:endParaRPr lang="en-US" dirty="0"/>
          </a:p>
        </p:txBody>
      </p:sp>
      <p:sp>
        <p:nvSpPr>
          <p:cNvPr id="3" name="Footer Placeholder 2"/>
          <p:cNvSpPr>
            <a:spLocks noGrp="1"/>
          </p:cNvSpPr>
          <p:nvPr>
            <p:ph type="ftr" sz="quarter" idx="10"/>
          </p:nvPr>
        </p:nvSpPr>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12/21/15</a:t>
            </a:fld>
            <a:endParaRPr lang="en-US"/>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a:p>
        </p:txBody>
      </p:sp>
    </p:spTree>
    <p:extLst>
      <p:ext uri="{BB962C8B-B14F-4D97-AF65-F5344CB8AC3E}">
        <p14:creationId xmlns:p14="http://schemas.microsoft.com/office/powerpoint/2010/main" val="115246301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1pPr>
              <a:buSzPct val="100000"/>
              <a:defRPr/>
            </a:lvl1pPr>
            <a:lvl5pPr>
              <a:defRPr/>
            </a:lvl5pPr>
            <a:lvl6pPr>
              <a:defRPr/>
            </a:lvl6pPr>
            <a:lvl7pPr>
              <a:defRPr/>
            </a:lvl7pPr>
            <a:lvl8pPr>
              <a:defRPr/>
            </a:lvl8pPr>
            <a:lvl9pPr>
              <a:defRPr/>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a:t>
            </a:r>
          </a:p>
          <a:p>
            <a:pPr lvl="6"/>
            <a:r>
              <a:rPr lang="en-US" dirty="0" smtClean="0"/>
              <a:t>Seventh</a:t>
            </a:r>
          </a:p>
          <a:p>
            <a:pPr lvl="7"/>
            <a:r>
              <a:rPr lang="en-US" dirty="0" smtClean="0"/>
              <a:t>Eighth</a:t>
            </a:r>
          </a:p>
          <a:p>
            <a:pPr lvl="8"/>
            <a:r>
              <a:rPr lang="en-US" dirty="0" smtClean="0"/>
              <a:t>Ninth</a:t>
            </a:r>
            <a:endParaRPr lang="en-US" dirty="0"/>
          </a:p>
        </p:txBody>
      </p:sp>
      <p:sp>
        <p:nvSpPr>
          <p:cNvPr id="5" name="Footer Placeholder 4"/>
          <p:cNvSpPr>
            <a:spLocks noGrp="1"/>
          </p:cNvSpPr>
          <p:nvPr>
            <p:ph type="ftr" sz="quarter" idx="11"/>
          </p:nvPr>
        </p:nvSpPr>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t>12/21/15</a:t>
            </a:fld>
            <a:endParaRPr lang="en-US"/>
          </a:p>
        </p:txBody>
      </p:sp>
      <p:sp>
        <p:nvSpPr>
          <p:cNvPr id="6" name="Slide Number Placeholder 5"/>
          <p:cNvSpPr>
            <a:spLocks noGrp="1"/>
          </p:cNvSpPr>
          <p:nvPr>
            <p:ph type="sldNum" sz="quarter" idx="12"/>
          </p:nvPr>
        </p:nvSpPr>
        <p:spPr/>
        <p:txBody>
          <a:bodyPr/>
          <a:lstStyle/>
          <a:p>
            <a:fld id="{200B2350-5261-4F5C-9DF5-EF0D264FC8D2}" type="slidenum">
              <a:rPr lang="en-US" smtClean="0"/>
              <a:t>‹#›</a:t>
            </a:fld>
            <a:endParaRPr lang="en-US"/>
          </a:p>
        </p:txBody>
      </p:sp>
    </p:spTree>
    <p:extLst>
      <p:ext uri="{BB962C8B-B14F-4D97-AF65-F5344CB8AC3E}">
        <p14:creationId xmlns:p14="http://schemas.microsoft.com/office/powerpoint/2010/main" val="121090934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Learning Objective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1pPr marL="118872" indent="-118872">
              <a:buClr>
                <a:schemeClr val="bg1"/>
              </a:buClr>
              <a:buSzPct val="25000"/>
              <a:defRPr sz="2400"/>
            </a:lvl1pPr>
            <a:lvl2pPr marL="569913" indent="-285750">
              <a:defRPr sz="2000"/>
            </a:lvl2pPr>
            <a:lvl3pPr>
              <a:defRPr sz="2000"/>
            </a:lvl3pPr>
            <a:lvl5pPr>
              <a:defRPr/>
            </a:lvl5pPr>
            <a:lvl6pPr>
              <a:defRPr/>
            </a:lvl6pPr>
            <a:lvl7pPr>
              <a:defRPr/>
            </a:lvl7pPr>
            <a:lvl8pPr>
              <a:defRPr/>
            </a:lvl8pPr>
            <a:lvl9pPr>
              <a:defRPr/>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a:t>
            </a:r>
          </a:p>
          <a:p>
            <a:pPr lvl="6"/>
            <a:r>
              <a:rPr lang="en-US" dirty="0" smtClean="0"/>
              <a:t>Seventh</a:t>
            </a:r>
          </a:p>
          <a:p>
            <a:pPr lvl="7"/>
            <a:r>
              <a:rPr lang="en-US" dirty="0" smtClean="0"/>
              <a:t>Eighth</a:t>
            </a:r>
          </a:p>
          <a:p>
            <a:pPr lvl="8"/>
            <a:r>
              <a:rPr lang="en-US" dirty="0" smtClean="0"/>
              <a:t>Ninth</a:t>
            </a:r>
            <a:endParaRPr lang="en-US" dirty="0"/>
          </a:p>
        </p:txBody>
      </p:sp>
      <p:sp>
        <p:nvSpPr>
          <p:cNvPr id="5" name="Footer Placeholder 4"/>
          <p:cNvSpPr>
            <a:spLocks noGrp="1"/>
          </p:cNvSpPr>
          <p:nvPr>
            <p:ph type="ftr" sz="quarter" idx="11"/>
          </p:nvPr>
        </p:nvSpPr>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t>12/21/15</a:t>
            </a:fld>
            <a:endParaRPr lang="en-US"/>
          </a:p>
        </p:txBody>
      </p:sp>
      <p:sp>
        <p:nvSpPr>
          <p:cNvPr id="6" name="Slide Number Placeholder 5"/>
          <p:cNvSpPr>
            <a:spLocks noGrp="1"/>
          </p:cNvSpPr>
          <p:nvPr>
            <p:ph type="sldNum" sz="quarter" idx="12"/>
          </p:nvPr>
        </p:nvSpPr>
        <p:spPr/>
        <p:txBody>
          <a:bodyPr/>
          <a:lstStyle/>
          <a:p>
            <a:fld id="{200B2350-5261-4F5C-9DF5-EF0D264FC8D2}" type="slidenum">
              <a:rPr lang="en-US" smtClean="0"/>
              <a:t>‹#›</a:t>
            </a:fld>
            <a:endParaRPr lang="en-US"/>
          </a:p>
        </p:txBody>
      </p:sp>
    </p:spTree>
    <p:extLst>
      <p:ext uri="{BB962C8B-B14F-4D97-AF65-F5344CB8AC3E}">
        <p14:creationId xmlns:p14="http://schemas.microsoft.com/office/powerpoint/2010/main" val="2752008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Figure + Caption">
    <p:spTree>
      <p:nvGrpSpPr>
        <p:cNvPr id="1" name=""/>
        <p:cNvGrpSpPr/>
        <p:nvPr/>
      </p:nvGrpSpPr>
      <p:grpSpPr>
        <a:xfrm>
          <a:off x="0" y="0"/>
          <a:ext cx="0" cy="0"/>
          <a:chOff x="0" y="0"/>
          <a:chExt cx="0" cy="0"/>
        </a:xfrm>
      </p:grpSpPr>
      <p:sp>
        <p:nvSpPr>
          <p:cNvPr id="8" name="Title 7"/>
          <p:cNvSpPr>
            <a:spLocks noGrp="1"/>
          </p:cNvSpPr>
          <p:nvPr>
            <p:ph type="title" hasCustomPrompt="1"/>
          </p:nvPr>
        </p:nvSpPr>
        <p:spPr>
          <a:xfrm>
            <a:off x="457200" y="228600"/>
            <a:ext cx="8229600" cy="1066800"/>
          </a:xfrm>
        </p:spPr>
        <p:txBody>
          <a:bodyPr anchor="t"/>
          <a:lstStyle>
            <a:lvl1pPr>
              <a:defRPr sz="2400">
                <a:solidFill>
                  <a:schemeClr val="tx1"/>
                </a:solidFill>
              </a:defRPr>
            </a:lvl1pPr>
          </a:lstStyle>
          <a:p>
            <a:r>
              <a:rPr lang="en-US" dirty="0" smtClean="0"/>
              <a:t>Click to add figure number and title</a:t>
            </a:r>
            <a:endParaRPr lang="en-US" dirty="0"/>
          </a:p>
        </p:txBody>
      </p:sp>
      <p:sp>
        <p:nvSpPr>
          <p:cNvPr id="10" name="Text Placeholder 9"/>
          <p:cNvSpPr>
            <a:spLocks noGrp="1"/>
          </p:cNvSpPr>
          <p:nvPr>
            <p:ph type="body" sz="quarter" idx="13" hasCustomPrompt="1"/>
          </p:nvPr>
        </p:nvSpPr>
        <p:spPr>
          <a:xfrm>
            <a:off x="457200" y="5368160"/>
            <a:ext cx="8229600" cy="916856"/>
          </a:xfrm>
        </p:spPr>
        <p:txBody>
          <a:bodyPr anchor="b"/>
          <a:lstStyle>
            <a:lvl1pPr marL="0" indent="0">
              <a:spcBef>
                <a:spcPts val="0"/>
              </a:spcBef>
              <a:buNone/>
              <a:defRPr sz="1600"/>
            </a:lvl1pPr>
            <a:lvl2pPr marL="0" indent="0">
              <a:spcBef>
                <a:spcPts val="0"/>
              </a:spcBef>
              <a:buNone/>
              <a:defRPr sz="1600"/>
            </a:lvl2pPr>
            <a:lvl3pPr marL="0" indent="0">
              <a:spcBef>
                <a:spcPts val="0"/>
              </a:spcBef>
              <a:buNone/>
              <a:defRPr sz="1600"/>
            </a:lvl3pPr>
            <a:lvl4pPr marL="0" indent="0">
              <a:spcBef>
                <a:spcPts val="0"/>
              </a:spcBef>
              <a:buNone/>
              <a:defRPr sz="1600"/>
            </a:lvl4pPr>
            <a:lvl5pPr marL="0" indent="0">
              <a:spcBef>
                <a:spcPts val="0"/>
              </a:spcBef>
              <a:buNone/>
              <a:defRPr sz="1600"/>
            </a:lvl5pPr>
            <a:lvl6pPr marL="0" indent="0">
              <a:spcBef>
                <a:spcPts val="0"/>
              </a:spcBef>
              <a:buNone/>
              <a:defRPr sz="1600"/>
            </a:lvl6pPr>
            <a:lvl7pPr marL="0" indent="0">
              <a:spcBef>
                <a:spcPts val="0"/>
              </a:spcBef>
              <a:buNone/>
              <a:defRPr sz="1600"/>
            </a:lvl7pPr>
            <a:lvl8pPr marL="0" indent="0">
              <a:spcBef>
                <a:spcPts val="0"/>
              </a:spcBef>
              <a:buNone/>
              <a:defRPr sz="1600"/>
            </a:lvl8pPr>
            <a:lvl9pPr marL="0" indent="0">
              <a:spcBef>
                <a:spcPts val="0"/>
              </a:spcBef>
              <a:buNone/>
              <a:defRPr sz="1600"/>
            </a:lvl9pPr>
          </a:lstStyle>
          <a:p>
            <a:pPr lvl="0"/>
            <a:r>
              <a:rPr lang="en-US" dirty="0" smtClean="0"/>
              <a:t>Click to add caption</a:t>
            </a:r>
            <a:endParaRPr lang="en-US" dirty="0"/>
          </a:p>
        </p:txBody>
      </p:sp>
      <p:sp>
        <p:nvSpPr>
          <p:cNvPr id="3" name="Footer Placeholder 2"/>
          <p:cNvSpPr>
            <a:spLocks noGrp="1"/>
          </p:cNvSpPr>
          <p:nvPr>
            <p:ph type="ftr" sz="quarter" idx="11"/>
          </p:nvPr>
        </p:nvSpPr>
        <p:spPr/>
        <p:txBody>
          <a:bodyPr/>
          <a:lstStyle/>
          <a:p>
            <a:endParaRPr lang="en-US" dirty="0"/>
          </a:p>
        </p:txBody>
      </p:sp>
      <p:sp>
        <p:nvSpPr>
          <p:cNvPr id="2" name="Date Placeholder 1"/>
          <p:cNvSpPr>
            <a:spLocks noGrp="1"/>
          </p:cNvSpPr>
          <p:nvPr>
            <p:ph type="dt" sz="half" idx="10"/>
          </p:nvPr>
        </p:nvSpPr>
        <p:spPr/>
        <p:txBody>
          <a:bodyPr/>
          <a:lstStyle>
            <a:lvl1pPr>
              <a:defRPr>
                <a:solidFill>
                  <a:schemeClr val="tx1"/>
                </a:solidFill>
              </a:defRPr>
            </a:lvl1pPr>
          </a:lstStyle>
          <a:p>
            <a:fld id="{A9DF6EFB-3F44-496C-A842-1E0B3D3B975A}" type="datetimeFigureOut">
              <a:rPr lang="en-US" smtClean="0"/>
              <a:pPr/>
              <a:t>12/21/15</a:t>
            </a:fld>
            <a:endParaRPr lang="en-US"/>
          </a:p>
        </p:txBody>
      </p:sp>
      <p:sp>
        <p:nvSpPr>
          <p:cNvPr id="4" name="Slide Number Placeholder 3"/>
          <p:cNvSpPr>
            <a:spLocks noGrp="1"/>
          </p:cNvSpPr>
          <p:nvPr>
            <p:ph type="sldNum" sz="quarter" idx="12"/>
          </p:nvPr>
        </p:nvSpPr>
        <p:spPr/>
        <p:txBody>
          <a:bodyPr/>
          <a:lstStyle>
            <a:lvl1pPr>
              <a:defRPr>
                <a:solidFill>
                  <a:schemeClr val="tx1"/>
                </a:solidFill>
              </a:defRPr>
            </a:lvl1pPr>
          </a:lstStyle>
          <a:p>
            <a:fld id="{200B2350-5261-4F5C-9DF5-EF0D264FC8D2}" type="slidenum">
              <a:rPr lang="en-US" smtClean="0"/>
              <a:pPr/>
              <a:t>‹#›</a:t>
            </a:fld>
            <a:endParaRPr lang="en-US"/>
          </a:p>
        </p:txBody>
      </p:sp>
      <p:sp>
        <p:nvSpPr>
          <p:cNvPr id="5" name="Rectangle 4"/>
          <p:cNvSpPr/>
          <p:nvPr/>
        </p:nvSpPr>
        <p:spPr bwMode="white">
          <a:xfrm>
            <a:off x="-7938" y="6435725"/>
            <a:ext cx="9161464" cy="430213"/>
          </a:xfrm>
          <a:prstGeom prst="rect">
            <a:avLst/>
          </a:prstGeom>
          <a:solidFill>
            <a:srgbClr val="4F39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p:nvPr userDrawn="1"/>
        </p:nvGrpSpPr>
        <p:grpSpPr>
          <a:xfrm>
            <a:off x="93969" y="6408738"/>
            <a:ext cx="9096069" cy="463550"/>
            <a:chOff x="93969" y="6408738"/>
            <a:chExt cx="9096069" cy="463550"/>
          </a:xfrm>
        </p:grpSpPr>
        <p:sp>
          <p:nvSpPr>
            <p:cNvPr id="6" name="Copyright"/>
            <p:cNvSpPr txBox="1">
              <a:spLocks noChangeArrowheads="1"/>
            </p:cNvSpPr>
            <p:nvPr/>
          </p:nvSpPr>
          <p:spPr bwMode="auto">
            <a:xfrm>
              <a:off x="93969" y="6408738"/>
              <a:ext cx="6316663" cy="457200"/>
            </a:xfrm>
            <a:prstGeom prst="rect">
              <a:avLst/>
            </a:prstGeom>
            <a:noFill/>
            <a:ln w="9525">
              <a:noFill/>
              <a:miter lim="800000"/>
              <a:headEnd/>
              <a:tailEnd/>
            </a:ln>
          </p:spPr>
          <p:txBody>
            <a:bodyPr lIns="0" tIns="0" rIns="0" bIns="0" anchor="ctr"/>
            <a:lstStyle>
              <a:lvl1pPr eaLnBrk="0" hangingPunct="0">
                <a:defRPr sz="2400">
                  <a:solidFill>
                    <a:schemeClr val="tx1"/>
                  </a:solidFill>
                  <a:latin typeface="Arial" panose="020B0604020202020204" pitchFamily="34" charset="0"/>
                </a:defRPr>
              </a:lvl1pPr>
              <a:lvl2pPr marL="37931725" indent="-37474525" eaLnBrk="0" hangingPunct="0">
                <a:defRPr sz="2400">
                  <a:solidFill>
                    <a:schemeClr val="tx1"/>
                  </a:solidFill>
                  <a:latin typeface="Arial" panose="020B0604020202020204" pitchFamily="34" charset="0"/>
                </a:defRPr>
              </a:lvl2pPr>
              <a:lvl3pPr eaLnBrk="0" hangingPunct="0">
                <a:defRPr sz="2400">
                  <a:solidFill>
                    <a:schemeClr val="tx1"/>
                  </a:solidFill>
                  <a:latin typeface="Arial" panose="020B0604020202020204" pitchFamily="34" charset="0"/>
                </a:defRPr>
              </a:lvl3pPr>
              <a:lvl4pPr eaLnBrk="0" hangingPunct="0">
                <a:defRPr sz="2400">
                  <a:solidFill>
                    <a:schemeClr val="tx1"/>
                  </a:solidFill>
                  <a:latin typeface="Arial" panose="020B0604020202020204" pitchFamily="34" charset="0"/>
                </a:defRPr>
              </a:lvl4pPr>
              <a:lvl5pPr eaLnBrk="0" hangingPunct="0">
                <a:defRPr sz="2400">
                  <a:solidFill>
                    <a:schemeClr val="tx1"/>
                  </a:solidFill>
                  <a:latin typeface="Arial" panose="020B0604020202020204" pitchFamily="34" charset="0"/>
                </a:defRPr>
              </a:lvl5pPr>
              <a:lvl6pPr marL="457200" eaLnBrk="0" fontAlgn="base" hangingPunct="0">
                <a:spcBef>
                  <a:spcPct val="0"/>
                </a:spcBef>
                <a:spcAft>
                  <a:spcPct val="0"/>
                </a:spcAft>
                <a:defRPr sz="2400">
                  <a:solidFill>
                    <a:schemeClr val="tx1"/>
                  </a:solidFill>
                  <a:latin typeface="Arial" panose="020B0604020202020204" pitchFamily="34" charset="0"/>
                </a:defRPr>
              </a:lvl6pPr>
              <a:lvl7pPr marL="914400" eaLnBrk="0" fontAlgn="base" hangingPunct="0">
                <a:spcBef>
                  <a:spcPct val="0"/>
                </a:spcBef>
                <a:spcAft>
                  <a:spcPct val="0"/>
                </a:spcAft>
                <a:defRPr sz="2400">
                  <a:solidFill>
                    <a:schemeClr val="tx1"/>
                  </a:solidFill>
                  <a:latin typeface="Arial" panose="020B0604020202020204" pitchFamily="34" charset="0"/>
                </a:defRPr>
              </a:lvl7pPr>
              <a:lvl8pPr marL="1371600" eaLnBrk="0" fontAlgn="base" hangingPunct="0">
                <a:spcBef>
                  <a:spcPct val="0"/>
                </a:spcBef>
                <a:spcAft>
                  <a:spcPct val="0"/>
                </a:spcAft>
                <a:defRPr sz="2400">
                  <a:solidFill>
                    <a:schemeClr val="tx1"/>
                  </a:solidFill>
                  <a:latin typeface="Arial" panose="020B0604020202020204" pitchFamily="34" charset="0"/>
                </a:defRPr>
              </a:lvl8pPr>
              <a:lvl9pPr marL="1828800" eaLnBrk="0" fontAlgn="base" hangingPunct="0">
                <a:spcBef>
                  <a:spcPct val="0"/>
                </a:spcBef>
                <a:spcAft>
                  <a:spcPct val="0"/>
                </a:spcAft>
                <a:defRPr sz="2400">
                  <a:solidFill>
                    <a:schemeClr val="tx1"/>
                  </a:solidFill>
                  <a:latin typeface="Arial" panose="020B0604020202020204" pitchFamily="34" charset="0"/>
                </a:defRPr>
              </a:lvl9pPr>
            </a:lstStyle>
            <a:p>
              <a:pPr algn="l">
                <a:defRPr/>
              </a:pPr>
              <a:r>
                <a:rPr lang="en-US" altLang="en-US" sz="1200" b="0" dirty="0" smtClean="0">
                  <a:solidFill>
                    <a:schemeClr val="bg1"/>
                  </a:solidFill>
                  <a:latin typeface="Verdana" panose="020B0604030504040204" pitchFamily="34" charset="0"/>
                  <a:ea typeface="Verdana" panose="020B0604030504040204" pitchFamily="34" charset="0"/>
                  <a:cs typeface="Verdana" panose="020B0604030504040204" pitchFamily="34" charset="0"/>
                </a:rPr>
                <a:t>Copyright © 2017, 2014, 2011</a:t>
              </a:r>
              <a:r>
                <a:rPr lang="en-US" altLang="en-US" sz="1200" b="0" baseline="0" dirty="0" smtClean="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en-US" altLang="en-US" sz="1200" b="0" dirty="0" smtClean="0">
                  <a:solidFill>
                    <a:schemeClr val="bg1"/>
                  </a:solidFill>
                  <a:latin typeface="Verdana" panose="020B0604030504040204" pitchFamily="34" charset="0"/>
                  <a:ea typeface="Verdana" panose="020B0604030504040204" pitchFamily="34" charset="0"/>
                  <a:cs typeface="Verdana" panose="020B0604030504040204" pitchFamily="34" charset="0"/>
                </a:rPr>
                <a:t>Pearson Education, Inc.</a:t>
              </a:r>
              <a:r>
                <a:rPr lang="en-US" altLang="en-US" sz="1200" b="0" baseline="0" dirty="0" smtClean="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en-US" altLang="en-US" sz="1200" b="0" dirty="0" smtClean="0">
                  <a:solidFill>
                    <a:schemeClr val="bg1"/>
                  </a:solidFill>
                  <a:latin typeface="Verdana" panose="020B0604030504040204" pitchFamily="34" charset="0"/>
                  <a:ea typeface="Verdana" panose="020B0604030504040204" pitchFamily="34" charset="0"/>
                  <a:cs typeface="Verdana" panose="020B0604030504040204" pitchFamily="34" charset="0"/>
                </a:rPr>
                <a:t>All Rights Reserved</a:t>
              </a:r>
            </a:p>
          </p:txBody>
        </p:sp>
        <p:pic>
          <p:nvPicPr>
            <p:cNvPr id="7" name="Pearson Logo" descr="Pearson_Bound_Whit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black">
            <a:xfrm>
              <a:off x="7748588" y="6442075"/>
              <a:ext cx="1441450"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220379609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2163763"/>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Content Placeholder 2"/>
          <p:cNvSpPr>
            <a:spLocks noGrp="1"/>
          </p:cNvSpPr>
          <p:nvPr>
            <p:ph idx="13"/>
          </p:nvPr>
        </p:nvSpPr>
        <p:spPr>
          <a:xfrm>
            <a:off x="457200" y="3962400"/>
            <a:ext cx="8229600" cy="2163763"/>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1"/>
          </p:nvPr>
        </p:nvSpPr>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t>12/21/15</a:t>
            </a:fld>
            <a:endParaRPr lang="en-US"/>
          </a:p>
        </p:txBody>
      </p:sp>
      <p:sp>
        <p:nvSpPr>
          <p:cNvPr id="6" name="Slide Number Placeholder 5"/>
          <p:cNvSpPr>
            <a:spLocks noGrp="1"/>
          </p:cNvSpPr>
          <p:nvPr>
            <p:ph type="sldNum" sz="quarter" idx="12"/>
          </p:nvPr>
        </p:nvSpPr>
        <p:spPr/>
        <p:txBody>
          <a:bodyPr/>
          <a:lstStyle/>
          <a:p>
            <a:fld id="{200B2350-5261-4F5C-9DF5-EF0D264FC8D2}" type="slidenum">
              <a:rPr lang="en-US" smtClean="0"/>
              <a:t>‹#›</a:t>
            </a:fld>
            <a:endParaRPr lang="en-US"/>
          </a:p>
        </p:txBody>
      </p:sp>
    </p:spTree>
    <p:extLst>
      <p:ext uri="{BB962C8B-B14F-4D97-AF65-F5344CB8AC3E}">
        <p14:creationId xmlns:p14="http://schemas.microsoft.com/office/powerpoint/2010/main" val="315479995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1447800"/>
            <a:ext cx="7772400" cy="2152651"/>
          </a:xfrm>
        </p:spPr>
        <p:txBody>
          <a:bodyPr anchor="b">
            <a:noAutofit/>
          </a:bodyPr>
          <a:lstStyle>
            <a:lvl1pPr algn="l">
              <a:defRPr sz="4000" b="0" cap="none" baseline="0">
                <a:solidFill>
                  <a:schemeClr val="tx1"/>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674687" y="3962400"/>
            <a:ext cx="7794627" cy="1752600"/>
          </a:xfrm>
        </p:spPr>
        <p:txBody>
          <a:bodyPr anchor="t">
            <a:noAutofit/>
          </a:bodyPr>
          <a:lstStyle>
            <a:lvl1pPr marL="0" indent="0">
              <a:spcBef>
                <a:spcPts val="0"/>
              </a:spcBef>
              <a:buNone/>
              <a:defRPr sz="24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
        <p:nvSpPr>
          <p:cNvPr id="5" name="Footer Placeholder 4"/>
          <p:cNvSpPr>
            <a:spLocks noGrp="1"/>
          </p:cNvSpPr>
          <p:nvPr>
            <p:ph type="ftr" sz="quarter" idx="11"/>
          </p:nvPr>
        </p:nvSpPr>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t>12/21/15</a:t>
            </a:fld>
            <a:endParaRPr lang="en-US"/>
          </a:p>
        </p:txBody>
      </p:sp>
      <p:sp>
        <p:nvSpPr>
          <p:cNvPr id="6" name="Slide Number Placeholder 5"/>
          <p:cNvSpPr>
            <a:spLocks noGrp="1"/>
          </p:cNvSpPr>
          <p:nvPr>
            <p:ph type="sldNum" sz="quarter" idx="12"/>
          </p:nvPr>
        </p:nvSpPr>
        <p:spPr/>
        <p:txBody>
          <a:bodyPr/>
          <a:lstStyle/>
          <a:p>
            <a:fld id="{200B2350-5261-4F5C-9DF5-EF0D264FC8D2}" type="slidenum">
              <a:rPr lang="en-US" smtClean="0"/>
              <a:t>‹#›</a:t>
            </a:fld>
            <a:endParaRPr lang="en-US"/>
          </a:p>
        </p:txBody>
      </p:sp>
    </p:spTree>
    <p:extLst>
      <p:ext uri="{BB962C8B-B14F-4D97-AF65-F5344CB8AC3E}">
        <p14:creationId xmlns:p14="http://schemas.microsoft.com/office/powerpoint/2010/main" val="375470418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smtClean="0"/>
              <a:t>Click to edit Master title style</a:t>
            </a:r>
            <a:endParaRPr lang="en-US"/>
          </a:p>
        </p:txBody>
      </p:sp>
      <p:sp>
        <p:nvSpPr>
          <p:cNvPr id="4" name="Footer Placeholder 3"/>
          <p:cNvSpPr>
            <a:spLocks noGrp="1"/>
          </p:cNvSpPr>
          <p:nvPr>
            <p:ph type="ftr" sz="quarter" idx="11"/>
          </p:nvPr>
        </p:nvSpPr>
        <p:spPr/>
        <p:txBody>
          <a:bodyPr/>
          <a:lstStyle/>
          <a:p>
            <a:endParaRPr lang="en-US"/>
          </a:p>
        </p:txBody>
      </p:sp>
      <p:sp>
        <p:nvSpPr>
          <p:cNvPr id="3" name="Date Placeholder 2"/>
          <p:cNvSpPr>
            <a:spLocks noGrp="1"/>
          </p:cNvSpPr>
          <p:nvPr>
            <p:ph type="dt" sz="half" idx="10"/>
          </p:nvPr>
        </p:nvSpPr>
        <p:spPr/>
        <p:txBody>
          <a:bodyPr/>
          <a:lstStyle/>
          <a:p>
            <a:fld id="{A9DF6EFB-3F44-496C-A842-1E0B3D3B975A}" type="datetimeFigureOut">
              <a:rPr lang="en-US" smtClean="0"/>
              <a:t>12/21/15</a:t>
            </a:fld>
            <a:endParaRPr lang="en-US"/>
          </a:p>
        </p:txBody>
      </p:sp>
      <p:sp>
        <p:nvSpPr>
          <p:cNvPr id="5" name="Slide Number Placeholder 4"/>
          <p:cNvSpPr>
            <a:spLocks noGrp="1"/>
          </p:cNvSpPr>
          <p:nvPr>
            <p:ph type="sldNum" sz="quarter" idx="12"/>
          </p:nvPr>
        </p:nvSpPr>
        <p:spPr/>
        <p:txBody>
          <a:bodyPr/>
          <a:lstStyle/>
          <a:p>
            <a:fld id="{200B2350-5261-4F5C-9DF5-EF0D264FC8D2}" type="slidenum">
              <a:rPr lang="en-US" smtClean="0"/>
              <a:t>‹#›</a:t>
            </a:fld>
            <a:endParaRPr lang="en-US"/>
          </a:p>
        </p:txBody>
      </p:sp>
    </p:spTree>
    <p:extLst>
      <p:ext uri="{BB962C8B-B14F-4D97-AF65-F5344CB8AC3E}">
        <p14:creationId xmlns:p14="http://schemas.microsoft.com/office/powerpoint/2010/main" val="185512659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sldLayout>
</file>

<file path=ppt/slideMasters/_rels/slideMaster1.xml.rels><?xml version="1.0" encoding="UTF-8" standalone="yes"?>
<Relationships xmlns="http://schemas.openxmlformats.org/package/2006/relationships"><Relationship Id="rId11" Type="http://schemas.openxmlformats.org/officeDocument/2006/relationships/theme" Target="../theme/theme1.xml"/><Relationship Id="rId12" Type="http://schemas.openxmlformats.org/officeDocument/2006/relationships/image" Target="../media/image1.emf"/><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Rectangle 7"/>
          <p:cNvSpPr/>
          <p:nvPr/>
        </p:nvSpPr>
        <p:spPr bwMode="white">
          <a:xfrm>
            <a:off x="0" y="0"/>
            <a:ext cx="9144000" cy="1371600"/>
          </a:xfrm>
          <a:prstGeom prst="rect">
            <a:avLst/>
          </a:prstGeom>
          <a:solidFill>
            <a:srgbClr val="4F39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215372"/>
            <a:ext cx="8229600" cy="1097280"/>
          </a:xfrm>
          <a:prstGeom prst="rect">
            <a:avLst/>
          </a:prstGeom>
        </p:spPr>
        <p:txBody>
          <a:bodyPr vert="horz" lIns="0" tIns="0" rIns="0" bIns="0" rtlCol="0" anchor="b">
            <a:noAutofit/>
          </a:bodyPr>
          <a:lstStyle/>
          <a:p>
            <a:r>
              <a:rPr lang="en-US" dirty="0" smtClean="0"/>
              <a:t>Click to edit </a:t>
            </a:r>
            <a:br>
              <a:rPr lang="en-US" dirty="0" smtClean="0"/>
            </a:br>
            <a:r>
              <a:rPr lang="en-US" dirty="0" smtClean="0"/>
              <a:t>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0" tIns="0" rIns="0" bIns="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a:t>
            </a:r>
          </a:p>
          <a:p>
            <a:pPr lvl="6"/>
            <a:r>
              <a:rPr lang="en-US" dirty="0" smtClean="0"/>
              <a:t>Seventh</a:t>
            </a:r>
          </a:p>
          <a:p>
            <a:pPr lvl="7"/>
            <a:r>
              <a:rPr lang="en-US" dirty="0" smtClean="0"/>
              <a:t>Eighth</a:t>
            </a:r>
          </a:p>
          <a:p>
            <a:pPr lvl="8"/>
            <a:r>
              <a:rPr lang="en-US" dirty="0" smtClean="0"/>
              <a:t>Ninth</a:t>
            </a:r>
            <a:endParaRPr lang="en-US" dirty="0"/>
          </a:p>
        </p:txBody>
      </p:sp>
      <p:sp>
        <p:nvSpPr>
          <p:cNvPr id="5" name="Footer Placeholder 4"/>
          <p:cNvSpPr>
            <a:spLocks noGrp="1"/>
          </p:cNvSpPr>
          <p:nvPr>
            <p:ph type="ftr" sz="quarter" idx="3"/>
          </p:nvPr>
        </p:nvSpPr>
        <p:spPr>
          <a:xfrm>
            <a:off x="93969" y="6172200"/>
            <a:ext cx="8595360" cy="235463"/>
          </a:xfrm>
          <a:prstGeom prst="rect">
            <a:avLst/>
          </a:prstGeom>
        </p:spPr>
        <p:txBody>
          <a:bodyPr vert="horz" lIns="0" tIns="0" rIns="0" bIns="0" rtlCol="0" anchor="b"/>
          <a:lstStyle>
            <a:lvl1pPr algn="l">
              <a:defRPr sz="1100">
                <a:solidFill>
                  <a:schemeClr val="tx1"/>
                </a:solidFill>
              </a:defRPr>
            </a:lvl1pPr>
          </a:lstStyle>
          <a:p>
            <a:endParaRPr lang="en-US" dirty="0"/>
          </a:p>
        </p:txBody>
      </p:sp>
      <p:sp>
        <p:nvSpPr>
          <p:cNvPr id="4" name="Date Placeholder 3"/>
          <p:cNvSpPr>
            <a:spLocks noGrp="1"/>
          </p:cNvSpPr>
          <p:nvPr>
            <p:ph type="dt" sz="half" idx="2"/>
          </p:nvPr>
        </p:nvSpPr>
        <p:spPr>
          <a:xfrm>
            <a:off x="6335713" y="113072"/>
            <a:ext cx="2133600" cy="182880"/>
          </a:xfrm>
          <a:prstGeom prst="rect">
            <a:avLst/>
          </a:prstGeom>
        </p:spPr>
        <p:txBody>
          <a:bodyPr vert="horz" lIns="91440" tIns="45720" rIns="91440" bIns="45720" rtlCol="0" anchor="ctr"/>
          <a:lstStyle>
            <a:lvl1pPr algn="r">
              <a:defRPr sz="900">
                <a:solidFill>
                  <a:schemeClr val="bg1"/>
                </a:solidFill>
              </a:defRPr>
            </a:lvl1pPr>
          </a:lstStyle>
          <a:p>
            <a:fld id="{A9DF6EFB-3F44-496C-A842-1E0B3D3B975A}" type="datetimeFigureOut">
              <a:rPr lang="en-US" smtClean="0"/>
              <a:pPr/>
              <a:t>12/21/15</a:t>
            </a:fld>
            <a:endParaRPr lang="en-US"/>
          </a:p>
        </p:txBody>
      </p:sp>
      <p:sp>
        <p:nvSpPr>
          <p:cNvPr id="6" name="Slide Number Placeholder 5"/>
          <p:cNvSpPr>
            <a:spLocks noGrp="1"/>
          </p:cNvSpPr>
          <p:nvPr>
            <p:ph type="sldNum" sz="quarter" idx="4"/>
          </p:nvPr>
        </p:nvSpPr>
        <p:spPr>
          <a:xfrm>
            <a:off x="8469312" y="113072"/>
            <a:ext cx="551783" cy="182880"/>
          </a:xfrm>
          <a:prstGeom prst="rect">
            <a:avLst/>
          </a:prstGeom>
        </p:spPr>
        <p:txBody>
          <a:bodyPr vert="horz" lIns="91440" tIns="45720" rIns="91440" bIns="45720" rtlCol="0" anchor="ctr"/>
          <a:lstStyle>
            <a:lvl1pPr algn="r">
              <a:defRPr sz="900">
                <a:solidFill>
                  <a:schemeClr val="bg1"/>
                </a:solidFill>
              </a:defRPr>
            </a:lvl1pPr>
          </a:lstStyle>
          <a:p>
            <a:fld id="{200B2350-5261-4F5C-9DF5-EF0D264FC8D2}" type="slidenum">
              <a:rPr lang="en-US" smtClean="0"/>
              <a:pPr/>
              <a:t>‹#›</a:t>
            </a:fld>
            <a:endParaRPr lang="en-US"/>
          </a:p>
        </p:txBody>
      </p:sp>
      <p:sp>
        <p:nvSpPr>
          <p:cNvPr id="9" name="Rectangle 8"/>
          <p:cNvSpPr/>
          <p:nvPr/>
        </p:nvSpPr>
        <p:spPr bwMode="white">
          <a:xfrm>
            <a:off x="-7938" y="6435725"/>
            <a:ext cx="9161464" cy="430213"/>
          </a:xfrm>
          <a:prstGeom prst="rect">
            <a:avLst/>
          </a:prstGeom>
          <a:solidFill>
            <a:srgbClr val="4F39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6"/>
          <p:cNvGrpSpPr/>
          <p:nvPr userDrawn="1"/>
        </p:nvGrpSpPr>
        <p:grpSpPr>
          <a:xfrm>
            <a:off x="93969" y="6408738"/>
            <a:ext cx="9096069" cy="463550"/>
            <a:chOff x="93969" y="6408738"/>
            <a:chExt cx="9096069" cy="463550"/>
          </a:xfrm>
        </p:grpSpPr>
        <p:sp>
          <p:nvSpPr>
            <p:cNvPr id="13" name="Copyright" descr="Pearson: Copyright 2015, 2012, 2009"/>
            <p:cNvSpPr txBox="1">
              <a:spLocks noChangeArrowheads="1"/>
            </p:cNvSpPr>
            <p:nvPr/>
          </p:nvSpPr>
          <p:spPr bwMode="auto">
            <a:xfrm>
              <a:off x="93969" y="6408738"/>
              <a:ext cx="6316663" cy="457200"/>
            </a:xfrm>
            <a:prstGeom prst="rect">
              <a:avLst/>
            </a:prstGeom>
            <a:noFill/>
            <a:ln w="9525">
              <a:noFill/>
              <a:miter lim="800000"/>
              <a:headEnd/>
              <a:tailEnd/>
            </a:ln>
          </p:spPr>
          <p:txBody>
            <a:bodyPr lIns="0" tIns="0" rIns="0" bIns="0" anchor="ctr"/>
            <a:lstStyle>
              <a:lvl1pPr eaLnBrk="0" hangingPunct="0">
                <a:defRPr sz="2400">
                  <a:solidFill>
                    <a:schemeClr val="tx1"/>
                  </a:solidFill>
                  <a:latin typeface="Arial" panose="020B0604020202020204" pitchFamily="34" charset="0"/>
                </a:defRPr>
              </a:lvl1pPr>
              <a:lvl2pPr marL="37931725" indent="-37474525" eaLnBrk="0" hangingPunct="0">
                <a:defRPr sz="2400">
                  <a:solidFill>
                    <a:schemeClr val="tx1"/>
                  </a:solidFill>
                  <a:latin typeface="Arial" panose="020B0604020202020204" pitchFamily="34" charset="0"/>
                </a:defRPr>
              </a:lvl2pPr>
              <a:lvl3pPr eaLnBrk="0" hangingPunct="0">
                <a:defRPr sz="2400">
                  <a:solidFill>
                    <a:schemeClr val="tx1"/>
                  </a:solidFill>
                  <a:latin typeface="Arial" panose="020B0604020202020204" pitchFamily="34" charset="0"/>
                </a:defRPr>
              </a:lvl3pPr>
              <a:lvl4pPr eaLnBrk="0" hangingPunct="0">
                <a:defRPr sz="2400">
                  <a:solidFill>
                    <a:schemeClr val="tx1"/>
                  </a:solidFill>
                  <a:latin typeface="Arial" panose="020B0604020202020204" pitchFamily="34" charset="0"/>
                </a:defRPr>
              </a:lvl4pPr>
              <a:lvl5pPr eaLnBrk="0" hangingPunct="0">
                <a:defRPr sz="2400">
                  <a:solidFill>
                    <a:schemeClr val="tx1"/>
                  </a:solidFill>
                  <a:latin typeface="Arial" panose="020B0604020202020204" pitchFamily="34" charset="0"/>
                </a:defRPr>
              </a:lvl5pPr>
              <a:lvl6pPr marL="457200" eaLnBrk="0" fontAlgn="base" hangingPunct="0">
                <a:spcBef>
                  <a:spcPct val="0"/>
                </a:spcBef>
                <a:spcAft>
                  <a:spcPct val="0"/>
                </a:spcAft>
                <a:defRPr sz="2400">
                  <a:solidFill>
                    <a:schemeClr val="tx1"/>
                  </a:solidFill>
                  <a:latin typeface="Arial" panose="020B0604020202020204" pitchFamily="34" charset="0"/>
                </a:defRPr>
              </a:lvl6pPr>
              <a:lvl7pPr marL="914400" eaLnBrk="0" fontAlgn="base" hangingPunct="0">
                <a:spcBef>
                  <a:spcPct val="0"/>
                </a:spcBef>
                <a:spcAft>
                  <a:spcPct val="0"/>
                </a:spcAft>
                <a:defRPr sz="2400">
                  <a:solidFill>
                    <a:schemeClr val="tx1"/>
                  </a:solidFill>
                  <a:latin typeface="Arial" panose="020B0604020202020204" pitchFamily="34" charset="0"/>
                </a:defRPr>
              </a:lvl7pPr>
              <a:lvl8pPr marL="1371600" eaLnBrk="0" fontAlgn="base" hangingPunct="0">
                <a:spcBef>
                  <a:spcPct val="0"/>
                </a:spcBef>
                <a:spcAft>
                  <a:spcPct val="0"/>
                </a:spcAft>
                <a:defRPr sz="2400">
                  <a:solidFill>
                    <a:schemeClr val="tx1"/>
                  </a:solidFill>
                  <a:latin typeface="Arial" panose="020B0604020202020204" pitchFamily="34" charset="0"/>
                </a:defRPr>
              </a:lvl8pPr>
              <a:lvl9pPr marL="1828800" eaLnBrk="0" fontAlgn="base" hangingPunct="0">
                <a:spcBef>
                  <a:spcPct val="0"/>
                </a:spcBef>
                <a:spcAft>
                  <a:spcPct val="0"/>
                </a:spcAft>
                <a:defRPr sz="2400">
                  <a:solidFill>
                    <a:schemeClr val="tx1"/>
                  </a:solidFill>
                  <a:latin typeface="Arial" panose="020B0604020202020204" pitchFamily="34" charset="0"/>
                </a:defRPr>
              </a:lvl9pPr>
            </a:lstStyle>
            <a:p>
              <a:pPr algn="l">
                <a:defRPr/>
              </a:pPr>
              <a:r>
                <a:rPr lang="en-US" altLang="en-US" sz="1200" b="0" dirty="0" smtClean="0">
                  <a:solidFill>
                    <a:schemeClr val="bg1"/>
                  </a:solidFill>
                  <a:latin typeface="Verdana" panose="020B0604030504040204" pitchFamily="34" charset="0"/>
                  <a:ea typeface="Verdana" panose="020B0604030504040204" pitchFamily="34" charset="0"/>
                  <a:cs typeface="Verdana" panose="020B0604030504040204" pitchFamily="34" charset="0"/>
                </a:rPr>
                <a:t>Copyright © 2017, 2014, 2011</a:t>
              </a:r>
              <a:r>
                <a:rPr lang="en-US" altLang="en-US" sz="1200" b="0" baseline="0" dirty="0" smtClean="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en-US" altLang="en-US" sz="1200" b="0" dirty="0" smtClean="0">
                  <a:solidFill>
                    <a:schemeClr val="bg1"/>
                  </a:solidFill>
                  <a:latin typeface="Verdana" panose="020B0604030504040204" pitchFamily="34" charset="0"/>
                  <a:ea typeface="Verdana" panose="020B0604030504040204" pitchFamily="34" charset="0"/>
                  <a:cs typeface="Verdana" panose="020B0604030504040204" pitchFamily="34" charset="0"/>
                </a:rPr>
                <a:t>Pearson Education, Inc.</a:t>
              </a:r>
              <a:r>
                <a:rPr lang="en-US" altLang="en-US" sz="1200" b="0" baseline="0" dirty="0" smtClean="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en-US" altLang="en-US" sz="1200" b="0" dirty="0" smtClean="0">
                  <a:solidFill>
                    <a:schemeClr val="bg1"/>
                  </a:solidFill>
                  <a:latin typeface="Verdana" panose="020B0604030504040204" pitchFamily="34" charset="0"/>
                  <a:ea typeface="Verdana" panose="020B0604030504040204" pitchFamily="34" charset="0"/>
                  <a:cs typeface="Verdana" panose="020B0604030504040204" pitchFamily="34" charset="0"/>
                </a:rPr>
                <a:t>All Rights Reserved</a:t>
              </a:r>
            </a:p>
          </p:txBody>
        </p:sp>
        <p:pic>
          <p:nvPicPr>
            <p:cNvPr id="14" name="Pearson Logo"/>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black">
            <a:xfrm>
              <a:off x="7748588" y="6442075"/>
              <a:ext cx="1441450"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3691570016"/>
      </p:ext>
    </p:extLst>
  </p:cSld>
  <p:clrMap bg1="lt1" tx1="dk1" bg2="lt2" tx2="dk2" accent1="accent1" accent2="accent2" accent3="accent3" accent4="accent4" accent5="accent5" accent6="accent6" hlink="hlink" folHlink="folHlink"/>
  <p:sldLayoutIdLst>
    <p:sldLayoutId id="2147483649" r:id="rId1"/>
    <p:sldLayoutId id="2147483657" r:id="rId2"/>
    <p:sldLayoutId id="2147483656" r:id="rId3"/>
    <p:sldLayoutId id="2147483650" r:id="rId4"/>
    <p:sldLayoutId id="2147483659" r:id="rId5"/>
    <p:sldLayoutId id="2147483658" r:id="rId6"/>
    <p:sldLayoutId id="2147483660" r:id="rId7"/>
    <p:sldLayoutId id="2147483651" r:id="rId8"/>
    <p:sldLayoutId id="2147483654" r:id="rId9"/>
    <p:sldLayoutId id="2147483655" r:id="rId10"/>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txStyles>
    <p:titleStyle>
      <a:lvl1pPr algn="l" defTabSz="914400" rtl="0" eaLnBrk="1" latinLnBrk="0" hangingPunct="1">
        <a:lnSpc>
          <a:spcPct val="100000"/>
        </a:lnSpc>
        <a:spcBef>
          <a:spcPct val="0"/>
        </a:spcBef>
        <a:buNone/>
        <a:defRPr sz="3600" kern="1200">
          <a:solidFill>
            <a:schemeClr val="bg1"/>
          </a:solidFill>
          <a:latin typeface="+mj-lt"/>
          <a:ea typeface="+mj-ea"/>
          <a:cs typeface="+mj-cs"/>
        </a:defRPr>
      </a:lvl1pPr>
    </p:titleStyle>
    <p:bodyStyle>
      <a:lvl1pPr marL="256032" indent="-256032" algn="l" defTabSz="914400" rtl="0" eaLnBrk="1" latinLnBrk="0" hangingPunct="1">
        <a:spcBef>
          <a:spcPts val="1500"/>
        </a:spcBef>
        <a:buClr>
          <a:srgbClr val="4F3967"/>
        </a:buClr>
        <a:buFont typeface="Arial" panose="020B0604020202020204" pitchFamily="34" charset="0"/>
        <a:buChar char="•"/>
        <a:defRPr sz="2800" kern="1200">
          <a:solidFill>
            <a:schemeClr val="tx1"/>
          </a:solidFill>
          <a:latin typeface="+mn-lt"/>
          <a:ea typeface="+mn-ea"/>
          <a:cs typeface="+mn-cs"/>
        </a:defRPr>
      </a:lvl1pPr>
      <a:lvl2pPr marL="742950" indent="-285750" algn="l" defTabSz="914400" rtl="0" eaLnBrk="1" latinLnBrk="0" hangingPunct="1">
        <a:spcBef>
          <a:spcPts val="600"/>
        </a:spcBef>
        <a:buClr>
          <a:srgbClr val="4F3967"/>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ts val="600"/>
        </a:spcBef>
        <a:buClr>
          <a:srgbClr val="4F3967"/>
        </a:buClr>
        <a:buFont typeface="Wingdings" panose="05000000000000000000" pitchFamily="2" charset="2"/>
        <a:buChar char="§"/>
        <a:defRPr sz="2000" kern="1200">
          <a:solidFill>
            <a:schemeClr val="tx1"/>
          </a:solidFill>
          <a:latin typeface="+mn-lt"/>
          <a:ea typeface="+mn-ea"/>
          <a:cs typeface="+mn-cs"/>
        </a:defRPr>
      </a:lvl3pPr>
      <a:lvl4pPr marL="1600200" indent="-228600" algn="l" defTabSz="914400" rtl="0" eaLnBrk="1" latinLnBrk="0" hangingPunct="1">
        <a:spcBef>
          <a:spcPts val="600"/>
        </a:spcBef>
        <a:buClr>
          <a:srgbClr val="4F3967"/>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ts val="600"/>
        </a:spcBef>
        <a:buClr>
          <a:srgbClr val="4F3967"/>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ts val="300"/>
        </a:spcBef>
        <a:buClr>
          <a:srgbClr val="4F3967"/>
        </a:buClr>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ts val="300"/>
        </a:spcBef>
        <a:buClr>
          <a:srgbClr val="4F3967"/>
        </a:buClr>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ts val="300"/>
        </a:spcBef>
        <a:buClr>
          <a:srgbClr val="4F3967"/>
        </a:buClr>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ts val="300"/>
        </a:spcBef>
        <a:buClr>
          <a:srgbClr val="4F3967"/>
        </a:buClr>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xml"/><Relationship Id="rId3" Type="http://schemas.openxmlformats.org/officeDocument/2006/relationships/image" Target="../media/image4.jpeg"/></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Psychology</a:t>
            </a:r>
            <a:endParaRPr lang="en-US" dirty="0"/>
          </a:p>
        </p:txBody>
      </p:sp>
      <p:sp>
        <p:nvSpPr>
          <p:cNvPr id="5" name="Text Placeholder 4"/>
          <p:cNvSpPr>
            <a:spLocks noGrp="1"/>
          </p:cNvSpPr>
          <p:nvPr>
            <p:ph type="body" sz="quarter" idx="13"/>
          </p:nvPr>
        </p:nvSpPr>
        <p:spPr/>
        <p:txBody>
          <a:bodyPr/>
          <a:lstStyle/>
          <a:p>
            <a:r>
              <a:rPr lang="en-US" dirty="0" smtClean="0"/>
              <a:t>Twelfth Edition</a:t>
            </a:r>
            <a:endParaRPr lang="en-US" dirty="0"/>
          </a:p>
        </p:txBody>
      </p:sp>
      <p:sp>
        <p:nvSpPr>
          <p:cNvPr id="6" name="Text Placeholder 5"/>
          <p:cNvSpPr>
            <a:spLocks noGrp="1"/>
          </p:cNvSpPr>
          <p:nvPr>
            <p:ph type="body" sz="quarter" idx="14"/>
          </p:nvPr>
        </p:nvSpPr>
        <p:spPr/>
        <p:txBody>
          <a:bodyPr/>
          <a:lstStyle/>
          <a:p>
            <a:r>
              <a:rPr lang="en-US" dirty="0" smtClean="0"/>
              <a:t>Chapter 12</a:t>
            </a:r>
            <a:endParaRPr lang="en-US" dirty="0"/>
          </a:p>
        </p:txBody>
      </p:sp>
      <p:sp>
        <p:nvSpPr>
          <p:cNvPr id="7" name="Text Placeholder 6"/>
          <p:cNvSpPr>
            <a:spLocks noGrp="1"/>
          </p:cNvSpPr>
          <p:nvPr>
            <p:ph type="body" sz="quarter" idx="15"/>
          </p:nvPr>
        </p:nvSpPr>
        <p:spPr/>
        <p:txBody>
          <a:bodyPr/>
          <a:lstStyle/>
          <a:p>
            <a:r>
              <a:rPr lang="en-US" dirty="0" smtClean="0"/>
              <a:t>Motivation</a:t>
            </a:r>
            <a:endParaRPr lang="en-US" dirty="0"/>
          </a:p>
        </p:txBody>
      </p:sp>
      <p:pic>
        <p:nvPicPr>
          <p:cNvPr id="3" name="Picture 2" descr="cover.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 y="1487422"/>
            <a:ext cx="3886200" cy="4818887"/>
          </a:xfrm>
          <a:prstGeom prst="rect">
            <a:avLst/>
          </a:prstGeom>
        </p:spPr>
      </p:pic>
    </p:spTree>
    <p:extLst>
      <p:ext uri="{BB962C8B-B14F-4D97-AF65-F5344CB8AC3E}">
        <p14:creationId xmlns:p14="http://schemas.microsoft.com/office/powerpoint/2010/main" val="397954000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Environmental Influences </a:t>
            </a:r>
            <a:r>
              <a:rPr lang="en-US" dirty="0" smtClean="0"/>
              <a:t>on</a:t>
            </a:r>
            <a:br>
              <a:rPr lang="en-US" dirty="0" smtClean="0"/>
            </a:br>
            <a:r>
              <a:rPr lang="en-US" dirty="0" smtClean="0"/>
              <a:t>Weight </a:t>
            </a:r>
            <a:r>
              <a:rPr lang="en-US" sz="2000" dirty="0" smtClean="0"/>
              <a:t>(2 </a:t>
            </a:r>
            <a:r>
              <a:rPr lang="en-US" sz="2000" dirty="0"/>
              <a:t>of </a:t>
            </a:r>
            <a:r>
              <a:rPr lang="en-US" sz="2000" dirty="0" smtClean="0"/>
              <a:t>2) </a:t>
            </a:r>
            <a:endParaRPr lang="en-US" sz="2000" dirty="0"/>
          </a:p>
        </p:txBody>
      </p:sp>
      <p:sp>
        <p:nvSpPr>
          <p:cNvPr id="3" name="Content Placeholder 2"/>
          <p:cNvSpPr>
            <a:spLocks noGrp="1"/>
          </p:cNvSpPr>
          <p:nvPr>
            <p:ph idx="1"/>
          </p:nvPr>
        </p:nvSpPr>
        <p:spPr/>
        <p:txBody>
          <a:bodyPr/>
          <a:lstStyle/>
          <a:p>
            <a:r>
              <a:rPr lang="en-US" dirty="0"/>
              <a:t>The </a:t>
            </a:r>
            <a:r>
              <a:rPr lang="en-US" dirty="0" smtClean="0"/>
              <a:t>five major </a:t>
            </a:r>
            <a:r>
              <a:rPr lang="en-US" dirty="0"/>
              <a:t>environmental reasons </a:t>
            </a:r>
            <a:r>
              <a:rPr lang="en-US" dirty="0" smtClean="0"/>
              <a:t>are:</a:t>
            </a:r>
          </a:p>
          <a:p>
            <a:pPr lvl="1"/>
            <a:r>
              <a:rPr lang="en-US" dirty="0" smtClean="0"/>
              <a:t>(</a:t>
            </a:r>
            <a:r>
              <a:rPr lang="en-US" dirty="0"/>
              <a:t>1) the increased abundance of inexpensive fast food and processed </a:t>
            </a:r>
            <a:r>
              <a:rPr lang="en-US" dirty="0" smtClean="0"/>
              <a:t>food</a:t>
            </a:r>
          </a:p>
          <a:p>
            <a:pPr lvl="1"/>
            <a:r>
              <a:rPr lang="en-US" dirty="0" smtClean="0"/>
              <a:t>(</a:t>
            </a:r>
            <a:r>
              <a:rPr lang="en-US" dirty="0"/>
              <a:t>2) the increased consumption of high-calorie sugary </a:t>
            </a:r>
            <a:r>
              <a:rPr lang="en-US" dirty="0" smtClean="0"/>
              <a:t>sodas</a:t>
            </a:r>
          </a:p>
          <a:p>
            <a:pPr lvl="1"/>
            <a:r>
              <a:rPr lang="en-US" dirty="0" smtClean="0"/>
              <a:t>(</a:t>
            </a:r>
            <a:r>
              <a:rPr lang="en-US" dirty="0"/>
              <a:t>3) the rise of sedentary </a:t>
            </a:r>
            <a:r>
              <a:rPr lang="en-US" dirty="0" smtClean="0"/>
              <a:t>lifestyles</a:t>
            </a:r>
          </a:p>
          <a:p>
            <a:pPr lvl="1"/>
            <a:r>
              <a:rPr lang="en-US" dirty="0" smtClean="0"/>
              <a:t>(</a:t>
            </a:r>
            <a:r>
              <a:rPr lang="en-US" dirty="0"/>
              <a:t>4) increased portion </a:t>
            </a:r>
            <a:r>
              <a:rPr lang="en-US" dirty="0" smtClean="0"/>
              <a:t>sizes, and</a:t>
            </a:r>
          </a:p>
          <a:p>
            <a:pPr lvl="1"/>
            <a:r>
              <a:rPr lang="en-US" dirty="0" smtClean="0"/>
              <a:t>(</a:t>
            </a:r>
            <a:r>
              <a:rPr lang="en-US" dirty="0"/>
              <a:t>5) the availability of highly varied </a:t>
            </a:r>
            <a:r>
              <a:rPr lang="en-US" dirty="0" smtClean="0"/>
              <a:t>foods</a:t>
            </a:r>
            <a:endParaRPr lang="en-US" dirty="0"/>
          </a:p>
        </p:txBody>
      </p:sp>
    </p:spTree>
    <p:extLst>
      <p:ext uri="{BB962C8B-B14F-4D97-AF65-F5344CB8AC3E}">
        <p14:creationId xmlns:p14="http://schemas.microsoft.com/office/powerpoint/2010/main" val="140671374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Body as Battleground: Eating Disorders </a:t>
            </a:r>
            <a:r>
              <a:rPr lang="en-US" sz="2000" dirty="0" smtClean="0"/>
              <a:t>(1 </a:t>
            </a:r>
            <a:r>
              <a:rPr lang="en-US" sz="2000" dirty="0"/>
              <a:t>of </a:t>
            </a:r>
            <a:r>
              <a:rPr lang="en-US" sz="2000" dirty="0" smtClean="0"/>
              <a:t>2) </a:t>
            </a:r>
            <a:endParaRPr lang="en-US" sz="2000" dirty="0"/>
          </a:p>
        </p:txBody>
      </p:sp>
      <p:sp>
        <p:nvSpPr>
          <p:cNvPr id="3" name="Content Placeholder 2"/>
          <p:cNvSpPr>
            <a:spLocks noGrp="1"/>
          </p:cNvSpPr>
          <p:nvPr>
            <p:ph idx="1"/>
          </p:nvPr>
        </p:nvSpPr>
        <p:spPr/>
        <p:txBody>
          <a:bodyPr/>
          <a:lstStyle/>
          <a:p>
            <a:r>
              <a:rPr lang="en-US" i="1" dirty="0"/>
              <a:t>Anorexia nervosa</a:t>
            </a:r>
            <a:r>
              <a:rPr lang="en-US" dirty="0"/>
              <a:t> and </a:t>
            </a:r>
            <a:r>
              <a:rPr lang="en-US" i="1" dirty="0"/>
              <a:t>bulimia nervosa</a:t>
            </a:r>
            <a:r>
              <a:rPr lang="en-US" dirty="0"/>
              <a:t> are the best-known eating </a:t>
            </a:r>
            <a:r>
              <a:rPr lang="en-US" dirty="0" smtClean="0"/>
              <a:t>disorders.</a:t>
            </a:r>
          </a:p>
          <a:p>
            <a:r>
              <a:rPr lang="en-US" dirty="0" smtClean="0"/>
              <a:t>They occur </a:t>
            </a:r>
            <a:r>
              <a:rPr lang="en-US" dirty="0"/>
              <a:t>mostly among young white </a:t>
            </a:r>
            <a:r>
              <a:rPr lang="en-US" dirty="0" smtClean="0"/>
              <a:t>women.</a:t>
            </a:r>
          </a:p>
          <a:p>
            <a:r>
              <a:rPr lang="en-US" dirty="0" smtClean="0"/>
              <a:t>However</a:t>
            </a:r>
            <a:r>
              <a:rPr lang="en-US" dirty="0"/>
              <a:t>, a large percentage of all cases of eating disorders affect women and men of varying ages and ethnicities. </a:t>
            </a:r>
          </a:p>
        </p:txBody>
      </p:sp>
    </p:spTree>
    <p:extLst>
      <p:ext uri="{BB962C8B-B14F-4D97-AF65-F5344CB8AC3E}">
        <p14:creationId xmlns:p14="http://schemas.microsoft.com/office/powerpoint/2010/main" val="161626321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Body as Battleground: Eating Disorders </a:t>
            </a:r>
            <a:r>
              <a:rPr lang="en-US" sz="2000" dirty="0" smtClean="0"/>
              <a:t>(2 </a:t>
            </a:r>
            <a:r>
              <a:rPr lang="en-US" sz="2000" dirty="0"/>
              <a:t>of </a:t>
            </a:r>
            <a:r>
              <a:rPr lang="en-US" sz="2000" dirty="0" smtClean="0"/>
              <a:t>2) </a:t>
            </a:r>
            <a:endParaRPr lang="en-US" sz="2000" dirty="0"/>
          </a:p>
        </p:txBody>
      </p:sp>
      <p:sp>
        <p:nvSpPr>
          <p:cNvPr id="3" name="Content Placeholder 2"/>
          <p:cNvSpPr>
            <a:spLocks noGrp="1"/>
          </p:cNvSpPr>
          <p:nvPr>
            <p:ph idx="1"/>
          </p:nvPr>
        </p:nvSpPr>
        <p:spPr/>
        <p:txBody>
          <a:bodyPr/>
          <a:lstStyle/>
          <a:p>
            <a:r>
              <a:rPr lang="en-US" dirty="0"/>
              <a:t>Genetic and cultural factors influence eating </a:t>
            </a:r>
            <a:r>
              <a:rPr lang="en-US" dirty="0" smtClean="0"/>
              <a:t>disorders.</a:t>
            </a:r>
          </a:p>
          <a:p>
            <a:r>
              <a:rPr lang="en-US" dirty="0" smtClean="0"/>
              <a:t>But </a:t>
            </a:r>
            <a:r>
              <a:rPr lang="en-US" dirty="0"/>
              <a:t>most are due to psychological causes, such </a:t>
            </a:r>
            <a:r>
              <a:rPr lang="en-US" dirty="0" smtClean="0"/>
              <a:t>as:</a:t>
            </a:r>
          </a:p>
          <a:p>
            <a:pPr lvl="1"/>
            <a:r>
              <a:rPr lang="en-US" dirty="0" smtClean="0"/>
              <a:t>depression</a:t>
            </a:r>
          </a:p>
          <a:p>
            <a:pPr lvl="1"/>
            <a:r>
              <a:rPr lang="en-US" dirty="0" smtClean="0"/>
              <a:t>anxiety</a:t>
            </a:r>
          </a:p>
          <a:p>
            <a:pPr lvl="1"/>
            <a:r>
              <a:rPr lang="en-US" dirty="0" smtClean="0"/>
              <a:t>perfectionism</a:t>
            </a:r>
            <a:r>
              <a:rPr lang="en-US" dirty="0"/>
              <a:t>, or </a:t>
            </a:r>
            <a:endParaRPr lang="en-US" dirty="0" smtClean="0"/>
          </a:p>
          <a:p>
            <a:pPr lvl="1"/>
            <a:r>
              <a:rPr lang="en-US" dirty="0" smtClean="0"/>
              <a:t>distorted </a:t>
            </a:r>
            <a:r>
              <a:rPr lang="en-US" dirty="0"/>
              <a:t>body </a:t>
            </a:r>
            <a:r>
              <a:rPr lang="en-US" dirty="0" smtClean="0"/>
              <a:t>image</a:t>
            </a:r>
            <a:endParaRPr lang="en-US" dirty="0"/>
          </a:p>
        </p:txBody>
      </p:sp>
    </p:spTree>
    <p:extLst>
      <p:ext uri="{BB962C8B-B14F-4D97-AF65-F5344CB8AC3E}">
        <p14:creationId xmlns:p14="http://schemas.microsoft.com/office/powerpoint/2010/main" val="146222172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The Social Animal: Motives to Love </a:t>
            </a:r>
          </a:p>
        </p:txBody>
      </p:sp>
      <p:sp>
        <p:nvSpPr>
          <p:cNvPr id="5" name="Content Placeholder 4"/>
          <p:cNvSpPr>
            <a:spLocks noGrp="1"/>
          </p:cNvSpPr>
          <p:nvPr>
            <p:ph idx="1"/>
          </p:nvPr>
        </p:nvSpPr>
        <p:spPr/>
        <p:txBody>
          <a:bodyPr/>
          <a:lstStyle/>
          <a:p>
            <a:r>
              <a:rPr lang="en-US" sz="2800" b="1" dirty="0"/>
              <a:t>LO 12.2.A</a:t>
            </a:r>
            <a:r>
              <a:rPr lang="en-US" sz="2800" dirty="0"/>
              <a:t> Describe how passionate love, compassionate love, social bonding, and the action of vasopressin and oxytocin all contribute to our understanding of the biology of love.</a:t>
            </a:r>
          </a:p>
          <a:p>
            <a:r>
              <a:rPr lang="en-US" sz="2800" b="1" dirty="0"/>
              <a:t>LO 12.2.B</a:t>
            </a:r>
            <a:r>
              <a:rPr lang="en-US" sz="2800" dirty="0"/>
              <a:t> Explain how attachment theory can be applied to adult romantic relationships.</a:t>
            </a:r>
          </a:p>
          <a:p>
            <a:r>
              <a:rPr lang="en-US" sz="2800" b="1" dirty="0"/>
              <a:t>LO 12.2.C</a:t>
            </a:r>
            <a:r>
              <a:rPr lang="en-US" sz="2800" dirty="0"/>
              <a:t> Summarize the research on gender differences and cultural differences in romantic relationships. </a:t>
            </a:r>
          </a:p>
        </p:txBody>
      </p:sp>
    </p:spTree>
    <p:extLst>
      <p:ext uri="{BB962C8B-B14F-4D97-AF65-F5344CB8AC3E}">
        <p14:creationId xmlns:p14="http://schemas.microsoft.com/office/powerpoint/2010/main" val="272428717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Biology of Love </a:t>
            </a:r>
            <a:r>
              <a:rPr lang="en-US" sz="2000" dirty="0" smtClean="0"/>
              <a:t>(1 </a:t>
            </a:r>
            <a:r>
              <a:rPr lang="en-US" sz="2000" dirty="0"/>
              <a:t>of </a:t>
            </a:r>
            <a:r>
              <a:rPr lang="en-US" sz="2000" dirty="0" smtClean="0"/>
              <a:t>2) </a:t>
            </a:r>
            <a:endParaRPr lang="en-US" dirty="0"/>
          </a:p>
        </p:txBody>
      </p:sp>
      <p:sp>
        <p:nvSpPr>
          <p:cNvPr id="3" name="Content Placeholder 2"/>
          <p:cNvSpPr>
            <a:spLocks noGrp="1"/>
          </p:cNvSpPr>
          <p:nvPr>
            <p:ph idx="1"/>
          </p:nvPr>
        </p:nvSpPr>
        <p:spPr/>
        <p:txBody>
          <a:bodyPr/>
          <a:lstStyle/>
          <a:p>
            <a:r>
              <a:rPr lang="en-US" dirty="0"/>
              <a:t>All human beings have a need </a:t>
            </a:r>
            <a:r>
              <a:rPr lang="en-US" dirty="0" smtClean="0"/>
              <a:t>for:</a:t>
            </a:r>
          </a:p>
          <a:p>
            <a:pPr lvl="1"/>
            <a:r>
              <a:rPr lang="en-US" dirty="0" smtClean="0"/>
              <a:t>attachment and</a:t>
            </a:r>
          </a:p>
          <a:p>
            <a:pPr lvl="1"/>
            <a:r>
              <a:rPr lang="en-US" dirty="0" smtClean="0"/>
              <a:t>love</a:t>
            </a:r>
          </a:p>
          <a:p>
            <a:r>
              <a:rPr lang="en-US" dirty="0"/>
              <a:t>Psychologists </a:t>
            </a:r>
            <a:r>
              <a:rPr lang="en-US" dirty="0" smtClean="0"/>
              <a:t>distinguish between:</a:t>
            </a:r>
          </a:p>
          <a:p>
            <a:pPr lvl="1"/>
            <a:r>
              <a:rPr lang="en-US" i="1" dirty="0" smtClean="0"/>
              <a:t>passionate </a:t>
            </a:r>
            <a:r>
              <a:rPr lang="en-US" i="1" dirty="0"/>
              <a:t>(romantic) </a:t>
            </a:r>
            <a:r>
              <a:rPr lang="en-US" i="1" dirty="0" smtClean="0"/>
              <a:t>love</a:t>
            </a:r>
            <a:endParaRPr lang="en-US" dirty="0" smtClean="0"/>
          </a:p>
          <a:p>
            <a:pPr lvl="2"/>
            <a:r>
              <a:rPr lang="en-US" dirty="0"/>
              <a:t>a </a:t>
            </a:r>
            <a:r>
              <a:rPr lang="en-US" dirty="0" smtClean="0"/>
              <a:t>whirlwind of </a:t>
            </a:r>
            <a:r>
              <a:rPr lang="en-US" dirty="0"/>
              <a:t>intense emotions and sexual passion</a:t>
            </a:r>
            <a:endParaRPr lang="en-US" dirty="0" smtClean="0"/>
          </a:p>
          <a:p>
            <a:pPr lvl="1"/>
            <a:r>
              <a:rPr lang="en-US" i="1" dirty="0" smtClean="0"/>
              <a:t>companionate love</a:t>
            </a:r>
          </a:p>
          <a:p>
            <a:pPr lvl="2"/>
            <a:r>
              <a:rPr lang="en-US" dirty="0"/>
              <a:t>characterized by </a:t>
            </a:r>
            <a:r>
              <a:rPr lang="en-US" dirty="0" smtClean="0"/>
              <a:t>affection and </a:t>
            </a:r>
            <a:r>
              <a:rPr lang="en-US" dirty="0"/>
              <a:t>trust</a:t>
            </a:r>
          </a:p>
        </p:txBody>
      </p:sp>
    </p:spTree>
    <p:extLst>
      <p:ext uri="{BB962C8B-B14F-4D97-AF65-F5344CB8AC3E}">
        <p14:creationId xmlns:p14="http://schemas.microsoft.com/office/powerpoint/2010/main" val="226570671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Biology of Love </a:t>
            </a:r>
            <a:r>
              <a:rPr lang="en-US" sz="2000" dirty="0" smtClean="0"/>
              <a:t>(2 </a:t>
            </a:r>
            <a:r>
              <a:rPr lang="en-US" sz="2000" dirty="0"/>
              <a:t>of </a:t>
            </a:r>
            <a:r>
              <a:rPr lang="en-US" sz="2000" dirty="0" smtClean="0"/>
              <a:t>2) </a:t>
            </a:r>
            <a:endParaRPr lang="en-US" dirty="0"/>
          </a:p>
        </p:txBody>
      </p:sp>
      <p:sp>
        <p:nvSpPr>
          <p:cNvPr id="3" name="Content Placeholder 2"/>
          <p:cNvSpPr>
            <a:spLocks noGrp="1"/>
          </p:cNvSpPr>
          <p:nvPr>
            <p:ph idx="1"/>
          </p:nvPr>
        </p:nvSpPr>
        <p:spPr/>
        <p:txBody>
          <a:bodyPr/>
          <a:lstStyle/>
          <a:p>
            <a:r>
              <a:rPr lang="en-US" dirty="0"/>
              <a:t>Various brain chemicals and </a:t>
            </a:r>
            <a:r>
              <a:rPr lang="en-US" dirty="0" smtClean="0"/>
              <a:t>hormones </a:t>
            </a:r>
            <a:r>
              <a:rPr lang="en-US" dirty="0"/>
              <a:t>are associated with bonding and </a:t>
            </a:r>
            <a:r>
              <a:rPr lang="en-US" dirty="0" smtClean="0"/>
              <a:t>trust:</a:t>
            </a:r>
          </a:p>
          <a:p>
            <a:pPr lvl="1"/>
            <a:r>
              <a:rPr lang="en-US" i="1" dirty="0" smtClean="0"/>
              <a:t>vasopressin</a:t>
            </a:r>
            <a:endParaRPr lang="en-US" dirty="0" smtClean="0"/>
          </a:p>
          <a:p>
            <a:pPr lvl="1"/>
            <a:r>
              <a:rPr lang="en-US" i="1" dirty="0" smtClean="0"/>
              <a:t>oxytocin</a:t>
            </a:r>
            <a:endParaRPr lang="en-US" dirty="0" smtClean="0"/>
          </a:p>
          <a:p>
            <a:r>
              <a:rPr lang="en-US" dirty="0" smtClean="0"/>
              <a:t>The </a:t>
            </a:r>
            <a:r>
              <a:rPr lang="en-US" dirty="0"/>
              <a:t>rushes of pleasure and reward associated with romantic </a:t>
            </a:r>
            <a:r>
              <a:rPr lang="en-US" dirty="0" smtClean="0"/>
              <a:t>passion</a:t>
            </a:r>
            <a:r>
              <a:rPr lang="en-US" dirty="0"/>
              <a:t> </a:t>
            </a:r>
            <a:r>
              <a:rPr lang="en-US" dirty="0" smtClean="0"/>
              <a:t>are created by:</a:t>
            </a:r>
          </a:p>
          <a:p>
            <a:pPr lvl="1"/>
            <a:r>
              <a:rPr lang="en-US" i="1" dirty="0" smtClean="0"/>
              <a:t>endorphins</a:t>
            </a:r>
          </a:p>
          <a:p>
            <a:pPr lvl="1"/>
            <a:r>
              <a:rPr lang="en-US" dirty="0" smtClean="0"/>
              <a:t>dopamine</a:t>
            </a:r>
            <a:endParaRPr lang="en-US" dirty="0"/>
          </a:p>
        </p:txBody>
      </p:sp>
    </p:spTree>
    <p:extLst>
      <p:ext uri="{BB962C8B-B14F-4D97-AF65-F5344CB8AC3E}">
        <p14:creationId xmlns:p14="http://schemas.microsoft.com/office/powerpoint/2010/main" val="418883558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Psychology of Love </a:t>
            </a:r>
            <a:r>
              <a:rPr lang="en-US" sz="2000" dirty="0" smtClean="0"/>
              <a:t>(1 </a:t>
            </a:r>
            <a:r>
              <a:rPr lang="en-US" sz="2000" dirty="0"/>
              <a:t>of </a:t>
            </a:r>
            <a:r>
              <a:rPr lang="en-US" sz="2000" dirty="0" smtClean="0"/>
              <a:t>3) </a:t>
            </a:r>
            <a:endParaRPr lang="en-US" dirty="0"/>
          </a:p>
        </p:txBody>
      </p:sp>
      <p:sp>
        <p:nvSpPr>
          <p:cNvPr id="3" name="Content Placeholder 2"/>
          <p:cNvSpPr>
            <a:spLocks noGrp="1"/>
          </p:cNvSpPr>
          <p:nvPr>
            <p:ph idx="1"/>
          </p:nvPr>
        </p:nvSpPr>
        <p:spPr/>
        <p:txBody>
          <a:bodyPr/>
          <a:lstStyle/>
          <a:p>
            <a:r>
              <a:rPr lang="en-US" dirty="0"/>
              <a:t>Two strong predictors of whom people will </a:t>
            </a:r>
            <a:r>
              <a:rPr lang="en-US" dirty="0" smtClean="0"/>
              <a:t>love are </a:t>
            </a:r>
            <a:r>
              <a:rPr lang="en-US" i="1" dirty="0" smtClean="0"/>
              <a:t>proximity</a:t>
            </a:r>
            <a:r>
              <a:rPr lang="en-US" dirty="0" smtClean="0"/>
              <a:t> and </a:t>
            </a:r>
            <a:r>
              <a:rPr lang="en-US" i="1" dirty="0" smtClean="0"/>
              <a:t>similarity</a:t>
            </a:r>
            <a:r>
              <a:rPr lang="en-US" dirty="0" smtClean="0"/>
              <a:t>.</a:t>
            </a:r>
          </a:p>
          <a:p>
            <a:r>
              <a:rPr lang="en-US" dirty="0" smtClean="0"/>
              <a:t>Proximity:</a:t>
            </a:r>
          </a:p>
          <a:p>
            <a:pPr lvl="1"/>
            <a:r>
              <a:rPr lang="en-US" dirty="0"/>
              <a:t>We tend to choose our friends and lovers from the set of people who live, study</a:t>
            </a:r>
            <a:r>
              <a:rPr lang="en-US" dirty="0" smtClean="0"/>
              <a:t>, or </a:t>
            </a:r>
            <a:r>
              <a:rPr lang="en-US" dirty="0"/>
              <a:t>work near us.</a:t>
            </a:r>
            <a:endParaRPr lang="en-US" dirty="0" smtClean="0"/>
          </a:p>
          <a:p>
            <a:r>
              <a:rPr lang="en-US" dirty="0" smtClean="0"/>
              <a:t>Similarity:</a:t>
            </a:r>
          </a:p>
          <a:p>
            <a:pPr lvl="1"/>
            <a:r>
              <a:rPr lang="en-US" dirty="0"/>
              <a:t>in looks, attitudes, beliefs, values</a:t>
            </a:r>
            <a:r>
              <a:rPr lang="en-US" dirty="0" smtClean="0"/>
              <a:t>, personality</a:t>
            </a:r>
            <a:r>
              <a:rPr lang="en-US" dirty="0"/>
              <a:t>, and </a:t>
            </a:r>
            <a:r>
              <a:rPr lang="en-US" dirty="0" smtClean="0"/>
              <a:t>interests</a:t>
            </a:r>
          </a:p>
        </p:txBody>
      </p:sp>
    </p:spTree>
    <p:extLst>
      <p:ext uri="{BB962C8B-B14F-4D97-AF65-F5344CB8AC3E}">
        <p14:creationId xmlns:p14="http://schemas.microsoft.com/office/powerpoint/2010/main" val="295298380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Psychology of Love </a:t>
            </a:r>
            <a:r>
              <a:rPr lang="en-US" sz="2000" dirty="0" smtClean="0"/>
              <a:t>(2 </a:t>
            </a:r>
            <a:r>
              <a:rPr lang="en-US" sz="2000" dirty="0"/>
              <a:t>of </a:t>
            </a:r>
            <a:r>
              <a:rPr lang="en-US" sz="2000" dirty="0" smtClean="0"/>
              <a:t>3) </a:t>
            </a:r>
            <a:endParaRPr lang="en-US" dirty="0"/>
          </a:p>
        </p:txBody>
      </p:sp>
      <p:sp>
        <p:nvSpPr>
          <p:cNvPr id="3" name="Content Placeholder 2"/>
          <p:cNvSpPr>
            <a:spLocks noGrp="1"/>
          </p:cNvSpPr>
          <p:nvPr>
            <p:ph idx="1"/>
          </p:nvPr>
        </p:nvSpPr>
        <p:spPr/>
        <p:txBody>
          <a:bodyPr/>
          <a:lstStyle/>
          <a:p>
            <a:r>
              <a:rPr lang="en-US" dirty="0"/>
              <a:t>When in love, people form different kinds of attachments</a:t>
            </a:r>
            <a:r>
              <a:rPr lang="en-US" dirty="0" smtClean="0"/>
              <a:t>.</a:t>
            </a:r>
          </a:p>
          <a:p>
            <a:r>
              <a:rPr lang="en-US" i="1" dirty="0"/>
              <a:t>Attachment theory</a:t>
            </a:r>
            <a:r>
              <a:rPr lang="en-US" dirty="0"/>
              <a:t> views adult love relationships, like those of infants, as </a:t>
            </a:r>
            <a:r>
              <a:rPr lang="en-US" dirty="0" smtClean="0"/>
              <a:t>being:</a:t>
            </a:r>
          </a:p>
          <a:p>
            <a:pPr lvl="1"/>
            <a:r>
              <a:rPr lang="en-US" i="1" dirty="0" smtClean="0"/>
              <a:t>secure</a:t>
            </a:r>
            <a:endParaRPr lang="en-US" dirty="0" smtClean="0"/>
          </a:p>
          <a:p>
            <a:pPr lvl="1"/>
            <a:r>
              <a:rPr lang="en-US" i="1" dirty="0" smtClean="0"/>
              <a:t>avoidant</a:t>
            </a:r>
            <a:r>
              <a:rPr lang="en-US" dirty="0"/>
              <a:t>, </a:t>
            </a:r>
            <a:r>
              <a:rPr lang="en-US" dirty="0" smtClean="0"/>
              <a:t>or</a:t>
            </a:r>
          </a:p>
          <a:p>
            <a:pPr lvl="1"/>
            <a:r>
              <a:rPr lang="en-US" i="1" dirty="0" smtClean="0"/>
              <a:t>anxious</a:t>
            </a:r>
            <a:endParaRPr lang="en-US" dirty="0"/>
          </a:p>
        </p:txBody>
      </p:sp>
    </p:spTree>
    <p:extLst>
      <p:ext uri="{BB962C8B-B14F-4D97-AF65-F5344CB8AC3E}">
        <p14:creationId xmlns:p14="http://schemas.microsoft.com/office/powerpoint/2010/main" val="344298568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Psychology of Love </a:t>
            </a:r>
            <a:r>
              <a:rPr lang="en-US" sz="2000" dirty="0" smtClean="0"/>
              <a:t>(3 </a:t>
            </a:r>
            <a:r>
              <a:rPr lang="en-US" sz="2000" dirty="0"/>
              <a:t>of </a:t>
            </a:r>
            <a:r>
              <a:rPr lang="en-US" sz="2000" dirty="0" smtClean="0"/>
              <a:t>3) </a:t>
            </a:r>
            <a:endParaRPr lang="en-US" dirty="0"/>
          </a:p>
        </p:txBody>
      </p:sp>
      <p:sp>
        <p:nvSpPr>
          <p:cNvPr id="3" name="Content Placeholder 2"/>
          <p:cNvSpPr>
            <a:spLocks noGrp="1"/>
          </p:cNvSpPr>
          <p:nvPr>
            <p:ph idx="1"/>
          </p:nvPr>
        </p:nvSpPr>
        <p:spPr/>
        <p:txBody>
          <a:bodyPr/>
          <a:lstStyle/>
          <a:p>
            <a:r>
              <a:rPr lang="en-US" dirty="0" smtClean="0"/>
              <a:t>The key </a:t>
            </a:r>
            <a:r>
              <a:rPr lang="en-US" dirty="0"/>
              <a:t>ingredients of </a:t>
            </a:r>
            <a:r>
              <a:rPr lang="en-US" dirty="0" smtClean="0"/>
              <a:t>love are:</a:t>
            </a:r>
          </a:p>
          <a:p>
            <a:pPr lvl="1"/>
            <a:r>
              <a:rPr lang="en-US" dirty="0" smtClean="0"/>
              <a:t>passion</a:t>
            </a:r>
          </a:p>
          <a:p>
            <a:pPr lvl="1"/>
            <a:r>
              <a:rPr lang="en-US" dirty="0" smtClean="0"/>
              <a:t>intimacy</a:t>
            </a:r>
            <a:r>
              <a:rPr lang="en-US" dirty="0"/>
              <a:t>, </a:t>
            </a:r>
            <a:r>
              <a:rPr lang="en-US" dirty="0" smtClean="0"/>
              <a:t>and</a:t>
            </a:r>
          </a:p>
          <a:p>
            <a:pPr lvl="1"/>
            <a:r>
              <a:rPr lang="en-US" dirty="0" smtClean="0"/>
              <a:t>commitment</a:t>
            </a:r>
          </a:p>
          <a:p>
            <a:r>
              <a:rPr lang="en-US" dirty="0" smtClean="0"/>
              <a:t>The </a:t>
            </a:r>
            <a:r>
              <a:rPr lang="en-US" dirty="0"/>
              <a:t>ability to sustain a long and intimate </a:t>
            </a:r>
            <a:r>
              <a:rPr lang="en-US" dirty="0" smtClean="0"/>
              <a:t>love relationship involves a couple’s:</a:t>
            </a:r>
          </a:p>
          <a:p>
            <a:pPr lvl="1"/>
            <a:r>
              <a:rPr lang="en-US" dirty="0" smtClean="0"/>
              <a:t>attitudes</a:t>
            </a:r>
          </a:p>
          <a:p>
            <a:pPr lvl="1"/>
            <a:r>
              <a:rPr lang="en-US" dirty="0" smtClean="0"/>
              <a:t>values</a:t>
            </a:r>
          </a:p>
          <a:p>
            <a:pPr lvl="1"/>
            <a:r>
              <a:rPr lang="en-US" dirty="0" smtClean="0"/>
              <a:t>balance </a:t>
            </a:r>
            <a:r>
              <a:rPr lang="en-US" dirty="0"/>
              <a:t>of </a:t>
            </a:r>
            <a:r>
              <a:rPr lang="en-US" dirty="0" smtClean="0"/>
              <a:t>power, and</a:t>
            </a:r>
          </a:p>
          <a:p>
            <a:pPr lvl="1"/>
            <a:r>
              <a:rPr lang="en-US" dirty="0" smtClean="0"/>
              <a:t>motivation to maintain the relationship</a:t>
            </a:r>
            <a:endParaRPr lang="en-US" dirty="0"/>
          </a:p>
        </p:txBody>
      </p:sp>
    </p:spTree>
    <p:extLst>
      <p:ext uri="{BB962C8B-B14F-4D97-AF65-F5344CB8AC3E}">
        <p14:creationId xmlns:p14="http://schemas.microsoft.com/office/powerpoint/2010/main" val="33243126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Gender, Culture, and Love </a:t>
            </a:r>
            <a:r>
              <a:rPr lang="en-US" sz="2000" dirty="0" smtClean="0"/>
              <a:t>(1 </a:t>
            </a:r>
            <a:r>
              <a:rPr lang="en-US" sz="2000" dirty="0"/>
              <a:t>of </a:t>
            </a:r>
            <a:r>
              <a:rPr lang="en-US" sz="2000" dirty="0" smtClean="0"/>
              <a:t>2) </a:t>
            </a:r>
            <a:endParaRPr lang="en-US" dirty="0"/>
          </a:p>
        </p:txBody>
      </p:sp>
      <p:sp>
        <p:nvSpPr>
          <p:cNvPr id="3" name="Content Placeholder 2"/>
          <p:cNvSpPr>
            <a:spLocks noGrp="1"/>
          </p:cNvSpPr>
          <p:nvPr>
            <p:ph idx="1"/>
          </p:nvPr>
        </p:nvSpPr>
        <p:spPr/>
        <p:txBody>
          <a:bodyPr/>
          <a:lstStyle/>
          <a:p>
            <a:r>
              <a:rPr lang="en-US" dirty="0"/>
              <a:t>Men and women are equally likely to feel love and need </a:t>
            </a:r>
            <a:r>
              <a:rPr lang="en-US" dirty="0" smtClean="0"/>
              <a:t>attachment.</a:t>
            </a:r>
          </a:p>
          <a:p>
            <a:r>
              <a:rPr lang="en-US" dirty="0" smtClean="0"/>
              <a:t>But </a:t>
            </a:r>
            <a:r>
              <a:rPr lang="en-US" dirty="0"/>
              <a:t>they differ, on average, </a:t>
            </a:r>
            <a:r>
              <a:rPr lang="en-US" dirty="0" smtClean="0"/>
              <a:t>in:</a:t>
            </a:r>
          </a:p>
          <a:p>
            <a:pPr lvl="1"/>
            <a:r>
              <a:rPr lang="en-US" dirty="0" smtClean="0"/>
              <a:t>how they </a:t>
            </a:r>
            <a:r>
              <a:rPr lang="en-US" dirty="0"/>
              <a:t>express feelings of love </a:t>
            </a:r>
            <a:r>
              <a:rPr lang="en-US" dirty="0" smtClean="0"/>
              <a:t>and</a:t>
            </a:r>
          </a:p>
          <a:p>
            <a:pPr lvl="1"/>
            <a:r>
              <a:rPr lang="en-US" dirty="0" smtClean="0"/>
              <a:t>how </a:t>
            </a:r>
            <a:r>
              <a:rPr lang="en-US" dirty="0"/>
              <a:t>they define </a:t>
            </a:r>
            <a:r>
              <a:rPr lang="en-US" dirty="0" smtClean="0"/>
              <a:t>intimacy</a:t>
            </a:r>
          </a:p>
          <a:p>
            <a:r>
              <a:rPr lang="en-US" dirty="0"/>
              <a:t>These gender differences reflect gender </a:t>
            </a:r>
            <a:r>
              <a:rPr lang="en-US" dirty="0" smtClean="0"/>
              <a:t>roles.</a:t>
            </a:r>
          </a:p>
          <a:p>
            <a:r>
              <a:rPr lang="en-US" dirty="0" smtClean="0"/>
              <a:t>Gender roles </a:t>
            </a:r>
            <a:r>
              <a:rPr lang="en-US" dirty="0"/>
              <a:t>are in turn </a:t>
            </a:r>
            <a:r>
              <a:rPr lang="en-US" dirty="0" smtClean="0"/>
              <a:t>shaped by </a:t>
            </a:r>
            <a:r>
              <a:rPr lang="en-US" dirty="0"/>
              <a:t>social, economic, and cultural forces.</a:t>
            </a:r>
          </a:p>
        </p:txBody>
      </p:sp>
    </p:spTree>
    <p:extLst>
      <p:ext uri="{BB962C8B-B14F-4D97-AF65-F5344CB8AC3E}">
        <p14:creationId xmlns:p14="http://schemas.microsoft.com/office/powerpoint/2010/main" val="141331731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Motivation and the Hungry Animal </a:t>
            </a:r>
          </a:p>
        </p:txBody>
      </p:sp>
      <p:sp>
        <p:nvSpPr>
          <p:cNvPr id="6" name="Content Placeholder 5"/>
          <p:cNvSpPr>
            <a:spLocks noGrp="1"/>
          </p:cNvSpPr>
          <p:nvPr>
            <p:ph idx="1"/>
          </p:nvPr>
        </p:nvSpPr>
        <p:spPr/>
        <p:txBody>
          <a:bodyPr/>
          <a:lstStyle/>
          <a:p>
            <a:r>
              <a:rPr lang="en-US" sz="2600" b="1" dirty="0"/>
              <a:t>LO 12.1.A</a:t>
            </a:r>
            <a:r>
              <a:rPr lang="en-US" sz="2600" dirty="0"/>
              <a:t> Define motivation, and distinguish between intrinsic and extrinsic motivation.</a:t>
            </a:r>
          </a:p>
          <a:p>
            <a:r>
              <a:rPr lang="en-US" sz="2600" b="1" dirty="0"/>
              <a:t>LO 12.1.B</a:t>
            </a:r>
            <a:r>
              <a:rPr lang="en-US" sz="2600" dirty="0"/>
              <a:t> Discuss the biological factors that contribute to weight, and define what a </a:t>
            </a:r>
            <a:r>
              <a:rPr lang="en-US" sz="2600" i="1" dirty="0"/>
              <a:t>set point</a:t>
            </a:r>
            <a:r>
              <a:rPr lang="en-US" sz="2600" dirty="0"/>
              <a:t> is.</a:t>
            </a:r>
          </a:p>
          <a:p>
            <a:r>
              <a:rPr lang="en-US" sz="2600" b="1" dirty="0"/>
              <a:t>LO 12.1.C</a:t>
            </a:r>
            <a:r>
              <a:rPr lang="en-US" sz="2600" dirty="0"/>
              <a:t> Discuss five major environmental influences on weight, and provide an example of each.</a:t>
            </a:r>
          </a:p>
          <a:p>
            <a:r>
              <a:rPr lang="en-US" sz="2600" b="1" dirty="0"/>
              <a:t>LO 12.1.D</a:t>
            </a:r>
            <a:r>
              <a:rPr lang="en-US" sz="2600" dirty="0"/>
              <a:t> Distinguish between anorexia nervosa and bulimia nervosa, and discuss some factors that contribute to each disorder. </a:t>
            </a:r>
          </a:p>
        </p:txBody>
      </p:sp>
    </p:spTree>
    <p:extLst>
      <p:ext uri="{BB962C8B-B14F-4D97-AF65-F5344CB8AC3E}">
        <p14:creationId xmlns:p14="http://schemas.microsoft.com/office/powerpoint/2010/main" val="409953986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Gender, Culture, and Love </a:t>
            </a:r>
            <a:r>
              <a:rPr lang="en-US" sz="2000" dirty="0" smtClean="0"/>
              <a:t>(2 </a:t>
            </a:r>
            <a:r>
              <a:rPr lang="en-US" sz="2000" dirty="0"/>
              <a:t>of </a:t>
            </a:r>
            <a:r>
              <a:rPr lang="en-US" sz="2000" dirty="0" smtClean="0"/>
              <a:t>2) </a:t>
            </a:r>
            <a:endParaRPr lang="en-US" dirty="0"/>
          </a:p>
        </p:txBody>
      </p:sp>
      <p:sp>
        <p:nvSpPr>
          <p:cNvPr id="3" name="Content Placeholder 2"/>
          <p:cNvSpPr>
            <a:spLocks noGrp="1"/>
          </p:cNvSpPr>
          <p:nvPr>
            <p:ph idx="1"/>
          </p:nvPr>
        </p:nvSpPr>
        <p:spPr/>
        <p:txBody>
          <a:bodyPr/>
          <a:lstStyle/>
          <a:p>
            <a:r>
              <a:rPr lang="en-US" dirty="0" smtClean="0"/>
              <a:t>Our </a:t>
            </a:r>
            <a:r>
              <a:rPr lang="en-US" dirty="0"/>
              <a:t>motivations to love </a:t>
            </a:r>
            <a:r>
              <a:rPr lang="en-US" dirty="0" smtClean="0"/>
              <a:t>often start </a:t>
            </a:r>
            <a:r>
              <a:rPr lang="en-US" dirty="0"/>
              <a:t>with biology and the workings of </a:t>
            </a:r>
            <a:r>
              <a:rPr lang="en-US" dirty="0" smtClean="0"/>
              <a:t>the brain.</a:t>
            </a:r>
          </a:p>
          <a:p>
            <a:r>
              <a:rPr lang="en-US" dirty="0" smtClean="0"/>
              <a:t>But </a:t>
            </a:r>
            <a:r>
              <a:rPr lang="en-US" dirty="0"/>
              <a:t>they are shaped and directed </a:t>
            </a:r>
            <a:r>
              <a:rPr lang="en-US" dirty="0" smtClean="0"/>
              <a:t>by:</a:t>
            </a:r>
          </a:p>
          <a:p>
            <a:pPr lvl="1"/>
            <a:r>
              <a:rPr lang="en-US" dirty="0" smtClean="0"/>
              <a:t>our </a:t>
            </a:r>
            <a:r>
              <a:rPr lang="en-US" dirty="0"/>
              <a:t>early experiences with </a:t>
            </a:r>
            <a:r>
              <a:rPr lang="en-US" dirty="0" smtClean="0"/>
              <a:t>parents</a:t>
            </a:r>
          </a:p>
          <a:p>
            <a:pPr lvl="1"/>
            <a:r>
              <a:rPr lang="en-US" dirty="0" smtClean="0"/>
              <a:t>the </a:t>
            </a:r>
            <a:r>
              <a:rPr lang="en-US" dirty="0"/>
              <a:t>culture </a:t>
            </a:r>
            <a:r>
              <a:rPr lang="en-US" dirty="0" smtClean="0"/>
              <a:t>we live in</a:t>
            </a:r>
          </a:p>
          <a:p>
            <a:pPr lvl="1"/>
            <a:r>
              <a:rPr lang="en-US" dirty="0" smtClean="0"/>
              <a:t>the </a:t>
            </a:r>
            <a:r>
              <a:rPr lang="en-US" dirty="0"/>
              <a:t>historical era that shapes us, </a:t>
            </a:r>
            <a:r>
              <a:rPr lang="en-US" dirty="0" smtClean="0"/>
              <a:t>and</a:t>
            </a:r>
          </a:p>
          <a:p>
            <a:pPr lvl="1"/>
            <a:r>
              <a:rPr lang="en-US" dirty="0" smtClean="0"/>
              <a:t>something </a:t>
            </a:r>
            <a:r>
              <a:rPr lang="en-US" dirty="0"/>
              <a:t>as utterly unromantic as </a:t>
            </a:r>
            <a:r>
              <a:rPr lang="en-US" dirty="0" smtClean="0"/>
              <a:t>economic dependency </a:t>
            </a:r>
            <a:r>
              <a:rPr lang="en-US" dirty="0"/>
              <a:t>or self-sufficiency</a:t>
            </a:r>
            <a:endParaRPr lang="en-US" dirty="0" smtClean="0"/>
          </a:p>
        </p:txBody>
      </p:sp>
    </p:spTree>
    <p:extLst>
      <p:ext uri="{BB962C8B-B14F-4D97-AF65-F5344CB8AC3E}">
        <p14:creationId xmlns:p14="http://schemas.microsoft.com/office/powerpoint/2010/main" val="274368485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The Erotic Animal: Motives </a:t>
            </a:r>
            <a:r>
              <a:rPr lang="en-US" dirty="0" smtClean="0"/>
              <a:t>for </a:t>
            </a:r>
            <a:r>
              <a:rPr lang="en-US" dirty="0"/>
              <a:t>Sex </a:t>
            </a:r>
          </a:p>
        </p:txBody>
      </p:sp>
      <p:sp>
        <p:nvSpPr>
          <p:cNvPr id="5" name="Content Placeholder 4"/>
          <p:cNvSpPr>
            <a:spLocks noGrp="1"/>
          </p:cNvSpPr>
          <p:nvPr>
            <p:ph idx="1"/>
          </p:nvPr>
        </p:nvSpPr>
        <p:spPr/>
        <p:txBody>
          <a:bodyPr/>
          <a:lstStyle/>
          <a:p>
            <a:r>
              <a:rPr lang="en-US" sz="2800" b="1" dirty="0"/>
              <a:t>LO 12.3.A</a:t>
            </a:r>
            <a:r>
              <a:rPr lang="en-US" sz="2800" dirty="0"/>
              <a:t> Summarize early research findings on sexuality, and describe how biology, hormones, and expectations might contribute to differences in the sexuality of women and men.</a:t>
            </a:r>
          </a:p>
          <a:p>
            <a:r>
              <a:rPr lang="en-US" sz="2800" b="1" dirty="0"/>
              <a:t>LO 12.3.B</a:t>
            </a:r>
            <a:r>
              <a:rPr lang="en-US" sz="2800" dirty="0"/>
              <a:t> Discuss six motives for sex and contrast these with three motives for rape.</a:t>
            </a:r>
          </a:p>
          <a:p>
            <a:r>
              <a:rPr lang="en-US" sz="2800" b="1" dirty="0"/>
              <a:t>LO 12.3.C</a:t>
            </a:r>
            <a:r>
              <a:rPr lang="en-US" sz="2800" dirty="0"/>
              <a:t> Explain the ways in which culture and gender contribute to both sexual behavior and expectations about that behavior. </a:t>
            </a:r>
          </a:p>
        </p:txBody>
      </p:sp>
    </p:spTree>
    <p:extLst>
      <p:ext uri="{BB962C8B-B14F-4D97-AF65-F5344CB8AC3E}">
        <p14:creationId xmlns:p14="http://schemas.microsoft.com/office/powerpoint/2010/main" val="70561376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Biology of Desire </a:t>
            </a:r>
            <a:r>
              <a:rPr lang="en-US" sz="2000" dirty="0" smtClean="0"/>
              <a:t>(1 </a:t>
            </a:r>
            <a:r>
              <a:rPr lang="en-US" sz="2000" dirty="0"/>
              <a:t>of </a:t>
            </a:r>
            <a:r>
              <a:rPr lang="en-US" sz="2000" dirty="0" smtClean="0"/>
              <a:t>5) </a:t>
            </a:r>
            <a:endParaRPr lang="en-US" dirty="0"/>
          </a:p>
        </p:txBody>
      </p:sp>
      <p:sp>
        <p:nvSpPr>
          <p:cNvPr id="3" name="Content Placeholder 2"/>
          <p:cNvSpPr>
            <a:spLocks noGrp="1"/>
          </p:cNvSpPr>
          <p:nvPr>
            <p:ph idx="1"/>
          </p:nvPr>
        </p:nvSpPr>
        <p:spPr/>
        <p:txBody>
          <a:bodyPr/>
          <a:lstStyle/>
          <a:p>
            <a:r>
              <a:rPr lang="en-US" dirty="0"/>
              <a:t>Human sexuality is not simply a matter of “doing what comes </a:t>
            </a:r>
            <a:r>
              <a:rPr lang="en-US" dirty="0" smtClean="0"/>
              <a:t>naturally.” </a:t>
            </a:r>
          </a:p>
          <a:p>
            <a:r>
              <a:rPr lang="en-US" dirty="0"/>
              <a:t>W</a:t>
            </a:r>
            <a:r>
              <a:rPr lang="en-US" dirty="0" smtClean="0"/>
              <a:t>hat </a:t>
            </a:r>
            <a:r>
              <a:rPr lang="en-US" dirty="0"/>
              <a:t>is “natural” for one person or culture may not be so natural for others</a:t>
            </a:r>
            <a:r>
              <a:rPr lang="en-US" dirty="0" smtClean="0"/>
              <a:t>.</a:t>
            </a:r>
          </a:p>
          <a:p>
            <a:r>
              <a:rPr lang="en-US" dirty="0" smtClean="0"/>
              <a:t>Human sexuality </a:t>
            </a:r>
            <a:r>
              <a:rPr lang="en-US" dirty="0"/>
              <a:t>is influenced by a blend of </a:t>
            </a:r>
            <a:r>
              <a:rPr lang="en-US" dirty="0" smtClean="0"/>
              <a:t>factors:</a:t>
            </a:r>
          </a:p>
          <a:p>
            <a:pPr lvl="1"/>
            <a:r>
              <a:rPr lang="en-US" dirty="0" smtClean="0"/>
              <a:t>biological</a:t>
            </a:r>
          </a:p>
          <a:p>
            <a:pPr lvl="1"/>
            <a:r>
              <a:rPr lang="en-US" dirty="0" smtClean="0"/>
              <a:t>psychological</a:t>
            </a:r>
            <a:r>
              <a:rPr lang="en-US" dirty="0"/>
              <a:t>, </a:t>
            </a:r>
            <a:r>
              <a:rPr lang="en-US" dirty="0" smtClean="0"/>
              <a:t>and</a:t>
            </a:r>
          </a:p>
          <a:p>
            <a:pPr lvl="1"/>
            <a:r>
              <a:rPr lang="en-US" dirty="0" smtClean="0"/>
              <a:t>cultural</a:t>
            </a:r>
            <a:endParaRPr lang="en-US" dirty="0"/>
          </a:p>
        </p:txBody>
      </p:sp>
    </p:spTree>
    <p:extLst>
      <p:ext uri="{BB962C8B-B14F-4D97-AF65-F5344CB8AC3E}">
        <p14:creationId xmlns:p14="http://schemas.microsoft.com/office/powerpoint/2010/main" val="178641617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Biology of Desire </a:t>
            </a:r>
            <a:r>
              <a:rPr lang="en-US" sz="2000" dirty="0" smtClean="0"/>
              <a:t>(2 </a:t>
            </a:r>
            <a:r>
              <a:rPr lang="en-US" sz="2000" dirty="0"/>
              <a:t>of </a:t>
            </a:r>
            <a:r>
              <a:rPr lang="en-US" sz="2000" dirty="0" smtClean="0"/>
              <a:t>5) </a:t>
            </a:r>
            <a:endParaRPr lang="en-US" dirty="0"/>
          </a:p>
        </p:txBody>
      </p:sp>
      <p:sp>
        <p:nvSpPr>
          <p:cNvPr id="3" name="Content Placeholder 2"/>
          <p:cNvSpPr>
            <a:spLocks noGrp="1"/>
          </p:cNvSpPr>
          <p:nvPr>
            <p:ph idx="1"/>
          </p:nvPr>
        </p:nvSpPr>
        <p:spPr/>
        <p:txBody>
          <a:bodyPr/>
          <a:lstStyle/>
          <a:p>
            <a:r>
              <a:rPr lang="en-US" dirty="0"/>
              <a:t>Surveys (</a:t>
            </a:r>
            <a:r>
              <a:rPr lang="en-US" dirty="0" smtClean="0"/>
              <a:t>Kinsey) and </a:t>
            </a:r>
            <a:r>
              <a:rPr lang="en-US" dirty="0"/>
              <a:t>research (Masters </a:t>
            </a:r>
            <a:r>
              <a:rPr lang="en-US" dirty="0" smtClean="0"/>
              <a:t>and Johnson) showed </a:t>
            </a:r>
            <a:r>
              <a:rPr lang="en-US" dirty="0"/>
              <a:t>that physiologically, both sexes are capable </a:t>
            </a:r>
            <a:r>
              <a:rPr lang="en-US" dirty="0" smtClean="0"/>
              <a:t>of sexual </a:t>
            </a:r>
            <a:r>
              <a:rPr lang="en-US" dirty="0"/>
              <a:t>arousal </a:t>
            </a:r>
            <a:r>
              <a:rPr lang="en-US" dirty="0" smtClean="0"/>
              <a:t>and response.</a:t>
            </a:r>
          </a:p>
          <a:p>
            <a:r>
              <a:rPr lang="en-US" dirty="0" smtClean="0"/>
              <a:t>Masters and </a:t>
            </a:r>
            <a:r>
              <a:rPr lang="en-US" dirty="0"/>
              <a:t>Johnson’s </a:t>
            </a:r>
            <a:r>
              <a:rPr lang="en-US" dirty="0" smtClean="0"/>
              <a:t>“</a:t>
            </a:r>
            <a:r>
              <a:rPr lang="en-US" dirty="0"/>
              <a:t>four stages of the sexual response cycle</a:t>
            </a:r>
            <a:r>
              <a:rPr lang="en-US" dirty="0" smtClean="0"/>
              <a:t>” include:</a:t>
            </a:r>
          </a:p>
          <a:p>
            <a:pPr lvl="1"/>
            <a:r>
              <a:rPr lang="en-US" dirty="0" smtClean="0"/>
              <a:t>desire</a:t>
            </a:r>
          </a:p>
          <a:p>
            <a:pPr lvl="1"/>
            <a:r>
              <a:rPr lang="en-US" dirty="0" smtClean="0"/>
              <a:t>arousal (</a:t>
            </a:r>
            <a:r>
              <a:rPr lang="en-US" dirty="0"/>
              <a:t>excitement</a:t>
            </a:r>
            <a:r>
              <a:rPr lang="en-US" dirty="0" smtClean="0"/>
              <a:t>)</a:t>
            </a:r>
          </a:p>
          <a:p>
            <a:pPr lvl="1"/>
            <a:r>
              <a:rPr lang="en-US" dirty="0" smtClean="0"/>
              <a:t>orgasm</a:t>
            </a:r>
            <a:r>
              <a:rPr lang="en-US" dirty="0"/>
              <a:t>, </a:t>
            </a:r>
            <a:r>
              <a:rPr lang="en-US" dirty="0" smtClean="0"/>
              <a:t>and</a:t>
            </a:r>
          </a:p>
          <a:p>
            <a:pPr lvl="1"/>
            <a:r>
              <a:rPr lang="en-US" dirty="0" smtClean="0"/>
              <a:t>resolution</a:t>
            </a:r>
            <a:endParaRPr lang="en-US" dirty="0"/>
          </a:p>
        </p:txBody>
      </p:sp>
    </p:spTree>
    <p:extLst>
      <p:ext uri="{BB962C8B-B14F-4D97-AF65-F5344CB8AC3E}">
        <p14:creationId xmlns:p14="http://schemas.microsoft.com/office/powerpoint/2010/main" val="239136906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Biology of Desire </a:t>
            </a:r>
            <a:r>
              <a:rPr lang="en-US" sz="2000" dirty="0" smtClean="0"/>
              <a:t>(3 </a:t>
            </a:r>
            <a:r>
              <a:rPr lang="en-US" sz="2000" dirty="0"/>
              <a:t>of </a:t>
            </a:r>
            <a:r>
              <a:rPr lang="en-US" sz="2000" dirty="0" smtClean="0"/>
              <a:t>5) </a:t>
            </a:r>
            <a:endParaRPr lang="en-US" dirty="0"/>
          </a:p>
        </p:txBody>
      </p:sp>
      <p:sp>
        <p:nvSpPr>
          <p:cNvPr id="3" name="Content Placeholder 2"/>
          <p:cNvSpPr>
            <a:spLocks noGrp="1"/>
          </p:cNvSpPr>
          <p:nvPr>
            <p:ph idx="1"/>
          </p:nvPr>
        </p:nvSpPr>
        <p:spPr/>
        <p:txBody>
          <a:bodyPr/>
          <a:lstStyle/>
          <a:p>
            <a:r>
              <a:rPr lang="en-US" dirty="0"/>
              <a:t>Unfortunately, </a:t>
            </a:r>
            <a:r>
              <a:rPr lang="en-US" dirty="0" smtClean="0"/>
              <a:t>there has been an impulse to treat these four stages as if they were like the cycles of a washing machine.</a:t>
            </a:r>
          </a:p>
          <a:p>
            <a:r>
              <a:rPr lang="en-US" dirty="0" smtClean="0"/>
              <a:t>This has led </a:t>
            </a:r>
            <a:r>
              <a:rPr lang="en-US" dirty="0"/>
              <a:t>to a mistaken inference of universality.</a:t>
            </a:r>
            <a:endParaRPr lang="en-US" dirty="0" smtClean="0"/>
          </a:p>
          <a:p>
            <a:r>
              <a:rPr lang="en-US" dirty="0" smtClean="0"/>
              <a:t>Individuals </a:t>
            </a:r>
            <a:r>
              <a:rPr lang="en-US" dirty="0"/>
              <a:t>vary enormously </a:t>
            </a:r>
            <a:r>
              <a:rPr lang="en-US" dirty="0" smtClean="0"/>
              <a:t>in:</a:t>
            </a:r>
          </a:p>
          <a:p>
            <a:pPr lvl="1"/>
            <a:r>
              <a:rPr lang="en-US" dirty="0" smtClean="0"/>
              <a:t>sexual excitement</a:t>
            </a:r>
          </a:p>
          <a:p>
            <a:pPr lvl="1"/>
            <a:r>
              <a:rPr lang="en-US" dirty="0" smtClean="0"/>
              <a:t>response</a:t>
            </a:r>
            <a:r>
              <a:rPr lang="en-US" dirty="0"/>
              <a:t>, </a:t>
            </a:r>
            <a:r>
              <a:rPr lang="en-US" dirty="0" smtClean="0"/>
              <a:t>and</a:t>
            </a:r>
          </a:p>
          <a:p>
            <a:pPr lvl="1"/>
            <a:r>
              <a:rPr lang="en-US" dirty="0" smtClean="0"/>
              <a:t>inhibition</a:t>
            </a:r>
            <a:endParaRPr lang="en-US" dirty="0"/>
          </a:p>
        </p:txBody>
      </p:sp>
    </p:spTree>
    <p:extLst>
      <p:ext uri="{BB962C8B-B14F-4D97-AF65-F5344CB8AC3E}">
        <p14:creationId xmlns:p14="http://schemas.microsoft.com/office/powerpoint/2010/main" val="4785848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Biology of Desire </a:t>
            </a:r>
            <a:r>
              <a:rPr lang="en-US" sz="2000" dirty="0" smtClean="0"/>
              <a:t>(4 </a:t>
            </a:r>
            <a:r>
              <a:rPr lang="en-US" sz="2000" dirty="0"/>
              <a:t>of </a:t>
            </a:r>
            <a:r>
              <a:rPr lang="en-US" sz="2000" dirty="0" smtClean="0"/>
              <a:t>5) </a:t>
            </a:r>
            <a:endParaRPr lang="en-US" dirty="0"/>
          </a:p>
        </p:txBody>
      </p:sp>
      <p:sp>
        <p:nvSpPr>
          <p:cNvPr id="3" name="Content Placeholder 2"/>
          <p:cNvSpPr>
            <a:spLocks noGrp="1"/>
          </p:cNvSpPr>
          <p:nvPr>
            <p:ph idx="1"/>
          </p:nvPr>
        </p:nvSpPr>
        <p:spPr/>
        <p:txBody>
          <a:bodyPr/>
          <a:lstStyle/>
          <a:p>
            <a:r>
              <a:rPr lang="en-US" dirty="0"/>
              <a:t>The hormone testosterone promotes sexual desire in both </a:t>
            </a:r>
            <a:r>
              <a:rPr lang="en-US" dirty="0" smtClean="0"/>
              <a:t>men and women.</a:t>
            </a:r>
          </a:p>
          <a:p>
            <a:r>
              <a:rPr lang="en-US" dirty="0" smtClean="0"/>
              <a:t>However, hormones </a:t>
            </a:r>
            <a:r>
              <a:rPr lang="en-US" dirty="0"/>
              <a:t>do not cause sexual behavior in a simple, direct way</a:t>
            </a:r>
            <a:r>
              <a:rPr lang="en-US" dirty="0" smtClean="0"/>
              <a:t>.</a:t>
            </a:r>
          </a:p>
          <a:p>
            <a:r>
              <a:rPr lang="en-US" dirty="0" smtClean="0"/>
              <a:t>The </a:t>
            </a:r>
            <a:r>
              <a:rPr lang="en-US" dirty="0"/>
              <a:t>question of whether men </a:t>
            </a:r>
            <a:r>
              <a:rPr lang="en-US" dirty="0" smtClean="0"/>
              <a:t>and women </a:t>
            </a:r>
            <a:r>
              <a:rPr lang="en-US" dirty="0"/>
              <a:t>are alike or different in some underlying, biologically based sex drive continues </a:t>
            </a:r>
            <a:r>
              <a:rPr lang="en-US" dirty="0" smtClean="0"/>
              <a:t>to provoke </a:t>
            </a:r>
            <a:r>
              <a:rPr lang="en-US" dirty="0"/>
              <a:t>lively debate</a:t>
            </a:r>
            <a:r>
              <a:rPr lang="en-US" dirty="0" smtClean="0"/>
              <a:t>.</a:t>
            </a:r>
          </a:p>
          <a:p>
            <a:pPr lvl="1"/>
            <a:r>
              <a:rPr lang="en-US" dirty="0" smtClean="0"/>
              <a:t>biological factors versus gender roles</a:t>
            </a:r>
            <a:endParaRPr lang="en-US" dirty="0"/>
          </a:p>
        </p:txBody>
      </p:sp>
    </p:spTree>
    <p:extLst>
      <p:ext uri="{BB962C8B-B14F-4D97-AF65-F5344CB8AC3E}">
        <p14:creationId xmlns:p14="http://schemas.microsoft.com/office/powerpoint/2010/main" val="30944875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Biology of Desire </a:t>
            </a:r>
            <a:r>
              <a:rPr lang="en-US" sz="2000" dirty="0" smtClean="0"/>
              <a:t>(5 </a:t>
            </a:r>
            <a:r>
              <a:rPr lang="en-US" sz="2000" dirty="0"/>
              <a:t>of </a:t>
            </a:r>
            <a:r>
              <a:rPr lang="en-US" sz="2000" dirty="0" smtClean="0"/>
              <a:t>5) </a:t>
            </a:r>
            <a:endParaRPr lang="en-US" dirty="0"/>
          </a:p>
        </p:txBody>
      </p:sp>
      <p:sp>
        <p:nvSpPr>
          <p:cNvPr id="3" name="Content Placeholder 2"/>
          <p:cNvSpPr>
            <a:spLocks noGrp="1"/>
          </p:cNvSpPr>
          <p:nvPr>
            <p:ph idx="1"/>
          </p:nvPr>
        </p:nvSpPr>
        <p:spPr/>
        <p:txBody>
          <a:bodyPr/>
          <a:lstStyle/>
          <a:p>
            <a:r>
              <a:rPr lang="en-US" dirty="0"/>
              <a:t>A balanced view of sexuality is </a:t>
            </a:r>
            <a:r>
              <a:rPr lang="en-US" dirty="0" smtClean="0"/>
              <a:t>that:</a:t>
            </a:r>
          </a:p>
          <a:p>
            <a:pPr lvl="1"/>
            <a:r>
              <a:rPr lang="en-US" dirty="0" smtClean="0"/>
              <a:t>male </a:t>
            </a:r>
            <a:r>
              <a:rPr lang="en-US" dirty="0"/>
              <a:t>sexuality is more biologically influenced than is women’s, </a:t>
            </a:r>
            <a:r>
              <a:rPr lang="en-US" dirty="0" smtClean="0"/>
              <a:t>whereas</a:t>
            </a:r>
          </a:p>
          <a:p>
            <a:pPr lvl="1"/>
            <a:r>
              <a:rPr lang="en-US" dirty="0" smtClean="0"/>
              <a:t>female </a:t>
            </a:r>
            <a:r>
              <a:rPr lang="en-US" dirty="0"/>
              <a:t>sexuality is more governed </a:t>
            </a:r>
            <a:r>
              <a:rPr lang="en-US" dirty="0" smtClean="0"/>
              <a:t>by</a:t>
            </a:r>
          </a:p>
          <a:p>
            <a:pPr lvl="2"/>
            <a:r>
              <a:rPr lang="en-US" dirty="0" smtClean="0"/>
              <a:t>circumstances</a:t>
            </a:r>
          </a:p>
          <a:p>
            <a:pPr lvl="2"/>
            <a:r>
              <a:rPr lang="en-US" dirty="0" smtClean="0"/>
              <a:t>relationships</a:t>
            </a:r>
            <a:r>
              <a:rPr lang="en-US" dirty="0"/>
              <a:t>, </a:t>
            </a:r>
            <a:r>
              <a:rPr lang="en-US" dirty="0" smtClean="0"/>
              <a:t>and</a:t>
            </a:r>
          </a:p>
          <a:p>
            <a:pPr lvl="2"/>
            <a:r>
              <a:rPr lang="en-US" dirty="0" smtClean="0"/>
              <a:t>cultural norms</a:t>
            </a:r>
            <a:endParaRPr lang="en-US" dirty="0"/>
          </a:p>
        </p:txBody>
      </p:sp>
    </p:spTree>
    <p:extLst>
      <p:ext uri="{BB962C8B-B14F-4D97-AF65-F5344CB8AC3E}">
        <p14:creationId xmlns:p14="http://schemas.microsoft.com/office/powerpoint/2010/main" val="13027700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Psychology of Desire </a:t>
            </a:r>
            <a:r>
              <a:rPr lang="en-US" sz="2000" dirty="0" smtClean="0"/>
              <a:t>(1 </a:t>
            </a:r>
            <a:r>
              <a:rPr lang="en-US" sz="2000" dirty="0"/>
              <a:t>of 3</a:t>
            </a:r>
            <a:r>
              <a:rPr lang="en-US" sz="2000" dirty="0" smtClean="0"/>
              <a:t>) </a:t>
            </a:r>
            <a:endParaRPr lang="en-US" dirty="0"/>
          </a:p>
        </p:txBody>
      </p:sp>
      <p:sp>
        <p:nvSpPr>
          <p:cNvPr id="3" name="Content Placeholder 2"/>
          <p:cNvSpPr>
            <a:spLocks noGrp="1"/>
          </p:cNvSpPr>
          <p:nvPr>
            <p:ph idx="1"/>
          </p:nvPr>
        </p:nvSpPr>
        <p:spPr/>
        <p:txBody>
          <a:bodyPr/>
          <a:lstStyle/>
          <a:p>
            <a:r>
              <a:rPr lang="en-US" dirty="0"/>
              <a:t>Men and women have sex to satisfy many different psychological motives, </a:t>
            </a:r>
            <a:r>
              <a:rPr lang="en-US" dirty="0" smtClean="0"/>
              <a:t>including:</a:t>
            </a:r>
          </a:p>
          <a:p>
            <a:pPr lvl="1"/>
            <a:r>
              <a:rPr lang="en-US" dirty="0" smtClean="0"/>
              <a:t>pleasure</a:t>
            </a:r>
          </a:p>
          <a:p>
            <a:pPr lvl="1"/>
            <a:r>
              <a:rPr lang="en-US" dirty="0" smtClean="0"/>
              <a:t>intimacy</a:t>
            </a:r>
          </a:p>
          <a:p>
            <a:pPr lvl="1"/>
            <a:r>
              <a:rPr lang="en-US" dirty="0" smtClean="0"/>
              <a:t>security</a:t>
            </a:r>
          </a:p>
          <a:p>
            <a:pPr lvl="1"/>
            <a:r>
              <a:rPr lang="en-US" dirty="0" smtClean="0"/>
              <a:t>the </a:t>
            </a:r>
            <a:r>
              <a:rPr lang="en-US" dirty="0"/>
              <a:t>partner’s </a:t>
            </a:r>
            <a:r>
              <a:rPr lang="en-US" dirty="0" smtClean="0"/>
              <a:t>approval</a:t>
            </a:r>
          </a:p>
          <a:p>
            <a:pPr lvl="1"/>
            <a:r>
              <a:rPr lang="en-US" dirty="0" smtClean="0"/>
              <a:t>peer </a:t>
            </a:r>
            <a:r>
              <a:rPr lang="en-US" dirty="0"/>
              <a:t>approval, </a:t>
            </a:r>
            <a:r>
              <a:rPr lang="en-US" dirty="0" smtClean="0"/>
              <a:t>or</a:t>
            </a:r>
          </a:p>
          <a:p>
            <a:pPr lvl="1"/>
            <a:r>
              <a:rPr lang="en-US" dirty="0" smtClean="0"/>
              <a:t>to </a:t>
            </a:r>
            <a:r>
              <a:rPr lang="en-US" dirty="0"/>
              <a:t>attain a specific </a:t>
            </a:r>
            <a:r>
              <a:rPr lang="en-US" dirty="0" smtClean="0"/>
              <a:t>goal</a:t>
            </a:r>
            <a:endParaRPr lang="en-US" dirty="0"/>
          </a:p>
        </p:txBody>
      </p:sp>
    </p:spTree>
    <p:extLst>
      <p:ext uri="{BB962C8B-B14F-4D97-AF65-F5344CB8AC3E}">
        <p14:creationId xmlns:p14="http://schemas.microsoft.com/office/powerpoint/2010/main" val="29898179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Psychology of Desire </a:t>
            </a:r>
            <a:r>
              <a:rPr lang="en-US" sz="2000" dirty="0" smtClean="0"/>
              <a:t>(2 </a:t>
            </a:r>
            <a:r>
              <a:rPr lang="en-US" sz="2000" dirty="0"/>
              <a:t>of </a:t>
            </a:r>
            <a:r>
              <a:rPr lang="en-US" sz="2000" dirty="0" smtClean="0"/>
              <a:t>3) </a:t>
            </a:r>
            <a:endParaRPr lang="en-US" dirty="0"/>
          </a:p>
        </p:txBody>
      </p:sp>
      <p:sp>
        <p:nvSpPr>
          <p:cNvPr id="3" name="Content Placeholder 2"/>
          <p:cNvSpPr>
            <a:spLocks noGrp="1"/>
          </p:cNvSpPr>
          <p:nvPr>
            <p:ph idx="1"/>
          </p:nvPr>
        </p:nvSpPr>
        <p:spPr/>
        <p:txBody>
          <a:bodyPr/>
          <a:lstStyle/>
          <a:p>
            <a:r>
              <a:rPr lang="en-US" dirty="0" smtClean="0"/>
              <a:t>Motives </a:t>
            </a:r>
            <a:r>
              <a:rPr lang="en-US" dirty="0"/>
              <a:t>for consenting to unwanted sex </a:t>
            </a:r>
            <a:r>
              <a:rPr lang="en-US" dirty="0" smtClean="0"/>
              <a:t>vary.</a:t>
            </a:r>
          </a:p>
          <a:p>
            <a:r>
              <a:rPr lang="en-US" dirty="0" smtClean="0"/>
              <a:t>In one study, anxiously </a:t>
            </a:r>
            <a:r>
              <a:rPr lang="en-US" dirty="0"/>
              <a:t>attached women were the most </a:t>
            </a:r>
            <a:r>
              <a:rPr lang="en-US" dirty="0" smtClean="0"/>
              <a:t>willing to </a:t>
            </a:r>
            <a:r>
              <a:rPr lang="en-US" dirty="0"/>
              <a:t>consent to unwanted </a:t>
            </a:r>
            <a:r>
              <a:rPr lang="en-US" dirty="0" smtClean="0"/>
              <a:t>sex.</a:t>
            </a:r>
          </a:p>
          <a:p>
            <a:pPr lvl="1"/>
            <a:r>
              <a:rPr lang="en-US" dirty="0" smtClean="0"/>
              <a:t>especially </a:t>
            </a:r>
            <a:r>
              <a:rPr lang="en-US" dirty="0"/>
              <a:t>if they feared their partners were less committed </a:t>
            </a:r>
            <a:r>
              <a:rPr lang="en-US" dirty="0" smtClean="0"/>
              <a:t>than they were</a:t>
            </a:r>
          </a:p>
          <a:p>
            <a:r>
              <a:rPr lang="en-US" dirty="0" smtClean="0"/>
              <a:t>Securely </a:t>
            </a:r>
            <a:r>
              <a:rPr lang="en-US" dirty="0"/>
              <a:t>attached women also </a:t>
            </a:r>
            <a:r>
              <a:rPr lang="en-US" dirty="0" smtClean="0"/>
              <a:t>had </a:t>
            </a:r>
            <a:r>
              <a:rPr lang="en-US" dirty="0"/>
              <a:t>unwanted </a:t>
            </a:r>
            <a:r>
              <a:rPr lang="en-US" dirty="0" smtClean="0"/>
              <a:t>sex: </a:t>
            </a:r>
          </a:p>
          <a:p>
            <a:pPr lvl="1"/>
            <a:r>
              <a:rPr lang="en-US" dirty="0" smtClean="0"/>
              <a:t>to </a:t>
            </a:r>
            <a:r>
              <a:rPr lang="en-US" dirty="0"/>
              <a:t>gain sexual </a:t>
            </a:r>
            <a:r>
              <a:rPr lang="en-US" dirty="0" smtClean="0"/>
              <a:t>experience</a:t>
            </a:r>
          </a:p>
          <a:p>
            <a:pPr lvl="1"/>
            <a:r>
              <a:rPr lang="en-US" dirty="0" smtClean="0"/>
              <a:t>to </a:t>
            </a:r>
            <a:r>
              <a:rPr lang="en-US" dirty="0"/>
              <a:t>satisfy their curiosity, </a:t>
            </a:r>
            <a:r>
              <a:rPr lang="en-US" dirty="0" smtClean="0"/>
              <a:t>or</a:t>
            </a:r>
          </a:p>
          <a:p>
            <a:pPr lvl="1"/>
            <a:r>
              <a:rPr lang="en-US" dirty="0" smtClean="0"/>
              <a:t>to actively please </a:t>
            </a:r>
            <a:r>
              <a:rPr lang="en-US" dirty="0"/>
              <a:t>their partners and further the intimacy between them</a:t>
            </a:r>
          </a:p>
        </p:txBody>
      </p:sp>
    </p:spTree>
    <p:extLst>
      <p:ext uri="{BB962C8B-B14F-4D97-AF65-F5344CB8AC3E}">
        <p14:creationId xmlns:p14="http://schemas.microsoft.com/office/powerpoint/2010/main" val="193638033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Psychology of Desire </a:t>
            </a:r>
            <a:r>
              <a:rPr lang="en-US" sz="2000" dirty="0" smtClean="0"/>
              <a:t>(3 </a:t>
            </a:r>
            <a:r>
              <a:rPr lang="en-US" sz="2000" dirty="0"/>
              <a:t>of </a:t>
            </a:r>
            <a:r>
              <a:rPr lang="en-US" sz="2000" dirty="0" smtClean="0"/>
              <a:t>3) </a:t>
            </a:r>
            <a:endParaRPr lang="en-US" dirty="0"/>
          </a:p>
        </p:txBody>
      </p:sp>
      <p:sp>
        <p:nvSpPr>
          <p:cNvPr id="3" name="Content Placeholder 2"/>
          <p:cNvSpPr>
            <a:spLocks noGrp="1"/>
          </p:cNvSpPr>
          <p:nvPr>
            <p:ph idx="1"/>
          </p:nvPr>
        </p:nvSpPr>
        <p:spPr/>
        <p:txBody>
          <a:bodyPr/>
          <a:lstStyle/>
          <a:p>
            <a:r>
              <a:rPr lang="en-US" dirty="0"/>
              <a:t>One of the most persistent differences in the sexual </a:t>
            </a:r>
            <a:r>
              <a:rPr lang="en-US" dirty="0" smtClean="0"/>
              <a:t>experiences of </a:t>
            </a:r>
            <a:r>
              <a:rPr lang="en-US" dirty="0"/>
              <a:t>women and men has to do with sexual coercion.</a:t>
            </a:r>
            <a:endParaRPr lang="en-US" dirty="0" smtClean="0"/>
          </a:p>
          <a:p>
            <a:r>
              <a:rPr lang="en-US" dirty="0" smtClean="0"/>
              <a:t>Men </a:t>
            </a:r>
            <a:r>
              <a:rPr lang="en-US" dirty="0"/>
              <a:t>who rape do so for diverse </a:t>
            </a:r>
            <a:r>
              <a:rPr lang="en-US" dirty="0" smtClean="0"/>
              <a:t>reasons:</a:t>
            </a:r>
          </a:p>
          <a:p>
            <a:pPr lvl="1"/>
            <a:r>
              <a:rPr lang="en-US" dirty="0" smtClean="0"/>
              <a:t>narcissism </a:t>
            </a:r>
            <a:r>
              <a:rPr lang="en-US" dirty="0"/>
              <a:t>and hostility toward </a:t>
            </a:r>
            <a:r>
              <a:rPr lang="en-US" dirty="0" smtClean="0"/>
              <a:t>women</a:t>
            </a:r>
          </a:p>
          <a:p>
            <a:pPr lvl="1"/>
            <a:r>
              <a:rPr lang="en-US" dirty="0" smtClean="0"/>
              <a:t>a </a:t>
            </a:r>
            <a:r>
              <a:rPr lang="en-US" dirty="0"/>
              <a:t>desire to dominate, humiliate, or punish the </a:t>
            </a:r>
            <a:r>
              <a:rPr lang="en-US" dirty="0" smtClean="0"/>
              <a:t>victim</a:t>
            </a:r>
          </a:p>
          <a:p>
            <a:pPr lvl="1"/>
            <a:r>
              <a:rPr lang="en-US" dirty="0" smtClean="0"/>
              <a:t>(sometimes) sadism</a:t>
            </a:r>
            <a:endParaRPr lang="en-US" dirty="0"/>
          </a:p>
        </p:txBody>
      </p:sp>
    </p:spTree>
    <p:extLst>
      <p:ext uri="{BB962C8B-B14F-4D97-AF65-F5344CB8AC3E}">
        <p14:creationId xmlns:p14="http://schemas.microsoft.com/office/powerpoint/2010/main" val="279179227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Defining Motivation </a:t>
            </a:r>
            <a:r>
              <a:rPr lang="en-US" sz="2000" dirty="0" smtClean="0"/>
              <a:t>(1 </a:t>
            </a:r>
            <a:r>
              <a:rPr lang="en-US" sz="2000" dirty="0"/>
              <a:t>of </a:t>
            </a:r>
            <a:r>
              <a:rPr lang="en-US" sz="2000" dirty="0" smtClean="0"/>
              <a:t>2) </a:t>
            </a:r>
            <a:endParaRPr lang="en-US" dirty="0"/>
          </a:p>
        </p:txBody>
      </p:sp>
      <p:sp>
        <p:nvSpPr>
          <p:cNvPr id="3" name="Content Placeholder 2"/>
          <p:cNvSpPr>
            <a:spLocks noGrp="1"/>
          </p:cNvSpPr>
          <p:nvPr>
            <p:ph idx="1"/>
          </p:nvPr>
        </p:nvSpPr>
        <p:spPr/>
        <p:txBody>
          <a:bodyPr/>
          <a:lstStyle/>
          <a:p>
            <a:r>
              <a:rPr lang="en-US" i="1" dirty="0"/>
              <a:t>Motivation</a:t>
            </a:r>
            <a:r>
              <a:rPr lang="en-US" dirty="0"/>
              <a:t> refers to a process within a person or animal that causes that organism to </a:t>
            </a:r>
            <a:r>
              <a:rPr lang="en-US" dirty="0" smtClean="0"/>
              <a:t>move:</a:t>
            </a:r>
          </a:p>
          <a:p>
            <a:pPr lvl="1"/>
            <a:r>
              <a:rPr lang="en-US" dirty="0" smtClean="0"/>
              <a:t>toward </a:t>
            </a:r>
            <a:r>
              <a:rPr lang="en-US" dirty="0"/>
              <a:t>a goal </a:t>
            </a:r>
            <a:r>
              <a:rPr lang="en-US" dirty="0" smtClean="0"/>
              <a:t>or</a:t>
            </a:r>
          </a:p>
          <a:p>
            <a:pPr lvl="1"/>
            <a:r>
              <a:rPr lang="en-US" dirty="0" smtClean="0"/>
              <a:t>away </a:t>
            </a:r>
            <a:r>
              <a:rPr lang="en-US" dirty="0"/>
              <a:t>from an unpleasant </a:t>
            </a:r>
            <a:r>
              <a:rPr lang="en-US" dirty="0" smtClean="0"/>
              <a:t>situation</a:t>
            </a:r>
            <a:endParaRPr lang="en-US" dirty="0"/>
          </a:p>
          <a:p>
            <a:r>
              <a:rPr lang="en-US" i="1" dirty="0"/>
              <a:t>Intrinsic motivation</a:t>
            </a:r>
            <a:r>
              <a:rPr lang="en-US" dirty="0"/>
              <a:t> refers to the desire to do something for its own sake and the pleasure it brings</a:t>
            </a:r>
            <a:r>
              <a:rPr lang="en-US" dirty="0" smtClean="0"/>
              <a:t>.</a:t>
            </a:r>
          </a:p>
          <a:p>
            <a:pPr lvl="1"/>
            <a:r>
              <a:rPr lang="en-US" dirty="0" smtClean="0"/>
              <a:t>Example: A runner may be motivated to exercise simply because it makes her feel good and energized.</a:t>
            </a:r>
            <a:endParaRPr lang="en-US" dirty="0"/>
          </a:p>
          <a:p>
            <a:endParaRPr lang="en-US" dirty="0"/>
          </a:p>
        </p:txBody>
      </p:sp>
    </p:spTree>
    <p:extLst>
      <p:ext uri="{BB962C8B-B14F-4D97-AF65-F5344CB8AC3E}">
        <p14:creationId xmlns:p14="http://schemas.microsoft.com/office/powerpoint/2010/main" val="409631991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Gender, Culture, and Sex </a:t>
            </a:r>
            <a:r>
              <a:rPr lang="en-US" sz="2000" dirty="0" smtClean="0"/>
              <a:t>(1 </a:t>
            </a:r>
            <a:r>
              <a:rPr lang="en-US" sz="2000" dirty="0"/>
              <a:t>of </a:t>
            </a:r>
            <a:r>
              <a:rPr lang="en-US" sz="2000" dirty="0" smtClean="0"/>
              <a:t>3) </a:t>
            </a:r>
            <a:endParaRPr lang="en-US" dirty="0"/>
          </a:p>
        </p:txBody>
      </p:sp>
      <p:sp>
        <p:nvSpPr>
          <p:cNvPr id="3" name="Content Placeholder 2"/>
          <p:cNvSpPr>
            <a:spLocks noGrp="1"/>
          </p:cNvSpPr>
          <p:nvPr>
            <p:ph idx="1"/>
          </p:nvPr>
        </p:nvSpPr>
        <p:spPr/>
        <p:txBody>
          <a:bodyPr/>
          <a:lstStyle/>
          <a:p>
            <a:r>
              <a:rPr lang="en-US" dirty="0" smtClean="0"/>
              <a:t>Simply </a:t>
            </a:r>
            <a:r>
              <a:rPr lang="en-US" dirty="0"/>
              <a:t>having the physical equipment to perform a sexual act </a:t>
            </a:r>
            <a:r>
              <a:rPr lang="en-US" dirty="0" smtClean="0"/>
              <a:t>is not </a:t>
            </a:r>
            <a:r>
              <a:rPr lang="en-US" dirty="0"/>
              <a:t>enough to explain sexual </a:t>
            </a:r>
            <a:r>
              <a:rPr lang="en-US" dirty="0" smtClean="0"/>
              <a:t>motivation.</a:t>
            </a:r>
          </a:p>
          <a:p>
            <a:r>
              <a:rPr lang="en-US" dirty="0" smtClean="0"/>
              <a:t>People </a:t>
            </a:r>
            <a:r>
              <a:rPr lang="en-US" dirty="0"/>
              <a:t>have to </a:t>
            </a:r>
            <a:r>
              <a:rPr lang="en-US" dirty="0" smtClean="0"/>
              <a:t>learn:</a:t>
            </a:r>
          </a:p>
          <a:p>
            <a:pPr lvl="1"/>
            <a:r>
              <a:rPr lang="en-US" dirty="0" smtClean="0"/>
              <a:t>what </a:t>
            </a:r>
            <a:r>
              <a:rPr lang="en-US" dirty="0"/>
              <a:t>is supposed to turn </a:t>
            </a:r>
            <a:r>
              <a:rPr lang="en-US" dirty="0" smtClean="0"/>
              <a:t>them on </a:t>
            </a:r>
            <a:r>
              <a:rPr lang="en-US" dirty="0"/>
              <a:t>(or off</a:t>
            </a:r>
            <a:r>
              <a:rPr lang="en-US" dirty="0" smtClean="0"/>
              <a:t>)</a:t>
            </a:r>
          </a:p>
          <a:p>
            <a:pPr lvl="1"/>
            <a:r>
              <a:rPr lang="en-US" dirty="0" smtClean="0"/>
              <a:t>which </a:t>
            </a:r>
            <a:r>
              <a:rPr lang="en-US" dirty="0"/>
              <a:t>parts of the body and what activities are erotic (or repulsive), and </a:t>
            </a:r>
            <a:r>
              <a:rPr lang="en-US" dirty="0" smtClean="0"/>
              <a:t>even</a:t>
            </a:r>
          </a:p>
          <a:p>
            <a:pPr lvl="1"/>
            <a:r>
              <a:rPr lang="en-US" dirty="0" smtClean="0"/>
              <a:t>how </a:t>
            </a:r>
            <a:r>
              <a:rPr lang="en-US" dirty="0"/>
              <a:t>to have pleasurable sexual </a:t>
            </a:r>
            <a:r>
              <a:rPr lang="en-US" dirty="0" smtClean="0"/>
              <a:t>relations</a:t>
            </a:r>
          </a:p>
        </p:txBody>
      </p:sp>
    </p:spTree>
    <p:extLst>
      <p:ext uri="{BB962C8B-B14F-4D97-AF65-F5344CB8AC3E}">
        <p14:creationId xmlns:p14="http://schemas.microsoft.com/office/powerpoint/2010/main" val="4790231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Gender, Culture, and Sex </a:t>
            </a:r>
            <a:r>
              <a:rPr lang="en-US" sz="2000" dirty="0" smtClean="0"/>
              <a:t>(2 </a:t>
            </a:r>
            <a:r>
              <a:rPr lang="en-US" sz="2000" dirty="0"/>
              <a:t>of </a:t>
            </a:r>
            <a:r>
              <a:rPr lang="en-US" sz="2000" dirty="0" smtClean="0"/>
              <a:t>3) </a:t>
            </a:r>
            <a:endParaRPr lang="en-US" dirty="0"/>
          </a:p>
        </p:txBody>
      </p:sp>
      <p:sp>
        <p:nvSpPr>
          <p:cNvPr id="3" name="Content Placeholder 2"/>
          <p:cNvSpPr>
            <a:spLocks noGrp="1"/>
          </p:cNvSpPr>
          <p:nvPr>
            <p:ph idx="1"/>
          </p:nvPr>
        </p:nvSpPr>
        <p:spPr/>
        <p:txBody>
          <a:bodyPr/>
          <a:lstStyle/>
          <a:p>
            <a:r>
              <a:rPr lang="en-US" dirty="0"/>
              <a:t>Cultures transmit ideas about sexuality </a:t>
            </a:r>
            <a:r>
              <a:rPr lang="en-US" dirty="0" smtClean="0"/>
              <a:t>through:</a:t>
            </a:r>
          </a:p>
          <a:p>
            <a:pPr lvl="1"/>
            <a:r>
              <a:rPr lang="en-US" i="1" dirty="0" smtClean="0"/>
              <a:t>gender </a:t>
            </a:r>
            <a:r>
              <a:rPr lang="en-US" i="1" dirty="0"/>
              <a:t>roles</a:t>
            </a:r>
            <a:r>
              <a:rPr lang="en-US" dirty="0"/>
              <a:t> </a:t>
            </a:r>
            <a:r>
              <a:rPr lang="en-US" dirty="0" smtClean="0"/>
              <a:t>and</a:t>
            </a:r>
          </a:p>
          <a:p>
            <a:pPr lvl="1"/>
            <a:r>
              <a:rPr lang="en-US" i="1" dirty="0" smtClean="0"/>
              <a:t>sexual scripts</a:t>
            </a:r>
            <a:endParaRPr lang="en-US" dirty="0" smtClean="0"/>
          </a:p>
          <a:p>
            <a:r>
              <a:rPr lang="en-US" dirty="0" smtClean="0"/>
              <a:t>These </a:t>
            </a:r>
            <a:r>
              <a:rPr lang="en-US" dirty="0"/>
              <a:t>specify appropriate behavior during courtship and </a:t>
            </a:r>
            <a:r>
              <a:rPr lang="en-US" dirty="0" smtClean="0"/>
              <a:t>sex.</a:t>
            </a:r>
          </a:p>
          <a:p>
            <a:r>
              <a:rPr lang="en-US" dirty="0" smtClean="0"/>
              <a:t>They vary from culture to culture, as members act in accordance with the sexual scripts for their:</a:t>
            </a:r>
          </a:p>
          <a:p>
            <a:pPr lvl="1"/>
            <a:r>
              <a:rPr lang="en-US" dirty="0" smtClean="0"/>
              <a:t>gender, age, sexual orientation, religion, social status, and peer group</a:t>
            </a:r>
            <a:endParaRPr lang="en-US" dirty="0"/>
          </a:p>
        </p:txBody>
      </p:sp>
    </p:spTree>
    <p:extLst>
      <p:ext uri="{BB962C8B-B14F-4D97-AF65-F5344CB8AC3E}">
        <p14:creationId xmlns:p14="http://schemas.microsoft.com/office/powerpoint/2010/main" val="88782499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Gender, Culture, and Sex </a:t>
            </a:r>
            <a:r>
              <a:rPr lang="en-US" sz="2000" dirty="0" smtClean="0"/>
              <a:t>(3 </a:t>
            </a:r>
            <a:r>
              <a:rPr lang="en-US" sz="2000" dirty="0"/>
              <a:t>of </a:t>
            </a:r>
            <a:r>
              <a:rPr lang="en-US" sz="2000" dirty="0" smtClean="0"/>
              <a:t>3) </a:t>
            </a:r>
            <a:endParaRPr lang="en-US" dirty="0"/>
          </a:p>
        </p:txBody>
      </p:sp>
      <p:sp>
        <p:nvSpPr>
          <p:cNvPr id="3" name="Content Placeholder 2"/>
          <p:cNvSpPr>
            <a:spLocks noGrp="1"/>
          </p:cNvSpPr>
          <p:nvPr>
            <p:ph idx="1"/>
          </p:nvPr>
        </p:nvSpPr>
        <p:spPr/>
        <p:txBody>
          <a:bodyPr/>
          <a:lstStyle/>
          <a:p>
            <a:r>
              <a:rPr lang="en-US" dirty="0" smtClean="0"/>
              <a:t>As </a:t>
            </a:r>
            <a:r>
              <a:rPr lang="en-US" dirty="0"/>
              <a:t>in the case of love, gender differences (and similarities) in sexuality are strongly affected </a:t>
            </a:r>
            <a:r>
              <a:rPr lang="en-US" dirty="0" smtClean="0"/>
              <a:t>by:</a:t>
            </a:r>
          </a:p>
          <a:p>
            <a:pPr lvl="1"/>
            <a:r>
              <a:rPr lang="en-US" dirty="0" smtClean="0"/>
              <a:t>cultural factors and</a:t>
            </a:r>
          </a:p>
          <a:p>
            <a:pPr lvl="1"/>
            <a:r>
              <a:rPr lang="en-US" dirty="0" smtClean="0"/>
              <a:t>economic factors</a:t>
            </a:r>
          </a:p>
          <a:p>
            <a:r>
              <a:rPr lang="en-US" dirty="0"/>
              <a:t>Gender roles have become more alike and women have become more economically independent.</a:t>
            </a:r>
          </a:p>
          <a:p>
            <a:pPr lvl="1"/>
            <a:r>
              <a:rPr lang="en-US" dirty="0"/>
              <a:t>As such, the sexual behavior of men and women has become more alike.</a:t>
            </a:r>
          </a:p>
          <a:p>
            <a:pPr lvl="1"/>
            <a:r>
              <a:rPr lang="en-US" dirty="0"/>
              <a:t>Women want sex for pleasure rather than as a bargaining chip</a:t>
            </a:r>
            <a:r>
              <a:rPr lang="en-US" dirty="0" smtClean="0"/>
              <a:t>.</a:t>
            </a:r>
            <a:endParaRPr lang="en-US" dirty="0"/>
          </a:p>
        </p:txBody>
      </p:sp>
    </p:spTree>
    <p:extLst>
      <p:ext uri="{BB962C8B-B14F-4D97-AF65-F5344CB8AC3E}">
        <p14:creationId xmlns:p14="http://schemas.microsoft.com/office/powerpoint/2010/main" val="201629758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The Competent Animal: Motives to Achieve </a:t>
            </a:r>
          </a:p>
        </p:txBody>
      </p:sp>
      <p:sp>
        <p:nvSpPr>
          <p:cNvPr id="5" name="Content Placeholder 4"/>
          <p:cNvSpPr>
            <a:spLocks noGrp="1"/>
          </p:cNvSpPr>
          <p:nvPr>
            <p:ph idx="1"/>
          </p:nvPr>
        </p:nvSpPr>
        <p:spPr/>
        <p:txBody>
          <a:bodyPr/>
          <a:lstStyle/>
          <a:p>
            <a:r>
              <a:rPr lang="en-US" sz="2800" b="1" dirty="0"/>
              <a:t>LO 12.4.A</a:t>
            </a:r>
            <a:r>
              <a:rPr lang="en-US" sz="2800" dirty="0"/>
              <a:t> Describe three conditions that make goal-setting successful, distinguish between performance goals and mastery goals, and discuss the self-fulfilling prophecy cycle.</a:t>
            </a:r>
          </a:p>
          <a:p>
            <a:r>
              <a:rPr lang="en-US" sz="2800" b="1" dirty="0"/>
              <a:t>LO 12.4.B</a:t>
            </a:r>
            <a:r>
              <a:rPr lang="en-US" sz="2800" dirty="0"/>
              <a:t> Describe how working conditions affect motives to achieve</a:t>
            </a:r>
            <a:r>
              <a:rPr lang="en-US" sz="2800" dirty="0" smtClean="0"/>
              <a:t>.</a:t>
            </a:r>
            <a:endParaRPr lang="en-US" sz="2800" dirty="0"/>
          </a:p>
        </p:txBody>
      </p:sp>
    </p:spTree>
    <p:extLst>
      <p:ext uri="{BB962C8B-B14F-4D97-AF65-F5344CB8AC3E}">
        <p14:creationId xmlns:p14="http://schemas.microsoft.com/office/powerpoint/2010/main" val="11037589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Effects of Motivation on Work</a:t>
            </a:r>
            <a:r>
              <a:rPr lang="en-US" sz="2000" dirty="0"/>
              <a:t> </a:t>
            </a:r>
            <a:r>
              <a:rPr lang="en-US" sz="2000" dirty="0" smtClean="0"/>
              <a:t>(1 </a:t>
            </a:r>
            <a:r>
              <a:rPr lang="en-US" sz="2000" dirty="0"/>
              <a:t>of </a:t>
            </a:r>
            <a:r>
              <a:rPr lang="en-US" sz="2000" dirty="0" smtClean="0"/>
              <a:t>3) </a:t>
            </a:r>
            <a:endParaRPr lang="en-US" sz="2000" dirty="0"/>
          </a:p>
        </p:txBody>
      </p:sp>
      <p:sp>
        <p:nvSpPr>
          <p:cNvPr id="3" name="Content Placeholder 2"/>
          <p:cNvSpPr>
            <a:spLocks noGrp="1"/>
          </p:cNvSpPr>
          <p:nvPr>
            <p:ph idx="1"/>
          </p:nvPr>
        </p:nvSpPr>
        <p:spPr/>
        <p:txBody>
          <a:bodyPr/>
          <a:lstStyle/>
          <a:p>
            <a:r>
              <a:rPr lang="en-US" dirty="0"/>
              <a:t>What you accomplish depends on the goals </a:t>
            </a:r>
            <a:r>
              <a:rPr lang="en-US" dirty="0" smtClean="0"/>
              <a:t>you set </a:t>
            </a:r>
            <a:r>
              <a:rPr lang="en-US" dirty="0"/>
              <a:t>for yourself and the reasons you pursue </a:t>
            </a:r>
            <a:r>
              <a:rPr lang="en-US" dirty="0" smtClean="0"/>
              <a:t>them.</a:t>
            </a:r>
          </a:p>
          <a:p>
            <a:r>
              <a:rPr lang="en-US" dirty="0"/>
              <a:t>A goal is most likely to improve your </a:t>
            </a:r>
            <a:r>
              <a:rPr lang="en-US" dirty="0" smtClean="0"/>
              <a:t>motivation and </a:t>
            </a:r>
            <a:r>
              <a:rPr lang="en-US" dirty="0"/>
              <a:t>performance when three conditions are </a:t>
            </a:r>
            <a:r>
              <a:rPr lang="en-US" dirty="0" smtClean="0"/>
              <a:t>met:</a:t>
            </a:r>
          </a:p>
          <a:p>
            <a:pPr lvl="1"/>
            <a:r>
              <a:rPr lang="en-US" dirty="0" smtClean="0"/>
              <a:t>The goal is specific.</a:t>
            </a:r>
          </a:p>
          <a:p>
            <a:pPr lvl="1"/>
            <a:r>
              <a:rPr lang="en-US" dirty="0" smtClean="0"/>
              <a:t>The goal is challenging but achievable.</a:t>
            </a:r>
          </a:p>
          <a:p>
            <a:pPr lvl="1"/>
            <a:r>
              <a:rPr lang="en-US" dirty="0"/>
              <a:t>The goal is framed in terms of getting what you want rather than avoiding what </a:t>
            </a:r>
            <a:r>
              <a:rPr lang="en-US" dirty="0" smtClean="0"/>
              <a:t>you do </a:t>
            </a:r>
            <a:r>
              <a:rPr lang="en-US" dirty="0"/>
              <a:t>not want</a:t>
            </a:r>
            <a:r>
              <a:rPr lang="en-US" dirty="0" smtClean="0"/>
              <a:t>.</a:t>
            </a:r>
          </a:p>
          <a:p>
            <a:pPr lvl="2"/>
            <a:r>
              <a:rPr lang="en-US" i="1" dirty="0" smtClean="0"/>
              <a:t>approach goals </a:t>
            </a:r>
            <a:r>
              <a:rPr lang="en-US" dirty="0" smtClean="0"/>
              <a:t>(desired outcomes or experiences)</a:t>
            </a:r>
          </a:p>
          <a:p>
            <a:pPr lvl="2"/>
            <a:r>
              <a:rPr lang="en-US" i="1" dirty="0" smtClean="0"/>
              <a:t>avoidance goals </a:t>
            </a:r>
            <a:r>
              <a:rPr lang="en-US" dirty="0" smtClean="0"/>
              <a:t>(avoiding unpleasant experiences)</a:t>
            </a:r>
            <a:endParaRPr lang="en-US" dirty="0"/>
          </a:p>
        </p:txBody>
      </p:sp>
    </p:spTree>
    <p:extLst>
      <p:ext uri="{BB962C8B-B14F-4D97-AF65-F5344CB8AC3E}">
        <p14:creationId xmlns:p14="http://schemas.microsoft.com/office/powerpoint/2010/main" val="418070462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Effects of Motivation on Work</a:t>
            </a:r>
            <a:r>
              <a:rPr lang="en-US" sz="2000" dirty="0"/>
              <a:t> </a:t>
            </a:r>
            <a:r>
              <a:rPr lang="en-US" sz="2000" dirty="0" smtClean="0"/>
              <a:t>(2 </a:t>
            </a:r>
            <a:r>
              <a:rPr lang="en-US" sz="2000" dirty="0"/>
              <a:t>of </a:t>
            </a:r>
            <a:r>
              <a:rPr lang="en-US" sz="2000" dirty="0" smtClean="0"/>
              <a:t>3) </a:t>
            </a:r>
            <a:endParaRPr lang="en-US" sz="2000" dirty="0"/>
          </a:p>
        </p:txBody>
      </p:sp>
      <p:sp>
        <p:nvSpPr>
          <p:cNvPr id="3" name="Content Placeholder 2"/>
          <p:cNvSpPr>
            <a:spLocks noGrp="1"/>
          </p:cNvSpPr>
          <p:nvPr>
            <p:ph idx="1"/>
          </p:nvPr>
        </p:nvSpPr>
        <p:spPr/>
        <p:txBody>
          <a:bodyPr/>
          <a:lstStyle/>
          <a:p>
            <a:r>
              <a:rPr lang="en-US" dirty="0"/>
              <a:t>The motivation to achieve also depends on whether people </a:t>
            </a:r>
            <a:r>
              <a:rPr lang="en-US" dirty="0" smtClean="0"/>
              <a:t>set:</a:t>
            </a:r>
          </a:p>
          <a:p>
            <a:pPr lvl="1"/>
            <a:r>
              <a:rPr lang="en-US" i="1" dirty="0" smtClean="0"/>
              <a:t>mastery </a:t>
            </a:r>
            <a:r>
              <a:rPr lang="en-US" i="1" dirty="0"/>
              <a:t>(learning) goals</a:t>
            </a:r>
            <a:r>
              <a:rPr lang="en-US" dirty="0"/>
              <a:t>, in which the focus is on learning the task well, </a:t>
            </a:r>
            <a:r>
              <a:rPr lang="en-US" dirty="0" smtClean="0"/>
              <a:t>or</a:t>
            </a:r>
          </a:p>
          <a:p>
            <a:pPr lvl="1"/>
            <a:r>
              <a:rPr lang="en-US" i="1" dirty="0" smtClean="0"/>
              <a:t>performance </a:t>
            </a:r>
            <a:r>
              <a:rPr lang="en-US" i="1" dirty="0"/>
              <a:t>goals</a:t>
            </a:r>
            <a:r>
              <a:rPr lang="en-US" dirty="0"/>
              <a:t>, in which the focus is on performing well for </a:t>
            </a:r>
            <a:r>
              <a:rPr lang="en-US" dirty="0" smtClean="0"/>
              <a:t>others</a:t>
            </a:r>
          </a:p>
          <a:p>
            <a:r>
              <a:rPr lang="en-US" dirty="0" smtClean="0"/>
              <a:t>Another contributor to success is self-control.</a:t>
            </a:r>
          </a:p>
          <a:p>
            <a:pPr lvl="1"/>
            <a:r>
              <a:rPr lang="en-US" dirty="0"/>
              <a:t>the ability to regulate attention, emotion, and behavior in the </a:t>
            </a:r>
            <a:r>
              <a:rPr lang="en-US" dirty="0" smtClean="0"/>
              <a:t>presence of </a:t>
            </a:r>
            <a:r>
              <a:rPr lang="en-US" dirty="0"/>
              <a:t>temptation</a:t>
            </a:r>
            <a:endParaRPr lang="en-US" dirty="0" smtClean="0"/>
          </a:p>
        </p:txBody>
      </p:sp>
    </p:spTree>
    <p:extLst>
      <p:ext uri="{BB962C8B-B14F-4D97-AF65-F5344CB8AC3E}">
        <p14:creationId xmlns:p14="http://schemas.microsoft.com/office/powerpoint/2010/main" val="99674937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Effects of Motivation on Work</a:t>
            </a:r>
            <a:r>
              <a:rPr lang="en-US" sz="2000" dirty="0"/>
              <a:t> </a:t>
            </a:r>
            <a:r>
              <a:rPr lang="en-US" sz="2000" dirty="0" smtClean="0"/>
              <a:t>(3 </a:t>
            </a:r>
            <a:r>
              <a:rPr lang="en-US" sz="2000" dirty="0"/>
              <a:t>of </a:t>
            </a:r>
            <a:r>
              <a:rPr lang="en-US" sz="2000" dirty="0" smtClean="0"/>
              <a:t>3) </a:t>
            </a:r>
            <a:endParaRPr lang="en-US" sz="2000" dirty="0"/>
          </a:p>
        </p:txBody>
      </p:sp>
      <p:sp>
        <p:nvSpPr>
          <p:cNvPr id="3" name="Content Placeholder 2"/>
          <p:cNvSpPr>
            <a:spLocks noGrp="1"/>
          </p:cNvSpPr>
          <p:nvPr>
            <p:ph idx="1"/>
          </p:nvPr>
        </p:nvSpPr>
        <p:spPr/>
        <p:txBody>
          <a:bodyPr/>
          <a:lstStyle/>
          <a:p>
            <a:r>
              <a:rPr lang="en-US" dirty="0"/>
              <a:t>Self-confidence and </a:t>
            </a:r>
            <a:r>
              <a:rPr lang="en-US" i="1" dirty="0"/>
              <a:t>grit</a:t>
            </a:r>
            <a:r>
              <a:rPr lang="en-US" dirty="0"/>
              <a:t> both contribute to the attainment of goals</a:t>
            </a:r>
            <a:r>
              <a:rPr lang="en-US" dirty="0" smtClean="0"/>
              <a:t>.</a:t>
            </a:r>
          </a:p>
          <a:p>
            <a:pPr lvl="1"/>
            <a:r>
              <a:rPr lang="en-US" dirty="0" smtClean="0"/>
              <a:t>Grit is </a:t>
            </a:r>
            <a:r>
              <a:rPr lang="en-US" dirty="0"/>
              <a:t>a sustained dedication to </a:t>
            </a:r>
            <a:r>
              <a:rPr lang="en-US" dirty="0" smtClean="0"/>
              <a:t>a passionate </a:t>
            </a:r>
            <a:r>
              <a:rPr lang="en-US" dirty="0"/>
              <a:t>interest with determination and effort over a period of </a:t>
            </a:r>
            <a:r>
              <a:rPr lang="en-US" dirty="0" smtClean="0"/>
              <a:t>years.</a:t>
            </a:r>
            <a:endParaRPr lang="en-US" dirty="0"/>
          </a:p>
          <a:p>
            <a:r>
              <a:rPr lang="en-US" dirty="0" smtClean="0"/>
              <a:t>People’s </a:t>
            </a:r>
            <a:r>
              <a:rPr lang="en-US" dirty="0"/>
              <a:t>expectations can create </a:t>
            </a:r>
            <a:r>
              <a:rPr lang="en-US" i="1" dirty="0"/>
              <a:t>self-fulfilling prophecies</a:t>
            </a:r>
            <a:r>
              <a:rPr lang="en-US" dirty="0"/>
              <a:t> of success or failure.</a:t>
            </a:r>
          </a:p>
          <a:p>
            <a:r>
              <a:rPr lang="en-US" dirty="0"/>
              <a:t>These expectations stem from one’s level of </a:t>
            </a:r>
            <a:r>
              <a:rPr lang="en-US" i="1" dirty="0"/>
              <a:t>self-efficacy</a:t>
            </a:r>
            <a:r>
              <a:rPr lang="en-US" dirty="0" smtClean="0"/>
              <a:t>.</a:t>
            </a:r>
          </a:p>
          <a:p>
            <a:pPr lvl="1"/>
            <a:r>
              <a:rPr lang="en-US" dirty="0" smtClean="0"/>
              <a:t>acquired through experience </a:t>
            </a:r>
            <a:r>
              <a:rPr lang="en-US" dirty="0"/>
              <a:t>in mastering new skills, overcoming obstacles</a:t>
            </a:r>
            <a:r>
              <a:rPr lang="en-US" dirty="0" smtClean="0"/>
              <a:t>, learning </a:t>
            </a:r>
            <a:r>
              <a:rPr lang="en-US" dirty="0"/>
              <a:t>from </a:t>
            </a:r>
            <a:r>
              <a:rPr lang="en-US" dirty="0" smtClean="0"/>
              <a:t>failures</a:t>
            </a:r>
            <a:endParaRPr lang="en-US" dirty="0"/>
          </a:p>
        </p:txBody>
      </p:sp>
    </p:spTree>
    <p:extLst>
      <p:ext uri="{BB962C8B-B14F-4D97-AF65-F5344CB8AC3E}">
        <p14:creationId xmlns:p14="http://schemas.microsoft.com/office/powerpoint/2010/main" val="216319248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Effects of Work on Motivation </a:t>
            </a:r>
            <a:r>
              <a:rPr lang="en-US" sz="2000" dirty="0" smtClean="0"/>
              <a:t>(1 </a:t>
            </a:r>
            <a:r>
              <a:rPr lang="en-US" sz="2000" dirty="0"/>
              <a:t>of </a:t>
            </a:r>
            <a:r>
              <a:rPr lang="en-US" sz="2000" dirty="0" smtClean="0"/>
              <a:t>2) </a:t>
            </a:r>
            <a:endParaRPr lang="en-US" sz="2000" dirty="0"/>
          </a:p>
        </p:txBody>
      </p:sp>
      <p:sp>
        <p:nvSpPr>
          <p:cNvPr id="3" name="Content Placeholder 2"/>
          <p:cNvSpPr>
            <a:spLocks noGrp="1"/>
          </p:cNvSpPr>
          <p:nvPr>
            <p:ph idx="1"/>
          </p:nvPr>
        </p:nvSpPr>
        <p:spPr/>
        <p:txBody>
          <a:bodyPr/>
          <a:lstStyle/>
          <a:p>
            <a:r>
              <a:rPr lang="en-US" dirty="0"/>
              <a:t>Work motivation also depends on conditions of the job itself</a:t>
            </a:r>
            <a:r>
              <a:rPr lang="en-US" dirty="0" smtClean="0"/>
              <a:t>.</a:t>
            </a:r>
          </a:p>
          <a:p>
            <a:r>
              <a:rPr lang="en-US" dirty="0" smtClean="0"/>
              <a:t>One factor </a:t>
            </a:r>
            <a:r>
              <a:rPr lang="en-US" dirty="0"/>
              <a:t>that affects many people’s motivation to </a:t>
            </a:r>
            <a:r>
              <a:rPr lang="en-US" dirty="0" smtClean="0"/>
              <a:t>work in </a:t>
            </a:r>
            <a:r>
              <a:rPr lang="en-US" dirty="0"/>
              <a:t>a particular field is the proportion of men and women in that </a:t>
            </a:r>
            <a:r>
              <a:rPr lang="en-US" dirty="0" smtClean="0"/>
              <a:t>occupation.</a:t>
            </a:r>
          </a:p>
          <a:p>
            <a:r>
              <a:rPr lang="en-US" dirty="0"/>
              <a:t>When jobs are highly gender segregated, people often stereotype the abilities of the women and men working in those fields</a:t>
            </a:r>
            <a:r>
              <a:rPr lang="en-US" dirty="0" smtClean="0"/>
              <a:t>.</a:t>
            </a:r>
            <a:endParaRPr lang="en-US" dirty="0"/>
          </a:p>
        </p:txBody>
      </p:sp>
    </p:spTree>
    <p:extLst>
      <p:ext uri="{BB962C8B-B14F-4D97-AF65-F5344CB8AC3E}">
        <p14:creationId xmlns:p14="http://schemas.microsoft.com/office/powerpoint/2010/main" val="192908282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Effects of Work on Motivation </a:t>
            </a:r>
            <a:r>
              <a:rPr lang="en-US" sz="2000" dirty="0" smtClean="0"/>
              <a:t>(2 </a:t>
            </a:r>
            <a:r>
              <a:rPr lang="en-US" sz="2000" dirty="0"/>
              <a:t>of </a:t>
            </a:r>
            <a:r>
              <a:rPr lang="en-US" sz="2000" dirty="0" smtClean="0"/>
              <a:t>2) </a:t>
            </a:r>
            <a:endParaRPr lang="en-US" sz="2000" dirty="0"/>
          </a:p>
        </p:txBody>
      </p:sp>
      <p:sp>
        <p:nvSpPr>
          <p:cNvPr id="3" name="Content Placeholder 2"/>
          <p:cNvSpPr>
            <a:spLocks noGrp="1"/>
          </p:cNvSpPr>
          <p:nvPr>
            <p:ph idx="1"/>
          </p:nvPr>
        </p:nvSpPr>
        <p:spPr/>
        <p:txBody>
          <a:bodyPr/>
          <a:lstStyle/>
          <a:p>
            <a:r>
              <a:rPr lang="en-US" dirty="0"/>
              <a:t>Working conditions that promote motivation and satisfaction are those that provide workers </a:t>
            </a:r>
            <a:r>
              <a:rPr lang="en-US" dirty="0" smtClean="0"/>
              <a:t>with:</a:t>
            </a:r>
          </a:p>
          <a:p>
            <a:pPr lvl="1"/>
            <a:r>
              <a:rPr lang="en-US" dirty="0" smtClean="0"/>
              <a:t>a sense of meaningfulness</a:t>
            </a:r>
          </a:p>
          <a:p>
            <a:pPr lvl="1"/>
            <a:r>
              <a:rPr lang="en-US" dirty="0" smtClean="0"/>
              <a:t>control</a:t>
            </a:r>
          </a:p>
          <a:p>
            <a:pPr lvl="1"/>
            <a:r>
              <a:rPr lang="en-US" dirty="0" smtClean="0"/>
              <a:t>variation </a:t>
            </a:r>
            <a:r>
              <a:rPr lang="en-US" dirty="0"/>
              <a:t>in </a:t>
            </a:r>
            <a:r>
              <a:rPr lang="en-US" dirty="0" smtClean="0"/>
              <a:t>tasks</a:t>
            </a:r>
          </a:p>
          <a:p>
            <a:pPr lvl="1"/>
            <a:r>
              <a:rPr lang="en-US" dirty="0" smtClean="0"/>
              <a:t>supportive relationships</a:t>
            </a:r>
          </a:p>
          <a:p>
            <a:pPr lvl="1"/>
            <a:r>
              <a:rPr lang="en-US" dirty="0" smtClean="0"/>
              <a:t>feedback</a:t>
            </a:r>
            <a:r>
              <a:rPr lang="en-US" dirty="0"/>
              <a:t>, </a:t>
            </a:r>
            <a:r>
              <a:rPr lang="en-US" dirty="0" smtClean="0"/>
              <a:t>and</a:t>
            </a:r>
          </a:p>
          <a:p>
            <a:pPr lvl="1"/>
            <a:r>
              <a:rPr lang="en-US" dirty="0" smtClean="0"/>
              <a:t>opportunities </a:t>
            </a:r>
            <a:r>
              <a:rPr lang="en-US" dirty="0"/>
              <a:t>for </a:t>
            </a:r>
            <a:r>
              <a:rPr lang="en-US" dirty="0" smtClean="0"/>
              <a:t>advancement </a:t>
            </a:r>
            <a:endParaRPr lang="en-US" dirty="0"/>
          </a:p>
        </p:txBody>
      </p:sp>
    </p:spTree>
    <p:extLst>
      <p:ext uri="{BB962C8B-B14F-4D97-AF65-F5344CB8AC3E}">
        <p14:creationId xmlns:p14="http://schemas.microsoft.com/office/powerpoint/2010/main" val="410643113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Motives, Values, and the Pursuit of Happiness </a:t>
            </a:r>
          </a:p>
        </p:txBody>
      </p:sp>
      <p:sp>
        <p:nvSpPr>
          <p:cNvPr id="3" name="Content Placeholder 2"/>
          <p:cNvSpPr>
            <a:spLocks noGrp="1"/>
          </p:cNvSpPr>
          <p:nvPr>
            <p:ph idx="1"/>
          </p:nvPr>
        </p:nvSpPr>
        <p:spPr/>
        <p:txBody>
          <a:bodyPr/>
          <a:lstStyle/>
          <a:p>
            <a:r>
              <a:rPr lang="en-US" b="1" dirty="0"/>
              <a:t>LO 12.5.A</a:t>
            </a:r>
            <a:r>
              <a:rPr lang="en-US" dirty="0"/>
              <a:t> Discuss how accurate people are at estimating the type, duration, and extent of their future emotions, and comment on what research indicates makes people happy.</a:t>
            </a:r>
          </a:p>
          <a:p>
            <a:r>
              <a:rPr lang="en-US" b="1" dirty="0"/>
              <a:t>LO 12.5.B</a:t>
            </a:r>
            <a:r>
              <a:rPr lang="en-US" dirty="0"/>
              <a:t> Describe three types of motivational conflicts people often face, and give an example of each. </a:t>
            </a:r>
          </a:p>
        </p:txBody>
      </p:sp>
    </p:spTree>
    <p:extLst>
      <p:ext uri="{BB962C8B-B14F-4D97-AF65-F5344CB8AC3E}">
        <p14:creationId xmlns:p14="http://schemas.microsoft.com/office/powerpoint/2010/main" val="372329592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Defining Motivation </a:t>
            </a:r>
            <a:r>
              <a:rPr lang="en-US" sz="2000" dirty="0" smtClean="0"/>
              <a:t>(2 </a:t>
            </a:r>
            <a:r>
              <a:rPr lang="en-US" sz="2000" dirty="0"/>
              <a:t>of </a:t>
            </a:r>
            <a:r>
              <a:rPr lang="en-US" sz="2000" dirty="0" smtClean="0"/>
              <a:t>2) </a:t>
            </a:r>
            <a:endParaRPr lang="en-US" dirty="0"/>
          </a:p>
        </p:txBody>
      </p:sp>
      <p:sp>
        <p:nvSpPr>
          <p:cNvPr id="3" name="Content Placeholder 2"/>
          <p:cNvSpPr>
            <a:spLocks noGrp="1"/>
          </p:cNvSpPr>
          <p:nvPr>
            <p:ph idx="1"/>
          </p:nvPr>
        </p:nvSpPr>
        <p:spPr/>
        <p:txBody>
          <a:bodyPr/>
          <a:lstStyle/>
          <a:p>
            <a:r>
              <a:rPr lang="en-US" i="1" dirty="0"/>
              <a:t>Extrinsic motivation</a:t>
            </a:r>
            <a:r>
              <a:rPr lang="en-US" dirty="0"/>
              <a:t> refers to the desire to do something for external rewards, such as money and good grades</a:t>
            </a:r>
            <a:r>
              <a:rPr lang="en-US" dirty="0" smtClean="0"/>
              <a:t>.</a:t>
            </a:r>
          </a:p>
          <a:p>
            <a:r>
              <a:rPr lang="en-US" dirty="0" smtClean="0"/>
              <a:t>Whether </a:t>
            </a:r>
            <a:r>
              <a:rPr lang="en-US" dirty="0"/>
              <a:t>your motives are intrinsic or extrinsic </a:t>
            </a:r>
            <a:r>
              <a:rPr lang="en-US" dirty="0" smtClean="0"/>
              <a:t>affects:</a:t>
            </a:r>
          </a:p>
          <a:p>
            <a:pPr lvl="1"/>
            <a:r>
              <a:rPr lang="en-US" dirty="0" smtClean="0"/>
              <a:t>how </a:t>
            </a:r>
            <a:r>
              <a:rPr lang="en-US" dirty="0"/>
              <a:t>readily you meet your goals, </a:t>
            </a:r>
            <a:r>
              <a:rPr lang="en-US" dirty="0" smtClean="0"/>
              <a:t>and</a:t>
            </a:r>
          </a:p>
          <a:p>
            <a:pPr lvl="1"/>
            <a:r>
              <a:rPr lang="en-US" dirty="0" smtClean="0"/>
              <a:t>how </a:t>
            </a:r>
            <a:r>
              <a:rPr lang="en-US" dirty="0"/>
              <a:t>satisfied meeting them can make you </a:t>
            </a:r>
            <a:r>
              <a:rPr lang="en-US" dirty="0" smtClean="0"/>
              <a:t>feel</a:t>
            </a:r>
            <a:endParaRPr lang="en-US" dirty="0"/>
          </a:p>
        </p:txBody>
      </p:sp>
    </p:spTree>
    <p:extLst>
      <p:ext uri="{BB962C8B-B14F-4D97-AF65-F5344CB8AC3E}">
        <p14:creationId xmlns:p14="http://schemas.microsoft.com/office/powerpoint/2010/main" val="22467699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Imagining and Attaining </a:t>
            </a:r>
            <a:r>
              <a:rPr lang="en-US" dirty="0" smtClean="0"/>
              <a:t>Happiness </a:t>
            </a:r>
            <a:r>
              <a:rPr lang="en-US" sz="2000" dirty="0" smtClean="0"/>
              <a:t>(1 of 2) </a:t>
            </a:r>
            <a:endParaRPr lang="en-US" sz="2000" dirty="0"/>
          </a:p>
        </p:txBody>
      </p:sp>
      <p:sp>
        <p:nvSpPr>
          <p:cNvPr id="3" name="Content Placeholder 2"/>
          <p:cNvSpPr>
            <a:spLocks noGrp="1"/>
          </p:cNvSpPr>
          <p:nvPr>
            <p:ph idx="1"/>
          </p:nvPr>
        </p:nvSpPr>
        <p:spPr/>
        <p:txBody>
          <a:bodyPr/>
          <a:lstStyle/>
          <a:p>
            <a:r>
              <a:rPr lang="en-US" dirty="0"/>
              <a:t>People are not good at </a:t>
            </a:r>
            <a:r>
              <a:rPr lang="en-US" dirty="0" smtClean="0"/>
              <a:t>predicting:</a:t>
            </a:r>
          </a:p>
          <a:p>
            <a:pPr lvl="1"/>
            <a:r>
              <a:rPr lang="en-US" dirty="0" smtClean="0"/>
              <a:t>what </a:t>
            </a:r>
            <a:r>
              <a:rPr lang="en-US" dirty="0"/>
              <a:t>will make them </a:t>
            </a:r>
            <a:r>
              <a:rPr lang="en-US" dirty="0" smtClean="0"/>
              <a:t>happy</a:t>
            </a:r>
          </a:p>
          <a:p>
            <a:pPr lvl="1"/>
            <a:r>
              <a:rPr lang="en-US" dirty="0" smtClean="0"/>
              <a:t>what </a:t>
            </a:r>
            <a:r>
              <a:rPr lang="en-US" dirty="0"/>
              <a:t>will make them miserable, and </a:t>
            </a:r>
            <a:r>
              <a:rPr lang="en-US" dirty="0" smtClean="0"/>
              <a:t>at</a:t>
            </a:r>
          </a:p>
          <a:p>
            <a:pPr lvl="1"/>
            <a:r>
              <a:rPr lang="en-US" dirty="0" smtClean="0"/>
              <a:t>estimating </a:t>
            </a:r>
            <a:r>
              <a:rPr lang="en-US" dirty="0"/>
              <a:t>how long those feelings will </a:t>
            </a:r>
            <a:r>
              <a:rPr lang="en-US" dirty="0" smtClean="0"/>
              <a:t>last</a:t>
            </a:r>
          </a:p>
          <a:p>
            <a:r>
              <a:rPr lang="en-US" dirty="0" smtClean="0"/>
              <a:t>Well</a:t>
            </a:r>
            <a:r>
              <a:rPr lang="en-US" dirty="0"/>
              <a:t>-being increases when people enjoy the intrinsic satisfaction of an activity</a:t>
            </a:r>
            <a:r>
              <a:rPr lang="en-US" dirty="0" smtClean="0"/>
              <a:t>.</a:t>
            </a:r>
          </a:p>
          <a:p>
            <a:r>
              <a:rPr lang="en-US" dirty="0"/>
              <a:t>Having intrinsically enjoyable experiences makes most people happier than having riches and possessions</a:t>
            </a:r>
            <a:r>
              <a:rPr lang="en-US" dirty="0" smtClean="0"/>
              <a:t>.</a:t>
            </a:r>
            <a:endParaRPr lang="en-US" dirty="0"/>
          </a:p>
          <a:p>
            <a:endParaRPr lang="en-US" dirty="0"/>
          </a:p>
        </p:txBody>
      </p:sp>
    </p:spTree>
    <p:extLst>
      <p:ext uri="{BB962C8B-B14F-4D97-AF65-F5344CB8AC3E}">
        <p14:creationId xmlns:p14="http://schemas.microsoft.com/office/powerpoint/2010/main" val="180606307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Imagining and Attaining Happiness</a:t>
            </a:r>
            <a:r>
              <a:rPr lang="en-US" sz="2000" b="1" dirty="0"/>
              <a:t> </a:t>
            </a:r>
            <a:r>
              <a:rPr lang="en-US" sz="2000" b="1" dirty="0" smtClean="0"/>
              <a:t>(2 </a:t>
            </a:r>
            <a:r>
              <a:rPr lang="en-US" sz="2000" b="1" dirty="0"/>
              <a:t>of </a:t>
            </a:r>
            <a:r>
              <a:rPr lang="en-US" sz="2000" b="1" dirty="0" smtClean="0"/>
              <a:t>2) </a:t>
            </a:r>
            <a:br>
              <a:rPr lang="en-US" sz="2000" b="1" dirty="0" smtClean="0"/>
            </a:br>
            <a:r>
              <a:rPr lang="en-US" b="1" dirty="0" smtClean="0"/>
              <a:t>Figure 12.1</a:t>
            </a:r>
            <a:br>
              <a:rPr lang="en-US" b="1" dirty="0" smtClean="0"/>
            </a:br>
            <a:r>
              <a:rPr lang="en-US" b="1" dirty="0"/>
              <a:t>The Misprediction </a:t>
            </a:r>
            <a:r>
              <a:rPr lang="en-US" b="1" dirty="0" smtClean="0"/>
              <a:t>of</a:t>
            </a:r>
            <a:r>
              <a:rPr lang="en-US" b="1" dirty="0"/>
              <a:t> </a:t>
            </a:r>
            <a:r>
              <a:rPr lang="en-US" b="1" dirty="0" smtClean="0"/>
              <a:t>Emotion</a:t>
            </a:r>
            <a:endParaRPr lang="en-US" b="1" dirty="0"/>
          </a:p>
        </p:txBody>
      </p:sp>
      <p:sp>
        <p:nvSpPr>
          <p:cNvPr id="4" name="Text Placeholder 3"/>
          <p:cNvSpPr>
            <a:spLocks noGrp="1"/>
          </p:cNvSpPr>
          <p:nvPr>
            <p:ph type="body" sz="quarter" idx="13"/>
          </p:nvPr>
        </p:nvSpPr>
        <p:spPr/>
        <p:txBody>
          <a:bodyPr/>
          <a:lstStyle/>
          <a:p>
            <a:r>
              <a:rPr lang="en-US" dirty="0"/>
              <a:t>(Dunn, Wilson, &amp; Gilbert, 2003</a:t>
            </a:r>
            <a:r>
              <a:rPr lang="en-US" dirty="0" smtClean="0"/>
              <a:t>)</a:t>
            </a:r>
            <a:endParaRPr lang="en-US" dirty="0"/>
          </a:p>
        </p:txBody>
      </p:sp>
      <p:pic>
        <p:nvPicPr>
          <p:cNvPr id="3" name="Picture 2" descr="A bar graph of happiness rating versus desirability of dormitory, represented by desired and undesirable. The following list provides the data from the graph, where the first number is predicted happiness, and the second number is actual happiness: desirable, 5.9, 5.5; and undesirable, 3.5, 5.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895600" y="1523999"/>
            <a:ext cx="3429000" cy="4362367"/>
          </a:xfrm>
          <a:prstGeom prst="rect">
            <a:avLst/>
          </a:prstGeom>
        </p:spPr>
      </p:pic>
    </p:spTree>
    <p:extLst>
      <p:ext uri="{BB962C8B-B14F-4D97-AF65-F5344CB8AC3E}">
        <p14:creationId xmlns:p14="http://schemas.microsoft.com/office/powerpoint/2010/main" val="409822669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Should I Stay or Should I Go? </a:t>
            </a:r>
            <a:r>
              <a:rPr lang="en-US" sz="2000" dirty="0" smtClean="0"/>
              <a:t>(1 </a:t>
            </a:r>
            <a:r>
              <a:rPr lang="en-US" sz="2000" dirty="0"/>
              <a:t>of </a:t>
            </a:r>
            <a:r>
              <a:rPr lang="en-US" sz="2000" dirty="0" smtClean="0"/>
              <a:t>4) </a:t>
            </a:r>
            <a:endParaRPr lang="en-US" dirty="0"/>
          </a:p>
        </p:txBody>
      </p:sp>
      <p:sp>
        <p:nvSpPr>
          <p:cNvPr id="3" name="Content Placeholder 2"/>
          <p:cNvSpPr>
            <a:spLocks noGrp="1"/>
          </p:cNvSpPr>
          <p:nvPr>
            <p:ph idx="1"/>
          </p:nvPr>
        </p:nvSpPr>
        <p:spPr/>
        <p:txBody>
          <a:bodyPr/>
          <a:lstStyle/>
          <a:p>
            <a:r>
              <a:rPr lang="en-US" dirty="0" smtClean="0"/>
              <a:t>When values and goals are </a:t>
            </a:r>
            <a:r>
              <a:rPr lang="en-US" dirty="0"/>
              <a:t>in conflict, the discrepancy can </a:t>
            </a:r>
            <a:r>
              <a:rPr lang="en-US" dirty="0" smtClean="0"/>
              <a:t>produce emotional </a:t>
            </a:r>
            <a:r>
              <a:rPr lang="en-US" dirty="0"/>
              <a:t>stress and unhappiness</a:t>
            </a:r>
            <a:r>
              <a:rPr lang="en-US" dirty="0" smtClean="0"/>
              <a:t>.</a:t>
            </a:r>
          </a:p>
          <a:p>
            <a:r>
              <a:rPr lang="en-US" dirty="0"/>
              <a:t>Two motives conflict when the satisfaction of one </a:t>
            </a:r>
            <a:r>
              <a:rPr lang="en-US" dirty="0" smtClean="0"/>
              <a:t>leads to </a:t>
            </a:r>
            <a:r>
              <a:rPr lang="en-US" dirty="0"/>
              <a:t>the inability to act on the </a:t>
            </a:r>
            <a:r>
              <a:rPr lang="en-US" dirty="0" smtClean="0"/>
              <a:t>other.</a:t>
            </a:r>
          </a:p>
          <a:p>
            <a:r>
              <a:rPr lang="en-US" dirty="0" smtClean="0"/>
              <a:t>The three major kinds of motivational conflicts:</a:t>
            </a:r>
          </a:p>
          <a:p>
            <a:pPr lvl="1"/>
            <a:r>
              <a:rPr lang="en-US" i="1" dirty="0" smtClean="0"/>
              <a:t>approach–approach</a:t>
            </a:r>
          </a:p>
          <a:p>
            <a:pPr lvl="1"/>
            <a:r>
              <a:rPr lang="en-US" i="1" dirty="0" smtClean="0"/>
              <a:t>avoidance–avoidance</a:t>
            </a:r>
          </a:p>
          <a:p>
            <a:pPr lvl="1"/>
            <a:r>
              <a:rPr lang="en-US" i="1" dirty="0" smtClean="0"/>
              <a:t>approach–avoidance</a:t>
            </a:r>
          </a:p>
        </p:txBody>
      </p:sp>
    </p:spTree>
    <p:extLst>
      <p:ext uri="{BB962C8B-B14F-4D97-AF65-F5344CB8AC3E}">
        <p14:creationId xmlns:p14="http://schemas.microsoft.com/office/powerpoint/2010/main" val="412273210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Should I Stay or Should I Go? </a:t>
            </a:r>
            <a:r>
              <a:rPr lang="en-US" sz="2000" dirty="0" smtClean="0"/>
              <a:t>(2 </a:t>
            </a:r>
            <a:r>
              <a:rPr lang="en-US" sz="2000" dirty="0"/>
              <a:t>of </a:t>
            </a:r>
            <a:r>
              <a:rPr lang="en-US" sz="2000" dirty="0" smtClean="0"/>
              <a:t>4) </a:t>
            </a:r>
            <a:endParaRPr lang="en-US" dirty="0"/>
          </a:p>
        </p:txBody>
      </p:sp>
      <p:sp>
        <p:nvSpPr>
          <p:cNvPr id="3" name="Content Placeholder 2"/>
          <p:cNvSpPr>
            <a:spLocks noGrp="1"/>
          </p:cNvSpPr>
          <p:nvPr>
            <p:ph idx="1"/>
          </p:nvPr>
        </p:nvSpPr>
        <p:spPr/>
        <p:txBody>
          <a:bodyPr/>
          <a:lstStyle/>
          <a:p>
            <a:r>
              <a:rPr lang="en-US" dirty="0"/>
              <a:t>In an </a:t>
            </a:r>
            <a:r>
              <a:rPr lang="en-US" i="1" dirty="0"/>
              <a:t>approach–approach conflict</a:t>
            </a:r>
            <a:r>
              <a:rPr lang="en-US" dirty="0"/>
              <a:t>, a person is equally attracted to two goals.</a:t>
            </a:r>
          </a:p>
          <a:p>
            <a:r>
              <a:rPr lang="en-US" dirty="0"/>
              <a:t>In an </a:t>
            </a:r>
            <a:r>
              <a:rPr lang="en-US" i="1" dirty="0"/>
              <a:t>avoidance–avoidance conflict</a:t>
            </a:r>
            <a:r>
              <a:rPr lang="en-US" dirty="0"/>
              <a:t>, a person is equally repelled by two goals.</a:t>
            </a:r>
          </a:p>
          <a:p>
            <a:r>
              <a:rPr lang="en-US" dirty="0" smtClean="0"/>
              <a:t>An </a:t>
            </a:r>
            <a:r>
              <a:rPr lang="en-US" i="1" dirty="0"/>
              <a:t>approach–avoidance conflict</a:t>
            </a:r>
            <a:r>
              <a:rPr lang="en-US" dirty="0"/>
              <a:t> is the most difficult to resolve because the person is both attracted to and repelled by the same goal. </a:t>
            </a:r>
          </a:p>
        </p:txBody>
      </p:sp>
    </p:spTree>
    <p:extLst>
      <p:ext uri="{BB962C8B-B14F-4D97-AF65-F5344CB8AC3E}">
        <p14:creationId xmlns:p14="http://schemas.microsoft.com/office/powerpoint/2010/main" val="136157020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Should I Stay or Should I Go? </a:t>
            </a:r>
            <a:r>
              <a:rPr lang="en-US" sz="2000" dirty="0" smtClean="0"/>
              <a:t>(3 </a:t>
            </a:r>
            <a:r>
              <a:rPr lang="en-US" sz="2000" dirty="0"/>
              <a:t>of </a:t>
            </a:r>
            <a:r>
              <a:rPr lang="en-US" sz="2000" dirty="0" smtClean="0"/>
              <a:t>4) </a:t>
            </a:r>
            <a:endParaRPr lang="en-US" dirty="0"/>
          </a:p>
        </p:txBody>
      </p:sp>
      <p:sp>
        <p:nvSpPr>
          <p:cNvPr id="3" name="Content Placeholder 2"/>
          <p:cNvSpPr>
            <a:spLocks noGrp="1"/>
          </p:cNvSpPr>
          <p:nvPr>
            <p:ph idx="1"/>
          </p:nvPr>
        </p:nvSpPr>
        <p:spPr/>
        <p:txBody>
          <a:bodyPr/>
          <a:lstStyle/>
          <a:p>
            <a:r>
              <a:rPr lang="en-US" dirty="0"/>
              <a:t>Abraham Maslow </a:t>
            </a:r>
            <a:r>
              <a:rPr lang="en-US" dirty="0" smtClean="0"/>
              <a:t>envisioned </a:t>
            </a:r>
            <a:r>
              <a:rPr lang="en-US" dirty="0"/>
              <a:t>people’s </a:t>
            </a:r>
            <a:r>
              <a:rPr lang="en-US" dirty="0" smtClean="0"/>
              <a:t>motives as </a:t>
            </a:r>
            <a:r>
              <a:rPr lang="en-US" dirty="0"/>
              <a:t>forming a pyramid</a:t>
            </a:r>
            <a:r>
              <a:rPr lang="en-US" dirty="0" smtClean="0"/>
              <a:t>.</a:t>
            </a:r>
          </a:p>
          <a:p>
            <a:r>
              <a:rPr lang="en-US" dirty="0" smtClean="0"/>
              <a:t>The motives ranged from basic survival needs at the bottom to “self-actualization” at the top.</a:t>
            </a:r>
          </a:p>
          <a:p>
            <a:r>
              <a:rPr lang="en-US" dirty="0" smtClean="0"/>
              <a:t>But the theory has had little empirical support.</a:t>
            </a:r>
          </a:p>
          <a:p>
            <a:r>
              <a:rPr lang="en-US" dirty="0"/>
              <a:t>The main reason is that people have </a:t>
            </a:r>
            <a:r>
              <a:rPr lang="en-US" i="1" dirty="0"/>
              <a:t>simultaneous</a:t>
            </a:r>
            <a:r>
              <a:rPr lang="en-US" dirty="0"/>
              <a:t> </a:t>
            </a:r>
            <a:r>
              <a:rPr lang="en-US" dirty="0" smtClean="0"/>
              <a:t>needs, and higher needs may supersede lower ones.</a:t>
            </a:r>
            <a:endParaRPr lang="en-US" dirty="0"/>
          </a:p>
        </p:txBody>
      </p:sp>
    </p:spTree>
    <p:extLst>
      <p:ext uri="{BB962C8B-B14F-4D97-AF65-F5344CB8AC3E}">
        <p14:creationId xmlns:p14="http://schemas.microsoft.com/office/powerpoint/2010/main" val="16787064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Should I Stay or Should I Go? </a:t>
            </a:r>
            <a:r>
              <a:rPr lang="en-US" sz="2000" dirty="0" smtClean="0"/>
              <a:t>(4 </a:t>
            </a:r>
            <a:r>
              <a:rPr lang="en-US" sz="2000" dirty="0"/>
              <a:t>of </a:t>
            </a:r>
            <a:r>
              <a:rPr lang="en-US" sz="2000" dirty="0" smtClean="0"/>
              <a:t>4) </a:t>
            </a:r>
            <a:endParaRPr lang="en-US" dirty="0"/>
          </a:p>
        </p:txBody>
      </p:sp>
      <p:sp>
        <p:nvSpPr>
          <p:cNvPr id="3" name="Content Placeholder 2"/>
          <p:cNvSpPr>
            <a:spLocks noGrp="1"/>
          </p:cNvSpPr>
          <p:nvPr>
            <p:ph idx="1"/>
          </p:nvPr>
        </p:nvSpPr>
        <p:spPr/>
        <p:txBody>
          <a:bodyPr/>
          <a:lstStyle/>
          <a:p>
            <a:r>
              <a:rPr lang="en-US" dirty="0" smtClean="0"/>
              <a:t>Many motives spur us to action.</a:t>
            </a:r>
          </a:p>
          <a:p>
            <a:r>
              <a:rPr lang="en-US" dirty="0" smtClean="0"/>
              <a:t>Psychological </a:t>
            </a:r>
            <a:r>
              <a:rPr lang="en-US" dirty="0"/>
              <a:t>well-being depends </a:t>
            </a:r>
            <a:r>
              <a:rPr lang="en-US" dirty="0" smtClean="0"/>
              <a:t>on:</a:t>
            </a:r>
          </a:p>
          <a:p>
            <a:pPr lvl="1"/>
            <a:r>
              <a:rPr lang="en-US" dirty="0" smtClean="0"/>
              <a:t>finding </a:t>
            </a:r>
            <a:r>
              <a:rPr lang="en-US" dirty="0"/>
              <a:t>activities and choosing goals that </a:t>
            </a:r>
            <a:r>
              <a:rPr lang="en-US" dirty="0" smtClean="0"/>
              <a:t>are intrinsically satisfying and consistent with our core values, and</a:t>
            </a:r>
          </a:p>
          <a:p>
            <a:pPr lvl="1"/>
            <a:r>
              <a:rPr lang="en-US" dirty="0" smtClean="0"/>
              <a:t>developing </a:t>
            </a:r>
            <a:r>
              <a:rPr lang="en-US" dirty="0"/>
              <a:t>the self-efficacy to achieve </a:t>
            </a:r>
            <a:r>
              <a:rPr lang="en-US" dirty="0" smtClean="0"/>
              <a:t>them</a:t>
            </a:r>
          </a:p>
          <a:p>
            <a:r>
              <a:rPr lang="en-US" dirty="0" smtClean="0"/>
              <a:t>The motives </a:t>
            </a:r>
            <a:r>
              <a:rPr lang="en-US" dirty="0"/>
              <a:t>and goals that inspire us, and the choices we make in their pursuit, are what give </a:t>
            </a:r>
            <a:r>
              <a:rPr lang="en-US" dirty="0" smtClean="0"/>
              <a:t>our lives </a:t>
            </a:r>
            <a:r>
              <a:rPr lang="en-US" dirty="0"/>
              <a:t>passion, color, and meaning.</a:t>
            </a:r>
            <a:endParaRPr lang="en-US" dirty="0" smtClean="0"/>
          </a:p>
        </p:txBody>
      </p:sp>
    </p:spTree>
    <p:extLst>
      <p:ext uri="{BB962C8B-B14F-4D97-AF65-F5344CB8AC3E}">
        <p14:creationId xmlns:p14="http://schemas.microsoft.com/office/powerpoint/2010/main" val="174729822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Biology of Weight </a:t>
            </a:r>
            <a:r>
              <a:rPr lang="en-US" sz="2000" dirty="0" smtClean="0"/>
              <a:t>(1 </a:t>
            </a:r>
            <a:r>
              <a:rPr lang="en-US" sz="2000" dirty="0"/>
              <a:t>of </a:t>
            </a:r>
            <a:r>
              <a:rPr lang="en-US" sz="2000" dirty="0" smtClean="0"/>
              <a:t>4) </a:t>
            </a:r>
            <a:endParaRPr lang="en-US" dirty="0"/>
          </a:p>
        </p:txBody>
      </p:sp>
      <p:sp>
        <p:nvSpPr>
          <p:cNvPr id="3" name="Content Placeholder 2"/>
          <p:cNvSpPr>
            <a:spLocks noGrp="1"/>
          </p:cNvSpPr>
          <p:nvPr>
            <p:ph idx="1"/>
          </p:nvPr>
        </p:nvSpPr>
        <p:spPr/>
        <p:txBody>
          <a:bodyPr/>
          <a:lstStyle/>
          <a:p>
            <a:r>
              <a:rPr lang="en-US" dirty="0"/>
              <a:t>At one time, most psychologists thought that being overweight was a sign of </a:t>
            </a:r>
            <a:r>
              <a:rPr lang="en-US" dirty="0" smtClean="0"/>
              <a:t>emotional disturbance.</a:t>
            </a:r>
          </a:p>
          <a:p>
            <a:r>
              <a:rPr lang="en-US" dirty="0" smtClean="0"/>
              <a:t>If </a:t>
            </a:r>
            <a:r>
              <a:rPr lang="en-US" dirty="0"/>
              <a:t>you were fat, it was because </a:t>
            </a:r>
            <a:r>
              <a:rPr lang="en-US" dirty="0" smtClean="0"/>
              <a:t>you:</a:t>
            </a:r>
          </a:p>
          <a:p>
            <a:pPr lvl="1"/>
            <a:r>
              <a:rPr lang="en-US" dirty="0" smtClean="0"/>
              <a:t>hated </a:t>
            </a:r>
            <a:r>
              <a:rPr lang="en-US" dirty="0"/>
              <a:t>your </a:t>
            </a:r>
            <a:r>
              <a:rPr lang="en-US" dirty="0" smtClean="0"/>
              <a:t>mother</a:t>
            </a:r>
          </a:p>
          <a:p>
            <a:pPr lvl="1"/>
            <a:r>
              <a:rPr lang="en-US" dirty="0" smtClean="0"/>
              <a:t>feared </a:t>
            </a:r>
            <a:r>
              <a:rPr lang="en-US" dirty="0"/>
              <a:t>intimacy, or were</a:t>
            </a:r>
          </a:p>
          <a:p>
            <a:pPr lvl="1"/>
            <a:r>
              <a:rPr lang="en-US" dirty="0"/>
              <a:t>trying to fill an emotional hole in your psyche by loading up on rich </a:t>
            </a:r>
            <a:r>
              <a:rPr lang="en-US" dirty="0" smtClean="0"/>
              <a:t>desserts</a:t>
            </a:r>
          </a:p>
          <a:p>
            <a:r>
              <a:rPr lang="en-US" dirty="0" smtClean="0"/>
              <a:t>But this idea was based on flawed evidence.</a:t>
            </a:r>
            <a:endParaRPr lang="en-US" dirty="0"/>
          </a:p>
        </p:txBody>
      </p:sp>
    </p:spTree>
    <p:extLst>
      <p:ext uri="{BB962C8B-B14F-4D97-AF65-F5344CB8AC3E}">
        <p14:creationId xmlns:p14="http://schemas.microsoft.com/office/powerpoint/2010/main" val="358565464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Biology of Weight </a:t>
            </a:r>
            <a:r>
              <a:rPr lang="en-US" sz="2000" dirty="0" smtClean="0"/>
              <a:t>(2 </a:t>
            </a:r>
            <a:r>
              <a:rPr lang="en-US" sz="2000" dirty="0"/>
              <a:t>of </a:t>
            </a:r>
            <a:r>
              <a:rPr lang="en-US" sz="2000" dirty="0" smtClean="0"/>
              <a:t>4) </a:t>
            </a:r>
            <a:endParaRPr lang="en-US" dirty="0"/>
          </a:p>
        </p:txBody>
      </p:sp>
      <p:sp>
        <p:nvSpPr>
          <p:cNvPr id="3" name="Content Placeholder 2"/>
          <p:cNvSpPr>
            <a:spLocks noGrp="1"/>
          </p:cNvSpPr>
          <p:nvPr>
            <p:ph idx="1"/>
          </p:nvPr>
        </p:nvSpPr>
        <p:spPr/>
        <p:txBody>
          <a:bodyPr/>
          <a:lstStyle/>
          <a:p>
            <a:r>
              <a:rPr lang="en-US" dirty="0"/>
              <a:t>Overweight and obesity are not simply a result of:</a:t>
            </a:r>
          </a:p>
          <a:p>
            <a:pPr lvl="1"/>
            <a:r>
              <a:rPr lang="en-US" dirty="0"/>
              <a:t>failed willpower</a:t>
            </a:r>
          </a:p>
          <a:p>
            <a:pPr lvl="1"/>
            <a:r>
              <a:rPr lang="en-US" dirty="0"/>
              <a:t>emotional disturbance, or</a:t>
            </a:r>
          </a:p>
          <a:p>
            <a:pPr lvl="1"/>
            <a:r>
              <a:rPr lang="en-US" dirty="0" smtClean="0"/>
              <a:t>overeating</a:t>
            </a:r>
            <a:endParaRPr lang="en-US" dirty="0"/>
          </a:p>
          <a:p>
            <a:r>
              <a:rPr lang="en-US" dirty="0" smtClean="0"/>
              <a:t>Hunger</a:t>
            </a:r>
            <a:r>
              <a:rPr lang="en-US" dirty="0"/>
              <a:t>, weight, and eating are regulated </a:t>
            </a:r>
            <a:r>
              <a:rPr lang="en-US" dirty="0" smtClean="0"/>
              <a:t>by:</a:t>
            </a:r>
          </a:p>
          <a:p>
            <a:pPr lvl="1"/>
            <a:r>
              <a:rPr lang="en-US" dirty="0" smtClean="0"/>
              <a:t>a </a:t>
            </a:r>
            <a:r>
              <a:rPr lang="en-US" dirty="0"/>
              <a:t>set of bodily </a:t>
            </a:r>
            <a:r>
              <a:rPr lang="en-US" dirty="0" smtClean="0"/>
              <a:t>mechanisms</a:t>
            </a:r>
          </a:p>
          <a:p>
            <a:pPr lvl="1"/>
            <a:r>
              <a:rPr lang="en-US" dirty="0" smtClean="0"/>
              <a:t>and a number </a:t>
            </a:r>
            <a:r>
              <a:rPr lang="en-US" dirty="0"/>
              <a:t>of fat </a:t>
            </a:r>
            <a:r>
              <a:rPr lang="en-US" dirty="0" smtClean="0"/>
              <a:t>cells</a:t>
            </a:r>
          </a:p>
          <a:p>
            <a:r>
              <a:rPr lang="en-US" dirty="0" smtClean="0"/>
              <a:t>Everyone has </a:t>
            </a:r>
            <a:r>
              <a:rPr lang="en-US" dirty="0"/>
              <a:t>a genetically programmed </a:t>
            </a:r>
            <a:r>
              <a:rPr lang="en-US" i="1" dirty="0"/>
              <a:t>basal metabolism </a:t>
            </a:r>
            <a:r>
              <a:rPr lang="en-US" i="1" dirty="0" smtClean="0"/>
              <a:t>rate.</a:t>
            </a:r>
            <a:endParaRPr lang="en-US" dirty="0"/>
          </a:p>
        </p:txBody>
      </p:sp>
    </p:spTree>
    <p:extLst>
      <p:ext uri="{BB962C8B-B14F-4D97-AF65-F5344CB8AC3E}">
        <p14:creationId xmlns:p14="http://schemas.microsoft.com/office/powerpoint/2010/main" val="98958960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Biology of Weight </a:t>
            </a:r>
            <a:r>
              <a:rPr lang="en-US" sz="2000" dirty="0" smtClean="0"/>
              <a:t>(3 </a:t>
            </a:r>
            <a:r>
              <a:rPr lang="en-US" sz="2000" dirty="0"/>
              <a:t>of </a:t>
            </a:r>
            <a:r>
              <a:rPr lang="en-US" sz="2000" dirty="0" smtClean="0"/>
              <a:t>4) </a:t>
            </a:r>
            <a:endParaRPr lang="en-US" dirty="0"/>
          </a:p>
        </p:txBody>
      </p:sp>
      <p:sp>
        <p:nvSpPr>
          <p:cNvPr id="3" name="Content Placeholder 2"/>
          <p:cNvSpPr>
            <a:spLocks noGrp="1"/>
          </p:cNvSpPr>
          <p:nvPr>
            <p:ph idx="1"/>
          </p:nvPr>
        </p:nvSpPr>
        <p:spPr/>
        <p:txBody>
          <a:bodyPr/>
          <a:lstStyle/>
          <a:p>
            <a:r>
              <a:rPr lang="en-US" dirty="0"/>
              <a:t>These </a:t>
            </a:r>
            <a:r>
              <a:rPr lang="en-US" dirty="0" smtClean="0"/>
              <a:t>influences keep </a:t>
            </a:r>
            <a:r>
              <a:rPr lang="en-US" dirty="0"/>
              <a:t>people close to their genetically influenced </a:t>
            </a:r>
            <a:r>
              <a:rPr lang="en-US" i="1" dirty="0"/>
              <a:t>set point</a:t>
            </a:r>
            <a:r>
              <a:rPr lang="en-US" dirty="0"/>
              <a:t>. </a:t>
            </a:r>
          </a:p>
          <a:p>
            <a:r>
              <a:rPr lang="en-US" dirty="0" smtClean="0"/>
              <a:t>Genes influence:</a:t>
            </a:r>
          </a:p>
          <a:p>
            <a:pPr lvl="1"/>
            <a:r>
              <a:rPr lang="en-US" dirty="0" smtClean="0"/>
              <a:t>body shape</a:t>
            </a:r>
          </a:p>
          <a:p>
            <a:pPr lvl="1"/>
            <a:r>
              <a:rPr lang="en-US" dirty="0" smtClean="0"/>
              <a:t>distribution </a:t>
            </a:r>
            <a:r>
              <a:rPr lang="en-US" dirty="0"/>
              <a:t>of </a:t>
            </a:r>
            <a:r>
              <a:rPr lang="en-US" dirty="0" smtClean="0"/>
              <a:t>fat</a:t>
            </a:r>
          </a:p>
          <a:p>
            <a:pPr lvl="1"/>
            <a:r>
              <a:rPr lang="en-US" dirty="0" smtClean="0"/>
              <a:t>number </a:t>
            </a:r>
            <a:r>
              <a:rPr lang="en-US" dirty="0"/>
              <a:t>of fat </a:t>
            </a:r>
            <a:r>
              <a:rPr lang="en-US" dirty="0" smtClean="0"/>
              <a:t>cells</a:t>
            </a:r>
          </a:p>
          <a:p>
            <a:pPr lvl="1"/>
            <a:r>
              <a:rPr lang="en-US" dirty="0" smtClean="0"/>
              <a:t>amount </a:t>
            </a:r>
            <a:r>
              <a:rPr lang="en-US" dirty="0"/>
              <a:t>of </a:t>
            </a:r>
            <a:r>
              <a:rPr lang="en-US" i="1" dirty="0"/>
              <a:t>brown fat</a:t>
            </a:r>
            <a:r>
              <a:rPr lang="en-US" dirty="0"/>
              <a:t>, </a:t>
            </a:r>
            <a:r>
              <a:rPr lang="en-US" dirty="0" smtClean="0"/>
              <a:t>and</a:t>
            </a:r>
          </a:p>
          <a:p>
            <a:pPr lvl="1"/>
            <a:r>
              <a:rPr lang="en-US" dirty="0" smtClean="0"/>
              <a:t>whether </a:t>
            </a:r>
            <a:r>
              <a:rPr lang="en-US" dirty="0"/>
              <a:t>the body will convert excess calories into </a:t>
            </a:r>
            <a:r>
              <a:rPr lang="en-US" dirty="0" smtClean="0"/>
              <a:t>fat</a:t>
            </a:r>
            <a:endParaRPr lang="en-US" dirty="0"/>
          </a:p>
        </p:txBody>
      </p:sp>
    </p:spTree>
    <p:extLst>
      <p:ext uri="{BB962C8B-B14F-4D97-AF65-F5344CB8AC3E}">
        <p14:creationId xmlns:p14="http://schemas.microsoft.com/office/powerpoint/2010/main" val="159636432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Biology of Weight </a:t>
            </a:r>
            <a:r>
              <a:rPr lang="en-US" sz="2000" dirty="0" smtClean="0"/>
              <a:t>(4 </a:t>
            </a:r>
            <a:r>
              <a:rPr lang="en-US" sz="2000" dirty="0"/>
              <a:t>of </a:t>
            </a:r>
            <a:r>
              <a:rPr lang="en-US" sz="2000" dirty="0" smtClean="0"/>
              <a:t>4) </a:t>
            </a:r>
            <a:endParaRPr lang="en-US" dirty="0"/>
          </a:p>
        </p:txBody>
      </p:sp>
      <p:sp>
        <p:nvSpPr>
          <p:cNvPr id="3" name="Content Placeholder 2"/>
          <p:cNvSpPr>
            <a:spLocks noGrp="1"/>
          </p:cNvSpPr>
          <p:nvPr>
            <p:ph idx="1"/>
          </p:nvPr>
        </p:nvSpPr>
        <p:spPr/>
        <p:txBody>
          <a:bodyPr/>
          <a:lstStyle/>
          <a:p>
            <a:r>
              <a:rPr lang="en-US" dirty="0"/>
              <a:t>The </a:t>
            </a:r>
            <a:r>
              <a:rPr lang="en-US" i="1" dirty="0"/>
              <a:t>ob gene</a:t>
            </a:r>
            <a:r>
              <a:rPr lang="en-US" dirty="0"/>
              <a:t> regulates </a:t>
            </a:r>
            <a:r>
              <a:rPr lang="en-US" i="1" dirty="0"/>
              <a:t>leptin</a:t>
            </a:r>
            <a:r>
              <a:rPr lang="en-US" dirty="0"/>
              <a:t>.</a:t>
            </a:r>
          </a:p>
          <a:p>
            <a:r>
              <a:rPr lang="en-US" dirty="0"/>
              <a:t>Leptin enables the hypothalamus to regulate appetite and metabolism.</a:t>
            </a:r>
          </a:p>
          <a:p>
            <a:r>
              <a:rPr lang="en-US" dirty="0" smtClean="0"/>
              <a:t>The </a:t>
            </a:r>
            <a:r>
              <a:rPr lang="en-US" dirty="0"/>
              <a:t>hormone </a:t>
            </a:r>
            <a:r>
              <a:rPr lang="en-US" i="1" dirty="0"/>
              <a:t>ghrelin</a:t>
            </a:r>
            <a:r>
              <a:rPr lang="en-US" dirty="0"/>
              <a:t> spurs appetite and leptin reduces it</a:t>
            </a:r>
            <a:r>
              <a:rPr lang="en-US" dirty="0" smtClean="0"/>
              <a:t>.</a:t>
            </a:r>
          </a:p>
          <a:p>
            <a:r>
              <a:rPr lang="en-US" dirty="0" smtClean="0"/>
              <a:t>The </a:t>
            </a:r>
            <a:r>
              <a:rPr lang="en-US" dirty="0"/>
              <a:t>complex </a:t>
            </a:r>
            <a:r>
              <a:rPr lang="en-US" dirty="0" smtClean="0"/>
              <a:t>set-point system </a:t>
            </a:r>
            <a:r>
              <a:rPr lang="en-US" dirty="0"/>
              <a:t>seems to explain why dieters who lose weight so rarely keep it off.</a:t>
            </a:r>
          </a:p>
        </p:txBody>
      </p:sp>
    </p:spTree>
    <p:extLst>
      <p:ext uri="{BB962C8B-B14F-4D97-AF65-F5344CB8AC3E}">
        <p14:creationId xmlns:p14="http://schemas.microsoft.com/office/powerpoint/2010/main" val="274206494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Environmental Influences </a:t>
            </a:r>
            <a:r>
              <a:rPr lang="en-US" dirty="0" smtClean="0"/>
              <a:t>on</a:t>
            </a:r>
            <a:br>
              <a:rPr lang="en-US" dirty="0" smtClean="0"/>
            </a:br>
            <a:r>
              <a:rPr lang="en-US" dirty="0" smtClean="0"/>
              <a:t>Weight </a:t>
            </a:r>
            <a:r>
              <a:rPr lang="en-US" sz="2000" dirty="0" smtClean="0"/>
              <a:t>(1 </a:t>
            </a:r>
            <a:r>
              <a:rPr lang="en-US" sz="2000" dirty="0"/>
              <a:t>of </a:t>
            </a:r>
            <a:r>
              <a:rPr lang="en-US" sz="2000" dirty="0" smtClean="0"/>
              <a:t>2) </a:t>
            </a:r>
            <a:endParaRPr lang="en-US" sz="2000" dirty="0"/>
          </a:p>
        </p:txBody>
      </p:sp>
      <p:sp>
        <p:nvSpPr>
          <p:cNvPr id="3" name="Content Placeholder 2"/>
          <p:cNvSpPr>
            <a:spLocks noGrp="1"/>
          </p:cNvSpPr>
          <p:nvPr>
            <p:ph idx="1"/>
          </p:nvPr>
        </p:nvSpPr>
        <p:spPr/>
        <p:txBody>
          <a:bodyPr/>
          <a:lstStyle/>
          <a:p>
            <a:r>
              <a:rPr lang="en-US" dirty="0"/>
              <a:t>Genetics alone cannot explain why rates of overweight and obesity are rising all over the </a:t>
            </a:r>
            <a:r>
              <a:rPr lang="en-US" dirty="0" smtClean="0"/>
              <a:t>world.</a:t>
            </a:r>
          </a:p>
          <a:p>
            <a:r>
              <a:rPr lang="en-US" dirty="0" smtClean="0"/>
              <a:t>The rates are increasing </a:t>
            </a:r>
            <a:r>
              <a:rPr lang="en-US" dirty="0"/>
              <a:t>among </a:t>
            </a:r>
            <a:r>
              <a:rPr lang="en-US" dirty="0" smtClean="0"/>
              <a:t>all:</a:t>
            </a:r>
          </a:p>
          <a:p>
            <a:pPr lvl="1"/>
            <a:r>
              <a:rPr lang="en-US" dirty="0" smtClean="0"/>
              <a:t>social classes</a:t>
            </a:r>
          </a:p>
          <a:p>
            <a:pPr lvl="1"/>
            <a:r>
              <a:rPr lang="en-US" dirty="0" smtClean="0"/>
              <a:t>ethnicities</a:t>
            </a:r>
            <a:r>
              <a:rPr lang="en-US" dirty="0"/>
              <a:t>, </a:t>
            </a:r>
            <a:r>
              <a:rPr lang="en-US" dirty="0" smtClean="0"/>
              <a:t>and</a:t>
            </a:r>
          </a:p>
          <a:p>
            <a:pPr lvl="1"/>
            <a:r>
              <a:rPr lang="en-US" dirty="0" smtClean="0"/>
              <a:t>ages</a:t>
            </a:r>
          </a:p>
          <a:p>
            <a:endParaRPr lang="en-US" dirty="0"/>
          </a:p>
        </p:txBody>
      </p:sp>
    </p:spTree>
    <p:extLst>
      <p:ext uri="{BB962C8B-B14F-4D97-AF65-F5344CB8AC3E}">
        <p14:creationId xmlns:p14="http://schemas.microsoft.com/office/powerpoint/2010/main" val="312231479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theme/theme1.xml><?xml version="1.0" encoding="utf-8"?>
<a:theme xmlns:a="http://schemas.openxmlformats.org/drawingml/2006/main" name="508 Lecture">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sz="20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sz="2000" dirty="0" err="1" smtClean="0"/>
        </a:defPPr>
      </a:lstStyle>
    </a:txDef>
  </a:objectDefaults>
  <a:extraClrSchemeLst/>
</a:theme>
</file>

<file path=ppt/theme/theme2.xml><?xml version="1.0" encoding="utf-8"?>
<a:theme xmlns:a="http://schemas.openxmlformats.org/drawingml/2006/main" name="Office Theme">
  <a:themeElements>
    <a:clrScheme name="Pearson 508">
      <a:dk1>
        <a:sysClr val="windowText" lastClr="000000"/>
      </a:dk1>
      <a:lt1>
        <a:sysClr val="window" lastClr="FFFFFF"/>
      </a:lt1>
      <a:dk2>
        <a:srgbClr val="000000"/>
      </a:dk2>
      <a:lt2>
        <a:srgbClr val="EEEEEE"/>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Pearson 508">
      <a:dk1>
        <a:sysClr val="windowText" lastClr="000000"/>
      </a:dk1>
      <a:lt1>
        <a:sysClr val="window" lastClr="FFFFFF"/>
      </a:lt1>
      <a:dk2>
        <a:srgbClr val="000000"/>
      </a:dk2>
      <a:lt2>
        <a:srgbClr val="EEEEEE"/>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2496</TotalTime>
  <Words>2729</Words>
  <Application>Microsoft Macintosh PowerPoint</Application>
  <PresentationFormat>On-screen Show (4:3)</PresentationFormat>
  <Paragraphs>279</Paragraphs>
  <Slides>45</Slides>
  <Notes>1</Notes>
  <HiddenSlides>0</HiddenSlides>
  <MMClips>0</MMClips>
  <ScaleCrop>false</ScaleCrop>
  <HeadingPairs>
    <vt:vector size="4" baseType="variant">
      <vt:variant>
        <vt:lpstr>Theme</vt:lpstr>
      </vt:variant>
      <vt:variant>
        <vt:i4>1</vt:i4>
      </vt:variant>
      <vt:variant>
        <vt:lpstr>Slide Titles</vt:lpstr>
      </vt:variant>
      <vt:variant>
        <vt:i4>45</vt:i4>
      </vt:variant>
    </vt:vector>
  </HeadingPairs>
  <TitlesOfParts>
    <vt:vector size="46" baseType="lpstr">
      <vt:lpstr>508 Lecture</vt:lpstr>
      <vt:lpstr>Psychology</vt:lpstr>
      <vt:lpstr>Motivation and the Hungry Animal </vt:lpstr>
      <vt:lpstr>Defining Motivation (1 of 2) </vt:lpstr>
      <vt:lpstr>Defining Motivation (2 of 2) </vt:lpstr>
      <vt:lpstr>The Biology of Weight (1 of 4) </vt:lpstr>
      <vt:lpstr>The Biology of Weight (2 of 4) </vt:lpstr>
      <vt:lpstr>The Biology of Weight (3 of 4) </vt:lpstr>
      <vt:lpstr>The Biology of Weight (4 of 4) </vt:lpstr>
      <vt:lpstr>Environmental Influences on Weight (1 of 2) </vt:lpstr>
      <vt:lpstr>Environmental Influences on Weight (2 of 2) </vt:lpstr>
      <vt:lpstr>The Body as Battleground: Eating Disorders (1 of 2) </vt:lpstr>
      <vt:lpstr>The Body as Battleground: Eating Disorders (2 of 2) </vt:lpstr>
      <vt:lpstr>The Social Animal: Motives to Love </vt:lpstr>
      <vt:lpstr>The Biology of Love (1 of 2) </vt:lpstr>
      <vt:lpstr>The Biology of Love (2 of 2) </vt:lpstr>
      <vt:lpstr>The Psychology of Love (1 of 3) </vt:lpstr>
      <vt:lpstr>The Psychology of Love (2 of 3) </vt:lpstr>
      <vt:lpstr>The Psychology of Love (3 of 3) </vt:lpstr>
      <vt:lpstr>Gender, Culture, and Love (1 of 2) </vt:lpstr>
      <vt:lpstr>Gender, Culture, and Love (2 of 2) </vt:lpstr>
      <vt:lpstr>The Erotic Animal: Motives for Sex </vt:lpstr>
      <vt:lpstr>The Biology of Desire (1 of 5) </vt:lpstr>
      <vt:lpstr>The Biology of Desire (2 of 5) </vt:lpstr>
      <vt:lpstr>The Biology of Desire (3 of 5) </vt:lpstr>
      <vt:lpstr>The Biology of Desire (4 of 5) </vt:lpstr>
      <vt:lpstr>The Biology of Desire (5 of 5) </vt:lpstr>
      <vt:lpstr>The Psychology of Desire (1 of 3) </vt:lpstr>
      <vt:lpstr>The Psychology of Desire (2 of 3) </vt:lpstr>
      <vt:lpstr>The Psychology of Desire (3 of 3) </vt:lpstr>
      <vt:lpstr>Gender, Culture, and Sex (1 of 3) </vt:lpstr>
      <vt:lpstr>Gender, Culture, and Sex (2 of 3) </vt:lpstr>
      <vt:lpstr>Gender, Culture, and Sex (3 of 3) </vt:lpstr>
      <vt:lpstr>The Competent Animal: Motives to Achieve </vt:lpstr>
      <vt:lpstr>The Effects of Motivation on Work (1 of 3) </vt:lpstr>
      <vt:lpstr>The Effects of Motivation on Work (2 of 3) </vt:lpstr>
      <vt:lpstr>The Effects of Motivation on Work (3 of 3) </vt:lpstr>
      <vt:lpstr>The Effects of Work on Motivation (1 of 2) </vt:lpstr>
      <vt:lpstr>The Effects of Work on Motivation (2 of 2) </vt:lpstr>
      <vt:lpstr>Motives, Values, and the Pursuit of Happiness </vt:lpstr>
      <vt:lpstr>Imagining and Attaining Happiness (1 of 2) </vt:lpstr>
      <vt:lpstr>Imagining and Attaining Happiness (2 of 2)  Figure 12.1 The Misprediction of Emotion</vt:lpstr>
      <vt:lpstr>Should I Stay or Should I Go? (1 of 4) </vt:lpstr>
      <vt:lpstr>Should I Stay or Should I Go? (2 of 4) </vt:lpstr>
      <vt:lpstr>Should I Stay or Should I Go? (3 of 4) </vt:lpstr>
      <vt:lpstr>Should I Stay or Should I Go? (4 of 4) </vt:lpstr>
    </vt:vector>
  </TitlesOfParts>
  <Company>echosvoice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ADA Compliant Lecture PowerPoint</dc:title>
  <dc:subject>Introduction to Psychology</dc:subject>
  <dc:creator>Echo Swinford</dc:creator>
  <cp:lastModifiedBy>Rocky Buckley</cp:lastModifiedBy>
  <cp:revision>178</cp:revision>
  <dcterms:created xsi:type="dcterms:W3CDTF">2014-07-14T20:04:21Z</dcterms:created>
  <dcterms:modified xsi:type="dcterms:W3CDTF">2015-12-22T03:08:36Z</dcterms:modified>
</cp:coreProperties>
</file>