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handoutMasterIdLst>
    <p:handoutMasterId r:id="rId45"/>
  </p:handoutMasterIdLst>
  <p:sldIdLst>
    <p:sldId id="256" r:id="rId2"/>
    <p:sldId id="257" r:id="rId3"/>
    <p:sldId id="259" r:id="rId4"/>
    <p:sldId id="263" r:id="rId5"/>
    <p:sldId id="264" r:id="rId6"/>
    <p:sldId id="265" r:id="rId7"/>
    <p:sldId id="260" r:id="rId8"/>
    <p:sldId id="267" r:id="rId9"/>
    <p:sldId id="261" r:id="rId10"/>
    <p:sldId id="268" r:id="rId11"/>
    <p:sldId id="262" r:id="rId12"/>
    <p:sldId id="269" r:id="rId13"/>
    <p:sldId id="271" r:id="rId14"/>
    <p:sldId id="270" r:id="rId15"/>
    <p:sldId id="276" r:id="rId16"/>
    <p:sldId id="277" r:id="rId17"/>
    <p:sldId id="278" r:id="rId18"/>
    <p:sldId id="272" r:id="rId19"/>
    <p:sldId id="273" r:id="rId20"/>
    <p:sldId id="274" r:id="rId21"/>
    <p:sldId id="279" r:id="rId22"/>
    <p:sldId id="280" r:id="rId23"/>
    <p:sldId id="281" r:id="rId24"/>
    <p:sldId id="287" r:id="rId25"/>
    <p:sldId id="303" r:id="rId26"/>
    <p:sldId id="284" r:id="rId27"/>
    <p:sldId id="288" r:id="rId28"/>
    <p:sldId id="285" r:id="rId29"/>
    <p:sldId id="289" r:id="rId30"/>
    <p:sldId id="286" r:id="rId31"/>
    <p:sldId id="290" r:id="rId32"/>
    <p:sldId id="294" r:id="rId33"/>
    <p:sldId id="304" r:id="rId34"/>
    <p:sldId id="295" r:id="rId35"/>
    <p:sldId id="291" r:id="rId36"/>
    <p:sldId id="292" r:id="rId37"/>
    <p:sldId id="296" r:id="rId38"/>
    <p:sldId id="306" r:id="rId39"/>
    <p:sldId id="300" r:id="rId40"/>
    <p:sldId id="305" r:id="rId41"/>
    <p:sldId id="297" r:id="rId42"/>
    <p:sldId id="298"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3967"/>
    <a:srgbClr val="7C8BC4"/>
    <a:srgbClr val="30431D"/>
    <a:srgbClr val="30390E"/>
    <a:srgbClr val="0647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5" autoAdjust="0"/>
    <p:restoredTop sz="92477" autoAdjust="0"/>
  </p:normalViewPr>
  <p:slideViewPr>
    <p:cSldViewPr>
      <p:cViewPr varScale="1">
        <p:scale>
          <a:sx n="193" d="100"/>
          <a:sy n="193" d="100"/>
        </p:scale>
        <p:origin x="-2664" y="-104"/>
      </p:cViewPr>
      <p:guideLst>
        <p:guide orient="horz" pos="2160"/>
        <p:guide pos="2880"/>
      </p:guideLst>
    </p:cSldViewPr>
  </p:slideViewPr>
  <p:outlineViewPr>
    <p:cViewPr>
      <p:scale>
        <a:sx n="33" d="100"/>
        <a:sy n="33" d="100"/>
      </p:scale>
      <p:origin x="0" y="4725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73" d="100"/>
          <a:sy n="73" d="100"/>
        </p:scale>
        <p:origin x="-263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printerSettings" Target="printerSettings/printerSettings1.bin"/><Relationship Id="rId47" Type="http://schemas.openxmlformats.org/officeDocument/2006/relationships/presProps" Target="presProps.xml"/><Relationship Id="rId48" Type="http://schemas.openxmlformats.org/officeDocument/2006/relationships/viewProps" Target="viewProps.xml"/><Relationship Id="rId49" Type="http://schemas.openxmlformats.org/officeDocument/2006/relationships/theme" Target="theme/theme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notesMaster" Target="notesMasters/notesMaster1.xml"/><Relationship Id="rId4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8D874E-E9D5-433B-A149-BDF6BFDD40A8}" type="datetimeFigureOut">
              <a:rPr lang="en-US" smtClean="0"/>
              <a:t>12/21/15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t>‹#›</a:t>
            </a:fld>
            <a:endParaRPr lang="en-US"/>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t>12/21/15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t>‹#›</a:t>
            </a:fld>
            <a:endParaRPr lang="en-US"/>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Although the Big Five traits are fairly stable, changes do occur over the lifespan. As you can see, neuroticism (negative emotionality) is highest among young adults and then declines, whereas conscientiousness is lowest among young adults and then steadily increases (Costa et al., 1999).</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17</a:t>
            </a:fld>
            <a:endParaRPr lang="en-US"/>
          </a:p>
        </p:txBody>
      </p:sp>
    </p:spTree>
    <p:extLst>
      <p:ext uri="{BB962C8B-B14F-4D97-AF65-F5344CB8AC3E}">
        <p14:creationId xmlns:p14="http://schemas.microsoft.com/office/powerpoint/2010/main" val="18315965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emf"/><Relationship Id="rId3" Type="http://schemas.openxmlformats.org/officeDocument/2006/relationships/image" Target="../media/image1.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emf"/><Relationship Id="rId3" Type="http://schemas.openxmlformats.org/officeDocument/2006/relationships/image" Target="../media/image1.em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emf"/></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4F39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762000"/>
            <a:ext cx="7772400" cy="2838451"/>
          </a:xfrm>
        </p:spPr>
        <p:txBody>
          <a:bodyPr anchor="b">
            <a:noAutofit/>
          </a:bodyPr>
          <a:lstStyle>
            <a:lvl1pPr algn="l">
              <a:defRPr sz="44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A9DF6EFB-3F44-496C-A842-1E0B3D3B975A}" type="datetimeFigureOut">
              <a:rPr lang="en-US" smtClean="0"/>
              <a:t>12/21/15</a:t>
            </a:fld>
            <a:endParaRPr lang="en-US"/>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a:p>
        </p:txBody>
      </p:sp>
      <p:sp>
        <p:nvSpPr>
          <p:cNvPr id="8" name="Rectangle 7"/>
          <p:cNvSpPr/>
          <p:nvPr userDrawn="1"/>
        </p:nvSpPr>
        <p:spPr bwMode="white">
          <a:xfrm>
            <a:off x="-7938" y="6435725"/>
            <a:ext cx="9161464" cy="430213"/>
          </a:xfrm>
          <a:prstGeom prst="rect">
            <a:avLst/>
          </a:prstGeom>
          <a:solidFill>
            <a:srgbClr val="4F39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userDrawn="1"/>
        </p:nvGrpSpPr>
        <p:grpSpPr>
          <a:xfrm>
            <a:off x="33338" y="6400805"/>
            <a:ext cx="9156700" cy="473070"/>
            <a:chOff x="33338" y="6400805"/>
            <a:chExt cx="9156700" cy="473070"/>
          </a:xfrm>
        </p:grpSpPr>
        <p:pic>
          <p:nvPicPr>
            <p:cNvPr id="19" name="Always Learning Logo" descr="Pearson: Always Learning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black">
            <a:xfrm>
              <a:off x="33338" y="6443663"/>
              <a:ext cx="1660525"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earson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black">
            <a:xfrm>
              <a:off x="7748588" y="6442075"/>
              <a:ext cx="1441450"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Copyright" descr="Copyright 2015, 2012, 2009"/>
            <p:cNvSpPr txBox="1">
              <a:spLocks noChangeArrowheads="1"/>
            </p:cNvSpPr>
            <p:nvPr/>
          </p:nvSpPr>
          <p:spPr bwMode="auto">
            <a:xfrm>
              <a:off x="1413669" y="6400805"/>
              <a:ext cx="6316663" cy="457195"/>
            </a:xfrm>
            <a:prstGeom prst="rect">
              <a:avLst/>
            </a:prstGeom>
            <a:noFill/>
            <a:ln w="9525">
              <a:noFill/>
              <a:miter lim="800000"/>
              <a:headEnd/>
              <a:tailEnd/>
            </a:ln>
          </p:spPr>
          <p:txBody>
            <a:bodyPr lIns="0" tIns="0" rIns="0" bIns="0" anchor="ctr"/>
            <a:lstStyle>
              <a:lvl1pPr eaLnBrk="0" hangingPunct="0">
                <a:defRPr sz="2400">
                  <a:solidFill>
                    <a:schemeClr val="tx1"/>
                  </a:solidFill>
                  <a:latin typeface="Arial" panose="020B0604020202020204" pitchFamily="34" charset="0"/>
                </a:defRPr>
              </a:lvl1pPr>
              <a:lvl2pPr marL="37931725" indent="-37474525" eaLnBrk="0" hangingPunct="0">
                <a:defRPr sz="2400">
                  <a:solidFill>
                    <a:schemeClr val="tx1"/>
                  </a:solidFill>
                  <a:latin typeface="Arial" panose="020B0604020202020204" pitchFamily="34" charset="0"/>
                </a:defRPr>
              </a:lvl2pPr>
              <a:lvl3pPr eaLnBrk="0" hangingPunct="0">
                <a:defRPr sz="2400">
                  <a:solidFill>
                    <a:schemeClr val="tx1"/>
                  </a:solidFill>
                  <a:latin typeface="Arial" panose="020B0604020202020204" pitchFamily="34" charset="0"/>
                </a:defRPr>
              </a:lvl3pPr>
              <a:lvl4pPr eaLnBrk="0" hangingPunct="0">
                <a:defRPr sz="2400">
                  <a:solidFill>
                    <a:schemeClr val="tx1"/>
                  </a:solidFill>
                  <a:latin typeface="Arial" panose="020B0604020202020204" pitchFamily="34" charset="0"/>
                </a:defRPr>
              </a:lvl4pPr>
              <a:lvl5pPr eaLnBrk="0" hangingPunct="0">
                <a:defRPr sz="2400">
                  <a:solidFill>
                    <a:schemeClr val="tx1"/>
                  </a:solidFill>
                  <a:latin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defRPr>
              </a:lvl9pPr>
            </a:lstStyle>
            <a:p>
              <a:pPr algn="ctr">
                <a:defRPr/>
              </a:pPr>
              <a:r>
                <a:rPr lang="en-US" altLang="en-US" sz="1200" b="0" dirty="0" smtClean="0">
                  <a:solidFill>
                    <a:schemeClr val="bg1"/>
                  </a:solidFill>
                  <a:latin typeface="Verdana" panose="020B0604030504040204" pitchFamily="34" charset="0"/>
                  <a:ea typeface="Verdana" panose="020B0604030504040204" pitchFamily="34" charset="0"/>
                  <a:cs typeface="Verdana" panose="020B0604030504040204" pitchFamily="34" charset="0"/>
                </a:rPr>
                <a:t>Copyright © 2017, 2014, 2011</a:t>
              </a:r>
              <a:r>
                <a:rPr lang="en-US" altLang="en-US" sz="1200" b="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en-US" altLang="en-US" sz="1200" b="0" dirty="0" smtClean="0">
                  <a:solidFill>
                    <a:schemeClr val="bg1"/>
                  </a:solidFill>
                  <a:latin typeface="Verdana" panose="020B0604030504040204" pitchFamily="34" charset="0"/>
                  <a:ea typeface="Verdana" panose="020B0604030504040204" pitchFamily="34" charset="0"/>
                  <a:cs typeface="Verdana" panose="020B0604030504040204" pitchFamily="34" charset="0"/>
                </a:rPr>
                <a:t>Pearson Education, Inc.</a:t>
              </a:r>
              <a:r>
                <a:rPr lang="en-US" altLang="en-US" sz="1200" b="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en-US" altLang="en-US" sz="1200" b="0" dirty="0" smtClean="0">
                  <a:solidFill>
                    <a:schemeClr val="bg1"/>
                  </a:solidFill>
                  <a:latin typeface="Verdana" panose="020B0604030504040204" pitchFamily="34" charset="0"/>
                  <a:ea typeface="Verdana" panose="020B0604030504040204" pitchFamily="34" charset="0"/>
                  <a:cs typeface="Verdana" panose="020B0604030504040204" pitchFamily="34" charset="0"/>
                </a:rPr>
                <a:t>All Rights Reserved</a:t>
              </a:r>
            </a:p>
          </p:txBody>
        </p:sp>
      </p:grpSp>
    </p:spTree>
    <p:extLst>
      <p:ext uri="{BB962C8B-B14F-4D97-AF65-F5344CB8AC3E}">
        <p14:creationId xmlns:p14="http://schemas.microsoft.com/office/powerpoint/2010/main" val="8879806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bwMode="white">
          <a:xfrm>
            <a:off x="-7938" y="6435725"/>
            <a:ext cx="9161464" cy="430213"/>
          </a:xfrm>
          <a:prstGeom prst="rect">
            <a:avLst/>
          </a:prstGeom>
          <a:solidFill>
            <a:srgbClr val="4F39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p:cNvGrpSpPr/>
          <p:nvPr userDrawn="1"/>
        </p:nvGrpSpPr>
        <p:grpSpPr>
          <a:xfrm>
            <a:off x="93969" y="6408738"/>
            <a:ext cx="9096069" cy="463550"/>
            <a:chOff x="93969" y="6408738"/>
            <a:chExt cx="9096069" cy="463550"/>
          </a:xfrm>
        </p:grpSpPr>
        <p:sp>
          <p:nvSpPr>
            <p:cNvPr id="6" name="Copyright"/>
            <p:cNvSpPr txBox="1">
              <a:spLocks noChangeArrowheads="1"/>
            </p:cNvSpPr>
            <p:nvPr/>
          </p:nvSpPr>
          <p:spPr bwMode="auto">
            <a:xfrm>
              <a:off x="93969" y="6408738"/>
              <a:ext cx="6316663" cy="457200"/>
            </a:xfrm>
            <a:prstGeom prst="rect">
              <a:avLst/>
            </a:prstGeom>
            <a:noFill/>
            <a:ln w="9525">
              <a:noFill/>
              <a:miter lim="800000"/>
              <a:headEnd/>
              <a:tailEnd/>
            </a:ln>
          </p:spPr>
          <p:txBody>
            <a:bodyPr lIns="0" tIns="0" rIns="0" bIns="0" anchor="ctr"/>
            <a:lstStyle>
              <a:lvl1pPr eaLnBrk="0" hangingPunct="0">
                <a:defRPr sz="2400">
                  <a:solidFill>
                    <a:schemeClr val="tx1"/>
                  </a:solidFill>
                  <a:latin typeface="Arial" panose="020B0604020202020204" pitchFamily="34" charset="0"/>
                </a:defRPr>
              </a:lvl1pPr>
              <a:lvl2pPr marL="37931725" indent="-37474525" eaLnBrk="0" hangingPunct="0">
                <a:defRPr sz="2400">
                  <a:solidFill>
                    <a:schemeClr val="tx1"/>
                  </a:solidFill>
                  <a:latin typeface="Arial" panose="020B0604020202020204" pitchFamily="34" charset="0"/>
                </a:defRPr>
              </a:lvl2pPr>
              <a:lvl3pPr eaLnBrk="0" hangingPunct="0">
                <a:defRPr sz="2400">
                  <a:solidFill>
                    <a:schemeClr val="tx1"/>
                  </a:solidFill>
                  <a:latin typeface="Arial" panose="020B0604020202020204" pitchFamily="34" charset="0"/>
                </a:defRPr>
              </a:lvl3pPr>
              <a:lvl4pPr eaLnBrk="0" hangingPunct="0">
                <a:defRPr sz="2400">
                  <a:solidFill>
                    <a:schemeClr val="tx1"/>
                  </a:solidFill>
                  <a:latin typeface="Arial" panose="020B0604020202020204" pitchFamily="34" charset="0"/>
                </a:defRPr>
              </a:lvl4pPr>
              <a:lvl5pPr eaLnBrk="0" hangingPunct="0">
                <a:defRPr sz="2400">
                  <a:solidFill>
                    <a:schemeClr val="tx1"/>
                  </a:solidFill>
                  <a:latin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defRPr>
              </a:lvl9pPr>
            </a:lstStyle>
            <a:p>
              <a:pPr algn="l">
                <a:defRPr/>
              </a:pPr>
              <a:r>
                <a:rPr lang="en-US" altLang="en-US" sz="1200" b="0" dirty="0" smtClean="0">
                  <a:solidFill>
                    <a:schemeClr val="bg1"/>
                  </a:solidFill>
                  <a:latin typeface="Verdana" panose="020B0604030504040204" pitchFamily="34" charset="0"/>
                  <a:ea typeface="Verdana" panose="020B0604030504040204" pitchFamily="34" charset="0"/>
                  <a:cs typeface="Verdana" panose="020B0604030504040204" pitchFamily="34" charset="0"/>
                </a:rPr>
                <a:t>Copyright © 2017, 2014, 2011</a:t>
              </a:r>
              <a:r>
                <a:rPr lang="en-US" altLang="en-US" sz="1200" b="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en-US" altLang="en-US" sz="1200" b="0" dirty="0" smtClean="0">
                  <a:solidFill>
                    <a:schemeClr val="bg1"/>
                  </a:solidFill>
                  <a:latin typeface="Verdana" panose="020B0604030504040204" pitchFamily="34" charset="0"/>
                  <a:ea typeface="Verdana" panose="020B0604030504040204" pitchFamily="34" charset="0"/>
                  <a:cs typeface="Verdana" panose="020B0604030504040204" pitchFamily="34" charset="0"/>
                </a:rPr>
                <a:t>Pearson Education, Inc.</a:t>
              </a:r>
              <a:r>
                <a:rPr lang="en-US" altLang="en-US" sz="1200" b="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en-US" altLang="en-US" sz="1200" b="0" dirty="0" smtClean="0">
                  <a:solidFill>
                    <a:schemeClr val="bg1"/>
                  </a:solidFill>
                  <a:latin typeface="Verdana" panose="020B0604030504040204" pitchFamily="34" charset="0"/>
                  <a:ea typeface="Verdana" panose="020B0604030504040204" pitchFamily="34" charset="0"/>
                  <a:cs typeface="Verdana" panose="020B0604030504040204" pitchFamily="34" charset="0"/>
                </a:rPr>
                <a:t>All Rights Reserved</a:t>
              </a:r>
            </a:p>
          </p:txBody>
        </p:sp>
        <p:pic>
          <p:nvPicPr>
            <p:cNvPr id="7" name="Pearson Logo" descr="Pearson_Bound_Whit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black">
            <a:xfrm>
              <a:off x="7748588" y="6442075"/>
              <a:ext cx="1441450"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 name="Footer Placeholder 2"/>
          <p:cNvSpPr>
            <a:spLocks noGrp="1"/>
          </p:cNvSpPr>
          <p:nvPr>
            <p:ph type="ftr" sz="quarter" idx="11"/>
          </p:nvPr>
        </p:nvSpPr>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12/21/15</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a:p>
        </p:txBody>
      </p:sp>
    </p:spTree>
    <p:extLst>
      <p:ext uri="{BB962C8B-B14F-4D97-AF65-F5344CB8AC3E}">
        <p14:creationId xmlns:p14="http://schemas.microsoft.com/office/powerpoint/2010/main" val="37111366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6" name="Rectangle 15"/>
          <p:cNvSpPr/>
          <p:nvPr/>
        </p:nvSpPr>
        <p:spPr bwMode="white">
          <a:xfrm>
            <a:off x="0" y="0"/>
            <a:ext cx="9144000" cy="1371600"/>
          </a:xfrm>
          <a:prstGeom prst="rect">
            <a:avLst/>
          </a:prstGeom>
          <a:solidFill>
            <a:srgbClr val="4F39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0"/>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400">
                <a:solidFill>
                  <a:schemeClr val="bg1"/>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Add edition here</a:t>
            </a:r>
            <a:endParaRPr lang="en-US" dirty="0"/>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44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smtClean="0"/>
              <a:t>Chapter ##</a:t>
            </a:r>
            <a:endParaRPr lang="en-US" dirty="0"/>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smtClean="0"/>
              <a:t>Chapter title</a:t>
            </a:r>
            <a:endParaRPr lang="en-US" dirty="0"/>
          </a:p>
        </p:txBody>
      </p:sp>
      <p:sp>
        <p:nvSpPr>
          <p:cNvPr id="3" name="Footer Placeholder 2"/>
          <p:cNvSpPr>
            <a:spLocks noGrp="1"/>
          </p:cNvSpPr>
          <p:nvPr>
            <p:ph type="ftr" sz="quarter" idx="10"/>
          </p:nvPr>
        </p:nvSpPr>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12/21/15</a:t>
            </a:fld>
            <a:endParaRPr lang="en-US"/>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a:p>
        </p:txBody>
      </p:sp>
      <p:sp>
        <p:nvSpPr>
          <p:cNvPr id="12" name="Rectangle 11"/>
          <p:cNvSpPr/>
          <p:nvPr/>
        </p:nvSpPr>
        <p:spPr bwMode="white">
          <a:xfrm>
            <a:off x="-7938" y="6435725"/>
            <a:ext cx="9161464" cy="430213"/>
          </a:xfrm>
          <a:prstGeom prst="rect">
            <a:avLst/>
          </a:prstGeom>
          <a:solidFill>
            <a:srgbClr val="4F39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1"/>
          <p:cNvGrpSpPr/>
          <p:nvPr userDrawn="1"/>
        </p:nvGrpSpPr>
        <p:grpSpPr>
          <a:xfrm>
            <a:off x="33338" y="6408738"/>
            <a:ext cx="9156700" cy="465137"/>
            <a:chOff x="33338" y="6408738"/>
            <a:chExt cx="9156700" cy="465137"/>
          </a:xfrm>
        </p:grpSpPr>
        <p:pic>
          <p:nvPicPr>
            <p:cNvPr id="13" name="Always Learning Logo" descr="Pearson: Always Learning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black">
            <a:xfrm>
              <a:off x="33338" y="6443663"/>
              <a:ext cx="1660525"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earson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black">
            <a:xfrm>
              <a:off x="7748588" y="6442075"/>
              <a:ext cx="1441450"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Copyright" descr="Copyright 2015, 2012, 2009"/>
            <p:cNvSpPr txBox="1">
              <a:spLocks noChangeArrowheads="1"/>
            </p:cNvSpPr>
            <p:nvPr/>
          </p:nvSpPr>
          <p:spPr bwMode="auto">
            <a:xfrm>
              <a:off x="1413669" y="6408738"/>
              <a:ext cx="6316663" cy="457200"/>
            </a:xfrm>
            <a:prstGeom prst="rect">
              <a:avLst/>
            </a:prstGeom>
            <a:noFill/>
            <a:ln w="9525">
              <a:noFill/>
              <a:miter lim="800000"/>
              <a:headEnd/>
              <a:tailEnd/>
            </a:ln>
          </p:spPr>
          <p:txBody>
            <a:bodyPr lIns="0" tIns="0" rIns="0" bIns="0" anchor="ctr"/>
            <a:lstStyle>
              <a:lvl1pPr eaLnBrk="0" hangingPunct="0">
                <a:defRPr sz="2400">
                  <a:solidFill>
                    <a:schemeClr val="tx1"/>
                  </a:solidFill>
                  <a:latin typeface="Arial" panose="020B0604020202020204" pitchFamily="34" charset="0"/>
                </a:defRPr>
              </a:lvl1pPr>
              <a:lvl2pPr marL="37931725" indent="-37474525" eaLnBrk="0" hangingPunct="0">
                <a:defRPr sz="2400">
                  <a:solidFill>
                    <a:schemeClr val="tx1"/>
                  </a:solidFill>
                  <a:latin typeface="Arial" panose="020B0604020202020204" pitchFamily="34" charset="0"/>
                </a:defRPr>
              </a:lvl2pPr>
              <a:lvl3pPr eaLnBrk="0" hangingPunct="0">
                <a:defRPr sz="2400">
                  <a:solidFill>
                    <a:schemeClr val="tx1"/>
                  </a:solidFill>
                  <a:latin typeface="Arial" panose="020B0604020202020204" pitchFamily="34" charset="0"/>
                </a:defRPr>
              </a:lvl3pPr>
              <a:lvl4pPr eaLnBrk="0" hangingPunct="0">
                <a:defRPr sz="2400">
                  <a:solidFill>
                    <a:schemeClr val="tx1"/>
                  </a:solidFill>
                  <a:latin typeface="Arial" panose="020B0604020202020204" pitchFamily="34" charset="0"/>
                </a:defRPr>
              </a:lvl4pPr>
              <a:lvl5pPr eaLnBrk="0" hangingPunct="0">
                <a:defRPr sz="2400">
                  <a:solidFill>
                    <a:schemeClr val="tx1"/>
                  </a:solidFill>
                  <a:latin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defRPr>
              </a:lvl9pPr>
            </a:lstStyle>
            <a:p>
              <a:pPr algn="ctr">
                <a:defRPr/>
              </a:pPr>
              <a:r>
                <a:rPr lang="en-US" altLang="en-US" sz="1200" b="0" dirty="0" smtClean="0">
                  <a:solidFill>
                    <a:schemeClr val="bg1"/>
                  </a:solidFill>
                  <a:latin typeface="Verdana" panose="020B0604030504040204" pitchFamily="34" charset="0"/>
                  <a:ea typeface="Verdana" panose="020B0604030504040204" pitchFamily="34" charset="0"/>
                  <a:cs typeface="Verdana" panose="020B0604030504040204" pitchFamily="34" charset="0"/>
                </a:rPr>
                <a:t>Copyright © 2017, 2014, 2011</a:t>
              </a:r>
              <a:r>
                <a:rPr lang="en-US" altLang="en-US" sz="1200" b="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en-US" altLang="en-US" sz="1200" b="0" dirty="0" smtClean="0">
                  <a:solidFill>
                    <a:schemeClr val="bg1"/>
                  </a:solidFill>
                  <a:latin typeface="Verdana" panose="020B0604030504040204" pitchFamily="34" charset="0"/>
                  <a:ea typeface="Verdana" panose="020B0604030504040204" pitchFamily="34" charset="0"/>
                  <a:cs typeface="Verdana" panose="020B0604030504040204" pitchFamily="34" charset="0"/>
                </a:rPr>
                <a:t>Pearson Education, Inc.</a:t>
              </a:r>
              <a:r>
                <a:rPr lang="en-US" altLang="en-US" sz="1200" b="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en-US" altLang="en-US" sz="1200" b="0" dirty="0" smtClean="0">
                  <a:solidFill>
                    <a:schemeClr val="bg1"/>
                  </a:solidFill>
                  <a:latin typeface="Verdana" panose="020B0604030504040204" pitchFamily="34" charset="0"/>
                  <a:ea typeface="Verdana" panose="020B0604030504040204" pitchFamily="34" charset="0"/>
                  <a:cs typeface="Verdana" panose="020B0604030504040204" pitchFamily="34" charset="0"/>
                </a:rPr>
                <a:t>All Rights Reserved</a:t>
              </a:r>
            </a:p>
          </p:txBody>
        </p:sp>
      </p:grpSp>
    </p:spTree>
    <p:extLst>
      <p:ext uri="{BB962C8B-B14F-4D97-AF65-F5344CB8AC3E}">
        <p14:creationId xmlns:p14="http://schemas.microsoft.com/office/powerpoint/2010/main" val="29810628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chemeClr val="bg1"/>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Click to add Learning Objective(s)</a:t>
            </a:r>
            <a:endParaRPr lang="en-US" dirty="0"/>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3" name="Footer Placeholder 2"/>
          <p:cNvSpPr>
            <a:spLocks noGrp="1"/>
          </p:cNvSpPr>
          <p:nvPr>
            <p:ph type="ftr" sz="quarter" idx="10"/>
          </p:nvPr>
        </p:nvSpPr>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12/21/15</a:t>
            </a:fld>
            <a:endParaRPr lang="en-US"/>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a:p>
        </p:txBody>
      </p:sp>
    </p:spTree>
    <p:extLst>
      <p:ext uri="{BB962C8B-B14F-4D97-AF65-F5344CB8AC3E}">
        <p14:creationId xmlns:p14="http://schemas.microsoft.com/office/powerpoint/2010/main" val="11524630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buSzPct val="100000"/>
              <a:defRPr/>
            </a:lvl1pPr>
            <a:lvl5pPr>
              <a:defRPr/>
            </a:lvl5pPr>
            <a:lvl6pPr>
              <a:defRPr/>
            </a:lvl6pPr>
            <a:lvl7pPr>
              <a:defRPr/>
            </a:lvl7pPr>
            <a:lvl8pPr>
              <a:defRPr/>
            </a:lvl8pPr>
            <a:lvl9pP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12/21/15</a:t>
            </a:fld>
            <a:endParaRPr lang="en-US"/>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a:p>
        </p:txBody>
      </p:sp>
    </p:spTree>
    <p:extLst>
      <p:ext uri="{BB962C8B-B14F-4D97-AF65-F5344CB8AC3E}">
        <p14:creationId xmlns:p14="http://schemas.microsoft.com/office/powerpoint/2010/main" val="12109093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marL="118872" indent="-118872">
              <a:buClr>
                <a:schemeClr val="bg1"/>
              </a:buClr>
              <a:buSzPct val="25000"/>
              <a:defRPr sz="2400"/>
            </a:lvl1pPr>
            <a:lvl2pPr marL="569913" indent="-285750">
              <a:defRPr sz="2000"/>
            </a:lvl2pPr>
            <a:lvl3pPr>
              <a:defRPr sz="2000"/>
            </a:lvl3pPr>
            <a:lvl5pPr>
              <a:defRPr/>
            </a:lvl5pPr>
            <a:lvl6pPr>
              <a:defRPr/>
            </a:lvl6pPr>
            <a:lvl7pPr>
              <a:defRPr/>
            </a:lvl7pPr>
            <a:lvl8pPr>
              <a:defRPr/>
            </a:lvl8pPr>
            <a:lvl9pP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12/21/15</a:t>
            </a:fld>
            <a:endParaRPr lang="en-US"/>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a:p>
        </p:txBody>
      </p:sp>
    </p:spTree>
    <p:extLst>
      <p:ext uri="{BB962C8B-B14F-4D97-AF65-F5344CB8AC3E}">
        <p14:creationId xmlns:p14="http://schemas.microsoft.com/office/powerpoint/2010/main" val="2752008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2400">
                <a:solidFill>
                  <a:schemeClr val="tx1"/>
                </a:solidFill>
              </a:defRPr>
            </a:lvl1pPr>
          </a:lstStyle>
          <a:p>
            <a:r>
              <a:rPr lang="en-US" dirty="0" smtClean="0"/>
              <a:t>Click to add figure number and title</a:t>
            </a:r>
            <a:endParaRPr lang="en-US" dirty="0"/>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16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smtClean="0"/>
              <a:t>Click to add caption</a:t>
            </a:r>
            <a:endParaRPr lang="en-US" dirty="0"/>
          </a:p>
        </p:txBody>
      </p:sp>
      <p:sp>
        <p:nvSpPr>
          <p:cNvPr id="3" name="Footer Placeholder 2"/>
          <p:cNvSpPr>
            <a:spLocks noGrp="1"/>
          </p:cNvSpPr>
          <p:nvPr>
            <p:ph type="ftr" sz="quarter" idx="11"/>
          </p:nvPr>
        </p:nvSpPr>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12/21/15</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a:p>
        </p:txBody>
      </p:sp>
      <p:sp>
        <p:nvSpPr>
          <p:cNvPr id="5" name="Rectangle 4"/>
          <p:cNvSpPr/>
          <p:nvPr/>
        </p:nvSpPr>
        <p:spPr bwMode="white">
          <a:xfrm>
            <a:off x="-7938" y="6435725"/>
            <a:ext cx="9161464" cy="430213"/>
          </a:xfrm>
          <a:prstGeom prst="rect">
            <a:avLst/>
          </a:prstGeom>
          <a:solidFill>
            <a:srgbClr val="4F39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p:nvPr userDrawn="1"/>
        </p:nvGrpSpPr>
        <p:grpSpPr>
          <a:xfrm>
            <a:off x="93969" y="6408738"/>
            <a:ext cx="9096069" cy="463550"/>
            <a:chOff x="93969" y="6408738"/>
            <a:chExt cx="9096069" cy="463550"/>
          </a:xfrm>
        </p:grpSpPr>
        <p:sp>
          <p:nvSpPr>
            <p:cNvPr id="6" name="Copyright"/>
            <p:cNvSpPr txBox="1">
              <a:spLocks noChangeArrowheads="1"/>
            </p:cNvSpPr>
            <p:nvPr/>
          </p:nvSpPr>
          <p:spPr bwMode="auto">
            <a:xfrm>
              <a:off x="93969" y="6408738"/>
              <a:ext cx="6316663" cy="457200"/>
            </a:xfrm>
            <a:prstGeom prst="rect">
              <a:avLst/>
            </a:prstGeom>
            <a:noFill/>
            <a:ln w="9525">
              <a:noFill/>
              <a:miter lim="800000"/>
              <a:headEnd/>
              <a:tailEnd/>
            </a:ln>
          </p:spPr>
          <p:txBody>
            <a:bodyPr lIns="0" tIns="0" rIns="0" bIns="0" anchor="ctr"/>
            <a:lstStyle>
              <a:lvl1pPr eaLnBrk="0" hangingPunct="0">
                <a:defRPr sz="2400">
                  <a:solidFill>
                    <a:schemeClr val="tx1"/>
                  </a:solidFill>
                  <a:latin typeface="Arial" panose="020B0604020202020204" pitchFamily="34" charset="0"/>
                </a:defRPr>
              </a:lvl1pPr>
              <a:lvl2pPr marL="37931725" indent="-37474525" eaLnBrk="0" hangingPunct="0">
                <a:defRPr sz="2400">
                  <a:solidFill>
                    <a:schemeClr val="tx1"/>
                  </a:solidFill>
                  <a:latin typeface="Arial" panose="020B0604020202020204" pitchFamily="34" charset="0"/>
                </a:defRPr>
              </a:lvl2pPr>
              <a:lvl3pPr eaLnBrk="0" hangingPunct="0">
                <a:defRPr sz="2400">
                  <a:solidFill>
                    <a:schemeClr val="tx1"/>
                  </a:solidFill>
                  <a:latin typeface="Arial" panose="020B0604020202020204" pitchFamily="34" charset="0"/>
                </a:defRPr>
              </a:lvl3pPr>
              <a:lvl4pPr eaLnBrk="0" hangingPunct="0">
                <a:defRPr sz="2400">
                  <a:solidFill>
                    <a:schemeClr val="tx1"/>
                  </a:solidFill>
                  <a:latin typeface="Arial" panose="020B0604020202020204" pitchFamily="34" charset="0"/>
                </a:defRPr>
              </a:lvl4pPr>
              <a:lvl5pPr eaLnBrk="0" hangingPunct="0">
                <a:defRPr sz="2400">
                  <a:solidFill>
                    <a:schemeClr val="tx1"/>
                  </a:solidFill>
                  <a:latin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defRPr>
              </a:lvl9pPr>
            </a:lstStyle>
            <a:p>
              <a:pPr algn="l">
                <a:defRPr/>
              </a:pPr>
              <a:r>
                <a:rPr lang="en-US" altLang="en-US" sz="1200" b="0" dirty="0" smtClean="0">
                  <a:solidFill>
                    <a:schemeClr val="bg1"/>
                  </a:solidFill>
                  <a:latin typeface="Verdana" panose="020B0604030504040204" pitchFamily="34" charset="0"/>
                  <a:ea typeface="Verdana" panose="020B0604030504040204" pitchFamily="34" charset="0"/>
                  <a:cs typeface="Verdana" panose="020B0604030504040204" pitchFamily="34" charset="0"/>
                </a:rPr>
                <a:t>Copyright © 2017, 2014, 2011</a:t>
              </a:r>
              <a:r>
                <a:rPr lang="en-US" altLang="en-US" sz="1200" b="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en-US" altLang="en-US" sz="1200" b="0" dirty="0" smtClean="0">
                  <a:solidFill>
                    <a:schemeClr val="bg1"/>
                  </a:solidFill>
                  <a:latin typeface="Verdana" panose="020B0604030504040204" pitchFamily="34" charset="0"/>
                  <a:ea typeface="Verdana" panose="020B0604030504040204" pitchFamily="34" charset="0"/>
                  <a:cs typeface="Verdana" panose="020B0604030504040204" pitchFamily="34" charset="0"/>
                </a:rPr>
                <a:t>Pearson Education, Inc.</a:t>
              </a:r>
              <a:r>
                <a:rPr lang="en-US" altLang="en-US" sz="1200" b="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en-US" altLang="en-US" sz="1200" b="0" dirty="0" smtClean="0">
                  <a:solidFill>
                    <a:schemeClr val="bg1"/>
                  </a:solidFill>
                  <a:latin typeface="Verdana" panose="020B0604030504040204" pitchFamily="34" charset="0"/>
                  <a:ea typeface="Verdana" panose="020B0604030504040204" pitchFamily="34" charset="0"/>
                  <a:cs typeface="Verdana" panose="020B0604030504040204" pitchFamily="34" charset="0"/>
                </a:rPr>
                <a:t>All Rights Reserved</a:t>
              </a:r>
            </a:p>
          </p:txBody>
        </p:sp>
        <p:pic>
          <p:nvPicPr>
            <p:cNvPr id="7" name="Pearson Logo" descr="Pearson_Bound_Whit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black">
            <a:xfrm>
              <a:off x="7748588" y="6442075"/>
              <a:ext cx="1441450"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2037960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2163763"/>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57200" y="3962400"/>
            <a:ext cx="8229600" cy="2163763"/>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12/21/15</a:t>
            </a:fld>
            <a:endParaRPr lang="en-US"/>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a:p>
        </p:txBody>
      </p:sp>
    </p:spTree>
    <p:extLst>
      <p:ext uri="{BB962C8B-B14F-4D97-AF65-F5344CB8AC3E}">
        <p14:creationId xmlns:p14="http://schemas.microsoft.com/office/powerpoint/2010/main" val="31547999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4000" b="0" cap="none" baseline="0">
                <a:solidFill>
                  <a:schemeClr val="tx1"/>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12/21/15</a:t>
            </a:fld>
            <a:endParaRPr lang="en-US"/>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a:p>
        </p:txBody>
      </p:sp>
    </p:spTree>
    <p:extLst>
      <p:ext uri="{BB962C8B-B14F-4D97-AF65-F5344CB8AC3E}">
        <p14:creationId xmlns:p14="http://schemas.microsoft.com/office/powerpoint/2010/main" val="37547041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endParaRPr lang="en-US"/>
          </a:p>
        </p:txBody>
      </p:sp>
      <p:sp>
        <p:nvSpPr>
          <p:cNvPr id="3" name="Date Placeholder 2"/>
          <p:cNvSpPr>
            <a:spLocks noGrp="1"/>
          </p:cNvSpPr>
          <p:nvPr>
            <p:ph type="dt" sz="half" idx="10"/>
          </p:nvPr>
        </p:nvSpPr>
        <p:spPr/>
        <p:txBody>
          <a:bodyPr/>
          <a:lstStyle/>
          <a:p>
            <a:fld id="{A9DF6EFB-3F44-496C-A842-1E0B3D3B975A}" type="datetimeFigureOut">
              <a:rPr lang="en-US" smtClean="0"/>
              <a:t>12/21/15</a:t>
            </a:fld>
            <a:endParaRPr lang="en-US"/>
          </a:p>
        </p:txBody>
      </p:sp>
      <p:sp>
        <p:nvSpPr>
          <p:cNvPr id="5" name="Slide Number Placeholder 4"/>
          <p:cNvSpPr>
            <a:spLocks noGrp="1"/>
          </p:cNvSpPr>
          <p:nvPr>
            <p:ph type="sldNum" sz="quarter" idx="12"/>
          </p:nvPr>
        </p:nvSpPr>
        <p:spPr/>
        <p:txBody>
          <a:bodyPr/>
          <a:lstStyle/>
          <a:p>
            <a:fld id="{200B2350-5261-4F5C-9DF5-EF0D264FC8D2}" type="slidenum">
              <a:rPr lang="en-US" smtClean="0"/>
              <a:t>‹#›</a:t>
            </a:fld>
            <a:endParaRPr lang="en-US"/>
          </a:p>
        </p:txBody>
      </p:sp>
    </p:spTree>
    <p:extLst>
      <p:ext uri="{BB962C8B-B14F-4D97-AF65-F5344CB8AC3E}">
        <p14:creationId xmlns:p14="http://schemas.microsoft.com/office/powerpoint/2010/main" val="18551265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image" Target="../media/image1.e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p:nvSpPr>
        <p:spPr bwMode="white">
          <a:xfrm>
            <a:off x="0" y="0"/>
            <a:ext cx="9144000" cy="1371600"/>
          </a:xfrm>
          <a:prstGeom prst="rect">
            <a:avLst/>
          </a:prstGeom>
          <a:solidFill>
            <a:srgbClr val="4F39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smtClean="0"/>
              <a:t>Click to edit </a:t>
            </a:r>
            <a:br>
              <a:rPr lang="en-US" dirty="0" smtClean="0"/>
            </a:br>
            <a:r>
              <a:rPr lang="en-US" dirty="0" smtClean="0"/>
              <a:t>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5"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12/21/15</a:t>
            </a:fld>
            <a:endParaRPr lang="en-US"/>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a:p>
        </p:txBody>
      </p:sp>
      <p:sp>
        <p:nvSpPr>
          <p:cNvPr id="9" name="Rectangle 8"/>
          <p:cNvSpPr/>
          <p:nvPr/>
        </p:nvSpPr>
        <p:spPr bwMode="white">
          <a:xfrm>
            <a:off x="-7938" y="6435725"/>
            <a:ext cx="9161464" cy="430213"/>
          </a:xfrm>
          <a:prstGeom prst="rect">
            <a:avLst/>
          </a:prstGeom>
          <a:solidFill>
            <a:srgbClr val="4F39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p:cNvGrpSpPr/>
          <p:nvPr userDrawn="1"/>
        </p:nvGrpSpPr>
        <p:grpSpPr>
          <a:xfrm>
            <a:off x="93969" y="6408738"/>
            <a:ext cx="9096069" cy="463550"/>
            <a:chOff x="93969" y="6408738"/>
            <a:chExt cx="9096069" cy="463550"/>
          </a:xfrm>
        </p:grpSpPr>
        <p:sp>
          <p:nvSpPr>
            <p:cNvPr id="13" name="Copyright" descr="Pearson: Copyright 2015, 2012, 2009"/>
            <p:cNvSpPr txBox="1">
              <a:spLocks noChangeArrowheads="1"/>
            </p:cNvSpPr>
            <p:nvPr/>
          </p:nvSpPr>
          <p:spPr bwMode="auto">
            <a:xfrm>
              <a:off x="93969" y="6408738"/>
              <a:ext cx="6316663" cy="457200"/>
            </a:xfrm>
            <a:prstGeom prst="rect">
              <a:avLst/>
            </a:prstGeom>
            <a:noFill/>
            <a:ln w="9525">
              <a:noFill/>
              <a:miter lim="800000"/>
              <a:headEnd/>
              <a:tailEnd/>
            </a:ln>
          </p:spPr>
          <p:txBody>
            <a:bodyPr lIns="0" tIns="0" rIns="0" bIns="0" anchor="ctr"/>
            <a:lstStyle>
              <a:lvl1pPr eaLnBrk="0" hangingPunct="0">
                <a:defRPr sz="2400">
                  <a:solidFill>
                    <a:schemeClr val="tx1"/>
                  </a:solidFill>
                  <a:latin typeface="Arial" panose="020B0604020202020204" pitchFamily="34" charset="0"/>
                </a:defRPr>
              </a:lvl1pPr>
              <a:lvl2pPr marL="37931725" indent="-37474525" eaLnBrk="0" hangingPunct="0">
                <a:defRPr sz="2400">
                  <a:solidFill>
                    <a:schemeClr val="tx1"/>
                  </a:solidFill>
                  <a:latin typeface="Arial" panose="020B0604020202020204" pitchFamily="34" charset="0"/>
                </a:defRPr>
              </a:lvl2pPr>
              <a:lvl3pPr eaLnBrk="0" hangingPunct="0">
                <a:defRPr sz="2400">
                  <a:solidFill>
                    <a:schemeClr val="tx1"/>
                  </a:solidFill>
                  <a:latin typeface="Arial" panose="020B0604020202020204" pitchFamily="34" charset="0"/>
                </a:defRPr>
              </a:lvl3pPr>
              <a:lvl4pPr eaLnBrk="0" hangingPunct="0">
                <a:defRPr sz="2400">
                  <a:solidFill>
                    <a:schemeClr val="tx1"/>
                  </a:solidFill>
                  <a:latin typeface="Arial" panose="020B0604020202020204" pitchFamily="34" charset="0"/>
                </a:defRPr>
              </a:lvl4pPr>
              <a:lvl5pPr eaLnBrk="0" hangingPunct="0">
                <a:defRPr sz="2400">
                  <a:solidFill>
                    <a:schemeClr val="tx1"/>
                  </a:solidFill>
                  <a:latin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defRPr>
              </a:lvl9pPr>
            </a:lstStyle>
            <a:p>
              <a:pPr algn="l">
                <a:defRPr/>
              </a:pPr>
              <a:r>
                <a:rPr lang="en-US" altLang="en-US" sz="1200" b="0" dirty="0" smtClean="0">
                  <a:solidFill>
                    <a:schemeClr val="bg1"/>
                  </a:solidFill>
                  <a:latin typeface="Verdana" panose="020B0604030504040204" pitchFamily="34" charset="0"/>
                  <a:ea typeface="Verdana" panose="020B0604030504040204" pitchFamily="34" charset="0"/>
                  <a:cs typeface="Verdana" panose="020B0604030504040204" pitchFamily="34" charset="0"/>
                </a:rPr>
                <a:t>Copyright © 2017, 2014, 2011</a:t>
              </a:r>
              <a:r>
                <a:rPr lang="en-US" altLang="en-US" sz="1200" b="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en-US" altLang="en-US" sz="1200" b="0" dirty="0" smtClean="0">
                  <a:solidFill>
                    <a:schemeClr val="bg1"/>
                  </a:solidFill>
                  <a:latin typeface="Verdana" panose="020B0604030504040204" pitchFamily="34" charset="0"/>
                  <a:ea typeface="Verdana" panose="020B0604030504040204" pitchFamily="34" charset="0"/>
                  <a:cs typeface="Verdana" panose="020B0604030504040204" pitchFamily="34" charset="0"/>
                </a:rPr>
                <a:t>Pearson Education, Inc.</a:t>
              </a:r>
              <a:r>
                <a:rPr lang="en-US" altLang="en-US" sz="1200" b="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en-US" altLang="en-US" sz="1200" b="0" dirty="0" smtClean="0">
                  <a:solidFill>
                    <a:schemeClr val="bg1"/>
                  </a:solidFill>
                  <a:latin typeface="Verdana" panose="020B0604030504040204" pitchFamily="34" charset="0"/>
                  <a:ea typeface="Verdana" panose="020B0604030504040204" pitchFamily="34" charset="0"/>
                  <a:cs typeface="Verdana" panose="020B0604030504040204" pitchFamily="34" charset="0"/>
                </a:rPr>
                <a:t>All Rights Reserved</a:t>
              </a:r>
            </a:p>
          </p:txBody>
        </p:sp>
        <p:pic>
          <p:nvPicPr>
            <p:cNvPr id="14" name="Pearson Logo"/>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black">
            <a:xfrm>
              <a:off x="7748588" y="6442075"/>
              <a:ext cx="1441450"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9" r:id="rId5"/>
    <p:sldLayoutId id="2147483658" r:id="rId6"/>
    <p:sldLayoutId id="2147483660" r:id="rId7"/>
    <p:sldLayoutId id="2147483651" r:id="rId8"/>
    <p:sldLayoutId id="2147483654" r:id="rId9"/>
    <p:sldLayoutId id="2147483655" r:id="rId10"/>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txStyles>
    <p:titleStyle>
      <a:lvl1pPr algn="l" defTabSz="914400" rtl="0" eaLnBrk="1" latinLnBrk="0" hangingPunct="1">
        <a:lnSpc>
          <a:spcPct val="100000"/>
        </a:lnSpc>
        <a:spcBef>
          <a:spcPct val="0"/>
        </a:spcBef>
        <a:buNone/>
        <a:defRPr sz="3600" kern="1200">
          <a:solidFill>
            <a:schemeClr val="bg1"/>
          </a:solidFill>
          <a:latin typeface="+mj-lt"/>
          <a:ea typeface="+mj-ea"/>
          <a:cs typeface="+mj-cs"/>
        </a:defRPr>
      </a:lvl1pPr>
    </p:titleStyle>
    <p:bodyStyle>
      <a:lvl1pPr marL="256032" indent="-256032" algn="l" defTabSz="914400" rtl="0" eaLnBrk="1" latinLnBrk="0" hangingPunct="1">
        <a:spcBef>
          <a:spcPts val="1500"/>
        </a:spcBef>
        <a:buClr>
          <a:srgbClr val="4F3967"/>
        </a:buClr>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ts val="600"/>
        </a:spcBef>
        <a:buClr>
          <a:srgbClr val="4F3967"/>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4F3967"/>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spcBef>
          <a:spcPts val="600"/>
        </a:spcBef>
        <a:buClr>
          <a:srgbClr val="4F3967"/>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ts val="600"/>
        </a:spcBef>
        <a:buClr>
          <a:srgbClr val="4F3967"/>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ts val="300"/>
        </a:spcBef>
        <a:buClr>
          <a:srgbClr val="4F3967"/>
        </a:buClr>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ts val="300"/>
        </a:spcBef>
        <a:buClr>
          <a:srgbClr val="4F3967"/>
        </a:buClr>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ts val="300"/>
        </a:spcBef>
        <a:buClr>
          <a:srgbClr val="4F3967"/>
        </a:buClr>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ts val="300"/>
        </a:spcBef>
        <a:buClr>
          <a:srgbClr val="4F3967"/>
        </a:buClr>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 Id="rId3" Type="http://schemas.openxmlformats.org/officeDocument/2006/relationships/image" Target="../media/image4.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5.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Psychology</a:t>
            </a:r>
            <a:endParaRPr lang="en-US" dirty="0"/>
          </a:p>
        </p:txBody>
      </p:sp>
      <p:sp>
        <p:nvSpPr>
          <p:cNvPr id="5" name="Text Placeholder 4"/>
          <p:cNvSpPr>
            <a:spLocks noGrp="1"/>
          </p:cNvSpPr>
          <p:nvPr>
            <p:ph type="body" sz="quarter" idx="13"/>
          </p:nvPr>
        </p:nvSpPr>
        <p:spPr/>
        <p:txBody>
          <a:bodyPr/>
          <a:lstStyle/>
          <a:p>
            <a:r>
              <a:rPr lang="en-US" dirty="0" smtClean="0"/>
              <a:t>Twelfth Edition</a:t>
            </a:r>
            <a:endParaRPr lang="en-US" dirty="0"/>
          </a:p>
        </p:txBody>
      </p:sp>
      <p:sp>
        <p:nvSpPr>
          <p:cNvPr id="6" name="Text Placeholder 5"/>
          <p:cNvSpPr>
            <a:spLocks noGrp="1"/>
          </p:cNvSpPr>
          <p:nvPr>
            <p:ph type="body" sz="quarter" idx="14"/>
          </p:nvPr>
        </p:nvSpPr>
        <p:spPr/>
        <p:txBody>
          <a:bodyPr/>
          <a:lstStyle/>
          <a:p>
            <a:r>
              <a:rPr lang="en-US" dirty="0" smtClean="0"/>
              <a:t>Chapter 14</a:t>
            </a:r>
            <a:endParaRPr lang="en-US" dirty="0"/>
          </a:p>
        </p:txBody>
      </p:sp>
      <p:sp>
        <p:nvSpPr>
          <p:cNvPr id="7" name="Text Placeholder 6"/>
          <p:cNvSpPr>
            <a:spLocks noGrp="1"/>
          </p:cNvSpPr>
          <p:nvPr>
            <p:ph type="body" sz="quarter" idx="15"/>
          </p:nvPr>
        </p:nvSpPr>
        <p:spPr/>
        <p:txBody>
          <a:bodyPr/>
          <a:lstStyle/>
          <a:p>
            <a:r>
              <a:rPr lang="en-US" dirty="0" smtClean="0"/>
              <a:t>Theories of Personality</a:t>
            </a:r>
            <a:endParaRPr lang="en-US" dirty="0"/>
          </a:p>
        </p:txBody>
      </p:sp>
      <p:pic>
        <p:nvPicPr>
          <p:cNvPr id="3" name="Picture 2" descr="cover.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1487422"/>
            <a:ext cx="3886200" cy="4818887"/>
          </a:xfrm>
          <a:prstGeom prst="rect">
            <a:avLst/>
          </a:prstGeom>
        </p:spPr>
      </p:pic>
    </p:spTree>
    <p:extLst>
      <p:ext uri="{BB962C8B-B14F-4D97-AF65-F5344CB8AC3E}">
        <p14:creationId xmlns:p14="http://schemas.microsoft.com/office/powerpoint/2010/main" val="39795400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Evaluating </a:t>
            </a:r>
            <a:r>
              <a:rPr lang="en-US" dirty="0" smtClean="0"/>
              <a:t>Psychodynamic</a:t>
            </a:r>
            <a:br>
              <a:rPr lang="en-US" dirty="0" smtClean="0"/>
            </a:br>
            <a:r>
              <a:rPr lang="en-US" dirty="0" smtClean="0"/>
              <a:t>Theories </a:t>
            </a:r>
            <a:r>
              <a:rPr lang="en-US" sz="2000" dirty="0" smtClean="0"/>
              <a:t>(2 </a:t>
            </a:r>
            <a:r>
              <a:rPr lang="en-US" sz="2000" dirty="0"/>
              <a:t>of </a:t>
            </a:r>
            <a:r>
              <a:rPr lang="en-US" sz="2000" dirty="0" smtClean="0"/>
              <a:t>2) </a:t>
            </a:r>
            <a:endParaRPr lang="en-US" sz="2000" dirty="0"/>
          </a:p>
        </p:txBody>
      </p:sp>
      <p:sp>
        <p:nvSpPr>
          <p:cNvPr id="3" name="Content Placeholder 2"/>
          <p:cNvSpPr>
            <a:spLocks noGrp="1"/>
          </p:cNvSpPr>
          <p:nvPr>
            <p:ph idx="1"/>
          </p:nvPr>
        </p:nvSpPr>
        <p:spPr/>
        <p:txBody>
          <a:bodyPr/>
          <a:lstStyle/>
          <a:p>
            <a:r>
              <a:rPr lang="en-US" dirty="0"/>
              <a:t>However, some psychodynamic ideas have received empirical </a:t>
            </a:r>
            <a:r>
              <a:rPr lang="en-US" dirty="0" smtClean="0"/>
              <a:t>support.</a:t>
            </a:r>
          </a:p>
          <a:p>
            <a:r>
              <a:rPr lang="en-US" dirty="0" smtClean="0"/>
              <a:t>These include </a:t>
            </a:r>
            <a:r>
              <a:rPr lang="en-US" dirty="0"/>
              <a:t>the existence </a:t>
            </a:r>
            <a:r>
              <a:rPr lang="en-US" dirty="0" smtClean="0"/>
              <a:t>of:</a:t>
            </a:r>
          </a:p>
          <a:p>
            <a:pPr lvl="1"/>
            <a:r>
              <a:rPr lang="en-US" dirty="0" smtClean="0"/>
              <a:t>nonconscious processes</a:t>
            </a:r>
          </a:p>
          <a:p>
            <a:pPr lvl="1"/>
            <a:r>
              <a:rPr lang="en-US" dirty="0" smtClean="0"/>
              <a:t>defenses</a:t>
            </a:r>
          </a:p>
          <a:p>
            <a:r>
              <a:rPr lang="en-US" dirty="0" smtClean="0"/>
              <a:t>Research </a:t>
            </a:r>
            <a:r>
              <a:rPr lang="en-US" dirty="0"/>
              <a:t>has </a:t>
            </a:r>
            <a:r>
              <a:rPr lang="en-US" dirty="0" smtClean="0"/>
              <a:t>also confirmed that </a:t>
            </a:r>
            <a:r>
              <a:rPr lang="en-US" dirty="0"/>
              <a:t>we are often unaware of </a:t>
            </a:r>
            <a:r>
              <a:rPr lang="en-US" dirty="0" smtClean="0"/>
              <a:t>the motives </a:t>
            </a:r>
            <a:r>
              <a:rPr lang="en-US" dirty="0"/>
              <a:t>behind our own puzzling or self-defeating actions.</a:t>
            </a:r>
          </a:p>
        </p:txBody>
      </p:sp>
    </p:spTree>
    <p:extLst>
      <p:ext uri="{BB962C8B-B14F-4D97-AF65-F5344CB8AC3E}">
        <p14:creationId xmlns:p14="http://schemas.microsoft.com/office/powerpoint/2010/main" val="33281366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The Modern Study of Personality </a:t>
            </a:r>
          </a:p>
        </p:txBody>
      </p:sp>
      <p:sp>
        <p:nvSpPr>
          <p:cNvPr id="5" name="Content Placeholder 4"/>
          <p:cNvSpPr>
            <a:spLocks noGrp="1"/>
          </p:cNvSpPr>
          <p:nvPr>
            <p:ph idx="1"/>
          </p:nvPr>
        </p:nvSpPr>
        <p:spPr/>
        <p:txBody>
          <a:bodyPr/>
          <a:lstStyle/>
          <a:p>
            <a:r>
              <a:rPr lang="en-US" sz="2800" b="1" dirty="0"/>
              <a:t>LO 14.2.A</a:t>
            </a:r>
            <a:r>
              <a:rPr lang="en-US" sz="2800" dirty="0"/>
              <a:t> Outline some ways in which objective personality inventories differ from popular personality tests used in business, dating, or other areas.</a:t>
            </a:r>
          </a:p>
          <a:p>
            <a:r>
              <a:rPr lang="en-US" sz="2800" b="1" dirty="0"/>
              <a:t>LO 14.2.B</a:t>
            </a:r>
            <a:r>
              <a:rPr lang="en-US" sz="2800" dirty="0"/>
              <a:t> List the Big Five personality dimensions, and describe the characteristics of each one. </a:t>
            </a:r>
          </a:p>
        </p:txBody>
      </p:sp>
    </p:spTree>
    <p:extLst>
      <p:ext uri="{BB962C8B-B14F-4D97-AF65-F5344CB8AC3E}">
        <p14:creationId xmlns:p14="http://schemas.microsoft.com/office/powerpoint/2010/main" val="7539017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Popular Personality Tests </a:t>
            </a:r>
            <a:r>
              <a:rPr lang="en-US" sz="2000" dirty="0" smtClean="0"/>
              <a:t>(1 </a:t>
            </a:r>
            <a:r>
              <a:rPr lang="en-US" sz="2000" dirty="0"/>
              <a:t>of </a:t>
            </a:r>
            <a:r>
              <a:rPr lang="en-US" sz="2000" dirty="0" smtClean="0"/>
              <a:t>2) </a:t>
            </a:r>
            <a:endParaRPr lang="en-US" dirty="0"/>
          </a:p>
        </p:txBody>
      </p:sp>
      <p:sp>
        <p:nvSpPr>
          <p:cNvPr id="3" name="Content Placeholder 2"/>
          <p:cNvSpPr>
            <a:spLocks noGrp="1"/>
          </p:cNvSpPr>
          <p:nvPr>
            <p:ph idx="1"/>
          </p:nvPr>
        </p:nvSpPr>
        <p:spPr/>
        <p:txBody>
          <a:bodyPr/>
          <a:lstStyle/>
          <a:p>
            <a:r>
              <a:rPr lang="en-US" dirty="0" smtClean="0"/>
              <a:t>Unscientific </a:t>
            </a:r>
            <a:r>
              <a:rPr lang="en-US" dirty="0"/>
              <a:t>tests of personality types </a:t>
            </a:r>
            <a:r>
              <a:rPr lang="en-US" dirty="0" smtClean="0"/>
              <a:t>are aimed at predicting:</a:t>
            </a:r>
          </a:p>
          <a:p>
            <a:pPr lvl="1"/>
            <a:r>
              <a:rPr lang="en-US" dirty="0" smtClean="0"/>
              <a:t>how </a:t>
            </a:r>
            <a:r>
              <a:rPr lang="en-US" dirty="0"/>
              <a:t>people will do at </a:t>
            </a:r>
            <a:r>
              <a:rPr lang="en-US" dirty="0" smtClean="0"/>
              <a:t>work</a:t>
            </a:r>
          </a:p>
          <a:p>
            <a:pPr lvl="1"/>
            <a:r>
              <a:rPr lang="en-US" dirty="0" smtClean="0"/>
              <a:t>whether </a:t>
            </a:r>
            <a:r>
              <a:rPr lang="en-US" dirty="0"/>
              <a:t>they will get along with </a:t>
            </a:r>
            <a:r>
              <a:rPr lang="en-US" dirty="0" smtClean="0"/>
              <a:t>others </a:t>
            </a:r>
          </a:p>
          <a:p>
            <a:pPr lvl="1"/>
            <a:r>
              <a:rPr lang="en-US" dirty="0" smtClean="0"/>
              <a:t>whether they </a:t>
            </a:r>
            <a:r>
              <a:rPr lang="en-US" dirty="0"/>
              <a:t>will succeed as leaders</a:t>
            </a:r>
            <a:endParaRPr lang="en-US" dirty="0" smtClean="0"/>
          </a:p>
          <a:p>
            <a:r>
              <a:rPr lang="en-US" dirty="0" smtClean="0"/>
              <a:t>But popular </a:t>
            </a:r>
            <a:r>
              <a:rPr lang="en-US" dirty="0"/>
              <a:t>tests that divide personality into “types” are not valid or reliable</a:t>
            </a:r>
            <a:r>
              <a:rPr lang="en-US" dirty="0" smtClean="0"/>
              <a:t>.</a:t>
            </a:r>
          </a:p>
          <a:p>
            <a:pPr lvl="1"/>
            <a:r>
              <a:rPr lang="en-US" dirty="0" smtClean="0"/>
              <a:t>Example: Myers-Briggs </a:t>
            </a:r>
            <a:endParaRPr lang="en-US" dirty="0"/>
          </a:p>
        </p:txBody>
      </p:sp>
    </p:spTree>
    <p:extLst>
      <p:ext uri="{BB962C8B-B14F-4D97-AF65-F5344CB8AC3E}">
        <p14:creationId xmlns:p14="http://schemas.microsoft.com/office/powerpoint/2010/main" val="14264546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Popular Personality Tests </a:t>
            </a:r>
            <a:r>
              <a:rPr lang="en-US" sz="2000" dirty="0" smtClean="0"/>
              <a:t>(2 </a:t>
            </a:r>
            <a:r>
              <a:rPr lang="en-US" sz="2000" dirty="0"/>
              <a:t>of </a:t>
            </a:r>
            <a:r>
              <a:rPr lang="en-US" sz="2000" dirty="0" smtClean="0"/>
              <a:t>2) </a:t>
            </a:r>
            <a:endParaRPr lang="en-US" dirty="0"/>
          </a:p>
        </p:txBody>
      </p:sp>
      <p:sp>
        <p:nvSpPr>
          <p:cNvPr id="3" name="Content Placeholder 2"/>
          <p:cNvSpPr>
            <a:spLocks noGrp="1"/>
          </p:cNvSpPr>
          <p:nvPr>
            <p:ph idx="1"/>
          </p:nvPr>
        </p:nvSpPr>
        <p:spPr/>
        <p:txBody>
          <a:bodyPr/>
          <a:lstStyle/>
          <a:p>
            <a:r>
              <a:rPr lang="en-US" dirty="0"/>
              <a:t>In research, psychologists typically rely on </a:t>
            </a:r>
            <a:r>
              <a:rPr lang="en-US" i="1" dirty="0"/>
              <a:t>objective tests (inventories) </a:t>
            </a:r>
            <a:r>
              <a:rPr lang="en-US" dirty="0"/>
              <a:t>to identify and study personality traits and disorders</a:t>
            </a:r>
            <a:r>
              <a:rPr lang="en-US" dirty="0" smtClean="0"/>
              <a:t>.</a:t>
            </a:r>
          </a:p>
          <a:p>
            <a:r>
              <a:rPr lang="en-US" dirty="0"/>
              <a:t>They provide </a:t>
            </a:r>
            <a:r>
              <a:rPr lang="en-US" dirty="0" smtClean="0"/>
              <a:t>information about </a:t>
            </a:r>
            <a:r>
              <a:rPr lang="en-US" dirty="0"/>
              <a:t>countless aspects of personality, </a:t>
            </a:r>
            <a:r>
              <a:rPr lang="en-US" dirty="0" smtClean="0"/>
              <a:t>including:</a:t>
            </a:r>
          </a:p>
          <a:p>
            <a:pPr lvl="1"/>
            <a:r>
              <a:rPr lang="en-US" dirty="0" smtClean="0"/>
              <a:t>values</a:t>
            </a:r>
          </a:p>
          <a:p>
            <a:pPr lvl="1"/>
            <a:r>
              <a:rPr lang="en-US" dirty="0" smtClean="0"/>
              <a:t>interests</a:t>
            </a:r>
          </a:p>
          <a:p>
            <a:pPr lvl="1"/>
            <a:r>
              <a:rPr lang="en-US" dirty="0" smtClean="0"/>
              <a:t>self</a:t>
            </a:r>
            <a:r>
              <a:rPr lang="en-US" dirty="0"/>
              <a:t>-</a:t>
            </a:r>
            <a:r>
              <a:rPr lang="en-US" dirty="0" smtClean="0"/>
              <a:t>esteem</a:t>
            </a:r>
          </a:p>
          <a:p>
            <a:pPr lvl="1"/>
            <a:r>
              <a:rPr lang="en-US" dirty="0" smtClean="0"/>
              <a:t>emotional problems</a:t>
            </a:r>
            <a:r>
              <a:rPr lang="en-US" dirty="0"/>
              <a:t>, </a:t>
            </a:r>
            <a:r>
              <a:rPr lang="en-US" dirty="0" smtClean="0"/>
              <a:t>and</a:t>
            </a:r>
          </a:p>
          <a:p>
            <a:pPr lvl="1"/>
            <a:r>
              <a:rPr lang="en-US" dirty="0" smtClean="0"/>
              <a:t>typical </a:t>
            </a:r>
            <a:r>
              <a:rPr lang="en-US" dirty="0"/>
              <a:t>ways of responding to situations</a:t>
            </a:r>
            <a:r>
              <a:rPr lang="en-US" dirty="0" smtClean="0"/>
              <a:t> </a:t>
            </a:r>
            <a:endParaRPr lang="en-US" dirty="0"/>
          </a:p>
        </p:txBody>
      </p:sp>
    </p:spTree>
    <p:extLst>
      <p:ext uri="{BB962C8B-B14F-4D97-AF65-F5344CB8AC3E}">
        <p14:creationId xmlns:p14="http://schemas.microsoft.com/office/powerpoint/2010/main" val="39641983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Core Personality Traits </a:t>
            </a:r>
            <a:r>
              <a:rPr lang="en-US" sz="2000" dirty="0" smtClean="0"/>
              <a:t>(1 </a:t>
            </a:r>
            <a:r>
              <a:rPr lang="en-US" sz="2000" dirty="0"/>
              <a:t>of </a:t>
            </a:r>
            <a:r>
              <a:rPr lang="en-US" sz="2000" dirty="0" smtClean="0"/>
              <a:t>4) </a:t>
            </a:r>
            <a:endParaRPr lang="en-US" dirty="0"/>
          </a:p>
        </p:txBody>
      </p:sp>
      <p:sp>
        <p:nvSpPr>
          <p:cNvPr id="3" name="Content Placeholder 2"/>
          <p:cNvSpPr>
            <a:spLocks noGrp="1"/>
          </p:cNvSpPr>
          <p:nvPr>
            <p:ph idx="1"/>
          </p:nvPr>
        </p:nvSpPr>
        <p:spPr/>
        <p:txBody>
          <a:bodyPr/>
          <a:lstStyle/>
          <a:p>
            <a:r>
              <a:rPr lang="en-US" dirty="0"/>
              <a:t>Gordon Allport argued that people </a:t>
            </a:r>
            <a:r>
              <a:rPr lang="en-US" dirty="0" smtClean="0"/>
              <a:t>have:</a:t>
            </a:r>
          </a:p>
          <a:p>
            <a:pPr lvl="1"/>
            <a:r>
              <a:rPr lang="en-US" dirty="0" smtClean="0"/>
              <a:t>a </a:t>
            </a:r>
            <a:r>
              <a:rPr lang="en-US" dirty="0"/>
              <a:t>few </a:t>
            </a:r>
            <a:r>
              <a:rPr lang="en-US" i="1" dirty="0"/>
              <a:t>central traits</a:t>
            </a:r>
            <a:r>
              <a:rPr lang="en-US" dirty="0"/>
              <a:t> that are key to their personalities </a:t>
            </a:r>
            <a:r>
              <a:rPr lang="en-US" dirty="0" smtClean="0"/>
              <a:t>and</a:t>
            </a:r>
          </a:p>
          <a:p>
            <a:pPr lvl="1"/>
            <a:r>
              <a:rPr lang="en-US" dirty="0" smtClean="0"/>
              <a:t>a </a:t>
            </a:r>
            <a:r>
              <a:rPr lang="en-US" dirty="0"/>
              <a:t>greater number of </a:t>
            </a:r>
            <a:r>
              <a:rPr lang="en-US" i="1" dirty="0"/>
              <a:t>secondary traits</a:t>
            </a:r>
            <a:r>
              <a:rPr lang="en-US" dirty="0"/>
              <a:t> that are less </a:t>
            </a:r>
            <a:r>
              <a:rPr lang="en-US" dirty="0" smtClean="0"/>
              <a:t>fundamental</a:t>
            </a:r>
          </a:p>
          <a:p>
            <a:r>
              <a:rPr lang="en-US" dirty="0"/>
              <a:t>Raymond Cattell advanced the study of this issue by applying a </a:t>
            </a:r>
            <a:r>
              <a:rPr lang="en-US" dirty="0" smtClean="0"/>
              <a:t>statistical method called </a:t>
            </a:r>
            <a:r>
              <a:rPr lang="en-US" i="1" dirty="0" smtClean="0"/>
              <a:t>factor analysis.</a:t>
            </a:r>
          </a:p>
          <a:p>
            <a:r>
              <a:rPr lang="en-US" dirty="0" smtClean="0"/>
              <a:t>It identified </a:t>
            </a:r>
            <a:r>
              <a:rPr lang="en-US" dirty="0"/>
              <a:t>clusters of traits that he considered the basic components of personality</a:t>
            </a:r>
            <a:r>
              <a:rPr lang="en-US" dirty="0" smtClean="0"/>
              <a:t>.</a:t>
            </a:r>
            <a:endParaRPr lang="en-US" dirty="0"/>
          </a:p>
        </p:txBody>
      </p:sp>
    </p:spTree>
    <p:extLst>
      <p:ext uri="{BB962C8B-B14F-4D97-AF65-F5344CB8AC3E}">
        <p14:creationId xmlns:p14="http://schemas.microsoft.com/office/powerpoint/2010/main" val="37705804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Core Personality Traits </a:t>
            </a:r>
            <a:r>
              <a:rPr lang="en-US" sz="2000" dirty="0" smtClean="0"/>
              <a:t>(2 </a:t>
            </a:r>
            <a:r>
              <a:rPr lang="en-US" sz="2000" dirty="0"/>
              <a:t>of </a:t>
            </a:r>
            <a:r>
              <a:rPr lang="en-US" sz="2000" dirty="0" smtClean="0"/>
              <a:t>4) </a:t>
            </a:r>
            <a:endParaRPr lang="en-US" dirty="0"/>
          </a:p>
        </p:txBody>
      </p:sp>
      <p:sp>
        <p:nvSpPr>
          <p:cNvPr id="3" name="Content Placeholder 2"/>
          <p:cNvSpPr>
            <a:spLocks noGrp="1"/>
          </p:cNvSpPr>
          <p:nvPr>
            <p:ph idx="1"/>
          </p:nvPr>
        </p:nvSpPr>
        <p:spPr/>
        <p:txBody>
          <a:bodyPr/>
          <a:lstStyle/>
          <a:p>
            <a:r>
              <a:rPr lang="en-US" dirty="0" smtClean="0"/>
              <a:t>Today, studies </a:t>
            </a:r>
            <a:r>
              <a:rPr lang="en-US" dirty="0"/>
              <a:t>around the world provide strong evidence for the </a:t>
            </a:r>
            <a:r>
              <a:rPr lang="en-US" i="1" dirty="0"/>
              <a:t>Big Five</a:t>
            </a:r>
            <a:r>
              <a:rPr lang="en-US" dirty="0"/>
              <a:t> dimensions of personality</a:t>
            </a:r>
            <a:r>
              <a:rPr lang="en-US" dirty="0" smtClean="0"/>
              <a:t>:</a:t>
            </a:r>
          </a:p>
          <a:p>
            <a:pPr lvl="1"/>
            <a:r>
              <a:rPr lang="en-US" dirty="0" smtClean="0"/>
              <a:t>extroversion </a:t>
            </a:r>
            <a:r>
              <a:rPr lang="en-US" dirty="0"/>
              <a:t>versus </a:t>
            </a:r>
            <a:r>
              <a:rPr lang="en-US" dirty="0" smtClean="0"/>
              <a:t>introversion</a:t>
            </a:r>
          </a:p>
          <a:p>
            <a:pPr lvl="1"/>
            <a:r>
              <a:rPr lang="en-US" dirty="0" smtClean="0"/>
              <a:t>neuroticism </a:t>
            </a:r>
            <a:r>
              <a:rPr lang="en-US" dirty="0"/>
              <a:t>(negative emotionality) versus emotional </a:t>
            </a:r>
            <a:r>
              <a:rPr lang="en-US" dirty="0" smtClean="0"/>
              <a:t>stability</a:t>
            </a:r>
          </a:p>
          <a:p>
            <a:pPr lvl="1"/>
            <a:r>
              <a:rPr lang="en-US" dirty="0" smtClean="0"/>
              <a:t>agreeableness </a:t>
            </a:r>
            <a:r>
              <a:rPr lang="en-US" dirty="0"/>
              <a:t>versus </a:t>
            </a:r>
            <a:r>
              <a:rPr lang="en-US" dirty="0" smtClean="0"/>
              <a:t>antagonism</a:t>
            </a:r>
          </a:p>
          <a:p>
            <a:pPr lvl="1"/>
            <a:r>
              <a:rPr lang="en-US" dirty="0" smtClean="0"/>
              <a:t>conscientiousness </a:t>
            </a:r>
            <a:r>
              <a:rPr lang="en-US" dirty="0"/>
              <a:t>versus </a:t>
            </a:r>
            <a:r>
              <a:rPr lang="en-US" dirty="0" smtClean="0"/>
              <a:t>impulsiveness</a:t>
            </a:r>
          </a:p>
          <a:p>
            <a:pPr lvl="1"/>
            <a:r>
              <a:rPr lang="en-US" dirty="0" smtClean="0"/>
              <a:t>openness </a:t>
            </a:r>
            <a:r>
              <a:rPr lang="en-US" dirty="0"/>
              <a:t>to experience versus resistance to new </a:t>
            </a:r>
            <a:r>
              <a:rPr lang="en-US" dirty="0" smtClean="0"/>
              <a:t>experience</a:t>
            </a:r>
            <a:endParaRPr lang="en-US" dirty="0"/>
          </a:p>
        </p:txBody>
      </p:sp>
    </p:spTree>
    <p:extLst>
      <p:ext uri="{BB962C8B-B14F-4D97-AF65-F5344CB8AC3E}">
        <p14:creationId xmlns:p14="http://schemas.microsoft.com/office/powerpoint/2010/main" val="25220646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Core Personality Traits </a:t>
            </a:r>
            <a:r>
              <a:rPr lang="en-US" sz="2000" dirty="0" smtClean="0"/>
              <a:t>(3 </a:t>
            </a:r>
            <a:r>
              <a:rPr lang="en-US" sz="2000" dirty="0"/>
              <a:t>of </a:t>
            </a:r>
            <a:r>
              <a:rPr lang="en-US" sz="2000" dirty="0" smtClean="0"/>
              <a:t>4) </a:t>
            </a:r>
            <a:endParaRPr lang="en-US" dirty="0"/>
          </a:p>
        </p:txBody>
      </p:sp>
      <p:sp>
        <p:nvSpPr>
          <p:cNvPr id="3" name="Content Placeholder 2"/>
          <p:cNvSpPr>
            <a:spLocks noGrp="1"/>
          </p:cNvSpPr>
          <p:nvPr>
            <p:ph idx="1"/>
          </p:nvPr>
        </p:nvSpPr>
        <p:spPr/>
        <p:txBody>
          <a:bodyPr/>
          <a:lstStyle/>
          <a:p>
            <a:r>
              <a:rPr lang="en-US" dirty="0"/>
              <a:t>Although these dimensions are quite stable, some of them do change over the lifespan, </a:t>
            </a:r>
            <a:r>
              <a:rPr lang="en-US" dirty="0" smtClean="0"/>
              <a:t>reflecting:</a:t>
            </a:r>
          </a:p>
          <a:p>
            <a:pPr lvl="1"/>
            <a:r>
              <a:rPr lang="en-US" dirty="0" smtClean="0"/>
              <a:t>maturational development</a:t>
            </a:r>
          </a:p>
          <a:p>
            <a:pPr lvl="1"/>
            <a:r>
              <a:rPr lang="en-US" dirty="0" smtClean="0"/>
              <a:t>societal </a:t>
            </a:r>
            <a:r>
              <a:rPr lang="en-US" dirty="0"/>
              <a:t>events, </a:t>
            </a:r>
            <a:r>
              <a:rPr lang="en-US" dirty="0" smtClean="0"/>
              <a:t>and</a:t>
            </a:r>
          </a:p>
          <a:p>
            <a:pPr lvl="1"/>
            <a:r>
              <a:rPr lang="en-US" dirty="0" smtClean="0"/>
              <a:t>adult responsibilities</a:t>
            </a:r>
          </a:p>
          <a:p>
            <a:r>
              <a:rPr lang="en-US" dirty="0"/>
              <a:t>The Big Five do not provide a complete picture of </a:t>
            </a:r>
            <a:r>
              <a:rPr lang="en-US" dirty="0" smtClean="0"/>
              <a:t>personality.</a:t>
            </a:r>
          </a:p>
          <a:p>
            <a:pPr lvl="1"/>
            <a:r>
              <a:rPr lang="en-US" dirty="0" smtClean="0"/>
              <a:t>mental disorders are missing</a:t>
            </a:r>
          </a:p>
          <a:p>
            <a:pPr lvl="1"/>
            <a:r>
              <a:rPr lang="en-US" dirty="0" smtClean="0"/>
              <a:t>other significant traits are missing</a:t>
            </a:r>
            <a:endParaRPr lang="en-US" dirty="0"/>
          </a:p>
        </p:txBody>
      </p:sp>
    </p:spTree>
    <p:extLst>
      <p:ext uri="{BB962C8B-B14F-4D97-AF65-F5344CB8AC3E}">
        <p14:creationId xmlns:p14="http://schemas.microsoft.com/office/powerpoint/2010/main" val="14170195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Core Personality Traits </a:t>
            </a:r>
            <a:r>
              <a:rPr lang="en-US" sz="2000" b="1" dirty="0" smtClean="0"/>
              <a:t>(4 </a:t>
            </a:r>
            <a:r>
              <a:rPr lang="en-US" sz="2000" b="1" dirty="0"/>
              <a:t>of </a:t>
            </a:r>
            <a:r>
              <a:rPr lang="en-US" sz="2000" b="1" dirty="0" smtClean="0"/>
              <a:t>4) </a:t>
            </a:r>
            <a:br>
              <a:rPr lang="en-US" sz="2000" b="1" dirty="0" smtClean="0"/>
            </a:br>
            <a:r>
              <a:rPr lang="en-US" b="1" dirty="0" smtClean="0"/>
              <a:t>Figure 14.1</a:t>
            </a:r>
            <a:br>
              <a:rPr lang="en-US" b="1" dirty="0" smtClean="0"/>
            </a:br>
            <a:r>
              <a:rPr lang="en-US" b="1" dirty="0"/>
              <a:t>Consistency and Change in Personality over the Lifespan</a:t>
            </a:r>
          </a:p>
        </p:txBody>
      </p:sp>
      <p:sp>
        <p:nvSpPr>
          <p:cNvPr id="4" name="Text Placeholder 3"/>
          <p:cNvSpPr>
            <a:spLocks noGrp="1"/>
          </p:cNvSpPr>
          <p:nvPr>
            <p:ph type="body" sz="quarter" idx="13"/>
          </p:nvPr>
        </p:nvSpPr>
        <p:spPr/>
        <p:txBody>
          <a:bodyPr/>
          <a:lstStyle/>
          <a:p>
            <a:r>
              <a:rPr lang="en-US" dirty="0" smtClean="0"/>
              <a:t>(</a:t>
            </a:r>
            <a:r>
              <a:rPr lang="en-US" dirty="0"/>
              <a:t>Costa et al., 1999</a:t>
            </a:r>
            <a:r>
              <a:rPr lang="en-US" dirty="0" smtClean="0"/>
              <a:t>)</a:t>
            </a:r>
            <a:endParaRPr lang="en-US" dirty="0"/>
          </a:p>
        </p:txBody>
      </p:sp>
      <p:pic>
        <p:nvPicPr>
          <p:cNvPr id="3" name="Picture 2" descr="Two graphs. The first graph plots neuroticism score versus age in years, for intervals 16 to 21, 22 to 29, 30 to 49, and 50. The graph shows the scores for Americans, Germans, and Spanish. The American graph falls steadily from 57 between 16 and 21 to 49 when they reach 50 and above. The German and Spanish graph roughly follow the same trajectory falling from 53 at 16 to 21 to 47 at 50 and above, the Spanish from 30 to 49 experience a slight increase to 52, that the German graph does not. The second graph plots conscientiousness score versus age in years, and it also compares American, German, and Spanish scores. The American graph rises from 44 at 16 to 21, to 51 at 22 to 29, rises to 53 at 30 to 49, and then falls to 52 at 50 and above. The German graph rises from 47 at 16 to 21, levels out at 50 between 22 and 49, and then rises to 52 at 50 and above. The Spanish graph rises from 16 to 21 to 54 at 50 and ove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2133600"/>
            <a:ext cx="8675006" cy="3657600"/>
          </a:xfrm>
          <a:prstGeom prst="rect">
            <a:avLst/>
          </a:prstGeom>
        </p:spPr>
      </p:pic>
    </p:spTree>
    <p:extLst>
      <p:ext uri="{BB962C8B-B14F-4D97-AF65-F5344CB8AC3E}">
        <p14:creationId xmlns:p14="http://schemas.microsoft.com/office/powerpoint/2010/main" val="39221979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Genetic Influences on Personality </a:t>
            </a:r>
          </a:p>
        </p:txBody>
      </p:sp>
      <p:sp>
        <p:nvSpPr>
          <p:cNvPr id="5" name="Content Placeholder 4"/>
          <p:cNvSpPr>
            <a:spLocks noGrp="1"/>
          </p:cNvSpPr>
          <p:nvPr>
            <p:ph idx="1"/>
          </p:nvPr>
        </p:nvSpPr>
        <p:spPr/>
        <p:txBody>
          <a:bodyPr/>
          <a:lstStyle/>
          <a:p>
            <a:r>
              <a:rPr lang="en-US" sz="2800" b="1" dirty="0"/>
              <a:t>LO 14.3.A</a:t>
            </a:r>
            <a:r>
              <a:rPr lang="en-US" sz="2800" dirty="0"/>
              <a:t> Define what temperaments are, and discuss how they relate to personality traits.</a:t>
            </a:r>
          </a:p>
          <a:p>
            <a:r>
              <a:rPr lang="en-US" sz="2800" b="1" dirty="0"/>
              <a:t>LO 14.3.B</a:t>
            </a:r>
            <a:r>
              <a:rPr lang="en-US" sz="2800" dirty="0"/>
              <a:t> Explain how twin studies can be used to estimate the heritability of personality traits.</a:t>
            </a:r>
          </a:p>
          <a:p>
            <a:r>
              <a:rPr lang="en-US" sz="2800" b="1" dirty="0"/>
              <a:t>LO 14.3.C</a:t>
            </a:r>
            <a:r>
              <a:rPr lang="en-US" sz="2800" dirty="0"/>
              <a:t> Summarize the arguments for and against the conclusion that personality “is all in our genes.” </a:t>
            </a:r>
          </a:p>
        </p:txBody>
      </p:sp>
    </p:spTree>
    <p:extLst>
      <p:ext uri="{BB962C8B-B14F-4D97-AF65-F5344CB8AC3E}">
        <p14:creationId xmlns:p14="http://schemas.microsoft.com/office/powerpoint/2010/main" val="11082808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Heredity and </a:t>
            </a:r>
            <a:r>
              <a:rPr lang="en-US" dirty="0" smtClean="0"/>
              <a:t>Temperament</a:t>
            </a:r>
            <a:r>
              <a:rPr lang="en-US" sz="2000" dirty="0" smtClean="0"/>
              <a:t> </a:t>
            </a:r>
            <a:endParaRPr lang="en-US" dirty="0"/>
          </a:p>
        </p:txBody>
      </p:sp>
      <p:sp>
        <p:nvSpPr>
          <p:cNvPr id="3" name="Content Placeholder 2"/>
          <p:cNvSpPr>
            <a:spLocks noGrp="1"/>
          </p:cNvSpPr>
          <p:nvPr>
            <p:ph idx="1"/>
          </p:nvPr>
        </p:nvSpPr>
        <p:spPr/>
        <p:txBody>
          <a:bodyPr/>
          <a:lstStyle/>
          <a:p>
            <a:r>
              <a:rPr lang="en-US" dirty="0"/>
              <a:t>In human beings, individual differences in </a:t>
            </a:r>
            <a:r>
              <a:rPr lang="en-US" i="1" dirty="0" smtClean="0"/>
              <a:t>temperaments</a:t>
            </a:r>
            <a:r>
              <a:rPr lang="en-US" dirty="0"/>
              <a:t> </a:t>
            </a:r>
            <a:r>
              <a:rPr lang="en-US" dirty="0" smtClean="0"/>
              <a:t>emerge </a:t>
            </a:r>
            <a:r>
              <a:rPr lang="en-US" dirty="0"/>
              <a:t>at birth or early in </a:t>
            </a:r>
            <a:r>
              <a:rPr lang="en-US" dirty="0" smtClean="0"/>
              <a:t>life.</a:t>
            </a:r>
          </a:p>
          <a:p>
            <a:r>
              <a:rPr lang="en-US" dirty="0" smtClean="0"/>
              <a:t>These differences influence </a:t>
            </a:r>
            <a:r>
              <a:rPr lang="en-US" dirty="0"/>
              <a:t>subsequent personality development</a:t>
            </a:r>
            <a:r>
              <a:rPr lang="en-US" dirty="0" smtClean="0"/>
              <a:t>.</a:t>
            </a:r>
          </a:p>
          <a:p>
            <a:r>
              <a:rPr lang="en-US" dirty="0" smtClean="0"/>
              <a:t>They include:</a:t>
            </a:r>
          </a:p>
          <a:p>
            <a:pPr lvl="1"/>
            <a:r>
              <a:rPr lang="en-US" dirty="0" smtClean="0"/>
              <a:t>reactivity</a:t>
            </a:r>
          </a:p>
          <a:p>
            <a:pPr lvl="1"/>
            <a:r>
              <a:rPr lang="en-US" dirty="0" smtClean="0"/>
              <a:t>soothability, and</a:t>
            </a:r>
          </a:p>
          <a:p>
            <a:pPr lvl="1"/>
            <a:r>
              <a:rPr lang="en-US" dirty="0" smtClean="0"/>
              <a:t>positive </a:t>
            </a:r>
            <a:r>
              <a:rPr lang="en-US" dirty="0"/>
              <a:t>or negative </a:t>
            </a:r>
            <a:r>
              <a:rPr lang="en-US" dirty="0" smtClean="0"/>
              <a:t>emotionality</a:t>
            </a:r>
            <a:endParaRPr lang="en-US" dirty="0"/>
          </a:p>
        </p:txBody>
      </p:sp>
    </p:spTree>
    <p:extLst>
      <p:ext uri="{BB962C8B-B14F-4D97-AF65-F5344CB8AC3E}">
        <p14:creationId xmlns:p14="http://schemas.microsoft.com/office/powerpoint/2010/main" val="14094206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Psychodynamic Theories of Personality </a:t>
            </a:r>
          </a:p>
        </p:txBody>
      </p:sp>
      <p:sp>
        <p:nvSpPr>
          <p:cNvPr id="6" name="Content Placeholder 5"/>
          <p:cNvSpPr>
            <a:spLocks noGrp="1"/>
          </p:cNvSpPr>
          <p:nvPr>
            <p:ph idx="1"/>
          </p:nvPr>
        </p:nvSpPr>
        <p:spPr/>
        <p:txBody>
          <a:bodyPr/>
          <a:lstStyle/>
          <a:p>
            <a:r>
              <a:rPr lang="en-US" sz="2800" b="1" dirty="0"/>
              <a:t>LO 14.1.A</a:t>
            </a:r>
            <a:r>
              <a:rPr lang="en-US" sz="2800" dirty="0"/>
              <a:t> Describe the structure of personality according to psychoanalysis, five psychological defense mechanisms, and five stages of psychosexual development.</a:t>
            </a:r>
          </a:p>
          <a:p>
            <a:r>
              <a:rPr lang="en-US" sz="2800" b="1" dirty="0"/>
              <a:t>LO 14.1.B</a:t>
            </a:r>
            <a:r>
              <a:rPr lang="en-US" sz="2800" dirty="0"/>
              <a:t> Explain how the views of Carl Jung and the object-relations school differed from Sigmund </a:t>
            </a:r>
            <a:r>
              <a:rPr lang="en-US" sz="2800" dirty="0" smtClean="0"/>
              <a:t>Freud</a:t>
            </a:r>
            <a:r>
              <a:rPr lang="fr-FR" sz="2800" dirty="0" smtClean="0"/>
              <a:t>’</a:t>
            </a:r>
            <a:r>
              <a:rPr lang="en-US" sz="2800" dirty="0" smtClean="0"/>
              <a:t>s </a:t>
            </a:r>
            <a:r>
              <a:rPr lang="en-US" sz="2800" dirty="0"/>
              <a:t>approach to personality.</a:t>
            </a:r>
          </a:p>
          <a:p>
            <a:r>
              <a:rPr lang="en-US" sz="2800" b="1" dirty="0"/>
              <a:t>LO 14.1.C</a:t>
            </a:r>
            <a:r>
              <a:rPr lang="en-US" sz="2800" dirty="0"/>
              <a:t> Summarize three ways in which psychodynamic theories falter under scientific scrutiny. </a:t>
            </a:r>
          </a:p>
        </p:txBody>
      </p:sp>
    </p:spTree>
    <p:extLst>
      <p:ext uri="{BB962C8B-B14F-4D97-AF65-F5344CB8AC3E}">
        <p14:creationId xmlns:p14="http://schemas.microsoft.com/office/powerpoint/2010/main" val="40995398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Heredity and </a:t>
            </a:r>
            <a:r>
              <a:rPr lang="en-US" dirty="0" smtClean="0"/>
              <a:t>Traits</a:t>
            </a:r>
            <a:r>
              <a:rPr lang="en-US" sz="2000" dirty="0" smtClean="0"/>
              <a:t> </a:t>
            </a:r>
            <a:endParaRPr lang="en-US" dirty="0"/>
          </a:p>
        </p:txBody>
      </p:sp>
      <p:sp>
        <p:nvSpPr>
          <p:cNvPr id="3" name="Content Placeholder 2"/>
          <p:cNvSpPr>
            <a:spLocks noGrp="1"/>
          </p:cNvSpPr>
          <p:nvPr>
            <p:ph idx="1"/>
          </p:nvPr>
        </p:nvSpPr>
        <p:spPr/>
        <p:txBody>
          <a:bodyPr/>
          <a:lstStyle/>
          <a:p>
            <a:r>
              <a:rPr lang="en-US" i="1" dirty="0"/>
              <a:t>Heritability</a:t>
            </a:r>
            <a:r>
              <a:rPr lang="en-US" dirty="0"/>
              <a:t> refers to the proportion of </a:t>
            </a:r>
            <a:r>
              <a:rPr lang="en-US" dirty="0" smtClean="0"/>
              <a:t>the total </a:t>
            </a:r>
            <a:r>
              <a:rPr lang="en-US" dirty="0"/>
              <a:t>variation in a trait that is attributable to genetic variation within a group.</a:t>
            </a:r>
            <a:endParaRPr lang="en-US" dirty="0" smtClean="0"/>
          </a:p>
          <a:p>
            <a:r>
              <a:rPr lang="en-US" dirty="0" smtClean="0"/>
              <a:t>Behavioral</a:t>
            </a:r>
            <a:r>
              <a:rPr lang="en-US" dirty="0"/>
              <a:t>-genetic data from twin and adoption studies suggest that the heritability of many adult personality traits is about .50</a:t>
            </a:r>
            <a:r>
              <a:rPr lang="en-US" dirty="0" smtClean="0"/>
              <a:t>.</a:t>
            </a:r>
          </a:p>
          <a:p>
            <a:r>
              <a:rPr lang="en-US" dirty="0"/>
              <a:t>Genetic </a:t>
            </a:r>
            <a:r>
              <a:rPr lang="en-US" dirty="0" smtClean="0"/>
              <a:t>influences:</a:t>
            </a:r>
          </a:p>
          <a:p>
            <a:pPr lvl="1"/>
            <a:r>
              <a:rPr lang="en-US" dirty="0" smtClean="0"/>
              <a:t>create </a:t>
            </a:r>
            <a:r>
              <a:rPr lang="en-US" dirty="0"/>
              <a:t>dispositions </a:t>
            </a:r>
            <a:r>
              <a:rPr lang="en-US" dirty="0" smtClean="0"/>
              <a:t>and</a:t>
            </a:r>
          </a:p>
          <a:p>
            <a:pPr lvl="1"/>
            <a:r>
              <a:rPr lang="en-US" dirty="0" smtClean="0"/>
              <a:t>set </a:t>
            </a:r>
            <a:r>
              <a:rPr lang="en-US" dirty="0"/>
              <a:t>limits on the expression of specific </a:t>
            </a:r>
            <a:r>
              <a:rPr lang="en-US" dirty="0" smtClean="0"/>
              <a:t>traits</a:t>
            </a:r>
            <a:endParaRPr lang="en-US" dirty="0"/>
          </a:p>
        </p:txBody>
      </p:sp>
    </p:spTree>
    <p:extLst>
      <p:ext uri="{BB962C8B-B14F-4D97-AF65-F5344CB8AC3E}">
        <p14:creationId xmlns:p14="http://schemas.microsoft.com/office/powerpoint/2010/main" val="5128215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Evaluating Genetic </a:t>
            </a:r>
            <a:r>
              <a:rPr lang="en-US" dirty="0" smtClean="0"/>
              <a:t>Theories</a:t>
            </a:r>
            <a:r>
              <a:rPr lang="en-US" sz="2000" dirty="0" smtClean="0"/>
              <a:t> </a:t>
            </a:r>
            <a:endParaRPr lang="en-US" sz="2000" dirty="0"/>
          </a:p>
        </p:txBody>
      </p:sp>
      <p:sp>
        <p:nvSpPr>
          <p:cNvPr id="3" name="Content Placeholder 2"/>
          <p:cNvSpPr>
            <a:spLocks noGrp="1"/>
          </p:cNvSpPr>
          <p:nvPr>
            <p:ph idx="1"/>
          </p:nvPr>
        </p:nvSpPr>
        <p:spPr/>
        <p:txBody>
          <a:bodyPr/>
          <a:lstStyle/>
          <a:p>
            <a:r>
              <a:rPr lang="en-US" dirty="0"/>
              <a:t>Even traits that are highly heritable are often modified throughout life </a:t>
            </a:r>
            <a:r>
              <a:rPr lang="en-US" dirty="0" smtClean="0"/>
              <a:t>by:</a:t>
            </a:r>
          </a:p>
          <a:p>
            <a:pPr lvl="1"/>
            <a:r>
              <a:rPr lang="en-US" dirty="0" smtClean="0"/>
              <a:t>circumstances</a:t>
            </a:r>
          </a:p>
          <a:p>
            <a:pPr lvl="1"/>
            <a:r>
              <a:rPr lang="en-US" dirty="0" smtClean="0"/>
              <a:t>chance</a:t>
            </a:r>
            <a:r>
              <a:rPr lang="en-US" dirty="0"/>
              <a:t>, </a:t>
            </a:r>
            <a:r>
              <a:rPr lang="en-US" dirty="0" smtClean="0"/>
              <a:t>and</a:t>
            </a:r>
          </a:p>
          <a:p>
            <a:pPr lvl="1"/>
            <a:r>
              <a:rPr lang="en-US" dirty="0" smtClean="0"/>
              <a:t>learning</a:t>
            </a:r>
          </a:p>
          <a:p>
            <a:r>
              <a:rPr lang="en-US" dirty="0"/>
              <a:t>Conclusions that “biology is destiny” or our fates are controlled by our genes are not warranted</a:t>
            </a:r>
            <a:r>
              <a:rPr lang="en-US" dirty="0" smtClean="0"/>
              <a:t>.</a:t>
            </a:r>
          </a:p>
          <a:p>
            <a:r>
              <a:rPr lang="en-US" dirty="0" smtClean="0"/>
              <a:t>Having </a:t>
            </a:r>
            <a:r>
              <a:rPr lang="en-US" dirty="0"/>
              <a:t>a genetic </a:t>
            </a:r>
            <a:r>
              <a:rPr lang="en-US" i="1" dirty="0"/>
              <a:t>predisposition</a:t>
            </a:r>
            <a:r>
              <a:rPr lang="en-US" dirty="0"/>
              <a:t> does not necessarily imply genetic </a:t>
            </a:r>
            <a:r>
              <a:rPr lang="en-US" i="1" dirty="0"/>
              <a:t>inevitability</a:t>
            </a:r>
            <a:r>
              <a:rPr lang="en-US" dirty="0"/>
              <a:t>.</a:t>
            </a:r>
          </a:p>
        </p:txBody>
      </p:sp>
    </p:spTree>
    <p:extLst>
      <p:ext uri="{BB962C8B-B14F-4D97-AF65-F5344CB8AC3E}">
        <p14:creationId xmlns:p14="http://schemas.microsoft.com/office/powerpoint/2010/main" val="29470883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Environmental Influences on Personality </a:t>
            </a:r>
          </a:p>
        </p:txBody>
      </p:sp>
      <p:sp>
        <p:nvSpPr>
          <p:cNvPr id="5" name="Content Placeholder 4"/>
          <p:cNvSpPr>
            <a:spLocks noGrp="1"/>
          </p:cNvSpPr>
          <p:nvPr>
            <p:ph idx="1"/>
          </p:nvPr>
        </p:nvSpPr>
        <p:spPr/>
        <p:txBody>
          <a:bodyPr/>
          <a:lstStyle/>
          <a:p>
            <a:r>
              <a:rPr lang="en-US" sz="2800" b="1" dirty="0"/>
              <a:t>LO 14.4.A</a:t>
            </a:r>
            <a:r>
              <a:rPr lang="en-US" sz="2800" dirty="0"/>
              <a:t> Explain how reciprocal determinism and the nonshared environment contribute to our understanding of how traits and behavior can be shaped by the environment.</a:t>
            </a:r>
          </a:p>
          <a:p>
            <a:r>
              <a:rPr lang="en-US" sz="2800" b="1" dirty="0"/>
              <a:t>LO 14.4.B</a:t>
            </a:r>
            <a:r>
              <a:rPr lang="en-US" sz="2800" dirty="0"/>
              <a:t> Summarize three lines of evidence that suggest parental influence over </a:t>
            </a:r>
            <a:r>
              <a:rPr lang="en-US" sz="2800" dirty="0" smtClean="0"/>
              <a:t>children</a:t>
            </a:r>
            <a:r>
              <a:rPr lang="fr-FR" sz="2800" dirty="0" smtClean="0"/>
              <a:t>’</a:t>
            </a:r>
            <a:r>
              <a:rPr lang="en-US" sz="2800" dirty="0" smtClean="0"/>
              <a:t>s </a:t>
            </a:r>
            <a:r>
              <a:rPr lang="en-US" sz="2800" dirty="0"/>
              <a:t>personality development is limited.</a:t>
            </a:r>
          </a:p>
          <a:p>
            <a:r>
              <a:rPr lang="en-US" sz="2800" b="1" dirty="0"/>
              <a:t>LO 14.4.C</a:t>
            </a:r>
            <a:r>
              <a:rPr lang="en-US" sz="2800" dirty="0"/>
              <a:t> Discuss some ways in which peers influence the development of personality in children. </a:t>
            </a:r>
          </a:p>
        </p:txBody>
      </p:sp>
    </p:spTree>
    <p:extLst>
      <p:ext uri="{BB962C8B-B14F-4D97-AF65-F5344CB8AC3E}">
        <p14:creationId xmlns:p14="http://schemas.microsoft.com/office/powerpoint/2010/main" val="9508492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Situations and Social Learning </a:t>
            </a:r>
            <a:r>
              <a:rPr lang="en-US" sz="2000" dirty="0" smtClean="0"/>
              <a:t>(1 </a:t>
            </a:r>
            <a:r>
              <a:rPr lang="en-US" sz="2000" dirty="0"/>
              <a:t>of 3</a:t>
            </a:r>
            <a:r>
              <a:rPr lang="en-US" sz="2000" dirty="0" smtClean="0"/>
              <a:t>) </a:t>
            </a:r>
            <a:endParaRPr lang="en-US" dirty="0"/>
          </a:p>
        </p:txBody>
      </p:sp>
      <p:sp>
        <p:nvSpPr>
          <p:cNvPr id="3" name="Content Placeholder 2"/>
          <p:cNvSpPr>
            <a:spLocks noGrp="1"/>
          </p:cNvSpPr>
          <p:nvPr>
            <p:ph idx="1"/>
          </p:nvPr>
        </p:nvSpPr>
        <p:spPr/>
        <p:txBody>
          <a:bodyPr/>
          <a:lstStyle/>
          <a:p>
            <a:r>
              <a:rPr lang="en-US" dirty="0"/>
              <a:t>The very definition of a trait is that it is consistent across situations</a:t>
            </a:r>
            <a:r>
              <a:rPr lang="en-US" dirty="0" smtClean="0"/>
              <a:t>.</a:t>
            </a:r>
          </a:p>
          <a:p>
            <a:r>
              <a:rPr lang="en-US" dirty="0" smtClean="0"/>
              <a:t>But people </a:t>
            </a:r>
            <a:r>
              <a:rPr lang="en-US" dirty="0"/>
              <a:t>often behave inconsistently in different </a:t>
            </a:r>
            <a:r>
              <a:rPr lang="en-US" dirty="0" smtClean="0"/>
              <a:t>circumstances.</a:t>
            </a:r>
          </a:p>
          <a:p>
            <a:r>
              <a:rPr lang="en-US" dirty="0" smtClean="0"/>
              <a:t>The </a:t>
            </a:r>
            <a:r>
              <a:rPr lang="en-US" dirty="0"/>
              <a:t>reason for </a:t>
            </a:r>
            <a:r>
              <a:rPr lang="en-US" dirty="0" smtClean="0"/>
              <a:t>people</a:t>
            </a:r>
            <a:r>
              <a:rPr lang="fr-FR" dirty="0" smtClean="0"/>
              <a:t>’</a:t>
            </a:r>
            <a:r>
              <a:rPr lang="en-US" dirty="0" smtClean="0"/>
              <a:t>s </a:t>
            </a:r>
            <a:r>
              <a:rPr lang="en-US" dirty="0"/>
              <a:t>inconsistency </a:t>
            </a:r>
            <a:r>
              <a:rPr lang="en-US" dirty="0" smtClean="0"/>
              <a:t>is that </a:t>
            </a:r>
            <a:r>
              <a:rPr lang="en-US" dirty="0"/>
              <a:t>in different </a:t>
            </a:r>
            <a:r>
              <a:rPr lang="en-US" dirty="0" smtClean="0"/>
              <a:t>contexts, different </a:t>
            </a:r>
            <a:r>
              <a:rPr lang="en-US" dirty="0"/>
              <a:t>behaviors </a:t>
            </a:r>
            <a:r>
              <a:rPr lang="en-US" dirty="0" smtClean="0"/>
              <a:t>are:</a:t>
            </a:r>
          </a:p>
          <a:p>
            <a:pPr lvl="1"/>
            <a:r>
              <a:rPr lang="en-US" dirty="0" smtClean="0"/>
              <a:t>rewarded</a:t>
            </a:r>
          </a:p>
          <a:p>
            <a:pPr lvl="1"/>
            <a:r>
              <a:rPr lang="en-US" dirty="0" smtClean="0"/>
              <a:t>punished</a:t>
            </a:r>
            <a:r>
              <a:rPr lang="en-US" dirty="0"/>
              <a:t>, </a:t>
            </a:r>
            <a:r>
              <a:rPr lang="en-US" dirty="0" smtClean="0"/>
              <a:t>or</a:t>
            </a:r>
          </a:p>
          <a:p>
            <a:pPr lvl="1"/>
            <a:r>
              <a:rPr lang="en-US" dirty="0" smtClean="0"/>
              <a:t>ignored</a:t>
            </a:r>
            <a:endParaRPr lang="en-US" dirty="0"/>
          </a:p>
        </p:txBody>
      </p:sp>
    </p:spTree>
    <p:extLst>
      <p:ext uri="{BB962C8B-B14F-4D97-AF65-F5344CB8AC3E}">
        <p14:creationId xmlns:p14="http://schemas.microsoft.com/office/powerpoint/2010/main" val="26660692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Situations and Social Learning </a:t>
            </a:r>
            <a:r>
              <a:rPr lang="en-US" sz="2000" dirty="0" smtClean="0"/>
              <a:t>(2 </a:t>
            </a:r>
            <a:r>
              <a:rPr lang="en-US" sz="2000" dirty="0"/>
              <a:t>of </a:t>
            </a:r>
            <a:r>
              <a:rPr lang="en-US" sz="2000" dirty="0" smtClean="0"/>
              <a:t>3) </a:t>
            </a:r>
            <a:endParaRPr lang="en-US" dirty="0"/>
          </a:p>
        </p:txBody>
      </p:sp>
      <p:sp>
        <p:nvSpPr>
          <p:cNvPr id="3" name="Content Placeholder 2"/>
          <p:cNvSpPr>
            <a:spLocks noGrp="1"/>
          </p:cNvSpPr>
          <p:nvPr>
            <p:ph idx="1"/>
          </p:nvPr>
        </p:nvSpPr>
        <p:spPr/>
        <p:txBody>
          <a:bodyPr/>
          <a:lstStyle/>
          <a:p>
            <a:r>
              <a:rPr lang="en-US" dirty="0"/>
              <a:t>According to </a:t>
            </a:r>
            <a:r>
              <a:rPr lang="en-US" i="1" dirty="0"/>
              <a:t>social-cognitive learning theory</a:t>
            </a:r>
            <a:r>
              <a:rPr lang="en-US" dirty="0"/>
              <a:t>, personality results from the interaction of the environment and aspects of the </a:t>
            </a:r>
            <a:r>
              <a:rPr lang="en-US" dirty="0" smtClean="0"/>
              <a:t>individual.</a:t>
            </a:r>
          </a:p>
          <a:p>
            <a:r>
              <a:rPr lang="en-US" dirty="0" smtClean="0"/>
              <a:t>This process is known as </a:t>
            </a:r>
            <a:r>
              <a:rPr lang="en-US" i="1" dirty="0"/>
              <a:t>reciprocal determinism</a:t>
            </a:r>
            <a:r>
              <a:rPr lang="en-US" dirty="0" smtClean="0"/>
              <a:t>.</a:t>
            </a:r>
          </a:p>
          <a:p>
            <a:r>
              <a:rPr lang="en-US" dirty="0" smtClean="0"/>
              <a:t>Children are shaped by interactions involving:</a:t>
            </a:r>
          </a:p>
          <a:p>
            <a:pPr lvl="1"/>
            <a:r>
              <a:rPr lang="en-US" dirty="0" smtClean="0"/>
              <a:t>varied experiences that affect each differently</a:t>
            </a:r>
          </a:p>
          <a:p>
            <a:pPr lvl="1"/>
            <a:r>
              <a:rPr lang="en-US" dirty="0" smtClean="0"/>
              <a:t>chance </a:t>
            </a:r>
            <a:r>
              <a:rPr lang="en-US" dirty="0"/>
              <a:t>events that cannot be </a:t>
            </a:r>
            <a:r>
              <a:rPr lang="en-US" dirty="0" smtClean="0"/>
              <a:t>predicted</a:t>
            </a:r>
          </a:p>
          <a:p>
            <a:pPr lvl="1"/>
            <a:r>
              <a:rPr lang="en-US" dirty="0" smtClean="0"/>
              <a:t>situations </a:t>
            </a:r>
            <a:r>
              <a:rPr lang="en-US" dirty="0"/>
              <a:t>that </a:t>
            </a:r>
            <a:r>
              <a:rPr lang="en-US" dirty="0" smtClean="0"/>
              <a:t>they find </a:t>
            </a:r>
            <a:r>
              <a:rPr lang="en-US" dirty="0"/>
              <a:t>themselves in, </a:t>
            </a:r>
            <a:r>
              <a:rPr lang="en-US" dirty="0" smtClean="0"/>
              <a:t>and</a:t>
            </a:r>
          </a:p>
          <a:p>
            <a:pPr lvl="1"/>
            <a:r>
              <a:rPr lang="en-US" dirty="0" smtClean="0"/>
              <a:t>peer </a:t>
            </a:r>
            <a:r>
              <a:rPr lang="en-US" dirty="0"/>
              <a:t>groups that </a:t>
            </a:r>
            <a:r>
              <a:rPr lang="en-US" dirty="0" smtClean="0"/>
              <a:t>they belong </a:t>
            </a:r>
            <a:r>
              <a:rPr lang="en-US" dirty="0"/>
              <a:t>to</a:t>
            </a:r>
          </a:p>
        </p:txBody>
      </p:sp>
    </p:spTree>
    <p:extLst>
      <p:ext uri="{BB962C8B-B14F-4D97-AF65-F5344CB8AC3E}">
        <p14:creationId xmlns:p14="http://schemas.microsoft.com/office/powerpoint/2010/main" val="39148499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Situations and Social Learning </a:t>
            </a:r>
            <a:r>
              <a:rPr lang="en-US" sz="2000" b="1" dirty="0" smtClean="0"/>
              <a:t>(3 </a:t>
            </a:r>
            <a:r>
              <a:rPr lang="en-US" sz="2000" b="1" dirty="0"/>
              <a:t>of </a:t>
            </a:r>
            <a:r>
              <a:rPr lang="en-US" sz="2000" b="1" dirty="0" smtClean="0"/>
              <a:t>3)</a:t>
            </a:r>
            <a:br>
              <a:rPr lang="en-US" sz="2000" b="1" dirty="0" smtClean="0"/>
            </a:br>
            <a:r>
              <a:rPr lang="en-US" b="1" dirty="0" smtClean="0"/>
              <a:t>Page 516</a:t>
            </a:r>
            <a:br>
              <a:rPr lang="en-US" b="1" dirty="0" smtClean="0"/>
            </a:br>
            <a:r>
              <a:rPr lang="en-US" b="1" dirty="0" smtClean="0"/>
              <a:t>Reciprocal Determinism </a:t>
            </a:r>
            <a:endParaRPr lang="en-US" b="1" dirty="0"/>
          </a:p>
        </p:txBody>
      </p:sp>
      <p:pic>
        <p:nvPicPr>
          <p:cNvPr id="3" name="Picture 2" descr="A diagram shows that aspects of an individual, e.g. temperament, learned habits, perceptions and beliefs, effect aspects of the situation, e.g. opportunities, rewards or punishments, and chance events, and vice versa."/>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8600" y="2590800"/>
            <a:ext cx="8724061" cy="2190666"/>
          </a:xfrm>
          <a:prstGeom prst="rect">
            <a:avLst/>
          </a:prstGeom>
        </p:spPr>
      </p:pic>
    </p:spTree>
    <p:extLst>
      <p:ext uri="{BB962C8B-B14F-4D97-AF65-F5344CB8AC3E}">
        <p14:creationId xmlns:p14="http://schemas.microsoft.com/office/powerpoint/2010/main" val="755135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Parental Influence—and Its Limits</a:t>
            </a:r>
            <a:r>
              <a:rPr lang="en-US" sz="2000" dirty="0"/>
              <a:t> </a:t>
            </a:r>
            <a:r>
              <a:rPr lang="en-US" sz="2000" dirty="0" smtClean="0"/>
              <a:t>(1 </a:t>
            </a:r>
            <a:r>
              <a:rPr lang="en-US" sz="2000" dirty="0"/>
              <a:t>of </a:t>
            </a:r>
            <a:r>
              <a:rPr lang="en-US" sz="2000" dirty="0" smtClean="0"/>
              <a:t>2) </a:t>
            </a:r>
            <a:endParaRPr lang="en-US" sz="2000" dirty="0"/>
          </a:p>
        </p:txBody>
      </p:sp>
      <p:sp>
        <p:nvSpPr>
          <p:cNvPr id="3" name="Content Placeholder 2"/>
          <p:cNvSpPr>
            <a:spLocks noGrp="1"/>
          </p:cNvSpPr>
          <p:nvPr>
            <p:ph idx="1"/>
          </p:nvPr>
        </p:nvSpPr>
        <p:spPr/>
        <p:txBody>
          <a:bodyPr/>
          <a:lstStyle/>
          <a:p>
            <a:r>
              <a:rPr lang="en-US" dirty="0"/>
              <a:t>Three lines of evidence challenge the popular assumption that parents have the greatest impact on their </a:t>
            </a:r>
            <a:r>
              <a:rPr lang="en-US" dirty="0" smtClean="0"/>
              <a:t>children</a:t>
            </a:r>
            <a:r>
              <a:rPr lang="fr-FR" dirty="0" smtClean="0"/>
              <a:t>’</a:t>
            </a:r>
            <a:r>
              <a:rPr lang="en-US" dirty="0" smtClean="0"/>
              <a:t>s </a:t>
            </a:r>
            <a:r>
              <a:rPr lang="en-US" dirty="0"/>
              <a:t>personalities and behavior</a:t>
            </a:r>
            <a:r>
              <a:rPr lang="en-US" dirty="0" smtClean="0"/>
              <a:t>:</a:t>
            </a:r>
          </a:p>
          <a:p>
            <a:pPr lvl="1"/>
            <a:r>
              <a:rPr lang="en-US" dirty="0" smtClean="0"/>
              <a:t>(</a:t>
            </a:r>
            <a:r>
              <a:rPr lang="en-US" dirty="0"/>
              <a:t>1) Behavioral-genetic studies find that the major environmental influence is from the </a:t>
            </a:r>
            <a:r>
              <a:rPr lang="en-US" i="1" dirty="0"/>
              <a:t>nonshared </a:t>
            </a:r>
            <a:r>
              <a:rPr lang="en-US" i="1" dirty="0" smtClean="0"/>
              <a:t>environment.</a:t>
            </a:r>
            <a:endParaRPr lang="en-US" dirty="0" smtClean="0"/>
          </a:p>
          <a:p>
            <a:pPr lvl="1"/>
            <a:r>
              <a:rPr lang="en-US" dirty="0" smtClean="0"/>
              <a:t>(</a:t>
            </a:r>
            <a:r>
              <a:rPr lang="en-US" dirty="0"/>
              <a:t>2) </a:t>
            </a:r>
            <a:r>
              <a:rPr lang="en-US" dirty="0" smtClean="0"/>
              <a:t>Few </a:t>
            </a:r>
            <a:r>
              <a:rPr lang="en-US" dirty="0"/>
              <a:t>parents have a consistent childrearing style over time and with all their </a:t>
            </a:r>
            <a:r>
              <a:rPr lang="en-US" dirty="0" smtClean="0"/>
              <a:t>children.</a:t>
            </a:r>
          </a:p>
          <a:p>
            <a:pPr lvl="1"/>
            <a:r>
              <a:rPr lang="en-US" dirty="0" smtClean="0"/>
              <a:t>(</a:t>
            </a:r>
            <a:r>
              <a:rPr lang="en-US" dirty="0"/>
              <a:t>3) </a:t>
            </a:r>
            <a:r>
              <a:rPr lang="en-US" dirty="0" smtClean="0"/>
              <a:t>Even </a:t>
            </a:r>
            <a:r>
              <a:rPr lang="en-US" dirty="0"/>
              <a:t>when parents try to be consistent, there may be little relation between what they do and how the children turn </a:t>
            </a:r>
            <a:r>
              <a:rPr lang="en-US" dirty="0" smtClean="0"/>
              <a:t>out.</a:t>
            </a:r>
            <a:endParaRPr lang="en-US" dirty="0"/>
          </a:p>
        </p:txBody>
      </p:sp>
    </p:spTree>
    <p:extLst>
      <p:ext uri="{BB962C8B-B14F-4D97-AF65-F5344CB8AC3E}">
        <p14:creationId xmlns:p14="http://schemas.microsoft.com/office/powerpoint/2010/main" val="12971736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Parental Influence—and Its Limits</a:t>
            </a:r>
            <a:r>
              <a:rPr lang="en-US" sz="2000" dirty="0"/>
              <a:t> </a:t>
            </a:r>
            <a:r>
              <a:rPr lang="en-US" sz="2000" dirty="0" smtClean="0"/>
              <a:t>(2 </a:t>
            </a:r>
            <a:r>
              <a:rPr lang="en-US" sz="2000" dirty="0"/>
              <a:t>of </a:t>
            </a:r>
            <a:r>
              <a:rPr lang="en-US" sz="2000" dirty="0" smtClean="0"/>
              <a:t>2) </a:t>
            </a:r>
            <a:endParaRPr lang="en-US" sz="2000" dirty="0"/>
          </a:p>
        </p:txBody>
      </p:sp>
      <p:sp>
        <p:nvSpPr>
          <p:cNvPr id="3" name="Content Placeholder 2"/>
          <p:cNvSpPr>
            <a:spLocks noGrp="1"/>
          </p:cNvSpPr>
          <p:nvPr>
            <p:ph idx="1"/>
          </p:nvPr>
        </p:nvSpPr>
        <p:spPr/>
        <p:txBody>
          <a:bodyPr/>
          <a:lstStyle/>
          <a:p>
            <a:r>
              <a:rPr lang="en-US" dirty="0"/>
              <a:t>However, parents </a:t>
            </a:r>
            <a:r>
              <a:rPr lang="en-US" dirty="0" smtClean="0"/>
              <a:t>can:</a:t>
            </a:r>
          </a:p>
          <a:p>
            <a:pPr lvl="1"/>
            <a:r>
              <a:rPr lang="en-US" dirty="0" smtClean="0"/>
              <a:t>modify </a:t>
            </a:r>
            <a:r>
              <a:rPr lang="en-US" dirty="0"/>
              <a:t>their </a:t>
            </a:r>
            <a:r>
              <a:rPr lang="en-US" dirty="0" smtClean="0"/>
              <a:t>children</a:t>
            </a:r>
            <a:r>
              <a:rPr lang="fr-FR" dirty="0" smtClean="0"/>
              <a:t>’</a:t>
            </a:r>
            <a:r>
              <a:rPr lang="en-US" dirty="0" smtClean="0"/>
              <a:t>s temperaments</a:t>
            </a:r>
          </a:p>
          <a:p>
            <a:pPr lvl="1"/>
            <a:r>
              <a:rPr lang="en-US" dirty="0" smtClean="0"/>
              <a:t>prevent </a:t>
            </a:r>
            <a:r>
              <a:rPr lang="en-US" dirty="0"/>
              <a:t>children at risk of delinquency from choosing a path of antisocial behavior, </a:t>
            </a:r>
            <a:r>
              <a:rPr lang="en-US" dirty="0" smtClean="0"/>
              <a:t>and</a:t>
            </a:r>
          </a:p>
          <a:p>
            <a:pPr lvl="1"/>
            <a:r>
              <a:rPr lang="en-US" dirty="0" smtClean="0"/>
              <a:t>influence </a:t>
            </a:r>
            <a:r>
              <a:rPr lang="en-US" dirty="0"/>
              <a:t>many of their </a:t>
            </a:r>
            <a:r>
              <a:rPr lang="en-US" dirty="0" smtClean="0"/>
              <a:t>children</a:t>
            </a:r>
            <a:r>
              <a:rPr lang="fr-FR" dirty="0" smtClean="0"/>
              <a:t>’</a:t>
            </a:r>
            <a:r>
              <a:rPr lang="en-US" dirty="0" smtClean="0"/>
              <a:t>s </a:t>
            </a:r>
            <a:r>
              <a:rPr lang="en-US" dirty="0"/>
              <a:t>values and </a:t>
            </a:r>
            <a:r>
              <a:rPr lang="en-US" dirty="0" smtClean="0"/>
              <a:t>attitudes</a:t>
            </a:r>
            <a:endParaRPr lang="en-US" dirty="0"/>
          </a:p>
        </p:txBody>
      </p:sp>
    </p:spTree>
    <p:extLst>
      <p:ext uri="{BB962C8B-B14F-4D97-AF65-F5344CB8AC3E}">
        <p14:creationId xmlns:p14="http://schemas.microsoft.com/office/powerpoint/2010/main" val="37115669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Power of Peers </a:t>
            </a:r>
            <a:r>
              <a:rPr lang="en-US" sz="2000" dirty="0" smtClean="0"/>
              <a:t>(1 </a:t>
            </a:r>
            <a:r>
              <a:rPr lang="en-US" sz="2000" dirty="0"/>
              <a:t>of </a:t>
            </a:r>
            <a:r>
              <a:rPr lang="en-US" sz="2000" dirty="0" smtClean="0"/>
              <a:t>2) </a:t>
            </a:r>
            <a:endParaRPr lang="en-US" dirty="0"/>
          </a:p>
        </p:txBody>
      </p:sp>
      <p:sp>
        <p:nvSpPr>
          <p:cNvPr id="3" name="Content Placeholder 2"/>
          <p:cNvSpPr>
            <a:spLocks noGrp="1"/>
          </p:cNvSpPr>
          <p:nvPr>
            <p:ph idx="1"/>
          </p:nvPr>
        </p:nvSpPr>
        <p:spPr/>
        <p:txBody>
          <a:bodyPr/>
          <a:lstStyle/>
          <a:p>
            <a:r>
              <a:rPr lang="en-US" dirty="0"/>
              <a:t>Children, like adults, live in two environments: their homes and their world outside </a:t>
            </a:r>
            <a:r>
              <a:rPr lang="en-US" dirty="0" smtClean="0"/>
              <a:t>the home.</a:t>
            </a:r>
          </a:p>
          <a:p>
            <a:r>
              <a:rPr lang="en-US" dirty="0"/>
              <a:t>At home, children learn how their parents want them to behave and what they </a:t>
            </a:r>
            <a:r>
              <a:rPr lang="en-US" dirty="0" smtClean="0"/>
              <a:t>can get </a:t>
            </a:r>
            <a:r>
              <a:rPr lang="en-US" dirty="0"/>
              <a:t>away </a:t>
            </a:r>
            <a:r>
              <a:rPr lang="en-US" dirty="0" smtClean="0"/>
              <a:t>with.</a:t>
            </a:r>
          </a:p>
          <a:p>
            <a:r>
              <a:rPr lang="en-US" dirty="0" smtClean="0"/>
              <a:t>At school</a:t>
            </a:r>
            <a:r>
              <a:rPr lang="en-US" dirty="0"/>
              <a:t>, however, they conform to their </a:t>
            </a:r>
            <a:r>
              <a:rPr lang="en-US" dirty="0" smtClean="0"/>
              <a:t>peers’:</a:t>
            </a:r>
          </a:p>
          <a:p>
            <a:pPr lvl="1"/>
            <a:r>
              <a:rPr lang="en-US" dirty="0" smtClean="0"/>
              <a:t>dress</a:t>
            </a:r>
          </a:p>
          <a:p>
            <a:pPr lvl="1"/>
            <a:r>
              <a:rPr lang="en-US" dirty="0" smtClean="0"/>
              <a:t>habits</a:t>
            </a:r>
          </a:p>
          <a:p>
            <a:pPr lvl="1"/>
            <a:r>
              <a:rPr lang="en-US" dirty="0" smtClean="0"/>
              <a:t>language</a:t>
            </a:r>
          </a:p>
          <a:p>
            <a:pPr lvl="1"/>
            <a:r>
              <a:rPr lang="en-US" dirty="0" smtClean="0"/>
              <a:t>rules</a:t>
            </a:r>
          </a:p>
        </p:txBody>
      </p:sp>
    </p:spTree>
    <p:extLst>
      <p:ext uri="{BB962C8B-B14F-4D97-AF65-F5344CB8AC3E}">
        <p14:creationId xmlns:p14="http://schemas.microsoft.com/office/powerpoint/2010/main" val="8199267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Power of Peers </a:t>
            </a:r>
            <a:r>
              <a:rPr lang="en-US" sz="2000" dirty="0" smtClean="0"/>
              <a:t>(2 </a:t>
            </a:r>
            <a:r>
              <a:rPr lang="en-US" sz="2000" dirty="0"/>
              <a:t>of </a:t>
            </a:r>
            <a:r>
              <a:rPr lang="en-US" sz="2000" dirty="0" smtClean="0"/>
              <a:t>2) </a:t>
            </a:r>
            <a:endParaRPr lang="en-US" dirty="0"/>
          </a:p>
        </p:txBody>
      </p:sp>
      <p:sp>
        <p:nvSpPr>
          <p:cNvPr id="3" name="Content Placeholder 2"/>
          <p:cNvSpPr>
            <a:spLocks noGrp="1"/>
          </p:cNvSpPr>
          <p:nvPr>
            <p:ph idx="1"/>
          </p:nvPr>
        </p:nvSpPr>
        <p:spPr/>
        <p:txBody>
          <a:bodyPr/>
          <a:lstStyle/>
          <a:p>
            <a:r>
              <a:rPr lang="en-US" dirty="0" smtClean="0"/>
              <a:t>Peers </a:t>
            </a:r>
            <a:r>
              <a:rPr lang="en-US" dirty="0"/>
              <a:t>play a tremendous role in shaping our personality traits and </a:t>
            </a:r>
            <a:r>
              <a:rPr lang="en-US" dirty="0" smtClean="0"/>
              <a:t>behavior.</a:t>
            </a:r>
          </a:p>
          <a:p>
            <a:r>
              <a:rPr lang="en-US" dirty="0" smtClean="0"/>
              <a:t>They can cause us </a:t>
            </a:r>
            <a:r>
              <a:rPr lang="en-US" dirty="0"/>
              <a:t>to emphasize some attributes or abilities and downplay </a:t>
            </a:r>
            <a:r>
              <a:rPr lang="en-US" dirty="0" smtClean="0"/>
              <a:t>others.</a:t>
            </a:r>
          </a:p>
          <a:p>
            <a:r>
              <a:rPr lang="en-US" dirty="0"/>
              <a:t>Of course, </a:t>
            </a:r>
            <a:r>
              <a:rPr lang="en-US" dirty="0" smtClean="0"/>
              <a:t>our </a:t>
            </a:r>
            <a:r>
              <a:rPr lang="en-US" dirty="0"/>
              <a:t>temperaments and dispositions also cause us </a:t>
            </a:r>
            <a:r>
              <a:rPr lang="en-US" dirty="0" smtClean="0"/>
              <a:t>to select </a:t>
            </a:r>
            <a:r>
              <a:rPr lang="en-US" dirty="0"/>
              <a:t>particular peer </a:t>
            </a:r>
            <a:r>
              <a:rPr lang="en-US" dirty="0" smtClean="0"/>
              <a:t>groups.</a:t>
            </a:r>
          </a:p>
          <a:p>
            <a:r>
              <a:rPr lang="en-US" dirty="0" smtClean="0"/>
              <a:t>Likewise, our temperaments influence </a:t>
            </a:r>
            <a:r>
              <a:rPr lang="en-US" dirty="0"/>
              <a:t>how we behave within the </a:t>
            </a:r>
            <a:r>
              <a:rPr lang="en-US" dirty="0" smtClean="0"/>
              <a:t>group.</a:t>
            </a:r>
            <a:endParaRPr lang="en-US" dirty="0"/>
          </a:p>
        </p:txBody>
      </p:sp>
    </p:spTree>
    <p:extLst>
      <p:ext uri="{BB962C8B-B14F-4D97-AF65-F5344CB8AC3E}">
        <p14:creationId xmlns:p14="http://schemas.microsoft.com/office/powerpoint/2010/main" val="38783633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Freud and Psychoanalysis </a:t>
            </a:r>
            <a:r>
              <a:rPr lang="en-US" sz="2000" dirty="0" smtClean="0"/>
              <a:t>(1 </a:t>
            </a:r>
            <a:r>
              <a:rPr lang="en-US" sz="2000" dirty="0"/>
              <a:t>of </a:t>
            </a:r>
            <a:r>
              <a:rPr lang="en-US" sz="2000" dirty="0" smtClean="0"/>
              <a:t>4) </a:t>
            </a:r>
            <a:endParaRPr lang="en-US" dirty="0"/>
          </a:p>
        </p:txBody>
      </p:sp>
      <p:sp>
        <p:nvSpPr>
          <p:cNvPr id="3" name="Content Placeholder 2"/>
          <p:cNvSpPr>
            <a:spLocks noGrp="1"/>
          </p:cNvSpPr>
          <p:nvPr>
            <p:ph idx="1"/>
          </p:nvPr>
        </p:nvSpPr>
        <p:spPr/>
        <p:txBody>
          <a:bodyPr/>
          <a:lstStyle/>
          <a:p>
            <a:r>
              <a:rPr lang="en-US" dirty="0"/>
              <a:t>Sigmund Freud was the founder of </a:t>
            </a:r>
            <a:r>
              <a:rPr lang="en-US" i="1" dirty="0"/>
              <a:t>psychoanalysis</a:t>
            </a:r>
            <a:r>
              <a:rPr lang="en-US" dirty="0"/>
              <a:t>, </a:t>
            </a:r>
            <a:r>
              <a:rPr lang="en-US" dirty="0" smtClean="0"/>
              <a:t>the </a:t>
            </a:r>
            <a:r>
              <a:rPr lang="en-US" dirty="0"/>
              <a:t>first </a:t>
            </a:r>
            <a:r>
              <a:rPr lang="en-US" i="1" dirty="0"/>
              <a:t>psychodynamic</a:t>
            </a:r>
            <a:r>
              <a:rPr lang="en-US" dirty="0"/>
              <a:t> </a:t>
            </a:r>
            <a:r>
              <a:rPr lang="en-US" dirty="0" smtClean="0"/>
              <a:t>theory.</a:t>
            </a:r>
          </a:p>
          <a:p>
            <a:r>
              <a:rPr lang="en-US" dirty="0" smtClean="0"/>
              <a:t>Psychodynamic theories emphasize unconscious processes going on within the mind.</a:t>
            </a:r>
          </a:p>
          <a:p>
            <a:r>
              <a:rPr lang="en-US" dirty="0" smtClean="0"/>
              <a:t>They assume the formative </a:t>
            </a:r>
            <a:r>
              <a:rPr lang="en-US" dirty="0"/>
              <a:t>role of childhood experiences and early unconscious </a:t>
            </a:r>
            <a:r>
              <a:rPr lang="en-US" dirty="0" smtClean="0"/>
              <a:t>conflicts. </a:t>
            </a:r>
            <a:endParaRPr lang="en-US" dirty="0"/>
          </a:p>
        </p:txBody>
      </p:sp>
    </p:spTree>
    <p:extLst>
      <p:ext uri="{BB962C8B-B14F-4D97-AF65-F5344CB8AC3E}">
        <p14:creationId xmlns:p14="http://schemas.microsoft.com/office/powerpoint/2010/main" val="40963199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Cultural Influences on Personality </a:t>
            </a:r>
          </a:p>
        </p:txBody>
      </p:sp>
      <p:sp>
        <p:nvSpPr>
          <p:cNvPr id="5" name="Content Placeholder 4"/>
          <p:cNvSpPr>
            <a:spLocks noGrp="1"/>
          </p:cNvSpPr>
          <p:nvPr>
            <p:ph idx="1"/>
          </p:nvPr>
        </p:nvSpPr>
        <p:spPr/>
        <p:txBody>
          <a:bodyPr/>
          <a:lstStyle/>
          <a:p>
            <a:r>
              <a:rPr lang="en-US" sz="2800" b="1" dirty="0"/>
              <a:t>LO 14.5.A</a:t>
            </a:r>
            <a:r>
              <a:rPr lang="en-US" sz="2800" dirty="0"/>
              <a:t> Compare individualist and collectivist cultures, describe some average personality differences between them, and describe three traits that show considerable cultural variability.</a:t>
            </a:r>
          </a:p>
          <a:p>
            <a:r>
              <a:rPr lang="en-US" sz="2800" b="1" dirty="0"/>
              <a:t>LO 14.5.B</a:t>
            </a:r>
            <a:r>
              <a:rPr lang="en-US" sz="2800" dirty="0"/>
              <a:t> Evaluate some pros and cons of the cultural approach to understanding personality. </a:t>
            </a:r>
          </a:p>
        </p:txBody>
      </p:sp>
    </p:spTree>
    <p:extLst>
      <p:ext uri="{BB962C8B-B14F-4D97-AF65-F5344CB8AC3E}">
        <p14:creationId xmlns:p14="http://schemas.microsoft.com/office/powerpoint/2010/main" val="12976996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Culture, Values, and Traits </a:t>
            </a:r>
            <a:r>
              <a:rPr lang="en-US" sz="2000" dirty="0" smtClean="0"/>
              <a:t>(1 </a:t>
            </a:r>
            <a:r>
              <a:rPr lang="en-US" sz="2000" dirty="0"/>
              <a:t>of </a:t>
            </a:r>
            <a:r>
              <a:rPr lang="en-US" sz="2000" dirty="0" smtClean="0"/>
              <a:t>4) </a:t>
            </a:r>
            <a:endParaRPr lang="en-US" dirty="0"/>
          </a:p>
        </p:txBody>
      </p:sp>
      <p:sp>
        <p:nvSpPr>
          <p:cNvPr id="3" name="Content Placeholder 2"/>
          <p:cNvSpPr>
            <a:spLocks noGrp="1"/>
          </p:cNvSpPr>
          <p:nvPr>
            <p:ph idx="1"/>
          </p:nvPr>
        </p:nvSpPr>
        <p:spPr/>
        <p:txBody>
          <a:bodyPr/>
          <a:lstStyle/>
          <a:p>
            <a:r>
              <a:rPr lang="en-US" dirty="0"/>
              <a:t>Many qualities that Western psychologists treat as individual personality traits are heavily influenced by </a:t>
            </a:r>
            <a:r>
              <a:rPr lang="en-US" i="1" dirty="0"/>
              <a:t>culture</a:t>
            </a:r>
            <a:r>
              <a:rPr lang="en-US" dirty="0" smtClean="0"/>
              <a:t>.</a:t>
            </a:r>
          </a:p>
          <a:p>
            <a:r>
              <a:rPr lang="en-US" dirty="0"/>
              <a:t>People from </a:t>
            </a:r>
            <a:r>
              <a:rPr lang="en-US" i="1" dirty="0"/>
              <a:t>individualist cultures</a:t>
            </a:r>
            <a:r>
              <a:rPr lang="en-US" dirty="0"/>
              <a:t> define themselves in different terms than those from </a:t>
            </a:r>
            <a:r>
              <a:rPr lang="en-US" i="1" dirty="0"/>
              <a:t>collectivist </a:t>
            </a:r>
            <a:r>
              <a:rPr lang="en-US" i="1" dirty="0" smtClean="0"/>
              <a:t>cultures</a:t>
            </a:r>
            <a:r>
              <a:rPr lang="en-US" dirty="0" smtClean="0"/>
              <a:t>.</a:t>
            </a:r>
          </a:p>
          <a:p>
            <a:pPr lvl="1"/>
            <a:r>
              <a:rPr lang="en-US" dirty="0" smtClean="0"/>
              <a:t>In individualist </a:t>
            </a:r>
            <a:r>
              <a:rPr lang="en-US" dirty="0"/>
              <a:t>cultures, the independence of the individual often takes precedence over </a:t>
            </a:r>
            <a:r>
              <a:rPr lang="en-US" dirty="0" smtClean="0"/>
              <a:t>the group.</a:t>
            </a:r>
          </a:p>
          <a:p>
            <a:pPr lvl="1"/>
            <a:r>
              <a:rPr lang="en-US" dirty="0" smtClean="0"/>
              <a:t>In collectivist cultures, the </a:t>
            </a:r>
            <a:r>
              <a:rPr lang="en-US" dirty="0"/>
              <a:t>self is defined in the context of relationships and the </a:t>
            </a:r>
            <a:r>
              <a:rPr lang="en-US" dirty="0" smtClean="0"/>
              <a:t>community.</a:t>
            </a:r>
            <a:endParaRPr lang="en-US" dirty="0"/>
          </a:p>
        </p:txBody>
      </p:sp>
    </p:spTree>
    <p:extLst>
      <p:ext uri="{BB962C8B-B14F-4D97-AF65-F5344CB8AC3E}">
        <p14:creationId xmlns:p14="http://schemas.microsoft.com/office/powerpoint/2010/main" val="34671538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Culture, Values, and Traits </a:t>
            </a:r>
            <a:r>
              <a:rPr lang="en-US" sz="2000" dirty="0" smtClean="0"/>
              <a:t>(2 </a:t>
            </a:r>
            <a:r>
              <a:rPr lang="en-US" sz="2000" dirty="0"/>
              <a:t>of </a:t>
            </a:r>
            <a:r>
              <a:rPr lang="en-US" sz="2000" dirty="0" smtClean="0"/>
              <a:t>4) </a:t>
            </a:r>
            <a:endParaRPr lang="en-US" dirty="0"/>
          </a:p>
        </p:txBody>
      </p:sp>
      <p:sp>
        <p:nvSpPr>
          <p:cNvPr id="3" name="Content Placeholder 2"/>
          <p:cNvSpPr>
            <a:spLocks noGrp="1"/>
          </p:cNvSpPr>
          <p:nvPr>
            <p:ph idx="1"/>
          </p:nvPr>
        </p:nvSpPr>
        <p:spPr/>
        <p:txBody>
          <a:bodyPr/>
          <a:lstStyle/>
          <a:p>
            <a:r>
              <a:rPr lang="en-US" dirty="0"/>
              <a:t>Individualist and collectivist ways of defining the self </a:t>
            </a:r>
            <a:r>
              <a:rPr lang="en-US" dirty="0" smtClean="0"/>
              <a:t>influence many </a:t>
            </a:r>
            <a:r>
              <a:rPr lang="en-US" dirty="0"/>
              <a:t>aspects of life, </a:t>
            </a:r>
            <a:r>
              <a:rPr lang="en-US" dirty="0" smtClean="0"/>
              <a:t>including:</a:t>
            </a:r>
          </a:p>
          <a:p>
            <a:pPr lvl="1"/>
            <a:r>
              <a:rPr lang="en-US" dirty="0" smtClean="0"/>
              <a:t>which </a:t>
            </a:r>
            <a:r>
              <a:rPr lang="en-US" dirty="0"/>
              <a:t>personality traits we </a:t>
            </a:r>
            <a:r>
              <a:rPr lang="en-US" dirty="0" smtClean="0"/>
              <a:t>value</a:t>
            </a:r>
          </a:p>
          <a:p>
            <a:pPr lvl="1"/>
            <a:r>
              <a:rPr lang="en-US" dirty="0" smtClean="0"/>
              <a:t>how </a:t>
            </a:r>
            <a:r>
              <a:rPr lang="en-US" dirty="0"/>
              <a:t>and whether </a:t>
            </a:r>
            <a:r>
              <a:rPr lang="en-US" dirty="0" smtClean="0"/>
              <a:t>we express emotions</a:t>
            </a:r>
          </a:p>
          <a:p>
            <a:pPr lvl="1"/>
            <a:r>
              <a:rPr lang="en-US" dirty="0" smtClean="0"/>
              <a:t>how </a:t>
            </a:r>
            <a:r>
              <a:rPr lang="en-US" dirty="0"/>
              <a:t>much we value having relationships or maintaining freedom, </a:t>
            </a:r>
            <a:r>
              <a:rPr lang="en-US" dirty="0" smtClean="0"/>
              <a:t>and</a:t>
            </a:r>
          </a:p>
          <a:p>
            <a:pPr lvl="1"/>
            <a:r>
              <a:rPr lang="en-US" dirty="0" smtClean="0"/>
              <a:t>how </a:t>
            </a:r>
            <a:r>
              <a:rPr lang="en-US" dirty="0"/>
              <a:t>freely we express angry or aggressive </a:t>
            </a:r>
            <a:r>
              <a:rPr lang="en-US" dirty="0" smtClean="0"/>
              <a:t>feelings</a:t>
            </a:r>
          </a:p>
          <a:p>
            <a:r>
              <a:rPr lang="en-US" dirty="0" smtClean="0"/>
              <a:t>Even the “Big Five” traits that occur universally show variations within different cultures.</a:t>
            </a:r>
          </a:p>
        </p:txBody>
      </p:sp>
    </p:spTree>
    <p:extLst>
      <p:ext uri="{BB962C8B-B14F-4D97-AF65-F5344CB8AC3E}">
        <p14:creationId xmlns:p14="http://schemas.microsoft.com/office/powerpoint/2010/main" val="987972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Culture, Values, and Traits </a:t>
            </a:r>
            <a:r>
              <a:rPr lang="en-US" sz="2000" dirty="0" smtClean="0"/>
              <a:t>(3 </a:t>
            </a:r>
            <a:r>
              <a:rPr lang="en-US" sz="2000" dirty="0"/>
              <a:t>of </a:t>
            </a:r>
            <a:r>
              <a:rPr lang="en-US" sz="2000" dirty="0" smtClean="0"/>
              <a:t>4) </a:t>
            </a:r>
            <a:endParaRPr lang="en-US" dirty="0"/>
          </a:p>
        </p:txBody>
      </p:sp>
      <p:sp>
        <p:nvSpPr>
          <p:cNvPr id="3" name="Content Placeholder 2"/>
          <p:cNvSpPr>
            <a:spLocks noGrp="1"/>
          </p:cNvSpPr>
          <p:nvPr>
            <p:ph idx="1"/>
          </p:nvPr>
        </p:nvSpPr>
        <p:spPr/>
        <p:txBody>
          <a:bodyPr/>
          <a:lstStyle/>
          <a:p>
            <a:r>
              <a:rPr lang="en-US" dirty="0" smtClean="0"/>
              <a:t>People often </a:t>
            </a:r>
            <a:r>
              <a:rPr lang="en-US" dirty="0"/>
              <a:t>attribute another </a:t>
            </a:r>
            <a:r>
              <a:rPr lang="en-US" dirty="0" smtClean="0"/>
              <a:t>person’s actions </a:t>
            </a:r>
            <a:r>
              <a:rPr lang="en-US" dirty="0"/>
              <a:t>to individual </a:t>
            </a:r>
            <a:r>
              <a:rPr lang="en-US" dirty="0" smtClean="0"/>
              <a:t>personality traits </a:t>
            </a:r>
            <a:r>
              <a:rPr lang="en-US" dirty="0"/>
              <a:t>when they are really due to cultural norms.</a:t>
            </a:r>
            <a:endParaRPr lang="en-US" dirty="0" smtClean="0"/>
          </a:p>
          <a:p>
            <a:r>
              <a:rPr lang="en-US" dirty="0" smtClean="0"/>
              <a:t>Cultures </a:t>
            </a:r>
            <a:r>
              <a:rPr lang="en-US" dirty="0"/>
              <a:t>vary in their norms for many behaviors, such </a:t>
            </a:r>
            <a:r>
              <a:rPr lang="en-US" dirty="0" smtClean="0"/>
              <a:t>as:</a:t>
            </a:r>
          </a:p>
          <a:p>
            <a:pPr lvl="1"/>
            <a:r>
              <a:rPr lang="en-US" dirty="0" smtClean="0"/>
              <a:t>cleanliness</a:t>
            </a:r>
          </a:p>
          <a:p>
            <a:pPr lvl="1"/>
            <a:r>
              <a:rPr lang="en-US" dirty="0" smtClean="0"/>
              <a:t>helpfulness, and</a:t>
            </a:r>
          </a:p>
          <a:p>
            <a:pPr lvl="1"/>
            <a:r>
              <a:rPr lang="en-US" dirty="0" smtClean="0"/>
              <a:t>notions </a:t>
            </a:r>
            <a:r>
              <a:rPr lang="en-US" dirty="0"/>
              <a:t>of </a:t>
            </a:r>
            <a:r>
              <a:rPr lang="en-US" dirty="0" smtClean="0"/>
              <a:t>time</a:t>
            </a:r>
            <a:endParaRPr lang="en-US" dirty="0"/>
          </a:p>
        </p:txBody>
      </p:sp>
    </p:spTree>
    <p:extLst>
      <p:ext uri="{BB962C8B-B14F-4D97-AF65-F5344CB8AC3E}">
        <p14:creationId xmlns:p14="http://schemas.microsoft.com/office/powerpoint/2010/main" val="39850480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Culture, Values, and Traits </a:t>
            </a:r>
            <a:r>
              <a:rPr lang="en-US" sz="2000" b="1" dirty="0" smtClean="0"/>
              <a:t>(4 of 4) </a:t>
            </a:r>
            <a:br>
              <a:rPr lang="en-US" sz="2000" b="1" dirty="0" smtClean="0"/>
            </a:br>
            <a:r>
              <a:rPr lang="en-US" b="1" dirty="0" smtClean="0"/>
              <a:t>Table 14.1</a:t>
            </a:r>
            <a:endParaRPr lang="en-US" sz="2800" b="1" dirty="0"/>
          </a:p>
        </p:txBody>
      </p:sp>
      <p:sp>
        <p:nvSpPr>
          <p:cNvPr id="4" name="Text Placeholder 3"/>
          <p:cNvSpPr>
            <a:spLocks noGrp="1"/>
          </p:cNvSpPr>
          <p:nvPr>
            <p:ph type="body" sz="quarter" idx="13"/>
          </p:nvPr>
        </p:nvSpPr>
        <p:spPr/>
        <p:txBody>
          <a:bodyPr/>
          <a:lstStyle/>
          <a:p>
            <a:r>
              <a:rPr lang="en-US" dirty="0"/>
              <a:t>Source: </a:t>
            </a:r>
            <a:r>
              <a:rPr lang="en-US" dirty="0" err="1"/>
              <a:t>Triandis</a:t>
            </a:r>
            <a:r>
              <a:rPr lang="en-US" dirty="0"/>
              <a:t> (1996).</a:t>
            </a:r>
          </a:p>
        </p:txBody>
      </p:sp>
      <p:graphicFrame>
        <p:nvGraphicFramePr>
          <p:cNvPr id="3" name="Table 2"/>
          <p:cNvGraphicFramePr>
            <a:graphicFrameLocks noGrp="1"/>
          </p:cNvGraphicFramePr>
          <p:nvPr>
            <p:extLst>
              <p:ext uri="{D42A27DB-BD31-4B8C-83A1-F6EECF244321}">
                <p14:modId xmlns:p14="http://schemas.microsoft.com/office/powerpoint/2010/main" val="4213457391"/>
              </p:ext>
            </p:extLst>
          </p:nvPr>
        </p:nvGraphicFramePr>
        <p:xfrm>
          <a:off x="457200" y="1219202"/>
          <a:ext cx="8153400" cy="4632958"/>
        </p:xfrm>
        <a:graphic>
          <a:graphicData uri="http://schemas.openxmlformats.org/drawingml/2006/table">
            <a:tbl>
              <a:tblPr firstRow="1" bandRow="1">
                <a:tableStyleId>{3B4B98B0-60AC-42C2-AFA5-B58CD77FA1E5}</a:tableStyleId>
              </a:tblPr>
              <a:tblGrid>
                <a:gridCol w="4076700"/>
                <a:gridCol w="4076700"/>
              </a:tblGrid>
              <a:tr h="457198">
                <a:tc>
                  <a:txBody>
                    <a:bodyPr/>
                    <a:lstStyle/>
                    <a:p>
                      <a:r>
                        <a:rPr lang="en-US" sz="1600" b="1" i="0" u="none" strike="noStrike" kern="1200" baseline="0" dirty="0" smtClean="0">
                          <a:solidFill>
                            <a:schemeClr val="tx1"/>
                          </a:solidFill>
                          <a:latin typeface="+mn-lt"/>
                          <a:ea typeface="+mn-ea"/>
                          <a:cs typeface="+mn-cs"/>
                        </a:rPr>
                        <a:t>Members of Individualist Cultures</a:t>
                      </a:r>
                      <a:endParaRPr lang="en-US" sz="1600" b="1"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600" b="1" i="0" u="none" strike="noStrike" kern="1200" baseline="0" dirty="0" smtClean="0">
                          <a:solidFill>
                            <a:schemeClr val="tx1"/>
                          </a:solidFill>
                          <a:latin typeface="+mn-lt"/>
                          <a:ea typeface="+mn-ea"/>
                          <a:cs typeface="+mn-cs"/>
                        </a:rPr>
                        <a:t>Members of Collectivist Cultures</a:t>
                      </a:r>
                      <a:endParaRPr lang="en-US" sz="1600" b="1"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762000">
                <a:tc>
                  <a:txBody>
                    <a:bodyPr/>
                    <a:lstStyle/>
                    <a:p>
                      <a:r>
                        <a:rPr lang="en-US" sz="1600" b="0" i="0" u="none" strike="noStrike" kern="1200" baseline="0" dirty="0" smtClean="0">
                          <a:solidFill>
                            <a:schemeClr val="tx1"/>
                          </a:solidFill>
                          <a:latin typeface="+mn-lt"/>
                          <a:ea typeface="+mn-ea"/>
                          <a:cs typeface="+mn-cs"/>
                        </a:rPr>
                        <a:t>Define the self as autonomous, independent of groups.</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i="0" u="none" strike="noStrike" kern="1200" baseline="0" dirty="0" smtClean="0">
                          <a:solidFill>
                            <a:schemeClr val="tx1"/>
                          </a:solidFill>
                          <a:latin typeface="+mn-lt"/>
                          <a:ea typeface="+mn-ea"/>
                          <a:cs typeface="+mn-cs"/>
                        </a:rPr>
                        <a:t>Define the self as an interdependent part of groups.</a:t>
                      </a:r>
                      <a:endParaRPr lang="en-US" sz="1600" dirty="0" smtClean="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762000">
                <a:tc>
                  <a:txBody>
                    <a:bodyPr/>
                    <a:lstStyle/>
                    <a:p>
                      <a:r>
                        <a:rPr lang="en-US" sz="1600" b="0" i="0" u="none" strike="noStrike" kern="1200" baseline="0" dirty="0" smtClean="0">
                          <a:solidFill>
                            <a:schemeClr val="tx1"/>
                          </a:solidFill>
                          <a:latin typeface="+mn-lt"/>
                          <a:ea typeface="+mn-ea"/>
                          <a:cs typeface="+mn-cs"/>
                        </a:rPr>
                        <a:t>Give priority to individual, personal goals.</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i="0" u="none" strike="noStrike" kern="1200" baseline="0" dirty="0" smtClean="0">
                          <a:solidFill>
                            <a:schemeClr val="tx1"/>
                          </a:solidFill>
                          <a:latin typeface="+mn-lt"/>
                          <a:ea typeface="+mn-ea"/>
                          <a:cs typeface="+mn-cs"/>
                        </a:rPr>
                        <a:t>Give priority to the needs and goals of the group.</a:t>
                      </a:r>
                      <a:endParaRPr lang="en-US" sz="1600" dirty="0" smtClean="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762000">
                <a:tc>
                  <a:txBody>
                    <a:bodyPr/>
                    <a:lstStyle/>
                    <a:p>
                      <a:r>
                        <a:rPr lang="en-US" sz="1600" b="0" i="0" u="none" strike="noStrike" kern="1200" baseline="0" dirty="0" smtClean="0">
                          <a:solidFill>
                            <a:schemeClr val="tx1"/>
                          </a:solidFill>
                          <a:latin typeface="+mn-lt"/>
                          <a:ea typeface="+mn-ea"/>
                          <a:cs typeface="+mn-cs"/>
                        </a:rPr>
                        <a:t>Value independence, leadership, achievement, self-fulfillment.</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i="0" u="none" strike="noStrike" kern="1200" baseline="0" dirty="0" smtClean="0">
                          <a:solidFill>
                            <a:schemeClr val="tx1"/>
                          </a:solidFill>
                          <a:latin typeface="+mn-lt"/>
                          <a:ea typeface="+mn-ea"/>
                          <a:cs typeface="+mn-cs"/>
                        </a:rPr>
                        <a:t>Value group harmony, duty, obligation, security.</a:t>
                      </a:r>
                      <a:endParaRPr lang="en-US" sz="1600" dirty="0" smtClean="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762000">
                <a:tc>
                  <a:txBody>
                    <a:bodyPr/>
                    <a:lstStyle/>
                    <a:p>
                      <a:r>
                        <a:rPr lang="en-US" sz="1600" b="0" i="0" u="none" strike="noStrike" kern="1200" baseline="0" dirty="0" smtClean="0">
                          <a:solidFill>
                            <a:schemeClr val="tx1"/>
                          </a:solidFill>
                          <a:latin typeface="+mn-lt"/>
                          <a:ea typeface="+mn-ea"/>
                          <a:cs typeface="+mn-cs"/>
                        </a:rPr>
                        <a:t>Give more weight to an individual’s attitudes and preferences than to group norms as explanations of behavior.</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i="0" u="none" strike="noStrike" kern="1200" baseline="0" dirty="0" smtClean="0">
                          <a:solidFill>
                            <a:schemeClr val="tx1"/>
                          </a:solidFill>
                          <a:latin typeface="+mn-lt"/>
                          <a:ea typeface="+mn-ea"/>
                          <a:cs typeface="+mn-cs"/>
                        </a:rPr>
                        <a:t>Give more weight to group norms than to individual attitudes as explanations of behavior.</a:t>
                      </a:r>
                      <a:endParaRPr lang="en-US" sz="1600" dirty="0" smtClean="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762000">
                <a:tc>
                  <a:txBody>
                    <a:bodyPr/>
                    <a:lstStyle/>
                    <a:p>
                      <a:r>
                        <a:rPr lang="en-US" sz="1600" b="0" i="0" u="none" strike="noStrike" kern="1200" baseline="0" dirty="0" smtClean="0">
                          <a:solidFill>
                            <a:schemeClr val="tx1"/>
                          </a:solidFill>
                          <a:latin typeface="+mn-lt"/>
                          <a:ea typeface="+mn-ea"/>
                          <a:cs typeface="+mn-cs"/>
                        </a:rPr>
                        <a:t>Attend to the benefits and costs of relationships; if costs exceed advantages, a person is likely to drop the relationship.</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600" b="0" i="0" u="none" strike="noStrike" kern="1200" baseline="0" dirty="0" smtClean="0">
                          <a:solidFill>
                            <a:schemeClr val="tx1"/>
                          </a:solidFill>
                          <a:latin typeface="+mn-lt"/>
                          <a:ea typeface="+mn-ea"/>
                          <a:cs typeface="+mn-cs"/>
                        </a:rPr>
                        <a:t>Attend to the needs of group members; if a relationship is beneficial to the group but costly to the individual, the individual is likely to stay in the relationship.</a:t>
                      </a:r>
                      <a:endParaRPr lang="en-US" sz="1600" dirty="0" smtClean="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1641188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Evaluating Cultural </a:t>
            </a:r>
            <a:r>
              <a:rPr lang="en-US" dirty="0" smtClean="0"/>
              <a:t>Approaches</a:t>
            </a:r>
            <a:r>
              <a:rPr lang="en-US" sz="2000" dirty="0" smtClean="0"/>
              <a:t> </a:t>
            </a:r>
            <a:endParaRPr lang="en-US" dirty="0"/>
          </a:p>
        </p:txBody>
      </p:sp>
      <p:sp>
        <p:nvSpPr>
          <p:cNvPr id="3" name="Content Placeholder 2"/>
          <p:cNvSpPr>
            <a:spLocks noGrp="1"/>
          </p:cNvSpPr>
          <p:nvPr>
            <p:ph idx="1"/>
          </p:nvPr>
        </p:nvSpPr>
        <p:spPr/>
        <p:txBody>
          <a:bodyPr/>
          <a:lstStyle/>
          <a:p>
            <a:r>
              <a:rPr lang="en-US" dirty="0"/>
              <a:t>Cultural psychologists face the problem of how to describe cultural influences on </a:t>
            </a:r>
            <a:r>
              <a:rPr lang="en-US" dirty="0" smtClean="0"/>
              <a:t>personality without </a:t>
            </a:r>
            <a:r>
              <a:rPr lang="en-US" dirty="0"/>
              <a:t>oversimplifying or </a:t>
            </a:r>
            <a:r>
              <a:rPr lang="en-US" dirty="0" smtClean="0"/>
              <a:t>stereotyping.</a:t>
            </a:r>
          </a:p>
          <a:p>
            <a:r>
              <a:rPr lang="en-US" dirty="0"/>
              <a:t>Nonetheless</a:t>
            </a:r>
            <a:r>
              <a:rPr lang="en-US" dirty="0" smtClean="0"/>
              <a:t>, cultural </a:t>
            </a:r>
            <a:r>
              <a:rPr lang="en-US" dirty="0"/>
              <a:t>rules are what, </a:t>
            </a:r>
            <a:r>
              <a:rPr lang="en-US" i="1" dirty="0"/>
              <a:t>on average</a:t>
            </a:r>
            <a:r>
              <a:rPr lang="en-US" dirty="0"/>
              <a:t>, make Swedes different from Bedouins, and </a:t>
            </a:r>
            <a:r>
              <a:rPr lang="en-US" dirty="0" smtClean="0"/>
              <a:t>Cambodians different </a:t>
            </a:r>
            <a:r>
              <a:rPr lang="en-US" dirty="0"/>
              <a:t>from Italians</a:t>
            </a:r>
            <a:r>
              <a:rPr lang="en-US" dirty="0" smtClean="0"/>
              <a:t>.</a:t>
            </a:r>
          </a:p>
          <a:p>
            <a:r>
              <a:rPr lang="en-US" dirty="0"/>
              <a:t>All key aspects of personality begin with the culture in which we are raised.</a:t>
            </a:r>
          </a:p>
          <a:p>
            <a:pPr lvl="1"/>
            <a:r>
              <a:rPr lang="en-US" dirty="0" smtClean="0"/>
              <a:t>the </a:t>
            </a:r>
            <a:r>
              <a:rPr lang="en-US" dirty="0"/>
              <a:t>traits that we value, our sense of self versus community</a:t>
            </a:r>
            <a:r>
              <a:rPr lang="en-US" dirty="0" smtClean="0"/>
              <a:t>, and </a:t>
            </a:r>
            <a:r>
              <a:rPr lang="en-US" dirty="0"/>
              <a:t>our notions of the right way to </a:t>
            </a:r>
            <a:r>
              <a:rPr lang="en-US" dirty="0" smtClean="0"/>
              <a:t>behave</a:t>
            </a:r>
          </a:p>
        </p:txBody>
      </p:sp>
    </p:spTree>
    <p:extLst>
      <p:ext uri="{BB962C8B-B14F-4D97-AF65-F5344CB8AC3E}">
        <p14:creationId xmlns:p14="http://schemas.microsoft.com/office/powerpoint/2010/main" val="23826581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Inner Experience </a:t>
            </a:r>
          </a:p>
        </p:txBody>
      </p:sp>
      <p:sp>
        <p:nvSpPr>
          <p:cNvPr id="3" name="Content Placeholder 2"/>
          <p:cNvSpPr>
            <a:spLocks noGrp="1"/>
          </p:cNvSpPr>
          <p:nvPr>
            <p:ph idx="1"/>
          </p:nvPr>
        </p:nvSpPr>
        <p:spPr/>
        <p:txBody>
          <a:bodyPr/>
          <a:lstStyle/>
          <a:p>
            <a:r>
              <a:rPr lang="en-US" b="1" dirty="0"/>
              <a:t>LO 14.6.A</a:t>
            </a:r>
            <a:r>
              <a:rPr lang="en-US" dirty="0"/>
              <a:t> Describe the core humanist ideas advanced by Abraham Maslow, Carl Rogers, and Rollo May.</a:t>
            </a:r>
          </a:p>
          <a:p>
            <a:r>
              <a:rPr lang="en-US" b="1" dirty="0"/>
              <a:t>LO 14.6.B</a:t>
            </a:r>
            <a:r>
              <a:rPr lang="en-US" dirty="0"/>
              <a:t> Discuss how the narrative approach to personality hinges on answering the central question, “Who am I?”</a:t>
            </a:r>
          </a:p>
          <a:p>
            <a:r>
              <a:rPr lang="en-US" b="1" dirty="0"/>
              <a:t>LO 14.6.C</a:t>
            </a:r>
            <a:r>
              <a:rPr lang="en-US" dirty="0"/>
              <a:t> Summarize the shortcomings of the humanist approach to personality, and identify some areas of substantial contribution. </a:t>
            </a:r>
          </a:p>
        </p:txBody>
      </p:sp>
    </p:spTree>
    <p:extLst>
      <p:ext uri="{BB962C8B-B14F-4D97-AF65-F5344CB8AC3E}">
        <p14:creationId xmlns:p14="http://schemas.microsoft.com/office/powerpoint/2010/main" val="13003974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Humanist Approaches </a:t>
            </a:r>
            <a:r>
              <a:rPr lang="en-US" sz="2000" dirty="0" smtClean="0"/>
              <a:t>(1 </a:t>
            </a:r>
            <a:r>
              <a:rPr lang="en-US" sz="2000" dirty="0"/>
              <a:t>of </a:t>
            </a:r>
            <a:r>
              <a:rPr lang="en-US" sz="2000" dirty="0" smtClean="0"/>
              <a:t>4) </a:t>
            </a:r>
            <a:endParaRPr lang="en-US" dirty="0"/>
          </a:p>
        </p:txBody>
      </p:sp>
      <p:sp>
        <p:nvSpPr>
          <p:cNvPr id="3" name="Content Placeholder 2"/>
          <p:cNvSpPr>
            <a:spLocks noGrp="1"/>
          </p:cNvSpPr>
          <p:nvPr>
            <p:ph idx="1"/>
          </p:nvPr>
        </p:nvSpPr>
        <p:spPr/>
        <p:txBody>
          <a:bodyPr/>
          <a:lstStyle/>
          <a:p>
            <a:r>
              <a:rPr lang="en-US" dirty="0" smtClean="0"/>
              <a:t>The leaders of </a:t>
            </a:r>
            <a:r>
              <a:rPr lang="en-US" i="1" dirty="0" smtClean="0"/>
              <a:t>humanist psychology </a:t>
            </a:r>
            <a:r>
              <a:rPr lang="en-US" dirty="0"/>
              <a:t>argued that it was time </a:t>
            </a:r>
            <a:r>
              <a:rPr lang="en-US" dirty="0" smtClean="0"/>
              <a:t>to replace </a:t>
            </a:r>
            <a:r>
              <a:rPr lang="en-US" dirty="0"/>
              <a:t>psychoanalysis and behaviorism with a “third force” in </a:t>
            </a:r>
            <a:r>
              <a:rPr lang="en-US" dirty="0" smtClean="0"/>
              <a:t>psychology.</a:t>
            </a:r>
            <a:endParaRPr lang="en-US" i="1" dirty="0" smtClean="0"/>
          </a:p>
          <a:p>
            <a:r>
              <a:rPr lang="en-US" dirty="0" smtClean="0"/>
              <a:t>The humanist approach focuses </a:t>
            </a:r>
            <a:r>
              <a:rPr lang="en-US" dirty="0"/>
              <a:t>on a </a:t>
            </a:r>
            <a:r>
              <a:rPr lang="en-US" dirty="0" smtClean="0"/>
              <a:t>person</a:t>
            </a:r>
            <a:r>
              <a:rPr lang="fr-FR" dirty="0" smtClean="0"/>
              <a:t>’</a:t>
            </a:r>
            <a:r>
              <a:rPr lang="en-US" dirty="0" smtClean="0"/>
              <a:t>s:</a:t>
            </a:r>
          </a:p>
          <a:p>
            <a:pPr lvl="1"/>
            <a:r>
              <a:rPr lang="en-US" dirty="0" smtClean="0"/>
              <a:t>subjective </a:t>
            </a:r>
            <a:r>
              <a:rPr lang="en-US" dirty="0"/>
              <a:t>sense of self </a:t>
            </a:r>
            <a:r>
              <a:rPr lang="en-US" dirty="0" smtClean="0"/>
              <a:t>and</a:t>
            </a:r>
          </a:p>
          <a:p>
            <a:pPr lvl="1"/>
            <a:r>
              <a:rPr lang="en-US" dirty="0" smtClean="0"/>
              <a:t>the </a:t>
            </a:r>
            <a:r>
              <a:rPr lang="en-US" dirty="0"/>
              <a:t>free will to </a:t>
            </a:r>
            <a:r>
              <a:rPr lang="en-US" dirty="0" smtClean="0"/>
              <a:t>determine our own actions and futures</a:t>
            </a:r>
          </a:p>
          <a:p>
            <a:r>
              <a:rPr lang="en-US" dirty="0"/>
              <a:t>They </a:t>
            </a:r>
            <a:r>
              <a:rPr lang="en-US" dirty="0" smtClean="0"/>
              <a:t>emphasize:</a:t>
            </a:r>
          </a:p>
          <a:p>
            <a:pPr lvl="1"/>
            <a:r>
              <a:rPr lang="en-US" dirty="0" smtClean="0"/>
              <a:t>human </a:t>
            </a:r>
            <a:r>
              <a:rPr lang="en-US" dirty="0"/>
              <a:t>potential </a:t>
            </a:r>
            <a:r>
              <a:rPr lang="en-US" dirty="0" smtClean="0"/>
              <a:t>and</a:t>
            </a:r>
          </a:p>
          <a:p>
            <a:pPr lvl="1"/>
            <a:r>
              <a:rPr lang="en-US" dirty="0" smtClean="0"/>
              <a:t>the </a:t>
            </a:r>
            <a:r>
              <a:rPr lang="en-US" dirty="0"/>
              <a:t>strengths of human </a:t>
            </a:r>
            <a:r>
              <a:rPr lang="en-US" dirty="0" smtClean="0"/>
              <a:t>nature</a:t>
            </a:r>
          </a:p>
        </p:txBody>
      </p:sp>
    </p:spTree>
    <p:extLst>
      <p:ext uri="{BB962C8B-B14F-4D97-AF65-F5344CB8AC3E}">
        <p14:creationId xmlns:p14="http://schemas.microsoft.com/office/powerpoint/2010/main" val="41670625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Humanist Approaches </a:t>
            </a:r>
            <a:r>
              <a:rPr lang="en-US" sz="2000" dirty="0" smtClean="0"/>
              <a:t>(2 </a:t>
            </a:r>
            <a:r>
              <a:rPr lang="en-US" sz="2000" dirty="0"/>
              <a:t>of </a:t>
            </a:r>
            <a:r>
              <a:rPr lang="en-US" sz="2000" dirty="0" smtClean="0"/>
              <a:t>4) </a:t>
            </a:r>
            <a:endParaRPr lang="en-US" dirty="0"/>
          </a:p>
        </p:txBody>
      </p:sp>
      <p:sp>
        <p:nvSpPr>
          <p:cNvPr id="3" name="Content Placeholder 2"/>
          <p:cNvSpPr>
            <a:spLocks noGrp="1"/>
          </p:cNvSpPr>
          <p:nvPr>
            <p:ph idx="1"/>
          </p:nvPr>
        </p:nvSpPr>
        <p:spPr/>
        <p:txBody>
          <a:bodyPr/>
          <a:lstStyle/>
          <a:p>
            <a:r>
              <a:rPr lang="en-US" dirty="0" smtClean="0"/>
              <a:t>Abraham Maslow emphasized </a:t>
            </a:r>
            <a:r>
              <a:rPr lang="en-US" i="1" dirty="0" smtClean="0"/>
              <a:t>peak </a:t>
            </a:r>
            <a:r>
              <a:rPr lang="en-US" i="1" dirty="0"/>
              <a:t>experiences</a:t>
            </a:r>
            <a:r>
              <a:rPr lang="en-US" dirty="0"/>
              <a:t>, rare moments of rapture caused </a:t>
            </a:r>
            <a:r>
              <a:rPr lang="en-US" dirty="0" smtClean="0"/>
              <a:t>by:</a:t>
            </a:r>
          </a:p>
          <a:p>
            <a:pPr lvl="1"/>
            <a:r>
              <a:rPr lang="en-US" dirty="0" smtClean="0"/>
              <a:t>the </a:t>
            </a:r>
            <a:r>
              <a:rPr lang="en-US" dirty="0"/>
              <a:t>attainment of excellence </a:t>
            </a:r>
            <a:r>
              <a:rPr lang="en-US" dirty="0" smtClean="0"/>
              <a:t>or</a:t>
            </a:r>
          </a:p>
          <a:p>
            <a:pPr lvl="1"/>
            <a:r>
              <a:rPr lang="en-US" dirty="0" smtClean="0"/>
              <a:t>the experience of beauty</a:t>
            </a:r>
          </a:p>
          <a:p>
            <a:r>
              <a:rPr lang="en-US" dirty="0" smtClean="0"/>
              <a:t>The </a:t>
            </a:r>
            <a:r>
              <a:rPr lang="en-US" dirty="0"/>
              <a:t>traits </a:t>
            </a:r>
            <a:r>
              <a:rPr lang="en-US" dirty="0" smtClean="0"/>
              <a:t>Maslow </a:t>
            </a:r>
            <a:r>
              <a:rPr lang="en-US" dirty="0"/>
              <a:t>thought most central to personality were </a:t>
            </a:r>
            <a:r>
              <a:rPr lang="en-US" dirty="0" smtClean="0"/>
              <a:t>those of </a:t>
            </a:r>
            <a:r>
              <a:rPr lang="en-US" dirty="0"/>
              <a:t>the </a:t>
            </a:r>
            <a:r>
              <a:rPr lang="en-US" i="1" dirty="0"/>
              <a:t>self-actualized person</a:t>
            </a:r>
            <a:r>
              <a:rPr lang="en-US" dirty="0" smtClean="0"/>
              <a:t>—who </a:t>
            </a:r>
            <a:r>
              <a:rPr lang="en-US" dirty="0"/>
              <a:t>strives for a life </a:t>
            </a:r>
            <a:r>
              <a:rPr lang="en-US" dirty="0" smtClean="0"/>
              <a:t>that is:</a:t>
            </a:r>
          </a:p>
          <a:p>
            <a:pPr lvl="1"/>
            <a:r>
              <a:rPr lang="en-US" dirty="0" smtClean="0"/>
              <a:t>meaningful</a:t>
            </a:r>
          </a:p>
          <a:p>
            <a:pPr lvl="1"/>
            <a:r>
              <a:rPr lang="en-US" dirty="0" smtClean="0"/>
              <a:t>challenging</a:t>
            </a:r>
            <a:r>
              <a:rPr lang="en-US" dirty="0"/>
              <a:t>, </a:t>
            </a:r>
            <a:r>
              <a:rPr lang="en-US" dirty="0" smtClean="0"/>
              <a:t>and</a:t>
            </a:r>
          </a:p>
          <a:p>
            <a:pPr lvl="1"/>
            <a:r>
              <a:rPr lang="en-US" dirty="0" smtClean="0"/>
              <a:t>satisfying</a:t>
            </a:r>
            <a:endParaRPr lang="en-US" dirty="0"/>
          </a:p>
        </p:txBody>
      </p:sp>
    </p:spTree>
    <p:extLst>
      <p:ext uri="{BB962C8B-B14F-4D97-AF65-F5344CB8AC3E}">
        <p14:creationId xmlns:p14="http://schemas.microsoft.com/office/powerpoint/2010/main" val="37801417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Humanist Approaches </a:t>
            </a:r>
            <a:r>
              <a:rPr lang="en-US" sz="2000" dirty="0" smtClean="0"/>
              <a:t>(3 </a:t>
            </a:r>
            <a:r>
              <a:rPr lang="en-US" sz="2000" dirty="0"/>
              <a:t>of </a:t>
            </a:r>
            <a:r>
              <a:rPr lang="en-US" sz="2000" dirty="0" smtClean="0"/>
              <a:t>4) </a:t>
            </a:r>
            <a:endParaRPr lang="en-US" dirty="0"/>
          </a:p>
        </p:txBody>
      </p:sp>
      <p:sp>
        <p:nvSpPr>
          <p:cNvPr id="3" name="Content Placeholder 2"/>
          <p:cNvSpPr>
            <a:spLocks noGrp="1"/>
          </p:cNvSpPr>
          <p:nvPr>
            <p:ph idx="1"/>
          </p:nvPr>
        </p:nvSpPr>
        <p:spPr/>
        <p:txBody>
          <a:bodyPr/>
          <a:lstStyle/>
          <a:p>
            <a:r>
              <a:rPr lang="en-US" dirty="0"/>
              <a:t>Carl Rogers stressed the importance of </a:t>
            </a:r>
            <a:r>
              <a:rPr lang="en-US" i="1" dirty="0"/>
              <a:t>unconditional positive regard</a:t>
            </a:r>
            <a:r>
              <a:rPr lang="en-US" dirty="0"/>
              <a:t> in creating a </a:t>
            </a:r>
            <a:r>
              <a:rPr lang="en-US" dirty="0" smtClean="0"/>
              <a:t>“fully functioning” </a:t>
            </a:r>
            <a:r>
              <a:rPr lang="en-US" dirty="0"/>
              <a:t>person</a:t>
            </a:r>
            <a:r>
              <a:rPr lang="en-US" dirty="0" smtClean="0"/>
              <a:t>.</a:t>
            </a:r>
          </a:p>
          <a:p>
            <a:r>
              <a:rPr lang="en-US" dirty="0"/>
              <a:t>Fully functioning people experience </a:t>
            </a:r>
            <a:r>
              <a:rPr lang="en-US" i="1" dirty="0" smtClean="0"/>
              <a:t>congruence</a:t>
            </a:r>
            <a:r>
              <a:rPr lang="en-US" dirty="0"/>
              <a:t> </a:t>
            </a:r>
            <a:r>
              <a:rPr lang="en-US" dirty="0" smtClean="0"/>
              <a:t>between </a:t>
            </a:r>
            <a:r>
              <a:rPr lang="en-US" dirty="0"/>
              <a:t>the </a:t>
            </a:r>
            <a:r>
              <a:rPr lang="en-US" dirty="0" smtClean="0"/>
              <a:t>image they </a:t>
            </a:r>
            <a:r>
              <a:rPr lang="en-US" dirty="0"/>
              <a:t>project to others and their true feelings and wishes</a:t>
            </a:r>
            <a:r>
              <a:rPr lang="en-US" dirty="0" smtClean="0"/>
              <a:t>.</a:t>
            </a:r>
          </a:p>
          <a:p>
            <a:r>
              <a:rPr lang="en-US" dirty="0" smtClean="0"/>
              <a:t>They </a:t>
            </a:r>
            <a:r>
              <a:rPr lang="en-US" dirty="0"/>
              <a:t>are trusting, warm, and open</a:t>
            </a:r>
            <a:r>
              <a:rPr lang="en-US" dirty="0" smtClean="0"/>
              <a:t>, rather </a:t>
            </a:r>
            <a:r>
              <a:rPr lang="en-US" dirty="0"/>
              <a:t>than defensive or intolerant</a:t>
            </a:r>
            <a:r>
              <a:rPr lang="en-US" dirty="0" smtClean="0"/>
              <a:t>.</a:t>
            </a:r>
          </a:p>
          <a:p>
            <a:r>
              <a:rPr lang="en-US" dirty="0" smtClean="0"/>
              <a:t>Their </a:t>
            </a:r>
            <a:r>
              <a:rPr lang="en-US" dirty="0"/>
              <a:t>beliefs about themselves are realistic.</a:t>
            </a:r>
            <a:endParaRPr lang="en-US" dirty="0" smtClean="0"/>
          </a:p>
        </p:txBody>
      </p:sp>
    </p:spTree>
    <p:extLst>
      <p:ext uri="{BB962C8B-B14F-4D97-AF65-F5344CB8AC3E}">
        <p14:creationId xmlns:p14="http://schemas.microsoft.com/office/powerpoint/2010/main" val="11680031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Freud and Psychoanalysis </a:t>
            </a:r>
            <a:r>
              <a:rPr lang="en-US" sz="2000" dirty="0" smtClean="0"/>
              <a:t>(2 </a:t>
            </a:r>
            <a:r>
              <a:rPr lang="en-US" sz="2000" dirty="0"/>
              <a:t>of </a:t>
            </a:r>
            <a:r>
              <a:rPr lang="en-US" sz="2000" dirty="0" smtClean="0"/>
              <a:t>4) </a:t>
            </a:r>
            <a:endParaRPr lang="en-US" dirty="0"/>
          </a:p>
        </p:txBody>
      </p:sp>
      <p:sp>
        <p:nvSpPr>
          <p:cNvPr id="3" name="Content Placeholder 2"/>
          <p:cNvSpPr>
            <a:spLocks noGrp="1"/>
          </p:cNvSpPr>
          <p:nvPr>
            <p:ph idx="1"/>
          </p:nvPr>
        </p:nvSpPr>
        <p:spPr/>
        <p:txBody>
          <a:bodyPr/>
          <a:lstStyle/>
          <a:p>
            <a:r>
              <a:rPr lang="en-US" dirty="0"/>
              <a:t>To Freud, the personality consists of </a:t>
            </a:r>
            <a:r>
              <a:rPr lang="en-US" dirty="0" smtClean="0"/>
              <a:t>three major systems that must be kept in balance:</a:t>
            </a:r>
          </a:p>
          <a:p>
            <a:pPr lvl="1"/>
            <a:r>
              <a:rPr lang="en-US" i="1" dirty="0" smtClean="0"/>
              <a:t>Id:</a:t>
            </a:r>
            <a:r>
              <a:rPr lang="en-US" dirty="0" smtClean="0"/>
              <a:t> the </a:t>
            </a:r>
            <a:r>
              <a:rPr lang="en-US" dirty="0"/>
              <a:t>reservoir of unconscious psychological </a:t>
            </a:r>
            <a:r>
              <a:rPr lang="en-US" dirty="0" smtClean="0"/>
              <a:t>energies and </a:t>
            </a:r>
            <a:r>
              <a:rPr lang="en-US" dirty="0"/>
              <a:t>the motives to avoid pain and obtain pleasure</a:t>
            </a:r>
            <a:r>
              <a:rPr lang="en-US" dirty="0" smtClean="0"/>
              <a:t>.</a:t>
            </a:r>
          </a:p>
          <a:p>
            <a:pPr lvl="1"/>
            <a:r>
              <a:rPr lang="en-US" i="1" dirty="0" smtClean="0"/>
              <a:t>Ego:</a:t>
            </a:r>
            <a:r>
              <a:rPr lang="en-US" dirty="0" smtClean="0"/>
              <a:t> a </a:t>
            </a:r>
            <a:r>
              <a:rPr lang="en-US" dirty="0"/>
              <a:t>referee between the needs of instinct and </a:t>
            </a:r>
            <a:r>
              <a:rPr lang="en-US" dirty="0" smtClean="0"/>
              <a:t>the demands </a:t>
            </a:r>
            <a:r>
              <a:rPr lang="en-US" dirty="0"/>
              <a:t>of society</a:t>
            </a:r>
            <a:r>
              <a:rPr lang="en-US" dirty="0" smtClean="0"/>
              <a:t>.</a:t>
            </a:r>
          </a:p>
          <a:p>
            <a:pPr lvl="1"/>
            <a:r>
              <a:rPr lang="en-US" i="1" dirty="0" smtClean="0"/>
              <a:t>Superego:</a:t>
            </a:r>
            <a:r>
              <a:rPr lang="en-US" dirty="0" smtClean="0"/>
              <a:t> the </a:t>
            </a:r>
            <a:r>
              <a:rPr lang="en-US" dirty="0"/>
              <a:t>voice of conscience, </a:t>
            </a:r>
            <a:r>
              <a:rPr lang="en-US" dirty="0" smtClean="0"/>
              <a:t>representing morality </a:t>
            </a:r>
            <a:r>
              <a:rPr lang="en-US" dirty="0"/>
              <a:t>and parental </a:t>
            </a:r>
            <a:r>
              <a:rPr lang="en-US" dirty="0" smtClean="0"/>
              <a:t>authority.</a:t>
            </a:r>
          </a:p>
        </p:txBody>
      </p:sp>
    </p:spTree>
    <p:extLst>
      <p:ext uri="{BB962C8B-B14F-4D97-AF65-F5344CB8AC3E}">
        <p14:creationId xmlns:p14="http://schemas.microsoft.com/office/powerpoint/2010/main" val="11601836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Humanist Approaches </a:t>
            </a:r>
            <a:r>
              <a:rPr lang="en-US" sz="2000" dirty="0" smtClean="0"/>
              <a:t>(4 </a:t>
            </a:r>
            <a:r>
              <a:rPr lang="en-US" sz="2000" dirty="0"/>
              <a:t>of </a:t>
            </a:r>
            <a:r>
              <a:rPr lang="en-US" sz="2000" dirty="0" smtClean="0"/>
              <a:t>4) </a:t>
            </a:r>
            <a:endParaRPr lang="en-US" dirty="0"/>
          </a:p>
        </p:txBody>
      </p:sp>
      <p:sp>
        <p:nvSpPr>
          <p:cNvPr id="3" name="Content Placeholder 2"/>
          <p:cNvSpPr>
            <a:spLocks noGrp="1"/>
          </p:cNvSpPr>
          <p:nvPr>
            <p:ph idx="1"/>
          </p:nvPr>
        </p:nvSpPr>
        <p:spPr/>
        <p:txBody>
          <a:bodyPr/>
          <a:lstStyle/>
          <a:p>
            <a:r>
              <a:rPr lang="en-US" dirty="0" smtClean="0"/>
              <a:t>Rollo May emphasized some </a:t>
            </a:r>
            <a:r>
              <a:rPr lang="en-US" dirty="0"/>
              <a:t>of the inherently difficult and tragic aspects of the human </a:t>
            </a:r>
            <a:r>
              <a:rPr lang="en-US" dirty="0" smtClean="0"/>
              <a:t>condition:</a:t>
            </a:r>
          </a:p>
          <a:p>
            <a:pPr lvl="1"/>
            <a:r>
              <a:rPr lang="en-US" dirty="0" smtClean="0"/>
              <a:t>loneliness</a:t>
            </a:r>
          </a:p>
          <a:p>
            <a:pPr lvl="1"/>
            <a:r>
              <a:rPr lang="en-US" dirty="0" smtClean="0"/>
              <a:t>anxiety</a:t>
            </a:r>
            <a:r>
              <a:rPr lang="en-US" dirty="0"/>
              <a:t>, </a:t>
            </a:r>
            <a:r>
              <a:rPr lang="en-US" dirty="0" smtClean="0"/>
              <a:t>and</a:t>
            </a:r>
          </a:p>
          <a:p>
            <a:pPr lvl="1"/>
            <a:r>
              <a:rPr lang="en-US" dirty="0" smtClean="0"/>
              <a:t>alienation</a:t>
            </a:r>
          </a:p>
          <a:p>
            <a:r>
              <a:rPr lang="en-US" dirty="0" smtClean="0"/>
              <a:t>May’s </a:t>
            </a:r>
            <a:r>
              <a:rPr lang="en-US" i="1" dirty="0" smtClean="0"/>
              <a:t>existentialism </a:t>
            </a:r>
            <a:r>
              <a:rPr lang="en-US" dirty="0" smtClean="0"/>
              <a:t>emphasized:</a:t>
            </a:r>
          </a:p>
          <a:p>
            <a:pPr lvl="1"/>
            <a:r>
              <a:rPr lang="en-US" dirty="0" smtClean="0"/>
              <a:t>the </a:t>
            </a:r>
            <a:r>
              <a:rPr lang="en-US" dirty="0"/>
              <a:t>search for the meaning of </a:t>
            </a:r>
            <a:r>
              <a:rPr lang="en-US" dirty="0" smtClean="0"/>
              <a:t>life</a:t>
            </a:r>
          </a:p>
          <a:p>
            <a:pPr lvl="1"/>
            <a:r>
              <a:rPr lang="en-US" dirty="0" smtClean="0"/>
              <a:t>the </a:t>
            </a:r>
            <a:r>
              <a:rPr lang="en-US" dirty="0"/>
              <a:t>need to confront death, </a:t>
            </a:r>
            <a:r>
              <a:rPr lang="en-US" dirty="0" smtClean="0"/>
              <a:t>and</a:t>
            </a:r>
          </a:p>
          <a:p>
            <a:pPr lvl="1"/>
            <a:r>
              <a:rPr lang="en-US" dirty="0" smtClean="0"/>
              <a:t>the necessity of </a:t>
            </a:r>
            <a:r>
              <a:rPr lang="en-US" dirty="0"/>
              <a:t>taking responsibility for our </a:t>
            </a:r>
            <a:r>
              <a:rPr lang="en-US" dirty="0" smtClean="0"/>
              <a:t>actions</a:t>
            </a:r>
            <a:endParaRPr lang="en-US" dirty="0"/>
          </a:p>
        </p:txBody>
      </p:sp>
    </p:spTree>
    <p:extLst>
      <p:ext uri="{BB962C8B-B14F-4D97-AF65-F5344CB8AC3E}">
        <p14:creationId xmlns:p14="http://schemas.microsoft.com/office/powerpoint/2010/main" val="1393384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Narrative </a:t>
            </a:r>
            <a:r>
              <a:rPr lang="en-US" dirty="0" smtClean="0"/>
              <a:t>Approaches</a:t>
            </a:r>
            <a:r>
              <a:rPr lang="en-US" sz="2000" dirty="0" smtClean="0"/>
              <a:t> </a:t>
            </a:r>
            <a:endParaRPr lang="en-US" dirty="0"/>
          </a:p>
        </p:txBody>
      </p:sp>
      <p:sp>
        <p:nvSpPr>
          <p:cNvPr id="3" name="Content Placeholder 2"/>
          <p:cNvSpPr>
            <a:spLocks noGrp="1"/>
          </p:cNvSpPr>
          <p:nvPr>
            <p:ph idx="1"/>
          </p:nvPr>
        </p:nvSpPr>
        <p:spPr/>
        <p:txBody>
          <a:bodyPr/>
          <a:lstStyle/>
          <a:p>
            <a:r>
              <a:rPr lang="en-US" dirty="0"/>
              <a:t>As another way of understanding personality from the “inside,” some personality psychologists study </a:t>
            </a:r>
            <a:r>
              <a:rPr lang="en-US" i="1" dirty="0"/>
              <a:t>life </a:t>
            </a:r>
            <a:r>
              <a:rPr lang="en-US" i="1" dirty="0" smtClean="0"/>
              <a:t>narratives</a:t>
            </a:r>
            <a:r>
              <a:rPr lang="en-US" dirty="0" smtClean="0"/>
              <a:t>.</a:t>
            </a:r>
          </a:p>
          <a:p>
            <a:r>
              <a:rPr lang="en-US" dirty="0" smtClean="0"/>
              <a:t>These are the </a:t>
            </a:r>
            <a:r>
              <a:rPr lang="en-US" dirty="0"/>
              <a:t>stories people create to explain themselves and make sense of their lives</a:t>
            </a:r>
            <a:r>
              <a:rPr lang="en-US" dirty="0" smtClean="0"/>
              <a:t>.</a:t>
            </a:r>
          </a:p>
          <a:p>
            <a:r>
              <a:rPr lang="en-US" dirty="0"/>
              <a:t>These stories may serve </a:t>
            </a:r>
            <a:r>
              <a:rPr lang="en-US" dirty="0" smtClean="0"/>
              <a:t>to:</a:t>
            </a:r>
          </a:p>
          <a:p>
            <a:pPr lvl="1"/>
            <a:r>
              <a:rPr lang="en-US" dirty="0" smtClean="0"/>
              <a:t>suppress </a:t>
            </a:r>
            <a:r>
              <a:rPr lang="en-US" dirty="0"/>
              <a:t>changes in our lives </a:t>
            </a:r>
            <a:r>
              <a:rPr lang="en-US" dirty="0" smtClean="0"/>
              <a:t>or</a:t>
            </a:r>
          </a:p>
          <a:p>
            <a:pPr lvl="1"/>
            <a:r>
              <a:rPr lang="en-US" dirty="0" smtClean="0"/>
              <a:t>encourage them</a:t>
            </a:r>
            <a:endParaRPr lang="en-US" dirty="0"/>
          </a:p>
        </p:txBody>
      </p:sp>
    </p:spTree>
    <p:extLst>
      <p:ext uri="{BB962C8B-B14F-4D97-AF65-F5344CB8AC3E}">
        <p14:creationId xmlns:p14="http://schemas.microsoft.com/office/powerpoint/2010/main" val="21175719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Evaluating Humanist and Narrative </a:t>
            </a:r>
            <a:r>
              <a:rPr lang="en-US" dirty="0" smtClean="0"/>
              <a:t>Approaches</a:t>
            </a:r>
            <a:endParaRPr lang="en-US" sz="2000" dirty="0"/>
          </a:p>
        </p:txBody>
      </p:sp>
      <p:sp>
        <p:nvSpPr>
          <p:cNvPr id="3" name="Content Placeholder 2"/>
          <p:cNvSpPr>
            <a:spLocks noGrp="1"/>
          </p:cNvSpPr>
          <p:nvPr>
            <p:ph idx="1"/>
          </p:nvPr>
        </p:nvSpPr>
        <p:spPr/>
        <p:txBody>
          <a:bodyPr/>
          <a:lstStyle/>
          <a:p>
            <a:r>
              <a:rPr lang="en-US" dirty="0"/>
              <a:t>Some ideas from humanist psychology are subjective and difficult to </a:t>
            </a:r>
            <a:r>
              <a:rPr lang="en-US" dirty="0" smtClean="0"/>
              <a:t>measure.</a:t>
            </a:r>
          </a:p>
          <a:p>
            <a:r>
              <a:rPr lang="en-US" dirty="0" smtClean="0"/>
              <a:t>Others </a:t>
            </a:r>
            <a:r>
              <a:rPr lang="en-US" dirty="0"/>
              <a:t>have fostered research on positive aspects of personality, such </a:t>
            </a:r>
            <a:r>
              <a:rPr lang="en-US" dirty="0" smtClean="0"/>
              <a:t>as:</a:t>
            </a:r>
          </a:p>
          <a:p>
            <a:pPr lvl="1"/>
            <a:r>
              <a:rPr lang="en-US" dirty="0" smtClean="0"/>
              <a:t>optimism</a:t>
            </a:r>
          </a:p>
          <a:p>
            <a:pPr lvl="1"/>
            <a:r>
              <a:rPr lang="en-US" dirty="0" smtClean="0"/>
              <a:t>resilience </a:t>
            </a:r>
            <a:r>
              <a:rPr lang="en-US" dirty="0"/>
              <a:t>under adversity, </a:t>
            </a:r>
            <a:r>
              <a:rPr lang="en-US" dirty="0" smtClean="0"/>
              <a:t>and</a:t>
            </a:r>
          </a:p>
          <a:p>
            <a:pPr lvl="1"/>
            <a:r>
              <a:rPr lang="en-US" dirty="0" smtClean="0"/>
              <a:t>the </a:t>
            </a:r>
            <a:r>
              <a:rPr lang="en-US" dirty="0"/>
              <a:t>importance of life </a:t>
            </a:r>
            <a:r>
              <a:rPr lang="en-US" dirty="0" smtClean="0"/>
              <a:t>narratives</a:t>
            </a:r>
            <a:endParaRPr lang="en-US" dirty="0"/>
          </a:p>
        </p:txBody>
      </p:sp>
    </p:spTree>
    <p:extLst>
      <p:ext uri="{BB962C8B-B14F-4D97-AF65-F5344CB8AC3E}">
        <p14:creationId xmlns:p14="http://schemas.microsoft.com/office/powerpoint/2010/main" val="3328628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Freud and Psychoanalysis </a:t>
            </a:r>
            <a:r>
              <a:rPr lang="en-US" sz="2000" dirty="0" smtClean="0"/>
              <a:t>(3 </a:t>
            </a:r>
            <a:r>
              <a:rPr lang="en-US" sz="2000" dirty="0"/>
              <a:t>of </a:t>
            </a:r>
            <a:r>
              <a:rPr lang="en-US" sz="2000" dirty="0" smtClean="0"/>
              <a:t>4) </a:t>
            </a:r>
            <a:endParaRPr lang="en-US" dirty="0"/>
          </a:p>
        </p:txBody>
      </p:sp>
      <p:sp>
        <p:nvSpPr>
          <p:cNvPr id="3" name="Content Placeholder 2"/>
          <p:cNvSpPr>
            <a:spLocks noGrp="1"/>
          </p:cNvSpPr>
          <p:nvPr>
            <p:ph idx="1"/>
          </p:nvPr>
        </p:nvSpPr>
        <p:spPr/>
        <p:txBody>
          <a:bodyPr/>
          <a:lstStyle/>
          <a:p>
            <a:r>
              <a:rPr lang="en-US" i="1" dirty="0"/>
              <a:t>Defense mechanisms</a:t>
            </a:r>
            <a:r>
              <a:rPr lang="en-US" dirty="0"/>
              <a:t> protect the ego from unconscious </a:t>
            </a:r>
            <a:r>
              <a:rPr lang="en-US" dirty="0" smtClean="0"/>
              <a:t>anxiety.</a:t>
            </a:r>
          </a:p>
          <a:p>
            <a:r>
              <a:rPr lang="en-US" dirty="0" smtClean="0"/>
              <a:t>They include:</a:t>
            </a:r>
          </a:p>
          <a:p>
            <a:pPr lvl="1"/>
            <a:r>
              <a:rPr lang="en-US" dirty="0" smtClean="0"/>
              <a:t>repression</a:t>
            </a:r>
          </a:p>
          <a:p>
            <a:pPr lvl="1"/>
            <a:r>
              <a:rPr lang="en-US" dirty="0" smtClean="0"/>
              <a:t>projection</a:t>
            </a:r>
          </a:p>
          <a:p>
            <a:pPr lvl="1"/>
            <a:r>
              <a:rPr lang="en-US" dirty="0" smtClean="0"/>
              <a:t>displacement </a:t>
            </a:r>
            <a:r>
              <a:rPr lang="en-US" dirty="0"/>
              <a:t>(one form of which is sublimation</a:t>
            </a:r>
            <a:r>
              <a:rPr lang="en-US" dirty="0" smtClean="0"/>
              <a:t>)</a:t>
            </a:r>
          </a:p>
          <a:p>
            <a:pPr lvl="1"/>
            <a:r>
              <a:rPr lang="en-US" dirty="0" smtClean="0"/>
              <a:t>regression</a:t>
            </a:r>
            <a:r>
              <a:rPr lang="en-US" dirty="0"/>
              <a:t>, </a:t>
            </a:r>
            <a:r>
              <a:rPr lang="en-US" dirty="0" smtClean="0"/>
              <a:t>and</a:t>
            </a:r>
          </a:p>
          <a:p>
            <a:pPr lvl="1"/>
            <a:r>
              <a:rPr lang="en-US" dirty="0" smtClean="0"/>
              <a:t>denial</a:t>
            </a:r>
            <a:endParaRPr lang="en-US" dirty="0"/>
          </a:p>
        </p:txBody>
      </p:sp>
    </p:spTree>
    <p:extLst>
      <p:ext uri="{BB962C8B-B14F-4D97-AF65-F5344CB8AC3E}">
        <p14:creationId xmlns:p14="http://schemas.microsoft.com/office/powerpoint/2010/main" val="13506712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Freud and Psychoanalysis </a:t>
            </a:r>
            <a:r>
              <a:rPr lang="en-US" sz="2000" dirty="0" smtClean="0"/>
              <a:t>(4 </a:t>
            </a:r>
            <a:r>
              <a:rPr lang="en-US" sz="2000" dirty="0"/>
              <a:t>of </a:t>
            </a:r>
            <a:r>
              <a:rPr lang="en-US" sz="2000" dirty="0" smtClean="0"/>
              <a:t>4) </a:t>
            </a:r>
            <a:endParaRPr lang="en-US" dirty="0"/>
          </a:p>
        </p:txBody>
      </p:sp>
      <p:sp>
        <p:nvSpPr>
          <p:cNvPr id="3" name="Content Placeholder 2"/>
          <p:cNvSpPr>
            <a:spLocks noGrp="1"/>
          </p:cNvSpPr>
          <p:nvPr>
            <p:ph idx="1"/>
          </p:nvPr>
        </p:nvSpPr>
        <p:spPr/>
        <p:txBody>
          <a:bodyPr/>
          <a:lstStyle/>
          <a:p>
            <a:r>
              <a:rPr lang="en-US" dirty="0"/>
              <a:t>Freud believed that personality develops in a series of </a:t>
            </a:r>
            <a:r>
              <a:rPr lang="en-US" i="1" dirty="0"/>
              <a:t>psychosexual </a:t>
            </a:r>
            <a:r>
              <a:rPr lang="en-US" i="1" dirty="0" smtClean="0"/>
              <a:t>stages</a:t>
            </a:r>
            <a:r>
              <a:rPr lang="en-US" dirty="0" smtClean="0"/>
              <a:t>.</a:t>
            </a:r>
          </a:p>
          <a:p>
            <a:pPr lvl="1"/>
            <a:r>
              <a:rPr lang="en-US" dirty="0" smtClean="0"/>
              <a:t>oral</a:t>
            </a:r>
          </a:p>
          <a:p>
            <a:pPr lvl="1"/>
            <a:r>
              <a:rPr lang="en-US" dirty="0" smtClean="0"/>
              <a:t>anal</a:t>
            </a:r>
          </a:p>
          <a:p>
            <a:pPr lvl="1"/>
            <a:r>
              <a:rPr lang="en-US" dirty="0" smtClean="0"/>
              <a:t>phallic</a:t>
            </a:r>
          </a:p>
          <a:p>
            <a:pPr lvl="1"/>
            <a:r>
              <a:rPr lang="en-US" dirty="0" smtClean="0"/>
              <a:t>latency</a:t>
            </a:r>
          </a:p>
          <a:p>
            <a:pPr lvl="1"/>
            <a:r>
              <a:rPr lang="en-US" dirty="0" smtClean="0"/>
              <a:t>genital</a:t>
            </a:r>
          </a:p>
          <a:p>
            <a:r>
              <a:rPr lang="en-US" dirty="0" smtClean="0"/>
              <a:t>The </a:t>
            </a:r>
            <a:r>
              <a:rPr lang="en-US" i="1" dirty="0"/>
              <a:t>phallic (Oedipal) stage</a:t>
            </a:r>
            <a:r>
              <a:rPr lang="en-US" dirty="0"/>
              <a:t> </a:t>
            </a:r>
            <a:r>
              <a:rPr lang="en-US" dirty="0" smtClean="0"/>
              <a:t>is the most </a:t>
            </a:r>
            <a:r>
              <a:rPr lang="en-US" dirty="0"/>
              <a:t>crucial</a:t>
            </a:r>
            <a:r>
              <a:rPr lang="en-US" dirty="0" smtClean="0"/>
              <a:t>.</a:t>
            </a:r>
          </a:p>
          <a:p>
            <a:pPr lvl="1"/>
            <a:r>
              <a:rPr lang="en-US" dirty="0" smtClean="0"/>
              <a:t>When resolved, the personality is fundamentally formed. </a:t>
            </a:r>
            <a:endParaRPr lang="en-US" dirty="0"/>
          </a:p>
        </p:txBody>
      </p:sp>
    </p:spTree>
    <p:extLst>
      <p:ext uri="{BB962C8B-B14F-4D97-AF65-F5344CB8AC3E}">
        <p14:creationId xmlns:p14="http://schemas.microsoft.com/office/powerpoint/2010/main" val="250416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Psychodynamic Approaches </a:t>
            </a:r>
            <a:r>
              <a:rPr lang="en-US" sz="2000" dirty="0" smtClean="0"/>
              <a:t>(1 </a:t>
            </a:r>
            <a:r>
              <a:rPr lang="en-US" sz="2000" dirty="0"/>
              <a:t>of </a:t>
            </a:r>
            <a:r>
              <a:rPr lang="en-US" sz="2000" dirty="0" smtClean="0"/>
              <a:t>2) </a:t>
            </a:r>
            <a:endParaRPr lang="en-US" sz="2000" dirty="0"/>
          </a:p>
        </p:txBody>
      </p:sp>
      <p:sp>
        <p:nvSpPr>
          <p:cNvPr id="3" name="Content Placeholder 2"/>
          <p:cNvSpPr>
            <a:spLocks noGrp="1"/>
          </p:cNvSpPr>
          <p:nvPr>
            <p:ph idx="1"/>
          </p:nvPr>
        </p:nvSpPr>
        <p:spPr/>
        <p:txBody>
          <a:bodyPr/>
          <a:lstStyle/>
          <a:p>
            <a:r>
              <a:rPr lang="en-US" dirty="0"/>
              <a:t>Several thinkers splintered from </a:t>
            </a:r>
            <a:r>
              <a:rPr lang="en-US" dirty="0" smtClean="0"/>
              <a:t>Freud</a:t>
            </a:r>
            <a:r>
              <a:rPr lang="fr-FR" dirty="0" smtClean="0"/>
              <a:t>’</a:t>
            </a:r>
            <a:r>
              <a:rPr lang="en-US" dirty="0" smtClean="0"/>
              <a:t>s </a:t>
            </a:r>
            <a:r>
              <a:rPr lang="en-US" dirty="0"/>
              <a:t>original psychodynamic views</a:t>
            </a:r>
            <a:r>
              <a:rPr lang="en-US" dirty="0" smtClean="0"/>
              <a:t>.</a:t>
            </a:r>
          </a:p>
          <a:p>
            <a:r>
              <a:rPr lang="en-US" dirty="0"/>
              <a:t>Carl Jung believed that people share a </a:t>
            </a:r>
            <a:r>
              <a:rPr lang="en-US" i="1" dirty="0"/>
              <a:t>collective </a:t>
            </a:r>
            <a:r>
              <a:rPr lang="en-US" i="1" dirty="0" smtClean="0"/>
              <a:t>unconscious.</a:t>
            </a:r>
          </a:p>
          <a:p>
            <a:pPr lvl="1"/>
            <a:r>
              <a:rPr lang="en-US" dirty="0" smtClean="0"/>
              <a:t>It </a:t>
            </a:r>
            <a:r>
              <a:rPr lang="en-US" dirty="0"/>
              <a:t>contains universal memories and images, called </a:t>
            </a:r>
            <a:r>
              <a:rPr lang="en-US" i="1" dirty="0"/>
              <a:t>archetypes</a:t>
            </a:r>
            <a:r>
              <a:rPr lang="en-US" dirty="0" smtClean="0"/>
              <a:t>.</a:t>
            </a:r>
          </a:p>
          <a:p>
            <a:r>
              <a:rPr lang="en-US" dirty="0" smtClean="0"/>
              <a:t>Jung </a:t>
            </a:r>
            <a:r>
              <a:rPr lang="en-US" dirty="0"/>
              <a:t>had more </a:t>
            </a:r>
            <a:r>
              <a:rPr lang="en-US" dirty="0" smtClean="0"/>
              <a:t>confidence than Freud </a:t>
            </a:r>
            <a:r>
              <a:rPr lang="en-US" dirty="0"/>
              <a:t>in the positive, forward-moving strengths of the ego.</a:t>
            </a:r>
          </a:p>
        </p:txBody>
      </p:sp>
    </p:spTree>
    <p:extLst>
      <p:ext uri="{BB962C8B-B14F-4D97-AF65-F5344CB8AC3E}">
        <p14:creationId xmlns:p14="http://schemas.microsoft.com/office/powerpoint/2010/main" val="21031807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Psychodynamic Approaches </a:t>
            </a:r>
            <a:r>
              <a:rPr lang="en-US" sz="2000" dirty="0" smtClean="0"/>
              <a:t>(2 </a:t>
            </a:r>
            <a:r>
              <a:rPr lang="en-US" sz="2000" dirty="0"/>
              <a:t>of </a:t>
            </a:r>
            <a:r>
              <a:rPr lang="en-US" sz="2000" dirty="0" smtClean="0"/>
              <a:t>2) </a:t>
            </a:r>
            <a:endParaRPr lang="en-US" sz="2000" dirty="0"/>
          </a:p>
        </p:txBody>
      </p:sp>
      <p:sp>
        <p:nvSpPr>
          <p:cNvPr id="3" name="Content Placeholder 2"/>
          <p:cNvSpPr>
            <a:spLocks noGrp="1"/>
          </p:cNvSpPr>
          <p:nvPr>
            <p:ph idx="1"/>
          </p:nvPr>
        </p:nvSpPr>
        <p:spPr/>
        <p:txBody>
          <a:bodyPr/>
          <a:lstStyle/>
          <a:p>
            <a:r>
              <a:rPr lang="en-US" dirty="0"/>
              <a:t>The </a:t>
            </a:r>
            <a:r>
              <a:rPr lang="en-US" i="1" dirty="0"/>
              <a:t>object-relations school</a:t>
            </a:r>
            <a:r>
              <a:rPr lang="en-US" dirty="0"/>
              <a:t> </a:t>
            </a:r>
            <a:r>
              <a:rPr lang="en-US" dirty="0" smtClean="0"/>
              <a:t>emphasizes:</a:t>
            </a:r>
          </a:p>
          <a:p>
            <a:pPr lvl="1"/>
            <a:r>
              <a:rPr lang="en-US" dirty="0" smtClean="0"/>
              <a:t>the </a:t>
            </a:r>
            <a:r>
              <a:rPr lang="en-US" dirty="0"/>
              <a:t>importance of the first 2 years of life rather than the Oedipal </a:t>
            </a:r>
            <a:r>
              <a:rPr lang="en-US" dirty="0" smtClean="0"/>
              <a:t>phase</a:t>
            </a:r>
          </a:p>
          <a:p>
            <a:pPr lvl="1"/>
            <a:r>
              <a:rPr lang="en-US" dirty="0" smtClean="0"/>
              <a:t>the infant</a:t>
            </a:r>
            <a:r>
              <a:rPr lang="fr-FR" dirty="0" smtClean="0"/>
              <a:t>’</a:t>
            </a:r>
            <a:r>
              <a:rPr lang="en-US" dirty="0" smtClean="0"/>
              <a:t>s </a:t>
            </a:r>
            <a:r>
              <a:rPr lang="en-US" dirty="0"/>
              <a:t>representations of important figures, especially the mother, rather than sexual needs and </a:t>
            </a:r>
            <a:r>
              <a:rPr lang="en-US" dirty="0" smtClean="0"/>
              <a:t>drives</a:t>
            </a:r>
          </a:p>
          <a:p>
            <a:pPr lvl="1"/>
            <a:r>
              <a:rPr lang="en-US" dirty="0" smtClean="0"/>
              <a:t>the </a:t>
            </a:r>
            <a:r>
              <a:rPr lang="en-US" dirty="0"/>
              <a:t>problem in male development of breaking away from the </a:t>
            </a:r>
            <a:r>
              <a:rPr lang="en-US" dirty="0" smtClean="0"/>
              <a:t>mother</a:t>
            </a:r>
            <a:endParaRPr lang="en-US" dirty="0"/>
          </a:p>
        </p:txBody>
      </p:sp>
    </p:spTree>
    <p:extLst>
      <p:ext uri="{BB962C8B-B14F-4D97-AF65-F5344CB8AC3E}">
        <p14:creationId xmlns:p14="http://schemas.microsoft.com/office/powerpoint/2010/main" val="12268852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Evaluating </a:t>
            </a:r>
            <a:r>
              <a:rPr lang="en-US" dirty="0" smtClean="0"/>
              <a:t>Psychodynamic</a:t>
            </a:r>
            <a:br>
              <a:rPr lang="en-US" dirty="0" smtClean="0"/>
            </a:br>
            <a:r>
              <a:rPr lang="en-US" dirty="0" smtClean="0"/>
              <a:t>Theories </a:t>
            </a:r>
            <a:r>
              <a:rPr lang="en-US" sz="2000" dirty="0" smtClean="0"/>
              <a:t>(1 </a:t>
            </a:r>
            <a:r>
              <a:rPr lang="en-US" sz="2000" dirty="0"/>
              <a:t>of </a:t>
            </a:r>
            <a:r>
              <a:rPr lang="en-US" sz="2000" dirty="0" smtClean="0"/>
              <a:t>2) </a:t>
            </a:r>
            <a:endParaRPr lang="en-US" sz="2000" dirty="0"/>
          </a:p>
        </p:txBody>
      </p:sp>
      <p:sp>
        <p:nvSpPr>
          <p:cNvPr id="3" name="Content Placeholder 2"/>
          <p:cNvSpPr>
            <a:spLocks noGrp="1"/>
          </p:cNvSpPr>
          <p:nvPr>
            <p:ph idx="1"/>
          </p:nvPr>
        </p:nvSpPr>
        <p:spPr/>
        <p:txBody>
          <a:bodyPr/>
          <a:lstStyle/>
          <a:p>
            <a:r>
              <a:rPr lang="en-US" dirty="0"/>
              <a:t>Psychodynamic approaches have been criticized </a:t>
            </a:r>
            <a:r>
              <a:rPr lang="en-US" dirty="0" smtClean="0"/>
              <a:t>for:</a:t>
            </a:r>
          </a:p>
          <a:p>
            <a:pPr lvl="1"/>
            <a:r>
              <a:rPr lang="en-US" dirty="0" smtClean="0"/>
              <a:t>violating </a:t>
            </a:r>
            <a:r>
              <a:rPr lang="en-US" dirty="0"/>
              <a:t>the principle of </a:t>
            </a:r>
            <a:r>
              <a:rPr lang="en-US" dirty="0" smtClean="0"/>
              <a:t>falsifiability</a:t>
            </a:r>
          </a:p>
          <a:p>
            <a:pPr lvl="1"/>
            <a:r>
              <a:rPr lang="en-US" dirty="0" smtClean="0"/>
              <a:t>overgeneralizing </a:t>
            </a:r>
            <a:r>
              <a:rPr lang="en-US" dirty="0"/>
              <a:t>from atypical patients to </a:t>
            </a:r>
            <a:r>
              <a:rPr lang="en-US" dirty="0" smtClean="0"/>
              <a:t>everyone</a:t>
            </a:r>
          </a:p>
          <a:p>
            <a:pPr lvl="1"/>
            <a:r>
              <a:rPr lang="en-US" dirty="0" smtClean="0"/>
              <a:t>basing </a:t>
            </a:r>
            <a:r>
              <a:rPr lang="en-US" dirty="0"/>
              <a:t>theories on the unreliable memories and retrospective accounts of </a:t>
            </a:r>
            <a:r>
              <a:rPr lang="en-US" dirty="0" smtClean="0"/>
              <a:t>adults</a:t>
            </a:r>
          </a:p>
          <a:p>
            <a:r>
              <a:rPr lang="en-US" dirty="0"/>
              <a:t>Retrospective analysis has another problem: It creates an </a:t>
            </a:r>
            <a:r>
              <a:rPr lang="en-US" i="1" dirty="0"/>
              <a:t>illusion of causality </a:t>
            </a:r>
            <a:r>
              <a:rPr lang="en-US" dirty="0" smtClean="0"/>
              <a:t>between events.</a:t>
            </a:r>
          </a:p>
          <a:p>
            <a:pPr lvl="1"/>
            <a:r>
              <a:rPr lang="en-US" dirty="0" smtClean="0"/>
              <a:t>if </a:t>
            </a:r>
            <a:r>
              <a:rPr lang="en-US" dirty="0"/>
              <a:t>A came before B, then A must have caused </a:t>
            </a:r>
            <a:r>
              <a:rPr lang="en-US" dirty="0" smtClean="0"/>
              <a:t>B</a:t>
            </a:r>
            <a:endParaRPr lang="en-US" dirty="0"/>
          </a:p>
        </p:txBody>
      </p:sp>
    </p:spTree>
    <p:extLst>
      <p:ext uri="{BB962C8B-B14F-4D97-AF65-F5344CB8AC3E}">
        <p14:creationId xmlns:p14="http://schemas.microsoft.com/office/powerpoint/2010/main" val="1011255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508 Lectur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2508</TotalTime>
  <Words>2484</Words>
  <Application>Microsoft Macintosh PowerPoint</Application>
  <PresentationFormat>On-screen Show (4:3)</PresentationFormat>
  <Paragraphs>253</Paragraphs>
  <Slides>42</Slides>
  <Notes>1</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508 Lecture</vt:lpstr>
      <vt:lpstr>Psychology</vt:lpstr>
      <vt:lpstr>Psychodynamic Theories of Personality </vt:lpstr>
      <vt:lpstr>Freud and Psychoanalysis (1 of 4) </vt:lpstr>
      <vt:lpstr>Freud and Psychoanalysis (2 of 4) </vt:lpstr>
      <vt:lpstr>Freud and Psychoanalysis (3 of 4) </vt:lpstr>
      <vt:lpstr>Freud and Psychoanalysis (4 of 4) </vt:lpstr>
      <vt:lpstr>Other Psychodynamic Approaches (1 of 2) </vt:lpstr>
      <vt:lpstr>Other Psychodynamic Approaches (2 of 2) </vt:lpstr>
      <vt:lpstr>Evaluating Psychodynamic Theories (1 of 2) </vt:lpstr>
      <vt:lpstr>Evaluating Psychodynamic Theories (2 of 2) </vt:lpstr>
      <vt:lpstr>The Modern Study of Personality </vt:lpstr>
      <vt:lpstr>Popular Personality Tests (1 of 2) </vt:lpstr>
      <vt:lpstr>Popular Personality Tests (2 of 2) </vt:lpstr>
      <vt:lpstr>Core Personality Traits (1 of 4) </vt:lpstr>
      <vt:lpstr>Core Personality Traits (2 of 4) </vt:lpstr>
      <vt:lpstr>Core Personality Traits (3 of 4) </vt:lpstr>
      <vt:lpstr>Core Personality Traits (4 of 4)  Figure 14.1 Consistency and Change in Personality over the Lifespan</vt:lpstr>
      <vt:lpstr>Genetic Influences on Personality </vt:lpstr>
      <vt:lpstr>Heredity and Temperament </vt:lpstr>
      <vt:lpstr>Heredity and Traits </vt:lpstr>
      <vt:lpstr>Evaluating Genetic Theories </vt:lpstr>
      <vt:lpstr>Environmental Influences on Personality </vt:lpstr>
      <vt:lpstr>Situations and Social Learning (1 of 3) </vt:lpstr>
      <vt:lpstr>Situations and Social Learning (2 of 3) </vt:lpstr>
      <vt:lpstr>Situations and Social Learning (3 of 3) Page 516 Reciprocal Determinism </vt:lpstr>
      <vt:lpstr>Parental Influence—and Its Limits (1 of 2) </vt:lpstr>
      <vt:lpstr>Parental Influence—and Its Limits (2 of 2) </vt:lpstr>
      <vt:lpstr>The Power of Peers (1 of 2) </vt:lpstr>
      <vt:lpstr>The Power of Peers (2 of 2) </vt:lpstr>
      <vt:lpstr>Cultural Influences on Personality </vt:lpstr>
      <vt:lpstr>Culture, Values, and Traits (1 of 4) </vt:lpstr>
      <vt:lpstr>Culture, Values, and Traits (2 of 4) </vt:lpstr>
      <vt:lpstr>Culture, Values, and Traits (3 of 4) </vt:lpstr>
      <vt:lpstr>Culture, Values, and Traits (4 of 4)  Table 14.1</vt:lpstr>
      <vt:lpstr>Evaluating Cultural Approaches </vt:lpstr>
      <vt:lpstr>The Inner Experience </vt:lpstr>
      <vt:lpstr>Humanist Approaches (1 of 4) </vt:lpstr>
      <vt:lpstr>Humanist Approaches (2 of 4) </vt:lpstr>
      <vt:lpstr>Humanist Approaches (3 of 4) </vt:lpstr>
      <vt:lpstr>Humanist Approaches (4 of 4) </vt:lpstr>
      <vt:lpstr>Narrative Approaches </vt:lpstr>
      <vt:lpstr>Evaluating Humanist and Narrative Approaches</vt:lpstr>
    </vt:vector>
  </TitlesOfParts>
  <Company>echosvoice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ADA Compliant Lecture PowerPoint</dc:title>
  <dc:subject>Introduction to Psychology</dc:subject>
  <dc:creator>Echo Swinford</dc:creator>
  <cp:lastModifiedBy>Rocky Buckley</cp:lastModifiedBy>
  <cp:revision>174</cp:revision>
  <dcterms:created xsi:type="dcterms:W3CDTF">2014-07-14T20:04:21Z</dcterms:created>
  <dcterms:modified xsi:type="dcterms:W3CDTF">2015-12-22T03:11:21Z</dcterms:modified>
</cp:coreProperties>
</file>