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57" r:id="rId3"/>
    <p:sldId id="259" r:id="rId4"/>
    <p:sldId id="270" r:id="rId5"/>
    <p:sldId id="271" r:id="rId6"/>
    <p:sldId id="272" r:id="rId7"/>
    <p:sldId id="273" r:id="rId8"/>
    <p:sldId id="260" r:id="rId9"/>
    <p:sldId id="275" r:id="rId10"/>
    <p:sldId id="277" r:id="rId11"/>
    <p:sldId id="261" r:id="rId12"/>
    <p:sldId id="262" r:id="rId13"/>
    <p:sldId id="278" r:id="rId14"/>
    <p:sldId id="263" r:id="rId15"/>
    <p:sldId id="280" r:id="rId16"/>
    <p:sldId id="282" r:id="rId17"/>
    <p:sldId id="264" r:id="rId18"/>
    <p:sldId id="283" r:id="rId19"/>
    <p:sldId id="284" r:id="rId20"/>
    <p:sldId id="265" r:id="rId21"/>
    <p:sldId id="286" r:id="rId22"/>
    <p:sldId id="266" r:id="rId23"/>
    <p:sldId id="267" r:id="rId24"/>
    <p:sldId id="287" r:id="rId25"/>
    <p:sldId id="288" r:id="rId26"/>
    <p:sldId id="297" r:id="rId27"/>
    <p:sldId id="290" r:id="rId28"/>
    <p:sldId id="268" r:id="rId29"/>
    <p:sldId id="292" r:id="rId30"/>
    <p:sldId id="293" r:id="rId31"/>
    <p:sldId id="269" r:id="rId32"/>
    <p:sldId id="29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3967"/>
    <a:srgbClr val="7C8BC4"/>
    <a:srgbClr val="30431D"/>
    <a:srgbClr val="30390E"/>
    <a:srgbClr val="0647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5" autoAdjust="0"/>
    <p:restoredTop sz="90877" autoAdjust="0"/>
  </p:normalViewPr>
  <p:slideViewPr>
    <p:cSldViewPr>
      <p:cViewPr varScale="1">
        <p:scale>
          <a:sx n="137" d="100"/>
          <a:sy n="137" d="100"/>
        </p:scale>
        <p:origin x="-120" y="-1264"/>
      </p:cViewPr>
      <p:guideLst>
        <p:guide orient="horz" pos="2160"/>
        <p:guide pos="2880"/>
      </p:guideLst>
    </p:cSldViewPr>
  </p:slideViewPr>
  <p:outlineViewPr>
    <p:cViewPr>
      <p:scale>
        <a:sx n="33" d="100"/>
        <a:sy n="33" d="100"/>
      </p:scale>
      <p:origin x="0" y="47250"/>
    </p:cViewPr>
  </p:outlineViewPr>
  <p:notesTextViewPr>
    <p:cViewPr>
      <p:scale>
        <a:sx n="1" d="1"/>
        <a:sy n="1" d="1"/>
      </p:scale>
      <p:origin x="0" y="0"/>
    </p:cViewPr>
  </p:notesTextViewPr>
  <p:notesViewPr>
    <p:cSldViewPr>
      <p:cViewPr varScale="1">
        <p:scale>
          <a:sx n="73" d="100"/>
          <a:sy n="73" d="100"/>
        </p:scale>
        <p:origin x="-263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t>12/21/15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t>‹#›</a:t>
            </a:fld>
            <a:endParaRPr lang="en-US"/>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t>12/21/15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t>‹#›</a:t>
            </a:fld>
            <a:endParaRPr lang="en-US"/>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To get FDA approval for a new medication, a pharmaceutical company must present evidence of the drug’s effectiveness. On the bars in this figure, each box represents one study. On the left side, you can see that most of the published studies supported the effectiveness of 12 antidepressants. But when independent researchers got hold of all of the data submitted to the FDA, they found that many unpublished studies had questionable or negative results (right). (Based on Turner et al., 2008.)</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7</a:t>
            </a:fld>
            <a:endParaRPr lang="en-US"/>
          </a:p>
        </p:txBody>
      </p:sp>
    </p:spTree>
    <p:extLst>
      <p:ext uri="{BB962C8B-B14F-4D97-AF65-F5344CB8AC3E}">
        <p14:creationId xmlns:p14="http://schemas.microsoft.com/office/powerpoint/2010/main" val="656871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Victims of serious car accidents were assessed at the time of the event, 4 months later, and 3 years later. Half received a form of posttraumatic intervention called critical incident stress debriefing (CISD); half received no treatment. As you can see, almost everyone had recovered within 4 months, but one group had higher stress symptoms than everyone else, even after 3 years: the people who were the most emotionally distressed right after the accident and who received CISD. The therapy actually impeded their recovery </a:t>
            </a:r>
            <a:r>
              <a:rPr lang="fr-FR" sz="1200" b="0" i="0" u="none" strike="noStrike" kern="1200" baseline="0" dirty="0" smtClean="0">
                <a:solidFill>
                  <a:schemeClr val="tx1"/>
                </a:solidFill>
                <a:latin typeface="+mn-lt"/>
                <a:ea typeface="+mn-ea"/>
                <a:cs typeface="+mn-cs"/>
              </a:rPr>
              <a:t>(</a:t>
            </a:r>
            <a:r>
              <a:rPr lang="fr-FR" sz="1200" b="0" i="0" u="none" strike="noStrike" kern="1200" baseline="0" dirty="0" err="1" smtClean="0">
                <a:solidFill>
                  <a:schemeClr val="tx1"/>
                </a:solidFill>
                <a:latin typeface="+mn-lt"/>
                <a:ea typeface="+mn-ea"/>
                <a:cs typeface="+mn-cs"/>
              </a:rPr>
              <a:t>Mayou</a:t>
            </a:r>
            <a:r>
              <a:rPr lang="fr-FR" sz="1200" b="0" i="0" u="none" strike="noStrike" kern="1200" baseline="0" dirty="0" smtClean="0">
                <a:solidFill>
                  <a:schemeClr val="tx1"/>
                </a:solidFill>
                <a:latin typeface="+mn-lt"/>
                <a:ea typeface="+mn-ea"/>
                <a:cs typeface="+mn-cs"/>
              </a:rPr>
              <a:t> et al., 2000).</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27</a:t>
            </a:fld>
            <a:endParaRPr lang="en-US"/>
          </a:p>
        </p:txBody>
      </p:sp>
    </p:spTree>
    <p:extLst>
      <p:ext uri="{BB962C8B-B14F-4D97-AF65-F5344CB8AC3E}">
        <p14:creationId xmlns:p14="http://schemas.microsoft.com/office/powerpoint/2010/main" val="1922917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 Id="rId3"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 Id="rId3"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762000"/>
            <a:ext cx="7772400" cy="2838451"/>
          </a:xfrm>
        </p:spPr>
        <p:txBody>
          <a:bodyPr anchor="b">
            <a:noAutofit/>
          </a:bodyPr>
          <a:lstStyle>
            <a:lvl1pPr algn="l">
              <a:defRPr sz="44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A9DF6EFB-3F44-496C-A842-1E0B3D3B975A}" type="datetimeFigureOut">
              <a:rPr lang="en-US" smtClean="0"/>
              <a:t>12/21/15</a:t>
            </a:fld>
            <a:endParaRPr lang="en-US"/>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a:p>
        </p:txBody>
      </p:sp>
      <p:sp>
        <p:nvSpPr>
          <p:cNvPr id="8" name="Rectangle 7"/>
          <p:cNvSpPr/>
          <p:nvPr userDrawn="1"/>
        </p:nvSpPr>
        <p:spPr bwMode="white">
          <a:xfrm>
            <a:off x="-7938" y="6435725"/>
            <a:ext cx="9161464" cy="430213"/>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userDrawn="1"/>
        </p:nvGrpSpPr>
        <p:grpSpPr>
          <a:xfrm>
            <a:off x="33338" y="6400805"/>
            <a:ext cx="9156700" cy="473070"/>
            <a:chOff x="33338" y="6400805"/>
            <a:chExt cx="9156700" cy="473070"/>
          </a:xfrm>
        </p:grpSpPr>
        <p:pic>
          <p:nvPicPr>
            <p:cNvPr id="19" name="Always Learning Logo" descr="Pearson: Always Learning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33338" y="6443663"/>
              <a:ext cx="166052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ears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black">
            <a:xfrm>
              <a:off x="7748588" y="6442075"/>
              <a:ext cx="144145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Copyright" descr="Copyright 2015, 2012, 2009"/>
            <p:cNvSpPr txBox="1">
              <a:spLocks noChangeArrowheads="1"/>
            </p:cNvSpPr>
            <p:nvPr/>
          </p:nvSpPr>
          <p:spPr bwMode="auto">
            <a:xfrm>
              <a:off x="1413669" y="6400805"/>
              <a:ext cx="6316663" cy="457195"/>
            </a:xfrm>
            <a:prstGeom prst="rect">
              <a:avLst/>
            </a:prstGeom>
            <a:no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a:defRPr/>
              </a:pP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Copyright © 2017, 2014, 2011</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Pearson Education, Inc.</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All Rights Reserved</a:t>
              </a:r>
            </a:p>
          </p:txBody>
        </p:sp>
      </p:grpSp>
    </p:spTree>
    <p:extLst>
      <p:ext uri="{BB962C8B-B14F-4D97-AF65-F5344CB8AC3E}">
        <p14:creationId xmlns:p14="http://schemas.microsoft.com/office/powerpoint/2010/main" val="887980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bwMode="white">
          <a:xfrm>
            <a:off x="-7938" y="6435725"/>
            <a:ext cx="9161464" cy="430213"/>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userDrawn="1"/>
        </p:nvGrpSpPr>
        <p:grpSpPr>
          <a:xfrm>
            <a:off x="93969" y="6408738"/>
            <a:ext cx="9096069" cy="463550"/>
            <a:chOff x="93969" y="6408738"/>
            <a:chExt cx="9096069" cy="463550"/>
          </a:xfrm>
        </p:grpSpPr>
        <p:sp>
          <p:nvSpPr>
            <p:cNvPr id="6" name="Copyright"/>
            <p:cNvSpPr txBox="1">
              <a:spLocks noChangeArrowheads="1"/>
            </p:cNvSpPr>
            <p:nvPr/>
          </p:nvSpPr>
          <p:spPr bwMode="auto">
            <a:xfrm>
              <a:off x="93969" y="6408738"/>
              <a:ext cx="6316663" cy="457200"/>
            </a:xfrm>
            <a:prstGeom prst="rect">
              <a:avLst/>
            </a:prstGeom>
            <a:no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l">
                <a:defRPr/>
              </a:pP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Copyright © 2017, 2014, 2011</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Pearson Education, Inc.</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All Rights Reserved</a:t>
              </a:r>
            </a:p>
          </p:txBody>
        </p:sp>
        <p:pic>
          <p:nvPicPr>
            <p:cNvPr id="7" name="Pearson Logo" descr="Pearson_Bound_Whi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7748588" y="6442075"/>
              <a:ext cx="144145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Footer Placeholder 2"/>
          <p:cNvSpPr>
            <a:spLocks noGrp="1"/>
          </p:cNvSpPr>
          <p:nvPr>
            <p:ph type="ftr" sz="quarter" idx="11"/>
          </p:nvPr>
        </p:nvSpPr>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12/21/15</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a:p>
        </p:txBody>
      </p:sp>
    </p:spTree>
    <p:extLst>
      <p:ext uri="{BB962C8B-B14F-4D97-AF65-F5344CB8AC3E}">
        <p14:creationId xmlns:p14="http://schemas.microsoft.com/office/powerpoint/2010/main" val="3711136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6" name="Rectangle 15"/>
          <p:cNvSpPr/>
          <p:nvPr/>
        </p:nvSpPr>
        <p:spPr bwMode="white">
          <a:xfrm>
            <a:off x="0" y="0"/>
            <a:ext cx="9144000" cy="1371600"/>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44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12/21/15</a:t>
            </a:fld>
            <a:endParaRPr lang="en-US"/>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a:p>
        </p:txBody>
      </p:sp>
      <p:sp>
        <p:nvSpPr>
          <p:cNvPr id="12" name="Rectangle 11"/>
          <p:cNvSpPr/>
          <p:nvPr/>
        </p:nvSpPr>
        <p:spPr bwMode="white">
          <a:xfrm>
            <a:off x="-7938" y="6435725"/>
            <a:ext cx="9161464" cy="430213"/>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p:cNvGrpSpPr/>
          <p:nvPr userDrawn="1"/>
        </p:nvGrpSpPr>
        <p:grpSpPr>
          <a:xfrm>
            <a:off x="33338" y="6408738"/>
            <a:ext cx="9156700" cy="465137"/>
            <a:chOff x="33338" y="6408738"/>
            <a:chExt cx="9156700" cy="465137"/>
          </a:xfrm>
        </p:grpSpPr>
        <p:pic>
          <p:nvPicPr>
            <p:cNvPr id="13" name="Always Learning Logo" descr="Pearson: Always Learning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33338" y="6443663"/>
              <a:ext cx="166052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ears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black">
            <a:xfrm>
              <a:off x="7748588" y="6442075"/>
              <a:ext cx="144145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Copyright" descr="Copyright 2015, 2012, 2009"/>
            <p:cNvSpPr txBox="1">
              <a:spLocks noChangeArrowheads="1"/>
            </p:cNvSpPr>
            <p:nvPr/>
          </p:nvSpPr>
          <p:spPr bwMode="auto">
            <a:xfrm>
              <a:off x="1413669" y="6408738"/>
              <a:ext cx="6316663" cy="457200"/>
            </a:xfrm>
            <a:prstGeom prst="rect">
              <a:avLst/>
            </a:prstGeom>
            <a:no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a:defRPr/>
              </a:pP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Copyright © 2017, 2014, 2011</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Pearson Education, Inc.</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All Rights Reserved</a:t>
              </a:r>
            </a:p>
          </p:txBody>
        </p:sp>
      </p:grpSp>
    </p:spTree>
    <p:extLst>
      <p:ext uri="{BB962C8B-B14F-4D97-AF65-F5344CB8AC3E}">
        <p14:creationId xmlns:p14="http://schemas.microsoft.com/office/powerpoint/2010/main" val="2981062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12/21/15</a:t>
            </a:fld>
            <a:endParaRPr lang="en-US"/>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a:p>
        </p:txBody>
      </p:sp>
    </p:spTree>
    <p:extLst>
      <p:ext uri="{BB962C8B-B14F-4D97-AF65-F5344CB8AC3E}">
        <p14:creationId xmlns:p14="http://schemas.microsoft.com/office/powerpoint/2010/main" val="1152463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SzPct val="100000"/>
              <a:defRPr/>
            </a:lvl1pPr>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12/21/15</a:t>
            </a:fld>
            <a:endParaRPr lang="en-US"/>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a:p>
        </p:txBody>
      </p:sp>
    </p:spTree>
    <p:extLst>
      <p:ext uri="{BB962C8B-B14F-4D97-AF65-F5344CB8AC3E}">
        <p14:creationId xmlns:p14="http://schemas.microsoft.com/office/powerpoint/2010/main" val="1210909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118872" indent="-118872">
              <a:buClr>
                <a:schemeClr val="bg1"/>
              </a:buClr>
              <a:buSzPct val="25000"/>
              <a:defRPr sz="2400"/>
            </a:lvl1pPr>
            <a:lvl2pPr marL="569913" indent="-285750">
              <a:defRPr sz="2000"/>
            </a:lvl2pPr>
            <a:lvl3pPr>
              <a:defRPr sz="2000"/>
            </a:lvl3pPr>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12/21/15</a:t>
            </a:fld>
            <a:endParaRPr lang="en-US"/>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a:p>
        </p:txBody>
      </p:sp>
    </p:spTree>
    <p:extLst>
      <p:ext uri="{BB962C8B-B14F-4D97-AF65-F5344CB8AC3E}">
        <p14:creationId xmlns:p14="http://schemas.microsoft.com/office/powerpoint/2010/main" val="2752008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2400">
                <a:solidFill>
                  <a:schemeClr val="tx1"/>
                </a:solidFill>
              </a:defRPr>
            </a:lvl1pPr>
          </a:lstStyle>
          <a:p>
            <a:r>
              <a:rPr lang="en-US" dirty="0" smtClean="0"/>
              <a:t>Click to add figure number and title</a:t>
            </a:r>
            <a:endParaRPr lang="en-US" dirty="0"/>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16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smtClean="0"/>
              <a:t>Click to add caption</a:t>
            </a:r>
            <a:endParaRPr lang="en-US" dirty="0"/>
          </a:p>
        </p:txBody>
      </p:sp>
      <p:sp>
        <p:nvSpPr>
          <p:cNvPr id="3" name="Footer Placeholder 2"/>
          <p:cNvSpPr>
            <a:spLocks noGrp="1"/>
          </p:cNvSpPr>
          <p:nvPr>
            <p:ph type="ftr" sz="quarter" idx="11"/>
          </p:nvPr>
        </p:nvSpPr>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12/21/15</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a:p>
        </p:txBody>
      </p:sp>
      <p:sp>
        <p:nvSpPr>
          <p:cNvPr id="5" name="Rectangle 4"/>
          <p:cNvSpPr/>
          <p:nvPr/>
        </p:nvSpPr>
        <p:spPr bwMode="white">
          <a:xfrm>
            <a:off x="-7938" y="6435725"/>
            <a:ext cx="9161464" cy="430213"/>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userDrawn="1"/>
        </p:nvGrpSpPr>
        <p:grpSpPr>
          <a:xfrm>
            <a:off x="93969" y="6408738"/>
            <a:ext cx="9096069" cy="463550"/>
            <a:chOff x="93969" y="6408738"/>
            <a:chExt cx="9096069" cy="463550"/>
          </a:xfrm>
        </p:grpSpPr>
        <p:sp>
          <p:nvSpPr>
            <p:cNvPr id="6" name="Copyright"/>
            <p:cNvSpPr txBox="1">
              <a:spLocks noChangeArrowheads="1"/>
            </p:cNvSpPr>
            <p:nvPr/>
          </p:nvSpPr>
          <p:spPr bwMode="auto">
            <a:xfrm>
              <a:off x="93969" y="6408738"/>
              <a:ext cx="6316663" cy="457200"/>
            </a:xfrm>
            <a:prstGeom prst="rect">
              <a:avLst/>
            </a:prstGeom>
            <a:no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l">
                <a:defRPr/>
              </a:pP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Copyright © 2017, 2014, 2011</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Pearson Education, Inc.</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All Rights Reserved</a:t>
              </a:r>
            </a:p>
          </p:txBody>
        </p:sp>
        <p:pic>
          <p:nvPicPr>
            <p:cNvPr id="7" name="Pearson Logo" descr="Pearson_Bound_Whi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7748588" y="6442075"/>
              <a:ext cx="144145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203796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2163763"/>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12/21/15</a:t>
            </a:fld>
            <a:endParaRPr lang="en-US"/>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a:p>
        </p:txBody>
      </p:sp>
    </p:spTree>
    <p:extLst>
      <p:ext uri="{BB962C8B-B14F-4D97-AF65-F5344CB8AC3E}">
        <p14:creationId xmlns:p14="http://schemas.microsoft.com/office/powerpoint/2010/main" val="3154799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4000" b="0" cap="none" baseline="0">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12/21/15</a:t>
            </a:fld>
            <a:endParaRPr lang="en-US"/>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a:p>
        </p:txBody>
      </p:sp>
    </p:spTree>
    <p:extLst>
      <p:ext uri="{BB962C8B-B14F-4D97-AF65-F5344CB8AC3E}">
        <p14:creationId xmlns:p14="http://schemas.microsoft.com/office/powerpoint/2010/main" val="3754704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
        <p:nvSpPr>
          <p:cNvPr id="3" name="Date Placeholder 2"/>
          <p:cNvSpPr>
            <a:spLocks noGrp="1"/>
          </p:cNvSpPr>
          <p:nvPr>
            <p:ph type="dt" sz="half" idx="10"/>
          </p:nvPr>
        </p:nvSpPr>
        <p:spPr/>
        <p:txBody>
          <a:bodyPr/>
          <a:lstStyle/>
          <a:p>
            <a:fld id="{A9DF6EFB-3F44-496C-A842-1E0B3D3B975A}" type="datetimeFigureOut">
              <a:rPr lang="en-US" smtClean="0"/>
              <a:t>12/21/15</a:t>
            </a:fld>
            <a:endParaRPr lang="en-US"/>
          </a:p>
        </p:txBody>
      </p:sp>
      <p:sp>
        <p:nvSpPr>
          <p:cNvPr id="5" name="Slide Number Placeholder 4"/>
          <p:cNvSpPr>
            <a:spLocks noGrp="1"/>
          </p:cNvSpPr>
          <p:nvPr>
            <p:ph type="sldNum" sz="quarter" idx="12"/>
          </p:nvPr>
        </p:nvSpPr>
        <p:spPr/>
        <p:txBody>
          <a:bodyPr/>
          <a:lstStyle/>
          <a:p>
            <a:fld id="{200B2350-5261-4F5C-9DF5-EF0D264FC8D2}" type="slidenum">
              <a:rPr lang="en-US" smtClean="0"/>
              <a:t>‹#›</a:t>
            </a:fld>
            <a:endParaRPr lang="en-US"/>
          </a:p>
        </p:txBody>
      </p:sp>
    </p:spTree>
    <p:extLst>
      <p:ext uri="{BB962C8B-B14F-4D97-AF65-F5344CB8AC3E}">
        <p14:creationId xmlns:p14="http://schemas.microsoft.com/office/powerpoint/2010/main" val="1855126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bwMode="white">
          <a:xfrm>
            <a:off x="0" y="0"/>
            <a:ext cx="9144000" cy="1371600"/>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5"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12/21/15</a:t>
            </a:fld>
            <a:endParaRPr lang="en-US"/>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a:p>
        </p:txBody>
      </p:sp>
      <p:sp>
        <p:nvSpPr>
          <p:cNvPr id="9" name="Rectangle 8"/>
          <p:cNvSpPr/>
          <p:nvPr/>
        </p:nvSpPr>
        <p:spPr bwMode="white">
          <a:xfrm>
            <a:off x="-7938" y="6435725"/>
            <a:ext cx="9161464" cy="430213"/>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userDrawn="1"/>
        </p:nvGrpSpPr>
        <p:grpSpPr>
          <a:xfrm>
            <a:off x="93969" y="6408738"/>
            <a:ext cx="9096069" cy="463550"/>
            <a:chOff x="93969" y="6408738"/>
            <a:chExt cx="9096069" cy="463550"/>
          </a:xfrm>
        </p:grpSpPr>
        <p:sp>
          <p:nvSpPr>
            <p:cNvPr id="13" name="Copyright" descr="Pearson: Copyright 2015, 2012, 2009"/>
            <p:cNvSpPr txBox="1">
              <a:spLocks noChangeArrowheads="1"/>
            </p:cNvSpPr>
            <p:nvPr/>
          </p:nvSpPr>
          <p:spPr bwMode="auto">
            <a:xfrm>
              <a:off x="93969" y="6408738"/>
              <a:ext cx="6316663" cy="457200"/>
            </a:xfrm>
            <a:prstGeom prst="rect">
              <a:avLst/>
            </a:prstGeom>
            <a:no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l">
                <a:defRPr/>
              </a:pP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Copyright © 2017, 2014, 2011</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Pearson Education, Inc.</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All Rights Reserved</a:t>
              </a:r>
            </a:p>
          </p:txBody>
        </p:sp>
        <p:pic>
          <p:nvPicPr>
            <p:cNvPr id="14" name="Pearson Logo"/>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black">
            <a:xfrm>
              <a:off x="7748588" y="6442075"/>
              <a:ext cx="144145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txStyles>
    <p:titleStyle>
      <a:lvl1pPr algn="l" defTabSz="914400" rtl="0" eaLnBrk="1" latinLnBrk="0" hangingPunct="1">
        <a:lnSpc>
          <a:spcPct val="100000"/>
        </a:lnSpc>
        <a:spcBef>
          <a:spcPct val="0"/>
        </a:spcBef>
        <a:buNone/>
        <a:defRPr sz="3600" kern="1200">
          <a:solidFill>
            <a:schemeClr val="bg1"/>
          </a:solidFill>
          <a:latin typeface="+mj-lt"/>
          <a:ea typeface="+mj-ea"/>
          <a:cs typeface="+mj-cs"/>
        </a:defRPr>
      </a:lvl1pPr>
    </p:titleStyle>
    <p:bodyStyle>
      <a:lvl1pPr marL="256032" indent="-256032" algn="l" defTabSz="914400" rtl="0" eaLnBrk="1" latinLnBrk="0" hangingPunct="1">
        <a:spcBef>
          <a:spcPts val="1500"/>
        </a:spcBef>
        <a:buClr>
          <a:srgbClr val="4F3967"/>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4F3967"/>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4F3967"/>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4F3967"/>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ts val="600"/>
        </a:spcBef>
        <a:buClr>
          <a:srgbClr val="4F3967"/>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ts val="300"/>
        </a:spcBef>
        <a:buClr>
          <a:srgbClr val="4F3967"/>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ts val="300"/>
        </a:spcBef>
        <a:buClr>
          <a:srgbClr val="4F3967"/>
        </a:buClr>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ts val="300"/>
        </a:spcBef>
        <a:buClr>
          <a:srgbClr val="4F3967"/>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ts val="300"/>
        </a:spcBef>
        <a:buClr>
          <a:srgbClr val="4F3967"/>
        </a:buClr>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5.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Psychology</a:t>
            </a:r>
            <a:endParaRPr lang="en-US" dirty="0"/>
          </a:p>
        </p:txBody>
      </p:sp>
      <p:sp>
        <p:nvSpPr>
          <p:cNvPr id="5" name="Text Placeholder 4"/>
          <p:cNvSpPr>
            <a:spLocks noGrp="1"/>
          </p:cNvSpPr>
          <p:nvPr>
            <p:ph type="body" sz="quarter" idx="13"/>
          </p:nvPr>
        </p:nvSpPr>
        <p:spPr/>
        <p:txBody>
          <a:bodyPr/>
          <a:lstStyle/>
          <a:p>
            <a:r>
              <a:rPr lang="en-US" dirty="0" smtClean="0"/>
              <a:t>Twelfth Edition</a:t>
            </a:r>
            <a:endParaRPr lang="en-US" dirty="0"/>
          </a:p>
        </p:txBody>
      </p:sp>
      <p:sp>
        <p:nvSpPr>
          <p:cNvPr id="6" name="Text Placeholder 5"/>
          <p:cNvSpPr>
            <a:spLocks noGrp="1"/>
          </p:cNvSpPr>
          <p:nvPr>
            <p:ph type="body" sz="quarter" idx="14"/>
          </p:nvPr>
        </p:nvSpPr>
        <p:spPr/>
        <p:txBody>
          <a:bodyPr/>
          <a:lstStyle/>
          <a:p>
            <a:r>
              <a:rPr lang="en-US" dirty="0" smtClean="0"/>
              <a:t>Chapter 16</a:t>
            </a:r>
            <a:endParaRPr lang="en-US" dirty="0"/>
          </a:p>
        </p:txBody>
      </p:sp>
      <p:sp>
        <p:nvSpPr>
          <p:cNvPr id="7" name="Text Placeholder 6"/>
          <p:cNvSpPr>
            <a:spLocks noGrp="1"/>
          </p:cNvSpPr>
          <p:nvPr>
            <p:ph type="body" sz="quarter" idx="15"/>
          </p:nvPr>
        </p:nvSpPr>
        <p:spPr/>
        <p:txBody>
          <a:bodyPr/>
          <a:lstStyle/>
          <a:p>
            <a:r>
              <a:rPr lang="en-US" dirty="0"/>
              <a:t>Approaches to Treatment and Therapy </a:t>
            </a:r>
          </a:p>
        </p:txBody>
      </p:sp>
      <p:pic>
        <p:nvPicPr>
          <p:cNvPr id="3" name="Picture 2" descr="cov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487422"/>
            <a:ext cx="3886200" cy="4818887"/>
          </a:xfrm>
          <a:prstGeom prst="rect">
            <a:avLst/>
          </a:prstGeom>
        </p:spPr>
      </p:pic>
    </p:spTree>
    <p:extLst>
      <p:ext uri="{BB962C8B-B14F-4D97-AF65-F5344CB8AC3E}">
        <p14:creationId xmlns:p14="http://schemas.microsoft.com/office/powerpoint/2010/main" val="3979540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 Brain Intervention </a:t>
            </a:r>
            <a:r>
              <a:rPr lang="en-US" sz="2000" dirty="0" smtClean="0"/>
              <a:t>(3 </a:t>
            </a:r>
            <a:r>
              <a:rPr lang="en-US" sz="2000" dirty="0"/>
              <a:t>of </a:t>
            </a:r>
            <a:r>
              <a:rPr lang="en-US" sz="2000" dirty="0" smtClean="0"/>
              <a:t>3) </a:t>
            </a:r>
            <a:endParaRPr lang="en-US" dirty="0"/>
          </a:p>
        </p:txBody>
      </p:sp>
      <p:sp>
        <p:nvSpPr>
          <p:cNvPr id="3" name="Content Placeholder 2"/>
          <p:cNvSpPr>
            <a:spLocks noGrp="1"/>
          </p:cNvSpPr>
          <p:nvPr>
            <p:ph idx="1"/>
          </p:nvPr>
        </p:nvSpPr>
        <p:spPr/>
        <p:txBody>
          <a:bodyPr/>
          <a:lstStyle/>
          <a:p>
            <a:r>
              <a:rPr lang="en-US" i="1" dirty="0"/>
              <a:t>Deep brain stimulation (DBS) </a:t>
            </a:r>
            <a:r>
              <a:rPr lang="en-US" dirty="0"/>
              <a:t>requires the surgical implantation of electrodes and a stimulation device</a:t>
            </a:r>
            <a:r>
              <a:rPr lang="en-US" dirty="0" smtClean="0"/>
              <a:t>.</a:t>
            </a:r>
          </a:p>
          <a:p>
            <a:r>
              <a:rPr lang="en-US" dirty="0" smtClean="0"/>
              <a:t>DBS was originally approved </a:t>
            </a:r>
            <a:r>
              <a:rPr lang="en-US" dirty="0"/>
              <a:t>for patients with Parkinson’s disease and </a:t>
            </a:r>
            <a:r>
              <a:rPr lang="en-US" dirty="0" smtClean="0"/>
              <a:t>epilepsy.</a:t>
            </a:r>
            <a:endParaRPr lang="en-US" dirty="0"/>
          </a:p>
          <a:p>
            <a:r>
              <a:rPr lang="en-US" dirty="0" smtClean="0"/>
              <a:t>Now </a:t>
            </a:r>
            <a:r>
              <a:rPr lang="en-US" dirty="0"/>
              <a:t>it is being used for a variety of mental </a:t>
            </a:r>
            <a:r>
              <a:rPr lang="en-US" dirty="0" smtClean="0"/>
              <a:t>disorders.</a:t>
            </a:r>
          </a:p>
          <a:p>
            <a:pPr lvl="1"/>
            <a:r>
              <a:rPr lang="en-US" dirty="0" smtClean="0"/>
              <a:t>obsessive</a:t>
            </a:r>
            <a:r>
              <a:rPr lang="en-US" dirty="0"/>
              <a:t>–</a:t>
            </a:r>
            <a:r>
              <a:rPr lang="en-US" dirty="0" smtClean="0"/>
              <a:t>compulsive disorder</a:t>
            </a:r>
          </a:p>
          <a:p>
            <a:r>
              <a:rPr lang="en-US" dirty="0" smtClean="0"/>
              <a:t>No </a:t>
            </a:r>
            <a:r>
              <a:rPr lang="en-US" dirty="0"/>
              <a:t>one knows how or why it might be </a:t>
            </a:r>
            <a:r>
              <a:rPr lang="en-US" dirty="0" smtClean="0"/>
              <a:t>helpful.</a:t>
            </a:r>
            <a:endParaRPr lang="en-US" dirty="0"/>
          </a:p>
        </p:txBody>
      </p:sp>
    </p:spTree>
    <p:extLst>
      <p:ext uri="{BB962C8B-B14F-4D97-AF65-F5344CB8AC3E}">
        <p14:creationId xmlns:p14="http://schemas.microsoft.com/office/powerpoint/2010/main" val="35313076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Major Schools of Psychotherapy </a:t>
            </a:r>
          </a:p>
        </p:txBody>
      </p:sp>
      <p:sp>
        <p:nvSpPr>
          <p:cNvPr id="5" name="Content Placeholder 4"/>
          <p:cNvSpPr>
            <a:spLocks noGrp="1"/>
          </p:cNvSpPr>
          <p:nvPr>
            <p:ph idx="1"/>
          </p:nvPr>
        </p:nvSpPr>
        <p:spPr/>
        <p:txBody>
          <a:bodyPr/>
          <a:lstStyle/>
          <a:p>
            <a:r>
              <a:rPr lang="en-US" sz="2500" b="1" dirty="0"/>
              <a:t>LO 16.2.A</a:t>
            </a:r>
            <a:r>
              <a:rPr lang="en-US" sz="2500" dirty="0"/>
              <a:t> Summarize the main elements of psychodynamic therapy.</a:t>
            </a:r>
          </a:p>
          <a:p>
            <a:r>
              <a:rPr lang="en-US" sz="2500" b="1" dirty="0"/>
              <a:t>LO 16.2.B</a:t>
            </a:r>
            <a:r>
              <a:rPr lang="en-US" sz="2500" dirty="0"/>
              <a:t> Describe four methods of behavior therapy, and discuss the main techniques used in cognitive therapy.</a:t>
            </a:r>
          </a:p>
          <a:p>
            <a:r>
              <a:rPr lang="en-US" sz="2500" b="1" dirty="0"/>
              <a:t>LO 16.2.C</a:t>
            </a:r>
            <a:r>
              <a:rPr lang="en-US" sz="2500" dirty="0"/>
              <a:t> Summarize the similarities and differences between client-centered therapy and existential therapy.</a:t>
            </a:r>
          </a:p>
          <a:p>
            <a:r>
              <a:rPr lang="en-US" sz="2500" b="1" dirty="0"/>
              <a:t>LO 16.2.D</a:t>
            </a:r>
            <a:r>
              <a:rPr lang="en-US" sz="2500" dirty="0"/>
              <a:t> List the hallmarks of the family-systems perspective, and describe how they apply to family and couples therapy. </a:t>
            </a:r>
          </a:p>
        </p:txBody>
      </p:sp>
    </p:spTree>
    <p:extLst>
      <p:ext uri="{BB962C8B-B14F-4D97-AF65-F5344CB8AC3E}">
        <p14:creationId xmlns:p14="http://schemas.microsoft.com/office/powerpoint/2010/main" val="15577628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Psychodynamic Therapy </a:t>
            </a:r>
            <a:r>
              <a:rPr lang="en-US" sz="2000" dirty="0" smtClean="0"/>
              <a:t>(1 </a:t>
            </a:r>
            <a:r>
              <a:rPr lang="en-US" sz="2000" dirty="0"/>
              <a:t>of </a:t>
            </a:r>
            <a:r>
              <a:rPr lang="en-US" sz="2000" dirty="0" smtClean="0"/>
              <a:t>2) </a:t>
            </a:r>
            <a:endParaRPr lang="en-US" dirty="0"/>
          </a:p>
        </p:txBody>
      </p:sp>
      <p:sp>
        <p:nvSpPr>
          <p:cNvPr id="3" name="Content Placeholder 2"/>
          <p:cNvSpPr>
            <a:spLocks noGrp="1"/>
          </p:cNvSpPr>
          <p:nvPr>
            <p:ph idx="1"/>
          </p:nvPr>
        </p:nvSpPr>
        <p:spPr/>
        <p:txBody>
          <a:bodyPr/>
          <a:lstStyle/>
          <a:p>
            <a:r>
              <a:rPr lang="en-US" i="1" dirty="0"/>
              <a:t>Psychodynamic (“depth”) therapies</a:t>
            </a:r>
            <a:r>
              <a:rPr lang="en-US" dirty="0"/>
              <a:t> include Freudian </a:t>
            </a:r>
            <a:r>
              <a:rPr lang="en-US" i="1" dirty="0"/>
              <a:t>psychoanalysis</a:t>
            </a:r>
            <a:r>
              <a:rPr lang="en-US" dirty="0"/>
              <a:t> and its modern </a:t>
            </a:r>
            <a:r>
              <a:rPr lang="en-US" dirty="0" smtClean="0"/>
              <a:t>variations.</a:t>
            </a:r>
          </a:p>
          <a:p>
            <a:r>
              <a:rPr lang="en-US" dirty="0" smtClean="0"/>
              <a:t>One approach is </a:t>
            </a:r>
            <a:r>
              <a:rPr lang="en-US" i="1" dirty="0" smtClean="0"/>
              <a:t>object</a:t>
            </a:r>
            <a:r>
              <a:rPr lang="en-US" i="1" dirty="0"/>
              <a:t>-relations </a:t>
            </a:r>
            <a:r>
              <a:rPr lang="en-US" i="1" dirty="0" smtClean="0"/>
              <a:t>theory</a:t>
            </a:r>
            <a:r>
              <a:rPr lang="en-US" dirty="0" smtClean="0"/>
              <a:t>, which emphasizes:</a:t>
            </a:r>
          </a:p>
          <a:p>
            <a:pPr lvl="1"/>
            <a:r>
              <a:rPr lang="en-US" dirty="0" smtClean="0"/>
              <a:t>the </a:t>
            </a:r>
            <a:r>
              <a:rPr lang="en-US" dirty="0"/>
              <a:t>unconscious influence of people’s earliest </a:t>
            </a:r>
            <a:r>
              <a:rPr lang="en-US" dirty="0" smtClean="0"/>
              <a:t>mental representations </a:t>
            </a:r>
            <a:r>
              <a:rPr lang="en-US" dirty="0"/>
              <a:t>of their </a:t>
            </a:r>
            <a:r>
              <a:rPr lang="en-US" dirty="0" smtClean="0"/>
              <a:t>parents, and</a:t>
            </a:r>
          </a:p>
          <a:p>
            <a:pPr lvl="1"/>
            <a:r>
              <a:rPr lang="en-US" dirty="0" smtClean="0"/>
              <a:t>how </a:t>
            </a:r>
            <a:r>
              <a:rPr lang="en-US" dirty="0"/>
              <a:t>these affect reactions to separations and </a:t>
            </a:r>
            <a:r>
              <a:rPr lang="en-US" dirty="0" smtClean="0"/>
              <a:t>losses throughout </a:t>
            </a:r>
            <a:r>
              <a:rPr lang="en-US" dirty="0"/>
              <a:t>life</a:t>
            </a:r>
            <a:endParaRPr lang="en-US" dirty="0" smtClean="0"/>
          </a:p>
          <a:p>
            <a:endParaRPr lang="en-US" dirty="0" smtClean="0"/>
          </a:p>
        </p:txBody>
      </p:sp>
    </p:spTree>
    <p:extLst>
      <p:ext uri="{BB962C8B-B14F-4D97-AF65-F5344CB8AC3E}">
        <p14:creationId xmlns:p14="http://schemas.microsoft.com/office/powerpoint/2010/main" val="1716050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Psychodynamic Therapy </a:t>
            </a:r>
            <a:r>
              <a:rPr lang="en-US" sz="2000" dirty="0" smtClean="0"/>
              <a:t>(2 </a:t>
            </a:r>
            <a:r>
              <a:rPr lang="en-US" sz="2000" dirty="0"/>
              <a:t>of </a:t>
            </a:r>
            <a:r>
              <a:rPr lang="en-US" sz="2000" dirty="0" smtClean="0"/>
              <a:t>2) </a:t>
            </a:r>
            <a:endParaRPr lang="en-US" dirty="0"/>
          </a:p>
        </p:txBody>
      </p:sp>
      <p:sp>
        <p:nvSpPr>
          <p:cNvPr id="3" name="Content Placeholder 2"/>
          <p:cNvSpPr>
            <a:spLocks noGrp="1"/>
          </p:cNvSpPr>
          <p:nvPr>
            <p:ph idx="1"/>
          </p:nvPr>
        </p:nvSpPr>
        <p:spPr/>
        <p:txBody>
          <a:bodyPr/>
          <a:lstStyle/>
          <a:p>
            <a:r>
              <a:rPr lang="en-US" dirty="0"/>
              <a:t>These therapies explore unconscious </a:t>
            </a:r>
            <a:r>
              <a:rPr lang="en-US" dirty="0" smtClean="0"/>
              <a:t>dynamics.</a:t>
            </a:r>
          </a:p>
          <a:p>
            <a:pPr lvl="1"/>
            <a:r>
              <a:rPr lang="en-US" dirty="0" smtClean="0"/>
              <a:t>defenses and conflicts</a:t>
            </a:r>
          </a:p>
          <a:p>
            <a:r>
              <a:rPr lang="en-US" dirty="0" smtClean="0"/>
              <a:t>They focus </a:t>
            </a:r>
            <a:r>
              <a:rPr lang="en-US" dirty="0"/>
              <a:t>on the process of </a:t>
            </a:r>
            <a:r>
              <a:rPr lang="en-US" i="1" dirty="0"/>
              <a:t>transference</a:t>
            </a:r>
            <a:r>
              <a:rPr lang="en-US" dirty="0"/>
              <a:t> to break through the patient’s </a:t>
            </a:r>
            <a:r>
              <a:rPr lang="en-US" dirty="0" smtClean="0"/>
              <a:t>defenses.</a:t>
            </a:r>
          </a:p>
          <a:p>
            <a:pPr lvl="1"/>
            <a:r>
              <a:rPr lang="en-US" dirty="0"/>
              <a:t>the client’s </a:t>
            </a:r>
            <a:r>
              <a:rPr lang="en-US" dirty="0" smtClean="0"/>
              <a:t>transfer (</a:t>
            </a:r>
            <a:r>
              <a:rPr lang="en-US" dirty="0"/>
              <a:t>displacement) of emotional elements of </a:t>
            </a:r>
            <a:r>
              <a:rPr lang="en-US" dirty="0" smtClean="0"/>
              <a:t>their inner life outward </a:t>
            </a:r>
            <a:r>
              <a:rPr lang="en-US" dirty="0"/>
              <a:t>onto the analyst</a:t>
            </a:r>
            <a:endParaRPr lang="en-US" dirty="0" smtClean="0"/>
          </a:p>
          <a:p>
            <a:r>
              <a:rPr lang="en-US" dirty="0" smtClean="0"/>
              <a:t>They also examine:</a:t>
            </a:r>
          </a:p>
          <a:p>
            <a:pPr lvl="1"/>
            <a:r>
              <a:rPr lang="en-US" dirty="0" smtClean="0"/>
              <a:t>childhood issues</a:t>
            </a:r>
          </a:p>
          <a:p>
            <a:pPr lvl="1"/>
            <a:r>
              <a:rPr lang="en-US" dirty="0" smtClean="0"/>
              <a:t>past experiences</a:t>
            </a:r>
            <a:endParaRPr lang="en-US" dirty="0"/>
          </a:p>
        </p:txBody>
      </p:sp>
    </p:spTree>
    <p:extLst>
      <p:ext uri="{BB962C8B-B14F-4D97-AF65-F5344CB8AC3E}">
        <p14:creationId xmlns:p14="http://schemas.microsoft.com/office/powerpoint/2010/main" val="14888258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Behavior and Cognitive Therapy </a:t>
            </a:r>
            <a:r>
              <a:rPr lang="en-US" sz="2000" dirty="0" smtClean="0"/>
              <a:t>(1 </a:t>
            </a:r>
            <a:r>
              <a:rPr lang="en-US" sz="2000" dirty="0"/>
              <a:t>of </a:t>
            </a:r>
            <a:r>
              <a:rPr lang="en-US" sz="2000" dirty="0" smtClean="0"/>
              <a:t>3) </a:t>
            </a:r>
            <a:endParaRPr lang="en-US" dirty="0"/>
          </a:p>
        </p:txBody>
      </p:sp>
      <p:sp>
        <p:nvSpPr>
          <p:cNvPr id="3" name="Content Placeholder 2"/>
          <p:cNvSpPr>
            <a:spLocks noGrp="1"/>
          </p:cNvSpPr>
          <p:nvPr>
            <p:ph idx="1"/>
          </p:nvPr>
        </p:nvSpPr>
        <p:spPr/>
        <p:txBody>
          <a:bodyPr/>
          <a:lstStyle/>
          <a:p>
            <a:r>
              <a:rPr lang="en-US" i="1" dirty="0"/>
              <a:t>Behavior therapists</a:t>
            </a:r>
            <a:r>
              <a:rPr lang="en-US" dirty="0"/>
              <a:t> draw on classical and operant principles of learning</a:t>
            </a:r>
            <a:r>
              <a:rPr lang="en-US" dirty="0" smtClean="0"/>
              <a:t>.</a:t>
            </a:r>
          </a:p>
          <a:p>
            <a:r>
              <a:rPr lang="en-US" dirty="0"/>
              <a:t>They use such methods </a:t>
            </a:r>
            <a:r>
              <a:rPr lang="en-US" dirty="0" smtClean="0"/>
              <a:t>as:</a:t>
            </a:r>
          </a:p>
          <a:p>
            <a:pPr lvl="1"/>
            <a:r>
              <a:rPr lang="en-US" i="1" dirty="0" smtClean="0"/>
              <a:t>graduated exposure</a:t>
            </a:r>
            <a:endParaRPr lang="en-US" dirty="0" smtClean="0"/>
          </a:p>
          <a:p>
            <a:pPr lvl="1"/>
            <a:r>
              <a:rPr lang="en-US" i="1" dirty="0" smtClean="0"/>
              <a:t>flooding</a:t>
            </a:r>
            <a:endParaRPr lang="en-US" dirty="0" smtClean="0"/>
          </a:p>
          <a:p>
            <a:pPr lvl="1"/>
            <a:r>
              <a:rPr lang="en-US" i="1" dirty="0" smtClean="0"/>
              <a:t>systematic desensitization</a:t>
            </a:r>
            <a:endParaRPr lang="en-US" dirty="0" smtClean="0"/>
          </a:p>
          <a:p>
            <a:pPr lvl="1"/>
            <a:r>
              <a:rPr lang="en-US" i="1" dirty="0" smtClean="0"/>
              <a:t>behavioral </a:t>
            </a:r>
            <a:r>
              <a:rPr lang="en-US" i="1" dirty="0"/>
              <a:t>self-</a:t>
            </a:r>
            <a:r>
              <a:rPr lang="en-US" i="1" dirty="0" smtClean="0"/>
              <a:t>monitoring</a:t>
            </a:r>
            <a:endParaRPr lang="en-US" dirty="0" smtClean="0"/>
          </a:p>
          <a:p>
            <a:pPr lvl="1"/>
            <a:r>
              <a:rPr lang="en-US" i="1" dirty="0" smtClean="0"/>
              <a:t>skills training</a:t>
            </a:r>
            <a:endParaRPr lang="en-US" dirty="0"/>
          </a:p>
        </p:txBody>
      </p:sp>
    </p:spTree>
    <p:extLst>
      <p:ext uri="{BB962C8B-B14F-4D97-AF65-F5344CB8AC3E}">
        <p14:creationId xmlns:p14="http://schemas.microsoft.com/office/powerpoint/2010/main" val="2614589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Behavior and Cognitive Therapy </a:t>
            </a:r>
            <a:r>
              <a:rPr lang="en-US" sz="2000" dirty="0" smtClean="0"/>
              <a:t>(2 </a:t>
            </a:r>
            <a:r>
              <a:rPr lang="en-US" sz="2000" dirty="0"/>
              <a:t>of </a:t>
            </a:r>
            <a:r>
              <a:rPr lang="en-US" sz="2000" dirty="0" smtClean="0"/>
              <a:t>3) </a:t>
            </a:r>
            <a:endParaRPr lang="en-US" dirty="0"/>
          </a:p>
        </p:txBody>
      </p:sp>
      <p:sp>
        <p:nvSpPr>
          <p:cNvPr id="3" name="Content Placeholder 2"/>
          <p:cNvSpPr>
            <a:spLocks noGrp="1"/>
          </p:cNvSpPr>
          <p:nvPr>
            <p:ph idx="1"/>
          </p:nvPr>
        </p:nvSpPr>
        <p:spPr/>
        <p:txBody>
          <a:bodyPr/>
          <a:lstStyle/>
          <a:p>
            <a:r>
              <a:rPr lang="en-US" i="1" dirty="0"/>
              <a:t>Cognitive therapists</a:t>
            </a:r>
            <a:r>
              <a:rPr lang="en-US" dirty="0"/>
              <a:t> aim to change the irrational thoughts involved </a:t>
            </a:r>
            <a:r>
              <a:rPr lang="en-US" dirty="0" smtClean="0"/>
              <a:t>in:</a:t>
            </a:r>
          </a:p>
          <a:p>
            <a:pPr lvl="1"/>
            <a:r>
              <a:rPr lang="en-US" dirty="0" smtClean="0"/>
              <a:t>negative </a:t>
            </a:r>
            <a:r>
              <a:rPr lang="en-US" dirty="0"/>
              <a:t>emotions </a:t>
            </a:r>
            <a:r>
              <a:rPr lang="en-US" dirty="0" smtClean="0"/>
              <a:t>and</a:t>
            </a:r>
          </a:p>
          <a:p>
            <a:pPr lvl="1"/>
            <a:r>
              <a:rPr lang="en-US" dirty="0" smtClean="0"/>
              <a:t>self</a:t>
            </a:r>
            <a:r>
              <a:rPr lang="en-US" dirty="0"/>
              <a:t>-defeating </a:t>
            </a:r>
            <a:r>
              <a:rPr lang="en-US" dirty="0" smtClean="0"/>
              <a:t>actions</a:t>
            </a:r>
            <a:endParaRPr lang="en-US" dirty="0"/>
          </a:p>
          <a:p>
            <a:r>
              <a:rPr lang="en-US" dirty="0" smtClean="0"/>
              <a:t>Two leading approaches are:</a:t>
            </a:r>
          </a:p>
          <a:p>
            <a:pPr lvl="1"/>
            <a:r>
              <a:rPr lang="en-US" dirty="0" smtClean="0"/>
              <a:t>Aaron </a:t>
            </a:r>
            <a:r>
              <a:rPr lang="en-US" dirty="0"/>
              <a:t>Beck’s cognitive </a:t>
            </a:r>
            <a:r>
              <a:rPr lang="en-US" dirty="0" smtClean="0"/>
              <a:t>therapy</a:t>
            </a:r>
          </a:p>
          <a:p>
            <a:pPr lvl="1"/>
            <a:r>
              <a:rPr lang="en-US" dirty="0" smtClean="0"/>
              <a:t>Albert </a:t>
            </a:r>
            <a:r>
              <a:rPr lang="en-US" dirty="0"/>
              <a:t>Ellis’s </a:t>
            </a:r>
            <a:r>
              <a:rPr lang="en-US" i="1" dirty="0"/>
              <a:t>rational emotive behavior therapy (REBT</a:t>
            </a:r>
            <a:r>
              <a:rPr lang="en-US" i="1" dirty="0" smtClean="0"/>
              <a:t>)</a:t>
            </a:r>
            <a:endParaRPr lang="en-US" dirty="0"/>
          </a:p>
          <a:p>
            <a:endParaRPr lang="en-US" dirty="0"/>
          </a:p>
        </p:txBody>
      </p:sp>
    </p:spTree>
    <p:extLst>
      <p:ext uri="{BB962C8B-B14F-4D97-AF65-F5344CB8AC3E}">
        <p14:creationId xmlns:p14="http://schemas.microsoft.com/office/powerpoint/2010/main" val="41837180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Behavior and Cognitive Therapy </a:t>
            </a:r>
            <a:r>
              <a:rPr lang="en-US" sz="2000" dirty="0" smtClean="0"/>
              <a:t>(3 </a:t>
            </a:r>
            <a:r>
              <a:rPr lang="en-US" sz="2000" dirty="0"/>
              <a:t>of </a:t>
            </a:r>
            <a:r>
              <a:rPr lang="en-US" sz="2000" dirty="0" smtClean="0"/>
              <a:t>3) </a:t>
            </a:r>
            <a:endParaRPr lang="en-US" dirty="0"/>
          </a:p>
        </p:txBody>
      </p:sp>
      <p:sp>
        <p:nvSpPr>
          <p:cNvPr id="3" name="Content Placeholder 2"/>
          <p:cNvSpPr>
            <a:spLocks noGrp="1"/>
          </p:cNvSpPr>
          <p:nvPr>
            <p:ph idx="1"/>
          </p:nvPr>
        </p:nvSpPr>
        <p:spPr/>
        <p:txBody>
          <a:bodyPr/>
          <a:lstStyle/>
          <a:p>
            <a:r>
              <a:rPr lang="en-US" i="1" dirty="0"/>
              <a:t>Cognitive-behavioral therapy (CBT) </a:t>
            </a:r>
            <a:r>
              <a:rPr lang="en-US" dirty="0"/>
              <a:t>is now the most common approach</a:t>
            </a:r>
            <a:r>
              <a:rPr lang="en-US" dirty="0" smtClean="0"/>
              <a:t>.</a:t>
            </a:r>
          </a:p>
          <a:p>
            <a:r>
              <a:rPr lang="en-US" dirty="0"/>
              <a:t>A new wave of CBT </a:t>
            </a:r>
            <a:r>
              <a:rPr lang="en-US" dirty="0" smtClean="0"/>
              <a:t>practitioners </a:t>
            </a:r>
            <a:r>
              <a:rPr lang="en-US" dirty="0"/>
              <a:t>propose a form of CBT </a:t>
            </a:r>
            <a:r>
              <a:rPr lang="en-US" dirty="0" smtClean="0"/>
              <a:t>based on </a:t>
            </a:r>
            <a:r>
              <a:rPr lang="en-US" dirty="0"/>
              <a:t>“mindfulness” and “</a:t>
            </a:r>
            <a:r>
              <a:rPr lang="en-US" dirty="0" smtClean="0"/>
              <a:t>acceptance.”</a:t>
            </a:r>
          </a:p>
          <a:p>
            <a:pPr lvl="1"/>
            <a:r>
              <a:rPr lang="en-US" dirty="0" smtClean="0"/>
              <a:t>nonjudgmental approach</a:t>
            </a:r>
          </a:p>
          <a:p>
            <a:pPr lvl="1"/>
            <a:r>
              <a:rPr lang="en-US" dirty="0" smtClean="0"/>
              <a:t>focus on coping techniques</a:t>
            </a:r>
          </a:p>
          <a:p>
            <a:pPr lvl="1"/>
            <a:r>
              <a:rPr lang="en-US" dirty="0" smtClean="0"/>
              <a:t>“attentional breathing”</a:t>
            </a:r>
          </a:p>
        </p:txBody>
      </p:sp>
    </p:spTree>
    <p:extLst>
      <p:ext uri="{BB962C8B-B14F-4D97-AF65-F5344CB8AC3E}">
        <p14:creationId xmlns:p14="http://schemas.microsoft.com/office/powerpoint/2010/main" val="42427121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Humanist and Existential Therapy </a:t>
            </a:r>
            <a:r>
              <a:rPr lang="en-US" sz="2000" dirty="0" smtClean="0"/>
              <a:t>(1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i="1" dirty="0"/>
              <a:t>Humanist therapy</a:t>
            </a:r>
            <a:r>
              <a:rPr lang="en-US" dirty="0"/>
              <a:t> holds that human nature is essentially </a:t>
            </a:r>
            <a:r>
              <a:rPr lang="en-US" dirty="0" smtClean="0"/>
              <a:t>good.</a:t>
            </a:r>
          </a:p>
          <a:p>
            <a:pPr lvl="1"/>
            <a:r>
              <a:rPr lang="en-US" dirty="0" smtClean="0"/>
              <a:t>People </a:t>
            </a:r>
            <a:r>
              <a:rPr lang="en-US" dirty="0"/>
              <a:t>behave badly or develop problems when </a:t>
            </a:r>
            <a:r>
              <a:rPr lang="en-US" dirty="0" smtClean="0"/>
              <a:t>they have </a:t>
            </a:r>
            <a:r>
              <a:rPr lang="en-US" dirty="0"/>
              <a:t>been warped by self-imposed </a:t>
            </a:r>
            <a:r>
              <a:rPr lang="en-US" dirty="0" smtClean="0"/>
              <a:t>limits.</a:t>
            </a:r>
          </a:p>
          <a:p>
            <a:r>
              <a:rPr lang="en-US" dirty="0" smtClean="0"/>
              <a:t>It </a:t>
            </a:r>
            <a:r>
              <a:rPr lang="en-US" dirty="0"/>
              <a:t>attempts to help people feel better about themselves by focusing </a:t>
            </a:r>
            <a:r>
              <a:rPr lang="en-US" dirty="0" smtClean="0"/>
              <a:t>on:</a:t>
            </a:r>
          </a:p>
          <a:p>
            <a:pPr lvl="1"/>
            <a:r>
              <a:rPr lang="en-US" dirty="0" smtClean="0"/>
              <a:t>here</a:t>
            </a:r>
            <a:r>
              <a:rPr lang="en-US" dirty="0"/>
              <a:t>-and-now </a:t>
            </a:r>
            <a:r>
              <a:rPr lang="en-US" dirty="0" smtClean="0"/>
              <a:t>issues</a:t>
            </a:r>
          </a:p>
          <a:p>
            <a:pPr lvl="1"/>
            <a:r>
              <a:rPr lang="en-US" dirty="0" smtClean="0"/>
              <a:t>their </a:t>
            </a:r>
            <a:r>
              <a:rPr lang="en-US" dirty="0"/>
              <a:t>capacity for </a:t>
            </a:r>
            <a:r>
              <a:rPr lang="en-US" dirty="0" smtClean="0"/>
              <a:t>change</a:t>
            </a:r>
            <a:endParaRPr lang="en-US" dirty="0"/>
          </a:p>
        </p:txBody>
      </p:sp>
    </p:spTree>
    <p:extLst>
      <p:ext uri="{BB962C8B-B14F-4D97-AF65-F5344CB8AC3E}">
        <p14:creationId xmlns:p14="http://schemas.microsoft.com/office/powerpoint/2010/main" val="26285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Humanist and Existential Therapy </a:t>
            </a:r>
            <a:r>
              <a:rPr lang="en-US" sz="2000" dirty="0" smtClean="0"/>
              <a:t>(2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a:t>Carl </a:t>
            </a:r>
            <a:r>
              <a:rPr lang="en-US" dirty="0" smtClean="0"/>
              <a:t>Rogers developed </a:t>
            </a:r>
            <a:r>
              <a:rPr lang="en-US" i="1" dirty="0"/>
              <a:t>client-centered (nondirective) </a:t>
            </a:r>
            <a:r>
              <a:rPr lang="en-US" i="1" dirty="0" smtClean="0"/>
              <a:t>therapy.</a:t>
            </a:r>
          </a:p>
          <a:p>
            <a:r>
              <a:rPr lang="en-US" dirty="0"/>
              <a:t>The therapist’s role is to listen to the client’s needs in an accepting, nonjudgmental way.</a:t>
            </a:r>
          </a:p>
          <a:p>
            <a:r>
              <a:rPr lang="en-US" dirty="0" smtClean="0"/>
              <a:t>It emphasizes </a:t>
            </a:r>
            <a:r>
              <a:rPr lang="en-US" dirty="0"/>
              <a:t>the importance of the therapist’s empathy and ability to provide </a:t>
            </a:r>
            <a:r>
              <a:rPr lang="en-US" i="1" dirty="0"/>
              <a:t>unconditional positive regard</a:t>
            </a:r>
            <a:r>
              <a:rPr lang="en-US" dirty="0" smtClean="0"/>
              <a:t>.</a:t>
            </a:r>
          </a:p>
        </p:txBody>
      </p:sp>
    </p:spTree>
    <p:extLst>
      <p:ext uri="{BB962C8B-B14F-4D97-AF65-F5344CB8AC3E}">
        <p14:creationId xmlns:p14="http://schemas.microsoft.com/office/powerpoint/2010/main" val="103639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Humanist and Existential Therapy </a:t>
            </a:r>
            <a:r>
              <a:rPr lang="en-US" sz="2000" dirty="0" smtClean="0"/>
              <a:t>(3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i="1" dirty="0"/>
              <a:t>Existential therapy</a:t>
            </a:r>
            <a:r>
              <a:rPr lang="en-US" dirty="0"/>
              <a:t> helps people cope with the </a:t>
            </a:r>
            <a:r>
              <a:rPr lang="en-US" dirty="0" smtClean="0"/>
              <a:t>great questions of </a:t>
            </a:r>
            <a:r>
              <a:rPr lang="en-US" dirty="0"/>
              <a:t>existence, such </a:t>
            </a:r>
            <a:r>
              <a:rPr lang="en-US" dirty="0" smtClean="0"/>
              <a:t>as:</a:t>
            </a:r>
          </a:p>
          <a:p>
            <a:pPr lvl="1"/>
            <a:r>
              <a:rPr lang="en-US" dirty="0" smtClean="0"/>
              <a:t>death</a:t>
            </a:r>
          </a:p>
          <a:p>
            <a:pPr lvl="1"/>
            <a:r>
              <a:rPr lang="en-US" dirty="0" smtClean="0"/>
              <a:t>freedom</a:t>
            </a:r>
          </a:p>
          <a:p>
            <a:pPr lvl="1"/>
            <a:r>
              <a:rPr lang="en-US" dirty="0" smtClean="0"/>
              <a:t>loneliness</a:t>
            </a:r>
          </a:p>
          <a:p>
            <a:pPr lvl="1"/>
            <a:r>
              <a:rPr lang="en-US" dirty="0" smtClean="0"/>
              <a:t>meaninglessness</a:t>
            </a:r>
          </a:p>
          <a:p>
            <a:r>
              <a:rPr lang="en-US" dirty="0" smtClean="0"/>
              <a:t>All therapies help people determine:</a:t>
            </a:r>
          </a:p>
          <a:p>
            <a:pPr lvl="1"/>
            <a:r>
              <a:rPr lang="en-US" dirty="0" smtClean="0"/>
              <a:t>what </a:t>
            </a:r>
            <a:r>
              <a:rPr lang="en-US" dirty="0"/>
              <a:t>matters to </a:t>
            </a:r>
            <a:r>
              <a:rPr lang="en-US" dirty="0" smtClean="0"/>
              <a:t>them</a:t>
            </a:r>
          </a:p>
          <a:p>
            <a:pPr lvl="1"/>
            <a:r>
              <a:rPr lang="en-US" dirty="0" smtClean="0"/>
              <a:t>what </a:t>
            </a:r>
            <a:r>
              <a:rPr lang="en-US" dirty="0"/>
              <a:t>values guide them, </a:t>
            </a:r>
            <a:r>
              <a:rPr lang="en-US" dirty="0" smtClean="0"/>
              <a:t>and</a:t>
            </a:r>
          </a:p>
          <a:p>
            <a:pPr lvl="1"/>
            <a:r>
              <a:rPr lang="en-US" dirty="0" smtClean="0"/>
              <a:t>what changes </a:t>
            </a:r>
            <a:r>
              <a:rPr lang="en-US" dirty="0"/>
              <a:t>they will have the courage to make</a:t>
            </a:r>
          </a:p>
        </p:txBody>
      </p:sp>
    </p:spTree>
    <p:extLst>
      <p:ext uri="{BB962C8B-B14F-4D97-AF65-F5344CB8AC3E}">
        <p14:creationId xmlns:p14="http://schemas.microsoft.com/office/powerpoint/2010/main" val="21525194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Biological Treatments for Mental Disorders </a:t>
            </a:r>
          </a:p>
        </p:txBody>
      </p:sp>
      <p:sp>
        <p:nvSpPr>
          <p:cNvPr id="6" name="Content Placeholder 5"/>
          <p:cNvSpPr>
            <a:spLocks noGrp="1"/>
          </p:cNvSpPr>
          <p:nvPr>
            <p:ph idx="1"/>
          </p:nvPr>
        </p:nvSpPr>
        <p:spPr/>
        <p:txBody>
          <a:bodyPr/>
          <a:lstStyle/>
          <a:p>
            <a:r>
              <a:rPr lang="en-US" sz="2800" b="1" dirty="0"/>
              <a:t>LO 16.1.A</a:t>
            </a:r>
            <a:r>
              <a:rPr lang="en-US" sz="2800" dirty="0"/>
              <a:t> Describe the four main categories of drugs commonly prescribed for the treatment of mental disorders, and discuss five major cautions associated with drug treatment.</a:t>
            </a:r>
          </a:p>
          <a:p>
            <a:r>
              <a:rPr lang="en-US" sz="2800" b="1" dirty="0"/>
              <a:t>LO 16.1.B</a:t>
            </a:r>
            <a:r>
              <a:rPr lang="en-US" sz="2800" dirty="0"/>
              <a:t> Identify four forms of direct brain intervention used in treating mental disorders, and discuss the limitations of each. </a:t>
            </a:r>
          </a:p>
        </p:txBody>
      </p:sp>
    </p:spTree>
    <p:extLst>
      <p:ext uri="{BB962C8B-B14F-4D97-AF65-F5344CB8AC3E}">
        <p14:creationId xmlns:p14="http://schemas.microsoft.com/office/powerpoint/2010/main" val="4099539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and Couples Therapy </a:t>
            </a:r>
            <a:r>
              <a:rPr lang="en-US" sz="2000" dirty="0" smtClean="0"/>
              <a:t>(1 </a:t>
            </a:r>
            <a:r>
              <a:rPr lang="en-US" sz="2000" dirty="0"/>
              <a:t>of </a:t>
            </a:r>
            <a:r>
              <a:rPr lang="en-US" sz="2000" dirty="0" smtClean="0"/>
              <a:t>2) </a:t>
            </a:r>
            <a:endParaRPr lang="en-US" sz="2000" dirty="0"/>
          </a:p>
        </p:txBody>
      </p:sp>
      <p:sp>
        <p:nvSpPr>
          <p:cNvPr id="3" name="Content Placeholder 2"/>
          <p:cNvSpPr>
            <a:spLocks noGrp="1"/>
          </p:cNvSpPr>
          <p:nvPr>
            <p:ph idx="1"/>
          </p:nvPr>
        </p:nvSpPr>
        <p:spPr/>
        <p:txBody>
          <a:bodyPr/>
          <a:lstStyle/>
          <a:p>
            <a:r>
              <a:rPr lang="en-US" i="1" dirty="0"/>
              <a:t>Family therapies</a:t>
            </a:r>
            <a:r>
              <a:rPr lang="en-US" dirty="0"/>
              <a:t> are based on the view </a:t>
            </a:r>
            <a:r>
              <a:rPr lang="en-US" dirty="0" smtClean="0"/>
              <a:t>that individual problems:</a:t>
            </a:r>
          </a:p>
          <a:p>
            <a:pPr lvl="1"/>
            <a:r>
              <a:rPr lang="en-US" dirty="0" smtClean="0"/>
              <a:t>develop </a:t>
            </a:r>
            <a:r>
              <a:rPr lang="en-US" dirty="0"/>
              <a:t>in the context of the whole </a:t>
            </a:r>
            <a:r>
              <a:rPr lang="en-US" dirty="0" smtClean="0"/>
              <a:t>family</a:t>
            </a:r>
            <a:endParaRPr lang="en-US" dirty="0"/>
          </a:p>
          <a:p>
            <a:pPr lvl="1"/>
            <a:r>
              <a:rPr lang="en-US" dirty="0" smtClean="0"/>
              <a:t>are sustained by the dynamics of the family, and that</a:t>
            </a:r>
          </a:p>
          <a:p>
            <a:pPr lvl="1"/>
            <a:r>
              <a:rPr lang="en-US" dirty="0" smtClean="0"/>
              <a:t>any changes made will affect the family</a:t>
            </a:r>
          </a:p>
          <a:p>
            <a:r>
              <a:rPr lang="en-US" dirty="0" smtClean="0"/>
              <a:t>The </a:t>
            </a:r>
            <a:r>
              <a:rPr lang="en-US" i="1" dirty="0" smtClean="0"/>
              <a:t>family</a:t>
            </a:r>
            <a:r>
              <a:rPr lang="en-US" i="1" dirty="0"/>
              <a:t>-systems </a:t>
            </a:r>
            <a:r>
              <a:rPr lang="en-US" i="1" dirty="0" smtClean="0"/>
              <a:t>perspective</a:t>
            </a:r>
            <a:r>
              <a:rPr lang="en-US" dirty="0" smtClean="0"/>
              <a:t> recognizes that people’s behavior in a family is interconnected.</a:t>
            </a:r>
            <a:endParaRPr lang="en-US" dirty="0"/>
          </a:p>
        </p:txBody>
      </p:sp>
    </p:spTree>
    <p:extLst>
      <p:ext uri="{BB962C8B-B14F-4D97-AF65-F5344CB8AC3E}">
        <p14:creationId xmlns:p14="http://schemas.microsoft.com/office/powerpoint/2010/main" val="2071948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and Couples Therapy </a:t>
            </a:r>
            <a:r>
              <a:rPr lang="en-US" sz="2000" dirty="0" smtClean="0"/>
              <a:t>(2 </a:t>
            </a:r>
            <a:r>
              <a:rPr lang="en-US" sz="2000" dirty="0"/>
              <a:t>of </a:t>
            </a:r>
            <a:r>
              <a:rPr lang="en-US" sz="2000" dirty="0" smtClean="0"/>
              <a:t>2) </a:t>
            </a:r>
            <a:endParaRPr lang="en-US" sz="2000" dirty="0"/>
          </a:p>
        </p:txBody>
      </p:sp>
      <p:sp>
        <p:nvSpPr>
          <p:cNvPr id="3" name="Content Placeholder 2"/>
          <p:cNvSpPr>
            <a:spLocks noGrp="1"/>
          </p:cNvSpPr>
          <p:nvPr>
            <p:ph idx="1"/>
          </p:nvPr>
        </p:nvSpPr>
        <p:spPr/>
        <p:txBody>
          <a:bodyPr/>
          <a:lstStyle/>
          <a:p>
            <a:r>
              <a:rPr lang="en-US" dirty="0"/>
              <a:t>In </a:t>
            </a:r>
            <a:r>
              <a:rPr lang="en-US" i="1" dirty="0"/>
              <a:t>couples therapy</a:t>
            </a:r>
            <a:r>
              <a:rPr lang="en-US" dirty="0"/>
              <a:t>, the therapist usually sees both partners in a relationship</a:t>
            </a:r>
            <a:r>
              <a:rPr lang="en-US" dirty="0" smtClean="0"/>
              <a:t>.</a:t>
            </a:r>
          </a:p>
          <a:p>
            <a:r>
              <a:rPr lang="en-US" dirty="0" smtClean="0"/>
              <a:t>By seeing both partners, the therapist cuts </a:t>
            </a:r>
            <a:r>
              <a:rPr lang="en-US" dirty="0"/>
              <a:t>through </a:t>
            </a:r>
            <a:r>
              <a:rPr lang="en-US" dirty="0" smtClean="0"/>
              <a:t>blaming and attacking.</a:t>
            </a:r>
          </a:p>
          <a:p>
            <a:pPr lvl="1"/>
            <a:r>
              <a:rPr lang="en-US" dirty="0" smtClean="0"/>
              <a:t>(</a:t>
            </a:r>
            <a:r>
              <a:rPr lang="en-US" dirty="0"/>
              <a:t>“She never listens to me!” “He never does anything!”</a:t>
            </a:r>
            <a:r>
              <a:rPr lang="en-US" dirty="0" smtClean="0"/>
              <a:t>)</a:t>
            </a:r>
            <a:endParaRPr lang="en-US" dirty="0"/>
          </a:p>
          <a:p>
            <a:r>
              <a:rPr lang="en-US" dirty="0" smtClean="0"/>
              <a:t>They </a:t>
            </a:r>
            <a:r>
              <a:rPr lang="en-US" dirty="0"/>
              <a:t>instead focus on </a:t>
            </a:r>
            <a:r>
              <a:rPr lang="en-US" dirty="0" smtClean="0"/>
              <a:t>helping the couple:</a:t>
            </a:r>
          </a:p>
          <a:p>
            <a:pPr lvl="1"/>
            <a:r>
              <a:rPr lang="en-US" dirty="0" smtClean="0"/>
              <a:t>resolve </a:t>
            </a:r>
            <a:r>
              <a:rPr lang="en-US" dirty="0"/>
              <a:t>their </a:t>
            </a:r>
            <a:r>
              <a:rPr lang="en-US" dirty="0" smtClean="0"/>
              <a:t>differences</a:t>
            </a:r>
          </a:p>
          <a:p>
            <a:pPr lvl="1"/>
            <a:r>
              <a:rPr lang="en-US" dirty="0" smtClean="0"/>
              <a:t>get </a:t>
            </a:r>
            <a:r>
              <a:rPr lang="en-US" dirty="0"/>
              <a:t>over hurt and blame, </a:t>
            </a:r>
            <a:r>
              <a:rPr lang="en-US" dirty="0" smtClean="0"/>
              <a:t>and</a:t>
            </a:r>
          </a:p>
          <a:p>
            <a:pPr lvl="1"/>
            <a:r>
              <a:rPr lang="en-US" dirty="0" smtClean="0"/>
              <a:t>make </a:t>
            </a:r>
            <a:r>
              <a:rPr lang="en-US" dirty="0"/>
              <a:t>specific </a:t>
            </a:r>
            <a:r>
              <a:rPr lang="en-US" dirty="0" smtClean="0"/>
              <a:t>behavioral changes </a:t>
            </a:r>
            <a:r>
              <a:rPr lang="en-US" dirty="0"/>
              <a:t>to reduce anger and </a:t>
            </a:r>
            <a:r>
              <a:rPr lang="en-US" dirty="0" smtClean="0"/>
              <a:t>conflict</a:t>
            </a:r>
            <a:endParaRPr lang="en-US" dirty="0"/>
          </a:p>
        </p:txBody>
      </p:sp>
    </p:spTree>
    <p:extLst>
      <p:ext uri="{BB962C8B-B14F-4D97-AF65-F5344CB8AC3E}">
        <p14:creationId xmlns:p14="http://schemas.microsoft.com/office/powerpoint/2010/main" val="36003618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Evaluating Psychotherapy </a:t>
            </a:r>
          </a:p>
        </p:txBody>
      </p:sp>
      <p:sp>
        <p:nvSpPr>
          <p:cNvPr id="5" name="Content Placeholder 4"/>
          <p:cNvSpPr>
            <a:spLocks noGrp="1"/>
          </p:cNvSpPr>
          <p:nvPr>
            <p:ph idx="1"/>
          </p:nvPr>
        </p:nvSpPr>
        <p:spPr/>
        <p:txBody>
          <a:bodyPr/>
          <a:lstStyle/>
          <a:p>
            <a:r>
              <a:rPr lang="en-US" sz="2800" b="1" dirty="0"/>
              <a:t>LO 16.3.A</a:t>
            </a:r>
            <a:r>
              <a:rPr lang="en-US" sz="2800" dirty="0"/>
              <a:t> Define the </a:t>
            </a:r>
            <a:r>
              <a:rPr lang="en-US" sz="2800" i="1" dirty="0"/>
              <a:t>scientist–practitioner gap</a:t>
            </a:r>
            <a:r>
              <a:rPr lang="en-US" sz="2800" dirty="0"/>
              <a:t>, and identify some of the problems associated with assessing the effectiveness of therapy.</a:t>
            </a:r>
          </a:p>
          <a:p>
            <a:r>
              <a:rPr lang="en-US" sz="2800" b="1" dirty="0"/>
              <a:t>LO 16.3.B</a:t>
            </a:r>
            <a:r>
              <a:rPr lang="en-US" sz="2800" dirty="0"/>
              <a:t> Provide examples of areas in which cognitive and behavior therapies have shown themselves to be particularly effective.</a:t>
            </a:r>
          </a:p>
          <a:p>
            <a:r>
              <a:rPr lang="en-US" sz="2800" b="1" dirty="0"/>
              <a:t>LO 16.3.C</a:t>
            </a:r>
            <a:r>
              <a:rPr lang="en-US" sz="2800" dirty="0"/>
              <a:t> Discuss four ways in which therapy has the potential to harm clients, and give an example of each. </a:t>
            </a:r>
          </a:p>
        </p:txBody>
      </p:sp>
    </p:spTree>
    <p:extLst>
      <p:ext uri="{BB962C8B-B14F-4D97-AF65-F5344CB8AC3E}">
        <p14:creationId xmlns:p14="http://schemas.microsoft.com/office/powerpoint/2010/main" val="39586987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Scientist–Practitioner Gap </a:t>
            </a:r>
            <a:r>
              <a:rPr lang="en-US" sz="2000" dirty="0" smtClean="0"/>
              <a:t>(1 </a:t>
            </a:r>
            <a:r>
              <a:rPr lang="en-US" sz="2000" dirty="0"/>
              <a:t>of </a:t>
            </a:r>
            <a:r>
              <a:rPr lang="en-US" sz="2000" dirty="0" smtClean="0"/>
              <a:t>5) </a:t>
            </a:r>
            <a:endParaRPr lang="en-US" dirty="0"/>
          </a:p>
        </p:txBody>
      </p:sp>
      <p:sp>
        <p:nvSpPr>
          <p:cNvPr id="3" name="Content Placeholder 2"/>
          <p:cNvSpPr>
            <a:spLocks noGrp="1"/>
          </p:cNvSpPr>
          <p:nvPr>
            <p:ph idx="1"/>
          </p:nvPr>
        </p:nvSpPr>
        <p:spPr/>
        <p:txBody>
          <a:bodyPr/>
          <a:lstStyle/>
          <a:p>
            <a:r>
              <a:rPr lang="en-US" dirty="0"/>
              <a:t>Successful therapy </a:t>
            </a:r>
            <a:r>
              <a:rPr lang="en-US" dirty="0" smtClean="0"/>
              <a:t>depends, in part, on the bond between the therapist and client.</a:t>
            </a:r>
          </a:p>
          <a:p>
            <a:r>
              <a:rPr lang="en-US" dirty="0" smtClean="0"/>
              <a:t>This is called the </a:t>
            </a:r>
            <a:r>
              <a:rPr lang="en-US" i="1" dirty="0" smtClean="0"/>
              <a:t>therapeutic alliance</a:t>
            </a:r>
            <a:r>
              <a:rPr lang="en-US" dirty="0" smtClean="0"/>
              <a:t>.</a:t>
            </a:r>
          </a:p>
          <a:p>
            <a:r>
              <a:rPr lang="en-US" dirty="0" smtClean="0"/>
              <a:t>The </a:t>
            </a:r>
            <a:r>
              <a:rPr lang="en-US" dirty="0"/>
              <a:t>client is more likely </a:t>
            </a:r>
            <a:r>
              <a:rPr lang="en-US" dirty="0" smtClean="0"/>
              <a:t>to improve when both parties:</a:t>
            </a:r>
          </a:p>
          <a:p>
            <a:pPr lvl="1"/>
            <a:r>
              <a:rPr lang="en-US" dirty="0"/>
              <a:t>respect </a:t>
            </a:r>
            <a:r>
              <a:rPr lang="en-US" dirty="0" smtClean="0"/>
              <a:t>each other</a:t>
            </a:r>
          </a:p>
          <a:p>
            <a:pPr lvl="1"/>
            <a:r>
              <a:rPr lang="en-US" dirty="0" smtClean="0"/>
              <a:t>understand </a:t>
            </a:r>
            <a:r>
              <a:rPr lang="en-US" dirty="0"/>
              <a:t>each </a:t>
            </a:r>
            <a:r>
              <a:rPr lang="en-US" dirty="0" smtClean="0"/>
              <a:t>other</a:t>
            </a:r>
          </a:p>
          <a:p>
            <a:pPr lvl="1"/>
            <a:r>
              <a:rPr lang="en-US" dirty="0" smtClean="0"/>
              <a:t>agree </a:t>
            </a:r>
            <a:r>
              <a:rPr lang="en-US" dirty="0"/>
              <a:t>on the goals of </a:t>
            </a:r>
            <a:r>
              <a:rPr lang="en-US" dirty="0" smtClean="0"/>
              <a:t>treatment</a:t>
            </a:r>
            <a:endParaRPr lang="en-US" dirty="0"/>
          </a:p>
        </p:txBody>
      </p:sp>
    </p:spTree>
    <p:extLst>
      <p:ext uri="{BB962C8B-B14F-4D97-AF65-F5344CB8AC3E}">
        <p14:creationId xmlns:p14="http://schemas.microsoft.com/office/powerpoint/2010/main" val="1356634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Scientist–Practitioner Gap </a:t>
            </a:r>
            <a:r>
              <a:rPr lang="en-US" sz="2000" dirty="0" smtClean="0"/>
              <a:t>(2 </a:t>
            </a:r>
            <a:r>
              <a:rPr lang="en-US" sz="2000" dirty="0"/>
              <a:t>of </a:t>
            </a:r>
            <a:r>
              <a:rPr lang="en-US" sz="2000" dirty="0" smtClean="0"/>
              <a:t>5) </a:t>
            </a:r>
            <a:endParaRPr lang="en-US" dirty="0"/>
          </a:p>
        </p:txBody>
      </p:sp>
      <p:sp>
        <p:nvSpPr>
          <p:cNvPr id="3" name="Content Placeholder 2"/>
          <p:cNvSpPr>
            <a:spLocks noGrp="1"/>
          </p:cNvSpPr>
          <p:nvPr>
            <p:ph idx="1"/>
          </p:nvPr>
        </p:nvSpPr>
        <p:spPr/>
        <p:txBody>
          <a:bodyPr/>
          <a:lstStyle/>
          <a:p>
            <a:r>
              <a:rPr lang="en-US" dirty="0"/>
              <a:t>Over the years, the breach between scientists and therapists has </a:t>
            </a:r>
            <a:r>
              <a:rPr lang="en-US" dirty="0" smtClean="0"/>
              <a:t>widened.</a:t>
            </a:r>
          </a:p>
          <a:p>
            <a:r>
              <a:rPr lang="en-US" dirty="0" smtClean="0"/>
              <a:t>This has created what </a:t>
            </a:r>
            <a:r>
              <a:rPr lang="en-US" dirty="0"/>
              <a:t>is commonly called the </a:t>
            </a:r>
            <a:r>
              <a:rPr lang="en-US" i="1" dirty="0"/>
              <a:t>scientist–practitioner gap</a:t>
            </a:r>
            <a:r>
              <a:rPr lang="en-US" dirty="0"/>
              <a:t>.</a:t>
            </a:r>
            <a:endParaRPr lang="en-US" dirty="0" smtClean="0"/>
          </a:p>
          <a:p>
            <a:r>
              <a:rPr lang="en-US" dirty="0" smtClean="0"/>
              <a:t>Researchers </a:t>
            </a:r>
            <a:r>
              <a:rPr lang="en-US" dirty="0"/>
              <a:t>and </a:t>
            </a:r>
            <a:r>
              <a:rPr lang="en-US" dirty="0" smtClean="0"/>
              <a:t>clinicians tend to hold </a:t>
            </a:r>
            <a:r>
              <a:rPr lang="en-US" dirty="0"/>
              <a:t>different assumptions about the value of empirical </a:t>
            </a:r>
            <a:r>
              <a:rPr lang="en-US" dirty="0" smtClean="0"/>
              <a:t>research, particularly for:</a:t>
            </a:r>
          </a:p>
          <a:p>
            <a:pPr lvl="1"/>
            <a:r>
              <a:rPr lang="en-US" dirty="0" smtClean="0"/>
              <a:t>doing </a:t>
            </a:r>
            <a:r>
              <a:rPr lang="en-US" dirty="0"/>
              <a:t>psychotherapy </a:t>
            </a:r>
            <a:r>
              <a:rPr lang="en-US" dirty="0" smtClean="0"/>
              <a:t>and</a:t>
            </a:r>
          </a:p>
          <a:p>
            <a:pPr lvl="1"/>
            <a:r>
              <a:rPr lang="en-US" dirty="0" smtClean="0"/>
              <a:t>assessing </a:t>
            </a:r>
            <a:r>
              <a:rPr lang="en-US" dirty="0"/>
              <a:t>its </a:t>
            </a:r>
            <a:r>
              <a:rPr lang="en-US" dirty="0" smtClean="0"/>
              <a:t>effectiveness</a:t>
            </a:r>
            <a:endParaRPr lang="en-US" dirty="0"/>
          </a:p>
        </p:txBody>
      </p:sp>
    </p:spTree>
    <p:extLst>
      <p:ext uri="{BB962C8B-B14F-4D97-AF65-F5344CB8AC3E}">
        <p14:creationId xmlns:p14="http://schemas.microsoft.com/office/powerpoint/2010/main" val="955478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Scientist–Practitioner Gap </a:t>
            </a:r>
            <a:r>
              <a:rPr lang="en-US" sz="2000" dirty="0" smtClean="0"/>
              <a:t>(3 </a:t>
            </a:r>
            <a:r>
              <a:rPr lang="en-US" sz="2000" dirty="0"/>
              <a:t>of </a:t>
            </a:r>
            <a:r>
              <a:rPr lang="en-US" sz="2000" dirty="0" smtClean="0"/>
              <a:t>5) </a:t>
            </a:r>
            <a:endParaRPr lang="en-US" dirty="0"/>
          </a:p>
        </p:txBody>
      </p:sp>
      <p:sp>
        <p:nvSpPr>
          <p:cNvPr id="3" name="Content Placeholder 2"/>
          <p:cNvSpPr>
            <a:spLocks noGrp="1"/>
          </p:cNvSpPr>
          <p:nvPr>
            <p:ph idx="1"/>
          </p:nvPr>
        </p:nvSpPr>
        <p:spPr/>
        <p:txBody>
          <a:bodyPr/>
          <a:lstStyle/>
          <a:p>
            <a:r>
              <a:rPr lang="en-US" dirty="0"/>
              <a:t>In assessing the effectiveness of psychotherapy, researchers need to control </a:t>
            </a:r>
            <a:r>
              <a:rPr lang="en-US" dirty="0" smtClean="0"/>
              <a:t>for:</a:t>
            </a:r>
          </a:p>
          <a:p>
            <a:pPr lvl="1"/>
            <a:r>
              <a:rPr lang="en-US" dirty="0" smtClean="0"/>
              <a:t>the placebo </a:t>
            </a:r>
            <a:r>
              <a:rPr lang="en-US" dirty="0"/>
              <a:t>effect </a:t>
            </a:r>
            <a:r>
              <a:rPr lang="en-US" dirty="0" smtClean="0"/>
              <a:t>and</a:t>
            </a:r>
          </a:p>
          <a:p>
            <a:pPr lvl="1"/>
            <a:r>
              <a:rPr lang="en-US" dirty="0" smtClean="0"/>
              <a:t>the</a:t>
            </a:r>
            <a:r>
              <a:rPr lang="en-US" i="1" dirty="0" smtClean="0"/>
              <a:t> justification </a:t>
            </a:r>
            <a:r>
              <a:rPr lang="en-US" i="1" dirty="0"/>
              <a:t>of effort</a:t>
            </a:r>
            <a:r>
              <a:rPr lang="en-US" dirty="0"/>
              <a:t> </a:t>
            </a:r>
            <a:r>
              <a:rPr lang="en-US" dirty="0" smtClean="0"/>
              <a:t>effect</a:t>
            </a:r>
          </a:p>
          <a:p>
            <a:r>
              <a:rPr lang="en-US" dirty="0"/>
              <a:t>They rely on </a:t>
            </a:r>
            <a:r>
              <a:rPr lang="en-US" i="1" dirty="0"/>
              <a:t>randomized controlled trials</a:t>
            </a:r>
            <a:r>
              <a:rPr lang="en-US" dirty="0"/>
              <a:t> to determine which therapies are empirically supported</a:t>
            </a:r>
            <a:r>
              <a:rPr lang="en-US" dirty="0" smtClean="0"/>
              <a:t>.</a:t>
            </a:r>
          </a:p>
        </p:txBody>
      </p:sp>
    </p:spTree>
    <p:extLst>
      <p:ext uri="{BB962C8B-B14F-4D97-AF65-F5344CB8AC3E}">
        <p14:creationId xmlns:p14="http://schemas.microsoft.com/office/powerpoint/2010/main" val="2762970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Scientist–Practitioner Gap </a:t>
            </a:r>
            <a:r>
              <a:rPr lang="en-US" sz="2000" dirty="0" smtClean="0"/>
              <a:t>(4 </a:t>
            </a:r>
            <a:r>
              <a:rPr lang="en-US" sz="2000" dirty="0"/>
              <a:t>of </a:t>
            </a:r>
            <a:r>
              <a:rPr lang="en-US" sz="2000" dirty="0" smtClean="0"/>
              <a:t>5) </a:t>
            </a:r>
            <a:endParaRPr lang="en-US" dirty="0"/>
          </a:p>
        </p:txBody>
      </p:sp>
      <p:sp>
        <p:nvSpPr>
          <p:cNvPr id="3" name="Content Placeholder 2"/>
          <p:cNvSpPr>
            <a:spLocks noGrp="1"/>
          </p:cNvSpPr>
          <p:nvPr>
            <p:ph idx="1"/>
          </p:nvPr>
        </p:nvSpPr>
        <p:spPr/>
        <p:txBody>
          <a:bodyPr/>
          <a:lstStyle/>
          <a:p>
            <a:r>
              <a:rPr lang="en-US" dirty="0" smtClean="0"/>
              <a:t>Sometimes </a:t>
            </a:r>
            <a:r>
              <a:rPr lang="en-US" dirty="0"/>
              <a:t>the </a:t>
            </a:r>
            <a:r>
              <a:rPr lang="en-US" dirty="0" smtClean="0"/>
              <a:t>results of </a:t>
            </a:r>
            <a:r>
              <a:rPr lang="en-US" dirty="0"/>
              <a:t>randomized controlled trials have been startling</a:t>
            </a:r>
            <a:r>
              <a:rPr lang="en-US" dirty="0" smtClean="0"/>
              <a:t>.</a:t>
            </a:r>
          </a:p>
          <a:p>
            <a:pPr lvl="1"/>
            <a:r>
              <a:rPr lang="en-US" dirty="0"/>
              <a:t>critical incident stress </a:t>
            </a:r>
            <a:r>
              <a:rPr lang="en-US" dirty="0" smtClean="0"/>
              <a:t>debriefing (CISD) interventions</a:t>
            </a:r>
            <a:endParaRPr lang="en-US" dirty="0"/>
          </a:p>
        </p:txBody>
      </p:sp>
    </p:spTree>
    <p:extLst>
      <p:ext uri="{BB962C8B-B14F-4D97-AF65-F5344CB8AC3E}">
        <p14:creationId xmlns:p14="http://schemas.microsoft.com/office/powerpoint/2010/main" val="3106240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Scientist–Practitioner Gap </a:t>
            </a:r>
            <a:r>
              <a:rPr lang="en-US" sz="2000" b="1" dirty="0" smtClean="0"/>
              <a:t>(5 </a:t>
            </a:r>
            <a:r>
              <a:rPr lang="en-US" sz="2000" b="1" dirty="0"/>
              <a:t>of </a:t>
            </a:r>
            <a:r>
              <a:rPr lang="en-US" sz="2000" b="1" dirty="0" smtClean="0"/>
              <a:t>5) </a:t>
            </a:r>
            <a:br>
              <a:rPr lang="en-US" sz="2000" b="1" dirty="0" smtClean="0"/>
            </a:br>
            <a:r>
              <a:rPr lang="en-US" b="1" dirty="0" smtClean="0"/>
              <a:t>Figure 16.2</a:t>
            </a:r>
            <a:br>
              <a:rPr lang="en-US" b="1" dirty="0" smtClean="0"/>
            </a:br>
            <a:r>
              <a:rPr lang="en-US" b="1" dirty="0"/>
              <a:t>Do </a:t>
            </a:r>
            <a:r>
              <a:rPr lang="en-US" b="1" dirty="0" smtClean="0"/>
              <a:t>Posttraumatic Interventions </a:t>
            </a:r>
            <a:r>
              <a:rPr lang="en-US" b="1" dirty="0"/>
              <a:t>Help—or Harm?</a:t>
            </a:r>
            <a:endParaRPr lang="en-US" sz="2800" b="1" dirty="0"/>
          </a:p>
        </p:txBody>
      </p:sp>
      <p:sp>
        <p:nvSpPr>
          <p:cNvPr id="4" name="Text Placeholder 3"/>
          <p:cNvSpPr>
            <a:spLocks noGrp="1"/>
          </p:cNvSpPr>
          <p:nvPr>
            <p:ph type="body" sz="quarter" idx="13"/>
          </p:nvPr>
        </p:nvSpPr>
        <p:spPr/>
        <p:txBody>
          <a:bodyPr/>
          <a:lstStyle/>
          <a:p>
            <a:r>
              <a:rPr lang="fr-FR" dirty="0" smtClean="0"/>
              <a:t>(</a:t>
            </a:r>
            <a:r>
              <a:rPr lang="fr-FR" dirty="0" err="1"/>
              <a:t>Mayou</a:t>
            </a:r>
            <a:r>
              <a:rPr lang="fr-FR" dirty="0"/>
              <a:t> et al., 2000</a:t>
            </a:r>
            <a:r>
              <a:rPr lang="fr-FR" dirty="0" smtClean="0"/>
              <a:t>)</a:t>
            </a:r>
            <a:endParaRPr lang="en-US" dirty="0"/>
          </a:p>
        </p:txBody>
      </p:sp>
      <p:pic>
        <p:nvPicPr>
          <p:cNvPr id="3" name="Picture 2" descr="A graph of impact of event scale versus assessment at the moment of the event, at baseline, 4 months, and 3 years later. With intervention, high scorers started at 36 and fell to 27 after three years. With no intervention, high scorers started at 31 and fell to 9 in 4 months, and went to 14 after 3 years. With intervention, low scorers started at 5, went up to 14 at 4 months, and remained there at 3 years. With no intervention, low scorers started at 9 and ended at 11 after 3 year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6602" y="1600200"/>
            <a:ext cx="7957798" cy="4419600"/>
          </a:xfrm>
          <a:prstGeom prst="rect">
            <a:avLst/>
          </a:prstGeom>
        </p:spPr>
      </p:pic>
    </p:spTree>
    <p:extLst>
      <p:ext uri="{BB962C8B-B14F-4D97-AF65-F5344CB8AC3E}">
        <p14:creationId xmlns:p14="http://schemas.microsoft.com/office/powerpoint/2010/main" val="2624697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Therapy Helps </a:t>
            </a:r>
            <a:r>
              <a:rPr lang="en-US" sz="2000" dirty="0" smtClean="0"/>
              <a:t>(1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a:t>Some psychotherapies are better than others for specific problems</a:t>
            </a:r>
            <a:r>
              <a:rPr lang="en-US" dirty="0" smtClean="0"/>
              <a:t>.</a:t>
            </a:r>
          </a:p>
          <a:p>
            <a:r>
              <a:rPr lang="en-US" dirty="0"/>
              <a:t>Behavior therapy and cognitive-behavioral therapy are often the most effective for:</a:t>
            </a:r>
          </a:p>
          <a:p>
            <a:pPr lvl="1"/>
            <a:r>
              <a:rPr lang="en-US" dirty="0"/>
              <a:t>depression</a:t>
            </a:r>
          </a:p>
          <a:p>
            <a:pPr lvl="1"/>
            <a:r>
              <a:rPr lang="en-US" dirty="0"/>
              <a:t>anxiety disorders</a:t>
            </a:r>
          </a:p>
          <a:p>
            <a:pPr lvl="1"/>
            <a:r>
              <a:rPr lang="en-US" dirty="0"/>
              <a:t>anger </a:t>
            </a:r>
            <a:r>
              <a:rPr lang="en-US" dirty="0" smtClean="0"/>
              <a:t>problems</a:t>
            </a:r>
          </a:p>
          <a:p>
            <a:pPr lvl="1"/>
            <a:r>
              <a:rPr lang="en-US" dirty="0" smtClean="0"/>
              <a:t>certain </a:t>
            </a:r>
            <a:r>
              <a:rPr lang="en-US" dirty="0"/>
              <a:t>health problems</a:t>
            </a:r>
          </a:p>
          <a:p>
            <a:pPr lvl="2"/>
            <a:r>
              <a:rPr lang="en-US" dirty="0" smtClean="0"/>
              <a:t>pain</a:t>
            </a:r>
            <a:r>
              <a:rPr lang="en-US" dirty="0"/>
              <a:t>, insomnia, </a:t>
            </a:r>
            <a:r>
              <a:rPr lang="en-US" dirty="0" smtClean="0"/>
              <a:t>eating </a:t>
            </a:r>
            <a:r>
              <a:rPr lang="en-US" dirty="0"/>
              <a:t>disorders</a:t>
            </a:r>
          </a:p>
          <a:p>
            <a:pPr lvl="1"/>
            <a:r>
              <a:rPr lang="en-US" dirty="0"/>
              <a:t>childhood and adolescent behavior </a:t>
            </a:r>
            <a:r>
              <a:rPr lang="en-US" dirty="0" smtClean="0"/>
              <a:t>problems</a:t>
            </a:r>
            <a:endParaRPr lang="en-US" dirty="0"/>
          </a:p>
        </p:txBody>
      </p:sp>
    </p:spTree>
    <p:extLst>
      <p:ext uri="{BB962C8B-B14F-4D97-AF65-F5344CB8AC3E}">
        <p14:creationId xmlns:p14="http://schemas.microsoft.com/office/powerpoint/2010/main" val="930531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Therapy Helps </a:t>
            </a:r>
            <a:r>
              <a:rPr lang="en-US" sz="2000" dirty="0" smtClean="0"/>
              <a:t>(2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a:t>Family-systems </a:t>
            </a:r>
            <a:r>
              <a:rPr lang="en-US" dirty="0" smtClean="0"/>
              <a:t>therapies</a:t>
            </a:r>
            <a:r>
              <a:rPr lang="en-US" dirty="0"/>
              <a:t> </a:t>
            </a:r>
            <a:r>
              <a:rPr lang="en-US" dirty="0" smtClean="0"/>
              <a:t>are </a:t>
            </a:r>
            <a:r>
              <a:rPr lang="en-US" dirty="0"/>
              <a:t>especially helpful </a:t>
            </a:r>
            <a:r>
              <a:rPr lang="en-US" dirty="0" smtClean="0"/>
              <a:t>for:</a:t>
            </a:r>
          </a:p>
          <a:p>
            <a:pPr lvl="1"/>
            <a:r>
              <a:rPr lang="en-US" dirty="0" smtClean="0"/>
              <a:t>children</a:t>
            </a:r>
          </a:p>
          <a:p>
            <a:pPr lvl="1"/>
            <a:r>
              <a:rPr lang="en-US" dirty="0" smtClean="0"/>
              <a:t>young </a:t>
            </a:r>
            <a:r>
              <a:rPr lang="en-US" dirty="0"/>
              <a:t>adults with schizophrenia, </a:t>
            </a:r>
            <a:r>
              <a:rPr lang="en-US" dirty="0" smtClean="0"/>
              <a:t>and</a:t>
            </a:r>
          </a:p>
          <a:p>
            <a:pPr lvl="1"/>
            <a:r>
              <a:rPr lang="en-US" dirty="0" smtClean="0"/>
              <a:t>aggressive adolescents</a:t>
            </a:r>
          </a:p>
          <a:p>
            <a:r>
              <a:rPr lang="en-US" dirty="0" smtClean="0"/>
              <a:t>These therapies are particularly effective when </a:t>
            </a:r>
            <a:r>
              <a:rPr lang="en-US" dirty="0"/>
              <a:t>combined with behavioral </a:t>
            </a:r>
            <a:r>
              <a:rPr lang="en-US" dirty="0" smtClean="0"/>
              <a:t>techniques.</a:t>
            </a:r>
          </a:p>
          <a:p>
            <a:pPr lvl="1"/>
            <a:r>
              <a:rPr lang="en-US" dirty="0" smtClean="0"/>
              <a:t>as </a:t>
            </a:r>
            <a:r>
              <a:rPr lang="en-US" dirty="0"/>
              <a:t>in </a:t>
            </a:r>
            <a:r>
              <a:rPr lang="en-US" i="1" dirty="0"/>
              <a:t>multisystemic </a:t>
            </a:r>
            <a:r>
              <a:rPr lang="en-US" i="1" dirty="0" smtClean="0"/>
              <a:t>therapy</a:t>
            </a:r>
            <a:endParaRPr lang="en-US" dirty="0"/>
          </a:p>
        </p:txBody>
      </p:sp>
    </p:spTree>
    <p:extLst>
      <p:ext uri="{BB962C8B-B14F-4D97-AF65-F5344CB8AC3E}">
        <p14:creationId xmlns:p14="http://schemas.microsoft.com/office/powerpoint/2010/main" val="1839552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Question of Drugs </a:t>
            </a:r>
            <a:r>
              <a:rPr lang="en-US" sz="2000" dirty="0" smtClean="0"/>
              <a:t>(1 </a:t>
            </a:r>
            <a:r>
              <a:rPr lang="en-US" sz="2000" dirty="0"/>
              <a:t>of </a:t>
            </a:r>
            <a:r>
              <a:rPr lang="en-US" sz="2000" dirty="0" smtClean="0"/>
              <a:t>5) </a:t>
            </a:r>
            <a:endParaRPr lang="en-US" sz="2000" dirty="0"/>
          </a:p>
        </p:txBody>
      </p:sp>
      <p:sp>
        <p:nvSpPr>
          <p:cNvPr id="3" name="Content Placeholder 2"/>
          <p:cNvSpPr>
            <a:spLocks noGrp="1"/>
          </p:cNvSpPr>
          <p:nvPr>
            <p:ph idx="1"/>
          </p:nvPr>
        </p:nvSpPr>
        <p:spPr/>
        <p:txBody>
          <a:bodyPr/>
          <a:lstStyle/>
          <a:p>
            <a:r>
              <a:rPr lang="en-US" dirty="0"/>
              <a:t>Biological treatments for mental disorders are in the </a:t>
            </a:r>
            <a:r>
              <a:rPr lang="en-US" dirty="0" smtClean="0"/>
              <a:t>ascendance.</a:t>
            </a:r>
          </a:p>
          <a:p>
            <a:r>
              <a:rPr lang="en-US" dirty="0" smtClean="0"/>
              <a:t>There are two reasons:</a:t>
            </a:r>
          </a:p>
          <a:p>
            <a:pPr lvl="1"/>
            <a:r>
              <a:rPr lang="en-US" dirty="0" smtClean="0"/>
              <a:t>research </a:t>
            </a:r>
            <a:r>
              <a:rPr lang="en-US" dirty="0"/>
              <a:t>findings on the genetic and biological causes of some </a:t>
            </a:r>
            <a:r>
              <a:rPr lang="en-US" dirty="0" smtClean="0"/>
              <a:t>disorders</a:t>
            </a:r>
          </a:p>
          <a:p>
            <a:pPr lvl="1"/>
            <a:r>
              <a:rPr lang="en-US" dirty="0" smtClean="0"/>
              <a:t>economic </a:t>
            </a:r>
            <a:r>
              <a:rPr lang="en-US" dirty="0"/>
              <a:t>and social </a:t>
            </a:r>
            <a:r>
              <a:rPr lang="en-US" dirty="0" smtClean="0"/>
              <a:t>factors</a:t>
            </a:r>
          </a:p>
          <a:p>
            <a:r>
              <a:rPr lang="en-US" dirty="0"/>
              <a:t>The most </a:t>
            </a:r>
            <a:r>
              <a:rPr lang="en-US" dirty="0" smtClean="0"/>
              <a:t>common treatment </a:t>
            </a:r>
            <a:r>
              <a:rPr lang="en-US" dirty="0"/>
              <a:t>is medication that alters the production </a:t>
            </a:r>
            <a:r>
              <a:rPr lang="en-US" dirty="0" smtClean="0"/>
              <a:t>of or </a:t>
            </a:r>
            <a:r>
              <a:rPr lang="en-US" dirty="0"/>
              <a:t>response to neurotransmitters in the brain.</a:t>
            </a:r>
          </a:p>
        </p:txBody>
      </p:sp>
    </p:spTree>
    <p:extLst>
      <p:ext uri="{BB962C8B-B14F-4D97-AF65-F5344CB8AC3E}">
        <p14:creationId xmlns:p14="http://schemas.microsoft.com/office/powerpoint/2010/main" val="4096319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Therapy Helps </a:t>
            </a:r>
            <a:r>
              <a:rPr lang="en-US" sz="2000" dirty="0" smtClean="0"/>
              <a:t>(3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a:t>The length of time needed for successful therapy depends on the problem and the individual</a:t>
            </a:r>
            <a:r>
              <a:rPr lang="en-US" dirty="0" smtClean="0"/>
              <a:t>.</a:t>
            </a:r>
          </a:p>
          <a:p>
            <a:r>
              <a:rPr lang="en-US" dirty="0"/>
              <a:t>Some methods, such as </a:t>
            </a:r>
            <a:r>
              <a:rPr lang="en-US" i="1" dirty="0"/>
              <a:t>motivational interviewing</a:t>
            </a:r>
            <a:r>
              <a:rPr lang="en-US" dirty="0"/>
              <a:t>, produce benefits in only a session or </a:t>
            </a:r>
            <a:r>
              <a:rPr lang="en-US" dirty="0" smtClean="0"/>
              <a:t>two.</a:t>
            </a:r>
          </a:p>
          <a:p>
            <a:r>
              <a:rPr lang="en-US" dirty="0" smtClean="0"/>
              <a:t>Long</a:t>
            </a:r>
            <a:r>
              <a:rPr lang="en-US" dirty="0"/>
              <a:t>-term psychodynamic therapy can be helpful for people </a:t>
            </a:r>
            <a:r>
              <a:rPr lang="en-US" dirty="0" smtClean="0"/>
              <a:t>with:</a:t>
            </a:r>
          </a:p>
          <a:p>
            <a:pPr lvl="1"/>
            <a:r>
              <a:rPr lang="en-US" dirty="0" smtClean="0"/>
              <a:t>severe </a:t>
            </a:r>
            <a:r>
              <a:rPr lang="en-US" dirty="0"/>
              <a:t>disorders </a:t>
            </a:r>
            <a:r>
              <a:rPr lang="en-US" dirty="0" smtClean="0"/>
              <a:t>and</a:t>
            </a:r>
          </a:p>
          <a:p>
            <a:pPr lvl="1"/>
            <a:r>
              <a:rPr lang="en-US" dirty="0" smtClean="0"/>
              <a:t>personality problems</a:t>
            </a:r>
            <a:endParaRPr lang="en-US" dirty="0"/>
          </a:p>
        </p:txBody>
      </p:sp>
    </p:spTree>
    <p:extLst>
      <p:ext uri="{BB962C8B-B14F-4D97-AF65-F5344CB8AC3E}">
        <p14:creationId xmlns:p14="http://schemas.microsoft.com/office/powerpoint/2010/main" val="643581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Therapy Harms </a:t>
            </a:r>
            <a:r>
              <a:rPr lang="en-US" sz="2000" dirty="0" smtClean="0"/>
              <a:t>(1 </a:t>
            </a:r>
            <a:r>
              <a:rPr lang="en-US" sz="2000" dirty="0"/>
              <a:t>of </a:t>
            </a:r>
            <a:r>
              <a:rPr lang="en-US" sz="2000" dirty="0" smtClean="0"/>
              <a:t>2) </a:t>
            </a:r>
            <a:endParaRPr lang="en-US" sz="2000" dirty="0"/>
          </a:p>
        </p:txBody>
      </p:sp>
      <p:sp>
        <p:nvSpPr>
          <p:cNvPr id="3" name="Content Placeholder 2"/>
          <p:cNvSpPr>
            <a:spLocks noGrp="1"/>
          </p:cNvSpPr>
          <p:nvPr>
            <p:ph idx="1"/>
          </p:nvPr>
        </p:nvSpPr>
        <p:spPr/>
        <p:txBody>
          <a:bodyPr/>
          <a:lstStyle/>
          <a:p>
            <a:r>
              <a:rPr lang="en-US" dirty="0"/>
              <a:t>In some cases, therapy is harmful</a:t>
            </a:r>
            <a:r>
              <a:rPr lang="en-US" dirty="0" smtClean="0"/>
              <a:t>.</a:t>
            </a:r>
          </a:p>
          <a:p>
            <a:r>
              <a:rPr lang="en-US" dirty="0"/>
              <a:t>The therapist </a:t>
            </a:r>
            <a:r>
              <a:rPr lang="en-US" dirty="0" smtClean="0"/>
              <a:t>may:</a:t>
            </a:r>
          </a:p>
          <a:p>
            <a:pPr lvl="1"/>
            <a:r>
              <a:rPr lang="en-US" dirty="0" smtClean="0"/>
              <a:t>use </a:t>
            </a:r>
            <a:r>
              <a:rPr lang="en-US" dirty="0"/>
              <a:t>empirically unsupported and potentially harmful techniques, such as “rebirthing</a:t>
            </a:r>
            <a:r>
              <a:rPr lang="en-US" dirty="0" smtClean="0"/>
              <a:t>”</a:t>
            </a:r>
          </a:p>
          <a:p>
            <a:pPr lvl="1"/>
            <a:r>
              <a:rPr lang="en-US" dirty="0" smtClean="0"/>
              <a:t>inadvertently </a:t>
            </a:r>
            <a:r>
              <a:rPr lang="en-US" dirty="0"/>
              <a:t>create new disorders in the client through undue influence or </a:t>
            </a:r>
            <a:r>
              <a:rPr lang="en-US" dirty="0" smtClean="0"/>
              <a:t>suggestion</a:t>
            </a:r>
          </a:p>
          <a:p>
            <a:pPr lvl="1"/>
            <a:r>
              <a:rPr lang="en-US" dirty="0" smtClean="0"/>
              <a:t>hold </a:t>
            </a:r>
            <a:r>
              <a:rPr lang="en-US" dirty="0"/>
              <a:t>a prejudice about the client’s gender, ethnicity, religion, or sexual </a:t>
            </a:r>
            <a:r>
              <a:rPr lang="en-US" dirty="0" smtClean="0"/>
              <a:t>orientation</a:t>
            </a:r>
          </a:p>
          <a:p>
            <a:pPr lvl="1"/>
            <a:r>
              <a:rPr lang="en-US" dirty="0" smtClean="0"/>
              <a:t>behave unethically</a:t>
            </a:r>
          </a:p>
          <a:p>
            <a:pPr lvl="2"/>
            <a:r>
              <a:rPr lang="en-US" dirty="0" smtClean="0"/>
              <a:t>for example, </a:t>
            </a:r>
            <a:r>
              <a:rPr lang="en-US" dirty="0"/>
              <a:t>by permitting a sexual relationship with the </a:t>
            </a:r>
            <a:r>
              <a:rPr lang="en-US" dirty="0" smtClean="0"/>
              <a:t>client</a:t>
            </a:r>
            <a:endParaRPr lang="en-US" dirty="0"/>
          </a:p>
        </p:txBody>
      </p:sp>
    </p:spTree>
    <p:extLst>
      <p:ext uri="{BB962C8B-B14F-4D97-AF65-F5344CB8AC3E}">
        <p14:creationId xmlns:p14="http://schemas.microsoft.com/office/powerpoint/2010/main" val="1297433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When Therapy Harms </a:t>
            </a:r>
            <a:r>
              <a:rPr lang="en-US" sz="2000" b="1" dirty="0" smtClean="0"/>
              <a:t>(2 </a:t>
            </a:r>
            <a:r>
              <a:rPr lang="en-US" sz="2000" b="1" dirty="0"/>
              <a:t>of </a:t>
            </a:r>
            <a:r>
              <a:rPr lang="en-US" sz="2000" b="1" dirty="0" smtClean="0"/>
              <a:t>2) </a:t>
            </a:r>
            <a:br>
              <a:rPr lang="en-US" sz="2000" b="1" dirty="0" smtClean="0"/>
            </a:br>
            <a:r>
              <a:rPr lang="en-US" b="1" dirty="0" smtClean="0"/>
              <a:t>Table 16.1</a:t>
            </a:r>
            <a:br>
              <a:rPr lang="en-US" b="1" dirty="0" smtClean="0"/>
            </a:br>
            <a:r>
              <a:rPr lang="en-US" b="1" dirty="0" smtClean="0"/>
              <a:t>Potentially Harmful Therapies</a:t>
            </a:r>
            <a:endParaRPr lang="en-US" b="1" dirty="0"/>
          </a:p>
        </p:txBody>
      </p:sp>
      <p:sp>
        <p:nvSpPr>
          <p:cNvPr id="4" name="Text Placeholder 3"/>
          <p:cNvSpPr>
            <a:spLocks noGrp="1"/>
          </p:cNvSpPr>
          <p:nvPr>
            <p:ph type="body" sz="quarter" idx="13"/>
          </p:nvPr>
        </p:nvSpPr>
        <p:spPr/>
        <p:txBody>
          <a:bodyPr/>
          <a:lstStyle/>
          <a:p>
            <a:r>
              <a:rPr lang="en-US" dirty="0" smtClean="0"/>
              <a:t>Based on Lilienfeld (2007).</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587066689"/>
              </p:ext>
            </p:extLst>
          </p:nvPr>
        </p:nvGraphicFramePr>
        <p:xfrm>
          <a:off x="457200" y="1676400"/>
          <a:ext cx="8229600" cy="3779519"/>
        </p:xfrm>
        <a:graphic>
          <a:graphicData uri="http://schemas.openxmlformats.org/drawingml/2006/table">
            <a:tbl>
              <a:tblPr firstRow="1" bandRow="1">
                <a:tableStyleId>{3B4B98B0-60AC-42C2-AFA5-B58CD77FA1E5}</a:tableStyleId>
              </a:tblPr>
              <a:tblGrid>
                <a:gridCol w="4114800"/>
                <a:gridCol w="4114800"/>
              </a:tblGrid>
              <a:tr h="304800">
                <a:tc>
                  <a:txBody>
                    <a:bodyPr/>
                    <a:lstStyle/>
                    <a:p>
                      <a:r>
                        <a:rPr lang="en-US" sz="1400" dirty="0" smtClean="0"/>
                        <a:t>Intervention</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Potential Harm</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04800">
                <a:tc>
                  <a:txBody>
                    <a:bodyPr/>
                    <a:lstStyle/>
                    <a:p>
                      <a:r>
                        <a:rPr lang="en-US" sz="1400" b="0" i="0" u="none" strike="noStrike" kern="1200" baseline="0" dirty="0" smtClean="0">
                          <a:solidFill>
                            <a:schemeClr val="tx1"/>
                          </a:solidFill>
                          <a:latin typeface="+mn-lt"/>
                          <a:ea typeface="+mn-ea"/>
                          <a:cs typeface="+mn-cs"/>
                        </a:rPr>
                        <a:t>Critical incident stress debriefing (CISD)</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400" b="0" i="0" u="none" strike="noStrike" kern="1200" baseline="0" dirty="0" smtClean="0">
                          <a:solidFill>
                            <a:schemeClr val="tx1"/>
                          </a:solidFill>
                          <a:latin typeface="+mn-lt"/>
                          <a:ea typeface="+mn-ea"/>
                          <a:cs typeface="+mn-cs"/>
                        </a:rPr>
                        <a:t>Heightened risk of emotional symptoms</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mn-lt"/>
                          <a:ea typeface="+mn-ea"/>
                          <a:cs typeface="+mn-cs"/>
                        </a:rPr>
                        <a:t>Scared Straight interventions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b="0" i="0" u="none" strike="noStrike" kern="1200" baseline="0" dirty="0" smtClean="0">
                          <a:solidFill>
                            <a:schemeClr val="tx1"/>
                          </a:solidFill>
                          <a:latin typeface="+mn-lt"/>
                          <a:ea typeface="+mn-ea"/>
                          <a:cs typeface="+mn-cs"/>
                        </a:rPr>
                        <a:t>Worsening of conduct problems</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04800">
                <a:tc>
                  <a:txBody>
                    <a:bodyPr/>
                    <a:lstStyle/>
                    <a:p>
                      <a:r>
                        <a:rPr lang="en-US" sz="1400" b="0" i="0" u="none" strike="noStrike" kern="1200" baseline="0" dirty="0" smtClean="0">
                          <a:solidFill>
                            <a:schemeClr val="tx1"/>
                          </a:solidFill>
                          <a:latin typeface="+mn-lt"/>
                          <a:ea typeface="+mn-ea"/>
                          <a:cs typeface="+mn-cs"/>
                        </a:rPr>
                        <a:t>Facilitated communication </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mn-lt"/>
                          <a:ea typeface="+mn-ea"/>
                          <a:cs typeface="+mn-cs"/>
                        </a:rPr>
                        <a:t>False allegations of sexual and child abuse</a:t>
                      </a:r>
                      <a:endParaRPr lang="en-US" sz="1400" dirty="0" smtClean="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04800">
                <a:tc>
                  <a:txBody>
                    <a:bodyPr/>
                    <a:lstStyle/>
                    <a:p>
                      <a:r>
                        <a:rPr lang="en-US" sz="1400" b="0" i="0" u="none" strike="noStrike" kern="1200" baseline="0" dirty="0" smtClean="0">
                          <a:solidFill>
                            <a:schemeClr val="tx1"/>
                          </a:solidFill>
                          <a:latin typeface="+mn-lt"/>
                          <a:ea typeface="+mn-ea"/>
                          <a:cs typeface="+mn-cs"/>
                        </a:rPr>
                        <a:t>Attachment therapies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b="0" i="0" u="none" strike="noStrike" kern="1200" baseline="0" dirty="0" smtClean="0">
                          <a:solidFill>
                            <a:schemeClr val="tx1"/>
                          </a:solidFill>
                          <a:latin typeface="+mn-lt"/>
                          <a:ea typeface="+mn-ea"/>
                          <a:cs typeface="+mn-cs"/>
                        </a:rPr>
                        <a:t>Death and serious injury to children</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04800">
                <a:tc>
                  <a:txBody>
                    <a:bodyPr/>
                    <a:lstStyle/>
                    <a:p>
                      <a:r>
                        <a:rPr lang="en-US" sz="1400" b="0" i="0" u="none" strike="noStrike" kern="1200" baseline="0" dirty="0" smtClean="0">
                          <a:solidFill>
                            <a:schemeClr val="tx1"/>
                          </a:solidFill>
                          <a:latin typeface="+mn-lt"/>
                          <a:ea typeface="+mn-ea"/>
                          <a:cs typeface="+mn-cs"/>
                        </a:rPr>
                        <a:t>Recovered-memory techniques (e.g., dream analysis)</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mn-lt"/>
                          <a:ea typeface="+mn-ea"/>
                          <a:cs typeface="+mn-cs"/>
                        </a:rPr>
                        <a:t>Induction of false memories of trauma, family breakups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04800">
                <a:tc>
                  <a:txBody>
                    <a:bodyPr/>
                    <a:lstStyle/>
                    <a:p>
                      <a:r>
                        <a:rPr lang="en-US" sz="1400" b="0" i="0" u="none" strike="noStrike" kern="1200" baseline="0" dirty="0" smtClean="0">
                          <a:solidFill>
                            <a:schemeClr val="tx1"/>
                          </a:solidFill>
                          <a:latin typeface="+mn-lt"/>
                          <a:ea typeface="+mn-ea"/>
                          <a:cs typeface="+mn-cs"/>
                        </a:rPr>
                        <a:t>“Multiple personality disorder”–oriented therapy</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mn-lt"/>
                          <a:ea typeface="+mn-ea"/>
                          <a:cs typeface="+mn-cs"/>
                        </a:rPr>
                        <a:t>Induction of “multiple” personalities</a:t>
                      </a:r>
                      <a:endParaRPr lang="en-US" sz="1400" dirty="0" smtClean="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36418">
                <a:tc>
                  <a:txBody>
                    <a:bodyPr/>
                    <a:lstStyle/>
                    <a:p>
                      <a:r>
                        <a:rPr lang="en-US" sz="1400" b="0" i="0" u="none" strike="noStrike" kern="1200" baseline="0" dirty="0" smtClean="0">
                          <a:solidFill>
                            <a:schemeClr val="tx1"/>
                          </a:solidFill>
                          <a:latin typeface="+mn-lt"/>
                          <a:ea typeface="+mn-ea"/>
                          <a:cs typeface="+mn-cs"/>
                        </a:rPr>
                        <a:t>Grief counseling for people with normal bereavement reactions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mn-lt"/>
                          <a:ea typeface="+mn-ea"/>
                          <a:cs typeface="+mn-cs"/>
                        </a:rPr>
                        <a:t>Increased depressive symptoms</a:t>
                      </a:r>
                      <a:endParaRPr lang="en-US" sz="1400" dirty="0" smtClean="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04800">
                <a:tc>
                  <a:txBody>
                    <a:bodyPr/>
                    <a:lstStyle/>
                    <a:p>
                      <a:r>
                        <a:rPr lang="en-US" sz="1400" b="0" i="0" u="none" strike="noStrike" kern="1200" baseline="0" dirty="0" smtClean="0">
                          <a:solidFill>
                            <a:schemeClr val="tx1"/>
                          </a:solidFill>
                          <a:latin typeface="+mn-lt"/>
                          <a:ea typeface="+mn-ea"/>
                          <a:cs typeface="+mn-cs"/>
                        </a:rPr>
                        <a:t>Expressive-experiential therapies</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mn-lt"/>
                          <a:ea typeface="+mn-ea"/>
                          <a:cs typeface="+mn-cs"/>
                        </a:rPr>
                        <a:t>Worsening and prolonging painful emotions</a:t>
                      </a:r>
                      <a:endParaRPr lang="en-US" sz="1400" dirty="0" smtClean="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04800">
                <a:tc>
                  <a:txBody>
                    <a:bodyPr/>
                    <a:lstStyle/>
                    <a:p>
                      <a:r>
                        <a:rPr lang="en-US" sz="1400" b="0" i="0" u="none" strike="noStrike" kern="1200" baseline="0" dirty="0" smtClean="0">
                          <a:solidFill>
                            <a:schemeClr val="tx1"/>
                          </a:solidFill>
                          <a:latin typeface="+mn-lt"/>
                          <a:ea typeface="+mn-ea"/>
                          <a:cs typeface="+mn-cs"/>
                        </a:rPr>
                        <a:t>Boot-camp interventions for conduct disorder</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mn-lt"/>
                          <a:ea typeface="+mn-ea"/>
                          <a:cs typeface="+mn-cs"/>
                        </a:rPr>
                        <a:t>Worsening of aggression and conduct problems</a:t>
                      </a:r>
                      <a:endParaRPr lang="en-US" sz="1400" dirty="0" smtClean="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04800">
                <a:tc>
                  <a:txBody>
                    <a:bodyPr/>
                    <a:lstStyle/>
                    <a:p>
                      <a:r>
                        <a:rPr lang="en-US" sz="1400" b="0" i="0" u="none" strike="noStrike" kern="1200" baseline="0" dirty="0" smtClean="0">
                          <a:solidFill>
                            <a:schemeClr val="tx1"/>
                          </a:solidFill>
                          <a:latin typeface="+mn-lt"/>
                          <a:ea typeface="+mn-ea"/>
                          <a:cs typeface="+mn-cs"/>
                        </a:rPr>
                        <a:t>DARE (Drug Abuse and Resistance Education)</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tx1"/>
                          </a:solidFill>
                          <a:latin typeface="+mn-lt"/>
                          <a:ea typeface="+mn-ea"/>
                          <a:cs typeface="+mn-cs"/>
                        </a:rPr>
                        <a:t>Increased use of alcohol and other drugs</a:t>
                      </a:r>
                      <a:endParaRPr lang="en-US" sz="1400" dirty="0" smtClean="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84240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Question of Drugs </a:t>
            </a:r>
            <a:r>
              <a:rPr lang="en-US" sz="2000" dirty="0" smtClean="0"/>
              <a:t>(2 </a:t>
            </a:r>
            <a:r>
              <a:rPr lang="en-US" sz="2000" dirty="0"/>
              <a:t>of </a:t>
            </a:r>
            <a:r>
              <a:rPr lang="en-US" sz="2000" dirty="0" smtClean="0"/>
              <a:t>5) </a:t>
            </a:r>
            <a:endParaRPr lang="en-US" sz="2000" dirty="0"/>
          </a:p>
        </p:txBody>
      </p:sp>
      <p:sp>
        <p:nvSpPr>
          <p:cNvPr id="3" name="Content Placeholder 2"/>
          <p:cNvSpPr>
            <a:spLocks noGrp="1"/>
          </p:cNvSpPr>
          <p:nvPr>
            <p:ph idx="1"/>
          </p:nvPr>
        </p:nvSpPr>
        <p:spPr/>
        <p:txBody>
          <a:bodyPr/>
          <a:lstStyle/>
          <a:p>
            <a:r>
              <a:rPr lang="en-US" dirty="0"/>
              <a:t>The medications most commonly prescribed for mental disorders </a:t>
            </a:r>
            <a:r>
              <a:rPr lang="en-US" dirty="0" smtClean="0"/>
              <a:t>include:</a:t>
            </a:r>
          </a:p>
          <a:p>
            <a:pPr lvl="1"/>
            <a:r>
              <a:rPr lang="en-US" i="1" dirty="0" smtClean="0"/>
              <a:t>antipsychotic drugs</a:t>
            </a:r>
            <a:endParaRPr lang="en-US" dirty="0" smtClean="0"/>
          </a:p>
          <a:p>
            <a:pPr lvl="1"/>
            <a:r>
              <a:rPr lang="en-US" i="1" dirty="0" smtClean="0"/>
              <a:t>antidepressants</a:t>
            </a:r>
            <a:endParaRPr lang="en-US" dirty="0" smtClean="0"/>
          </a:p>
          <a:p>
            <a:pPr lvl="1"/>
            <a:r>
              <a:rPr lang="en-US" dirty="0" smtClean="0"/>
              <a:t>anti-anxiety drugs (tranquilizers), and</a:t>
            </a:r>
          </a:p>
          <a:p>
            <a:pPr lvl="1"/>
            <a:r>
              <a:rPr lang="en-US" i="1" dirty="0" smtClean="0"/>
              <a:t>lithium carbonate</a:t>
            </a:r>
            <a:endParaRPr lang="en-US" dirty="0"/>
          </a:p>
        </p:txBody>
      </p:sp>
    </p:spTree>
    <p:extLst>
      <p:ext uri="{BB962C8B-B14F-4D97-AF65-F5344CB8AC3E}">
        <p14:creationId xmlns:p14="http://schemas.microsoft.com/office/powerpoint/2010/main" val="2037894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Question of Drugs </a:t>
            </a:r>
            <a:r>
              <a:rPr lang="en-US" sz="2000" dirty="0" smtClean="0"/>
              <a:t>(3 </a:t>
            </a:r>
            <a:r>
              <a:rPr lang="en-US" sz="2000" dirty="0"/>
              <a:t>of 5</a:t>
            </a:r>
            <a:r>
              <a:rPr lang="en-US" sz="2000" dirty="0" smtClean="0"/>
              <a:t>) </a:t>
            </a:r>
            <a:endParaRPr lang="en-US" sz="2000" dirty="0"/>
          </a:p>
        </p:txBody>
      </p:sp>
      <p:sp>
        <p:nvSpPr>
          <p:cNvPr id="3" name="Content Placeholder 2"/>
          <p:cNvSpPr>
            <a:spLocks noGrp="1"/>
          </p:cNvSpPr>
          <p:nvPr>
            <p:ph idx="1"/>
          </p:nvPr>
        </p:nvSpPr>
        <p:spPr/>
        <p:txBody>
          <a:bodyPr/>
          <a:lstStyle/>
          <a:p>
            <a:r>
              <a:rPr lang="en-US" dirty="0"/>
              <a:t>Drawbacks of drug treatment </a:t>
            </a:r>
            <a:r>
              <a:rPr lang="en-US" dirty="0" smtClean="0"/>
              <a:t>include:</a:t>
            </a:r>
          </a:p>
          <a:p>
            <a:pPr lvl="1"/>
            <a:r>
              <a:rPr lang="en-US" dirty="0" smtClean="0"/>
              <a:t>the </a:t>
            </a:r>
            <a:r>
              <a:rPr lang="en-US" i="1" dirty="0"/>
              <a:t>placebo </a:t>
            </a:r>
            <a:r>
              <a:rPr lang="en-US" i="1" dirty="0" smtClean="0"/>
              <a:t>effect</a:t>
            </a:r>
            <a:endParaRPr lang="en-US" dirty="0" smtClean="0"/>
          </a:p>
          <a:p>
            <a:pPr lvl="1"/>
            <a:r>
              <a:rPr lang="en-US" dirty="0" smtClean="0"/>
              <a:t>high </a:t>
            </a:r>
            <a:r>
              <a:rPr lang="en-US" dirty="0"/>
              <a:t>dropout and relapse rates among people who take medications without also learning how to cope with their </a:t>
            </a:r>
            <a:r>
              <a:rPr lang="en-US" dirty="0" smtClean="0"/>
              <a:t>problems</a:t>
            </a:r>
          </a:p>
          <a:p>
            <a:pPr lvl="1"/>
            <a:r>
              <a:rPr lang="en-US" dirty="0" smtClean="0"/>
              <a:t>the </a:t>
            </a:r>
            <a:r>
              <a:rPr lang="en-US" dirty="0"/>
              <a:t>difficulty of finding the correct dose for each </a:t>
            </a:r>
            <a:r>
              <a:rPr lang="en-US" dirty="0" smtClean="0"/>
              <a:t>individual</a:t>
            </a:r>
          </a:p>
          <a:p>
            <a:pPr lvl="1"/>
            <a:r>
              <a:rPr lang="en-US" dirty="0" smtClean="0"/>
              <a:t>the </a:t>
            </a:r>
            <a:r>
              <a:rPr lang="en-US" dirty="0"/>
              <a:t>long-term risks of medication and of possible drug interactions when several are being </a:t>
            </a:r>
            <a:r>
              <a:rPr lang="en-US" dirty="0" smtClean="0"/>
              <a:t>taken</a:t>
            </a:r>
            <a:endParaRPr lang="en-US" dirty="0"/>
          </a:p>
        </p:txBody>
      </p:sp>
    </p:spTree>
    <p:extLst>
      <p:ext uri="{BB962C8B-B14F-4D97-AF65-F5344CB8AC3E}">
        <p14:creationId xmlns:p14="http://schemas.microsoft.com/office/powerpoint/2010/main" val="3295976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Question of Drugs </a:t>
            </a:r>
            <a:r>
              <a:rPr lang="en-US" sz="2000" dirty="0" smtClean="0"/>
              <a:t>(4 </a:t>
            </a:r>
            <a:r>
              <a:rPr lang="en-US" sz="2000" dirty="0"/>
              <a:t>of </a:t>
            </a:r>
            <a:r>
              <a:rPr lang="en-US" sz="2000" dirty="0" smtClean="0"/>
              <a:t>5) </a:t>
            </a:r>
            <a:endParaRPr lang="en-US" sz="2000" dirty="0"/>
          </a:p>
        </p:txBody>
      </p:sp>
      <p:sp>
        <p:nvSpPr>
          <p:cNvPr id="3" name="Content Placeholder 2"/>
          <p:cNvSpPr>
            <a:spLocks noGrp="1"/>
          </p:cNvSpPr>
          <p:nvPr>
            <p:ph idx="1"/>
          </p:nvPr>
        </p:nvSpPr>
        <p:spPr/>
        <p:txBody>
          <a:bodyPr/>
          <a:lstStyle/>
          <a:p>
            <a:r>
              <a:rPr lang="en-US" dirty="0"/>
              <a:t>Medication should not be prescribed uncritically and </a:t>
            </a:r>
            <a:r>
              <a:rPr lang="en-US" dirty="0" smtClean="0"/>
              <a:t>routinely.</a:t>
            </a:r>
          </a:p>
          <a:p>
            <a:r>
              <a:rPr lang="en-US" dirty="0" smtClean="0"/>
              <a:t>This is </a:t>
            </a:r>
            <a:r>
              <a:rPr lang="en-US" dirty="0"/>
              <a:t>especially </a:t>
            </a:r>
            <a:r>
              <a:rPr lang="en-US" dirty="0" smtClean="0"/>
              <a:t>true when </a:t>
            </a:r>
            <a:r>
              <a:rPr lang="en-US" dirty="0"/>
              <a:t>psychological therapies can work as well for many mood and behavioral problems. </a:t>
            </a:r>
          </a:p>
        </p:txBody>
      </p:sp>
    </p:spTree>
    <p:extLst>
      <p:ext uri="{BB962C8B-B14F-4D97-AF65-F5344CB8AC3E}">
        <p14:creationId xmlns:p14="http://schemas.microsoft.com/office/powerpoint/2010/main" val="1297122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Question of Drugs </a:t>
            </a:r>
            <a:r>
              <a:rPr lang="en-US" sz="2000" b="1" dirty="0" smtClean="0"/>
              <a:t>(5 </a:t>
            </a:r>
            <a:r>
              <a:rPr lang="en-US" sz="2000" b="1" dirty="0"/>
              <a:t>of </a:t>
            </a:r>
            <a:r>
              <a:rPr lang="en-US" sz="2000" b="1" dirty="0" smtClean="0"/>
              <a:t>5) </a:t>
            </a:r>
            <a:br>
              <a:rPr lang="en-US" sz="2000" b="1" dirty="0" smtClean="0"/>
            </a:br>
            <a:r>
              <a:rPr lang="en-US" b="1" dirty="0" smtClean="0"/>
              <a:t>Figure 16.1</a:t>
            </a:r>
            <a:br>
              <a:rPr lang="en-US" b="1" dirty="0" smtClean="0"/>
            </a:br>
            <a:r>
              <a:rPr lang="en-US" b="1" dirty="0"/>
              <a:t>Drugs and </a:t>
            </a:r>
            <a:r>
              <a:rPr lang="en-US" b="1" dirty="0" smtClean="0"/>
              <a:t>Publication Bias</a:t>
            </a:r>
            <a:endParaRPr lang="en-US" b="1" dirty="0"/>
          </a:p>
        </p:txBody>
      </p:sp>
      <p:sp>
        <p:nvSpPr>
          <p:cNvPr id="4" name="Text Placeholder 3"/>
          <p:cNvSpPr>
            <a:spLocks noGrp="1"/>
          </p:cNvSpPr>
          <p:nvPr>
            <p:ph type="body" sz="quarter" idx="13"/>
          </p:nvPr>
        </p:nvSpPr>
        <p:spPr/>
        <p:txBody>
          <a:bodyPr/>
          <a:lstStyle/>
          <a:p>
            <a:r>
              <a:rPr lang="en-US" dirty="0"/>
              <a:t>(Based on Turner et al., 2008.</a:t>
            </a:r>
            <a:r>
              <a:rPr lang="en-US" dirty="0" smtClean="0"/>
              <a:t>)</a:t>
            </a:r>
            <a:endParaRPr lang="en-US" dirty="0"/>
          </a:p>
        </p:txBody>
      </p:sp>
      <p:pic>
        <p:nvPicPr>
          <p:cNvPr id="3" name="Picture 2" descr="A graph of published and unpublished studies versus antidepressants has the following listed data, showing positive results or questionable or negative results: Bupropion S R, Wellbutrin S R, 1 positive published, 1 positive unpublished, and 2 negative unpublished; Citalopram, Celexa, 4 positive published, 2 positive unpublished, 3 negative unpublished; Duloxetine, Cymbalta, 6 positive published, 4 positive unpublished, 4 negative unpublished; Escitalopram, Lexapro, 3 positive published, 3 positive unpublished, 1 negative unpublished; Fluoxetine, Prozac, 5 positive published, 4 positive unpublished, 1 negative unpublished; Mirtazapine, Remeron, 5 positive published, 1 negative published, 5 positive unpublished, 5 negative unpublished; Nefazodone, Serzone, 4 positive published, 3 positive unpublished, 3 negative unpublished; Paroxetine, Paxil, 8 positive published, 2 negative published, 7 positive published, 9 negative unpublished; Paroxetine C R, Paxil C R, 3 positive published, 2 positive unpublished, 1 negative unpublished; Sertraline, Zoloft, 2 positive published, 1 positive unpublished, 4 negative unpublished; Venlafaxine, Effexor, 5 positive published, 4 positive unpublished, 2 negative unpublished; Venlafaxine X R, Effexor X R, 2 positive published, 2 positive unpublished, 1 negative unpublished."/>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59070" y="1489153"/>
            <a:ext cx="3465530" cy="4530647"/>
          </a:xfrm>
          <a:prstGeom prst="rect">
            <a:avLst/>
          </a:prstGeom>
        </p:spPr>
      </p:pic>
    </p:spTree>
    <p:extLst>
      <p:ext uri="{BB962C8B-B14F-4D97-AF65-F5344CB8AC3E}">
        <p14:creationId xmlns:p14="http://schemas.microsoft.com/office/powerpoint/2010/main" val="725716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 Brain Intervention </a:t>
            </a:r>
            <a:r>
              <a:rPr lang="en-US" sz="2000" dirty="0" smtClean="0"/>
              <a:t>(1 </a:t>
            </a:r>
            <a:r>
              <a:rPr lang="en-US" sz="2000" dirty="0"/>
              <a:t>of </a:t>
            </a:r>
            <a:r>
              <a:rPr lang="en-US" sz="2000" dirty="0" smtClean="0"/>
              <a:t>3) </a:t>
            </a:r>
            <a:endParaRPr lang="en-US" dirty="0"/>
          </a:p>
        </p:txBody>
      </p:sp>
      <p:sp>
        <p:nvSpPr>
          <p:cNvPr id="3" name="Content Placeholder 2"/>
          <p:cNvSpPr>
            <a:spLocks noGrp="1"/>
          </p:cNvSpPr>
          <p:nvPr>
            <p:ph idx="1"/>
          </p:nvPr>
        </p:nvSpPr>
        <p:spPr/>
        <p:txBody>
          <a:bodyPr/>
          <a:lstStyle/>
          <a:p>
            <a:r>
              <a:rPr lang="en-US" dirty="0" smtClean="0"/>
              <a:t>Drugs </a:t>
            </a:r>
            <a:r>
              <a:rPr lang="en-US" dirty="0"/>
              <a:t>and psychotherapy have failed to help seriously disturbed </a:t>
            </a:r>
            <a:r>
              <a:rPr lang="en-US" dirty="0" smtClean="0"/>
              <a:t>people.</a:t>
            </a:r>
          </a:p>
          <a:p>
            <a:r>
              <a:rPr lang="en-US" dirty="0" smtClean="0"/>
              <a:t>In those cases, some </a:t>
            </a:r>
            <a:r>
              <a:rPr lang="en-US" dirty="0"/>
              <a:t>psychiatrists have intervened directly in the brain (</a:t>
            </a:r>
            <a:r>
              <a:rPr lang="en-US" i="1" dirty="0"/>
              <a:t>psychosurgery</a:t>
            </a:r>
            <a:r>
              <a:rPr lang="en-US" dirty="0"/>
              <a:t>)</a:t>
            </a:r>
            <a:r>
              <a:rPr lang="en-US" dirty="0" smtClean="0"/>
              <a:t>.</a:t>
            </a:r>
          </a:p>
          <a:p>
            <a:r>
              <a:rPr lang="en-US" i="1" dirty="0"/>
              <a:t>Prefrontal lobotomy</a:t>
            </a:r>
            <a:r>
              <a:rPr lang="en-US" dirty="0"/>
              <a:t> never had any scientific validation, yet was performed on many thousands of people</a:t>
            </a:r>
            <a:r>
              <a:rPr lang="en-US" dirty="0" smtClean="0"/>
              <a:t>. </a:t>
            </a:r>
            <a:endParaRPr lang="en-US" dirty="0"/>
          </a:p>
        </p:txBody>
      </p:sp>
    </p:spTree>
    <p:extLst>
      <p:ext uri="{BB962C8B-B14F-4D97-AF65-F5344CB8AC3E}">
        <p14:creationId xmlns:p14="http://schemas.microsoft.com/office/powerpoint/2010/main" val="603050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 Brain Intervention </a:t>
            </a:r>
            <a:r>
              <a:rPr lang="en-US" sz="2000" dirty="0" smtClean="0"/>
              <a:t>(2 </a:t>
            </a:r>
            <a:r>
              <a:rPr lang="en-US" sz="2000" dirty="0"/>
              <a:t>of </a:t>
            </a:r>
            <a:r>
              <a:rPr lang="en-US" sz="2000" dirty="0" smtClean="0"/>
              <a:t>3) </a:t>
            </a:r>
            <a:endParaRPr lang="en-US" dirty="0"/>
          </a:p>
        </p:txBody>
      </p:sp>
      <p:sp>
        <p:nvSpPr>
          <p:cNvPr id="3" name="Content Placeholder 2"/>
          <p:cNvSpPr>
            <a:spLocks noGrp="1"/>
          </p:cNvSpPr>
          <p:nvPr>
            <p:ph idx="1"/>
          </p:nvPr>
        </p:nvSpPr>
        <p:spPr/>
        <p:txBody>
          <a:bodyPr/>
          <a:lstStyle/>
          <a:p>
            <a:r>
              <a:rPr lang="en-US" i="1" dirty="0"/>
              <a:t>Electroconvulsive therapy (ECT</a:t>
            </a:r>
            <a:r>
              <a:rPr lang="en-US" i="1" dirty="0" smtClean="0"/>
              <a:t>)</a:t>
            </a:r>
            <a:r>
              <a:rPr lang="en-US" dirty="0" smtClean="0"/>
              <a:t> </a:t>
            </a:r>
            <a:r>
              <a:rPr lang="en-US" dirty="0"/>
              <a:t>has been used successfully to treat acute episodes of suicidal </a:t>
            </a:r>
            <a:r>
              <a:rPr lang="en-US" dirty="0" smtClean="0"/>
              <a:t>depression.</a:t>
            </a:r>
          </a:p>
          <a:p>
            <a:pPr lvl="1"/>
            <a:r>
              <a:rPr lang="en-US" dirty="0" smtClean="0"/>
              <a:t>“shock therapy”</a:t>
            </a:r>
          </a:p>
          <a:p>
            <a:r>
              <a:rPr lang="en-US" dirty="0" smtClean="0"/>
              <a:t>However, </a:t>
            </a:r>
            <a:r>
              <a:rPr lang="en-US" dirty="0"/>
              <a:t>its benefits rarely last</a:t>
            </a:r>
            <a:r>
              <a:rPr lang="en-US" dirty="0" smtClean="0"/>
              <a:t>.</a:t>
            </a:r>
          </a:p>
          <a:p>
            <a:r>
              <a:rPr lang="en-US" dirty="0"/>
              <a:t>A newer method, </a:t>
            </a:r>
            <a:r>
              <a:rPr lang="en-US" i="1" dirty="0"/>
              <a:t>transcranial magnetic stimulation (TMS)</a:t>
            </a:r>
            <a:r>
              <a:rPr lang="en-US" dirty="0"/>
              <a:t>, is being studied as a way of treating severe depression. </a:t>
            </a:r>
          </a:p>
          <a:p>
            <a:endParaRPr lang="en-US" dirty="0"/>
          </a:p>
        </p:txBody>
      </p:sp>
    </p:spTree>
    <p:extLst>
      <p:ext uri="{BB962C8B-B14F-4D97-AF65-F5344CB8AC3E}">
        <p14:creationId xmlns:p14="http://schemas.microsoft.com/office/powerpoint/2010/main" val="19749081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508 Lectur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2284</TotalTime>
  <Words>1931</Words>
  <Application>Microsoft Macintosh PowerPoint</Application>
  <PresentationFormat>On-screen Show (4:3)</PresentationFormat>
  <Paragraphs>203</Paragraphs>
  <Slides>32</Slides>
  <Notes>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508 Lecture</vt:lpstr>
      <vt:lpstr>Psychology</vt:lpstr>
      <vt:lpstr>Biological Treatments for Mental Disorders </vt:lpstr>
      <vt:lpstr>The Question of Drugs (1 of 5) </vt:lpstr>
      <vt:lpstr>The Question of Drugs (2 of 5) </vt:lpstr>
      <vt:lpstr>The Question of Drugs (3 of 5) </vt:lpstr>
      <vt:lpstr>The Question of Drugs (4 of 5) </vt:lpstr>
      <vt:lpstr>The Question of Drugs (5 of 5)  Figure 16.1 Drugs and Publication Bias</vt:lpstr>
      <vt:lpstr>Direct Brain Intervention (1 of 3) </vt:lpstr>
      <vt:lpstr>Direct Brain Intervention (2 of 3) </vt:lpstr>
      <vt:lpstr>Direct Brain Intervention (3 of 3) </vt:lpstr>
      <vt:lpstr>Major Schools of Psychotherapy </vt:lpstr>
      <vt:lpstr>Psychodynamic Therapy (1 of 2) </vt:lpstr>
      <vt:lpstr>Psychodynamic Therapy (2 of 2) </vt:lpstr>
      <vt:lpstr>Behavior and Cognitive Therapy (1 of 3) </vt:lpstr>
      <vt:lpstr>Behavior and Cognitive Therapy (2 of 3) </vt:lpstr>
      <vt:lpstr>Behavior and Cognitive Therapy (3 of 3) </vt:lpstr>
      <vt:lpstr>Humanist and Existential Therapy (1 of 3) </vt:lpstr>
      <vt:lpstr>Humanist and Existential Therapy (2 of 3) </vt:lpstr>
      <vt:lpstr>Humanist and Existential Therapy (3 of 3) </vt:lpstr>
      <vt:lpstr>Family and Couples Therapy (1 of 2) </vt:lpstr>
      <vt:lpstr>Family and Couples Therapy (2 of 2) </vt:lpstr>
      <vt:lpstr>Evaluating Psychotherapy </vt:lpstr>
      <vt:lpstr>The Scientist–Practitioner Gap (1 of 5) </vt:lpstr>
      <vt:lpstr>The Scientist–Practitioner Gap (2 of 5) </vt:lpstr>
      <vt:lpstr>The Scientist–Practitioner Gap (3 of 5) </vt:lpstr>
      <vt:lpstr>The Scientist–Practitioner Gap (4 of 5) </vt:lpstr>
      <vt:lpstr>The Scientist–Practitioner Gap (5 of 5)  Figure 16.2 Do Posttraumatic Interventions Help—or Harm?</vt:lpstr>
      <vt:lpstr>When Therapy Helps (1 of 3) </vt:lpstr>
      <vt:lpstr>When Therapy Helps (2 of 3) </vt:lpstr>
      <vt:lpstr>When Therapy Helps (3 of 3) </vt:lpstr>
      <vt:lpstr>When Therapy Harms (1 of 2) </vt:lpstr>
      <vt:lpstr>When Therapy Harms (2 of 2)  Table 16.1 Potentially Harmful Therapies</vt:lpstr>
    </vt:vector>
  </TitlesOfParts>
  <Company>echosvoice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 Compliant Lecture PowerPoint</dc:title>
  <dc:subject>Introduction to Psychology</dc:subject>
  <dc:creator>Echo Swinford</dc:creator>
  <cp:lastModifiedBy>Rocky Buckley</cp:lastModifiedBy>
  <cp:revision>157</cp:revision>
  <dcterms:created xsi:type="dcterms:W3CDTF">2014-07-14T20:04:21Z</dcterms:created>
  <dcterms:modified xsi:type="dcterms:W3CDTF">2015-12-22T02:35:27Z</dcterms:modified>
</cp:coreProperties>
</file>